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customXml/itemProps8.xml" ContentType="application/vnd.openxmlformats-officedocument.customXmlProperties+xml"/>
  <Override PartName="/customXml/itemProps6.xml" ContentType="application/vnd.openxmlformats-officedocument.customXml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customXml/itemProps7.xml" ContentType="application/vnd.openxmlformats-officedocument.customXmlProperties+xml"/>
  <Override PartName="/customXml/itemProps5.xml" ContentType="application/vnd.openxmlformats-officedocument.customXmlPropertie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9"/>
  </p:sldMasterIdLst>
  <p:sldIdLst>
    <p:sldId id="321" r:id="rId10"/>
    <p:sldId id="320" r:id="rId11"/>
    <p:sldId id="256" r:id="rId12"/>
    <p:sldId id="257" r:id="rId13"/>
    <p:sldId id="258" r:id="rId14"/>
    <p:sldId id="259" r:id="rId15"/>
    <p:sldId id="261" r:id="rId16"/>
    <p:sldId id="260" r:id="rId17"/>
    <p:sldId id="262" r:id="rId18"/>
    <p:sldId id="263" r:id="rId19"/>
    <p:sldId id="265" r:id="rId20"/>
    <p:sldId id="26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319" r:id="rId52"/>
    <p:sldId id="297" r:id="rId53"/>
    <p:sldId id="322" r:id="rId54"/>
    <p:sldId id="298" r:id="rId55"/>
    <p:sldId id="299" r:id="rId56"/>
    <p:sldId id="301" r:id="rId57"/>
    <p:sldId id="302" r:id="rId58"/>
    <p:sldId id="303" r:id="rId59"/>
    <p:sldId id="304" r:id="rId60"/>
    <p:sldId id="305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76" Type="http://schemas.openxmlformats.org/officeDocument/2006/relationships/theme" Target="theme/theme1.xml"/><Relationship Id="rId7" Type="http://schemas.openxmlformats.org/officeDocument/2006/relationships/customXml" Target="../customXml/item7.xml"/><Relationship Id="rId71" Type="http://schemas.openxmlformats.org/officeDocument/2006/relationships/slide" Target="slides/slide62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slide" Target="slides/slide57.xml"/><Relationship Id="rId7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61" Type="http://schemas.openxmlformats.org/officeDocument/2006/relationships/slide" Target="slides/slide5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77" Type="http://schemas.openxmlformats.org/officeDocument/2006/relationships/tableStyles" Target="tableStyles.xml"/><Relationship Id="rId8" Type="http://schemas.openxmlformats.org/officeDocument/2006/relationships/customXml" Target="../customXml/item8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12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2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30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6C79FF3-C7EC-4AB7-BF7C-A743A083C4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0" grpId="0"/>
      <p:bldP spid="5131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513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5FD25-389B-4983-949C-57DA4A2041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94F2F-CFD0-4213-B9F0-8A36A2B404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416F0-D22A-4775-B4AB-D4C45908C0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01470-3E96-486F-BECD-217C22092E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C2B51-B398-4781-B271-E309122B8E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07B56-6BC8-4407-B2B3-C813908CA6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FEED4-A7C3-4FDD-B2DB-459B03A3F7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92E89-04B7-4A40-A950-686B38AD38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AE9A1-8E09-4053-B761-92515335D7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E4561-3D48-433C-9AB0-81C4AAABB7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3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04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6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8CFCFBC0-4BA4-434C-A828-BFC990BD5719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410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410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anityfair.com/online/daily/2009/12/president-obamas-cabinet-is-nothing-like-the-office.html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m1U0kXX0RAM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www.youtube.com/watch?v=Lew3_vMe44I&amp;feature=related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Warmup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steps to creating a law </a:t>
            </a:r>
            <a:r>
              <a:rPr lang="en-US" smtClean="0"/>
              <a:t>in Congress</a:t>
            </a:r>
            <a:r>
              <a:rPr lang="en-US" dirty="0" smtClean="0"/>
              <a:t>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idx="1"/>
          </p:nvPr>
        </p:nvSpPr>
        <p:spPr/>
      </p:sp>
      <p:pic>
        <p:nvPicPr>
          <p:cNvPr id="1028" name="Picture 4" descr="http://www.pressentrance.com/wp-content/uploads/2009/12/Obama-Basketbal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71800" cy="3941379"/>
          </a:xfrm>
          <a:prstGeom prst="rect">
            <a:avLst/>
          </a:prstGeom>
          <a:noFill/>
        </p:spPr>
      </p:pic>
      <p:pic>
        <p:nvPicPr>
          <p:cNvPr id="1030" name="Picture 6" descr="http://a.espncdn.com/photo/2010/1031/mlb_g_bush-bush01_6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4038600" cy="4038600"/>
          </a:xfrm>
          <a:prstGeom prst="rect">
            <a:avLst/>
          </a:prstGeom>
          <a:noFill/>
        </p:spPr>
      </p:pic>
      <p:pic>
        <p:nvPicPr>
          <p:cNvPr id="1034" name="Picture 10" descr="http://www.shallownation.com/wp-content/uploads/2009/04/queen_elizabeth_barack_obama_michelle_obama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23038"/>
            <a:ext cx="3733800" cy="3334962"/>
          </a:xfrm>
          <a:prstGeom prst="rect">
            <a:avLst/>
          </a:prstGeom>
          <a:noFill/>
        </p:spPr>
      </p:pic>
      <p:pic>
        <p:nvPicPr>
          <p:cNvPr id="1036" name="Picture 12" descr="http://clinton4.nara.gov/media/jpg/sotu1_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4004071"/>
            <a:ext cx="3581400" cy="2853929"/>
          </a:xfrm>
          <a:prstGeom prst="rect">
            <a:avLst/>
          </a:prstGeom>
          <a:noFill/>
        </p:spPr>
      </p:pic>
      <p:pic>
        <p:nvPicPr>
          <p:cNvPr id="1032" name="Picture 8" descr="http://1.bp.blogspot.com/_XeRnkgFEHn8/SEqvpNQspiI/AAAAAAAACJU/l5l7_I7TwD8/s400/bush_commander_unifor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4114801"/>
            <a:ext cx="3276600" cy="2743200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590800" y="685800"/>
            <a:ext cx="3276600" cy="3200400"/>
          </a:xfrm>
          <a:solidFill>
            <a:srgbClr val="FF0000">
              <a:alpha val="53000"/>
            </a:srgbClr>
          </a:solidFill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tx1">
                    <a:lumMod val="95000"/>
                  </a:schemeClr>
                </a:solidFill>
              </a:rPr>
              <a:t>Based on these pictures, make a list of the different duties you believe the President has to fulfill during his term in office.</a:t>
            </a:r>
            <a:endParaRPr lang="en-US" sz="2800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Unit 4 Part II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The Executive Branch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Leader of The Executive Branch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9" name="Picture 5" descr="smiling-presiden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4572000" cy="4495800"/>
          </a:xfrm>
          <a:prstGeom prst="rect">
            <a:avLst/>
          </a:prstGeom>
          <a:noFill/>
        </p:spPr>
      </p:pic>
      <p:pic>
        <p:nvPicPr>
          <p:cNvPr id="6151" name="Picture 7" descr="barack-obama-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00200"/>
            <a:ext cx="390525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Requirements to be President and Vice President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/>
              <a:t>President</a:t>
            </a:r>
          </a:p>
          <a:p>
            <a:r>
              <a:rPr lang="en-US"/>
              <a:t>35 Years Old</a:t>
            </a:r>
          </a:p>
          <a:p>
            <a:r>
              <a:rPr lang="en-US"/>
              <a:t>Native Born </a:t>
            </a:r>
          </a:p>
          <a:p>
            <a:r>
              <a:rPr lang="en-US"/>
              <a:t>14 Year Resident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/>
              <a:t>Vice President</a:t>
            </a:r>
          </a:p>
          <a:p>
            <a:r>
              <a:rPr lang="en-US" b="1"/>
              <a:t>“I am Vice President. In this I am nothing, but I may be everything.” John Adams 1789</a:t>
            </a:r>
          </a:p>
          <a:p>
            <a:r>
              <a:rPr lang="en-US"/>
              <a:t>The same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are the Pres and VP elected?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the Electoral College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046787"/>
          </a:xfrm>
        </p:spPr>
        <p:txBody>
          <a:bodyPr/>
          <a:lstStyle/>
          <a:p>
            <a:r>
              <a:rPr lang="en-US"/>
              <a:t>Each state has as many </a:t>
            </a:r>
            <a:r>
              <a:rPr lang="en-US" b="1" u="sng"/>
              <a:t>electoral </a:t>
            </a:r>
            <a:r>
              <a:rPr lang="en-US"/>
              <a:t>votes as the number of U.S. </a:t>
            </a:r>
            <a:r>
              <a:rPr lang="en-US" b="1" u="sng"/>
              <a:t>Senators</a:t>
            </a:r>
            <a:r>
              <a:rPr lang="en-US"/>
              <a:t> and </a:t>
            </a:r>
            <a:r>
              <a:rPr lang="en-US" b="1" u="sng"/>
              <a:t>Representatives</a:t>
            </a:r>
            <a:r>
              <a:rPr lang="en-US"/>
              <a:t> it has in Congress.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Electoral College System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Identify how many electoral college votes each state has from its membership in the House of Representatives:</a:t>
            </a:r>
          </a:p>
          <a:p>
            <a:r>
              <a:rPr lang="en-US"/>
              <a:t>Florida = 25 members in HOR</a:t>
            </a:r>
          </a:p>
          <a:p>
            <a:r>
              <a:rPr lang="en-US"/>
              <a:t>NC = 13 members in HOR</a:t>
            </a:r>
          </a:p>
          <a:p>
            <a:r>
              <a:rPr lang="en-US"/>
              <a:t>Alaska = 1 member in HOR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4827587"/>
          </a:xfrm>
        </p:spPr>
        <p:txBody>
          <a:bodyPr/>
          <a:lstStyle/>
          <a:p>
            <a:r>
              <a:rPr lang="en-US"/>
              <a:t>There is a total of </a:t>
            </a:r>
            <a:r>
              <a:rPr lang="en-US" b="1" u="sng"/>
              <a:t>538</a:t>
            </a:r>
            <a:r>
              <a:rPr lang="en-US"/>
              <a:t> electoral votes: </a:t>
            </a:r>
            <a:r>
              <a:rPr lang="en-US" b="1" u="sng"/>
              <a:t>435</a:t>
            </a:r>
            <a:r>
              <a:rPr lang="en-US"/>
              <a:t> members in the House of Representatives + </a:t>
            </a:r>
            <a:r>
              <a:rPr lang="en-US" b="1" u="sng"/>
              <a:t>100</a:t>
            </a:r>
            <a:r>
              <a:rPr lang="en-US"/>
              <a:t> members in the Senate + </a:t>
            </a:r>
            <a:r>
              <a:rPr lang="en-US" b="1" u="sng"/>
              <a:t>3</a:t>
            </a:r>
            <a:r>
              <a:rPr lang="en-US"/>
              <a:t> electoral votes for </a:t>
            </a:r>
            <a:br>
              <a:rPr lang="en-US"/>
            </a:br>
            <a:r>
              <a:rPr lang="en-US" b="1" u="sng"/>
              <a:t>Washington D.C.</a:t>
            </a:r>
            <a:r>
              <a:rPr lang="en-US"/>
              <a:t> = </a:t>
            </a:r>
            <a:r>
              <a:rPr lang="en-US" b="1" u="sng"/>
              <a:t>538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To Win requires a majority of electoral votes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b="1"/>
              <a:t>270</a:t>
            </a:r>
          </a:p>
        </p:txBody>
      </p:sp>
      <p:pic>
        <p:nvPicPr>
          <p:cNvPr id="14341" name="Picture 5" descr="win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362200"/>
            <a:ext cx="5334000" cy="376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153400" cy="5589587"/>
          </a:xfrm>
        </p:spPr>
        <p:txBody>
          <a:bodyPr/>
          <a:lstStyle/>
          <a:p>
            <a:r>
              <a:rPr lang="en-US"/>
              <a:t>If No Candidate wins a majority then the </a:t>
            </a:r>
            <a:r>
              <a:rPr lang="en-US" b="1" u="sng"/>
              <a:t>House of Representatives</a:t>
            </a:r>
            <a:r>
              <a:rPr lang="en-US"/>
              <a:t> votes to determine the winner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800px-us_electoral_colleg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8991600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Winner-Take-All System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every state except Nebraska and Maine which ever candidate wins the </a:t>
            </a:r>
            <a:r>
              <a:rPr lang="en-US" b="1" u="sng"/>
              <a:t>popular</a:t>
            </a:r>
            <a:r>
              <a:rPr lang="en-US"/>
              <a:t> vote wins all of the states electoral vote.</a:t>
            </a:r>
          </a:p>
          <a:p>
            <a:r>
              <a:rPr lang="en-US"/>
              <a:t>One criticism of this system is that a candidate can win the election by winning only </a:t>
            </a:r>
            <a:r>
              <a:rPr lang="en-US" b="1" u="sng"/>
              <a:t>11</a:t>
            </a:r>
            <a:r>
              <a:rPr lang="en-US"/>
              <a:t>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How long are terms for Pres and VP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b="1"/>
              <a:t>4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Presidential Term Limits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 Terms </a:t>
            </a:r>
          </a:p>
          <a:p>
            <a:r>
              <a:rPr lang="en-US"/>
              <a:t>10 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22</a:t>
            </a:r>
            <a:r>
              <a:rPr lang="en-US" baseline="30000"/>
              <a:t>nd</a:t>
            </a:r>
            <a:r>
              <a:rPr lang="en-US"/>
              <a:t> Amendment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 terms</a:t>
            </a:r>
          </a:p>
          <a:p>
            <a:r>
              <a:rPr lang="en-US"/>
              <a:t>10 Years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Vice President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 term limits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Presidential Succession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Vice President</a:t>
            </a:r>
          </a:p>
          <a:p>
            <a:r>
              <a:rPr lang="en-US"/>
              <a:t>Speaker Of House</a:t>
            </a:r>
          </a:p>
          <a:p>
            <a:r>
              <a:rPr lang="en-US"/>
              <a:t>President Pro-Tempore</a:t>
            </a:r>
          </a:p>
          <a:p>
            <a:r>
              <a:rPr lang="en-US"/>
              <a:t>Secretary of State – first non-elected position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25</a:t>
            </a:r>
            <a:r>
              <a:rPr lang="en-US" baseline="30000"/>
              <a:t>th</a:t>
            </a:r>
            <a:r>
              <a:rPr lang="en-US"/>
              <a:t> Amendment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Officially makes the </a:t>
            </a:r>
            <a:r>
              <a:rPr lang="en-US" b="1" u="sng"/>
              <a:t>Vice President</a:t>
            </a:r>
            <a:r>
              <a:rPr lang="en-US"/>
              <a:t> the President</a:t>
            </a:r>
          </a:p>
          <a:p>
            <a:r>
              <a:rPr lang="en-US"/>
              <a:t>New Pres then chooses another </a:t>
            </a:r>
            <a:r>
              <a:rPr lang="en-US" b="1" u="sng"/>
              <a:t>VP</a:t>
            </a:r>
          </a:p>
          <a:p>
            <a:r>
              <a:rPr lang="en-US"/>
              <a:t>New VP needs approval by both the </a:t>
            </a:r>
            <a:r>
              <a:rPr lang="en-US" b="1" u="sng"/>
              <a:t>Senate</a:t>
            </a:r>
            <a:r>
              <a:rPr lang="en-US"/>
              <a:t> and </a:t>
            </a:r>
            <a:r>
              <a:rPr lang="en-US" b="1" u="sng"/>
              <a:t>House of Reps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Chief Executive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Carries out the nations laws</a:t>
            </a:r>
          </a:p>
          <a:p>
            <a:r>
              <a:rPr lang="en-US" b="1"/>
              <a:t>IN CHARGE OF </a:t>
            </a:r>
          </a:p>
          <a:p>
            <a:pPr lvl="1"/>
            <a:r>
              <a:rPr lang="en-US"/>
              <a:t>of 15 Cabinet departments</a:t>
            </a:r>
          </a:p>
          <a:p>
            <a:pPr lvl="1"/>
            <a:r>
              <a:rPr lang="en-US"/>
              <a:t>3 million government workers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EXECUTIVE ORDER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Command from President that has the force of law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APPOINT OFFICIALS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President is responsible with appointing federal court judges and other government officials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PARDONS </a:t>
            </a:r>
            <a:r>
              <a:rPr lang="en-US"/>
              <a:t>– to forgive someone for a crime and free them from punishment</a:t>
            </a:r>
            <a:endParaRPr lang="en-US" b="1"/>
          </a:p>
          <a:p>
            <a:r>
              <a:rPr lang="en-US" b="1"/>
              <a:t>REPRIEVES – </a:t>
            </a:r>
            <a:r>
              <a:rPr lang="en-US"/>
              <a:t>order to delay a person’s punishment</a:t>
            </a:r>
            <a:endParaRPr lang="en-US" b="1"/>
          </a:p>
          <a:p>
            <a:r>
              <a:rPr lang="en-US" b="1"/>
              <a:t>AMNESTY – </a:t>
            </a:r>
            <a:r>
              <a:rPr lang="en-US"/>
              <a:t>a pardon given to a group of people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COMMANDER IN CHIEF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5" name="Picture 5" descr="commander_obam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600200"/>
            <a:ext cx="7696200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War Making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Only </a:t>
            </a:r>
            <a:r>
              <a:rPr lang="en-US" b="1" u="sng"/>
              <a:t>Congress</a:t>
            </a:r>
            <a:r>
              <a:rPr lang="en-US"/>
              <a:t> can declare war but only the </a:t>
            </a:r>
            <a:r>
              <a:rPr lang="en-US" b="1" u="sng"/>
              <a:t>President</a:t>
            </a:r>
            <a:r>
              <a:rPr lang="en-US"/>
              <a:t> can send troops into battle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War Powers Act of 1973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pic>
        <p:nvPicPr>
          <p:cNvPr id="32773" name="Picture 5" descr="f1db842605b5ccaa5dbe8773bd515b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5344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War Powers Act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President must notify Congress within </a:t>
            </a:r>
            <a:r>
              <a:rPr lang="en-US" b="1" u="sng"/>
              <a:t>48</a:t>
            </a:r>
            <a:r>
              <a:rPr lang="en-US"/>
              <a:t> hours of sending troops into battle</a:t>
            </a:r>
          </a:p>
          <a:p>
            <a:r>
              <a:rPr lang="en-US"/>
              <a:t>Troops must come home after </a:t>
            </a:r>
            <a:r>
              <a:rPr lang="en-US" b="1" u="sng"/>
              <a:t>60</a:t>
            </a:r>
            <a:r>
              <a:rPr lang="en-US"/>
              <a:t> days unless Congress grants approval to remain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Legislative Leader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Only members of Congress can propose and write bills but the President is expected to </a:t>
            </a:r>
            <a:r>
              <a:rPr lang="en-US" b="1" u="sng"/>
              <a:t>propose laws he wants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Head of State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</a:t>
            </a:r>
            <a:r>
              <a:rPr lang="en-US" b="1" u="sng"/>
              <a:t>Living Symbol of </a:t>
            </a:r>
            <a:r>
              <a:rPr lang="en-US"/>
              <a:t>the nation. The President carries </a:t>
            </a:r>
            <a:r>
              <a:rPr lang="en-US" b="1" u="sng"/>
              <a:t>out ceremonial</a:t>
            </a:r>
            <a:r>
              <a:rPr lang="en-US"/>
              <a:t> functions for the United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Economic Leader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Propose the </a:t>
            </a:r>
            <a:r>
              <a:rPr lang="en-US" b="1" u="sng"/>
              <a:t>nation’s budget</a:t>
            </a:r>
          </a:p>
          <a:p>
            <a:r>
              <a:rPr lang="en-US" b="1"/>
              <a:t>OMB – </a:t>
            </a:r>
            <a:r>
              <a:rPr lang="en-US" b="1" u="sng"/>
              <a:t>Office of Management and Budget: helps Pres prepare</a:t>
            </a:r>
          </a:p>
          <a:p>
            <a:r>
              <a:rPr lang="en-US"/>
              <a:t>Two Step Process:</a:t>
            </a:r>
          </a:p>
          <a:p>
            <a:pPr lvl="1"/>
            <a:r>
              <a:rPr lang="en-US" b="1" u="sng"/>
              <a:t>President Proposes</a:t>
            </a:r>
          </a:p>
          <a:p>
            <a:pPr lvl="1"/>
            <a:r>
              <a:rPr lang="en-US" b="1" u="sng"/>
              <a:t>Congress Approves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Diplomatic Leader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The President is in charge of our foreign policy</a:t>
            </a:r>
          </a:p>
          <a:p>
            <a:r>
              <a:rPr lang="en-US"/>
              <a:t>Foreign Policy – </a:t>
            </a:r>
            <a:r>
              <a:rPr lang="en-US" b="1" u="sng"/>
              <a:t>plan for dealing with other nations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 of Foreign Policy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National Security – </a:t>
            </a:r>
            <a:r>
              <a:rPr lang="en-US" b="1" u="sng"/>
              <a:t>primary concern, keep the country safe from attack or harm</a:t>
            </a:r>
          </a:p>
          <a:p>
            <a:r>
              <a:rPr lang="en-US" b="1" u="sng"/>
              <a:t>Encourage International Trade</a:t>
            </a:r>
          </a:p>
          <a:p>
            <a:r>
              <a:rPr lang="en-US" b="1" u="sng"/>
              <a:t>Promote World Peace</a:t>
            </a:r>
          </a:p>
          <a:p>
            <a:r>
              <a:rPr lang="en-US" b="1" u="sng"/>
              <a:t>Promote Democracy around the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Foreign Policy Bureaucracy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State Department</a:t>
            </a:r>
          </a:p>
          <a:p>
            <a:r>
              <a:rPr lang="en-US" b="1" u="sng"/>
              <a:t>Defense Department</a:t>
            </a:r>
          </a:p>
          <a:p>
            <a:r>
              <a:rPr lang="en-US" b="1" u="sng"/>
              <a:t>Central Intelligence Agency (CIA)</a:t>
            </a:r>
          </a:p>
          <a:p>
            <a:r>
              <a:rPr lang="en-US" b="1" u="sng"/>
              <a:t>National Security Council (NSC)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Tools of Foreign Policy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Treaties</a:t>
            </a:r>
            <a:r>
              <a:rPr lang="en-US"/>
              <a:t> – </a:t>
            </a:r>
            <a:r>
              <a:rPr lang="en-US" b="1" u="sng"/>
              <a:t>Formal agreements between governments</a:t>
            </a:r>
          </a:p>
          <a:p>
            <a:pPr>
              <a:buFont typeface="Wingdings" pitchFamily="2" charset="2"/>
              <a:buNone/>
            </a:pP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Economic Treaties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NAFTA</a:t>
            </a:r>
            <a:r>
              <a:rPr lang="en-US" b="1"/>
              <a:t> – </a:t>
            </a:r>
            <a:r>
              <a:rPr lang="en-US" b="1" u="sng"/>
              <a:t>North American Free Trade Agreement</a:t>
            </a:r>
            <a:endParaRPr lang="en-US"/>
          </a:p>
        </p:txBody>
      </p:sp>
      <p:pic>
        <p:nvPicPr>
          <p:cNvPr id="43013" name="Picture 5" descr="NAF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705100"/>
            <a:ext cx="7315200" cy="4152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Defense Treaties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NATO – </a:t>
            </a:r>
            <a:r>
              <a:rPr lang="en-US" b="1" u="sng"/>
              <a:t>North Atlantic Treaty Organization</a:t>
            </a:r>
            <a:endParaRPr lang="en-US"/>
          </a:p>
        </p:txBody>
      </p:sp>
      <p:pic>
        <p:nvPicPr>
          <p:cNvPr id="44037" name="Picture 5" descr="nato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2286000"/>
            <a:ext cx="49911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/>
              <a:t>Executive Agreements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Agreement between President and leader of another country</a:t>
            </a:r>
          </a:p>
          <a:p>
            <a:r>
              <a:rPr lang="en-US"/>
              <a:t>Does not need </a:t>
            </a:r>
            <a:r>
              <a:rPr lang="en-US" b="1" u="sng"/>
              <a:t>Senate</a:t>
            </a:r>
            <a:r>
              <a:rPr lang="en-US"/>
              <a:t> approval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Appointing Ambassadors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An official representative of a country’s government</a:t>
            </a:r>
          </a:p>
          <a:p>
            <a:r>
              <a:rPr lang="en-US"/>
              <a:t>Need </a:t>
            </a:r>
            <a:r>
              <a:rPr lang="en-US" b="1" u="sng"/>
              <a:t>Senate</a:t>
            </a:r>
            <a:r>
              <a:rPr lang="en-US"/>
              <a:t> approval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Foreign Aid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Money, food, military assistance given to help other countries</a:t>
            </a:r>
          </a:p>
          <a:p>
            <a:r>
              <a:rPr lang="en-US" b="1" u="sng"/>
              <a:t>Need Senate approval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Trade Sanctions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Punishing another country with trade barriers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Embargo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Agreement among group of nations not to trade with a target 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Military Force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President may use military to carry out foreign policy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Warmup</a:t>
            </a:r>
            <a:r>
              <a:rPr lang="en-US" dirty="0" smtClean="0"/>
              <a:t> 2/29/2012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What role of the president is most important?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Chief Executive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Commander in Chief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Foreign Policy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Head of State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Party Leader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Economic Leader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3581400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What role is least important?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Chief Executive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Commander in Chief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Foreign Policy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Head of State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Party Leader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Economic Leader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9600" y="5715000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2400" dirty="0" smtClean="0"/>
              <a:t>Should the president be native born (no other elected official has to be)?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 of the Executive Branch	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en-US"/>
              <a:t>Pyramid</a:t>
            </a:r>
          </a:p>
          <a:p>
            <a:r>
              <a:rPr lang="en-US"/>
              <a:t>President</a:t>
            </a:r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auto">
          <a:xfrm>
            <a:off x="4038600" y="1752600"/>
            <a:ext cx="4343400" cy="22098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President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Warmup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duties of the President?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Presidents Administration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officials who advise and assist the President in his/her job of running the country. Get their positions base on the </a:t>
            </a:r>
            <a:r>
              <a:rPr lang="en-US" b="1" i="1" dirty="0"/>
              <a:t>spoils system – </a:t>
            </a:r>
            <a:r>
              <a:rPr lang="en-US" b="1" u="sng" dirty="0"/>
              <a:t>rewarding people with government jobs based on their political support</a:t>
            </a:r>
            <a:r>
              <a:rPr lang="en-US" b="1" i="1" dirty="0"/>
              <a:t> </a:t>
            </a:r>
          </a:p>
          <a:p>
            <a:pPr lvl="1"/>
            <a:r>
              <a:rPr lang="en-US" dirty="0"/>
              <a:t>Usually </a:t>
            </a:r>
            <a:r>
              <a:rPr lang="en-US" b="1" u="sng" dirty="0"/>
              <a:t>replaced</a:t>
            </a:r>
            <a:r>
              <a:rPr lang="en-US" dirty="0"/>
              <a:t> with each new President.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Executive Office of the President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Thousands of highly trained specialists, secretaries and clerks that assist the President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Security Council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Helps President direct US military and foreign policy, supervises the CIA (Central Intelligence Agency)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Council of Economic Advisors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Advises the President on the Economy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hlinkClick r:id="rId2"/>
              </a:rPr>
              <a:t>The Cabinet: Composed of the Heads of </a:t>
            </a:r>
            <a:r>
              <a:rPr lang="en-US" sz="4000" b="1" u="sng">
                <a:hlinkClick r:id="rId2"/>
              </a:rPr>
              <a:t>Executive Departments</a:t>
            </a:r>
            <a:endParaRPr lang="en-US" sz="400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Advise the President on issues related to their departments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3" name="Picture 5" descr="p5_9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1000"/>
            <a:ext cx="81534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7" name="Picture 5" descr="3928203483_0399360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81000"/>
            <a:ext cx="81534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Federal Bureaucracy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Around 3 million civilian workers</a:t>
            </a:r>
          </a:p>
          <a:p>
            <a:pPr>
              <a:lnSpc>
                <a:spcPct val="90000"/>
              </a:lnSpc>
            </a:pPr>
            <a:r>
              <a:rPr lang="en-US" b="1"/>
              <a:t>Civil Service Workers – </a:t>
            </a:r>
            <a:r>
              <a:rPr lang="en-US" b="1" u="sng"/>
              <a:t>range from clerks to lawyers who work for the federal government</a:t>
            </a:r>
          </a:p>
          <a:p>
            <a:pPr>
              <a:lnSpc>
                <a:spcPct val="90000"/>
              </a:lnSpc>
            </a:pPr>
            <a:r>
              <a:rPr lang="en-US" b="1"/>
              <a:t>Civil Service System – </a:t>
            </a:r>
            <a:r>
              <a:rPr lang="en-US" b="1" u="sng"/>
              <a:t>the practice of hiring government workers based on merit</a:t>
            </a:r>
          </a:p>
          <a:p>
            <a:pPr>
              <a:lnSpc>
                <a:spcPct val="90000"/>
              </a:lnSpc>
            </a:pPr>
            <a:r>
              <a:rPr lang="en-US" b="1"/>
              <a:t>The Merit System – </a:t>
            </a:r>
            <a:r>
              <a:rPr lang="en-US" b="1" u="sng"/>
              <a:t>hiring based on ability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does the Federal Bureaucracy do?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Decide how to apply new laws to daily life</a:t>
            </a:r>
          </a:p>
          <a:p>
            <a:r>
              <a:rPr lang="en-US" b="1" u="sng"/>
              <a:t>Administer the day to day operations of the government</a:t>
            </a:r>
          </a:p>
          <a:p>
            <a:r>
              <a:rPr lang="en-US" b="1" u="sng"/>
              <a:t>Federal agencies regulate various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b="1" dirty="0"/>
              <a:t>Identify the responsibilities of each of the executive departments using page 227 of your text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What are independent agencies in the executive branch?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Called independent because they are not a part of one of the executive departments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Executive Agencies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Deal with certain specialized areas</a:t>
            </a:r>
          </a:p>
          <a:p>
            <a:r>
              <a:rPr lang="en-US" b="1"/>
              <a:t>Example = </a:t>
            </a:r>
            <a:r>
              <a:rPr lang="en-US" b="1" u="sng"/>
              <a:t>NASA (National Aeronautics and Space Administration)</a:t>
            </a:r>
            <a:endParaRPr lang="en-US" b="1"/>
          </a:p>
        </p:txBody>
      </p:sp>
      <p:pic>
        <p:nvPicPr>
          <p:cNvPr id="65541" name="Picture 5" descr="NASA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352800"/>
            <a:ext cx="5829300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Government Corporations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Businesses that the government owns</a:t>
            </a:r>
          </a:p>
          <a:p>
            <a:r>
              <a:rPr lang="en-US" b="1"/>
              <a:t>Example = </a:t>
            </a:r>
            <a:r>
              <a:rPr lang="en-US" b="1" u="sng"/>
              <a:t>USPS (United States Postal Service</a:t>
            </a:r>
            <a:endParaRPr lang="en-US" b="1"/>
          </a:p>
        </p:txBody>
      </p:sp>
      <p:pic>
        <p:nvPicPr>
          <p:cNvPr id="66565" name="Picture 5" descr="us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200400"/>
            <a:ext cx="36576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hlinkClick r:id="rId2"/>
              </a:rPr>
              <a:t>Regulatory Boards and Commissions</a:t>
            </a:r>
            <a:endParaRPr lang="en-US" sz="400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/>
              <a:t>Protect public by enforcing rules for certain groups or industries</a:t>
            </a:r>
          </a:p>
          <a:p>
            <a:r>
              <a:rPr lang="en-US" b="1"/>
              <a:t>Members are appointed by the </a:t>
            </a:r>
            <a:r>
              <a:rPr lang="en-US" b="1" u="sng"/>
              <a:t>President</a:t>
            </a:r>
            <a:r>
              <a:rPr lang="en-US" b="1"/>
              <a:t> but can only be removed from office by </a:t>
            </a:r>
            <a:r>
              <a:rPr lang="en-US" b="1" u="sng"/>
              <a:t>impeachment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OSHA 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u="sng"/>
              <a:t>Occupational Safety and Health Administration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u="sng"/>
              <a:t>Make sure the workplace is safe</a:t>
            </a:r>
          </a:p>
        </p:txBody>
      </p:sp>
      <p:pic>
        <p:nvPicPr>
          <p:cNvPr id="68615" name="Picture 7" descr="osha_big_f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581400"/>
            <a:ext cx="3886200" cy="3276600"/>
          </a:xfrm>
          <a:prstGeom prst="rect">
            <a:avLst/>
          </a:prstGeom>
          <a:noFill/>
        </p:spPr>
      </p:pic>
      <p:pic>
        <p:nvPicPr>
          <p:cNvPr id="68617" name="Picture 9" descr="OSHA-sig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505200"/>
            <a:ext cx="2857500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u="sng"/>
              <a:t>Securities and Exchange Commission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u="sng"/>
              <a:t>Regulate trade, protect investors, maintain fair markets</a:t>
            </a:r>
          </a:p>
        </p:txBody>
      </p:sp>
      <p:pic>
        <p:nvPicPr>
          <p:cNvPr id="70663" name="Picture 7" descr="SEC-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276600"/>
            <a:ext cx="3581400" cy="3276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FTC</a:t>
            </a:r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u="sng"/>
              <a:t>Federal Trade Commission</a:t>
            </a:r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u="sng"/>
              <a:t>Maintains fair competition, regulates advertising, ensures safe products</a:t>
            </a:r>
          </a:p>
        </p:txBody>
      </p:sp>
      <p:pic>
        <p:nvPicPr>
          <p:cNvPr id="72711" name="Picture 7" descr="federal-trade-commission-ftc-logo-300x3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124200"/>
            <a:ext cx="2857500" cy="2857500"/>
          </a:xfrm>
          <a:prstGeom prst="rect">
            <a:avLst/>
          </a:prstGeom>
          <a:noFill/>
        </p:spPr>
      </p:pic>
      <p:pic>
        <p:nvPicPr>
          <p:cNvPr id="72713" name="Picture 9" descr="stock-photo-warning-label-on-the-toy-package-not-for-children-under-years-1088989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819525"/>
            <a:ext cx="4286250" cy="30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EPA</a:t>
            </a:r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u="sng"/>
              <a:t>Environmental Protection Agency</a:t>
            </a:r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u="sng"/>
              <a:t>Issue licenses and regulate activity to protect the environment</a:t>
            </a:r>
          </a:p>
        </p:txBody>
      </p:sp>
      <p:pic>
        <p:nvPicPr>
          <p:cNvPr id="74759" name="Picture 7" descr="ep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819400"/>
            <a:ext cx="3352800" cy="3238500"/>
          </a:xfrm>
          <a:prstGeom prst="rect">
            <a:avLst/>
          </a:prstGeom>
          <a:noFill/>
        </p:spPr>
      </p:pic>
      <p:pic>
        <p:nvPicPr>
          <p:cNvPr id="74761" name="Picture 9" descr="350px-Air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581400"/>
            <a:ext cx="4114800" cy="2600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FCC</a:t>
            </a:r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b="1" u="sng"/>
              <a:t>Federal Communications Commission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u="sng"/>
              <a:t>Makes broadcasting rules and regulates all communication networks</a:t>
            </a:r>
          </a:p>
        </p:txBody>
      </p:sp>
      <p:pic>
        <p:nvPicPr>
          <p:cNvPr id="78855" name="Picture 7" descr="fc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0"/>
            <a:ext cx="4343400" cy="3448050"/>
          </a:xfrm>
          <a:prstGeom prst="rect">
            <a:avLst/>
          </a:prstGeom>
          <a:noFill/>
        </p:spPr>
      </p:pic>
      <p:pic>
        <p:nvPicPr>
          <p:cNvPr id="78857" name="Picture 9" descr="PG_FCC_Illeg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429000"/>
            <a:ext cx="4248150" cy="3105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instructor-paced_results>
  <question m_QuestionType="7" m_sQuestionID="{f3881ff4-80cd-43e3-a93c-7746e0f6776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115" m_sInstanceId="{19526fdf-6bb2-455b-b6a0-1661ae63c1cb}" m_nInstanceDateTimeUTC="1330530133">
    <options/>
    <text_answers/>
    <response_data>
      <response value="yes so other countries dont sabotage us&#10;the guy with the face " time="49452" id="" name="" label="MAC2" start_time="0" end_time="3080226" response_correct="0" serial_number="201350005" index=""/>
      <response value="" time="0" id="" name="" label="MAC17" start_time="0" end_time="0" response_correct="0" serial_number="201329619" index=""/>
      <response value="" time="0" id="" name="" label="MAC9" start_time="7340129" end_time="6226032" response_correct="0" serial_number="201346680" index=""/>
      <response value="" time="0" id="" name="" label="MAC11" start_time="7340129" end_time="6226032" response_correct="0" serial_number="201344942" index=""/>
      <response value="" time="0" id="" name="" label="MAC31" start_time="98585616" end_time="98585824" response_correct="0" serial_number="201347643" index=""/>
      <response value="he repredents our country; he should be from our country" time="31325" id="" name="" label="MAC13" start_time="103874577" end_time="1233264" response_correct="0" serial_number="201329847" index=""/>
      <response value="" time="0" id="" name="" label="MAC18" start_time="0" end_time="0" response_correct="0" serial_number="201353381" index=""/>
      <response value="" time="0" id="" name="" label="MAC0" start_time="836525867" end_time="2147530976" response_correct="0" serial_number="201341542" index=""/>
      <response value="" time="0" id="" name="" label="MAC30" start_time="6225972" end_time="0" response_correct="0" serial_number="201350757" index=""/>
      <response value="yes becuzthen he knos 1st hand like  wat past presidtents hav done and he can use their examples" time="37690" id="" name="" label="MAC10" start_time="839843908" end_time="2147483667" response_correct="0" serial_number="201329409" index=""/>
      <response value="i dont think it matters as long as he or she has lived here long enough. yeah i do it......." time="55880" id="" name="" label="MAC3" start_time="0" end_time="0" response_correct="0" serial_number="201329410" index=""/>
      <response value="yes, that way the know how things are run and how people or politicians do things." time="56972" id="" name="" label="MAC12" start_time="836525918" end_time="2147500032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yes as well as other officals. you should be raise in the country you want to lead" time="58641" id="" name="" label="MAC21" start_time="0" end_time="41" response_correct="0" serial_number="201350427" index=""/>
      <response value="i meeeeean, i feel they should. " time="66457" id="" name="" label="MAC14" start_time="0" end_time="0" response_correct="0" serial_number="201339032" index=""/>
      <response value="yeah, he should. if hes gonna run our country then he needs to be american." time="35085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119" end_time="334" response_correct="0" serial_number="201345103" index=""/>
      <response value="yes, I think we should have an American running America... " time="79077" id="" name="" label="MAC26" start_time="1" end_time="103918200" response_correct="0" serial_number="201347990" index=""/>
      <response value="yes" time="21637" id="" name="" label="MAC4" start_time="0" end_time="0" response_correct="0" serial_number="201353319" index=""/>
      <response value="" time="0" id="" name="" label="MAC20" start_time="0" end_time="0" response_correct="0" serial_number="201353393" index=""/>
      <response value="" time="0" id="" name="" label="MAC23" start_time="1" end_time="103918336" response_correct="0" serial_number="201352617" index=""/>
      <response value="" time="0" id="" name="" label="MAC19" start_time="0" end_time="0" response_correct="0" serial_number="201350731" index=""/>
      <response value="no" time="26926" id="" name="" label="MAC25" start_time="0" end_time="0" response_correct="0" serial_number="201344774" index=""/>
      <response value="yes. foreigners dont have a full comprehention." time="33571" id="" name="" label="MAC5" start_time="0" end_time="0" response_correct="0" serial_number="201345108" index=""/>
      <response value="yes why would we want a person from a different country to run ours" time="50310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yes bc we dnt want a president tht is going 2 go 2 other countrys and give them information" time="73414" id="" name="26" label="26" start_time="98662360" end_time="98664376" response_correct="0" serial_number="201329423" index=""/>
      <response value="yes " time="22043" id="" name="" label="MAC22" start_time="0" end_time="0" response_correct="0" serial_number="201350735" index=""/>
      <response value="Of course, if not we might get a terrorist or something with an evil plan to internally take over or destroy the country." time="76441" id="" name="" label="MAC6" start_time="0" end_time="0" response_correct="0" serial_number="201349922" index=""/>
      <response value="" time="0" id="" name="" label="MAC7" start_time="0" end_time="0" response_correct="0" serial_number="201337639" index=""/>
      <response value="" time="0" id="" name="" label="MAC28" start_time="0" end_time="0" response_correct="0" serial_number="201344489" index=""/>
    </response_data>
  </question>
</instructor-paced_results>
</file>

<file path=customXml/item2.xml><?xml version="1.0" encoding="utf-8"?>
<instructor-paced_results>
  <question m_QuestionType="7" m_sQuestionID="{3e9083e9-3951-4c83-a9e9-fc42b197cd4e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52" m_sInstanceId="{60076b34-ed9e-4469-8334-54b90a49ab34}" m_nInstanceDateTimeUTC="1330443250">
    <options/>
    <text_answers/>
    <response_data>
      <response value="" time="0" id="" name="" label="MAC2" start_time="95132744" end_time="95132952" response_correct="0" serial_number="201350005" index=""/>
      <response value="" time="0" id="" name="" label="MAC17" start_time="3145823" end_time="6225920" response_correct="0" serial_number="201329619" index=""/>
      <response value="" time="0" id="" name="" label="MAC9" start_time="3145823" end_time="1649803264" response_correct="0" serial_number="201346680" index=""/>
      <response value="" time="0" id="" name="" label="MAC11" start_time="3145823" end_time="574947328" response_correct="0" serial_number="201344942" index=""/>
      <response value="" time="0" id="" name="" label="MAC31" start_time="3145823" end_time="0" response_correct="0" serial_number="201347643" index=""/>
      <response value="one: meet important people, two: run the country and worry about war, three: have some fun, he is human." time="64522" id="" name="" label="MAC13" start_time="52" end_time="6225920" response_correct="0" serial_number="201329847" index=""/>
      <response value="he has to make sure no one is going to kill us all and make sure our GAS GOES  DOWN!" time="84599" id="" name="" label="MAC18" start_time="0" end_time="0" response_correct="0" serial_number="201353381" index=""/>
      <response value="" time="0" id="" name="" label="MAC0" start_time="0" end_time="0" response_correct="0" serial_number="201341542" index=""/>
      <response value="" time="0" id="" name="" label="MAC30" start_time="6225972" end_time="0" response_correct="0" serial_number="201350757" index=""/>
      <response value="keep track of the country war,dept,etc...&#10;the guy with the face !!!!!!!" time="101011" id="" name="" label="MAC10" start_time="0" end_time="0" response_correct="0" serial_number="201329409" index=""/>
      <response value="make sure we are safe, . " time="114474" id="" name="" label="MAC3" start_time="0" end_time="0" response_correct="0" serial_number="201329410" index=""/>
      <response value="" time="0" id="" name="" label="MAC12" start_time="0" end_time="0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responsible for approving laws sending out troops etc" time="89935" id="" name="" label="MAC21" start_time="0" end_time="0" response_correct="0" serial_number="201350427" index=""/>
      <response value="contrl the arrmy, pass laws, make apperences, deside wether to send out troop or bring them home and to make speachs on stuff" time="99966" id="" name="" label="MAC14" start_time="0" end_time="0" response_correct="0" serial_number="201339032" index=""/>
      <response value="The president has to maintain the government along with controlling the military or depending on the president make things worse" time="129762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giving speaches, informing the people, " time="130027" id="" name="" label="MAC27" start_time="0" end_time="0" response_correct="0" serial_number="201345103" index=""/>
      <response value="pubic apaerences and miltariy generals" time="81807" id="" name="" label="MAC26" start_time="0" end_time="0" response_correct="0" serial_number="201347990" index=""/>
      <response value="maintain military, sign laws, attend many meetings, conferences, and community things." time="75271" id="" name="" label="MAC4" start_time="0" end_time="0" response_correct="0" serial_number="201353319" index=""/>
      <response value="gives speaches" time="113116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the president has to go and show support to the military and sports teams also to citizens" time="120464" id="" name="" label="MAC19" start_time="0" end_time="0" response_correct="0" serial_number="201350731" index=""/>
      <response value="control the army, exercise, talk to people bout things" time="80762" id="" name="" label="MAC25" start_time="0" end_time="0" response_correct="0" serial_number="201344774" index=""/>
      <response value="" time="0" id="" name="" label="MAC5" start_time="0" end_time="0" response_correct="0" serial_number="201345108" index=""/>
      <response value="play basketball manage army and make speeches to the people" time="109294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" time="0" id="" name="26" label="26" start_time="96734320" end_time="96749440" response_correct="0" serial_number="201329423" index=""/>
      <response value="they have 2 give important speeches, support troops, make peace with other country leaders..." time="56098" id="" name="" label="MAC22" start_time="0" end_time="0" response_correct="0" serial_number="201350735" index=""/>
      <response value="he has to be involed with comunitys all around the state," time="85879" id="" name="" label="MAC6" start_time="0" end_time="0" response_correct="0" serial_number="201349922" index=""/>
      <response value="responsible for signing stuff, handlein war stuff, makn speeches and maybe some other stuff" time="82774" id="" name="" label="MAC7" start_time="0" end_time="0" response_correct="0" serial_number="201337639" index=""/>
      <response value="" time="0" id="" name="" label="MAC28" start_time="0" end_time="0" response_correct="0" serial_number="201344489" index=""/>
    </response_data>
  </question>
</instructor-paced_results>
</file>

<file path=customXml/item3.xml><?xml version="1.0" encoding="utf-8"?>
<instructor-paced_question>
  <question_data>
    <question m_QuestionType="2" m_sQuestionID="{df7b7b9a-22d4-4709-8948-cbc6ef7ee8da}" m_sQuestion="" m_sLikertMetaID="" m_bHasCorrectAnswer="0" m_bTrueFalse="0" m_bHasDontKnow="0" m_LabelType="2" m_nNumberOfResponses="2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529517">
      <options>
        <option value="Option 1" m_nPoints="0" m_bCorrect="0" m_bRemoveOnSimplify="0" m_nSortPosition="0" m_nWeight="0" m_bModified="0"/>
        <option value="Option 2" m_nPoints="0" m_bCorrect="0" m_bRemoveOnSimplify="0" m_nSortPosition="0" m_nWeight="0" m_bModified="0"/>
        <option value="Option 3" m_nPoints="0" m_bCorrect="0" m_bRemoveOnSimplify="0" m_nSortPosition="0" m_nWeight="0" m_bModified="0"/>
        <option value="Option 4" m_nPoints="0" m_bCorrect="0" m_bRemoveOnSimplify="0" m_nSortPosition="0" m_nWeight="0" m_bModified="0"/>
        <option value="Option 5" m_nPoints="0" m_bCorrect="0" m_bRemoveOnSimplify="0" m_nSortPosition="0" m_nWeight="0" m_bModified="0"/>
        <option value="Option 6" m_nPoints="0" m_bCorrect="0" m_bRemoveOnSimplify="0" m_nSortPosition="0" m_nWeight="0" m_bModified="0"/>
      </options>
      <text_answers/>
      <response_data/>
    </question>
  </question_data>
  <follow-on_question_data/>
</instructor-paced_question>
</file>

<file path=customXml/item4.xml><?xml version="1.0" encoding="utf-8"?>
<instructor-paced_results>
  <question m_QuestionType="2" m_sQuestionID="{df7b7b9a-22d4-4709-8948-cbc6ef7ee8da}" m_sQuestion="" m_sLikertMetaID="" m_bHasCorrectAnswer="0" m_bTrueFalse="0" m_bHasDontKnow="0" m_LabelType="2" m_nNumberOfResponses="2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52" m_sInstanceId="{0d111475-fb70-469f-924d-208bddf22b50}" m_nInstanceDateTimeUTC="1330529573">
    <options>
      <option value="Option 1" m_nPoints="0" m_bCorrect="0" m_bRemoveOnSimplify="0" m_nSortPosition="0" m_nWeight="0" m_bModified="0"/>
      <option value="Option 2" m_nPoints="0" m_bCorrect="0" m_bRemoveOnSimplify="0" m_nSortPosition="0" m_nWeight="0" m_bModified="0"/>
      <option value="Option 3" m_nPoints="0" m_bCorrect="0" m_bRemoveOnSimplify="0" m_nSortPosition="0" m_nWeight="0" m_bModified="0"/>
      <option value="Option 4" m_nPoints="0" m_bCorrect="0" m_bRemoveOnSimplify="0" m_nSortPosition="0" m_nWeight="0" m_bModified="0"/>
      <option value="Option 5" m_nPoints="0" m_bCorrect="0" m_bRemoveOnSimplify="0" m_nSortPosition="0" m_nWeight="0" m_bModified="0"/>
      <option value="Option 6" m_nPoints="0" m_bCorrect="0" m_bRemoveOnSimplify="0" m_nSortPosition="0" m_nWeight="0" m_bModified="0"/>
    </options>
    <text_answers/>
    <response_data>
      <response value="BD" time="35522" id="" name="" label="MAC2" start_time="98585616" end_time="98585824" response_correct="0" serial_number="201350005" index=""/>
      <response value="" time="0" id="" name="" label="MAC17" start_time="0" end_time="0" response_correct="0" serial_number="201329619" index=""/>
      <response value="" time="0" id="" name="" label="MAC9" start_time="7340129" end_time="6226032" response_correct="0" serial_number="201346680" index=""/>
      <response value="" time="0" id="" name="" label="MAC11" start_time="1729298434" end_time="0" response_correct="0" serial_number="201344942" index=""/>
      <response value="" time="0" id="" name="" label="MAC31" start_time="846331904" end_time="2147483648" response_correct="0" serial_number="201347643" index=""/>
      <response value="BD" time="14851" id="" name="" label="MAC13" start_time="0" end_time="0" response_correct="0" serial_number="201329847" index=""/>
      <response value="BD" time="24586" id="" name="" label="MAC18" start_time="0" end_time="0" response_correct="0" serial_number="201353381" index=""/>
      <response value="BD" time="21357" id="" name="" label="MAC0" start_time="0" end_time="0" response_correct="0" serial_number="201341542" index=""/>
      <response value="" time="0" id="" name="" label="MAC30" start_time="0" end_time="0" response_correct="0" serial_number="201350757" index=""/>
      <response value="BD" time="31247" id="" name="" label="MAC10" start_time="52" end_time="99424264" response_correct="0" serial_number="201329409" index=""/>
      <response value="F" time="30670" id="" name="" label="MAC3" start_time="0" end_time="0" response_correct="0" serial_number="201329410" index=""/>
      <response value="BF" time="18533" id="" name="" label="MAC12" start_time="6225972" end_time="0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" time="0" id="" name="" label="MAC21" start_time="262187" end_time="9" response_correct="0" serial_number="201350427" index=""/>
      <response value="BE" time="14321" id="" name="" label="MAC14" start_time="1729362128" end_time="0" response_correct="0" serial_number="201339032" index=""/>
      <response value="BF" time="28377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0" end_time="0" response_correct="0" serial_number="201345103" index=""/>
      <response value="AF" time="33088" id="" name="" label="MAC26" start_time="4037008472" end_time="3834562125" response_correct="0" serial_number="201347990" index=""/>
      <response value="" time="0" id="" name="" label="MAC4" start_time="0" end_time="0" response_correct="0" serial_number="201353319" index=""/>
      <response value="BD" time="32791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DF" time="29890" id="" name="" label="MAC19" start_time="4273403238" end_time="4290246502" response_correct="0" serial_number="201350731" index=""/>
      <response value="B" time="8065" id="" name="" label="MAC25" start_time="0" end_time="0" response_correct="0" serial_number="201344774" index=""/>
      <response value="BF" time="23634" id="" name="" label="MAC5" start_time="0" end_time="0" response_correct="0" serial_number="201345108" index=""/>
      <response value="A" time="4197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DF" time="18798" id="" name="26" label="26" start_time="100184568" end_time="100184784" response_correct="0" serial_number="201329423" index=""/>
      <response value="" time="0" id="" name="" label="MAC22" start_time="0" end_time="0" response_correct="0" serial_number="201350735" index=""/>
      <response value="" time="0" id="" name="" label="MAC6" start_time="4289195607" end_time="4289064534" response_correct="0" serial_number="201349922" index=""/>
      <response value="AB" time="32776" id="" name="" label="MAC7" start_time="0" end_time="50331648" response_correct="0" serial_number="201337639" index=""/>
      <response value="" time="0" id="" name="" label="MAC28" start_time="0" end_time="0" response_correct="0" serial_number="201344489" index=""/>
    </response_data>
  </question>
</instructor-paced_results>
</file>

<file path=customXml/item5.xml><?xml version="1.0" encoding="utf-8"?>
<instructor-paced_results>
  <question m_QuestionType="2" m_sQuestionID="{aae653d0-caa9-4a2a-a3ad-f75f699c0039}" m_sQuestion="" m_sLikertMetaID="" m_bHasCorrectAnswer="0" m_bTrueFalse="0" m_bHasDontKnow="0" m_LabelType="2" m_nNumberOfResponses="2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118" m_sInstanceId="{9008c15b-ed22-43eb-90b2-4cde7558a627}" m_nInstanceDateTimeUTC="1330529896">
    <options>
      <option value="Option 1" m_nPoints="0" m_bCorrect="0" m_bRemoveOnSimplify="0" m_nSortPosition="0" m_nWeight="0" m_bModified="0"/>
      <option value="Option 2" m_nPoints="0" m_bCorrect="0" m_bRemoveOnSimplify="0" m_nSortPosition="0" m_nWeight="0" m_bModified="0"/>
      <option value="Option 3" m_nPoints="0" m_bCorrect="0" m_bRemoveOnSimplify="0" m_nSortPosition="0" m_nWeight="0" m_bModified="0"/>
      <option value="Option 4" m_nPoints="0" m_bCorrect="0" m_bRemoveOnSimplify="0" m_nSortPosition="0" m_nWeight="0" m_bModified="0"/>
      <option value="Option 5" m_nPoints="0" m_bCorrect="0" m_bRemoveOnSimplify="0" m_nSortPosition="0" m_nWeight="0" m_bModified="0"/>
      <option value="Option 6" m_nPoints="0" m_bCorrect="0" m_bRemoveOnSimplify="0" m_nSortPosition="0" m_nWeight="0" m_bModified="0"/>
    </options>
    <text_answers/>
    <response_data>
      <response value="EF" time="20203" id="" name="" label="MAC2" start_time="98585616" end_time="98585824" response_correct="0" serial_number="201350005" index=""/>
      <response value="" time="0" id="" name="" label="MAC17" start_time="0" end_time="0" response_correct="0" serial_number="201329619" index=""/>
      <response value="" time="0" id="" name="" label="MAC9" start_time="6225972" end_time="48" response_correct="0" serial_number="201346680" index=""/>
      <response value="" time="0" id="" name="" label="MAC11" start_time="6225972" end_time="48" response_correct="0" serial_number="201344942" index=""/>
      <response value="E" time="19984" id="" name="" label="MAC31" start_time="6225972" end_time="48" response_correct="0" serial_number="201347643" index=""/>
      <response value="E" time="29313" id="" name="" label="MAC13" start_time="0" end_time="0" response_correct="0" serial_number="201329847" index=""/>
      <response value="CE" time="26333" id="" name="" label="MAC18" start_time="0" end_time="0" response_correct="0" serial_number="201353381" index=""/>
      <response value="E" time="7286" id="" name="" label="MAC0" start_time="0" end_time="0" response_correct="0" serial_number="201341542" index=""/>
      <response value="" time="0" id="" name="" label="MAC30" start_time="0" end_time="0" response_correct="0" serial_number="201350757" index=""/>
      <response value="CF" time="14150" id="" name="" label="MAC10" start_time="6225972" end_time="48" response_correct="0" serial_number="201329409" index=""/>
      <response value="CE" time="19625" id="" name="" label="MAC3" start_time="0" end_time="0" response_correct="0" serial_number="201329410" index=""/>
      <response value="AE" time="9969" id="" name="" label="MAC12" start_time="6225972" end_time="48" response_correct="0" serial_number="201344358" index=""/>
      <response value="" time="0" id="" name="ÿÿÿÿÿÿÿÿÿÿÿÿÿÿ" label="ÿÿÿÿÿÿÿÿÿÿÿÿÿÿ" start_time="0" end_time="0" response_correct="0" serial_number="201350649" index=""/>
      <response value="A" time="24898" id="" name="" label="MAC21" start_time="52" end_time="1937244160" response_correct="0" serial_number="201350427" index=""/>
      <response value="CE" time="17082" id="" name="" label="MAC14" start_time="0" end_time="0" response_correct="0" serial_number="201339032" index=""/>
      <response value="AC" time="21950" id="" name="" label="MAC29" start_time="0" end_time="0" response_correct="0" serial_number="201333926" index=""/>
      <response value="" time="0" id="" name="" label="MAC16" start_time="0" end_time="0" response_correct="0" serial_number="201333596" index=""/>
      <response value="" time="0" id="" name="" label="MAC27" start_time="1732330313" end_time="1732330313" response_correct="0" serial_number="201345103" index=""/>
      <response value="A" time="38751" id="" name="" label="MAC26" start_time="1966692193" end_time="2001294160" response_correct="0" serial_number="201347990" index=""/>
      <response value="E" time="19922" id="" name="" label="MAC4" start_time="0" end_time="0" response_correct="0" serial_number="201353319" index=""/>
      <response value="CF" time="23369" id="" name="" label="MAC20" start_time="0" end_time="0" response_correct="0" serial_number="201353393" index=""/>
      <response value="" time="0" id="" name="" label="MAC23" start_time="0" end_time="0" response_correct="0" serial_number="201352617" index=""/>
      <response value="AC" time="32137" id="" name="" label="MAC19" start_time="834241089" end_time="2147504976" response_correct="0" serial_number="201350731" index=""/>
      <response value="AC" time="31169" id="" name="" label="MAC25" start_time="0" end_time="0" response_correct="0" serial_number="201344774" index=""/>
      <response value="AC" time="32449" id="" name="" label="MAC5" start_time="0" end_time="0" response_correct="0" serial_number="201345108" index=""/>
      <response value="CE" time="25319" id="" name="" label="MAC24" start_time="0" end_time="0" response_correct="0" serial_number="201352619" index=""/>
      <response value="" time="0" id="" name="" label="MAC8" start_time="0" end_time="0" response_correct="0" serial_number="201352732" index=""/>
      <response value="CE" time="16084" id="" name="26" label="26" start_time="100197528" end_time="100197600" response_correct="0" serial_number="201329423" index=""/>
      <response value="C" time="24867" id="" name="" label="MAC22" start_time="0" end_time="0" response_correct="0" serial_number="201350735" index=""/>
      <response value="E" time="24149" id="" name="" label="MAC6" start_time="0" end_time="0" response_correct="0" serial_number="201349922" index=""/>
      <response value="CE" time="31559" id="" name="" label="MAC7" start_time="0" end_time="0" response_correct="0" serial_number="201337639" index=""/>
      <response value="" time="0" id="" name="" label="MAC28" start_time="0" end_time="0" response_correct="0" serial_number="201344489" index=""/>
    </response_data>
  </question>
</instructor-paced_results>
</file>

<file path=customXml/item6.xml><?xml version="1.0" encoding="utf-8"?>
<instructor-paced_question>
  <question_data>
    <question m_QuestionType="7" m_sQuestionID="{3e9083e9-3951-4c83-a9e9-fc42b197cd4e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443114">
      <options/>
      <text_answers/>
      <response_data/>
    </question>
  </question_data>
  <follow-on_question_data/>
</instructor-paced_question>
</file>

<file path=customXml/item7.xml><?xml version="1.0" encoding="utf-8"?>
<instructor-paced_question>
  <question_data>
    <question m_QuestionType="2" m_sQuestionID="{aae653d0-caa9-4a2a-a3ad-f75f699c0039}" m_sQuestion="" m_sLikertMetaID="" m_bHasCorrectAnswer="0" m_bTrueFalse="0" m_bHasDontKnow="0" m_LabelType="2" m_nNumberOfResponses="2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529847">
      <options>
        <option value="Option 1" m_nPoints="0" m_bCorrect="0" m_bRemoveOnSimplify="0" m_nSortPosition="0" m_nWeight="0" m_bModified="0"/>
        <option value="Option 2" m_nPoints="0" m_bCorrect="0" m_bRemoveOnSimplify="0" m_nSortPosition="0" m_nWeight="0" m_bModified="0"/>
        <option value="Option 3" m_nPoints="0" m_bCorrect="0" m_bRemoveOnSimplify="0" m_nSortPosition="0" m_nWeight="0" m_bModified="0"/>
        <option value="Option 4" m_nPoints="0" m_bCorrect="0" m_bRemoveOnSimplify="0" m_nSortPosition="0" m_nWeight="0" m_bModified="0"/>
        <option value="Option 5" m_nPoints="0" m_bCorrect="0" m_bRemoveOnSimplify="0" m_nSortPosition="0" m_nWeight="0" m_bModified="0"/>
        <option value="Option 6" m_nPoints="0" m_bCorrect="0" m_bRemoveOnSimplify="0" m_nSortPosition="0" m_nWeight="0" m_bModified="0"/>
      </options>
      <text_answers/>
      <response_data/>
    </question>
  </question_data>
  <follow-on_question_data/>
</instructor-paced_question>
</file>

<file path=customXml/item8.xml><?xml version="1.0" encoding="utf-8"?>
<instructor-paced_question>
  <question_data>
    <question m_QuestionType="7" m_sQuestionID="{f3881ff4-80cd-43e3-a93c-7746e0f6776d}" m_sQuestion="" m_sLikertMetaID="" m_bHasCorrectAnswer="0" m_bTrueFalse="0" m_bHasDontKnow="0" m_LabelType="0" m_nNumberOfResponses="0" m_bRandomize="0" m_bSimplify="0" m_nTimeout="0" m_bStoreInDatabase="0" m_Marked="0" m_DefaultReportType="0" m_sFollowOnQuestionID="" m_bFollowOnQuestion="0" m_Tolerance="0" m_allowMultipleResponse="0" m_maxResponseChars="0" m_textComparision="0" m_nQuestionLevel="0" m_nQuestionNumber="0" m_bReplaceDesign="0" m_sInstanceId="" m_nInstanceDateTimeUTC="1330530048">
      <options/>
      <text_answers/>
      <response_data/>
    </question>
  </question_data>
  <follow-on_question_data/>
</instructor-paced_question>
</file>

<file path=customXml/itemProps1.xml><?xml version="1.0" encoding="utf-8"?>
<ds:datastoreItem xmlns:ds="http://schemas.openxmlformats.org/officeDocument/2006/customXml" ds:itemID="{7FCFC8B2-B0F9-4973-87E3-9897B99CE14D}">
  <ds:schemaRefs/>
</ds:datastoreItem>
</file>

<file path=customXml/itemProps2.xml><?xml version="1.0" encoding="utf-8"?>
<ds:datastoreItem xmlns:ds="http://schemas.openxmlformats.org/officeDocument/2006/customXml" ds:itemID="{1135736D-25C4-45B7-B5DD-2DD6EC1E0125}">
  <ds:schemaRefs/>
</ds:datastoreItem>
</file>

<file path=customXml/itemProps3.xml><?xml version="1.0" encoding="utf-8"?>
<ds:datastoreItem xmlns:ds="http://schemas.openxmlformats.org/officeDocument/2006/customXml" ds:itemID="{8EC9BD58-38CB-452D-B141-E103490BFA63}">
  <ds:schemaRefs/>
</ds:datastoreItem>
</file>

<file path=customXml/itemProps4.xml><?xml version="1.0" encoding="utf-8"?>
<ds:datastoreItem xmlns:ds="http://schemas.openxmlformats.org/officeDocument/2006/customXml" ds:itemID="{9B7EDCE6-799A-4AF8-A21C-E716E80C9849}">
  <ds:schemaRefs/>
</ds:datastoreItem>
</file>

<file path=customXml/itemProps5.xml><?xml version="1.0" encoding="utf-8"?>
<ds:datastoreItem xmlns:ds="http://schemas.openxmlformats.org/officeDocument/2006/customXml" ds:itemID="{01680705-C076-40AD-88CB-5783CA065AE5}">
  <ds:schemaRefs/>
</ds:datastoreItem>
</file>

<file path=customXml/itemProps6.xml><?xml version="1.0" encoding="utf-8"?>
<ds:datastoreItem xmlns:ds="http://schemas.openxmlformats.org/officeDocument/2006/customXml" ds:itemID="{CCC32F57-A734-4190-B5B7-4F43C18F797B}">
  <ds:schemaRefs/>
</ds:datastoreItem>
</file>

<file path=customXml/itemProps7.xml><?xml version="1.0" encoding="utf-8"?>
<ds:datastoreItem xmlns:ds="http://schemas.openxmlformats.org/officeDocument/2006/customXml" ds:itemID="{88B836F9-3A83-4BDC-B302-A305BD575387}">
  <ds:schemaRefs/>
</ds:datastoreItem>
</file>

<file path=customXml/itemProps8.xml><?xml version="1.0" encoding="utf-8"?>
<ds:datastoreItem xmlns:ds="http://schemas.openxmlformats.org/officeDocument/2006/customXml" ds:itemID="{0A030ED1-3B02-41E7-B2E4-23372A927EB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2586</TotalTime>
  <Words>1118</Words>
  <Application>Microsoft Office PowerPoint</Application>
  <PresentationFormat>On-screen Show (4:3)</PresentationFormat>
  <Paragraphs>181</Paragraphs>
  <Slides>64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Orbit</vt:lpstr>
      <vt:lpstr>Warmup</vt:lpstr>
      <vt:lpstr>Slide 2</vt:lpstr>
      <vt:lpstr>Unit 4 Part II</vt:lpstr>
      <vt:lpstr>Leader of The Executive Branch</vt:lpstr>
      <vt:lpstr>Requirements to be President and Vice President</vt:lpstr>
      <vt:lpstr>How are the Pres and VP elected?</vt:lpstr>
      <vt:lpstr>Each state has as many electoral votes as the number of U.S. Senators and Representatives it has in Congress.</vt:lpstr>
      <vt:lpstr>The Electoral College System</vt:lpstr>
      <vt:lpstr>There is a total of 538 electoral votes: 435 members in the House of Representatives + 100 members in the Senate + 3 electoral votes for  Washington D.C. = 538</vt:lpstr>
      <vt:lpstr>To Win requires a majority of electoral votes</vt:lpstr>
      <vt:lpstr>If No Candidate wins a majority then the House of Representatives votes to determine the winner</vt:lpstr>
      <vt:lpstr>Slide 12</vt:lpstr>
      <vt:lpstr>Winner-Take-All System</vt:lpstr>
      <vt:lpstr>How long are terms for Pres and VP</vt:lpstr>
      <vt:lpstr>Presidential Term Limits</vt:lpstr>
      <vt:lpstr>22nd Amendment</vt:lpstr>
      <vt:lpstr>Vice President</vt:lpstr>
      <vt:lpstr>Presidential Succession</vt:lpstr>
      <vt:lpstr>25th Amendment </vt:lpstr>
      <vt:lpstr>Chief Executive</vt:lpstr>
      <vt:lpstr>EXECUTIVE ORDER</vt:lpstr>
      <vt:lpstr>APPOINT OFFICIALS</vt:lpstr>
      <vt:lpstr>ISSUE</vt:lpstr>
      <vt:lpstr>COMMANDER IN CHIEF</vt:lpstr>
      <vt:lpstr>War Making</vt:lpstr>
      <vt:lpstr>War Powers Act of 1973</vt:lpstr>
      <vt:lpstr>War Powers Act</vt:lpstr>
      <vt:lpstr>Legislative Leader</vt:lpstr>
      <vt:lpstr>Head of State</vt:lpstr>
      <vt:lpstr>Economic Leader</vt:lpstr>
      <vt:lpstr>Diplomatic Leader</vt:lpstr>
      <vt:lpstr>Goals of Foreign Policy</vt:lpstr>
      <vt:lpstr>Foreign Policy Bureaucracy</vt:lpstr>
      <vt:lpstr>Tools of Foreign Policy</vt:lpstr>
      <vt:lpstr>Economic Treaties</vt:lpstr>
      <vt:lpstr>Defense Treaties</vt:lpstr>
      <vt:lpstr>Executive Agreements</vt:lpstr>
      <vt:lpstr>Appointing Ambassadors</vt:lpstr>
      <vt:lpstr>Foreign Aid</vt:lpstr>
      <vt:lpstr>Trade Sanctions</vt:lpstr>
      <vt:lpstr>Embargo</vt:lpstr>
      <vt:lpstr>Military Force</vt:lpstr>
      <vt:lpstr>Warmup 2/29/2012</vt:lpstr>
      <vt:lpstr>Organization of the Executive Branch </vt:lpstr>
      <vt:lpstr>Warmup</vt:lpstr>
      <vt:lpstr>The Presidents Administration</vt:lpstr>
      <vt:lpstr>Executive Office of the President</vt:lpstr>
      <vt:lpstr>National Security Council</vt:lpstr>
      <vt:lpstr>Council of Economic Advisors</vt:lpstr>
      <vt:lpstr>The Cabinet: Composed of the Heads of Executive Departments</vt:lpstr>
      <vt:lpstr>Slide 51</vt:lpstr>
      <vt:lpstr>Slide 52</vt:lpstr>
      <vt:lpstr>The Federal Bureaucracy</vt:lpstr>
      <vt:lpstr>What does the Federal Bureaucracy do?</vt:lpstr>
      <vt:lpstr>Slide 55</vt:lpstr>
      <vt:lpstr>What are independent agencies in the executive branch?</vt:lpstr>
      <vt:lpstr>Executive Agencies</vt:lpstr>
      <vt:lpstr>Government Corporations</vt:lpstr>
      <vt:lpstr>Regulatory Boards and Commissions</vt:lpstr>
      <vt:lpstr>OSHA </vt:lpstr>
      <vt:lpstr>SEC</vt:lpstr>
      <vt:lpstr>FTC</vt:lpstr>
      <vt:lpstr>EPA</vt:lpstr>
      <vt:lpstr>FCC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4 Part II</dc:title>
  <dc:creator>WSFCS Workstation</dc:creator>
  <cp:lastModifiedBy>macrews</cp:lastModifiedBy>
  <cp:revision>64</cp:revision>
  <dcterms:created xsi:type="dcterms:W3CDTF">2010-10-05T22:54:24Z</dcterms:created>
  <dcterms:modified xsi:type="dcterms:W3CDTF">2013-02-13T21:17:35Z</dcterms:modified>
</cp:coreProperties>
</file>