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56" r:id="rId3"/>
    <p:sldId id="258" r:id="rId4"/>
    <p:sldId id="260" r:id="rId5"/>
    <p:sldId id="259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41" autoAdjust="0"/>
    <p:restoredTop sz="94303" autoAdjust="0"/>
  </p:normalViewPr>
  <p:slideViewPr>
    <p:cSldViewPr snapToGrid="0">
      <p:cViewPr>
        <p:scale>
          <a:sx n="80" d="100"/>
          <a:sy n="80" d="100"/>
        </p:scale>
        <p:origin x="186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2AD22-9E40-42EC-A049-F999755E5137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8D5C9-1B78-4409-9390-C0AABEF221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27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Photo: Maryland’s Congressional districts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8D5C9-1B78-4409-9390-C0AABEF221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032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986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3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2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64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24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79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916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20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7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1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1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F7C8D-8487-4448-BA76-8A14F6A7FCDE}" type="datetimeFigureOut">
              <a:rPr lang="en-US" smtClean="0"/>
              <a:t>10/10/2017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1BAE6-272F-48CA-966F-7BB3A11376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54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virginia congressional district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16549"/>
            <a:ext cx="9144000" cy="425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67148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2060"/>
                </a:solidFill>
                <a:latin typeface="Bernard MT Condensed" panose="02050806060905020404" pitchFamily="18" charset="0"/>
              </a:rPr>
              <a:t>Virginia’s 11 Congressional Districts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3123" y="5060401"/>
            <a:ext cx="84557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Warm Up</a:t>
            </a:r>
            <a:r>
              <a:rPr lang="en-US" sz="2800" dirty="0"/>
              <a:t>: Each Congressional district in Virginia elects one Congressman to the House of Representatives.  Why do you think these districts are shaped the way they are? </a:t>
            </a:r>
          </a:p>
        </p:txBody>
      </p:sp>
    </p:spTree>
    <p:extLst>
      <p:ext uri="{BB962C8B-B14F-4D97-AF65-F5344CB8AC3E}">
        <p14:creationId xmlns:p14="http://schemas.microsoft.com/office/powerpoint/2010/main" val="361245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gerrymander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464" y="0"/>
            <a:ext cx="6726136" cy="7042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167" y="1235470"/>
            <a:ext cx="7011008" cy="346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20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United States Congressional Districts in Maryland, since 2013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078" t="10700" r="2941" b="14579"/>
          <a:stretch/>
        </p:blipFill>
        <p:spPr bwMode="auto">
          <a:xfrm>
            <a:off x="-20057" y="1172816"/>
            <a:ext cx="9164058" cy="495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5529" y="1239492"/>
            <a:ext cx="761544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The US census is taken every 10 years and determines the number of Representatives each state gets in the House</a:t>
            </a:r>
          </a:p>
          <a:p>
            <a:pPr marL="514350" indent="-5143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The Congressional Act of 1929 froze the total number at 435</a:t>
            </a:r>
          </a:p>
          <a:p>
            <a:pPr marL="514350" indent="-5143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After the census, state legislatures can redraw districts based on the new population total</a:t>
            </a:r>
          </a:p>
          <a:p>
            <a:pPr marL="514350" indent="-5143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The governor signs off on the new districts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78515" y="-540226"/>
            <a:ext cx="9144000" cy="215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34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7675" y="-474809"/>
            <a:ext cx="9144000" cy="2152221"/>
          </a:xfrm>
          <a:prstGeom prst="rect">
            <a:avLst/>
          </a:prstGeom>
        </p:spPr>
      </p:pic>
      <p:pic>
        <p:nvPicPr>
          <p:cNvPr id="5122" name="Picture 2" descr="United States Congressional Districts in Virginia, 1973 – 1982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1575"/>
            <a:ext cx="914400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3924" y="1232625"/>
            <a:ext cx="4772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Impact" panose="020B0806030902050204" pitchFamily="34" charset="0"/>
              </a:rPr>
              <a:t>Virginia’s Districts in 1982 </a:t>
            </a:r>
          </a:p>
        </p:txBody>
      </p:sp>
      <p:pic>
        <p:nvPicPr>
          <p:cNvPr id="4" name="Picture 4" descr="United States Congressional Districts in Virginia, since 2013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71575"/>
            <a:ext cx="914400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6324" y="1385025"/>
            <a:ext cx="4772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Impact" panose="020B0806030902050204" pitchFamily="34" charset="0"/>
              </a:rPr>
              <a:t>Virginia’s Districts in 2016 </a:t>
            </a:r>
          </a:p>
        </p:txBody>
      </p:sp>
    </p:spTree>
    <p:extLst>
      <p:ext uri="{BB962C8B-B14F-4D97-AF65-F5344CB8AC3E}">
        <p14:creationId xmlns:p14="http://schemas.microsoft.com/office/powerpoint/2010/main" val="154731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upload.wikimedia.org/wikipedia/commons/thumb/0/02/Elkanah_Tisdale%2C_The_Gerry-Mander_Map%2C_1813_Cornell_CUL_PJM_1034_01.jpg/548px-Elkanah_Tisdale%2C_The_Gerry-Mander_Map%2C_1813_Cornell_CUL_PJM_1034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74" y="986118"/>
            <a:ext cx="4175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03056" y="1393761"/>
            <a:ext cx="471203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Political parties redraw the districts to their advantage</a:t>
            </a: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Named for Massachusetts Governor Elbridge Gerry </a:t>
            </a: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In 1812, he helped redistrict Massachusetts to benefit his Democratic-Republican Party</a:t>
            </a: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When mapped, they were  said to resemble the shape of a salamander</a:t>
            </a:r>
            <a:endParaRPr lang="en-US" sz="2800" b="1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anose="020508060609050204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6164" y="-283663"/>
            <a:ext cx="9144000" cy="193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9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8588" y="-365420"/>
            <a:ext cx="9144000" cy="19590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445" y="1219200"/>
            <a:ext cx="4965905" cy="5524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Gerrymandering helps the party in power to gain seats in the House of Representatives</a:t>
            </a: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Done in 2 ways: </a:t>
            </a:r>
          </a:p>
          <a:p>
            <a:pPr marL="971550" lvl="1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b="1" u="sng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Packing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: Putting as many members of one party into one district to limit the amount of seats they win</a:t>
            </a:r>
          </a:p>
          <a:p>
            <a:pPr marL="971550" lvl="1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800" b="1" u="sng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Cracking</a:t>
            </a:r>
            <a:r>
              <a:rPr lang="en-US" sz="2800" b="1" dirty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: Splitting voters of the opposing party into two different districts</a:t>
            </a:r>
            <a:endParaRPr lang="en-US" sz="2800" b="1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anose="02050806060905020404" pitchFamily="18" charset="0"/>
            </a:endParaRPr>
          </a:p>
        </p:txBody>
      </p:sp>
      <p:pic>
        <p:nvPicPr>
          <p:cNvPr id="6146" name="Picture 2" descr="https://upload.wikimedia.org/wikipedia/commons/5/51/How_To_Steal_An_Electio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" t="11016" r="67247" b="2761"/>
          <a:stretch/>
        </p:blipFill>
        <p:spPr bwMode="auto">
          <a:xfrm>
            <a:off x="5876925" y="1219200"/>
            <a:ext cx="2413187" cy="543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55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upload.wikimedia.org/wikipedia/commons/5/51/How_To_Steal_An_Elec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" t="11016" r="67247" b="2761"/>
          <a:stretch/>
        </p:blipFill>
        <p:spPr bwMode="auto">
          <a:xfrm>
            <a:off x="0" y="0"/>
            <a:ext cx="3009900" cy="6783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2"/>
          <p:cNvSpPr/>
          <p:nvPr/>
        </p:nvSpPr>
        <p:spPr>
          <a:xfrm>
            <a:off x="3705225" y="314325"/>
            <a:ext cx="4067175" cy="5686425"/>
          </a:xfrm>
          <a:prstGeom prst="wedgeRectCallout">
            <a:avLst>
              <a:gd name="adj1" fmla="val -71418"/>
              <a:gd name="adj2" fmla="val 14817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800"/>
              </a:spcAft>
            </a:pPr>
            <a:r>
              <a:rPr lang="en-US" sz="2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Imagine that this is a region of your state. The colors represent the political leanings of people in that region. There are more “Greens” than “Yellows”. </a:t>
            </a:r>
          </a:p>
          <a:p>
            <a:pPr algn="ctr">
              <a:spcAft>
                <a:spcPts val="1800"/>
              </a:spcAft>
            </a:pPr>
            <a:r>
              <a:rPr lang="en-US" sz="2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Can you draw the 5 Congressional district boundaries (with 10 squares in each) so that:</a:t>
            </a:r>
          </a:p>
          <a:p>
            <a:pPr marL="342900" indent="-342900" algn="ctr">
              <a:spcAft>
                <a:spcPts val="1800"/>
              </a:spcAft>
              <a:buAutoNum type="arabicParenR"/>
            </a:pPr>
            <a:r>
              <a:rPr lang="en-US" sz="2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Green wins ALL 5?</a:t>
            </a:r>
          </a:p>
          <a:p>
            <a:pPr marL="342900" indent="-342900" algn="ctr">
              <a:spcAft>
                <a:spcPts val="1800"/>
              </a:spcAft>
              <a:buAutoNum type="arabicParenR"/>
            </a:pPr>
            <a:r>
              <a:rPr lang="en-US" sz="2400" b="1" dirty="0">
                <a:ln>
                  <a:solidFill>
                    <a:sysClr val="windowText" lastClr="0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Yellow wins more than green?  </a:t>
            </a:r>
          </a:p>
        </p:txBody>
      </p:sp>
    </p:spTree>
    <p:extLst>
      <p:ext uri="{BB962C8B-B14F-4D97-AF65-F5344CB8AC3E}">
        <p14:creationId xmlns:p14="http://schemas.microsoft.com/office/powerpoint/2010/main" val="3232131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upload.wikimedia.org/wikipedia/commons/5/51/How_To_Steal_An_Electio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" t="11016" r="1176" b="2761"/>
          <a:stretch/>
        </p:blipFill>
        <p:spPr bwMode="auto">
          <a:xfrm>
            <a:off x="390524" y="361950"/>
            <a:ext cx="8353425" cy="596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4284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20881"/>
            <a:ext cx="9144000" cy="687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4448" y="-336675"/>
            <a:ext cx="9392895" cy="142352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04665" y="1002631"/>
            <a:ext cx="792868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Baker v. </a:t>
            </a:r>
            <a:r>
              <a:rPr lang="en-US" sz="30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Carr</a:t>
            </a: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 (1962): </a:t>
            </a: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enabled federal courts to intervene in and to decide redistricting cases</a:t>
            </a: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b="1" dirty="0" err="1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Wesberry</a:t>
            </a: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 v. Sanders (1964): </a:t>
            </a: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Districts must be of equal population</a:t>
            </a: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Shaw v. Reno (1993): </a:t>
            </a: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 </a:t>
            </a: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redistricting based on race must be held to a strict standard of scrutiny</a:t>
            </a: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Through gerrymandering, only about 1/10 of Congressional seats are competitive</a:t>
            </a:r>
          </a:p>
          <a:p>
            <a:pPr marL="514350" indent="-5143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nard MT Condensed" panose="02050806060905020404" pitchFamily="18" charset="0"/>
              </a:rPr>
              <a:t>Makes a shift of more than a few seats unlikely from one election to the next</a:t>
            </a:r>
            <a:endParaRPr lang="en-US" sz="3000" b="1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36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331</Words>
  <Application>Microsoft Office PowerPoint</Application>
  <PresentationFormat>On-screen Show (4:3)</PresentationFormat>
  <Paragraphs>27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Bernard MT Condensed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Luke Rosa</dc:creator>
  <cp:lastModifiedBy>Luke Rosa</cp:lastModifiedBy>
  <cp:revision>10</cp:revision>
  <dcterms:created xsi:type="dcterms:W3CDTF">2017-10-10T19:12:11Z</dcterms:created>
  <dcterms:modified xsi:type="dcterms:W3CDTF">2017-10-10T20:31:32Z</dcterms:modified>
</cp:coreProperties>
</file>