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customXml/itemProps1.xml" ContentType="application/vnd.openxmlformats-officedocument.customXmlProperties+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customXml/itemProps6.xml" ContentType="application/vnd.openxmlformats-officedocument.customXmlProperties+xml"/>
  <Override PartName="/customXml/itemProps4.xml" ContentType="application/vnd.openxmlformats-officedocument.customXmlProperties+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customXml/itemProps2.xml" ContentType="application/vnd.openxmlformats-officedocument.customXml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Default Extension="gif" ContentType="image/gif"/>
  <Override PartName="/customXml/itemProps7.xml" ContentType="application/vnd.openxmlformats-officedocument.customXmlProperties+xml"/>
  <Override PartName="/customXml/itemProps5.xml" ContentType="application/vnd.openxmlformats-officedocument.customXmlProperties+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docProps/core.xml" ContentType="application/vnd.openxmlformats-package.core-properties+xml"/>
  <Override PartName="/customXml/itemProps3.xml" ContentType="application/vnd.openxmlformats-officedocument.customXml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Layouts/slideLayout15.xml" ContentType="application/vnd.openxmlformats-officedocument.presentationml.slideLayout+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8"/>
    <p:sldMasterId id="2147483662" r:id="rId9"/>
  </p:sldMasterIdLst>
  <p:sldIdLst>
    <p:sldId id="315" r:id="rId10"/>
    <p:sldId id="316" r:id="rId11"/>
    <p:sldId id="256" r:id="rId12"/>
    <p:sldId id="257" r:id="rId13"/>
    <p:sldId id="258" r:id="rId14"/>
    <p:sldId id="259" r:id="rId15"/>
    <p:sldId id="260" r:id="rId16"/>
    <p:sldId id="265" r:id="rId17"/>
    <p:sldId id="261" r:id="rId18"/>
    <p:sldId id="266" r:id="rId19"/>
    <p:sldId id="267" r:id="rId20"/>
    <p:sldId id="262" r:id="rId21"/>
    <p:sldId id="263" r:id="rId22"/>
    <p:sldId id="264" r:id="rId23"/>
    <p:sldId id="268" r:id="rId24"/>
    <p:sldId id="304" r:id="rId25"/>
    <p:sldId id="269" r:id="rId26"/>
    <p:sldId id="302" r:id="rId27"/>
    <p:sldId id="301" r:id="rId28"/>
    <p:sldId id="270" r:id="rId29"/>
    <p:sldId id="300" r:id="rId30"/>
    <p:sldId id="271" r:id="rId31"/>
    <p:sldId id="303" r:id="rId32"/>
    <p:sldId id="318" r:id="rId33"/>
    <p:sldId id="272" r:id="rId34"/>
    <p:sldId id="273" r:id="rId35"/>
    <p:sldId id="274" r:id="rId36"/>
    <p:sldId id="275" r:id="rId37"/>
    <p:sldId id="306" r:id="rId38"/>
    <p:sldId id="276" r:id="rId39"/>
    <p:sldId id="277" r:id="rId40"/>
    <p:sldId id="323" r:id="rId41"/>
    <p:sldId id="278" r:id="rId42"/>
    <p:sldId id="279" r:id="rId43"/>
    <p:sldId id="280" r:id="rId44"/>
    <p:sldId id="281" r:id="rId45"/>
    <p:sldId id="282" r:id="rId46"/>
    <p:sldId id="283" r:id="rId47"/>
    <p:sldId id="284" r:id="rId48"/>
    <p:sldId id="285" r:id="rId49"/>
    <p:sldId id="286" r:id="rId50"/>
    <p:sldId id="287" r:id="rId51"/>
    <p:sldId id="288" r:id="rId52"/>
    <p:sldId id="307" r:id="rId53"/>
    <p:sldId id="289" r:id="rId54"/>
    <p:sldId id="290" r:id="rId55"/>
    <p:sldId id="291" r:id="rId56"/>
    <p:sldId id="292" r:id="rId57"/>
    <p:sldId id="293" r:id="rId58"/>
    <p:sldId id="294" r:id="rId59"/>
    <p:sldId id="295" r:id="rId60"/>
    <p:sldId id="296" r:id="rId61"/>
    <p:sldId id="297" r:id="rId62"/>
    <p:sldId id="320" r:id="rId63"/>
    <p:sldId id="298" r:id="rId64"/>
    <p:sldId id="321" r:id="rId65"/>
    <p:sldId id="305" r:id="rId66"/>
    <p:sldId id="319" r:id="rId67"/>
    <p:sldId id="308" r:id="rId68"/>
    <p:sldId id="309" r:id="rId69"/>
    <p:sldId id="310" r:id="rId70"/>
    <p:sldId id="311" r:id="rId71"/>
    <p:sldId id="312" r:id="rId72"/>
    <p:sldId id="313" r:id="rId73"/>
    <p:sldId id="314" r:id="rId74"/>
    <p:sldId id="317" r:id="rId75"/>
    <p:sldId id="322" r:id="rId76"/>
    <p:sldId id="324" r:id="rId77"/>
    <p:sldId id="325" r:id="rId78"/>
  </p:sldIdLst>
  <p:sldSz cx="9144000" cy="6858000" type="screen4x3"/>
  <p:notesSz cx="6858000" cy="9144000"/>
  <p:custDataLst>
    <p:custData r:id="rId2"/>
  </p:custDataLst>
  <p:defaultTextStyle>
    <a:defPPr>
      <a:defRPr lang="en-US"/>
    </a:defPPr>
    <a:lvl1pPr algn="ctr" rtl="0" eaLnBrk="0" fontAlgn="base" hangingPunct="0">
      <a:spcBef>
        <a:spcPct val="0"/>
      </a:spcBef>
      <a:spcAft>
        <a:spcPct val="0"/>
      </a:spcAft>
      <a:defRPr kern="1200">
        <a:solidFill>
          <a:schemeClr val="tx1"/>
        </a:solidFill>
        <a:latin typeface="Arial" charset="0"/>
        <a:ea typeface="+mn-ea"/>
        <a:cs typeface="+mn-cs"/>
      </a:defRPr>
    </a:lvl1pPr>
    <a:lvl2pPr marL="457200" algn="ctr" rtl="0" eaLnBrk="0" fontAlgn="base" hangingPunct="0">
      <a:spcBef>
        <a:spcPct val="0"/>
      </a:spcBef>
      <a:spcAft>
        <a:spcPct val="0"/>
      </a:spcAft>
      <a:defRPr kern="1200">
        <a:solidFill>
          <a:schemeClr val="tx1"/>
        </a:solidFill>
        <a:latin typeface="Arial" charset="0"/>
        <a:ea typeface="+mn-ea"/>
        <a:cs typeface="+mn-cs"/>
      </a:defRPr>
    </a:lvl2pPr>
    <a:lvl3pPr marL="914400" algn="ctr" rtl="0" eaLnBrk="0" fontAlgn="base" hangingPunct="0">
      <a:spcBef>
        <a:spcPct val="0"/>
      </a:spcBef>
      <a:spcAft>
        <a:spcPct val="0"/>
      </a:spcAft>
      <a:defRPr kern="1200">
        <a:solidFill>
          <a:schemeClr val="tx1"/>
        </a:solidFill>
        <a:latin typeface="Arial" charset="0"/>
        <a:ea typeface="+mn-ea"/>
        <a:cs typeface="+mn-cs"/>
      </a:defRPr>
    </a:lvl3pPr>
    <a:lvl4pPr marL="1371600" algn="ctr" rtl="0" eaLnBrk="0" fontAlgn="base" hangingPunct="0">
      <a:spcBef>
        <a:spcPct val="0"/>
      </a:spcBef>
      <a:spcAft>
        <a:spcPct val="0"/>
      </a:spcAft>
      <a:defRPr kern="1200">
        <a:solidFill>
          <a:schemeClr val="tx1"/>
        </a:solidFill>
        <a:latin typeface="Arial" charset="0"/>
        <a:ea typeface="+mn-ea"/>
        <a:cs typeface="+mn-cs"/>
      </a:defRPr>
    </a:lvl4pPr>
    <a:lvl5pPr marL="1828800" algn="ctr"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15" autoAdjust="0"/>
    <p:restoredTop sz="94660"/>
  </p:normalViewPr>
  <p:slideViewPr>
    <p:cSldViewPr>
      <p:cViewPr varScale="1">
        <p:scale>
          <a:sx n="68" d="100"/>
          <a:sy n="68" d="100"/>
        </p:scale>
        <p:origin x="-570"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slide" Target="slides/slide38.xml"/><Relationship Id="rId50" Type="http://schemas.openxmlformats.org/officeDocument/2006/relationships/slide" Target="slides/slide41.xml"/><Relationship Id="rId55" Type="http://schemas.openxmlformats.org/officeDocument/2006/relationships/slide" Target="slides/slide46.xml"/><Relationship Id="rId63" Type="http://schemas.openxmlformats.org/officeDocument/2006/relationships/slide" Target="slides/slide54.xml"/><Relationship Id="rId68" Type="http://schemas.openxmlformats.org/officeDocument/2006/relationships/slide" Target="slides/slide59.xml"/><Relationship Id="rId76" Type="http://schemas.openxmlformats.org/officeDocument/2006/relationships/slide" Target="slides/slide67.xml"/><Relationship Id="rId7" Type="http://schemas.openxmlformats.org/officeDocument/2006/relationships/customXml" Target="../customXml/item7.xml"/><Relationship Id="rId71" Type="http://schemas.openxmlformats.org/officeDocument/2006/relationships/slide" Target="slides/slide62.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slide" Target="slides/slide44.xml"/><Relationship Id="rId58" Type="http://schemas.openxmlformats.org/officeDocument/2006/relationships/slide" Target="slides/slide49.xml"/><Relationship Id="rId66" Type="http://schemas.openxmlformats.org/officeDocument/2006/relationships/slide" Target="slides/slide57.xml"/><Relationship Id="rId74" Type="http://schemas.openxmlformats.org/officeDocument/2006/relationships/slide" Target="slides/slide65.xml"/><Relationship Id="rId79" Type="http://schemas.openxmlformats.org/officeDocument/2006/relationships/presProps" Target="presProps.xml"/><Relationship Id="rId5" Type="http://schemas.openxmlformats.org/officeDocument/2006/relationships/customXml" Target="../customXml/item5.xml"/><Relationship Id="rId61" Type="http://schemas.openxmlformats.org/officeDocument/2006/relationships/slide" Target="slides/slide52.xml"/><Relationship Id="rId82" Type="http://schemas.openxmlformats.org/officeDocument/2006/relationships/tableStyles" Target="tableStyles.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slide" Target="slides/slide51.xml"/><Relationship Id="rId65" Type="http://schemas.openxmlformats.org/officeDocument/2006/relationships/slide" Target="slides/slide56.xml"/><Relationship Id="rId73" Type="http://schemas.openxmlformats.org/officeDocument/2006/relationships/slide" Target="slides/slide64.xml"/><Relationship Id="rId78" Type="http://schemas.openxmlformats.org/officeDocument/2006/relationships/slide" Target="slides/slide69.xml"/><Relationship Id="rId81"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Master" Target="slideMasters/slideMaster2.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openxmlformats.org/officeDocument/2006/relationships/slide" Target="slides/slide47.xml"/><Relationship Id="rId64" Type="http://schemas.openxmlformats.org/officeDocument/2006/relationships/slide" Target="slides/slide55.xml"/><Relationship Id="rId69" Type="http://schemas.openxmlformats.org/officeDocument/2006/relationships/slide" Target="slides/slide60.xml"/><Relationship Id="rId77" Type="http://schemas.openxmlformats.org/officeDocument/2006/relationships/slide" Target="slides/slide68.xml"/><Relationship Id="rId8" Type="http://schemas.openxmlformats.org/officeDocument/2006/relationships/slideMaster" Target="slideMasters/slideMaster1.xml"/><Relationship Id="rId51" Type="http://schemas.openxmlformats.org/officeDocument/2006/relationships/slide" Target="slides/slide42.xml"/><Relationship Id="rId72" Type="http://schemas.openxmlformats.org/officeDocument/2006/relationships/slide" Target="slides/slide63.xml"/><Relationship Id="rId80"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slide" Target="slides/slide50.xml"/><Relationship Id="rId67" Type="http://schemas.openxmlformats.org/officeDocument/2006/relationships/slide" Target="slides/slide58.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slide" Target="slides/slide45.xml"/><Relationship Id="rId62" Type="http://schemas.openxmlformats.org/officeDocument/2006/relationships/slide" Target="slides/slide53.xml"/><Relationship Id="rId70" Type="http://schemas.openxmlformats.org/officeDocument/2006/relationships/slide" Target="slides/slide61.xml"/><Relationship Id="rId75" Type="http://schemas.openxmlformats.org/officeDocument/2006/relationships/slide" Target="slides/slide66.xml"/><Relationship Id="rId1" Type="http://schemas.openxmlformats.org/officeDocument/2006/relationships/customXml" Target="../customXml/item1.xml"/><Relationship Id="rId6" Type="http://schemas.openxmlformats.org/officeDocument/2006/relationships/customXml" Target="../customXml/item6.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slide" Target="slides/slide4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122" name="Group 2"/>
          <p:cNvGrpSpPr>
            <a:grpSpLocks/>
          </p:cNvGrpSpPr>
          <p:nvPr/>
        </p:nvGrpSpPr>
        <p:grpSpPr bwMode="auto">
          <a:xfrm>
            <a:off x="381000" y="457200"/>
            <a:ext cx="8397875" cy="5562600"/>
            <a:chOff x="240" y="288"/>
            <a:chExt cx="5290" cy="3504"/>
          </a:xfrm>
        </p:grpSpPr>
        <p:sp>
          <p:nvSpPr>
            <p:cNvPr id="5123" name="Rectangle 3"/>
            <p:cNvSpPr>
              <a:spLocks noChangeArrowheads="1"/>
            </p:cNvSpPr>
            <p:nvPr/>
          </p:nvSpPr>
          <p:spPr bwMode="blackWhite">
            <a:xfrm>
              <a:off x="240" y="288"/>
              <a:ext cx="5290" cy="3504"/>
            </a:xfrm>
            <a:prstGeom prst="rect">
              <a:avLst/>
            </a:prstGeom>
            <a:solidFill>
              <a:schemeClr val="bg1"/>
            </a:solidFill>
            <a:ln w="50800">
              <a:solidFill>
                <a:schemeClr val="folHlink"/>
              </a:solidFill>
              <a:miter lim="800000"/>
              <a:headEnd/>
              <a:tailEnd/>
            </a:ln>
            <a:effectLst/>
          </p:spPr>
          <p:txBody>
            <a:bodyPr wrap="none" anchor="ctr"/>
            <a:lstStyle/>
            <a:p>
              <a:pPr eaLnBrk="1" hangingPunct="1"/>
              <a:endParaRPr lang="en-US" sz="2400">
                <a:latin typeface="Times New Roman" pitchFamily="18" charset="0"/>
              </a:endParaRPr>
            </a:p>
          </p:txBody>
        </p:sp>
        <p:sp>
          <p:nvSpPr>
            <p:cNvPr id="5124" name="Rectangle 4"/>
            <p:cNvSpPr>
              <a:spLocks noChangeArrowheads="1"/>
            </p:cNvSpPr>
            <p:nvPr/>
          </p:nvSpPr>
          <p:spPr bwMode="auto">
            <a:xfrm>
              <a:off x="285" y="336"/>
              <a:ext cx="5184" cy="3408"/>
            </a:xfrm>
            <a:prstGeom prst="rect">
              <a:avLst/>
            </a:prstGeom>
            <a:noFill/>
            <a:ln w="9525">
              <a:solidFill>
                <a:schemeClr val="folHlink"/>
              </a:solidFill>
              <a:miter lim="800000"/>
              <a:headEnd/>
              <a:tailEnd/>
            </a:ln>
            <a:effectLst/>
          </p:spPr>
          <p:txBody>
            <a:bodyPr wrap="none" anchor="ctr"/>
            <a:lstStyle/>
            <a:p>
              <a:pPr eaLnBrk="1" hangingPunct="1"/>
              <a:endParaRPr lang="en-US" sz="2400">
                <a:latin typeface="Times New Roman" pitchFamily="18" charset="0"/>
              </a:endParaRPr>
            </a:p>
          </p:txBody>
        </p:sp>
        <p:sp>
          <p:nvSpPr>
            <p:cNvPr id="5125" name="Line 5"/>
            <p:cNvSpPr>
              <a:spLocks noChangeShapeType="1"/>
            </p:cNvSpPr>
            <p:nvPr/>
          </p:nvSpPr>
          <p:spPr bwMode="auto">
            <a:xfrm>
              <a:off x="576" y="2256"/>
              <a:ext cx="4608" cy="0"/>
            </a:xfrm>
            <a:prstGeom prst="line">
              <a:avLst/>
            </a:prstGeom>
            <a:noFill/>
            <a:ln w="19050">
              <a:solidFill>
                <a:schemeClr val="accent2"/>
              </a:solidFill>
              <a:round/>
              <a:headEnd/>
              <a:tailEnd/>
            </a:ln>
            <a:effectLst/>
          </p:spPr>
          <p:txBody>
            <a:bodyPr wrap="none" anchor="ctr"/>
            <a:lstStyle/>
            <a:p>
              <a:endParaRPr lang="en-US"/>
            </a:p>
          </p:txBody>
        </p:sp>
      </p:grpSp>
      <p:sp>
        <p:nvSpPr>
          <p:cNvPr id="5126" name="Rectangle 6"/>
          <p:cNvSpPr>
            <a:spLocks noGrp="1" noChangeArrowheads="1"/>
          </p:cNvSpPr>
          <p:nvPr>
            <p:ph type="ctrTitle"/>
          </p:nvPr>
        </p:nvSpPr>
        <p:spPr>
          <a:xfrm>
            <a:off x="1219200" y="838200"/>
            <a:ext cx="6781800" cy="2559050"/>
          </a:xfrm>
        </p:spPr>
        <p:txBody>
          <a:bodyPr anchorCtr="1"/>
          <a:lstStyle>
            <a:lvl1pPr algn="ctr">
              <a:defRPr sz="6200"/>
            </a:lvl1pPr>
          </a:lstStyle>
          <a:p>
            <a:r>
              <a:rPr lang="en-US"/>
              <a:t>Click to edit Master title style</a:t>
            </a:r>
          </a:p>
        </p:txBody>
      </p:sp>
      <p:sp>
        <p:nvSpPr>
          <p:cNvPr id="5127" name="Rectangle 7"/>
          <p:cNvSpPr>
            <a:spLocks noGrp="1" noChangeArrowheads="1"/>
          </p:cNvSpPr>
          <p:nvPr>
            <p:ph type="subTitle" idx="1"/>
          </p:nvPr>
        </p:nvSpPr>
        <p:spPr>
          <a:xfrm>
            <a:off x="1371600" y="3733800"/>
            <a:ext cx="6400800" cy="1873250"/>
          </a:xfrm>
        </p:spPr>
        <p:txBody>
          <a:bodyPr/>
          <a:lstStyle>
            <a:lvl1pPr marL="0" indent="0" algn="ctr">
              <a:buFont typeface="Wingdings" pitchFamily="2" charset="2"/>
              <a:buNone/>
              <a:defRPr sz="3000"/>
            </a:lvl1pPr>
          </a:lstStyle>
          <a:p>
            <a:r>
              <a:rPr lang="en-US"/>
              <a:t>Click to edit Master subtitle style</a:t>
            </a:r>
          </a:p>
        </p:txBody>
      </p:sp>
      <p:sp>
        <p:nvSpPr>
          <p:cNvPr id="5128" name="Rectangle 8"/>
          <p:cNvSpPr>
            <a:spLocks noGrp="1" noChangeArrowheads="1"/>
          </p:cNvSpPr>
          <p:nvPr>
            <p:ph type="dt" sz="half" idx="2"/>
          </p:nvPr>
        </p:nvSpPr>
        <p:spPr>
          <a:xfrm>
            <a:off x="536575" y="6248400"/>
            <a:ext cx="2054225" cy="457200"/>
          </a:xfrm>
        </p:spPr>
        <p:txBody>
          <a:bodyPr/>
          <a:lstStyle>
            <a:lvl1pPr>
              <a:defRPr/>
            </a:lvl1pPr>
          </a:lstStyle>
          <a:p>
            <a:endParaRPr lang="en-US"/>
          </a:p>
        </p:txBody>
      </p:sp>
      <p:sp>
        <p:nvSpPr>
          <p:cNvPr id="5129" name="Rectangle 9"/>
          <p:cNvSpPr>
            <a:spLocks noGrp="1" noChangeArrowheads="1"/>
          </p:cNvSpPr>
          <p:nvPr>
            <p:ph type="ftr" sz="quarter" idx="3"/>
          </p:nvPr>
        </p:nvSpPr>
        <p:spPr>
          <a:xfrm>
            <a:off x="3251200" y="6248400"/>
            <a:ext cx="2887663" cy="457200"/>
          </a:xfrm>
        </p:spPr>
        <p:txBody>
          <a:bodyPr/>
          <a:lstStyle>
            <a:lvl1pPr>
              <a:defRPr/>
            </a:lvl1pPr>
          </a:lstStyle>
          <a:p>
            <a:endParaRPr lang="en-US"/>
          </a:p>
        </p:txBody>
      </p:sp>
      <p:sp>
        <p:nvSpPr>
          <p:cNvPr id="5130" name="Rectangle 10"/>
          <p:cNvSpPr>
            <a:spLocks noGrp="1" noChangeArrowheads="1"/>
          </p:cNvSpPr>
          <p:nvPr>
            <p:ph type="sldNum" sz="quarter" idx="4"/>
          </p:nvPr>
        </p:nvSpPr>
        <p:spPr>
          <a:xfrm>
            <a:off x="6788150" y="6257925"/>
            <a:ext cx="1905000" cy="457200"/>
          </a:xfrm>
        </p:spPr>
        <p:txBody>
          <a:bodyPr/>
          <a:lstStyle>
            <a:lvl1pPr>
              <a:defRPr/>
            </a:lvl1pPr>
          </a:lstStyle>
          <a:p>
            <a:fld id="{BF2C572D-6948-4735-96A8-D1672457E298}"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E4BBB4B7-8F19-49B2-9BEE-2449AFC495F3}"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E9331A6-0A43-411C-96C0-643D39D5B0A3}"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33400" y="1828800"/>
            <a:ext cx="4000500" cy="4038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86300" y="1828800"/>
            <a:ext cx="4000500" cy="4038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1368E526-1B6C-455D-AB51-7078B8B5DF3A}"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7D9B20BB-6F6C-4D8A-A394-F0DA655D5980}"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3F701688-21E0-4A06-8DBB-2B28AC4994AC}"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D30DCF1B-1D7B-41E3-8F1F-DAF782CF4DBA}"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2747A22B-349C-48EA-9625-A23D5313DF29}"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A02FF860-1A64-45F9-9447-454D81253710}"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0A84C02-D8D5-4DE9-8CD5-F4C0F45DAA52}"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48450" y="473075"/>
            <a:ext cx="2038350" cy="53943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3400" y="473075"/>
            <a:ext cx="5962650" cy="53943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510CB71-4612-43E0-875D-C308679BB19C}"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473075"/>
            <a:ext cx="8153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533400" y="1828800"/>
            <a:ext cx="4000500" cy="4038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86300" y="1828800"/>
            <a:ext cx="4000500" cy="1943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86300" y="3924300"/>
            <a:ext cx="4000500" cy="1943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533400" y="6248400"/>
            <a:ext cx="2057400" cy="457200"/>
          </a:xfrm>
        </p:spPr>
        <p:txBody>
          <a:bodyPr/>
          <a:lstStyle>
            <a:lvl1pPr>
              <a:defRPr/>
            </a:lvl1pPr>
          </a:lstStyle>
          <a:p>
            <a:endParaRPr lang="en-US"/>
          </a:p>
        </p:txBody>
      </p:sp>
      <p:sp>
        <p:nvSpPr>
          <p:cNvPr id="7" name="Footer Placeholder 6"/>
          <p:cNvSpPr>
            <a:spLocks noGrp="1"/>
          </p:cNvSpPr>
          <p:nvPr>
            <p:ph type="ftr" sz="quarter" idx="11"/>
          </p:nvPr>
        </p:nvSpPr>
        <p:spPr>
          <a:xfrm>
            <a:off x="3238500" y="6248400"/>
            <a:ext cx="2895600" cy="457200"/>
          </a:xfrm>
        </p:spPr>
        <p:txBody>
          <a:bodyPr/>
          <a:lstStyle>
            <a:lvl1pPr>
              <a:defRPr/>
            </a:lvl1pPr>
          </a:lstStyle>
          <a:p>
            <a:endParaRPr lang="en-US"/>
          </a:p>
        </p:txBody>
      </p:sp>
      <p:sp>
        <p:nvSpPr>
          <p:cNvPr id="8" name="Slide Number Placeholder 7"/>
          <p:cNvSpPr>
            <a:spLocks noGrp="1"/>
          </p:cNvSpPr>
          <p:nvPr>
            <p:ph type="sldNum" sz="quarter" idx="12"/>
          </p:nvPr>
        </p:nvSpPr>
        <p:spPr>
          <a:xfrm>
            <a:off x="6781800" y="6248400"/>
            <a:ext cx="1905000" cy="457200"/>
          </a:xfrm>
        </p:spPr>
        <p:txBody>
          <a:bodyPr/>
          <a:lstStyle>
            <a:lvl1pPr>
              <a:defRPr/>
            </a:lvl1pPr>
          </a:lstStyle>
          <a:p>
            <a:fld id="{A0F42D98-FF33-4A34-9CE9-8CCA8362A6F5}" type="slidenum">
              <a:rPr lang="en-US"/>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2C572D-6948-4735-96A8-D1672457E298}"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BBB4B7-8F19-49B2-9BEE-2449AFC495F3}" type="slidenum">
              <a:rPr lang="en-US" smtClean="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9331A6-0A43-411C-96C0-643D39D5B0A3}" type="slidenum">
              <a:rPr lang="en-US" smtClean="0"/>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68E526-1B6C-455D-AB51-7078B8B5DF3A}" type="slidenum">
              <a:rPr lang="en-US" smtClean="0"/>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D9B20BB-6F6C-4D8A-A394-F0DA655D5980}" type="slidenum">
              <a:rPr lang="en-US" smtClean="0"/>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F701688-21E0-4A06-8DBB-2B28AC4994AC}" type="slidenum">
              <a:rPr lang="en-US" smtClean="0"/>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30DCF1B-1D7B-41E3-8F1F-DAF782CF4DBA}" type="slidenum">
              <a:rPr lang="en-US" smtClean="0"/>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47A22B-349C-48EA-9625-A23D5313DF29}" type="slidenum">
              <a:rPr lang="en-US" smtClean="0"/>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02FF860-1A64-45F9-9447-454D81253710}" type="slidenum">
              <a:rPr lang="en-US" smtClean="0"/>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A84C02-D8D5-4DE9-8CD5-F4C0F45DAA52}" type="slidenum">
              <a:rPr lang="en-US" smtClean="0"/>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10CB71-4612-43E0-875D-C308679BB19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4098" name="Group 2"/>
          <p:cNvGrpSpPr>
            <a:grpSpLocks/>
          </p:cNvGrpSpPr>
          <p:nvPr/>
        </p:nvGrpSpPr>
        <p:grpSpPr bwMode="auto">
          <a:xfrm>
            <a:off x="228600" y="228600"/>
            <a:ext cx="8686800" cy="5943600"/>
            <a:chOff x="144" y="144"/>
            <a:chExt cx="5472" cy="3744"/>
          </a:xfrm>
        </p:grpSpPr>
        <p:sp>
          <p:nvSpPr>
            <p:cNvPr id="4099" name="Rectangle 3"/>
            <p:cNvSpPr>
              <a:spLocks noChangeArrowheads="1"/>
            </p:cNvSpPr>
            <p:nvPr/>
          </p:nvSpPr>
          <p:spPr bwMode="auto">
            <a:xfrm>
              <a:off x="144" y="144"/>
              <a:ext cx="5472" cy="3744"/>
            </a:xfrm>
            <a:prstGeom prst="rect">
              <a:avLst/>
            </a:prstGeom>
            <a:solidFill>
              <a:schemeClr val="bg1"/>
            </a:solidFill>
            <a:ln w="44450">
              <a:solidFill>
                <a:schemeClr val="folHlink"/>
              </a:solidFill>
              <a:miter lim="800000"/>
              <a:headEnd/>
              <a:tailEnd/>
            </a:ln>
            <a:effectLst/>
          </p:spPr>
          <p:txBody>
            <a:bodyPr wrap="none" anchor="ctr"/>
            <a:lstStyle/>
            <a:p>
              <a:pPr eaLnBrk="1" hangingPunct="1"/>
              <a:endParaRPr lang="en-US" sz="2400">
                <a:latin typeface="Times New Roman" pitchFamily="18" charset="0"/>
              </a:endParaRPr>
            </a:p>
          </p:txBody>
        </p:sp>
        <p:sp>
          <p:nvSpPr>
            <p:cNvPr id="4100" name="Rectangle 4"/>
            <p:cNvSpPr>
              <a:spLocks noChangeArrowheads="1"/>
            </p:cNvSpPr>
            <p:nvPr/>
          </p:nvSpPr>
          <p:spPr bwMode="blackWhite">
            <a:xfrm>
              <a:off x="193" y="193"/>
              <a:ext cx="5373" cy="3635"/>
            </a:xfrm>
            <a:prstGeom prst="rect">
              <a:avLst/>
            </a:prstGeom>
            <a:solidFill>
              <a:schemeClr val="bg1"/>
            </a:solidFill>
            <a:ln w="9525">
              <a:solidFill>
                <a:schemeClr val="folHlink"/>
              </a:solidFill>
              <a:miter lim="800000"/>
              <a:headEnd/>
              <a:tailEnd/>
            </a:ln>
            <a:effectLst/>
          </p:spPr>
          <p:txBody>
            <a:bodyPr wrap="none" anchor="ctr"/>
            <a:lstStyle/>
            <a:p>
              <a:pPr eaLnBrk="1" hangingPunct="1"/>
              <a:endParaRPr lang="en-US" sz="2400">
                <a:latin typeface="Times New Roman" pitchFamily="18" charset="0"/>
              </a:endParaRPr>
            </a:p>
          </p:txBody>
        </p:sp>
        <p:sp>
          <p:nvSpPr>
            <p:cNvPr id="4101" name="Line 5"/>
            <p:cNvSpPr>
              <a:spLocks noChangeShapeType="1"/>
            </p:cNvSpPr>
            <p:nvPr/>
          </p:nvSpPr>
          <p:spPr bwMode="auto">
            <a:xfrm>
              <a:off x="336" y="1092"/>
              <a:ext cx="5136" cy="0"/>
            </a:xfrm>
            <a:prstGeom prst="line">
              <a:avLst/>
            </a:prstGeom>
            <a:noFill/>
            <a:ln w="12700">
              <a:solidFill>
                <a:schemeClr val="accent2"/>
              </a:solidFill>
              <a:round/>
              <a:headEnd/>
              <a:tailEnd/>
            </a:ln>
            <a:effectLst/>
          </p:spPr>
          <p:txBody>
            <a:bodyPr/>
            <a:lstStyle/>
            <a:p>
              <a:endParaRPr lang="en-US"/>
            </a:p>
          </p:txBody>
        </p:sp>
      </p:grpSp>
      <p:sp>
        <p:nvSpPr>
          <p:cNvPr id="4102" name="Rectangle 6"/>
          <p:cNvSpPr>
            <a:spLocks noGrp="1" noChangeArrowheads="1"/>
          </p:cNvSpPr>
          <p:nvPr>
            <p:ph type="title"/>
          </p:nvPr>
        </p:nvSpPr>
        <p:spPr bwMode="auto">
          <a:xfrm>
            <a:off x="533400" y="473075"/>
            <a:ext cx="8153400" cy="1143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4103" name="Rectangle 7"/>
          <p:cNvSpPr>
            <a:spLocks noGrp="1" noChangeArrowheads="1"/>
          </p:cNvSpPr>
          <p:nvPr>
            <p:ph type="body" idx="1"/>
          </p:nvPr>
        </p:nvSpPr>
        <p:spPr bwMode="auto">
          <a:xfrm>
            <a:off x="533400" y="1828800"/>
            <a:ext cx="8153400" cy="403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104" name="Rectangle 8"/>
          <p:cNvSpPr>
            <a:spLocks noGrp="1" noChangeArrowheads="1"/>
          </p:cNvSpPr>
          <p:nvPr>
            <p:ph type="dt" sz="half" idx="2"/>
          </p:nvPr>
        </p:nvSpPr>
        <p:spPr bwMode="auto">
          <a:xfrm>
            <a:off x="533400" y="6248400"/>
            <a:ext cx="20574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1" hangingPunct="1">
              <a:defRPr sz="1000"/>
            </a:lvl1pPr>
          </a:lstStyle>
          <a:p>
            <a:endParaRPr lang="en-US"/>
          </a:p>
        </p:txBody>
      </p:sp>
      <p:sp>
        <p:nvSpPr>
          <p:cNvPr id="4105" name="Rectangle 9"/>
          <p:cNvSpPr>
            <a:spLocks noGrp="1" noChangeArrowheads="1"/>
          </p:cNvSpPr>
          <p:nvPr>
            <p:ph type="ftr" sz="quarter" idx="3"/>
          </p:nvPr>
        </p:nvSpPr>
        <p:spPr bwMode="auto">
          <a:xfrm>
            <a:off x="32385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000"/>
            </a:lvl1pPr>
          </a:lstStyle>
          <a:p>
            <a:endParaRPr lang="en-US"/>
          </a:p>
        </p:txBody>
      </p:sp>
      <p:sp>
        <p:nvSpPr>
          <p:cNvPr id="4106" name="Rectangle 10"/>
          <p:cNvSpPr>
            <a:spLocks noGrp="1" noChangeArrowheads="1"/>
          </p:cNvSpPr>
          <p:nvPr>
            <p:ph type="sldNum" sz="quarter" idx="4"/>
          </p:nvPr>
        </p:nvSpPr>
        <p:spPr bwMode="auto">
          <a:xfrm>
            <a:off x="6781800" y="6248400"/>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000"/>
            </a:lvl1pPr>
          </a:lstStyle>
          <a:p>
            <a:fld id="{84FD5207-C64B-4D3D-B8FF-399F1C79029D}" type="slidenum">
              <a:rPr lang="en-US"/>
              <a:pPr/>
              <a:t>‹#›</a:t>
            </a:fld>
            <a:endParaRPr lang="en-US"/>
          </a:p>
        </p:txBody>
      </p:sp>
    </p:spTree>
  </p:cSld>
  <p:clrMap bg1="dk2" tx1="lt1" bg2="dk1"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Lst>
  <p:txStyles>
    <p:titleStyle>
      <a:lvl1pPr algn="l" rtl="0" fontAlgn="base">
        <a:lnSpc>
          <a:spcPct val="80000"/>
        </a:lnSpc>
        <a:spcBef>
          <a:spcPct val="0"/>
        </a:spcBef>
        <a:spcAft>
          <a:spcPct val="0"/>
        </a:spcAft>
        <a:defRPr sz="4400">
          <a:solidFill>
            <a:schemeClr val="tx2"/>
          </a:solidFill>
          <a:latin typeface="+mj-lt"/>
          <a:ea typeface="+mj-ea"/>
          <a:cs typeface="+mj-cs"/>
        </a:defRPr>
      </a:lvl1pPr>
      <a:lvl2pPr algn="l" rtl="0" fontAlgn="base">
        <a:lnSpc>
          <a:spcPct val="80000"/>
        </a:lnSpc>
        <a:spcBef>
          <a:spcPct val="0"/>
        </a:spcBef>
        <a:spcAft>
          <a:spcPct val="0"/>
        </a:spcAft>
        <a:defRPr sz="4400">
          <a:solidFill>
            <a:schemeClr val="tx2"/>
          </a:solidFill>
          <a:latin typeface="Times New Roman" pitchFamily="18" charset="0"/>
        </a:defRPr>
      </a:lvl2pPr>
      <a:lvl3pPr algn="l" rtl="0" fontAlgn="base">
        <a:lnSpc>
          <a:spcPct val="80000"/>
        </a:lnSpc>
        <a:spcBef>
          <a:spcPct val="0"/>
        </a:spcBef>
        <a:spcAft>
          <a:spcPct val="0"/>
        </a:spcAft>
        <a:defRPr sz="4400">
          <a:solidFill>
            <a:schemeClr val="tx2"/>
          </a:solidFill>
          <a:latin typeface="Times New Roman" pitchFamily="18" charset="0"/>
        </a:defRPr>
      </a:lvl3pPr>
      <a:lvl4pPr algn="l" rtl="0" fontAlgn="base">
        <a:lnSpc>
          <a:spcPct val="80000"/>
        </a:lnSpc>
        <a:spcBef>
          <a:spcPct val="0"/>
        </a:spcBef>
        <a:spcAft>
          <a:spcPct val="0"/>
        </a:spcAft>
        <a:defRPr sz="4400">
          <a:solidFill>
            <a:schemeClr val="tx2"/>
          </a:solidFill>
          <a:latin typeface="Times New Roman" pitchFamily="18" charset="0"/>
        </a:defRPr>
      </a:lvl4pPr>
      <a:lvl5pPr algn="l" rtl="0" fontAlgn="base">
        <a:lnSpc>
          <a:spcPct val="80000"/>
        </a:lnSpc>
        <a:spcBef>
          <a:spcPct val="0"/>
        </a:spcBef>
        <a:spcAft>
          <a:spcPct val="0"/>
        </a:spcAft>
        <a:defRPr sz="4400">
          <a:solidFill>
            <a:schemeClr val="tx2"/>
          </a:solidFill>
          <a:latin typeface="Times New Roman" pitchFamily="18" charset="0"/>
        </a:defRPr>
      </a:lvl5pPr>
      <a:lvl6pPr marL="457200" algn="l" rtl="0" fontAlgn="base">
        <a:lnSpc>
          <a:spcPct val="80000"/>
        </a:lnSpc>
        <a:spcBef>
          <a:spcPct val="0"/>
        </a:spcBef>
        <a:spcAft>
          <a:spcPct val="0"/>
        </a:spcAft>
        <a:defRPr sz="4400">
          <a:solidFill>
            <a:schemeClr val="tx2"/>
          </a:solidFill>
          <a:latin typeface="Times New Roman" pitchFamily="18" charset="0"/>
        </a:defRPr>
      </a:lvl6pPr>
      <a:lvl7pPr marL="914400" algn="l" rtl="0" fontAlgn="base">
        <a:lnSpc>
          <a:spcPct val="80000"/>
        </a:lnSpc>
        <a:spcBef>
          <a:spcPct val="0"/>
        </a:spcBef>
        <a:spcAft>
          <a:spcPct val="0"/>
        </a:spcAft>
        <a:defRPr sz="4400">
          <a:solidFill>
            <a:schemeClr val="tx2"/>
          </a:solidFill>
          <a:latin typeface="Times New Roman" pitchFamily="18" charset="0"/>
        </a:defRPr>
      </a:lvl7pPr>
      <a:lvl8pPr marL="1371600" algn="l" rtl="0" fontAlgn="base">
        <a:lnSpc>
          <a:spcPct val="80000"/>
        </a:lnSpc>
        <a:spcBef>
          <a:spcPct val="0"/>
        </a:spcBef>
        <a:spcAft>
          <a:spcPct val="0"/>
        </a:spcAft>
        <a:defRPr sz="4400">
          <a:solidFill>
            <a:schemeClr val="tx2"/>
          </a:solidFill>
          <a:latin typeface="Times New Roman" pitchFamily="18" charset="0"/>
        </a:defRPr>
      </a:lvl8pPr>
      <a:lvl9pPr marL="1828800" algn="l" rtl="0" fontAlgn="base">
        <a:lnSpc>
          <a:spcPct val="80000"/>
        </a:lnSpc>
        <a:spcBef>
          <a:spcPct val="0"/>
        </a:spcBef>
        <a:spcAft>
          <a:spcPct val="0"/>
        </a:spcAft>
        <a:defRPr sz="4400">
          <a:solidFill>
            <a:schemeClr val="tx2"/>
          </a:solidFill>
          <a:latin typeface="Times New Roman" pitchFamily="18" charset="0"/>
        </a:defRPr>
      </a:lvl9pPr>
    </p:titleStyle>
    <p:bodyStyle>
      <a:lvl1pPr marL="342900" indent="-342900" algn="l" rtl="0" fontAlgn="base">
        <a:spcBef>
          <a:spcPct val="20000"/>
        </a:spcBef>
        <a:spcAft>
          <a:spcPct val="0"/>
        </a:spcAft>
        <a:buClr>
          <a:schemeClr val="accent2"/>
        </a:buClr>
        <a:buSzPct val="75000"/>
        <a:buFont typeface="Wingdings" pitchFamily="2" charset="2"/>
        <a:buChar char="n"/>
        <a:defRPr sz="3100">
          <a:solidFill>
            <a:schemeClr val="tx1"/>
          </a:solidFill>
          <a:latin typeface="+mn-lt"/>
          <a:ea typeface="+mn-ea"/>
          <a:cs typeface="+mn-cs"/>
        </a:defRPr>
      </a:lvl1pPr>
      <a:lvl2pPr marL="742950" indent="-285750" algn="l" rtl="0" fontAlgn="base">
        <a:spcBef>
          <a:spcPct val="20000"/>
        </a:spcBef>
        <a:spcAft>
          <a:spcPct val="0"/>
        </a:spcAft>
        <a:buClr>
          <a:schemeClr val="accent1"/>
        </a:buClr>
        <a:buSzPct val="65000"/>
        <a:buFont typeface="Wingdings" pitchFamily="2" charset="2"/>
        <a:buChar char="n"/>
        <a:defRPr sz="2600">
          <a:solidFill>
            <a:schemeClr val="tx1"/>
          </a:solidFill>
          <a:latin typeface="+mn-lt"/>
        </a:defRPr>
      </a:lvl2pPr>
      <a:lvl3pPr marL="1143000" indent="-228600" algn="l" rtl="0" fontAlgn="base">
        <a:spcBef>
          <a:spcPct val="20000"/>
        </a:spcBef>
        <a:spcAft>
          <a:spcPct val="0"/>
        </a:spcAft>
        <a:buClr>
          <a:schemeClr val="hlink"/>
        </a:buClr>
        <a:buSzPct val="55000"/>
        <a:buFont typeface="Wingdings" pitchFamily="2" charset="2"/>
        <a:buChar char="n"/>
        <a:defRPr sz="2400">
          <a:solidFill>
            <a:schemeClr val="tx1"/>
          </a:solidFill>
          <a:latin typeface="+mn-lt"/>
        </a:defRPr>
      </a:lvl3pPr>
      <a:lvl4pPr marL="1600200" indent="-228600" algn="l" rtl="0" fontAlgn="base">
        <a:spcBef>
          <a:spcPct val="20000"/>
        </a:spcBef>
        <a:spcAft>
          <a:spcPct val="0"/>
        </a:spcAft>
        <a:buClr>
          <a:schemeClr val="accent2"/>
        </a:buClr>
        <a:buFont typeface="Wingdings" pitchFamily="2" charset="2"/>
        <a:buChar char="§"/>
        <a:defRPr sz="2000">
          <a:solidFill>
            <a:schemeClr val="tx1"/>
          </a:solidFill>
          <a:latin typeface="+mn-lt"/>
        </a:defRPr>
      </a:lvl4pPr>
      <a:lvl5pPr marL="2057400" indent="-228600" algn="l" rtl="0" fontAlgn="base">
        <a:spcBef>
          <a:spcPct val="20000"/>
        </a:spcBef>
        <a:spcAft>
          <a:spcPct val="0"/>
        </a:spcAft>
        <a:buClr>
          <a:schemeClr val="tx1"/>
        </a:buClr>
        <a:buSzPct val="85000"/>
        <a:buFont typeface="Wingdings" pitchFamily="2" charset="2"/>
        <a:buChar char="§"/>
        <a:defRPr sz="2000">
          <a:solidFill>
            <a:schemeClr val="tx1"/>
          </a:solidFill>
          <a:latin typeface="+mn-lt"/>
        </a:defRPr>
      </a:lvl5pPr>
      <a:lvl6pPr marL="2514600" indent="-228600" algn="l" rtl="0" fontAlgn="base">
        <a:spcBef>
          <a:spcPct val="20000"/>
        </a:spcBef>
        <a:spcAft>
          <a:spcPct val="0"/>
        </a:spcAft>
        <a:buClr>
          <a:schemeClr val="tx1"/>
        </a:buClr>
        <a:buSzPct val="85000"/>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chemeClr val="tx1"/>
        </a:buClr>
        <a:buSzPct val="85000"/>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chemeClr val="tx1"/>
        </a:buClr>
        <a:buSzPct val="85000"/>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chemeClr val="tx1"/>
        </a:buClr>
        <a:buSzPct val="85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FD5207-C64B-4D3D-B8FF-399F1C79029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bioguide.congress.gov/scripts/biodisplay.pl?index=T000254"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www.house.gov/house/orgs_pub_hse_ldr_www.shtml"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www.senate.gov/pagelayout/reference/e_one_section_no_teasers/org_chart.htm"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vimeo.com/6644993" TargetMode="External"/><Relationship Id="rId2" Type="http://schemas.openxmlformats.org/officeDocument/2006/relationships/image" Target="../media/image8.jpeg"/><Relationship Id="rId1" Type="http://schemas.openxmlformats.org/officeDocument/2006/relationships/slideLayout" Target="../slideLayouts/slideLayout12.xml"/><Relationship Id="rId4" Type="http://schemas.openxmlformats.org/officeDocument/2006/relationships/image" Target="../media/image9.jpeg"/></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www.youtube.com/watch?v=Lqm5yK5Z6Ug"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hyperlink" Target="//upload.wikimedia.org/wikipedia/commons/9/95/NC12_109.gif"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http://vimeo.com/6644993"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hyperlink" Target="http://www.youtube.com/watch?v=hDr9KyUA6_M"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hyperlink" Target="http://www.youtube.com/watch?v=hDr9KyUA6_M"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hyperlink" Target="http://www.cbsnews.com/video/watch/?id=2335104n" TargetMode="Externa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hyperlink" Target="http://www.youtube.com/watch?v=ibpdwFjPMWE" TargetMode="Externa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hyperlink" Target="http://vimeo.com/6644993" TargetMode="Externa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customXml" Target="../../customXml/item1.xml"/><Relationship Id="rId1" Type="http://schemas.openxmlformats.org/officeDocument/2006/relationships/customXml" Target="../../customXml/item3.xml"/><Relationship Id="rId5" Type="http://schemas.openxmlformats.org/officeDocument/2006/relationships/image" Target="../media/image20.png"/><Relationship Id="rId4" Type="http://schemas.openxmlformats.org/officeDocument/2006/relationships/image" Target="../media/image19.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customXml" Target="../../customXml/item4.xml"/><Relationship Id="rId1" Type="http://schemas.openxmlformats.org/officeDocument/2006/relationships/customXml" Target="../../customXml/item5.xml"/><Relationship Id="rId4" Type="http://schemas.openxmlformats.org/officeDocument/2006/relationships/image" Target="../media/image21.png"/></Relationships>
</file>

<file path=ppt/slides/_rels/slide6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customXml" Target="../../customXml/item6.xml"/><Relationship Id="rId1" Type="http://schemas.openxmlformats.org/officeDocument/2006/relationships/customXml" Target="../../customXml/item7.xml"/><Relationship Id="rId4"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Warm-up	2/22/2012</a:t>
            </a:r>
            <a:endParaRPr lang="en-US" dirty="0"/>
          </a:p>
        </p:txBody>
      </p:sp>
      <p:pic>
        <p:nvPicPr>
          <p:cNvPr id="14348" name="Picture 12"/>
          <p:cNvPicPr>
            <a:picLocks noChangeAspect="1" noChangeArrowheads="1"/>
          </p:cNvPicPr>
          <p:nvPr/>
        </p:nvPicPr>
        <p:blipFill>
          <a:blip r:embed="rId2" cstate="print"/>
          <a:srcRect/>
          <a:stretch>
            <a:fillRect/>
          </a:stretch>
        </p:blipFill>
        <p:spPr bwMode="auto">
          <a:xfrm>
            <a:off x="2057400" y="2190465"/>
            <a:ext cx="5791200" cy="4667535"/>
          </a:xfrm>
          <a:prstGeom prst="rect">
            <a:avLst/>
          </a:prstGeom>
          <a:noFill/>
          <a:ln w="9525">
            <a:noFill/>
            <a:miter lim="800000"/>
            <a:headEnd/>
            <a:tailEnd/>
          </a:ln>
        </p:spPr>
      </p:pic>
      <p:sp>
        <p:nvSpPr>
          <p:cNvPr id="5" name="Content Placeholder 4"/>
          <p:cNvSpPr>
            <a:spLocks noGrp="1"/>
          </p:cNvSpPr>
          <p:nvPr>
            <p:ph idx="1"/>
          </p:nvPr>
        </p:nvSpPr>
        <p:spPr/>
        <p:txBody>
          <a:bodyPr/>
          <a:lstStyle/>
          <a:p>
            <a:r>
              <a:rPr lang="en-US" dirty="0" smtClean="0"/>
              <a:t>What is this a picture of?</a:t>
            </a:r>
          </a:p>
          <a:p>
            <a:r>
              <a:rPr lang="en-US" dirty="0" smtClean="0"/>
              <a:t>Where do you think this is loca</a:t>
            </a:r>
            <a:r>
              <a:rPr lang="en-US" dirty="0" smtClean="0">
                <a:solidFill>
                  <a:schemeClr val="bg1"/>
                </a:solidFill>
              </a:rPr>
              <a:t>ted</a:t>
            </a:r>
            <a:endParaRPr lang="en-US"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descr="NCCD12"/>
          <p:cNvPicPr/>
          <p:nvPr/>
        </p:nvPicPr>
        <p:blipFill>
          <a:blip r:embed="rId2" cstate="print"/>
          <a:srcRect/>
          <a:stretch>
            <a:fillRect/>
          </a:stretch>
        </p:blipFill>
        <p:spPr bwMode="auto">
          <a:xfrm>
            <a:off x="990600" y="914400"/>
            <a:ext cx="7239000" cy="56578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r>
              <a:rPr lang="en-US"/>
              <a:t>Unit 4 The Branches of the American Government</a:t>
            </a:r>
          </a:p>
        </p:txBody>
      </p:sp>
      <p:sp>
        <p:nvSpPr>
          <p:cNvPr id="2051" name="Rectangle 3"/>
          <p:cNvSpPr>
            <a:spLocks noGrp="1" noChangeArrowheads="1"/>
          </p:cNvSpPr>
          <p:nvPr>
            <p:ph type="subTitle" idx="1"/>
          </p:nvPr>
        </p:nvSpPr>
        <p:spPr/>
        <p:txBody>
          <a:bodyPr/>
          <a:lstStyle/>
          <a:p>
            <a:r>
              <a:rPr lang="en-US"/>
              <a:t>Part I – The Legislative Branch</a:t>
            </a: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1" presetClass="entr" presetSubtype="0" fill="hold" grpId="0" nodeType="with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768" decel="100000"/>
                                        <p:tgtEl>
                                          <p:spTgt spid="2050"/>
                                        </p:tgtEl>
                                      </p:cBhvr>
                                    </p:animEffect>
                                    <p:animScale>
                                      <p:cBhvr>
                                        <p:cTn id="8" dur="768" decel="100000"/>
                                        <p:tgtEl>
                                          <p:spTgt spid="2050"/>
                                        </p:tgtEl>
                                      </p:cBhvr>
                                      <p:from x="10000" y="10000"/>
                                      <p:to x="200000" y="450000"/>
                                    </p:animScale>
                                    <p:animScale>
                                      <p:cBhvr>
                                        <p:cTn id="9" dur="1230" accel="100000" fill="hold">
                                          <p:stCondLst>
                                            <p:cond delay="768"/>
                                          </p:stCondLst>
                                        </p:cTn>
                                        <p:tgtEl>
                                          <p:spTgt spid="2050"/>
                                        </p:tgtEl>
                                      </p:cBhvr>
                                      <p:from x="200000" y="450000"/>
                                      <p:to x="100000" y="100000"/>
                                    </p:animScale>
                                    <p:set>
                                      <p:cBhvr>
                                        <p:cTn id="10" dur="768" fill="hold"/>
                                        <p:tgtEl>
                                          <p:spTgt spid="2050"/>
                                        </p:tgtEl>
                                        <p:attrNameLst>
                                          <p:attrName>ppt_x</p:attrName>
                                        </p:attrNameLst>
                                      </p:cBhvr>
                                      <p:to>
                                        <p:strVal val="(0.5)"/>
                                      </p:to>
                                    </p:set>
                                    <p:anim from="(0.5)" to="(#ppt_x)" calcmode="lin" valueType="num">
                                      <p:cBhvr>
                                        <p:cTn id="11" dur="1230" accel="100000" fill="hold">
                                          <p:stCondLst>
                                            <p:cond delay="768"/>
                                          </p:stCondLst>
                                        </p:cTn>
                                        <p:tgtEl>
                                          <p:spTgt spid="2050"/>
                                        </p:tgtEl>
                                        <p:attrNameLst>
                                          <p:attrName>ppt_x</p:attrName>
                                        </p:attrNameLst>
                                      </p:cBhvr>
                                    </p:anim>
                                    <p:set>
                                      <p:cBhvr>
                                        <p:cTn id="12" dur="768" fill="hold"/>
                                        <p:tgtEl>
                                          <p:spTgt spid="2050"/>
                                        </p:tgtEl>
                                        <p:attrNameLst>
                                          <p:attrName>ppt_y</p:attrName>
                                        </p:attrNameLst>
                                      </p:cBhvr>
                                      <p:to>
                                        <p:strVal val="(#ppt_y+0.4)"/>
                                      </p:to>
                                    </p:set>
                                    <p:anim from="(#ppt_y+0.4)" to="(#ppt_y)" calcmode="lin" valueType="num">
                                      <p:cBhvr>
                                        <p:cTn id="13" dur="1230" accel="100000" fill="hold">
                                          <p:stCondLst>
                                            <p:cond delay="768"/>
                                          </p:stCondLst>
                                        </p:cTn>
                                        <p:tgtEl>
                                          <p:spTgt spid="2050"/>
                                        </p:tgtEl>
                                        <p:attrNameLst>
                                          <p:attrName>ppt_y</p:attrName>
                                        </p:attrNameLst>
                                      </p:cBhvr>
                                    </p:anim>
                                  </p:childTnLst>
                                </p:cTn>
                              </p:par>
                            </p:childTnLst>
                          </p:cTn>
                        </p:par>
                      </p:childTnLst>
                    </p:cTn>
                  </p:par>
                  <p:par>
                    <p:cTn id="14" fill="hold">
                      <p:stCondLst>
                        <p:cond delay="indefinite"/>
                      </p:stCondLst>
                      <p:childTnLst>
                        <p:par>
                          <p:cTn id="15" fill="hold">
                            <p:stCondLst>
                              <p:cond delay="0"/>
                            </p:stCondLst>
                            <p:childTnLst>
                              <p:par>
                                <p:cTn id="16" presetID="53" presetClass="entr" presetSubtype="0" fill="hold" grpId="0" nodeType="clickEffect">
                                  <p:stCondLst>
                                    <p:cond delay="0"/>
                                  </p:stCondLst>
                                  <p:childTnLst>
                                    <p:set>
                                      <p:cBhvr>
                                        <p:cTn id="17" dur="1" fill="hold">
                                          <p:stCondLst>
                                            <p:cond delay="0"/>
                                          </p:stCondLst>
                                        </p:cTn>
                                        <p:tgtEl>
                                          <p:spTgt spid="2051">
                                            <p:txEl>
                                              <p:pRg st="0" end="0"/>
                                            </p:txEl>
                                          </p:spTgt>
                                        </p:tgtEl>
                                        <p:attrNameLst>
                                          <p:attrName>style.visibility</p:attrName>
                                        </p:attrNameLst>
                                      </p:cBhvr>
                                      <p:to>
                                        <p:strVal val="visible"/>
                                      </p:to>
                                    </p:set>
                                    <p:anim calcmode="lin" valueType="num">
                                      <p:cBhvr>
                                        <p:cTn id="18" dur="500" fill="hold"/>
                                        <p:tgtEl>
                                          <p:spTgt spid="2051">
                                            <p:txEl>
                                              <p:pRg st="0" end="0"/>
                                            </p:txEl>
                                          </p:spTgt>
                                        </p:tgtEl>
                                        <p:attrNameLst>
                                          <p:attrName>ppt_w</p:attrName>
                                        </p:attrNameLst>
                                      </p:cBhvr>
                                      <p:tavLst>
                                        <p:tav tm="0">
                                          <p:val>
                                            <p:fltVal val="0"/>
                                          </p:val>
                                        </p:tav>
                                        <p:tav tm="100000">
                                          <p:val>
                                            <p:strVal val="#ppt_w"/>
                                          </p:val>
                                        </p:tav>
                                      </p:tavLst>
                                    </p:anim>
                                    <p:anim calcmode="lin" valueType="num">
                                      <p:cBhvr>
                                        <p:cTn id="19" dur="500" fill="hold"/>
                                        <p:tgtEl>
                                          <p:spTgt spid="2051">
                                            <p:txEl>
                                              <p:pRg st="0" end="0"/>
                                            </p:txEl>
                                          </p:spTgt>
                                        </p:tgtEl>
                                        <p:attrNameLst>
                                          <p:attrName>ppt_h</p:attrName>
                                        </p:attrNameLst>
                                      </p:cBhvr>
                                      <p:tavLst>
                                        <p:tav tm="0">
                                          <p:val>
                                            <p:fltVal val="0"/>
                                          </p:val>
                                        </p:tav>
                                        <p:tav tm="100000">
                                          <p:val>
                                            <p:strVal val="#ppt_h"/>
                                          </p:val>
                                        </p:tav>
                                      </p:tavLst>
                                    </p:anim>
                                    <p:animEffect transition="in" filter="fade">
                                      <p:cBhvr>
                                        <p:cTn id="20" dur="500"/>
                                        <p:tgtEl>
                                          <p:spTgt spid="205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 grpId="0"/>
      <p:bldP spid="2051" grpId="0" build="p"/>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algn="ctr"/>
            <a:r>
              <a:rPr lang="en-US" sz="6000"/>
              <a:t>Bicameral</a:t>
            </a:r>
          </a:p>
        </p:txBody>
      </p:sp>
      <p:sp>
        <p:nvSpPr>
          <p:cNvPr id="6147" name="Rectangle 3"/>
          <p:cNvSpPr>
            <a:spLocks noGrp="1" noChangeArrowheads="1"/>
          </p:cNvSpPr>
          <p:nvPr>
            <p:ph type="body" idx="1"/>
          </p:nvPr>
        </p:nvSpPr>
        <p:spPr/>
        <p:txBody>
          <a:bodyPr/>
          <a:lstStyle/>
          <a:p>
            <a:r>
              <a:rPr lang="en-US"/>
              <a:t>Two Houses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6146"/>
                                        </p:tgtEl>
                                        <p:attrNameLst>
                                          <p:attrName>style.visibility</p:attrName>
                                        </p:attrNameLst>
                                      </p:cBhvr>
                                      <p:to>
                                        <p:strVal val="visible"/>
                                      </p:to>
                                    </p:set>
                                    <p:anim calcmode="lin" valueType="num">
                                      <p:cBhvr>
                                        <p:cTn id="7" dur="1000" fill="hold"/>
                                        <p:tgtEl>
                                          <p:spTgt spid="6146"/>
                                        </p:tgtEl>
                                        <p:attrNameLst>
                                          <p:attrName>ppt_x</p:attrName>
                                        </p:attrNameLst>
                                      </p:cBhvr>
                                      <p:tavLst>
                                        <p:tav tm="0">
                                          <p:val>
                                            <p:strVal val="#ppt_x-.2"/>
                                          </p:val>
                                        </p:tav>
                                        <p:tav tm="100000">
                                          <p:val>
                                            <p:strVal val="#ppt_x"/>
                                          </p:val>
                                        </p:tav>
                                      </p:tavLst>
                                    </p:anim>
                                    <p:anim calcmode="lin" valueType="num">
                                      <p:cBhvr>
                                        <p:cTn id="8" dur="1000" fill="hold"/>
                                        <p:tgtEl>
                                          <p:spTgt spid="6146"/>
                                        </p:tgtEl>
                                        <p:attrNameLst>
                                          <p:attrName>ppt_y</p:attrName>
                                        </p:attrNameLst>
                                      </p:cBhvr>
                                      <p:tavLst>
                                        <p:tav tm="0">
                                          <p:val>
                                            <p:strVal val="#ppt_y"/>
                                          </p:val>
                                        </p:tav>
                                        <p:tav tm="100000">
                                          <p:val>
                                            <p:strVal val="#ppt_y"/>
                                          </p:val>
                                        </p:tav>
                                      </p:tavLst>
                                    </p:anim>
                                    <p:animEffect transition="in" filter="wipe(right)" prLst="gradientSize: 0.1">
                                      <p:cBhvr>
                                        <p:cTn id="9" dur="1000"/>
                                        <p:tgtEl>
                                          <p:spTgt spid="6146"/>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6147">
                                            <p:txEl>
                                              <p:pRg st="0" end="0"/>
                                            </p:txEl>
                                          </p:spTgt>
                                        </p:tgtEl>
                                        <p:attrNameLst>
                                          <p:attrName>style.visibility</p:attrName>
                                        </p:attrNameLst>
                                      </p:cBhvr>
                                      <p:to>
                                        <p:strVal val="visible"/>
                                      </p:to>
                                    </p:set>
                                    <p:animEffect transition="in" filter="fade">
                                      <p:cBhvr>
                                        <p:cTn id="14" dur="500"/>
                                        <p:tgtEl>
                                          <p:spTgt spid="6147">
                                            <p:txEl>
                                              <p:pRg st="0" end="0"/>
                                            </p:txEl>
                                          </p:spTgt>
                                        </p:tgtEl>
                                      </p:cBhvr>
                                    </p:animEffect>
                                    <p:anim calcmode="lin" valueType="num">
                                      <p:cBhvr>
                                        <p:cTn id="15" dur="500" fill="hold"/>
                                        <p:tgtEl>
                                          <p:spTgt spid="6147">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6147">
                                            <p:txEl>
                                              <p:pRg st="0" end="0"/>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p:bldP spid="6147" grpId="0" build="p"/>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n-US"/>
              <a:t>What is the US legislature called?</a:t>
            </a:r>
          </a:p>
        </p:txBody>
      </p:sp>
      <p:sp>
        <p:nvSpPr>
          <p:cNvPr id="7171" name="Rectangle 3"/>
          <p:cNvSpPr>
            <a:spLocks noGrp="1" noChangeArrowheads="1"/>
          </p:cNvSpPr>
          <p:nvPr>
            <p:ph type="body" idx="1"/>
          </p:nvPr>
        </p:nvSpPr>
        <p:spPr/>
        <p:txBody>
          <a:bodyPr/>
          <a:lstStyle/>
          <a:p>
            <a:r>
              <a:rPr lang="en-US"/>
              <a:t>Congress</a:t>
            </a:r>
          </a:p>
        </p:txBody>
      </p:sp>
      <p:pic>
        <p:nvPicPr>
          <p:cNvPr id="7173" name="Picture 5" descr="us-congress-building"/>
          <p:cNvPicPr>
            <a:picLocks noChangeAspect="1" noChangeArrowheads="1"/>
          </p:cNvPicPr>
          <p:nvPr/>
        </p:nvPicPr>
        <p:blipFill>
          <a:blip r:embed="rId2" cstate="print"/>
          <a:srcRect/>
          <a:stretch>
            <a:fillRect/>
          </a:stretch>
        </p:blipFill>
        <p:spPr bwMode="auto">
          <a:xfrm>
            <a:off x="762000" y="2895600"/>
            <a:ext cx="7543800" cy="296227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iterate type="lt">
                                    <p:tmPct val="10000"/>
                                  </p:iterate>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algn="ctr"/>
            <a:r>
              <a:rPr lang="en-US" sz="4000"/>
              <a:t>What are the two chambers of Congress?</a:t>
            </a:r>
          </a:p>
        </p:txBody>
      </p:sp>
      <p:sp>
        <p:nvSpPr>
          <p:cNvPr id="9220" name="Rectangle 4"/>
          <p:cNvSpPr>
            <a:spLocks noGrp="1" noChangeArrowheads="1"/>
          </p:cNvSpPr>
          <p:nvPr>
            <p:ph type="body" sz="half" idx="1"/>
          </p:nvPr>
        </p:nvSpPr>
        <p:spPr/>
        <p:txBody>
          <a:bodyPr/>
          <a:lstStyle/>
          <a:p>
            <a:r>
              <a:rPr lang="en-US" sz="2700"/>
              <a:t>U.S. House of Representatives</a:t>
            </a:r>
          </a:p>
          <a:p>
            <a:endParaRPr lang="en-US" sz="2700"/>
          </a:p>
          <a:p>
            <a:endParaRPr lang="en-US" sz="2700"/>
          </a:p>
          <a:p>
            <a:r>
              <a:rPr lang="en-US" sz="2700"/>
              <a:t>U.S. Senate</a:t>
            </a:r>
          </a:p>
        </p:txBody>
      </p:sp>
      <p:sp>
        <p:nvSpPr>
          <p:cNvPr id="9221" name="Rectangle 5"/>
          <p:cNvSpPr>
            <a:spLocks noGrp="1" noChangeArrowheads="1"/>
          </p:cNvSpPr>
          <p:nvPr>
            <p:ph sz="quarter" idx="2"/>
          </p:nvPr>
        </p:nvSpPr>
        <p:spPr/>
        <p:txBody>
          <a:bodyPr/>
          <a:lstStyle/>
          <a:p>
            <a:endParaRPr lang="en-US" sz="2200"/>
          </a:p>
        </p:txBody>
      </p:sp>
      <p:sp>
        <p:nvSpPr>
          <p:cNvPr id="9222" name="Rectangle 6"/>
          <p:cNvSpPr>
            <a:spLocks noGrp="1" noChangeArrowheads="1"/>
          </p:cNvSpPr>
          <p:nvPr>
            <p:ph sz="quarter" idx="3"/>
          </p:nvPr>
        </p:nvSpPr>
        <p:spPr/>
        <p:txBody>
          <a:bodyPr/>
          <a:lstStyle/>
          <a:p>
            <a:endParaRPr lang="en-US" sz="2200"/>
          </a:p>
        </p:txBody>
      </p:sp>
      <p:pic>
        <p:nvPicPr>
          <p:cNvPr id="9224" name="Picture 8" descr="US_Capitol_House_of_Representatives_Chamber"/>
          <p:cNvPicPr>
            <a:picLocks noChangeAspect="1" noChangeArrowheads="1"/>
          </p:cNvPicPr>
          <p:nvPr/>
        </p:nvPicPr>
        <p:blipFill>
          <a:blip r:embed="rId2" cstate="print"/>
          <a:srcRect/>
          <a:stretch>
            <a:fillRect/>
          </a:stretch>
        </p:blipFill>
        <p:spPr bwMode="auto">
          <a:xfrm>
            <a:off x="4800600" y="1752600"/>
            <a:ext cx="3886200" cy="1981200"/>
          </a:xfrm>
          <a:prstGeom prst="rect">
            <a:avLst/>
          </a:prstGeom>
          <a:noFill/>
        </p:spPr>
      </p:pic>
      <p:pic>
        <p:nvPicPr>
          <p:cNvPr id="9228" name="Picture 12" descr="Senate_in_session"/>
          <p:cNvPicPr>
            <a:picLocks noChangeAspect="1" noChangeArrowheads="1"/>
          </p:cNvPicPr>
          <p:nvPr/>
        </p:nvPicPr>
        <p:blipFill>
          <a:blip r:embed="rId3" cstate="print"/>
          <a:srcRect/>
          <a:stretch>
            <a:fillRect/>
          </a:stretch>
        </p:blipFill>
        <p:spPr bwMode="auto">
          <a:xfrm>
            <a:off x="4648200" y="3886200"/>
            <a:ext cx="4038600" cy="1981200"/>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algn="ctr"/>
            <a:r>
              <a:rPr lang="en-US"/>
              <a:t>House of Representatives</a:t>
            </a:r>
          </a:p>
        </p:txBody>
      </p:sp>
      <p:sp>
        <p:nvSpPr>
          <p:cNvPr id="11267" name="Rectangle 3"/>
          <p:cNvSpPr>
            <a:spLocks noGrp="1" noChangeArrowheads="1"/>
          </p:cNvSpPr>
          <p:nvPr>
            <p:ph type="body" idx="1"/>
          </p:nvPr>
        </p:nvSpPr>
        <p:spPr/>
        <p:txBody>
          <a:bodyPr/>
          <a:lstStyle/>
          <a:p>
            <a:r>
              <a:rPr lang="en-US"/>
              <a:t>Term Length = </a:t>
            </a:r>
            <a:r>
              <a:rPr lang="en-US" b="1"/>
              <a:t>2 years</a:t>
            </a:r>
          </a:p>
          <a:p>
            <a:r>
              <a:rPr lang="en-US"/>
              <a:t>Term Limits = </a:t>
            </a:r>
            <a:r>
              <a:rPr lang="en-US" b="1"/>
              <a:t>none</a:t>
            </a:r>
          </a:p>
          <a:p>
            <a:r>
              <a:rPr lang="en-US"/>
              <a:t>Requirements = </a:t>
            </a:r>
            <a:r>
              <a:rPr lang="en-US" b="1"/>
              <a:t>25 years old, U.S. Citizen 7 years, resident of district they represent</a:t>
            </a:r>
          </a:p>
          <a:p>
            <a:r>
              <a:rPr lang="en-US"/>
              <a:t>Members = </a:t>
            </a:r>
            <a:r>
              <a:rPr lang="en-US" b="1"/>
              <a:t>435</a:t>
            </a:r>
          </a:p>
          <a:p>
            <a:r>
              <a:rPr lang="en-US"/>
              <a:t>Number per state = depends on population</a:t>
            </a:r>
          </a:p>
          <a:p>
            <a:pPr>
              <a:buFont typeface="Wingdings" pitchFamily="2" charset="2"/>
              <a:buNone/>
            </a:pP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1266"/>
                                        </p:tgtEl>
                                        <p:attrNameLst>
                                          <p:attrName>style.visibility</p:attrName>
                                        </p:attrNameLst>
                                      </p:cBhvr>
                                      <p:to>
                                        <p:strVal val="visible"/>
                                      </p:to>
                                    </p:set>
                                    <p:animEffect transition="in" filter="fade">
                                      <p:cBhvr>
                                        <p:cTn id="7" dur="2000"/>
                                        <p:tgtEl>
                                          <p:spTgt spid="1126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267">
                                            <p:txEl>
                                              <p:pRg st="0" end="0"/>
                                            </p:txEl>
                                          </p:spTgt>
                                        </p:tgtEl>
                                        <p:attrNameLst>
                                          <p:attrName>style.visibility</p:attrName>
                                        </p:attrNameLst>
                                      </p:cBhvr>
                                      <p:to>
                                        <p:strVal val="visible"/>
                                      </p:to>
                                    </p:set>
                                    <p:animEffect transition="in" filter="fade">
                                      <p:cBhvr>
                                        <p:cTn id="12" dur="2000"/>
                                        <p:tgtEl>
                                          <p:spTgt spid="1126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267">
                                            <p:txEl>
                                              <p:pRg st="1" end="1"/>
                                            </p:txEl>
                                          </p:spTgt>
                                        </p:tgtEl>
                                        <p:attrNameLst>
                                          <p:attrName>style.visibility</p:attrName>
                                        </p:attrNameLst>
                                      </p:cBhvr>
                                      <p:to>
                                        <p:strVal val="visible"/>
                                      </p:to>
                                    </p:set>
                                    <p:animEffect transition="in" filter="fade">
                                      <p:cBhvr>
                                        <p:cTn id="17" dur="2000"/>
                                        <p:tgtEl>
                                          <p:spTgt spid="1126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267">
                                            <p:txEl>
                                              <p:pRg st="2" end="2"/>
                                            </p:txEl>
                                          </p:spTgt>
                                        </p:tgtEl>
                                        <p:attrNameLst>
                                          <p:attrName>style.visibility</p:attrName>
                                        </p:attrNameLst>
                                      </p:cBhvr>
                                      <p:to>
                                        <p:strVal val="visible"/>
                                      </p:to>
                                    </p:set>
                                    <p:animEffect transition="in" filter="fade">
                                      <p:cBhvr>
                                        <p:cTn id="22" dur="2000"/>
                                        <p:tgtEl>
                                          <p:spTgt spid="11267">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267">
                                            <p:txEl>
                                              <p:pRg st="3" end="3"/>
                                            </p:txEl>
                                          </p:spTgt>
                                        </p:tgtEl>
                                        <p:attrNameLst>
                                          <p:attrName>style.visibility</p:attrName>
                                        </p:attrNameLst>
                                      </p:cBhvr>
                                      <p:to>
                                        <p:strVal val="visible"/>
                                      </p:to>
                                    </p:set>
                                    <p:animEffect transition="in" filter="fade">
                                      <p:cBhvr>
                                        <p:cTn id="27" dur="2000"/>
                                        <p:tgtEl>
                                          <p:spTgt spid="11267">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1267">
                                            <p:txEl>
                                              <p:pRg st="4" end="4"/>
                                            </p:txEl>
                                          </p:spTgt>
                                        </p:tgtEl>
                                        <p:attrNameLst>
                                          <p:attrName>style.visibility</p:attrName>
                                        </p:attrNameLst>
                                      </p:cBhvr>
                                      <p:to>
                                        <p:strVal val="visible"/>
                                      </p:to>
                                    </p:set>
                                    <p:animEffect transition="in" filter="fade">
                                      <p:cBhvr>
                                        <p:cTn id="32" dur="2000"/>
                                        <p:tgtEl>
                                          <p:spTgt spid="1126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p:bldP spid="11267" grpId="0" build="p"/>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algn="ctr"/>
            <a:r>
              <a:rPr lang="en-US"/>
              <a:t>US Senate</a:t>
            </a:r>
          </a:p>
        </p:txBody>
      </p:sp>
      <p:sp>
        <p:nvSpPr>
          <p:cNvPr id="17411" name="Rectangle 3"/>
          <p:cNvSpPr>
            <a:spLocks noGrp="1" noChangeArrowheads="1"/>
          </p:cNvSpPr>
          <p:nvPr>
            <p:ph type="body" idx="1"/>
          </p:nvPr>
        </p:nvSpPr>
        <p:spPr/>
        <p:txBody>
          <a:bodyPr/>
          <a:lstStyle/>
          <a:p>
            <a:r>
              <a:rPr lang="en-US"/>
              <a:t>Term Length = 6 Years</a:t>
            </a:r>
          </a:p>
          <a:p>
            <a:r>
              <a:rPr lang="en-US">
                <a:hlinkClick r:id="rId2"/>
              </a:rPr>
              <a:t>Term Limits = None</a:t>
            </a:r>
            <a:endParaRPr lang="en-US"/>
          </a:p>
          <a:p>
            <a:r>
              <a:rPr lang="en-US"/>
              <a:t>Requirements = 30 years old, 9 year citizen, resident of state they represent</a:t>
            </a:r>
          </a:p>
          <a:p>
            <a:r>
              <a:rPr lang="en-US"/>
              <a:t>Number of members = 100</a:t>
            </a:r>
          </a:p>
          <a:p>
            <a:r>
              <a:rPr lang="en-US"/>
              <a:t>Number per state = 2</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17410"/>
                                        </p:tgtEl>
                                        <p:attrNameLst>
                                          <p:attrName>style.visibility</p:attrName>
                                        </p:attrNameLst>
                                      </p:cBhvr>
                                      <p:to>
                                        <p:strVal val="visible"/>
                                      </p:to>
                                    </p:set>
                                    <p:anim calcmode="lin" valueType="num">
                                      <p:cBhvr>
                                        <p:cTn id="7" dur="500" fill="hold"/>
                                        <p:tgtEl>
                                          <p:spTgt spid="17410"/>
                                        </p:tgtEl>
                                        <p:attrNameLst>
                                          <p:attrName>ppt_w</p:attrName>
                                        </p:attrNameLst>
                                      </p:cBhvr>
                                      <p:tavLst>
                                        <p:tav tm="0">
                                          <p:val>
                                            <p:fltVal val="0"/>
                                          </p:val>
                                        </p:tav>
                                        <p:tav tm="100000">
                                          <p:val>
                                            <p:strVal val="#ppt_w"/>
                                          </p:val>
                                        </p:tav>
                                      </p:tavLst>
                                    </p:anim>
                                    <p:anim calcmode="lin" valueType="num">
                                      <p:cBhvr>
                                        <p:cTn id="8" dur="500" fill="hold"/>
                                        <p:tgtEl>
                                          <p:spTgt spid="17410"/>
                                        </p:tgtEl>
                                        <p:attrNameLst>
                                          <p:attrName>ppt_h</p:attrName>
                                        </p:attrNameLst>
                                      </p:cBhvr>
                                      <p:tavLst>
                                        <p:tav tm="0">
                                          <p:val>
                                            <p:fltVal val="0"/>
                                          </p:val>
                                        </p:tav>
                                        <p:tav tm="100000">
                                          <p:val>
                                            <p:strVal val="#ppt_h"/>
                                          </p:val>
                                        </p:tav>
                                      </p:tavLst>
                                    </p:anim>
                                    <p:animEffect transition="in" filter="fade">
                                      <p:cBhvr>
                                        <p:cTn id="9" dur="500"/>
                                        <p:tgtEl>
                                          <p:spTgt spid="17410"/>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7411">
                                            <p:txEl>
                                              <p:pRg st="0" end="0"/>
                                            </p:txEl>
                                          </p:spTgt>
                                        </p:tgtEl>
                                        <p:attrNameLst>
                                          <p:attrName>style.visibility</p:attrName>
                                        </p:attrNameLst>
                                      </p:cBhvr>
                                      <p:to>
                                        <p:strVal val="visible"/>
                                      </p:to>
                                    </p:set>
                                    <p:animEffect transition="in" filter="fade">
                                      <p:cBhvr>
                                        <p:cTn id="14" dur="1000">
                                          <p:stCondLst>
                                            <p:cond delay="0"/>
                                          </p:stCondLst>
                                        </p:cTn>
                                        <p:tgtEl>
                                          <p:spTgt spid="17411">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7411">
                                            <p:txEl>
                                              <p:pRg st="1" end="1"/>
                                            </p:txEl>
                                          </p:spTgt>
                                        </p:tgtEl>
                                        <p:attrNameLst>
                                          <p:attrName>style.visibility</p:attrName>
                                        </p:attrNameLst>
                                      </p:cBhvr>
                                      <p:to>
                                        <p:strVal val="visible"/>
                                      </p:to>
                                    </p:set>
                                    <p:animEffect transition="in" filter="fade">
                                      <p:cBhvr>
                                        <p:cTn id="19" dur="1000">
                                          <p:stCondLst>
                                            <p:cond delay="0"/>
                                          </p:stCondLst>
                                        </p:cTn>
                                        <p:tgtEl>
                                          <p:spTgt spid="17411">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7411">
                                            <p:txEl>
                                              <p:pRg st="2" end="2"/>
                                            </p:txEl>
                                          </p:spTgt>
                                        </p:tgtEl>
                                        <p:attrNameLst>
                                          <p:attrName>style.visibility</p:attrName>
                                        </p:attrNameLst>
                                      </p:cBhvr>
                                      <p:to>
                                        <p:strVal val="visible"/>
                                      </p:to>
                                    </p:set>
                                    <p:animEffect transition="in" filter="fade">
                                      <p:cBhvr>
                                        <p:cTn id="24" dur="1000">
                                          <p:stCondLst>
                                            <p:cond delay="0"/>
                                          </p:stCondLst>
                                        </p:cTn>
                                        <p:tgtEl>
                                          <p:spTgt spid="17411">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7411">
                                            <p:txEl>
                                              <p:pRg st="3" end="3"/>
                                            </p:txEl>
                                          </p:spTgt>
                                        </p:tgtEl>
                                        <p:attrNameLst>
                                          <p:attrName>style.visibility</p:attrName>
                                        </p:attrNameLst>
                                      </p:cBhvr>
                                      <p:to>
                                        <p:strVal val="visible"/>
                                      </p:to>
                                    </p:set>
                                    <p:animEffect transition="in" filter="fade">
                                      <p:cBhvr>
                                        <p:cTn id="29" dur="1000">
                                          <p:stCondLst>
                                            <p:cond delay="0"/>
                                          </p:stCondLst>
                                        </p:cTn>
                                        <p:tgtEl>
                                          <p:spTgt spid="17411">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7411">
                                            <p:txEl>
                                              <p:pRg st="4" end="4"/>
                                            </p:txEl>
                                          </p:spTgt>
                                        </p:tgtEl>
                                        <p:attrNameLst>
                                          <p:attrName>style.visibility</p:attrName>
                                        </p:attrNameLst>
                                      </p:cBhvr>
                                      <p:to>
                                        <p:strVal val="visible"/>
                                      </p:to>
                                    </p:set>
                                    <p:animEffect transition="in" filter="fade">
                                      <p:cBhvr>
                                        <p:cTn id="34" dur="1000">
                                          <p:stCondLst>
                                            <p:cond delay="0"/>
                                          </p:stCondLst>
                                        </p:cTn>
                                        <p:tgtEl>
                                          <p:spTgt spid="174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p:bldP spid="17411" grpId="0" build="p"/>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algn="ctr"/>
            <a:r>
              <a:rPr lang="en-US" sz="4000">
                <a:hlinkClick r:id="rId2"/>
              </a:rPr>
              <a:t>Leadership in House of Representatives</a:t>
            </a:r>
            <a:endParaRPr lang="en-US" sz="4000"/>
          </a:p>
        </p:txBody>
      </p:sp>
      <p:sp>
        <p:nvSpPr>
          <p:cNvPr id="12291" name="Rectangle 3"/>
          <p:cNvSpPr>
            <a:spLocks noGrp="1" noChangeArrowheads="1"/>
          </p:cNvSpPr>
          <p:nvPr>
            <p:ph type="body" idx="1"/>
          </p:nvPr>
        </p:nvSpPr>
        <p:spPr/>
        <p:txBody>
          <a:bodyPr/>
          <a:lstStyle/>
          <a:p>
            <a:r>
              <a:rPr lang="en-US"/>
              <a:t>Speaker of the House</a:t>
            </a:r>
          </a:p>
          <a:p>
            <a:pPr lvl="1"/>
            <a:r>
              <a:rPr lang="en-US"/>
              <a:t>Directs legislation to committees</a:t>
            </a:r>
          </a:p>
          <a:p>
            <a:pPr lvl="1"/>
            <a:r>
              <a:rPr lang="en-US"/>
              <a:t>Leads floor debate</a:t>
            </a:r>
          </a:p>
        </p:txBody>
      </p:sp>
      <p:pic>
        <p:nvPicPr>
          <p:cNvPr id="53250" name="Picture 2" descr="http://ts4.mm.bing.net/images/thumbnail.aspx?q=1607175577423&amp;id=508c95d7d6c159ecfbc4237ca4ae5b6f&amp;url=http%3a%2f%2fupload.wikimedia.org%2fwikipedia%2fcommons%2f7%2f7d%2fJohn_Boehner_official_portrait.jpg"/>
          <p:cNvPicPr>
            <a:picLocks noChangeAspect="1" noChangeArrowheads="1"/>
          </p:cNvPicPr>
          <p:nvPr/>
        </p:nvPicPr>
        <p:blipFill>
          <a:blip r:embed="rId3" cstate="print"/>
          <a:srcRect/>
          <a:stretch>
            <a:fillRect/>
          </a:stretch>
        </p:blipFill>
        <p:spPr bwMode="auto">
          <a:xfrm>
            <a:off x="4876800" y="2895600"/>
            <a:ext cx="2971800" cy="371475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12290"/>
                                        </p:tgtEl>
                                        <p:attrNameLst>
                                          <p:attrName>style.visibility</p:attrName>
                                        </p:attrNameLst>
                                      </p:cBhvr>
                                      <p:to>
                                        <p:strVal val="visible"/>
                                      </p:to>
                                    </p:set>
                                    <p:anim calcmode="lin" valueType="num">
                                      <p:cBhvr>
                                        <p:cTn id="7" dur="500" fill="hold"/>
                                        <p:tgtEl>
                                          <p:spTgt spid="12290"/>
                                        </p:tgtEl>
                                        <p:attrNameLst>
                                          <p:attrName>ppt_w</p:attrName>
                                        </p:attrNameLst>
                                      </p:cBhvr>
                                      <p:tavLst>
                                        <p:tav tm="0">
                                          <p:val>
                                            <p:fltVal val="0"/>
                                          </p:val>
                                        </p:tav>
                                        <p:tav tm="100000">
                                          <p:val>
                                            <p:strVal val="#ppt_w"/>
                                          </p:val>
                                        </p:tav>
                                      </p:tavLst>
                                    </p:anim>
                                    <p:anim calcmode="lin" valueType="num">
                                      <p:cBhvr>
                                        <p:cTn id="8" dur="500" fill="hold"/>
                                        <p:tgtEl>
                                          <p:spTgt spid="12290"/>
                                        </p:tgtEl>
                                        <p:attrNameLst>
                                          <p:attrName>ppt_h</p:attrName>
                                        </p:attrNameLst>
                                      </p:cBhvr>
                                      <p:tavLst>
                                        <p:tav tm="0">
                                          <p:val>
                                            <p:fltVal val="0"/>
                                          </p:val>
                                        </p:tav>
                                        <p:tav tm="100000">
                                          <p:val>
                                            <p:strVal val="#ppt_h"/>
                                          </p:val>
                                        </p:tav>
                                      </p:tavLst>
                                    </p:anim>
                                    <p:animEffect transition="in" filter="fade">
                                      <p:cBhvr>
                                        <p:cTn id="9" dur="500"/>
                                        <p:tgtEl>
                                          <p:spTgt spid="12290"/>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2291">
                                            <p:txEl>
                                              <p:pRg st="0" end="0"/>
                                            </p:txEl>
                                          </p:spTgt>
                                        </p:tgtEl>
                                        <p:attrNameLst>
                                          <p:attrName>style.visibility</p:attrName>
                                        </p:attrNameLst>
                                      </p:cBhvr>
                                      <p:to>
                                        <p:strVal val="visible"/>
                                      </p:to>
                                    </p:set>
                                    <p:animEffect transition="in" filter="fade">
                                      <p:cBhvr>
                                        <p:cTn id="14" dur="1000">
                                          <p:stCondLst>
                                            <p:cond delay="0"/>
                                          </p:stCondLst>
                                        </p:cTn>
                                        <p:tgtEl>
                                          <p:spTgt spid="12291">
                                            <p:txEl>
                                              <p:pRg st="0" end="0"/>
                                            </p:txEl>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2291">
                                            <p:txEl>
                                              <p:pRg st="1" end="1"/>
                                            </p:txEl>
                                          </p:spTgt>
                                        </p:tgtEl>
                                        <p:attrNameLst>
                                          <p:attrName>style.visibility</p:attrName>
                                        </p:attrNameLst>
                                      </p:cBhvr>
                                      <p:to>
                                        <p:strVal val="visible"/>
                                      </p:to>
                                    </p:set>
                                    <p:animEffect transition="in" filter="fade">
                                      <p:cBhvr>
                                        <p:cTn id="17" dur="1000">
                                          <p:stCondLst>
                                            <p:cond delay="0"/>
                                          </p:stCondLst>
                                        </p:cTn>
                                        <p:tgtEl>
                                          <p:spTgt spid="12291">
                                            <p:txEl>
                                              <p:pRg st="1" end="1"/>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2291">
                                            <p:txEl>
                                              <p:pRg st="2" end="2"/>
                                            </p:txEl>
                                          </p:spTgt>
                                        </p:tgtEl>
                                        <p:attrNameLst>
                                          <p:attrName>style.visibility</p:attrName>
                                        </p:attrNameLst>
                                      </p:cBhvr>
                                      <p:to>
                                        <p:strVal val="visible"/>
                                      </p:to>
                                    </p:set>
                                    <p:animEffect transition="in" filter="fade">
                                      <p:cBhvr>
                                        <p:cTn id="20" dur="1000">
                                          <p:stCondLst>
                                            <p:cond delay="0"/>
                                          </p:stCondLst>
                                        </p:cTn>
                                        <p:tgtEl>
                                          <p:spTgt spid="1229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p:bldP spid="12291" grpId="0" build="p"/>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algn="ctr"/>
            <a:r>
              <a:rPr lang="en-US">
                <a:hlinkClick r:id="rId2"/>
              </a:rPr>
              <a:t>Leadership in the Senate</a:t>
            </a:r>
            <a:endParaRPr lang="en-US"/>
          </a:p>
        </p:txBody>
      </p:sp>
      <p:sp>
        <p:nvSpPr>
          <p:cNvPr id="18435" name="Rectangle 3"/>
          <p:cNvSpPr>
            <a:spLocks noGrp="1" noChangeArrowheads="1"/>
          </p:cNvSpPr>
          <p:nvPr>
            <p:ph type="body" idx="1"/>
          </p:nvPr>
        </p:nvSpPr>
        <p:spPr/>
        <p:txBody>
          <a:bodyPr/>
          <a:lstStyle/>
          <a:p>
            <a:r>
              <a:rPr lang="en-US"/>
              <a:t>Vice President</a:t>
            </a:r>
          </a:p>
          <a:p>
            <a:pPr lvl="1"/>
            <a:r>
              <a:rPr lang="en-US"/>
              <a:t>Tie break vote</a:t>
            </a:r>
          </a:p>
        </p:txBody>
      </p:sp>
      <p:pic>
        <p:nvPicPr>
          <p:cNvPr id="18437" name="Picture 5" descr="The-Vice-President-Joe-Bidens-Son-Hospitalized"/>
          <p:cNvPicPr>
            <a:picLocks noChangeAspect="1" noChangeArrowheads="1"/>
          </p:cNvPicPr>
          <p:nvPr/>
        </p:nvPicPr>
        <p:blipFill>
          <a:blip r:embed="rId3" cstate="print"/>
          <a:srcRect/>
          <a:stretch>
            <a:fillRect/>
          </a:stretch>
        </p:blipFill>
        <p:spPr bwMode="auto">
          <a:xfrm>
            <a:off x="3886200" y="2667000"/>
            <a:ext cx="4286250" cy="333375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18434"/>
                                        </p:tgtEl>
                                        <p:attrNameLst>
                                          <p:attrName>style.visibility</p:attrName>
                                        </p:attrNameLst>
                                      </p:cBhvr>
                                      <p:to>
                                        <p:strVal val="visible"/>
                                      </p:to>
                                    </p:set>
                                    <p:anim calcmode="lin" valueType="num">
                                      <p:cBhvr>
                                        <p:cTn id="7" dur="500" fill="hold"/>
                                        <p:tgtEl>
                                          <p:spTgt spid="18434"/>
                                        </p:tgtEl>
                                        <p:attrNameLst>
                                          <p:attrName>ppt_w</p:attrName>
                                        </p:attrNameLst>
                                      </p:cBhvr>
                                      <p:tavLst>
                                        <p:tav tm="0">
                                          <p:val>
                                            <p:fltVal val="0"/>
                                          </p:val>
                                        </p:tav>
                                        <p:tav tm="100000">
                                          <p:val>
                                            <p:strVal val="#ppt_w"/>
                                          </p:val>
                                        </p:tav>
                                      </p:tavLst>
                                    </p:anim>
                                    <p:anim calcmode="lin" valueType="num">
                                      <p:cBhvr>
                                        <p:cTn id="8" dur="500" fill="hold"/>
                                        <p:tgtEl>
                                          <p:spTgt spid="18434"/>
                                        </p:tgtEl>
                                        <p:attrNameLst>
                                          <p:attrName>ppt_h</p:attrName>
                                        </p:attrNameLst>
                                      </p:cBhvr>
                                      <p:tavLst>
                                        <p:tav tm="0">
                                          <p:val>
                                            <p:fltVal val="0"/>
                                          </p:val>
                                        </p:tav>
                                        <p:tav tm="100000">
                                          <p:val>
                                            <p:strVal val="#ppt_h"/>
                                          </p:val>
                                        </p:tav>
                                      </p:tavLst>
                                    </p:anim>
                                    <p:animEffect transition="in" filter="fade">
                                      <p:cBhvr>
                                        <p:cTn id="9" dur="500"/>
                                        <p:tgtEl>
                                          <p:spTgt spid="18434"/>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8435">
                                            <p:txEl>
                                              <p:pRg st="0" end="0"/>
                                            </p:txEl>
                                          </p:spTgt>
                                        </p:tgtEl>
                                        <p:attrNameLst>
                                          <p:attrName>style.visibility</p:attrName>
                                        </p:attrNameLst>
                                      </p:cBhvr>
                                      <p:to>
                                        <p:strVal val="visible"/>
                                      </p:to>
                                    </p:set>
                                    <p:animEffect transition="in" filter="fade">
                                      <p:cBhvr>
                                        <p:cTn id="14" dur="1000">
                                          <p:stCondLst>
                                            <p:cond delay="0"/>
                                          </p:stCondLst>
                                        </p:cTn>
                                        <p:tgtEl>
                                          <p:spTgt spid="18435">
                                            <p:txEl>
                                              <p:pRg st="0" end="0"/>
                                            </p:txEl>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8435">
                                            <p:txEl>
                                              <p:pRg st="1" end="1"/>
                                            </p:txEl>
                                          </p:spTgt>
                                        </p:tgtEl>
                                        <p:attrNameLst>
                                          <p:attrName>style.visibility</p:attrName>
                                        </p:attrNameLst>
                                      </p:cBhvr>
                                      <p:to>
                                        <p:strVal val="visible"/>
                                      </p:to>
                                    </p:set>
                                    <p:animEffect transition="in" filter="fade">
                                      <p:cBhvr>
                                        <p:cTn id="17" dur="1000">
                                          <p:stCondLst>
                                            <p:cond delay="0"/>
                                          </p:stCondLst>
                                        </p:cTn>
                                        <p:tgtEl>
                                          <p:spTgt spid="1843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p:bldP spid="18435"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algn="ctr"/>
            <a:r>
              <a:rPr lang="en-US"/>
              <a:t>President Pro-tempore</a:t>
            </a:r>
          </a:p>
        </p:txBody>
      </p:sp>
      <p:sp>
        <p:nvSpPr>
          <p:cNvPr id="19459" name="Rectangle 3"/>
          <p:cNvSpPr>
            <a:spLocks noGrp="1" noChangeArrowheads="1"/>
          </p:cNvSpPr>
          <p:nvPr>
            <p:ph type="body" idx="1"/>
          </p:nvPr>
        </p:nvSpPr>
        <p:spPr/>
        <p:txBody>
          <a:bodyPr/>
          <a:lstStyle/>
          <a:p>
            <a:r>
              <a:rPr lang="en-US"/>
              <a:t>“For the time being” – In VPs absence</a:t>
            </a:r>
          </a:p>
          <a:p>
            <a:r>
              <a:rPr lang="en-US"/>
              <a:t>No real power</a:t>
            </a:r>
          </a:p>
          <a:p>
            <a:r>
              <a:rPr lang="en-US"/>
              <a:t>Oldest member of majority party</a:t>
            </a:r>
          </a:p>
        </p:txBody>
      </p:sp>
      <p:sp>
        <p:nvSpPr>
          <p:cNvPr id="19463" name="AutoShape 7" descr="photo of President Pro Tempore Daniel K. Inouye"/>
          <p:cNvSpPr>
            <a:spLocks noChangeAspect="1" noChangeArrowheads="1"/>
          </p:cNvSpPr>
          <p:nvPr/>
        </p:nvSpPr>
        <p:spPr bwMode="auto">
          <a:xfrm>
            <a:off x="4419600" y="3276600"/>
            <a:ext cx="304800" cy="304800"/>
          </a:xfrm>
          <a:prstGeom prst="rect">
            <a:avLst/>
          </a:prstGeom>
          <a:noFill/>
        </p:spPr>
        <p:txBody>
          <a:bodyPr/>
          <a:lstStyle/>
          <a:p>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algn="ctr"/>
            <a:r>
              <a:rPr lang="en-US"/>
              <a:t>Other Congressional Officials</a:t>
            </a:r>
          </a:p>
        </p:txBody>
      </p:sp>
      <p:sp>
        <p:nvSpPr>
          <p:cNvPr id="13315" name="Rectangle 3"/>
          <p:cNvSpPr>
            <a:spLocks noGrp="1" noChangeArrowheads="1"/>
          </p:cNvSpPr>
          <p:nvPr>
            <p:ph type="body" sz="half" idx="1"/>
          </p:nvPr>
        </p:nvSpPr>
        <p:spPr/>
        <p:txBody>
          <a:bodyPr/>
          <a:lstStyle/>
          <a:p>
            <a:r>
              <a:rPr lang="en-US" sz="2700"/>
              <a:t>House and Senate Majority Leader </a:t>
            </a:r>
          </a:p>
          <a:p>
            <a:endParaRPr lang="en-US" sz="2700"/>
          </a:p>
          <a:p>
            <a:endParaRPr lang="en-US" sz="2700"/>
          </a:p>
          <a:p>
            <a:endParaRPr lang="en-US" sz="2700"/>
          </a:p>
          <a:p>
            <a:r>
              <a:rPr lang="en-US" sz="2700"/>
              <a:t>House and Senate Minority Leader   </a:t>
            </a:r>
          </a:p>
        </p:txBody>
      </p:sp>
      <p:sp>
        <p:nvSpPr>
          <p:cNvPr id="13316" name="Rectangle 4"/>
          <p:cNvSpPr>
            <a:spLocks noGrp="1" noChangeArrowheads="1"/>
          </p:cNvSpPr>
          <p:nvPr>
            <p:ph sz="quarter" idx="2"/>
          </p:nvPr>
        </p:nvSpPr>
        <p:spPr/>
        <p:txBody>
          <a:bodyPr/>
          <a:lstStyle/>
          <a:p>
            <a:endParaRPr lang="en-US" sz="2200"/>
          </a:p>
        </p:txBody>
      </p:sp>
      <p:sp>
        <p:nvSpPr>
          <p:cNvPr id="13317" name="Rectangle 5"/>
          <p:cNvSpPr>
            <a:spLocks noGrp="1" noChangeArrowheads="1"/>
          </p:cNvSpPr>
          <p:nvPr>
            <p:ph sz="quarter" idx="3"/>
          </p:nvPr>
        </p:nvSpPr>
        <p:spPr/>
        <p:txBody>
          <a:bodyPr/>
          <a:lstStyle/>
          <a:p>
            <a:endParaRPr lang="en-US" sz="2200"/>
          </a:p>
        </p:txBody>
      </p:sp>
      <p:pic>
        <p:nvPicPr>
          <p:cNvPr id="13319" name="Picture 7" descr="0"/>
          <p:cNvPicPr>
            <a:picLocks noChangeAspect="1" noChangeArrowheads="1"/>
          </p:cNvPicPr>
          <p:nvPr/>
        </p:nvPicPr>
        <p:blipFill>
          <a:blip r:embed="rId2" cstate="print"/>
          <a:srcRect/>
          <a:stretch>
            <a:fillRect/>
          </a:stretch>
        </p:blipFill>
        <p:spPr bwMode="auto">
          <a:xfrm>
            <a:off x="4724400" y="1752600"/>
            <a:ext cx="4114800" cy="2362200"/>
          </a:xfrm>
          <a:prstGeom prst="rect">
            <a:avLst/>
          </a:prstGeom>
          <a:noFill/>
        </p:spPr>
      </p:pic>
      <p:pic>
        <p:nvPicPr>
          <p:cNvPr id="13321" name="Picture 9" descr="15_62_111706_boehner_conference">
            <a:hlinkClick r:id="rId3"/>
          </p:cNvPr>
          <p:cNvPicPr>
            <a:picLocks noChangeAspect="1" noChangeArrowheads="1"/>
          </p:cNvPicPr>
          <p:nvPr/>
        </p:nvPicPr>
        <p:blipFill>
          <a:blip r:embed="rId4" cstate="print"/>
          <a:srcRect/>
          <a:stretch>
            <a:fillRect/>
          </a:stretch>
        </p:blipFill>
        <p:spPr bwMode="auto">
          <a:xfrm>
            <a:off x="4724400" y="3886200"/>
            <a:ext cx="4038600" cy="2286000"/>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algn="ctr"/>
            <a:r>
              <a:rPr lang="en-US"/>
              <a:t>Majority and Minority Party Whips</a:t>
            </a:r>
          </a:p>
        </p:txBody>
      </p:sp>
      <p:sp>
        <p:nvSpPr>
          <p:cNvPr id="15363" name="Rectangle 3"/>
          <p:cNvSpPr>
            <a:spLocks noGrp="1" noChangeArrowheads="1"/>
          </p:cNvSpPr>
          <p:nvPr>
            <p:ph type="body" idx="1"/>
          </p:nvPr>
        </p:nvSpPr>
        <p:spPr/>
        <p:txBody>
          <a:bodyPr/>
          <a:lstStyle/>
          <a:p>
            <a:r>
              <a:rPr lang="en-US"/>
              <a:t>Try to ensure everyone votes together</a:t>
            </a:r>
          </a:p>
        </p:txBody>
      </p:sp>
      <p:pic>
        <p:nvPicPr>
          <p:cNvPr id="15365" name="Picture 5" descr="100303_Exp_whipTN"/>
          <p:cNvPicPr>
            <a:picLocks noChangeAspect="1" noChangeArrowheads="1"/>
          </p:cNvPicPr>
          <p:nvPr/>
        </p:nvPicPr>
        <p:blipFill>
          <a:blip r:embed="rId2" cstate="print"/>
          <a:srcRect/>
          <a:stretch>
            <a:fillRect/>
          </a:stretch>
        </p:blipFill>
        <p:spPr bwMode="auto">
          <a:xfrm>
            <a:off x="533400" y="2667000"/>
            <a:ext cx="3810000" cy="3200400"/>
          </a:xfrm>
          <a:prstGeom prst="rect">
            <a:avLst/>
          </a:prstGeom>
          <a:noFill/>
        </p:spPr>
      </p:pic>
      <p:pic>
        <p:nvPicPr>
          <p:cNvPr id="15367" name="Picture 7" descr="ShowImage"/>
          <p:cNvPicPr>
            <a:picLocks noChangeAspect="1" noChangeArrowheads="1"/>
          </p:cNvPicPr>
          <p:nvPr/>
        </p:nvPicPr>
        <p:blipFill>
          <a:blip r:embed="rId3" cstate="print"/>
          <a:srcRect/>
          <a:stretch>
            <a:fillRect/>
          </a:stretch>
        </p:blipFill>
        <p:spPr bwMode="auto">
          <a:xfrm>
            <a:off x="4724400" y="2667000"/>
            <a:ext cx="3581400" cy="3200400"/>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algn="ctr"/>
            <a:r>
              <a:rPr lang="en-US"/>
              <a:t>Total Members in US Congress</a:t>
            </a:r>
          </a:p>
        </p:txBody>
      </p:sp>
      <p:sp>
        <p:nvSpPr>
          <p:cNvPr id="16387" name="Rectangle 3"/>
          <p:cNvSpPr>
            <a:spLocks noGrp="1" noChangeArrowheads="1"/>
          </p:cNvSpPr>
          <p:nvPr>
            <p:ph type="body" idx="1"/>
          </p:nvPr>
        </p:nvSpPr>
        <p:spPr/>
        <p:txBody>
          <a:bodyPr/>
          <a:lstStyle/>
          <a:p>
            <a:r>
              <a:rPr lang="en-US" sz="6000"/>
              <a:t>435 + 100 = </a:t>
            </a:r>
            <a:r>
              <a:rPr lang="en-US" sz="6000" b="1"/>
              <a:t>535</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16386"/>
                                        </p:tgtEl>
                                        <p:attrNameLst>
                                          <p:attrName>style.visibility</p:attrName>
                                        </p:attrNameLst>
                                      </p:cBhvr>
                                      <p:to>
                                        <p:strVal val="visible"/>
                                      </p:to>
                                    </p:set>
                                    <p:animEffect transition="in" filter="dissolve">
                                      <p:cBhvr>
                                        <p:cTn id="7" dur="500"/>
                                        <p:tgtEl>
                                          <p:spTgt spid="1638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6387">
                                            <p:txEl>
                                              <p:pRg st="0" end="0"/>
                                            </p:txEl>
                                          </p:spTgt>
                                        </p:tgtEl>
                                        <p:attrNameLst>
                                          <p:attrName>style.visibility</p:attrName>
                                        </p:attrNameLst>
                                      </p:cBhvr>
                                      <p:to>
                                        <p:strVal val="visible"/>
                                      </p:to>
                                    </p:set>
                                    <p:animEffect transition="in" filter="dissolve">
                                      <p:cBhvr>
                                        <p:cTn id="12" dur="500"/>
                                        <p:tgtEl>
                                          <p:spTgt spid="1638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p:bldP spid="16387"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algn="ctr"/>
            <a:r>
              <a:rPr lang="en-US" b="1"/>
              <a:t>Constituents</a:t>
            </a:r>
          </a:p>
        </p:txBody>
      </p:sp>
      <p:sp>
        <p:nvSpPr>
          <p:cNvPr id="20483" name="Rectangle 3"/>
          <p:cNvSpPr>
            <a:spLocks noGrp="1" noChangeArrowheads="1"/>
          </p:cNvSpPr>
          <p:nvPr>
            <p:ph type="body" idx="1"/>
          </p:nvPr>
        </p:nvSpPr>
        <p:spPr/>
        <p:txBody>
          <a:bodyPr/>
          <a:lstStyle/>
          <a:p>
            <a:r>
              <a:rPr lang="en-US"/>
              <a:t>The people who a member of Congress represents</a:t>
            </a:r>
          </a:p>
          <a:p>
            <a:r>
              <a:rPr lang="en-US"/>
              <a:t>Senate = entire state</a:t>
            </a:r>
          </a:p>
          <a:p>
            <a:r>
              <a:rPr lang="en-US"/>
              <a:t>House of Representative = residents of their community</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endParaRPr lang="en-US"/>
          </a:p>
        </p:txBody>
      </p:sp>
      <p:sp>
        <p:nvSpPr>
          <p:cNvPr id="61443" name="Rectangle 3"/>
          <p:cNvSpPr>
            <a:spLocks noGrp="1" noChangeArrowheads="1"/>
          </p:cNvSpPr>
          <p:nvPr>
            <p:ph type="body" idx="1"/>
          </p:nvPr>
        </p:nvSpPr>
        <p:spPr/>
        <p:txBody>
          <a:bodyPr/>
          <a:lstStyle/>
          <a:p>
            <a:endParaRPr lang="en-US"/>
          </a:p>
        </p:txBody>
      </p:sp>
      <p:pic>
        <p:nvPicPr>
          <p:cNvPr id="61445" name="Picture 5" descr="4179080171_b2cf812ed2_o"/>
          <p:cNvPicPr>
            <a:picLocks noChangeAspect="1" noChangeArrowheads="1"/>
          </p:cNvPicPr>
          <p:nvPr/>
        </p:nvPicPr>
        <p:blipFill>
          <a:blip r:embed="rId2" cstate="print"/>
          <a:srcRect/>
          <a:stretch>
            <a:fillRect/>
          </a:stretch>
        </p:blipFill>
        <p:spPr bwMode="auto">
          <a:xfrm>
            <a:off x="155575" y="46038"/>
            <a:ext cx="8477250" cy="6583362"/>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algn="ctr"/>
            <a:r>
              <a:rPr lang="en-US">
                <a:hlinkClick r:id="rId2"/>
              </a:rPr>
              <a:t>Census</a:t>
            </a:r>
            <a:endParaRPr lang="en-US"/>
          </a:p>
        </p:txBody>
      </p:sp>
      <p:sp>
        <p:nvSpPr>
          <p:cNvPr id="21507" name="Rectangle 3"/>
          <p:cNvSpPr>
            <a:spLocks noGrp="1" noChangeArrowheads="1"/>
          </p:cNvSpPr>
          <p:nvPr>
            <p:ph type="body" idx="1"/>
          </p:nvPr>
        </p:nvSpPr>
        <p:spPr/>
        <p:txBody>
          <a:bodyPr/>
          <a:lstStyle/>
          <a:p>
            <a:r>
              <a:rPr lang="en-US"/>
              <a:t>Population Count</a:t>
            </a:r>
          </a:p>
          <a:p>
            <a:r>
              <a:rPr lang="en-US"/>
              <a:t>Happens every ten years</a:t>
            </a:r>
          </a:p>
          <a:p>
            <a:r>
              <a:rPr lang="en-US"/>
              <a:t>Impacts the House of Representatives by redistributing a states representation</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endParaRPr lang="en-US"/>
          </a:p>
        </p:txBody>
      </p:sp>
      <p:sp>
        <p:nvSpPr>
          <p:cNvPr id="59395" name="Rectangle 3"/>
          <p:cNvSpPr>
            <a:spLocks noGrp="1" noChangeArrowheads="1"/>
          </p:cNvSpPr>
          <p:nvPr>
            <p:ph type="body" idx="1"/>
          </p:nvPr>
        </p:nvSpPr>
        <p:spPr/>
        <p:txBody>
          <a:bodyPr/>
          <a:lstStyle/>
          <a:p>
            <a:endParaRPr lang="en-US"/>
          </a:p>
        </p:txBody>
      </p:sp>
      <p:pic>
        <p:nvPicPr>
          <p:cNvPr id="59397" name="Picture 5" descr="alg_2010-census"/>
          <p:cNvPicPr>
            <a:picLocks noChangeAspect="1" noChangeArrowheads="1"/>
          </p:cNvPicPr>
          <p:nvPr/>
        </p:nvPicPr>
        <p:blipFill>
          <a:blip r:embed="rId2" cstate="print"/>
          <a:srcRect/>
          <a:stretch>
            <a:fillRect/>
          </a:stretch>
        </p:blipFill>
        <p:spPr bwMode="auto">
          <a:xfrm>
            <a:off x="304800" y="533400"/>
            <a:ext cx="8458200" cy="5638800"/>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8" name="Rectangle 4"/>
          <p:cNvSpPr>
            <a:spLocks noGrp="1" noChangeArrowheads="1"/>
          </p:cNvSpPr>
          <p:nvPr>
            <p:ph type="title"/>
          </p:nvPr>
        </p:nvSpPr>
        <p:spPr/>
        <p:txBody>
          <a:bodyPr/>
          <a:lstStyle/>
          <a:p>
            <a:endParaRPr lang="en-US"/>
          </a:p>
        </p:txBody>
      </p:sp>
      <p:pic>
        <p:nvPicPr>
          <p:cNvPr id="57350" name="Picture 6" descr="2000-census-reapportionment"/>
          <p:cNvPicPr>
            <a:picLocks noChangeAspect="1" noChangeArrowheads="1"/>
          </p:cNvPicPr>
          <p:nvPr/>
        </p:nvPicPr>
        <p:blipFill>
          <a:blip r:embed="rId2" cstate="print"/>
          <a:srcRect/>
          <a:stretch>
            <a:fillRect/>
          </a:stretch>
        </p:blipFill>
        <p:spPr bwMode="auto">
          <a:xfrm>
            <a:off x="228600" y="304800"/>
            <a:ext cx="8686800" cy="5943600"/>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algn="ctr"/>
            <a:r>
              <a:rPr lang="en-US" sz="4000"/>
              <a:t>Who draws Congressional districts?</a:t>
            </a:r>
          </a:p>
        </p:txBody>
      </p:sp>
      <p:sp>
        <p:nvSpPr>
          <p:cNvPr id="22531" name="Rectangle 3"/>
          <p:cNvSpPr>
            <a:spLocks noGrp="1" noChangeArrowheads="1"/>
          </p:cNvSpPr>
          <p:nvPr>
            <p:ph type="body" idx="1"/>
          </p:nvPr>
        </p:nvSpPr>
        <p:spPr/>
        <p:txBody>
          <a:bodyPr/>
          <a:lstStyle/>
          <a:p>
            <a:r>
              <a:rPr lang="en-US"/>
              <a:t>State legislature – each district must have roughly the same number of people</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533400" y="473075"/>
            <a:ext cx="8153400" cy="593725"/>
          </a:xfrm>
        </p:spPr>
        <p:txBody>
          <a:bodyPr/>
          <a:lstStyle/>
          <a:p>
            <a:pPr algn="ctr"/>
            <a:r>
              <a:rPr lang="en-US" sz="4000"/>
              <a:t>Gerrymandering</a:t>
            </a:r>
          </a:p>
        </p:txBody>
      </p:sp>
      <p:sp>
        <p:nvSpPr>
          <p:cNvPr id="56323" name="Rectangle 3"/>
          <p:cNvSpPr>
            <a:spLocks noGrp="1" noChangeArrowheads="1"/>
          </p:cNvSpPr>
          <p:nvPr>
            <p:ph type="body" idx="1"/>
          </p:nvPr>
        </p:nvSpPr>
        <p:spPr/>
        <p:txBody>
          <a:bodyPr/>
          <a:lstStyle/>
          <a:p>
            <a:endParaRPr lang="en-US"/>
          </a:p>
        </p:txBody>
      </p:sp>
      <p:pic>
        <p:nvPicPr>
          <p:cNvPr id="56325" name="Picture 5" descr="gerrymander"/>
          <p:cNvPicPr>
            <a:picLocks noChangeAspect="1" noChangeArrowheads="1"/>
          </p:cNvPicPr>
          <p:nvPr/>
        </p:nvPicPr>
        <p:blipFill>
          <a:blip r:embed="rId2" cstate="print"/>
          <a:srcRect/>
          <a:stretch>
            <a:fillRect/>
          </a:stretch>
        </p:blipFill>
        <p:spPr bwMode="auto">
          <a:xfrm>
            <a:off x="533400" y="1143000"/>
            <a:ext cx="8229600" cy="4914900"/>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algn="ctr"/>
            <a:r>
              <a:rPr lang="en-US"/>
              <a:t>Gerrymandering</a:t>
            </a:r>
          </a:p>
        </p:txBody>
      </p:sp>
      <p:sp>
        <p:nvSpPr>
          <p:cNvPr id="23555" name="Rectangle 3"/>
          <p:cNvSpPr>
            <a:spLocks noGrp="1" noChangeArrowheads="1"/>
          </p:cNvSpPr>
          <p:nvPr>
            <p:ph type="body" idx="1"/>
          </p:nvPr>
        </p:nvSpPr>
        <p:spPr/>
        <p:txBody>
          <a:bodyPr/>
          <a:lstStyle/>
          <a:p>
            <a:r>
              <a:rPr lang="en-US"/>
              <a:t>Drawing a Congressional district to favor a particular party</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endParaRPr lang="en-US"/>
          </a:p>
        </p:txBody>
      </p:sp>
      <p:sp>
        <p:nvSpPr>
          <p:cNvPr id="60419" name="Rectangle 3"/>
          <p:cNvSpPr>
            <a:spLocks noGrp="1" noChangeArrowheads="1"/>
          </p:cNvSpPr>
          <p:nvPr>
            <p:ph type="body" idx="1"/>
          </p:nvPr>
        </p:nvSpPr>
        <p:spPr/>
        <p:txBody>
          <a:bodyPr/>
          <a:lstStyle/>
          <a:p>
            <a:endParaRPr lang="en-US" dirty="0"/>
          </a:p>
        </p:txBody>
      </p:sp>
      <p:pic>
        <p:nvPicPr>
          <p:cNvPr id="53250" name="Picture 2" descr="File:NC12 109.gif">
            <a:hlinkClick r:id="rId2"/>
          </p:cNvPr>
          <p:cNvPicPr>
            <a:picLocks noChangeAspect="1" noChangeArrowheads="1"/>
          </p:cNvPicPr>
          <p:nvPr/>
        </p:nvPicPr>
        <p:blipFill>
          <a:blip r:embed="rId3" cstate="print"/>
          <a:srcRect/>
          <a:stretch>
            <a:fillRect/>
          </a:stretch>
        </p:blipFill>
        <p:spPr bwMode="auto">
          <a:xfrm>
            <a:off x="0" y="685800"/>
            <a:ext cx="9144000" cy="5457602"/>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Warmup</a:t>
            </a:r>
            <a:r>
              <a:rPr lang="en-US" dirty="0" smtClean="0"/>
              <a:t> 2/22/12	</a:t>
            </a:r>
            <a:endParaRPr lang="en-US" dirty="0"/>
          </a:p>
        </p:txBody>
      </p:sp>
      <p:sp>
        <p:nvSpPr>
          <p:cNvPr id="3" name="Content Placeholder 2"/>
          <p:cNvSpPr>
            <a:spLocks noGrp="1"/>
          </p:cNvSpPr>
          <p:nvPr>
            <p:ph idx="1"/>
          </p:nvPr>
        </p:nvSpPr>
        <p:spPr/>
        <p:txBody>
          <a:bodyPr/>
          <a:lstStyle/>
          <a:p>
            <a:r>
              <a:rPr lang="en-US" dirty="0" smtClean="0"/>
              <a:t>Why do we need laws?</a:t>
            </a:r>
          </a:p>
          <a:p>
            <a:r>
              <a:rPr lang="en-US" dirty="0" smtClean="0"/>
              <a:t>What kinds of things do you think we need laws to regulate?</a:t>
            </a:r>
          </a:p>
          <a:p>
            <a:r>
              <a:rPr lang="en-US" smtClean="0"/>
              <a:t>Are there any laws we do not need?</a:t>
            </a:r>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algn="ctr"/>
            <a:r>
              <a:rPr lang="en-US">
                <a:hlinkClick r:id="rId2"/>
              </a:rPr>
              <a:t>Purpose of Committees</a:t>
            </a:r>
            <a:endParaRPr lang="en-US"/>
          </a:p>
        </p:txBody>
      </p:sp>
      <p:sp>
        <p:nvSpPr>
          <p:cNvPr id="24579" name="Rectangle 3"/>
          <p:cNvSpPr>
            <a:spLocks noGrp="1" noChangeArrowheads="1"/>
          </p:cNvSpPr>
          <p:nvPr>
            <p:ph type="body" idx="1"/>
          </p:nvPr>
        </p:nvSpPr>
        <p:spPr/>
        <p:txBody>
          <a:bodyPr/>
          <a:lstStyle/>
          <a:p>
            <a:r>
              <a:rPr lang="en-US"/>
              <a:t>To enable each chamber to handle the many bills they have</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algn="ctr"/>
            <a:r>
              <a:rPr lang="en-US"/>
              <a:t>Standing Committees</a:t>
            </a:r>
          </a:p>
        </p:txBody>
      </p:sp>
      <p:sp>
        <p:nvSpPr>
          <p:cNvPr id="25603" name="Rectangle 3"/>
          <p:cNvSpPr>
            <a:spLocks noGrp="1" noChangeArrowheads="1"/>
          </p:cNvSpPr>
          <p:nvPr>
            <p:ph type="body" idx="1"/>
          </p:nvPr>
        </p:nvSpPr>
        <p:spPr/>
        <p:txBody>
          <a:bodyPr/>
          <a:lstStyle/>
          <a:p>
            <a:r>
              <a:rPr lang="en-US"/>
              <a:t>Permanent committees that handle reoccurring issues</a:t>
            </a:r>
          </a:p>
          <a:p>
            <a:r>
              <a:rPr lang="en-US"/>
              <a:t>i.e. Armed Services Committee, Budget Committee </a:t>
            </a: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algn="ctr"/>
            <a:r>
              <a:rPr lang="en-US"/>
              <a:t>Select Committee</a:t>
            </a:r>
          </a:p>
        </p:txBody>
      </p:sp>
      <p:sp>
        <p:nvSpPr>
          <p:cNvPr id="26627" name="Rectangle 3"/>
          <p:cNvSpPr>
            <a:spLocks noGrp="1" noChangeArrowheads="1"/>
          </p:cNvSpPr>
          <p:nvPr>
            <p:ph type="body" idx="1"/>
          </p:nvPr>
        </p:nvSpPr>
        <p:spPr/>
        <p:txBody>
          <a:bodyPr/>
          <a:lstStyle/>
          <a:p>
            <a:r>
              <a:rPr lang="en-US"/>
              <a:t>Temporary committees to handle special issues.</a:t>
            </a:r>
          </a:p>
          <a:p>
            <a:r>
              <a:rPr lang="en-US"/>
              <a:t>i.e. Select Committee on 9/11</a:t>
            </a: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algn="ctr"/>
            <a:r>
              <a:rPr lang="en-US"/>
              <a:t>Joint Committee</a:t>
            </a:r>
          </a:p>
        </p:txBody>
      </p:sp>
      <p:sp>
        <p:nvSpPr>
          <p:cNvPr id="27651" name="Rectangle 3"/>
          <p:cNvSpPr>
            <a:spLocks noGrp="1" noChangeArrowheads="1"/>
          </p:cNvSpPr>
          <p:nvPr>
            <p:ph type="body" idx="1"/>
          </p:nvPr>
        </p:nvSpPr>
        <p:spPr/>
        <p:txBody>
          <a:bodyPr/>
          <a:lstStyle/>
          <a:p>
            <a:r>
              <a:rPr lang="en-US"/>
              <a:t>Committees that include members of both chambers to handle special issues.</a:t>
            </a:r>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pPr algn="ctr"/>
            <a:r>
              <a:rPr lang="en-US"/>
              <a:t>Conference Committee</a:t>
            </a:r>
          </a:p>
        </p:txBody>
      </p:sp>
      <p:sp>
        <p:nvSpPr>
          <p:cNvPr id="63491" name="Rectangle 3"/>
          <p:cNvSpPr>
            <a:spLocks noGrp="1" noChangeArrowheads="1"/>
          </p:cNvSpPr>
          <p:nvPr>
            <p:ph type="body" idx="1"/>
          </p:nvPr>
        </p:nvSpPr>
        <p:spPr/>
        <p:txBody>
          <a:bodyPr/>
          <a:lstStyle/>
          <a:p>
            <a:r>
              <a:rPr lang="en-US" dirty="0"/>
              <a:t>Members of both houses that iron out the final wording of a bill before it can be sent to the President</a:t>
            </a: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algn="ctr"/>
            <a:r>
              <a:rPr lang="en-US" sz="4000"/>
              <a:t>How are committee assignments determined?</a:t>
            </a:r>
          </a:p>
        </p:txBody>
      </p:sp>
      <p:sp>
        <p:nvSpPr>
          <p:cNvPr id="28675" name="Rectangle 3"/>
          <p:cNvSpPr>
            <a:spLocks noGrp="1" noChangeArrowheads="1"/>
          </p:cNvSpPr>
          <p:nvPr>
            <p:ph type="body" idx="1"/>
          </p:nvPr>
        </p:nvSpPr>
        <p:spPr/>
        <p:txBody>
          <a:bodyPr/>
          <a:lstStyle/>
          <a:p>
            <a:r>
              <a:rPr lang="en-US"/>
              <a:t>Party leaders select.</a:t>
            </a:r>
          </a:p>
          <a:p>
            <a:r>
              <a:rPr lang="en-US"/>
              <a:t>Consider preferences, expertise and party loyalty</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algn="ctr"/>
            <a:r>
              <a:rPr lang="en-US"/>
              <a:t>Seniority System</a:t>
            </a:r>
          </a:p>
        </p:txBody>
      </p:sp>
      <p:sp>
        <p:nvSpPr>
          <p:cNvPr id="29699" name="Rectangle 3"/>
          <p:cNvSpPr>
            <a:spLocks noGrp="1" noChangeArrowheads="1"/>
          </p:cNvSpPr>
          <p:nvPr>
            <p:ph type="body" idx="1"/>
          </p:nvPr>
        </p:nvSpPr>
        <p:spPr/>
        <p:txBody>
          <a:bodyPr/>
          <a:lstStyle/>
          <a:p>
            <a:r>
              <a:rPr lang="en-US"/>
              <a:t>Longer serving members get the better committee spots</a:t>
            </a:r>
          </a:p>
          <a:p>
            <a:r>
              <a:rPr lang="en-US"/>
              <a:t>i.e. Oldest committee member of the majority party is usually the committee chairperson</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Warmup</a:t>
            </a:r>
            <a:endParaRPr lang="en-US" dirty="0"/>
          </a:p>
        </p:txBody>
      </p:sp>
      <p:sp>
        <p:nvSpPr>
          <p:cNvPr id="3" name="Content Placeholder 2"/>
          <p:cNvSpPr>
            <a:spLocks noGrp="1"/>
          </p:cNvSpPr>
          <p:nvPr>
            <p:ph idx="1"/>
          </p:nvPr>
        </p:nvSpPr>
        <p:spPr/>
        <p:txBody>
          <a:bodyPr/>
          <a:lstStyle/>
          <a:p>
            <a:r>
              <a:rPr lang="en-US" dirty="0" smtClean="0"/>
              <a:t>How does gerrymandering allow political parties to gain increase their power in certain areas?</a:t>
            </a: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algn="ctr"/>
            <a:r>
              <a:rPr lang="en-US">
                <a:hlinkClick r:id="rId2"/>
              </a:rPr>
              <a:t>Powers of Congress</a:t>
            </a:r>
            <a:endParaRPr lang="en-US"/>
          </a:p>
        </p:txBody>
      </p:sp>
      <p:sp>
        <p:nvSpPr>
          <p:cNvPr id="30723" name="Rectangle 3"/>
          <p:cNvSpPr>
            <a:spLocks noGrp="1" noChangeArrowheads="1"/>
          </p:cNvSpPr>
          <p:nvPr>
            <p:ph type="body" idx="1"/>
          </p:nvPr>
        </p:nvSpPr>
        <p:spPr/>
        <p:txBody>
          <a:bodyPr/>
          <a:lstStyle/>
          <a:p>
            <a:r>
              <a:rPr lang="en-US" sz="4000"/>
              <a:t>Legislate – to make laws</a:t>
            </a: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1" presetClass="entr" presetSubtype="0" fill="hold" grpId="0" nodeType="withEffect">
                                  <p:stCondLst>
                                    <p:cond delay="0"/>
                                  </p:stCondLst>
                                  <p:childTnLst>
                                    <p:set>
                                      <p:cBhvr>
                                        <p:cTn id="6" dur="1" fill="hold">
                                          <p:stCondLst>
                                            <p:cond delay="0"/>
                                          </p:stCondLst>
                                        </p:cTn>
                                        <p:tgtEl>
                                          <p:spTgt spid="30722"/>
                                        </p:tgtEl>
                                        <p:attrNameLst>
                                          <p:attrName>style.visibility</p:attrName>
                                        </p:attrNameLst>
                                      </p:cBhvr>
                                      <p:to>
                                        <p:strVal val="visible"/>
                                      </p:to>
                                    </p:set>
                                    <p:animEffect transition="in" filter="fade">
                                      <p:cBhvr>
                                        <p:cTn id="7" dur="768" decel="100000"/>
                                        <p:tgtEl>
                                          <p:spTgt spid="30722"/>
                                        </p:tgtEl>
                                      </p:cBhvr>
                                    </p:animEffect>
                                    <p:animScale>
                                      <p:cBhvr>
                                        <p:cTn id="8" dur="768" decel="100000"/>
                                        <p:tgtEl>
                                          <p:spTgt spid="30722"/>
                                        </p:tgtEl>
                                      </p:cBhvr>
                                      <p:from x="10000" y="10000"/>
                                      <p:to x="200000" y="450000"/>
                                    </p:animScale>
                                    <p:animScale>
                                      <p:cBhvr>
                                        <p:cTn id="9" dur="1230" accel="100000" fill="hold">
                                          <p:stCondLst>
                                            <p:cond delay="768"/>
                                          </p:stCondLst>
                                        </p:cTn>
                                        <p:tgtEl>
                                          <p:spTgt spid="30722"/>
                                        </p:tgtEl>
                                      </p:cBhvr>
                                      <p:from x="200000" y="450000"/>
                                      <p:to x="100000" y="100000"/>
                                    </p:animScale>
                                    <p:set>
                                      <p:cBhvr>
                                        <p:cTn id="10" dur="768" fill="hold"/>
                                        <p:tgtEl>
                                          <p:spTgt spid="30722"/>
                                        </p:tgtEl>
                                        <p:attrNameLst>
                                          <p:attrName>ppt_x</p:attrName>
                                        </p:attrNameLst>
                                      </p:cBhvr>
                                      <p:to>
                                        <p:strVal val="(0.5)"/>
                                      </p:to>
                                    </p:set>
                                    <p:anim from="(0.5)" to="(#ppt_x)" calcmode="lin" valueType="num">
                                      <p:cBhvr>
                                        <p:cTn id="11" dur="1230" accel="100000" fill="hold">
                                          <p:stCondLst>
                                            <p:cond delay="768"/>
                                          </p:stCondLst>
                                        </p:cTn>
                                        <p:tgtEl>
                                          <p:spTgt spid="30722"/>
                                        </p:tgtEl>
                                        <p:attrNameLst>
                                          <p:attrName>ppt_x</p:attrName>
                                        </p:attrNameLst>
                                      </p:cBhvr>
                                    </p:anim>
                                    <p:set>
                                      <p:cBhvr>
                                        <p:cTn id="12" dur="768" fill="hold"/>
                                        <p:tgtEl>
                                          <p:spTgt spid="30722"/>
                                        </p:tgtEl>
                                        <p:attrNameLst>
                                          <p:attrName>ppt_y</p:attrName>
                                        </p:attrNameLst>
                                      </p:cBhvr>
                                      <p:to>
                                        <p:strVal val="(#ppt_y+0.4)"/>
                                      </p:to>
                                    </p:set>
                                    <p:anim from="(#ppt_y+0.4)" to="(#ppt_y)" calcmode="lin" valueType="num">
                                      <p:cBhvr>
                                        <p:cTn id="13" dur="1230" accel="100000" fill="hold">
                                          <p:stCondLst>
                                            <p:cond delay="768"/>
                                          </p:stCondLst>
                                        </p:cTn>
                                        <p:tgtEl>
                                          <p:spTgt spid="30722"/>
                                        </p:tgtEl>
                                        <p:attrNameLst>
                                          <p:attrName>ppt_y</p:attrName>
                                        </p:attrNameLst>
                                      </p:cBhvr>
                                    </p:anim>
                                  </p:childTnLst>
                                </p:cTn>
                              </p:par>
                            </p:childTnLst>
                          </p:cTn>
                        </p:par>
                      </p:childTnLst>
                    </p:cTn>
                  </p:par>
                  <p:par>
                    <p:cTn id="14" fill="hold">
                      <p:stCondLst>
                        <p:cond delay="indefinite"/>
                      </p:stCondLst>
                      <p:childTnLst>
                        <p:par>
                          <p:cTn id="15" fill="hold">
                            <p:stCondLst>
                              <p:cond delay="0"/>
                            </p:stCondLst>
                            <p:childTnLst>
                              <p:par>
                                <p:cTn id="16" presetID="53" presetClass="entr" presetSubtype="0" fill="hold" grpId="0" nodeType="clickEffect">
                                  <p:stCondLst>
                                    <p:cond delay="0"/>
                                  </p:stCondLst>
                                  <p:childTnLst>
                                    <p:set>
                                      <p:cBhvr>
                                        <p:cTn id="17" dur="1" fill="hold">
                                          <p:stCondLst>
                                            <p:cond delay="0"/>
                                          </p:stCondLst>
                                        </p:cTn>
                                        <p:tgtEl>
                                          <p:spTgt spid="30723">
                                            <p:txEl>
                                              <p:pRg st="0" end="0"/>
                                            </p:txEl>
                                          </p:spTgt>
                                        </p:tgtEl>
                                        <p:attrNameLst>
                                          <p:attrName>style.visibility</p:attrName>
                                        </p:attrNameLst>
                                      </p:cBhvr>
                                      <p:to>
                                        <p:strVal val="visible"/>
                                      </p:to>
                                    </p:set>
                                    <p:anim calcmode="lin" valueType="num">
                                      <p:cBhvr>
                                        <p:cTn id="18" dur="500" fill="hold"/>
                                        <p:tgtEl>
                                          <p:spTgt spid="30723">
                                            <p:txEl>
                                              <p:pRg st="0" end="0"/>
                                            </p:txEl>
                                          </p:spTgt>
                                        </p:tgtEl>
                                        <p:attrNameLst>
                                          <p:attrName>ppt_w</p:attrName>
                                        </p:attrNameLst>
                                      </p:cBhvr>
                                      <p:tavLst>
                                        <p:tav tm="0">
                                          <p:val>
                                            <p:fltVal val="0"/>
                                          </p:val>
                                        </p:tav>
                                        <p:tav tm="100000">
                                          <p:val>
                                            <p:strVal val="#ppt_w"/>
                                          </p:val>
                                        </p:tav>
                                      </p:tavLst>
                                    </p:anim>
                                    <p:anim calcmode="lin" valueType="num">
                                      <p:cBhvr>
                                        <p:cTn id="19" dur="500" fill="hold"/>
                                        <p:tgtEl>
                                          <p:spTgt spid="30723">
                                            <p:txEl>
                                              <p:pRg st="0" end="0"/>
                                            </p:txEl>
                                          </p:spTgt>
                                        </p:tgtEl>
                                        <p:attrNameLst>
                                          <p:attrName>ppt_h</p:attrName>
                                        </p:attrNameLst>
                                      </p:cBhvr>
                                      <p:tavLst>
                                        <p:tav tm="0">
                                          <p:val>
                                            <p:fltVal val="0"/>
                                          </p:val>
                                        </p:tav>
                                        <p:tav tm="100000">
                                          <p:val>
                                            <p:strVal val="#ppt_h"/>
                                          </p:val>
                                        </p:tav>
                                      </p:tavLst>
                                    </p:anim>
                                    <p:animEffect transition="in" filter="fade">
                                      <p:cBhvr>
                                        <p:cTn id="20" dur="500"/>
                                        <p:tgtEl>
                                          <p:spTgt spid="3072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2" grpId="0"/>
      <p:bldP spid="30723" grpId="0" build="p"/>
    </p:bldLst>
  </p:timing>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algn="ctr"/>
            <a:r>
              <a:rPr lang="en-US" sz="4000"/>
              <a:t>Where are the powers of Congress listed in the US Constitution</a:t>
            </a:r>
          </a:p>
        </p:txBody>
      </p:sp>
      <p:sp>
        <p:nvSpPr>
          <p:cNvPr id="31747" name="Rectangle 3"/>
          <p:cNvSpPr>
            <a:spLocks noGrp="1" noChangeArrowheads="1"/>
          </p:cNvSpPr>
          <p:nvPr>
            <p:ph type="body" idx="1"/>
          </p:nvPr>
        </p:nvSpPr>
        <p:spPr/>
        <p:txBody>
          <a:bodyPr/>
          <a:lstStyle/>
          <a:p>
            <a:r>
              <a:rPr lang="en-US" sz="4000" b="1"/>
              <a:t>Article 1 Section 8 Paragraphs 1-18</a:t>
            </a:r>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algn="ctr"/>
            <a:r>
              <a:rPr lang="en-US" sz="4000"/>
              <a:t>How many specifically stated powers does the Constitution grant Congress?</a:t>
            </a:r>
          </a:p>
        </p:txBody>
      </p:sp>
      <p:sp>
        <p:nvSpPr>
          <p:cNvPr id="32771" name="Rectangle 3"/>
          <p:cNvSpPr>
            <a:spLocks noGrp="1" noChangeArrowheads="1"/>
          </p:cNvSpPr>
          <p:nvPr>
            <p:ph type="body" idx="1"/>
          </p:nvPr>
        </p:nvSpPr>
        <p:spPr/>
        <p:txBody>
          <a:bodyPr/>
          <a:lstStyle/>
          <a:p>
            <a:r>
              <a:rPr lang="en-US" sz="4000" b="1"/>
              <a:t>18</a:t>
            </a:r>
          </a:p>
          <a:p>
            <a:r>
              <a:rPr lang="en-US" sz="3200"/>
              <a:t>Called</a:t>
            </a:r>
            <a:r>
              <a:rPr lang="en-US" sz="4000" b="1"/>
              <a:t>  EXPRESSED POWERS</a:t>
            </a:r>
          </a:p>
          <a:p>
            <a:r>
              <a:rPr lang="en-US" sz="4000" b="1"/>
              <a:t>Enumerated = numbered</a:t>
            </a:r>
          </a:p>
        </p:txBody>
      </p:sp>
    </p:spTree>
  </p:cSld>
  <p:clrMapOvr>
    <a:masterClrMapping/>
  </p:clrMapOvr>
  <p:transition>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childTnLst>
                                    <p:set>
                                      <p:cBhvr>
                                        <p:cTn id="6" dur="1" fill="hold">
                                          <p:stCondLst>
                                            <p:cond delay="0"/>
                                          </p:stCondLst>
                                        </p:cTn>
                                        <p:tgtEl>
                                          <p:spTgt spid="32770"/>
                                        </p:tgtEl>
                                        <p:attrNameLst>
                                          <p:attrName>style.visibility</p:attrName>
                                        </p:attrNameLst>
                                      </p:cBhvr>
                                      <p:to>
                                        <p:strVal val="visible"/>
                                      </p:to>
                                    </p:set>
                                    <p:anim calcmode="lin" valueType="num">
                                      <p:cBhvr>
                                        <p:cTn id="7" dur="2000" fill="hold"/>
                                        <p:tgtEl>
                                          <p:spTgt spid="32770"/>
                                        </p:tgtEl>
                                        <p:attrNameLst>
                                          <p:attrName>ppt_w</p:attrName>
                                        </p:attrNameLst>
                                      </p:cBhvr>
                                      <p:tavLst>
                                        <p:tav tm="0">
                                          <p:val>
                                            <p:strVal val="#ppt_w*2.5"/>
                                          </p:val>
                                        </p:tav>
                                        <p:tav tm="100000">
                                          <p:val>
                                            <p:strVal val="#ppt_w"/>
                                          </p:val>
                                        </p:tav>
                                      </p:tavLst>
                                    </p:anim>
                                    <p:anim calcmode="lin" valueType="num">
                                      <p:cBhvr>
                                        <p:cTn id="8" dur="2000" fill="hold"/>
                                        <p:tgtEl>
                                          <p:spTgt spid="32770"/>
                                        </p:tgtEl>
                                        <p:attrNameLst>
                                          <p:attrName>ppt_h</p:attrName>
                                        </p:attrNameLst>
                                      </p:cBhvr>
                                      <p:tavLst>
                                        <p:tav tm="0">
                                          <p:val>
                                            <p:strVal val="#ppt_h"/>
                                          </p:val>
                                        </p:tav>
                                        <p:tav tm="100000">
                                          <p:val>
                                            <p:strVal val="#ppt_h"/>
                                          </p:val>
                                        </p:tav>
                                      </p:tavLst>
                                    </p:anim>
                                    <p:anim calcmode="lin" valueType="num">
                                      <p:cBhvr>
                                        <p:cTn id="9" dur="2000" fill="hold"/>
                                        <p:tgtEl>
                                          <p:spTgt spid="32770"/>
                                        </p:tgtEl>
                                        <p:attrNameLst>
                                          <p:attrName>ppt_x</p:attrName>
                                        </p:attrNameLst>
                                      </p:cBhvr>
                                      <p:tavLst>
                                        <p:tav tm="0">
                                          <p:val>
                                            <p:strVal val="#ppt_x-.2"/>
                                          </p:val>
                                        </p:tav>
                                        <p:tav tm="50000">
                                          <p:val>
                                            <p:strVal val="#ppt_x+.1"/>
                                          </p:val>
                                        </p:tav>
                                        <p:tav tm="100000">
                                          <p:val>
                                            <p:strVal val="#ppt_x"/>
                                          </p:val>
                                        </p:tav>
                                      </p:tavLst>
                                    </p:anim>
                                    <p:anim calcmode="lin" valueType="num">
                                      <p:cBhvr>
                                        <p:cTn id="10" dur="2000" fill="hold"/>
                                        <p:tgtEl>
                                          <p:spTgt spid="32770"/>
                                        </p:tgtEl>
                                        <p:attrNameLst>
                                          <p:attrName>ppt_y</p:attrName>
                                        </p:attrNameLst>
                                      </p:cBhvr>
                                      <p:tavLst>
                                        <p:tav tm="0">
                                          <p:val>
                                            <p:strVal val="#ppt_y+1"/>
                                          </p:val>
                                        </p:tav>
                                        <p:tav tm="50000">
                                          <p:val>
                                            <p:strVal val="#ppt_y+.5"/>
                                          </p:val>
                                        </p:tav>
                                        <p:tav tm="100000">
                                          <p:val>
                                            <p:strVal val="#ppt_y"/>
                                          </p:val>
                                        </p:tav>
                                      </p:tavLst>
                                    </p:anim>
                                    <p:animEffect transition="in" filter="fade">
                                      <p:cBhvr>
                                        <p:cTn id="11" dur="2000"/>
                                        <p:tgtEl>
                                          <p:spTgt spid="32770"/>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32771">
                                            <p:txEl>
                                              <p:pRg st="0" end="0"/>
                                            </p:txEl>
                                          </p:spTgt>
                                        </p:tgtEl>
                                        <p:attrNameLst>
                                          <p:attrName>style.visibility</p:attrName>
                                        </p:attrNameLst>
                                      </p:cBhvr>
                                      <p:to>
                                        <p:strVal val="visible"/>
                                      </p:to>
                                    </p:set>
                                    <p:animEffect transition="in" filter="wipe(left)">
                                      <p:cBhvr>
                                        <p:cTn id="16" dur="500"/>
                                        <p:tgtEl>
                                          <p:spTgt spid="32771">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32771">
                                            <p:txEl>
                                              <p:pRg st="1" end="1"/>
                                            </p:txEl>
                                          </p:spTgt>
                                        </p:tgtEl>
                                        <p:attrNameLst>
                                          <p:attrName>style.visibility</p:attrName>
                                        </p:attrNameLst>
                                      </p:cBhvr>
                                      <p:to>
                                        <p:strVal val="visible"/>
                                      </p:to>
                                    </p:set>
                                    <p:animEffect transition="in" filter="wipe(left)">
                                      <p:cBhvr>
                                        <p:cTn id="21" dur="500"/>
                                        <p:tgtEl>
                                          <p:spTgt spid="32771">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32771">
                                            <p:txEl>
                                              <p:pRg st="2" end="2"/>
                                            </p:txEl>
                                          </p:spTgt>
                                        </p:tgtEl>
                                        <p:attrNameLst>
                                          <p:attrName>style.visibility</p:attrName>
                                        </p:attrNameLst>
                                      </p:cBhvr>
                                      <p:to>
                                        <p:strVal val="visible"/>
                                      </p:to>
                                    </p:set>
                                    <p:animEffect transition="in" filter="wipe(left)">
                                      <p:cBhvr>
                                        <p:cTn id="26" dur="500"/>
                                        <p:tgtEl>
                                          <p:spTgt spid="3277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p:bldP spid="32771"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533400" y="473075"/>
            <a:ext cx="8153400" cy="1431925"/>
          </a:xfrm>
        </p:spPr>
        <p:txBody>
          <a:bodyPr/>
          <a:lstStyle/>
          <a:p>
            <a:r>
              <a:rPr lang="en-US" sz="4000"/>
              <a:t>How can Congress make laws other than those specifically mentioned in the Constitution?</a:t>
            </a:r>
          </a:p>
        </p:txBody>
      </p:sp>
      <p:sp>
        <p:nvSpPr>
          <p:cNvPr id="33795" name="Rectangle 3"/>
          <p:cNvSpPr>
            <a:spLocks noGrp="1" noChangeArrowheads="1"/>
          </p:cNvSpPr>
          <p:nvPr>
            <p:ph type="body" idx="1"/>
          </p:nvPr>
        </p:nvSpPr>
        <p:spPr>
          <a:xfrm>
            <a:off x="533400" y="2057400"/>
            <a:ext cx="8153400" cy="3810000"/>
          </a:xfrm>
        </p:spPr>
        <p:txBody>
          <a:bodyPr/>
          <a:lstStyle/>
          <a:p>
            <a:r>
              <a:rPr lang="en-US"/>
              <a:t>By using the power granted to it by the “necessary and proper clause”</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algn="ctr"/>
            <a:r>
              <a:rPr lang="en-US"/>
              <a:t>Necessary and Proper Clause</a:t>
            </a:r>
          </a:p>
        </p:txBody>
      </p:sp>
      <p:sp>
        <p:nvSpPr>
          <p:cNvPr id="34819" name="Rectangle 3"/>
          <p:cNvSpPr>
            <a:spLocks noGrp="1" noChangeArrowheads="1"/>
          </p:cNvSpPr>
          <p:nvPr>
            <p:ph type="body" idx="1"/>
          </p:nvPr>
        </p:nvSpPr>
        <p:spPr/>
        <p:txBody>
          <a:bodyPr/>
          <a:lstStyle/>
          <a:p>
            <a:r>
              <a:rPr lang="en-US" sz="3200"/>
              <a:t>Congress shall have the power to do whatever is “</a:t>
            </a:r>
            <a:r>
              <a:rPr lang="en-US" sz="3200" b="1"/>
              <a:t>necessary and proper</a:t>
            </a:r>
            <a:r>
              <a:rPr lang="en-US" sz="3200"/>
              <a:t>” to carry out the expressed powers</a:t>
            </a:r>
          </a:p>
          <a:p>
            <a:pPr>
              <a:buFont typeface="Wingdings" pitchFamily="2" charset="2"/>
              <a:buNone/>
            </a:pPr>
            <a:endParaRPr lang="en-US" sz="320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algn="ctr"/>
            <a:r>
              <a:rPr lang="en-US"/>
              <a:t>Elastic Clause</a:t>
            </a:r>
          </a:p>
        </p:txBody>
      </p:sp>
      <p:sp>
        <p:nvSpPr>
          <p:cNvPr id="35843" name="Rectangle 3"/>
          <p:cNvSpPr>
            <a:spLocks noGrp="1" noChangeArrowheads="1"/>
          </p:cNvSpPr>
          <p:nvPr>
            <p:ph type="body" idx="1"/>
          </p:nvPr>
        </p:nvSpPr>
        <p:spPr/>
        <p:txBody>
          <a:bodyPr/>
          <a:lstStyle/>
          <a:p>
            <a:r>
              <a:rPr lang="en-US"/>
              <a:t>Stretches the power of Congress to meet new needs</a:t>
            </a:r>
          </a:p>
        </p:txBody>
      </p:sp>
    </p:spTree>
  </p:cSld>
  <p:clrMapOvr>
    <a:masterClrMapping/>
  </p:clrMapOvr>
  <p:transition>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iterate type="lt">
                                    <p:tmPct val="10000"/>
                                  </p:iterate>
                                  <p:childTnLst>
                                    <p:set>
                                      <p:cBhvr>
                                        <p:cTn id="6" dur="1" fill="hold">
                                          <p:stCondLst>
                                            <p:cond delay="0"/>
                                          </p:stCondLst>
                                        </p:cTn>
                                        <p:tgtEl>
                                          <p:spTgt spid="35842"/>
                                        </p:tgtEl>
                                        <p:attrNameLst>
                                          <p:attrName>style.visibility</p:attrName>
                                        </p:attrNameLst>
                                      </p:cBhvr>
                                      <p:to>
                                        <p:strVal val="visible"/>
                                      </p:to>
                                    </p:set>
                                    <p:anim calcmode="lin" valueType="num">
                                      <p:cBhvr additive="base">
                                        <p:cTn id="7" dur="800" fill="hold">
                                          <p:stCondLst>
                                            <p:cond delay="0"/>
                                          </p:stCondLst>
                                        </p:cTn>
                                        <p:tgtEl>
                                          <p:spTgt spid="35842"/>
                                        </p:tgtEl>
                                        <p:attrNameLst>
                                          <p:attrName>ppt_x</p:attrName>
                                        </p:attrNameLst>
                                      </p:cBhvr>
                                      <p:tavLst>
                                        <p:tav tm="0">
                                          <p:val>
                                            <p:strVal val="0-#ppt_w/2"/>
                                          </p:val>
                                        </p:tav>
                                        <p:tav tm="100000">
                                          <p:val>
                                            <p:strVal val="#ppt_x"/>
                                          </p:val>
                                        </p:tav>
                                      </p:tavLst>
                                    </p:anim>
                                    <p:anim calcmode="lin" valueType="num">
                                      <p:cBhvr additive="base">
                                        <p:cTn id="8" dur="800" fill="hold">
                                          <p:stCondLst>
                                            <p:cond delay="0"/>
                                          </p:stCondLst>
                                        </p:cTn>
                                        <p:tgtEl>
                                          <p:spTgt spid="3584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0" presetClass="entr" presetSubtype="0" fill="hold" grpId="0" nodeType="clickEffect">
                                  <p:stCondLst>
                                    <p:cond delay="0"/>
                                  </p:stCondLst>
                                  <p:iterate type="lt">
                                    <p:tmPct val="10000"/>
                                  </p:iterate>
                                  <p:childTnLst>
                                    <p:set>
                                      <p:cBhvr>
                                        <p:cTn id="12" dur="1" fill="hold">
                                          <p:stCondLst>
                                            <p:cond delay="0"/>
                                          </p:stCondLst>
                                        </p:cTn>
                                        <p:tgtEl>
                                          <p:spTgt spid="35843">
                                            <p:txEl>
                                              <p:pRg st="0" end="0"/>
                                            </p:txEl>
                                          </p:spTgt>
                                        </p:tgtEl>
                                        <p:attrNameLst>
                                          <p:attrName>style.visibility</p:attrName>
                                        </p:attrNameLst>
                                      </p:cBhvr>
                                      <p:to>
                                        <p:strVal val="visible"/>
                                      </p:to>
                                    </p:set>
                                    <p:animEffect transition="in" filter="fade">
                                      <p:cBhvr>
                                        <p:cTn id="13" dur="1000"/>
                                        <p:tgtEl>
                                          <p:spTgt spid="35843">
                                            <p:txEl>
                                              <p:pRg st="0" end="0"/>
                                            </p:txEl>
                                          </p:spTgt>
                                        </p:tgtEl>
                                      </p:cBhvr>
                                    </p:animEffect>
                                    <p:anim calcmode="lin" valueType="num">
                                      <p:cBhvr>
                                        <p:cTn id="14" dur="1000" fill="hold"/>
                                        <p:tgtEl>
                                          <p:spTgt spid="35843">
                                            <p:txEl>
                                              <p:pRg st="0" end="0"/>
                                            </p:txEl>
                                          </p:spTgt>
                                        </p:tgtEl>
                                        <p:attrNameLst>
                                          <p:attrName>ppt_x</p:attrName>
                                        </p:attrNameLst>
                                      </p:cBhvr>
                                      <p:tavLst>
                                        <p:tav tm="0">
                                          <p:val>
                                            <p:strVal val="#ppt_x-.1"/>
                                          </p:val>
                                        </p:tav>
                                        <p:tav tm="100000">
                                          <p:val>
                                            <p:strVal val="#ppt_x"/>
                                          </p:val>
                                        </p:tav>
                                      </p:tavLst>
                                    </p:anim>
                                    <p:anim calcmode="lin" valueType="num">
                                      <p:cBhvr>
                                        <p:cTn id="15" dur="1000" fill="hold"/>
                                        <p:tgtEl>
                                          <p:spTgt spid="3584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2" grpId="0"/>
      <p:bldP spid="3584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algn="ctr"/>
            <a:r>
              <a:rPr lang="en-US" b="1" i="1">
                <a:hlinkClick r:id="rId2"/>
              </a:rPr>
              <a:t>IMPLIED POWERS</a:t>
            </a:r>
            <a:endParaRPr lang="en-US" b="1" i="1"/>
          </a:p>
        </p:txBody>
      </p:sp>
      <p:sp>
        <p:nvSpPr>
          <p:cNvPr id="36867" name="Rectangle 3"/>
          <p:cNvSpPr>
            <a:spLocks noGrp="1" noChangeArrowheads="1"/>
          </p:cNvSpPr>
          <p:nvPr>
            <p:ph type="body" idx="1"/>
          </p:nvPr>
        </p:nvSpPr>
        <p:spPr/>
        <p:txBody>
          <a:bodyPr/>
          <a:lstStyle/>
          <a:p>
            <a:r>
              <a:rPr lang="en-US"/>
              <a:t>Must relate to an expressed power</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algn="ctr"/>
            <a:r>
              <a:rPr lang="en-US"/>
              <a:t>Checks and Balances</a:t>
            </a:r>
          </a:p>
        </p:txBody>
      </p:sp>
      <p:sp>
        <p:nvSpPr>
          <p:cNvPr id="37892" name="Rectangle 4"/>
          <p:cNvSpPr>
            <a:spLocks noGrp="1" noChangeArrowheads="1"/>
          </p:cNvSpPr>
          <p:nvPr>
            <p:ph type="body" sz="half" idx="1"/>
          </p:nvPr>
        </p:nvSpPr>
        <p:spPr/>
        <p:txBody>
          <a:bodyPr/>
          <a:lstStyle/>
          <a:p>
            <a:pPr marL="514350" indent="-514350"/>
            <a:r>
              <a:rPr lang="en-US" sz="2700" b="1"/>
              <a:t>Powers over the Executive Branch</a:t>
            </a:r>
          </a:p>
          <a:p>
            <a:pPr marL="514350" indent="-514350">
              <a:buFont typeface="Wingdings" pitchFamily="2" charset="2"/>
              <a:buAutoNum type="arabicPeriod"/>
            </a:pPr>
            <a:r>
              <a:rPr lang="en-US" sz="2700"/>
              <a:t>Approve Appointments and Treaties</a:t>
            </a:r>
          </a:p>
          <a:p>
            <a:pPr marL="514350" indent="-514350">
              <a:buFont typeface="Wingdings" pitchFamily="2" charset="2"/>
              <a:buAutoNum type="arabicPeriod"/>
            </a:pPr>
            <a:r>
              <a:rPr lang="en-US" sz="2700"/>
              <a:t>Impeach and remove from office</a:t>
            </a:r>
          </a:p>
          <a:p>
            <a:pPr marL="514350" indent="-514350">
              <a:buFont typeface="Wingdings" pitchFamily="2" charset="2"/>
              <a:buAutoNum type="arabicPeriod"/>
            </a:pPr>
            <a:r>
              <a:rPr lang="en-US" sz="2700"/>
              <a:t>Approve budget</a:t>
            </a:r>
          </a:p>
          <a:p>
            <a:pPr marL="514350" indent="-514350">
              <a:buFont typeface="Wingdings" pitchFamily="2" charset="2"/>
              <a:buAutoNum type="arabicPeriod"/>
            </a:pPr>
            <a:endParaRPr lang="en-US" sz="2700"/>
          </a:p>
          <a:p>
            <a:pPr marL="514350" indent="-514350">
              <a:buFont typeface="Wingdings" pitchFamily="2" charset="2"/>
              <a:buAutoNum type="arabicPeriod"/>
            </a:pPr>
            <a:endParaRPr lang="en-US" sz="2700"/>
          </a:p>
          <a:p>
            <a:pPr marL="514350" indent="-514350">
              <a:buFont typeface="Wingdings" pitchFamily="2" charset="2"/>
              <a:buAutoNum type="arabicPeriod"/>
            </a:pPr>
            <a:endParaRPr lang="en-US" sz="2700"/>
          </a:p>
          <a:p>
            <a:pPr marL="514350" indent="-514350">
              <a:buFont typeface="Wingdings" pitchFamily="2" charset="2"/>
              <a:buNone/>
            </a:pPr>
            <a:endParaRPr lang="en-US" sz="2700"/>
          </a:p>
        </p:txBody>
      </p:sp>
      <p:sp>
        <p:nvSpPr>
          <p:cNvPr id="37893" name="Rectangle 5"/>
          <p:cNvSpPr>
            <a:spLocks noGrp="1" noChangeArrowheads="1"/>
          </p:cNvSpPr>
          <p:nvPr>
            <p:ph type="body" sz="half" idx="2"/>
          </p:nvPr>
        </p:nvSpPr>
        <p:spPr/>
        <p:txBody>
          <a:bodyPr/>
          <a:lstStyle/>
          <a:p>
            <a:pPr marL="514350" indent="-514350"/>
            <a:r>
              <a:rPr lang="en-US" sz="2700" b="1"/>
              <a:t>Powers over the Judicial Branch</a:t>
            </a:r>
            <a:endParaRPr lang="en-US" sz="2700"/>
          </a:p>
          <a:p>
            <a:pPr marL="514350" indent="-514350">
              <a:buFont typeface="Wingdings" pitchFamily="2" charset="2"/>
              <a:buAutoNum type="arabicPeriod"/>
            </a:pPr>
            <a:r>
              <a:rPr lang="en-US" sz="2700"/>
              <a:t>Approve appointment </a:t>
            </a:r>
          </a:p>
          <a:p>
            <a:pPr marL="514350" indent="-514350">
              <a:buFont typeface="Wingdings" pitchFamily="2" charset="2"/>
              <a:buAutoNum type="arabicPeriod"/>
            </a:pPr>
            <a:r>
              <a:rPr lang="en-US" sz="2700"/>
              <a:t>Impeach judges and remove from office</a:t>
            </a:r>
          </a:p>
          <a:p>
            <a:pPr marL="514350" indent="-514350">
              <a:buFont typeface="Wingdings" pitchFamily="2" charset="2"/>
              <a:buAutoNum type="arabicPeriod"/>
            </a:pPr>
            <a:r>
              <a:rPr lang="en-US" sz="2700"/>
              <a:t>Change the Constitution</a:t>
            </a:r>
          </a:p>
          <a:p>
            <a:pPr marL="514350" indent="-514350">
              <a:buFont typeface="Wingdings" pitchFamily="2" charset="2"/>
              <a:buNone/>
            </a:pPr>
            <a:endParaRPr lang="en-US" sz="270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algn="ctr"/>
            <a:r>
              <a:rPr lang="en-US"/>
              <a:t>IMPEACH</a:t>
            </a:r>
          </a:p>
        </p:txBody>
      </p:sp>
      <p:sp>
        <p:nvSpPr>
          <p:cNvPr id="39939" name="Rectangle 3"/>
          <p:cNvSpPr>
            <a:spLocks noGrp="1" noChangeArrowheads="1"/>
          </p:cNvSpPr>
          <p:nvPr>
            <p:ph type="body" idx="1"/>
          </p:nvPr>
        </p:nvSpPr>
        <p:spPr/>
        <p:txBody>
          <a:bodyPr/>
          <a:lstStyle/>
          <a:p>
            <a:r>
              <a:rPr lang="en-US"/>
              <a:t>To </a:t>
            </a:r>
            <a:r>
              <a:rPr lang="en-US" sz="4000" b="1"/>
              <a:t>Accuse</a:t>
            </a:r>
            <a:r>
              <a:rPr lang="en-US" sz="3200"/>
              <a:t> an official of misconduct</a:t>
            </a:r>
          </a:p>
          <a:p>
            <a:r>
              <a:rPr lang="en-US" sz="3200" b="1"/>
              <a:t>House of Representatives</a:t>
            </a:r>
            <a:r>
              <a:rPr lang="en-US" sz="3200"/>
              <a:t> – has the sole power to charge an official. (Draw up the </a:t>
            </a:r>
            <a:r>
              <a:rPr lang="en-US" sz="3200" i="1"/>
              <a:t>Articles of Impeachment</a:t>
            </a:r>
            <a:r>
              <a:rPr lang="en-US" sz="3200"/>
              <a:t>)</a:t>
            </a:r>
          </a:p>
          <a:p>
            <a:r>
              <a:rPr lang="en-US" sz="3200" b="1"/>
              <a:t>Senate</a:t>
            </a:r>
            <a:r>
              <a:rPr lang="en-US" sz="3200"/>
              <a:t> – sole power to conduct the trial and determine punishment</a:t>
            </a:r>
            <a:endParaRPr 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algn="ctr"/>
            <a:r>
              <a:rPr lang="en-US" b="1"/>
              <a:t>Andrew Johnson</a:t>
            </a:r>
          </a:p>
        </p:txBody>
      </p:sp>
      <p:sp>
        <p:nvSpPr>
          <p:cNvPr id="40963" name="Rectangle 3"/>
          <p:cNvSpPr>
            <a:spLocks noGrp="1" noChangeArrowheads="1"/>
          </p:cNvSpPr>
          <p:nvPr>
            <p:ph type="body" idx="1"/>
          </p:nvPr>
        </p:nvSpPr>
        <p:spPr/>
        <p:txBody>
          <a:bodyPr/>
          <a:lstStyle/>
          <a:p>
            <a:endParaRPr lang="en-US"/>
          </a:p>
        </p:txBody>
      </p:sp>
      <p:pic>
        <p:nvPicPr>
          <p:cNvPr id="40965" name="Picture 5" descr="andrew-johnson_113856t"/>
          <p:cNvPicPr>
            <a:picLocks noChangeAspect="1" noChangeArrowheads="1"/>
          </p:cNvPicPr>
          <p:nvPr/>
        </p:nvPicPr>
        <p:blipFill>
          <a:blip r:embed="rId2" cstate="print"/>
          <a:srcRect/>
          <a:stretch>
            <a:fillRect/>
          </a:stretch>
        </p:blipFill>
        <p:spPr bwMode="auto">
          <a:xfrm>
            <a:off x="2590800" y="1905000"/>
            <a:ext cx="4191000" cy="4191000"/>
          </a:xfrm>
          <a:prstGeom prst="rect">
            <a:avLst/>
          </a:prstGeom>
          <a:noFill/>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algn="ctr"/>
            <a:r>
              <a:rPr lang="en-US" b="1">
                <a:hlinkClick r:id="rId2"/>
              </a:rPr>
              <a:t>Bill Clinton</a:t>
            </a:r>
            <a:endParaRPr lang="en-US" b="1"/>
          </a:p>
        </p:txBody>
      </p:sp>
      <p:sp>
        <p:nvSpPr>
          <p:cNvPr id="41987" name="Rectangle 3"/>
          <p:cNvSpPr>
            <a:spLocks noGrp="1" noChangeArrowheads="1"/>
          </p:cNvSpPr>
          <p:nvPr>
            <p:ph type="body" idx="1"/>
          </p:nvPr>
        </p:nvSpPr>
        <p:spPr/>
        <p:txBody>
          <a:bodyPr/>
          <a:lstStyle/>
          <a:p>
            <a:endParaRPr lang="en-US"/>
          </a:p>
        </p:txBody>
      </p:sp>
      <p:pic>
        <p:nvPicPr>
          <p:cNvPr id="41989" name="Picture 5" descr="Bill-Clinton-Would"/>
          <p:cNvPicPr>
            <a:picLocks noChangeAspect="1" noChangeArrowheads="1"/>
          </p:cNvPicPr>
          <p:nvPr/>
        </p:nvPicPr>
        <p:blipFill>
          <a:blip r:embed="rId3" cstate="print"/>
          <a:srcRect/>
          <a:stretch>
            <a:fillRect/>
          </a:stretch>
        </p:blipFill>
        <p:spPr bwMode="auto">
          <a:xfrm>
            <a:off x="1905000" y="1981200"/>
            <a:ext cx="5257800" cy="3724275"/>
          </a:xfrm>
          <a:prstGeom prst="rect">
            <a:avLst/>
          </a:prstGeom>
          <a:noFill/>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pPr algn="ctr"/>
            <a:r>
              <a:rPr lang="en-US" sz="4000"/>
              <a:t>What is Congress’ power of </a:t>
            </a:r>
            <a:r>
              <a:rPr lang="en-US" sz="4000" b="1" i="1"/>
              <a:t>oversight?</a:t>
            </a:r>
            <a:endParaRPr lang="en-US" sz="4000"/>
          </a:p>
        </p:txBody>
      </p:sp>
      <p:sp>
        <p:nvSpPr>
          <p:cNvPr id="65539" name="Rectangle 3"/>
          <p:cNvSpPr>
            <a:spLocks noGrp="1" noChangeArrowheads="1"/>
          </p:cNvSpPr>
          <p:nvPr>
            <p:ph type="body" idx="1"/>
          </p:nvPr>
        </p:nvSpPr>
        <p:spPr/>
        <p:txBody>
          <a:bodyPr/>
          <a:lstStyle/>
          <a:p>
            <a:r>
              <a:rPr lang="en-US"/>
              <a:t>The power of Congress to make sure laws are working</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algn="ctr"/>
            <a:r>
              <a:rPr lang="en-US"/>
              <a:t>Limits on Congressional Power</a:t>
            </a:r>
          </a:p>
        </p:txBody>
      </p:sp>
      <p:sp>
        <p:nvSpPr>
          <p:cNvPr id="43011" name="Rectangle 3"/>
          <p:cNvSpPr>
            <a:spLocks noGrp="1" noChangeArrowheads="1"/>
          </p:cNvSpPr>
          <p:nvPr>
            <p:ph type="body" idx="1"/>
          </p:nvPr>
        </p:nvSpPr>
        <p:spPr/>
        <p:txBody>
          <a:bodyPr/>
          <a:lstStyle/>
          <a:p>
            <a:r>
              <a:rPr lang="en-US" sz="3200" dirty="0"/>
              <a:t>Cannot violate the freedoms protected in the </a:t>
            </a:r>
            <a:r>
              <a:rPr lang="en-US" sz="3600" b="1" dirty="0"/>
              <a:t>Constitution </a:t>
            </a:r>
            <a:endParaRPr lang="en-US" sz="3200" dirty="0"/>
          </a:p>
          <a:p>
            <a:r>
              <a:rPr lang="en-US" sz="3200" dirty="0"/>
              <a:t>Cannot favor one </a:t>
            </a:r>
            <a:r>
              <a:rPr lang="en-US" sz="3600" b="1" dirty="0"/>
              <a:t>State </a:t>
            </a:r>
            <a:r>
              <a:rPr lang="en-US" sz="3200" dirty="0"/>
              <a:t>over another </a:t>
            </a:r>
          </a:p>
          <a:p>
            <a:r>
              <a:rPr lang="en-US" sz="3200" dirty="0"/>
              <a:t>Cannot tax </a:t>
            </a:r>
            <a:r>
              <a:rPr lang="en-US" sz="3600" b="1" dirty="0"/>
              <a:t>Interstate Commerce </a:t>
            </a:r>
            <a:r>
              <a:rPr lang="en-US" sz="3200" dirty="0"/>
              <a:t>or </a:t>
            </a:r>
            <a:r>
              <a:rPr lang="en-US" sz="3600" b="1" dirty="0"/>
              <a:t>Exports</a:t>
            </a:r>
            <a:endParaRPr lang="en-US" sz="3200"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algn="ctr"/>
            <a:r>
              <a:rPr lang="en-US" sz="4000"/>
              <a:t>Congress cannot suspend the </a:t>
            </a:r>
            <a:br>
              <a:rPr lang="en-US" sz="4000"/>
            </a:br>
            <a:r>
              <a:rPr lang="en-US" sz="4000" b="1" i="1">
                <a:hlinkClick r:id="rId2"/>
              </a:rPr>
              <a:t>Writ of Habeas Corpus</a:t>
            </a:r>
            <a:endParaRPr lang="en-US" sz="4000"/>
          </a:p>
        </p:txBody>
      </p:sp>
      <p:sp>
        <p:nvSpPr>
          <p:cNvPr id="44035" name="Rectangle 3"/>
          <p:cNvSpPr>
            <a:spLocks noGrp="1" noChangeArrowheads="1"/>
          </p:cNvSpPr>
          <p:nvPr>
            <p:ph type="body" idx="1"/>
          </p:nvPr>
        </p:nvSpPr>
        <p:spPr/>
        <p:txBody>
          <a:bodyPr/>
          <a:lstStyle/>
          <a:p>
            <a:r>
              <a:rPr lang="en-US"/>
              <a:t>Requires police to take those arrested before a judge to explain why they are holding a person</a:t>
            </a:r>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algn="ctr"/>
            <a:r>
              <a:rPr lang="en-US" sz="4000"/>
              <a:t>Cannot pass </a:t>
            </a:r>
            <a:r>
              <a:rPr lang="en-US" sz="4000" b="1" i="1"/>
              <a:t/>
            </a:r>
            <a:br>
              <a:rPr lang="en-US" sz="4000" b="1" i="1"/>
            </a:br>
            <a:r>
              <a:rPr lang="en-US" sz="4000" b="1" i="1"/>
              <a:t>Bills of Attainder</a:t>
            </a:r>
            <a:endParaRPr lang="en-US" sz="4000"/>
          </a:p>
        </p:txBody>
      </p:sp>
      <p:sp>
        <p:nvSpPr>
          <p:cNvPr id="45059" name="Rectangle 3"/>
          <p:cNvSpPr>
            <a:spLocks noGrp="1" noChangeArrowheads="1"/>
          </p:cNvSpPr>
          <p:nvPr>
            <p:ph type="body" idx="1"/>
          </p:nvPr>
        </p:nvSpPr>
        <p:spPr/>
        <p:txBody>
          <a:bodyPr/>
          <a:lstStyle/>
          <a:p>
            <a:r>
              <a:rPr lang="en-US"/>
              <a:t>Laws that punish a person without a jury trial</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pPr algn="ctr"/>
            <a:r>
              <a:rPr lang="en-US" sz="4000"/>
              <a:t>Cannot pass</a:t>
            </a:r>
            <a:br>
              <a:rPr lang="en-US" sz="4000"/>
            </a:br>
            <a:r>
              <a:rPr lang="en-US" sz="4000"/>
              <a:t> </a:t>
            </a:r>
            <a:r>
              <a:rPr lang="en-US" sz="4000" b="1" i="1"/>
              <a:t>Ex Post Facto Laws</a:t>
            </a:r>
            <a:endParaRPr lang="en-US" sz="4000"/>
          </a:p>
        </p:txBody>
      </p:sp>
      <p:sp>
        <p:nvSpPr>
          <p:cNvPr id="46083" name="Rectangle 3"/>
          <p:cNvSpPr>
            <a:spLocks noGrp="1" noChangeArrowheads="1"/>
          </p:cNvSpPr>
          <p:nvPr>
            <p:ph type="body" idx="1"/>
          </p:nvPr>
        </p:nvSpPr>
        <p:spPr/>
        <p:txBody>
          <a:bodyPr/>
          <a:lstStyle/>
          <a:p>
            <a:r>
              <a:rPr lang="en-US"/>
              <a:t>Laws that punish someone for an act that was committed before it was illegal</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pPr algn="ctr"/>
            <a:r>
              <a:rPr lang="en-US" sz="4000"/>
              <a:t>Checks and Balances on Congressional Power</a:t>
            </a:r>
          </a:p>
        </p:txBody>
      </p:sp>
      <p:sp>
        <p:nvSpPr>
          <p:cNvPr id="47108" name="Rectangle 4"/>
          <p:cNvSpPr>
            <a:spLocks noGrp="1" noChangeArrowheads="1"/>
          </p:cNvSpPr>
          <p:nvPr>
            <p:ph type="body" sz="half" idx="1"/>
          </p:nvPr>
        </p:nvSpPr>
        <p:spPr/>
        <p:txBody>
          <a:bodyPr/>
          <a:lstStyle/>
          <a:p>
            <a:pPr marL="514350" indent="-514350"/>
            <a:r>
              <a:rPr lang="en-US" sz="2700" b="1" u="sng"/>
              <a:t>Checks by Executive over Congress</a:t>
            </a:r>
          </a:p>
          <a:p>
            <a:pPr marL="514350" indent="-514350">
              <a:buFont typeface="Wingdings" pitchFamily="2" charset="2"/>
              <a:buAutoNum type="arabicPeriod"/>
            </a:pPr>
            <a:r>
              <a:rPr lang="en-US" sz="2700"/>
              <a:t>Pres. can </a:t>
            </a:r>
            <a:r>
              <a:rPr lang="en-US" sz="2700" b="1" i="1"/>
              <a:t>veto</a:t>
            </a:r>
            <a:r>
              <a:rPr lang="en-US" sz="2700"/>
              <a:t> laws</a:t>
            </a:r>
          </a:p>
          <a:p>
            <a:pPr marL="514350" indent="-514350">
              <a:buFont typeface="Wingdings" pitchFamily="2" charset="2"/>
              <a:buAutoNum type="arabicPeriod"/>
            </a:pPr>
            <a:r>
              <a:rPr lang="en-US" sz="2700"/>
              <a:t>Pres. Is only one who can send troops into battle</a:t>
            </a:r>
          </a:p>
        </p:txBody>
      </p:sp>
      <p:sp>
        <p:nvSpPr>
          <p:cNvPr id="47109" name="Rectangle 5"/>
          <p:cNvSpPr>
            <a:spLocks noGrp="1" noChangeArrowheads="1"/>
          </p:cNvSpPr>
          <p:nvPr>
            <p:ph type="body" sz="half" idx="2"/>
          </p:nvPr>
        </p:nvSpPr>
        <p:spPr/>
        <p:txBody>
          <a:bodyPr/>
          <a:lstStyle/>
          <a:p>
            <a:pPr marL="514350" indent="-514350"/>
            <a:r>
              <a:rPr lang="en-US" sz="2700" b="1" u="sng"/>
              <a:t>Checks by Judicial over Congress</a:t>
            </a:r>
          </a:p>
          <a:p>
            <a:pPr marL="514350" indent="-514350">
              <a:buFont typeface="Wingdings" pitchFamily="2" charset="2"/>
              <a:buAutoNum type="arabicPeriod"/>
            </a:pPr>
            <a:r>
              <a:rPr lang="en-US" sz="2700"/>
              <a:t>Supreme Court can declare acts </a:t>
            </a:r>
            <a:r>
              <a:rPr lang="en-US" sz="2700" b="1" i="1"/>
              <a:t>unconstitutional</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pPr algn="ctr"/>
            <a:r>
              <a:rPr lang="en-US"/>
              <a:t>Special Privileges of Congress</a:t>
            </a:r>
          </a:p>
        </p:txBody>
      </p:sp>
      <p:sp>
        <p:nvSpPr>
          <p:cNvPr id="49155" name="Rectangle 3"/>
          <p:cNvSpPr>
            <a:spLocks noGrp="1" noChangeArrowheads="1"/>
          </p:cNvSpPr>
          <p:nvPr>
            <p:ph type="body" idx="1"/>
          </p:nvPr>
        </p:nvSpPr>
        <p:spPr/>
        <p:txBody>
          <a:bodyPr/>
          <a:lstStyle/>
          <a:p>
            <a:r>
              <a:rPr lang="en-US" b="1" i="1"/>
              <a:t>Franking Privilege</a:t>
            </a:r>
            <a:r>
              <a:rPr lang="en-US"/>
              <a:t> – free mail for business purposes</a:t>
            </a:r>
          </a:p>
          <a:p>
            <a:r>
              <a:rPr lang="en-US" b="1" i="1"/>
              <a:t>Immunity</a:t>
            </a:r>
            <a:r>
              <a:rPr lang="en-US" i="1"/>
              <a:t> – </a:t>
            </a:r>
            <a:r>
              <a:rPr lang="en-US"/>
              <a:t>legal protection from prosecution in some instances</a:t>
            </a:r>
          </a:p>
          <a:p>
            <a:r>
              <a:rPr lang="en-US"/>
              <a:t>Personal Staff – help paid for with tax dollars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49154"/>
                                        </p:tgtEl>
                                        <p:attrNameLst>
                                          <p:attrName>style.visibility</p:attrName>
                                        </p:attrNameLst>
                                      </p:cBhvr>
                                      <p:to>
                                        <p:strVal val="visible"/>
                                      </p:to>
                                    </p:set>
                                    <p:anim calcmode="lin" valueType="num">
                                      <p:cBhvr>
                                        <p:cTn id="7" dur="500" fill="hold"/>
                                        <p:tgtEl>
                                          <p:spTgt spid="49154"/>
                                        </p:tgtEl>
                                        <p:attrNameLst>
                                          <p:attrName>ppt_w</p:attrName>
                                        </p:attrNameLst>
                                      </p:cBhvr>
                                      <p:tavLst>
                                        <p:tav tm="0">
                                          <p:val>
                                            <p:fltVal val="0"/>
                                          </p:val>
                                        </p:tav>
                                        <p:tav tm="100000">
                                          <p:val>
                                            <p:strVal val="#ppt_w"/>
                                          </p:val>
                                        </p:tav>
                                      </p:tavLst>
                                    </p:anim>
                                    <p:anim calcmode="lin" valueType="num">
                                      <p:cBhvr>
                                        <p:cTn id="8" dur="500" fill="hold"/>
                                        <p:tgtEl>
                                          <p:spTgt spid="49154"/>
                                        </p:tgtEl>
                                        <p:attrNameLst>
                                          <p:attrName>ppt_h</p:attrName>
                                        </p:attrNameLst>
                                      </p:cBhvr>
                                      <p:tavLst>
                                        <p:tav tm="0">
                                          <p:val>
                                            <p:fltVal val="0"/>
                                          </p:val>
                                        </p:tav>
                                        <p:tav tm="100000">
                                          <p:val>
                                            <p:strVal val="#ppt_h"/>
                                          </p:val>
                                        </p:tav>
                                      </p:tavLst>
                                    </p:anim>
                                    <p:animEffect transition="in" filter="fade">
                                      <p:cBhvr>
                                        <p:cTn id="9" dur="500"/>
                                        <p:tgtEl>
                                          <p:spTgt spid="49154"/>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49155">
                                            <p:txEl>
                                              <p:pRg st="0" end="0"/>
                                            </p:txEl>
                                          </p:spTgt>
                                        </p:tgtEl>
                                        <p:attrNameLst>
                                          <p:attrName>style.visibility</p:attrName>
                                        </p:attrNameLst>
                                      </p:cBhvr>
                                      <p:to>
                                        <p:strVal val="visible"/>
                                      </p:to>
                                    </p:set>
                                    <p:animEffect transition="in" filter="fade">
                                      <p:cBhvr>
                                        <p:cTn id="14" dur="1000">
                                          <p:stCondLst>
                                            <p:cond delay="0"/>
                                          </p:stCondLst>
                                        </p:cTn>
                                        <p:tgtEl>
                                          <p:spTgt spid="49155">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49155">
                                            <p:txEl>
                                              <p:pRg st="1" end="1"/>
                                            </p:txEl>
                                          </p:spTgt>
                                        </p:tgtEl>
                                        <p:attrNameLst>
                                          <p:attrName>style.visibility</p:attrName>
                                        </p:attrNameLst>
                                      </p:cBhvr>
                                      <p:to>
                                        <p:strVal val="visible"/>
                                      </p:to>
                                    </p:set>
                                    <p:animEffect transition="in" filter="fade">
                                      <p:cBhvr>
                                        <p:cTn id="19" dur="1000">
                                          <p:stCondLst>
                                            <p:cond delay="0"/>
                                          </p:stCondLst>
                                        </p:cTn>
                                        <p:tgtEl>
                                          <p:spTgt spid="49155">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49155">
                                            <p:txEl>
                                              <p:pRg st="2" end="2"/>
                                            </p:txEl>
                                          </p:spTgt>
                                        </p:tgtEl>
                                        <p:attrNameLst>
                                          <p:attrName>style.visibility</p:attrName>
                                        </p:attrNameLst>
                                      </p:cBhvr>
                                      <p:to>
                                        <p:strVal val="visible"/>
                                      </p:to>
                                    </p:set>
                                    <p:animEffect transition="in" filter="fade">
                                      <p:cBhvr>
                                        <p:cTn id="24" dur="1000">
                                          <p:stCondLst>
                                            <p:cond delay="0"/>
                                          </p:stCondLst>
                                        </p:cTn>
                                        <p:tgtEl>
                                          <p:spTgt spid="4915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4" grpId="0"/>
      <p:bldP spid="49155"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pPr algn="ctr"/>
            <a:r>
              <a:rPr lang="en-US"/>
              <a:t>Responsibilities of Congressmen </a:t>
            </a:r>
          </a:p>
        </p:txBody>
      </p:sp>
      <p:sp>
        <p:nvSpPr>
          <p:cNvPr id="50179" name="Rectangle 3"/>
          <p:cNvSpPr>
            <a:spLocks noGrp="1" noChangeArrowheads="1"/>
          </p:cNvSpPr>
          <p:nvPr>
            <p:ph type="body" idx="1"/>
          </p:nvPr>
        </p:nvSpPr>
        <p:spPr/>
        <p:txBody>
          <a:bodyPr/>
          <a:lstStyle/>
          <a:p>
            <a:pPr marL="590550" indent="-590550"/>
            <a:r>
              <a:rPr lang="en-US" dirty="0"/>
              <a:t>Be a voice for </a:t>
            </a:r>
            <a:r>
              <a:rPr lang="en-US" b="1" i="1" dirty="0"/>
              <a:t>Constituents</a:t>
            </a:r>
            <a:r>
              <a:rPr lang="en-US" dirty="0"/>
              <a:t> – people they represent</a:t>
            </a:r>
          </a:p>
          <a:p>
            <a:pPr marL="590550" indent="-590550">
              <a:buFont typeface="Wingdings" pitchFamily="2" charset="2"/>
              <a:buAutoNum type="arabicPeriod"/>
            </a:pPr>
            <a:r>
              <a:rPr lang="en-US" b="1" i="1" u="sng" dirty="0"/>
              <a:t>Casework</a:t>
            </a:r>
            <a:r>
              <a:rPr lang="en-US" dirty="0"/>
              <a:t> – help constituents deal with the government</a:t>
            </a:r>
          </a:p>
          <a:p>
            <a:pPr marL="590550" indent="-590550">
              <a:buFont typeface="Wingdings" pitchFamily="2" charset="2"/>
              <a:buAutoNum type="arabicPeriod"/>
            </a:pPr>
            <a:r>
              <a:rPr lang="en-US" b="1" i="1" u="sng"/>
              <a:t>Public Works</a:t>
            </a:r>
            <a:r>
              <a:rPr lang="en-US"/>
              <a:t> – get (</a:t>
            </a:r>
            <a:r>
              <a:rPr lang="en-US" b="1"/>
              <a:t>appropriate</a:t>
            </a:r>
            <a:r>
              <a:rPr lang="en-US"/>
              <a:t>) government money for local projects (</a:t>
            </a:r>
            <a:r>
              <a:rPr lang="en-US" smtClean="0"/>
              <a:t>dams</a:t>
            </a:r>
            <a:r>
              <a:rPr lang="en-US"/>
              <a:t>, military bases, transit stations)</a:t>
            </a:r>
            <a:endParaRPr lang="en-US" b="1" i="1" u="sng"/>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algn="ctr"/>
            <a:r>
              <a:rPr lang="en-US"/>
              <a:t>Responsibilities of Congressmen</a:t>
            </a:r>
          </a:p>
        </p:txBody>
      </p:sp>
      <p:sp>
        <p:nvSpPr>
          <p:cNvPr id="51203" name="Rectangle 3"/>
          <p:cNvSpPr>
            <a:spLocks noGrp="1" noChangeArrowheads="1"/>
          </p:cNvSpPr>
          <p:nvPr>
            <p:ph type="body" idx="1"/>
          </p:nvPr>
        </p:nvSpPr>
        <p:spPr/>
        <p:txBody>
          <a:bodyPr/>
          <a:lstStyle/>
          <a:p>
            <a:r>
              <a:rPr lang="en-US" b="1" i="1" u="sng"/>
              <a:t>Grants and Contracts</a:t>
            </a:r>
            <a:r>
              <a:rPr lang="en-US"/>
              <a:t> – try to ensure their constituents get a share of billions in government funded projects and jobs (making military uniforms)</a:t>
            </a:r>
          </a:p>
          <a:p>
            <a:pPr lvl="1"/>
            <a:r>
              <a:rPr lang="en-US" b="1" i="1" u="sng"/>
              <a:t>Pork-barrel projects</a:t>
            </a:r>
            <a:r>
              <a:rPr lang="en-US"/>
              <a:t> – grants that benefit just the home district. “Adding the fat” to governments budget</a:t>
            </a:r>
            <a:endParaRPr lang="en-US" b="1" i="1" u="sng"/>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algn="ctr"/>
            <a:r>
              <a:rPr lang="en-US"/>
              <a:t>Responsibilities of Congressmen</a:t>
            </a:r>
          </a:p>
        </p:txBody>
      </p:sp>
      <p:sp>
        <p:nvSpPr>
          <p:cNvPr id="52227" name="Rectangle 3"/>
          <p:cNvSpPr>
            <a:spLocks noGrp="1" noChangeArrowheads="1"/>
          </p:cNvSpPr>
          <p:nvPr>
            <p:ph type="body" idx="1"/>
          </p:nvPr>
        </p:nvSpPr>
        <p:spPr/>
        <p:txBody>
          <a:bodyPr/>
          <a:lstStyle/>
          <a:p>
            <a:r>
              <a:rPr lang="en-US" b="1" i="1" u="sng"/>
              <a:t>Lawmaking</a:t>
            </a:r>
            <a:r>
              <a:rPr lang="en-US"/>
              <a:t> – represent the wishes and opinions of their constituents in the lawmaking process</a:t>
            </a:r>
            <a:endParaRPr lang="en-US" b="1" i="1" u="sng"/>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Warmup</a:t>
            </a:r>
            <a:r>
              <a:rPr lang="en-US" dirty="0" smtClean="0"/>
              <a:t> </a:t>
            </a:r>
            <a:endParaRPr lang="en-US" dirty="0"/>
          </a:p>
        </p:txBody>
      </p:sp>
      <p:sp>
        <p:nvSpPr>
          <p:cNvPr id="3" name="Content Placeholder 2"/>
          <p:cNvSpPr>
            <a:spLocks noGrp="1"/>
          </p:cNvSpPr>
          <p:nvPr>
            <p:ph idx="1"/>
          </p:nvPr>
        </p:nvSpPr>
        <p:spPr/>
        <p:txBody>
          <a:bodyPr/>
          <a:lstStyle/>
          <a:p>
            <a:r>
              <a:rPr lang="en-US" dirty="0" smtClean="0"/>
              <a:t>What </a:t>
            </a:r>
            <a:r>
              <a:rPr lang="en-US" dirty="0" smtClean="0"/>
              <a:t>are some of the duties or obligations that Congress has?</a:t>
            </a:r>
            <a:endParaRPr lang="en-US"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pPr algn="ctr"/>
            <a:r>
              <a:rPr lang="en-US" b="1" i="1"/>
              <a:t>A Bill</a:t>
            </a:r>
          </a:p>
        </p:txBody>
      </p:sp>
      <p:sp>
        <p:nvSpPr>
          <p:cNvPr id="53251" name="Rectangle 3"/>
          <p:cNvSpPr>
            <a:spLocks noGrp="1" noChangeArrowheads="1"/>
          </p:cNvSpPr>
          <p:nvPr>
            <p:ph type="body" idx="1"/>
          </p:nvPr>
        </p:nvSpPr>
        <p:spPr/>
        <p:txBody>
          <a:bodyPr/>
          <a:lstStyle/>
          <a:p>
            <a:r>
              <a:rPr lang="en-US"/>
              <a:t>A </a:t>
            </a:r>
            <a:r>
              <a:rPr lang="en-US" b="1"/>
              <a:t>proposed </a:t>
            </a:r>
            <a:r>
              <a:rPr lang="en-US"/>
              <a:t>law</a:t>
            </a:r>
          </a:p>
          <a:p>
            <a:r>
              <a:rPr lang="en-US" b="1"/>
              <a:t>Anyone can have an idea for a bill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53250"/>
                                        </p:tgtEl>
                                        <p:attrNameLst>
                                          <p:attrName>style.visibility</p:attrName>
                                        </p:attrNameLst>
                                      </p:cBhvr>
                                      <p:to>
                                        <p:strVal val="visible"/>
                                      </p:to>
                                    </p:set>
                                    <p:animEffect transition="in" filter="dissolve">
                                      <p:cBhvr>
                                        <p:cTn id="7" dur="500"/>
                                        <p:tgtEl>
                                          <p:spTgt spid="5325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3251">
                                            <p:txEl>
                                              <p:pRg st="0" end="0"/>
                                            </p:txEl>
                                          </p:spTgt>
                                        </p:tgtEl>
                                        <p:attrNameLst>
                                          <p:attrName>style.visibility</p:attrName>
                                        </p:attrNameLst>
                                      </p:cBhvr>
                                      <p:to>
                                        <p:strVal val="visible"/>
                                      </p:to>
                                    </p:set>
                                    <p:animEffect transition="in" filter="dissolve">
                                      <p:cBhvr>
                                        <p:cTn id="12" dur="500"/>
                                        <p:tgtEl>
                                          <p:spTgt spid="5325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3251">
                                            <p:txEl>
                                              <p:pRg st="1" end="1"/>
                                            </p:txEl>
                                          </p:spTgt>
                                        </p:tgtEl>
                                        <p:attrNameLst>
                                          <p:attrName>style.visibility</p:attrName>
                                        </p:attrNameLst>
                                      </p:cBhvr>
                                      <p:to>
                                        <p:strVal val="visible"/>
                                      </p:to>
                                    </p:set>
                                    <p:animEffect transition="in" filter="dissolve">
                                      <p:cBhvr>
                                        <p:cTn id="17" dur="500"/>
                                        <p:tgtEl>
                                          <p:spTgt spid="5325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0" grpId="0"/>
      <p:bldP spid="53251"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algn="ctr"/>
            <a:r>
              <a:rPr lang="en-US">
                <a:hlinkClick r:id="rId2"/>
              </a:rPr>
              <a:t>Purpose of Committees</a:t>
            </a:r>
            <a:endParaRPr lang="en-US"/>
          </a:p>
        </p:txBody>
      </p:sp>
      <p:sp>
        <p:nvSpPr>
          <p:cNvPr id="24579" name="Rectangle 3"/>
          <p:cNvSpPr>
            <a:spLocks noGrp="1" noChangeArrowheads="1"/>
          </p:cNvSpPr>
          <p:nvPr>
            <p:ph type="body" idx="1"/>
          </p:nvPr>
        </p:nvSpPr>
        <p:spPr/>
        <p:txBody>
          <a:bodyPr/>
          <a:lstStyle/>
          <a:p>
            <a:r>
              <a:rPr lang="en-US"/>
              <a:t>To enable each chamber to handle the many bills they have</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r>
              <a:rPr lang="en-US" dirty="0" smtClean="0"/>
              <a:t>How a bill becomes a law</a:t>
            </a:r>
            <a:endParaRPr lang="en-US" dirty="0"/>
          </a:p>
        </p:txBody>
      </p:sp>
      <p:sp>
        <p:nvSpPr>
          <p:cNvPr id="62467" name="Rectangle 3"/>
          <p:cNvSpPr>
            <a:spLocks noGrp="1" noChangeArrowheads="1"/>
          </p:cNvSpPr>
          <p:nvPr>
            <p:ph type="body" idx="1"/>
          </p:nvPr>
        </p:nvSpPr>
        <p:spPr/>
        <p:txBody>
          <a:bodyPr/>
          <a:lstStyle/>
          <a:p>
            <a:r>
              <a:rPr lang="en-US" dirty="0" smtClean="0"/>
              <a:t>Drafted/Introduced</a:t>
            </a:r>
          </a:p>
          <a:p>
            <a:r>
              <a:rPr lang="en-US" dirty="0" smtClean="0"/>
              <a:t>Goes to Committee</a:t>
            </a:r>
          </a:p>
          <a:p>
            <a:r>
              <a:rPr lang="en-US" dirty="0" smtClean="0"/>
              <a:t>Committee discusses, changes, and votes on bill</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a bill becomes a law</a:t>
            </a:r>
            <a:endParaRPr lang="en-US" dirty="0"/>
          </a:p>
        </p:txBody>
      </p:sp>
      <p:sp>
        <p:nvSpPr>
          <p:cNvPr id="3" name="Content Placeholder 2"/>
          <p:cNvSpPr>
            <a:spLocks noGrp="1"/>
          </p:cNvSpPr>
          <p:nvPr>
            <p:ph idx="1"/>
          </p:nvPr>
        </p:nvSpPr>
        <p:spPr/>
        <p:txBody>
          <a:bodyPr/>
          <a:lstStyle/>
          <a:p>
            <a:r>
              <a:rPr lang="en-US" dirty="0" smtClean="0"/>
              <a:t>If approved, goes to House/Senate for debate</a:t>
            </a:r>
          </a:p>
          <a:p>
            <a:r>
              <a:rPr lang="en-US" dirty="0" smtClean="0"/>
              <a:t>Floor reading/debate</a:t>
            </a:r>
          </a:p>
          <a:p>
            <a:pPr lvl="1"/>
            <a:r>
              <a:rPr lang="en-US" dirty="0" smtClean="0"/>
              <a:t>If needed, changes are made back in committee</a:t>
            </a:r>
          </a:p>
          <a:p>
            <a:r>
              <a:rPr lang="en-US" dirty="0" smtClean="0"/>
              <a:t>Full vote by House/Senate</a:t>
            </a:r>
          </a:p>
          <a:p>
            <a:r>
              <a:rPr lang="en-US" dirty="0" smtClean="0"/>
              <a:t>Goes to president for approval</a:t>
            </a:r>
          </a:p>
          <a:p>
            <a:endParaRPr lang="en-US"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pPr algn="ctr"/>
            <a:r>
              <a:rPr lang="en-US" sz="4000"/>
              <a:t>What actions can a committee take with a bill?</a:t>
            </a:r>
          </a:p>
        </p:txBody>
      </p:sp>
      <p:sp>
        <p:nvSpPr>
          <p:cNvPr id="66563" name="Rectangle 3"/>
          <p:cNvSpPr>
            <a:spLocks noGrp="1" noChangeArrowheads="1"/>
          </p:cNvSpPr>
          <p:nvPr>
            <p:ph type="body" idx="1"/>
          </p:nvPr>
        </p:nvSpPr>
        <p:spPr/>
        <p:txBody>
          <a:bodyPr/>
          <a:lstStyle/>
          <a:p>
            <a:r>
              <a:rPr lang="en-US" dirty="0"/>
              <a:t>Pass the bill</a:t>
            </a:r>
          </a:p>
          <a:p>
            <a:r>
              <a:rPr lang="en-US" dirty="0"/>
              <a:t>Mark up a bill – </a:t>
            </a:r>
            <a:r>
              <a:rPr lang="en-US" b="1" dirty="0"/>
              <a:t>amend it or add to it</a:t>
            </a:r>
          </a:p>
          <a:p>
            <a:r>
              <a:rPr lang="en-US" b="1" dirty="0"/>
              <a:t>Replace with a new bill</a:t>
            </a:r>
          </a:p>
          <a:p>
            <a:r>
              <a:rPr lang="en-US" dirty="0"/>
              <a:t>Pigeonhole – </a:t>
            </a:r>
            <a:r>
              <a:rPr lang="en-US" b="1" dirty="0"/>
              <a:t>kill it by not letting it out of committee</a:t>
            </a:r>
          </a:p>
          <a:p>
            <a:r>
              <a:rPr lang="en-US" dirty="0"/>
              <a:t>Kill with a – </a:t>
            </a:r>
            <a:r>
              <a:rPr lang="en-US" b="1" dirty="0"/>
              <a:t>majority vote</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66562"/>
                                        </p:tgtEl>
                                        <p:attrNameLst>
                                          <p:attrName>style.visibility</p:attrName>
                                        </p:attrNameLst>
                                      </p:cBhvr>
                                      <p:to>
                                        <p:strVal val="visible"/>
                                      </p:to>
                                    </p:set>
                                    <p:animEffect transition="in" filter="dissolve">
                                      <p:cBhvr>
                                        <p:cTn id="7" dur="500"/>
                                        <p:tgtEl>
                                          <p:spTgt spid="6656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6563">
                                            <p:txEl>
                                              <p:pRg st="0" end="0"/>
                                            </p:txEl>
                                          </p:spTgt>
                                        </p:tgtEl>
                                        <p:attrNameLst>
                                          <p:attrName>style.visibility</p:attrName>
                                        </p:attrNameLst>
                                      </p:cBhvr>
                                      <p:to>
                                        <p:strVal val="visible"/>
                                      </p:to>
                                    </p:set>
                                    <p:animEffect transition="in" filter="dissolve">
                                      <p:cBhvr>
                                        <p:cTn id="12" dur="500"/>
                                        <p:tgtEl>
                                          <p:spTgt spid="6656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66563">
                                            <p:txEl>
                                              <p:pRg st="1" end="1"/>
                                            </p:txEl>
                                          </p:spTgt>
                                        </p:tgtEl>
                                        <p:attrNameLst>
                                          <p:attrName>style.visibility</p:attrName>
                                        </p:attrNameLst>
                                      </p:cBhvr>
                                      <p:to>
                                        <p:strVal val="visible"/>
                                      </p:to>
                                    </p:set>
                                    <p:animEffect transition="in" filter="dissolve">
                                      <p:cBhvr>
                                        <p:cTn id="17" dur="500"/>
                                        <p:tgtEl>
                                          <p:spTgt spid="6656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66563">
                                            <p:txEl>
                                              <p:pRg st="2" end="2"/>
                                            </p:txEl>
                                          </p:spTgt>
                                        </p:tgtEl>
                                        <p:attrNameLst>
                                          <p:attrName>style.visibility</p:attrName>
                                        </p:attrNameLst>
                                      </p:cBhvr>
                                      <p:to>
                                        <p:strVal val="visible"/>
                                      </p:to>
                                    </p:set>
                                    <p:animEffect transition="in" filter="dissolve">
                                      <p:cBhvr>
                                        <p:cTn id="22" dur="500"/>
                                        <p:tgtEl>
                                          <p:spTgt spid="6656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66563">
                                            <p:txEl>
                                              <p:pRg st="3" end="3"/>
                                            </p:txEl>
                                          </p:spTgt>
                                        </p:tgtEl>
                                        <p:attrNameLst>
                                          <p:attrName>style.visibility</p:attrName>
                                        </p:attrNameLst>
                                      </p:cBhvr>
                                      <p:to>
                                        <p:strVal val="visible"/>
                                      </p:to>
                                    </p:set>
                                    <p:animEffect transition="in" filter="dissolve">
                                      <p:cBhvr>
                                        <p:cTn id="27" dur="500"/>
                                        <p:tgtEl>
                                          <p:spTgt spid="6656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66563">
                                            <p:txEl>
                                              <p:pRg st="4" end="4"/>
                                            </p:txEl>
                                          </p:spTgt>
                                        </p:tgtEl>
                                        <p:attrNameLst>
                                          <p:attrName>style.visibility</p:attrName>
                                        </p:attrNameLst>
                                      </p:cBhvr>
                                      <p:to>
                                        <p:strVal val="visible"/>
                                      </p:to>
                                    </p:set>
                                    <p:animEffect transition="in" filter="dissolve">
                                      <p:cBhvr>
                                        <p:cTn id="32" dur="500"/>
                                        <p:tgtEl>
                                          <p:spTgt spid="6656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2" grpId="0"/>
      <p:bldP spid="66563"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533400" y="473075"/>
            <a:ext cx="8153400" cy="4175125"/>
          </a:xfrm>
        </p:spPr>
        <p:txBody>
          <a:bodyPr/>
          <a:lstStyle/>
          <a:p>
            <a:r>
              <a:rPr lang="en-US" sz="5400"/>
              <a:t>How rules for passing laws different in the House than in the Senate?</a:t>
            </a:r>
          </a:p>
        </p:txBody>
      </p:sp>
    </p:spTree>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pPr algn="ctr"/>
            <a:r>
              <a:rPr lang="en-US"/>
              <a:t>House of Representatives</a:t>
            </a:r>
          </a:p>
        </p:txBody>
      </p:sp>
      <p:sp>
        <p:nvSpPr>
          <p:cNvPr id="69635" name="Rectangle 3"/>
          <p:cNvSpPr>
            <a:spLocks noGrp="1" noChangeArrowheads="1"/>
          </p:cNvSpPr>
          <p:nvPr>
            <p:ph type="body" idx="1"/>
          </p:nvPr>
        </p:nvSpPr>
        <p:spPr/>
        <p:txBody>
          <a:bodyPr/>
          <a:lstStyle/>
          <a:p>
            <a:r>
              <a:rPr lang="en-US"/>
              <a:t>Amendments – </a:t>
            </a:r>
            <a:r>
              <a:rPr lang="en-US" b="1"/>
              <a:t>have to be related to the topic of the bill</a:t>
            </a:r>
          </a:p>
          <a:p>
            <a:r>
              <a:rPr lang="en-US"/>
              <a:t>Rules for Debate – </a:t>
            </a:r>
            <a:r>
              <a:rPr lang="en-US" b="1"/>
              <a:t>there is a time limit for each member to talk, must talk about the bill</a:t>
            </a:r>
          </a:p>
          <a:p>
            <a:pPr>
              <a:buFont typeface="Wingdings" pitchFamily="2" charset="2"/>
              <a:buNone/>
            </a:pPr>
            <a:endParaRPr lang="en-US" b="1"/>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69634"/>
                                        </p:tgtEl>
                                        <p:attrNameLst>
                                          <p:attrName>style.visibility</p:attrName>
                                        </p:attrNameLst>
                                      </p:cBhvr>
                                      <p:to>
                                        <p:strVal val="visible"/>
                                      </p:to>
                                    </p:set>
                                    <p:animEffect transition="in" filter="dissolve">
                                      <p:cBhvr>
                                        <p:cTn id="7" dur="500"/>
                                        <p:tgtEl>
                                          <p:spTgt spid="6963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9635">
                                            <p:txEl>
                                              <p:pRg st="0" end="0"/>
                                            </p:txEl>
                                          </p:spTgt>
                                        </p:tgtEl>
                                        <p:attrNameLst>
                                          <p:attrName>style.visibility</p:attrName>
                                        </p:attrNameLst>
                                      </p:cBhvr>
                                      <p:to>
                                        <p:strVal val="visible"/>
                                      </p:to>
                                    </p:set>
                                    <p:animEffect transition="in" filter="dissolve">
                                      <p:cBhvr>
                                        <p:cTn id="12" dur="500"/>
                                        <p:tgtEl>
                                          <p:spTgt spid="6963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69635">
                                            <p:txEl>
                                              <p:pRg st="1" end="1"/>
                                            </p:txEl>
                                          </p:spTgt>
                                        </p:tgtEl>
                                        <p:attrNameLst>
                                          <p:attrName>style.visibility</p:attrName>
                                        </p:attrNameLst>
                                      </p:cBhvr>
                                      <p:to>
                                        <p:strVal val="visible"/>
                                      </p:to>
                                    </p:set>
                                    <p:animEffect transition="in" filter="dissolve">
                                      <p:cBhvr>
                                        <p:cTn id="17" dur="500"/>
                                        <p:tgtEl>
                                          <p:spTgt spid="6963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4" grpId="0"/>
      <p:bldP spid="69635" grpId="0" build="p"/>
    </p:bldLst>
  </p:timing>
</p:sld>
</file>

<file path=ppt/slides/slide6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lstStyle/>
          <a:p>
            <a:pPr algn="ctr"/>
            <a:r>
              <a:rPr lang="en-US"/>
              <a:t>Senate</a:t>
            </a:r>
          </a:p>
        </p:txBody>
      </p:sp>
      <p:sp>
        <p:nvSpPr>
          <p:cNvPr id="70659" name="Rectangle 3"/>
          <p:cNvSpPr>
            <a:spLocks noGrp="1" noChangeArrowheads="1"/>
          </p:cNvSpPr>
          <p:nvPr>
            <p:ph type="body" idx="1"/>
          </p:nvPr>
        </p:nvSpPr>
        <p:spPr/>
        <p:txBody>
          <a:bodyPr/>
          <a:lstStyle/>
          <a:p>
            <a:r>
              <a:rPr lang="en-US"/>
              <a:t>Amendments – </a:t>
            </a:r>
            <a:r>
              <a:rPr lang="en-US" b="1"/>
              <a:t>do not have to be related to bill</a:t>
            </a:r>
          </a:p>
          <a:p>
            <a:pPr lvl="1"/>
            <a:r>
              <a:rPr lang="en-US"/>
              <a:t>Riders – </a:t>
            </a:r>
            <a:r>
              <a:rPr lang="en-US" b="1"/>
              <a:t>attachments to a bill that are not related to its subject</a:t>
            </a: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70658"/>
                                        </p:tgtEl>
                                        <p:attrNameLst>
                                          <p:attrName>style.visibility</p:attrName>
                                        </p:attrNameLst>
                                      </p:cBhvr>
                                      <p:to>
                                        <p:strVal val="visible"/>
                                      </p:to>
                                    </p:set>
                                    <p:animEffect transition="in" filter="dissolve">
                                      <p:cBhvr>
                                        <p:cTn id="7" dur="500"/>
                                        <p:tgtEl>
                                          <p:spTgt spid="7065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0659">
                                            <p:txEl>
                                              <p:pRg st="0" end="0"/>
                                            </p:txEl>
                                          </p:spTgt>
                                        </p:tgtEl>
                                        <p:attrNameLst>
                                          <p:attrName>style.visibility</p:attrName>
                                        </p:attrNameLst>
                                      </p:cBhvr>
                                      <p:to>
                                        <p:strVal val="visible"/>
                                      </p:to>
                                    </p:set>
                                    <p:animEffect transition="in" filter="dissolve">
                                      <p:cBhvr>
                                        <p:cTn id="12" dur="500"/>
                                        <p:tgtEl>
                                          <p:spTgt spid="70659">
                                            <p:txEl>
                                              <p:pRg st="0" end="0"/>
                                            </p:txEl>
                                          </p:spTgt>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70659">
                                            <p:txEl>
                                              <p:pRg st="1" end="1"/>
                                            </p:txEl>
                                          </p:spTgt>
                                        </p:tgtEl>
                                        <p:attrNameLst>
                                          <p:attrName>style.visibility</p:attrName>
                                        </p:attrNameLst>
                                      </p:cBhvr>
                                      <p:to>
                                        <p:strVal val="visible"/>
                                      </p:to>
                                    </p:set>
                                    <p:animEffect transition="in" filter="dissolve">
                                      <p:cBhvr>
                                        <p:cTn id="15" dur="500"/>
                                        <p:tgtEl>
                                          <p:spTgt spid="7065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58" grpId="0"/>
      <p:bldP spid="70659" grpId="0"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pPr algn="ctr"/>
            <a:r>
              <a:rPr lang="en-US"/>
              <a:t>Rules </a:t>
            </a:r>
            <a:r>
              <a:rPr lang="en-US" b="1"/>
              <a:t>for</a:t>
            </a:r>
            <a:r>
              <a:rPr lang="en-US"/>
              <a:t> Debate</a:t>
            </a:r>
          </a:p>
        </p:txBody>
      </p:sp>
      <p:sp>
        <p:nvSpPr>
          <p:cNvPr id="71683" name="Rectangle 3"/>
          <p:cNvSpPr>
            <a:spLocks noGrp="1" noChangeArrowheads="1"/>
          </p:cNvSpPr>
          <p:nvPr>
            <p:ph type="body" idx="1"/>
          </p:nvPr>
        </p:nvSpPr>
        <p:spPr/>
        <p:txBody>
          <a:bodyPr/>
          <a:lstStyle/>
          <a:p>
            <a:r>
              <a:rPr lang="en-US" b="1"/>
              <a:t>Very few Rules</a:t>
            </a:r>
          </a:p>
          <a:p>
            <a:r>
              <a:rPr lang="en-US"/>
              <a:t>Filibuster – </a:t>
            </a:r>
            <a:r>
              <a:rPr lang="en-US" b="1"/>
              <a:t>killing a bill by talking until it is dropped</a:t>
            </a:r>
            <a:endParaRPr lang="en-US"/>
          </a:p>
          <a:p>
            <a:r>
              <a:rPr lang="en-US"/>
              <a:t>Cloture – </a:t>
            </a:r>
            <a:r>
              <a:rPr lang="en-US" b="1"/>
              <a:t>vote to end a filibuster, 60 votes needed</a:t>
            </a:r>
            <a:endParaRPr lang="en-US"/>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lstStyle/>
          <a:p>
            <a:pPr algn="ctr"/>
            <a:r>
              <a:rPr lang="en-US" sz="4000"/>
              <a:t>What actions can the President take with a bill?</a:t>
            </a:r>
          </a:p>
        </p:txBody>
      </p:sp>
      <p:sp>
        <p:nvSpPr>
          <p:cNvPr id="72707" name="Rectangle 3"/>
          <p:cNvSpPr>
            <a:spLocks noGrp="1" noChangeArrowheads="1"/>
          </p:cNvSpPr>
          <p:nvPr>
            <p:ph type="body" idx="1"/>
          </p:nvPr>
        </p:nvSpPr>
        <p:spPr/>
        <p:txBody>
          <a:bodyPr/>
          <a:lstStyle/>
          <a:p>
            <a:r>
              <a:rPr lang="en-US" b="1"/>
              <a:t>Sign it into law</a:t>
            </a:r>
          </a:p>
          <a:p>
            <a:r>
              <a:rPr lang="en-US"/>
              <a:t>Veto (I forbid) – </a:t>
            </a:r>
            <a:r>
              <a:rPr lang="en-US" b="1"/>
              <a:t>Deny it</a:t>
            </a:r>
          </a:p>
          <a:p>
            <a:r>
              <a:rPr lang="en-US"/>
              <a:t>Pocket Veto – </a:t>
            </a:r>
            <a:r>
              <a:rPr lang="en-US" b="1"/>
              <a:t>do nothing and Congress dismisses before 10 days</a:t>
            </a:r>
          </a:p>
          <a:p>
            <a:r>
              <a:rPr lang="en-US"/>
              <a:t>Pass without signature – </a:t>
            </a:r>
            <a:r>
              <a:rPr lang="en-US" b="1"/>
              <a:t>do nothing for 10 days and Congress is still in session</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72706"/>
                                        </p:tgtEl>
                                        <p:attrNameLst>
                                          <p:attrName>style.visibility</p:attrName>
                                        </p:attrNameLst>
                                      </p:cBhvr>
                                      <p:to>
                                        <p:strVal val="visible"/>
                                      </p:to>
                                    </p:set>
                                    <p:animEffect transition="in" filter="dissolve">
                                      <p:cBhvr>
                                        <p:cTn id="7" dur="500"/>
                                        <p:tgtEl>
                                          <p:spTgt spid="7270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2707">
                                            <p:txEl>
                                              <p:pRg st="0" end="0"/>
                                            </p:txEl>
                                          </p:spTgt>
                                        </p:tgtEl>
                                        <p:attrNameLst>
                                          <p:attrName>style.visibility</p:attrName>
                                        </p:attrNameLst>
                                      </p:cBhvr>
                                      <p:to>
                                        <p:strVal val="visible"/>
                                      </p:to>
                                    </p:set>
                                    <p:animEffect transition="in" filter="dissolve">
                                      <p:cBhvr>
                                        <p:cTn id="12" dur="500"/>
                                        <p:tgtEl>
                                          <p:spTgt spid="7270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72707">
                                            <p:txEl>
                                              <p:pRg st="1" end="1"/>
                                            </p:txEl>
                                          </p:spTgt>
                                        </p:tgtEl>
                                        <p:attrNameLst>
                                          <p:attrName>style.visibility</p:attrName>
                                        </p:attrNameLst>
                                      </p:cBhvr>
                                      <p:to>
                                        <p:strVal val="visible"/>
                                      </p:to>
                                    </p:set>
                                    <p:animEffect transition="in" filter="dissolve">
                                      <p:cBhvr>
                                        <p:cTn id="17" dur="500"/>
                                        <p:tgtEl>
                                          <p:spTgt spid="7270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72707">
                                            <p:txEl>
                                              <p:pRg st="2" end="2"/>
                                            </p:txEl>
                                          </p:spTgt>
                                        </p:tgtEl>
                                        <p:attrNameLst>
                                          <p:attrName>style.visibility</p:attrName>
                                        </p:attrNameLst>
                                      </p:cBhvr>
                                      <p:to>
                                        <p:strVal val="visible"/>
                                      </p:to>
                                    </p:set>
                                    <p:animEffect transition="in" filter="dissolve">
                                      <p:cBhvr>
                                        <p:cTn id="22" dur="500"/>
                                        <p:tgtEl>
                                          <p:spTgt spid="72707">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72707">
                                            <p:txEl>
                                              <p:pRg st="3" end="3"/>
                                            </p:txEl>
                                          </p:spTgt>
                                        </p:tgtEl>
                                        <p:attrNameLst>
                                          <p:attrName>style.visibility</p:attrName>
                                        </p:attrNameLst>
                                      </p:cBhvr>
                                      <p:to>
                                        <p:strVal val="visible"/>
                                      </p:to>
                                    </p:set>
                                    <p:animEffect transition="in" filter="dissolve">
                                      <p:cBhvr>
                                        <p:cTn id="27" dur="500"/>
                                        <p:tgtEl>
                                          <p:spTgt spid="7270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06" grpId="0"/>
      <p:bldP spid="72707" grpId="0" build="p"/>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lstStyle/>
          <a:p>
            <a:pPr algn="ctr"/>
            <a:r>
              <a:rPr lang="en-US" sz="4000"/>
              <a:t>If the President vetoes a bill what can Congress do? </a:t>
            </a:r>
          </a:p>
        </p:txBody>
      </p:sp>
      <p:sp>
        <p:nvSpPr>
          <p:cNvPr id="73731" name="Rectangle 3"/>
          <p:cNvSpPr>
            <a:spLocks noGrp="1" noChangeArrowheads="1"/>
          </p:cNvSpPr>
          <p:nvPr>
            <p:ph type="body" idx="1"/>
          </p:nvPr>
        </p:nvSpPr>
        <p:spPr/>
        <p:txBody>
          <a:bodyPr/>
          <a:lstStyle/>
          <a:p>
            <a:r>
              <a:rPr lang="en-US" b="1"/>
              <a:t>Override a veto with a 2/3rds vote in both houses</a:t>
            </a: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228277"/>
            <a:ext cx="8153400" cy="387798"/>
          </a:xfrm>
        </p:spPr>
        <p:txBody>
          <a:bodyPr anchor="ctr" anchorCtr="1">
            <a:spAutoFit/>
          </a:bodyPr>
          <a:lstStyle/>
          <a:p>
            <a:pPr algn="ctr"/>
            <a:r>
              <a:rPr lang="en-US" sz="2400" smtClean="0"/>
              <a:t>ExpressPoll 2/22/2012 10:31:56 AM</a:t>
            </a:r>
            <a:endParaRPr lang="en-US" sz="2400"/>
          </a:p>
        </p:txBody>
      </p:sp>
      <p:pic>
        <p:nvPicPr>
          <p:cNvPr id="3" name="Picture 2" descr="graph.bmp"/>
          <p:cNvPicPr>
            <a:picLocks/>
          </p:cNvPicPr>
          <p:nvPr/>
        </p:nvPicPr>
        <p:blipFill>
          <a:blip r:embed="rId4" cstate="print"/>
          <a:stretch>
            <a:fillRect/>
          </a:stretch>
        </p:blipFill>
        <p:spPr>
          <a:xfrm>
            <a:off x="4813300" y="1803400"/>
            <a:ext cx="4330700" cy="3251200"/>
          </a:xfrm>
          <a:prstGeom prst="rect">
            <a:avLst/>
          </a:prstGeom>
        </p:spPr>
      </p:pic>
      <p:pic>
        <p:nvPicPr>
          <p:cNvPr id="4" name="Picture 3" descr="graph.bmp"/>
          <p:cNvPicPr>
            <a:picLocks/>
          </p:cNvPicPr>
          <p:nvPr/>
        </p:nvPicPr>
        <p:blipFill>
          <a:blip r:embed="rId5" cstate="print"/>
          <a:stretch>
            <a:fillRect/>
          </a:stretch>
        </p:blipFill>
        <p:spPr>
          <a:xfrm>
            <a:off x="0" y="1714500"/>
            <a:ext cx="7543800" cy="4457700"/>
          </a:xfrm>
          <a:prstGeom prst="rect">
            <a:avLst/>
          </a:prstGeom>
        </p:spPr>
      </p:pic>
    </p:spTree>
    <p:custDataLst>
      <p:custData r:id="rId1"/>
      <p:custData r:id="rId2"/>
    </p:custData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Reflection on Legislative activities – answer in essay form</a:t>
            </a:r>
            <a:endParaRPr lang="en-US" dirty="0"/>
          </a:p>
        </p:txBody>
      </p:sp>
      <p:sp>
        <p:nvSpPr>
          <p:cNvPr id="4" name="Content Placeholder 3"/>
          <p:cNvSpPr>
            <a:spLocks noGrp="1"/>
          </p:cNvSpPr>
          <p:nvPr>
            <p:ph idx="1"/>
          </p:nvPr>
        </p:nvSpPr>
        <p:spPr/>
        <p:txBody>
          <a:bodyPr/>
          <a:lstStyle/>
          <a:p>
            <a:pPr marL="514350" indent="-514350">
              <a:buFont typeface="+mj-lt"/>
              <a:buAutoNum type="arabicPeriod"/>
            </a:pPr>
            <a:r>
              <a:rPr lang="en-US" sz="2800" dirty="0" smtClean="0"/>
              <a:t>Based on our redistricting activity last week, how would you describe the role of Congress and the effects of gerrymandering on elections.</a:t>
            </a:r>
          </a:p>
          <a:p>
            <a:pPr marL="514350" indent="-514350">
              <a:buFont typeface="+mj-lt"/>
              <a:buAutoNum type="arabicPeriod"/>
            </a:pPr>
            <a:r>
              <a:rPr lang="en-US" sz="2800" dirty="0" smtClean="0"/>
              <a:t>Based on our legislative activity on Thursday and Friday, describe the process by which bills become laws.  Include an example from class and any other observations you made from the activity.</a:t>
            </a:r>
            <a:endParaRPr lang="en-US" sz="2800" dirty="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raph.bmp"/>
          <p:cNvPicPr>
            <a:picLocks/>
          </p:cNvPicPr>
          <p:nvPr/>
        </p:nvPicPr>
        <p:blipFill>
          <a:blip r:embed="rId4" cstate="print"/>
          <a:stretch>
            <a:fillRect/>
          </a:stretch>
        </p:blipFill>
        <p:spPr>
          <a:xfrm>
            <a:off x="457200" y="342900"/>
            <a:ext cx="8229600" cy="6172200"/>
          </a:xfrm>
          <a:prstGeom prst="rect">
            <a:avLst/>
          </a:prstGeom>
        </p:spPr>
      </p:pic>
    </p:spTree>
    <p:custDataLst>
      <p:custData r:id="rId1"/>
      <p:custData r:id="rId2"/>
    </p:custData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raph.bmp"/>
          <p:cNvPicPr>
            <a:picLocks/>
          </p:cNvPicPr>
          <p:nvPr/>
        </p:nvPicPr>
        <p:blipFill>
          <a:blip r:embed="rId4" cstate="print"/>
          <a:stretch>
            <a:fillRect/>
          </a:stretch>
        </p:blipFill>
        <p:spPr>
          <a:xfrm>
            <a:off x="457200" y="342900"/>
            <a:ext cx="8229600" cy="6172200"/>
          </a:xfrm>
          <a:prstGeom prst="rect">
            <a:avLst/>
          </a:prstGeom>
        </p:spPr>
      </p:pic>
    </p:spTree>
    <p:custDataLst>
      <p:custData r:id="rId1"/>
      <p:custData r:id="rId2"/>
    </p:custDataLst>
  </p:cSld>
  <p:clrMapOvr>
    <a:masterClrMapping/>
  </p:clrMapOvr>
</p:sld>
</file>

<file path=ppt/theme/theme1.xml><?xml version="1.0" encoding="utf-8"?>
<a:theme xmlns:a="http://schemas.openxmlformats.org/drawingml/2006/main" name="Refined">
  <a:themeElements>
    <a:clrScheme name="Refined 1">
      <a:dk1>
        <a:srgbClr val="666633"/>
      </a:dk1>
      <a:lt1>
        <a:srgbClr val="FFFFFF"/>
      </a:lt1>
      <a:dk2>
        <a:srgbClr val="000000"/>
      </a:dk2>
      <a:lt2>
        <a:srgbClr val="FFFFFF"/>
      </a:lt2>
      <a:accent1>
        <a:srgbClr val="666699"/>
      </a:accent1>
      <a:accent2>
        <a:srgbClr val="990000"/>
      </a:accent2>
      <a:accent3>
        <a:srgbClr val="AAAAAA"/>
      </a:accent3>
      <a:accent4>
        <a:srgbClr val="DADADA"/>
      </a:accent4>
      <a:accent5>
        <a:srgbClr val="B8B8CA"/>
      </a:accent5>
      <a:accent6>
        <a:srgbClr val="8A0000"/>
      </a:accent6>
      <a:hlink>
        <a:srgbClr val="999900"/>
      </a:hlink>
      <a:folHlink>
        <a:srgbClr val="FFFFFF"/>
      </a:folHlink>
    </a:clrScheme>
    <a:fontScheme name="Refined">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Refined 1">
        <a:dk1>
          <a:srgbClr val="666633"/>
        </a:dk1>
        <a:lt1>
          <a:srgbClr val="FFFFFF"/>
        </a:lt1>
        <a:dk2>
          <a:srgbClr val="000000"/>
        </a:dk2>
        <a:lt2>
          <a:srgbClr val="FFFFFF"/>
        </a:lt2>
        <a:accent1>
          <a:srgbClr val="666699"/>
        </a:accent1>
        <a:accent2>
          <a:srgbClr val="990000"/>
        </a:accent2>
        <a:accent3>
          <a:srgbClr val="AAAAAA"/>
        </a:accent3>
        <a:accent4>
          <a:srgbClr val="DADADA"/>
        </a:accent4>
        <a:accent5>
          <a:srgbClr val="B8B8CA"/>
        </a:accent5>
        <a:accent6>
          <a:srgbClr val="8A0000"/>
        </a:accent6>
        <a:hlink>
          <a:srgbClr val="999900"/>
        </a:hlink>
        <a:folHlink>
          <a:srgbClr val="FFFFFF"/>
        </a:folHlink>
      </a:clrScheme>
      <a:clrMap bg1="dk2" tx1="lt1" bg2="dk1" tx2="lt2" accent1="accent1" accent2="accent2" accent3="accent3" accent4="accent4" accent5="accent5" accent6="accent6" hlink="hlink" folHlink="folHlink"/>
    </a:extraClrScheme>
    <a:extraClrScheme>
      <a:clrScheme name="Refined 2">
        <a:dk1>
          <a:srgbClr val="4D4D4D"/>
        </a:dk1>
        <a:lt1>
          <a:srgbClr val="FFFFFF"/>
        </a:lt1>
        <a:dk2>
          <a:srgbClr val="4A1102"/>
        </a:dk2>
        <a:lt2>
          <a:srgbClr val="FFFFFF"/>
        </a:lt2>
        <a:accent1>
          <a:srgbClr val="CC3300"/>
        </a:accent1>
        <a:accent2>
          <a:srgbClr val="666699"/>
        </a:accent2>
        <a:accent3>
          <a:srgbClr val="B1AAAA"/>
        </a:accent3>
        <a:accent4>
          <a:srgbClr val="DADADA"/>
        </a:accent4>
        <a:accent5>
          <a:srgbClr val="E2ADAA"/>
        </a:accent5>
        <a:accent6>
          <a:srgbClr val="5C5C8A"/>
        </a:accent6>
        <a:hlink>
          <a:srgbClr val="FF9900"/>
        </a:hlink>
        <a:folHlink>
          <a:srgbClr val="FFFFFF"/>
        </a:folHlink>
      </a:clrScheme>
      <a:clrMap bg1="dk2" tx1="lt1" bg2="dk1" tx2="lt2" accent1="accent1" accent2="accent2" accent3="accent3" accent4="accent4" accent5="accent5" accent6="accent6" hlink="hlink" folHlink="folHlink"/>
    </a:extraClrScheme>
    <a:extraClrScheme>
      <a:clrScheme name="Refined 3">
        <a:dk1>
          <a:srgbClr val="666699"/>
        </a:dk1>
        <a:lt1>
          <a:srgbClr val="FFFFFF"/>
        </a:lt1>
        <a:dk2>
          <a:srgbClr val="400040"/>
        </a:dk2>
        <a:lt2>
          <a:srgbClr val="FFFFFF"/>
        </a:lt2>
        <a:accent1>
          <a:srgbClr val="FFCC00"/>
        </a:accent1>
        <a:accent2>
          <a:srgbClr val="FF3300"/>
        </a:accent2>
        <a:accent3>
          <a:srgbClr val="AFAAAF"/>
        </a:accent3>
        <a:accent4>
          <a:srgbClr val="DADADA"/>
        </a:accent4>
        <a:accent5>
          <a:srgbClr val="FFE2AA"/>
        </a:accent5>
        <a:accent6>
          <a:srgbClr val="E72D00"/>
        </a:accent6>
        <a:hlink>
          <a:srgbClr val="CC9900"/>
        </a:hlink>
        <a:folHlink>
          <a:srgbClr val="CC3300"/>
        </a:folHlink>
      </a:clrScheme>
      <a:clrMap bg1="dk2" tx1="lt1" bg2="dk1" tx2="lt2" accent1="accent1" accent2="accent2" accent3="accent3" accent4="accent4" accent5="accent5" accent6="accent6" hlink="hlink" folHlink="folHlink"/>
    </a:extraClrScheme>
    <a:extraClrScheme>
      <a:clrScheme name="Refined 4">
        <a:dk1>
          <a:srgbClr val="4D4D4D"/>
        </a:dk1>
        <a:lt1>
          <a:srgbClr val="FFFFFF"/>
        </a:lt1>
        <a:dk2>
          <a:srgbClr val="006699"/>
        </a:dk2>
        <a:lt2>
          <a:srgbClr val="CCECFF"/>
        </a:lt2>
        <a:accent1>
          <a:srgbClr val="339966"/>
        </a:accent1>
        <a:accent2>
          <a:srgbClr val="3366FF"/>
        </a:accent2>
        <a:accent3>
          <a:srgbClr val="AAB8CA"/>
        </a:accent3>
        <a:accent4>
          <a:srgbClr val="DADADA"/>
        </a:accent4>
        <a:accent5>
          <a:srgbClr val="ADCAB8"/>
        </a:accent5>
        <a:accent6>
          <a:srgbClr val="2D5CE7"/>
        </a:accent6>
        <a:hlink>
          <a:srgbClr val="33CCFF"/>
        </a:hlink>
        <a:folHlink>
          <a:srgbClr val="FFFFFF"/>
        </a:folHlink>
      </a:clrScheme>
      <a:clrMap bg1="dk2" tx1="lt1" bg2="dk1" tx2="lt2" accent1="accent1" accent2="accent2" accent3="accent3" accent4="accent4" accent5="accent5" accent6="accent6" hlink="hlink" folHlink="folHlink"/>
    </a:extraClrScheme>
    <a:extraClrScheme>
      <a:clrScheme name="Refined 5">
        <a:dk1>
          <a:srgbClr val="000000"/>
        </a:dk1>
        <a:lt1>
          <a:srgbClr val="FFFFFF"/>
        </a:lt1>
        <a:dk2>
          <a:srgbClr val="CC0000"/>
        </a:dk2>
        <a:lt2>
          <a:srgbClr val="666699"/>
        </a:lt2>
        <a:accent1>
          <a:srgbClr val="FF6600"/>
        </a:accent1>
        <a:accent2>
          <a:srgbClr val="FF9933"/>
        </a:accent2>
        <a:accent3>
          <a:srgbClr val="FFFFFF"/>
        </a:accent3>
        <a:accent4>
          <a:srgbClr val="000000"/>
        </a:accent4>
        <a:accent5>
          <a:srgbClr val="FFB8AA"/>
        </a:accent5>
        <a:accent6>
          <a:srgbClr val="E78A2D"/>
        </a:accent6>
        <a:hlink>
          <a:srgbClr val="FFCC00"/>
        </a:hlink>
        <a:folHlink>
          <a:srgbClr val="333399"/>
        </a:folHlink>
      </a:clrScheme>
      <a:clrMap bg1="lt1" tx1="dk1" bg2="lt2" tx2="dk2" accent1="accent1" accent2="accent2" accent3="accent3" accent4="accent4" accent5="accent5" accent6="accent6" hlink="hlink" folHlink="folHlink"/>
    </a:extraClrScheme>
    <a:extraClrScheme>
      <a:clrScheme name="Refined 6">
        <a:dk1>
          <a:srgbClr val="000000"/>
        </a:dk1>
        <a:lt1>
          <a:srgbClr val="FFFFFF"/>
        </a:lt1>
        <a:dk2>
          <a:srgbClr val="000000"/>
        </a:dk2>
        <a:lt2>
          <a:srgbClr val="C0C0C0"/>
        </a:lt2>
        <a:accent1>
          <a:srgbClr val="CC3300"/>
        </a:accent1>
        <a:accent2>
          <a:srgbClr val="666699"/>
        </a:accent2>
        <a:accent3>
          <a:srgbClr val="FFFFFF"/>
        </a:accent3>
        <a:accent4>
          <a:srgbClr val="000000"/>
        </a:accent4>
        <a:accent5>
          <a:srgbClr val="E2ADAA"/>
        </a:accent5>
        <a:accent6>
          <a:srgbClr val="5C5C8A"/>
        </a:accent6>
        <a:hlink>
          <a:srgbClr val="999900"/>
        </a:hlink>
        <a:folHlink>
          <a:srgbClr val="4D4D4D"/>
        </a:folHlink>
      </a:clrScheme>
      <a:clrMap bg1="lt1" tx1="dk1" bg2="lt2" tx2="dk2" accent1="accent1" accent2="accent2" accent3="accent3" accent4="accent4" accent5="accent5" accent6="accent6" hlink="hlink" folHlink="folHlink"/>
    </a:extraClrScheme>
    <a:extraClrScheme>
      <a:clrScheme name="Refined 7">
        <a:dk1>
          <a:srgbClr val="000000"/>
        </a:dk1>
        <a:lt1>
          <a:srgbClr val="FFFFFF"/>
        </a:lt1>
        <a:dk2>
          <a:srgbClr val="000066"/>
        </a:dk2>
        <a:lt2>
          <a:srgbClr val="333399"/>
        </a:lt2>
        <a:accent1>
          <a:srgbClr val="3399FF"/>
        </a:accent1>
        <a:accent2>
          <a:srgbClr val="9999FF"/>
        </a:accent2>
        <a:accent3>
          <a:srgbClr val="FFFFFF"/>
        </a:accent3>
        <a:accent4>
          <a:srgbClr val="000000"/>
        </a:accent4>
        <a:accent5>
          <a:srgbClr val="ADCAFF"/>
        </a:accent5>
        <a:accent6>
          <a:srgbClr val="8A8AE7"/>
        </a:accent6>
        <a:hlink>
          <a:srgbClr val="00CCFF"/>
        </a:hlink>
        <a:folHlink>
          <a:srgbClr val="5F5F5F"/>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item1.xml><?xml version="1.0" encoding="utf-8"?>
<instructor-paced_question>
  <question_data>
    <question m_QuestionType="7" m_sQuestionID="{bf5d6388-1b20-41d8-a976-bd9f7e42b40b}" m_sQuestion="" m_sLikertMetaID="" m_bHasCorrectAnswer="0" m_bTrueFalse="0" m_bHasDontKnow="0" m_LabelType="0" m_nNumberOfResponses="0" m_bRandomize="0" m_bSimplify="0" m_nTimeout="0" m_bStoreInDatabase="0" m_Marked="0" m_DefaultReportType="0" m_sFollowOnQuestionID="" m_bFollowOnQuestion="0" m_Tolerance="0" m_allowMultipleResponse="0" m_maxResponseChars="0" m_textComparision="0" m_nQuestionLevel="0" m_nQuestionNumber="0" m_bReplaceDesign="0" m_sInstanceId="" m_nInstanceDateTimeUTC="1329924716">
      <options/>
      <text_answers/>
      <response_data/>
    </question>
  </question_data>
  <follow-on_question_data/>
</instructor-paced_question>
</file>

<file path=customXml/item2.xml><?xml version="1.0" encoding="utf-8"?>
<version>
  <revision id="1.1.46558.0"/>
  <revision id="1.0.37047.0"/>
</version>
</file>

<file path=customXml/item3.xml><?xml version="1.0" encoding="utf-8"?>
<instructor-paced_results>
  <question m_QuestionType="7" m_sQuestionID="{bf5d6388-1b20-41d8-a976-bd9f7e42b40b}" m_sQuestion="" m_sLikertMetaID="" m_bHasCorrectAnswer="0" m_bTrueFalse="0" m_bHasDontKnow="0" m_LabelType="0" m_nNumberOfResponses="0" m_bRandomize="0" m_bSimplify="0" m_nTimeout="0" m_bStoreInDatabase="0" m_Marked="0" m_DefaultReportType="0" m_sFollowOnQuestionID="" m_bFollowOnQuestion="0" m_Tolerance="0" m_allowMultipleResponse="0" m_maxResponseChars="0" m_textComparision="0" m_nQuestionLevel="0" m_nQuestionNumber="0" m_bReplaceDesign="52" m_sInstanceId="{c2bd404b-8db7-450d-9254-c7c0ebdd9b59}" m_nInstanceDateTimeUTC="1329924847">
    <options/>
    <text_answers/>
    <response_data>
      <response value="i think its a great lake between the us and cannada" time="83820" id="" name="" label="11" start_time="91686608" end_time="91686816" response_correct="0" serial_number="201350005" index=""/>
      <response value="north carolinas outer banks, off the coast of north carolina" time="89935" id="" name="" label="22" start_time="0" end_time="0" response_correct="0" serial_number="201329619" index=""/>
      <response value="uhhhh, the outer banks?" time="57939" id="" name="" label="19" start_time="0" end_time="0" response_correct="0" serial_number="201346680" index=""/>
      <response value="" time="0" id="" name="" label="30" start_time="0" end_time="0" response_correct="0" serial_number="201344942" index=""/>
      <response value="" time="0" id="" name="" label="31" start_time="7340129" end_time="6226032" response_correct="0" serial_number="201347643" index=""/>
      <response value="" time="0" id="" name="" label="3" start_time="6225972" end_time="48" response_correct="0" serial_number="201329847" index=""/>
      <response value="" time="0" id="" name="" label="2" start_time="6225920" end_time="48" response_correct="0" serial_number="201353381" index=""/>
      <response value="i really dont know" time="66098" id="" name="" label="18" start_time="0" end_time="0" response_correct="0" serial_number="201341542" index=""/>
      <response value="this is a map. a map of america" time="47893" id="" name="" label="7" start_time="0" end_time="0" response_correct="0" serial_number="201350757" index=""/>
      <response value="a voting district&#10;wisconsin&#10;" time="83445" id="" name="" label="23" start_time="0" end_time="0" response_correct="0" serial_number="201329409" index=""/>
      <response value="" time="0" id="" name="" label="4" start_time="0" end_time="0" response_correct="0" serial_number="201329410" index=""/>
      <response value="" time="0" id="" name="" label="1" start_time="6225972" end_time="0" response_correct="0" serial_number="201344358" index=""/>
      <response value="i dont even know hahahaha" time="58438" id="" name="ÿÿÿÿÿÿÿÿÿÿÿÿÿÿ" label="ÿÿÿÿÿÿÿÿÿÿÿÿÿÿ" start_time="1" end_time="95920280" response_correct="0" serial_number="201350649" index=""/>
      <response value="some states up north like michigan" time="67034" id="" name="" label="15" start_time="0" end_time="0" response_correct="0" serial_number="201350427" index=""/>
      <response value="I.D.K. ( :" time="124411" id="" name="" label="14" start_time="0" end_time="0" response_correct="0" serial_number="201339032" index=""/>
      <response value=": )" time="110730" id="" name="" label="8" start_time="0" end_time="0" response_correct="0" serial_number="201333926" index=""/>
      <response value="looks kinda like the east coast. " time="58532" id="" name="" label="17" start_time="0" end_time="0" response_correct="0" serial_number="201333596" index=""/>
      <response value="" time="0" id="" name="" label="24" start_time="0" end_time="0" response_correct="0" serial_number="201345103" index=""/>
      <response value="" time="0" id="" name="" label="32" start_time="0" end_time="0" response_correct="0" serial_number="201347990" index=""/>
      <response value="" time="0" id="" name="" label="12" start_time="2359348" end_time="4060020793" response_correct="0" serial_number="201353319" index=""/>
      <response value="" time="0" id="" name="" label="10" start_time="2359348" end_time="4294901834" response_correct="0" serial_number="201353393" index=""/>
      <response value="" time="0" id="" name="" label="28" start_time="65587" end_time="4294901831" response_correct="0" serial_number="201352617" index=""/>
      <response value="" time="0" id="" name="" label="6" start_time="4288013383" end_time="4287947590" response_correct="0" serial_number="201350731" index=""/>
      <response value="a state??? nd i haveno ideaa" time="56925" id="" name="" label="20" start_time="16777216" end_time="268435456" response_correct="0" serial_number="201344774" index=""/>
      <response value="1. the end of the united states map&#10;2.  united states???" time="110137" id="" name="" label="25" start_time="0" end_time="0" response_correct="0" serial_number="201345108" index=""/>
      <response value="" time="0" id="" name="" label="27" start_time="0" end_time="0" response_correct="0" serial_number="201352619" index=""/>
      <response value="the outer banks? &#10;along the cost of nc? ..." time="88032" id="" name="" label="21" start_time="4288998484" end_time="4288867154" response_correct="0" serial_number="201352732" index=""/>
      <response value="" time="0" id="" name="" label="26" start_time="91681232" end_time="91681160" response_correct="0" serial_number="201329423" index=""/>
      <response value="" time="0" id="" name="" label="13" start_time="4294967295" end_time="4294967295" response_correct="0" serial_number="201350735" index=""/>
      <response value="i hve no idea" time="30530" id="" name="" label="9" start_time="4291553461" end_time="4289453443" response_correct="0" serial_number="201349922" index=""/>
      <response value="" time="0" id="" name="" label="29" start_time="0" end_time="0" response_correct="0" serial_number="201337639" index=""/>
      <response value="idkiek" time="121057" id="" name="" label="5" start_time="4286371377" end_time="4168074283" response_correct="0" serial_number="201344489" index=""/>
    </response_data>
  </question>
</instructor-paced_results>
</file>

<file path=customXml/item4.xml><?xml version="1.0" encoding="utf-8"?>
<instructor-paced_question>
  <question_data>
    <question m_QuestionType="3" m_sQuestionID="{4f033d41-e95f-44af-9c38-c7952b5f7ec8}" m_sQuestion="" m_sLikertMetaID="" m_bHasCorrectAnswer="0" m_bTrueFalse="0" m_bHasDontKnow="0" m_LabelType="2" m_nNumberOfResponses="0" m_bRandomize="0" m_bSimplify="0" m_nTimeout="0" m_bStoreInDatabase="0" m_Marked="0" m_DefaultReportType="0" m_sFollowOnQuestionID="" m_bFollowOnQuestion="0" m_Tolerance="0" m_allowMultipleResponse="0" m_maxResponseChars="0" m_textComparision="0" m_nQuestionLevel="0" m_nQuestionNumber="0" m_bReplaceDesign="0" m_sInstanceId="" m_nInstanceDateTimeUTC="1348673433">
      <options>
        <option value="Yes" m_nPoints="0" m_bCorrect="0" m_bRemoveOnSimplify="0" m_nSortPosition="0" m_nWeight="0" m_bModified="0"/>
        <option value="No" m_nPoints="0" m_bCorrect="0" m_bRemoveOnSimplify="0" m_nSortPosition="0" m_nWeight="0" m_bModified="0"/>
      </options>
      <text_answers/>
      <response_data/>
    </question>
  </question_data>
  <follow-on_question_data/>
</instructor-paced_question>
</file>

<file path=customXml/item5.xml><?xml version="1.0" encoding="utf-8"?>
<instructor-paced_results>
  <question m_QuestionType="3" m_sQuestionID="{4f033d41-e95f-44af-9c38-c7952b5f7ec8}" m_sQuestion="" m_sLikertMetaID="" m_bHasCorrectAnswer="0" m_bTrueFalse="0" m_bHasDontKnow="0" m_LabelType="2" m_nNumberOfResponses="0" m_bRandomize="0" m_bSimplify="0" m_nTimeout="0" m_bStoreInDatabase="0" m_Marked="0" m_DefaultReportType="0" m_sFollowOnQuestionID="" m_bFollowOnQuestion="0" m_Tolerance="0" m_allowMultipleResponse="0" m_maxResponseChars="0" m_textComparision="0" m_nQuestionLevel="0" m_nQuestionNumber="0" m_bReplaceDesign="0" m_sInstanceId="{63050424-a55a-4600-a817-05783ac929f2}" m_nInstanceDateTimeUTC="1348673459">
    <options>
      <option value="Yes" m_nPoints="0" m_bCorrect="0" m_bRemoveOnSimplify="0" m_nSortPosition="0" m_nWeight="0" m_bModified="0"/>
      <option value="No" m_nPoints="0" m_bCorrect="0" m_bRemoveOnSimplify="0" m_nSortPosition="0" m_nWeight="0" m_bModified="0"/>
    </options>
    <text_answers/>
    <response_data>
      <response value="Y" time="5335" id="" name="" label="22" start_time="87137968" end_time="84824216" response_correct="0" serial_number="201351706" index=""/>
      <response value="" time="0" id="" name="" label="13" start_time="0" end_time="0" response_correct="0" serial_number="201345897" index=""/>
      <response value="Y" time="14212" id="" name="" label="14" start_time="7340129" end_time="6226032" response_correct="0" serial_number="201345935" index=""/>
      <response value="N" time="8705" id="" name="" label="27" start_time="0" end_time="0" response_correct="0" serial_number="201345936" index=""/>
      <response value="N" time="5741" id="" name="" label="31" start_time="0" end_time="0" response_correct="0" serial_number="201352746" index=""/>
      <response value="Y" time="10795" id="" name="" label="32" start_time="0" end_time="0" response_correct="0" serial_number="201345494" index=""/>
      <response value="Y" time="9111" id="" name="" label="8" start_time="0" end_time="0" response_correct="0" serial_number="201351677" index=""/>
      <response value="Y" time="7629" id="" name="" label="18" start_time="0" end_time="0" response_correct="0" serial_number="201351529" index=""/>
      <response value="N" time="11747" id="" name="" label="9" start_time="0" end_time="0" response_correct="0" serial_number="201352789" index=""/>
      <response value="Y" time="16848" id="" name="" label="17" start_time="0" end_time="0" response_correct="0" serial_number="201345760" index=""/>
      <response value="Y" time="6568" id="" name="" label="15" start_time="0" end_time="0" response_correct="0" serial_number="201351570" index=""/>
      <response value="Y" time="11919" id="" name="" label="30" start_time="7340032" end_time="6226032" response_correct="0" serial_number="201345688" index=""/>
      <response value="Y" time="10889" id="" name="" label="20" start_time="0" end_time="0" response_correct="0" serial_number="201354423" index=""/>
      <response value="Y" time="3994" id="" name="" label="5" start_time="0" end_time="0" response_correct="0" serial_number="201351464" index=""/>
      <response value="Y" time="6006" id="" name="" label="2" start_time="0" end_time="0" response_correct="0" serial_number="201344509" index=""/>
      <response value="Y" time="12901" id="" name="" label="6" start_time="0" end_time="0" response_correct="0" serial_number="201351540" index=""/>
      <response value="" time="0" id="" name="" label="26" start_time="0" end_time="0" response_correct="0" serial_number="201348840" index=""/>
      <response value="" time="0" id="" name="" label="10" start_time="50" end_time="3080192" response_correct="0" serial_number="201352836" index=""/>
      <response value="N" time="9563" id="" name="" label="25" start_time="50" end_time="48" response_correct="0" serial_number="201348805" index=""/>
      <response value="N" time="16302" id="" name="" label="3" start_time="0" end_time="0" response_correct="0" serial_number="201352839" index=""/>
      <response value="" time="0" id="" name="" label="23" start_time="0" end_time="0" response_correct="0" serial_number="201348806" index=""/>
      <response value="N" time="11825" id="" name="" label="19" start_time="3276855" end_time="2228273" response_correct="0" serial_number="201345883" index=""/>
      <response value="Y" time="5289" id="" name="" label="11" start_time="0" end_time="0" response_correct="0" serial_number="201345181" index=""/>
      <response value="Y" time="6318" id="" name="" label="4" start_time="0" end_time="0" response_correct="0" serial_number="201344480" index=""/>
      <response value="N" time="12933" id="" name="" label="16" start_time="0" end_time="0" response_correct="0" serial_number="201354434" index=""/>
      <response value="Y" time="5788" id="" name="" label="21" start_time="0" end_time="0" response_correct="0" serial_number="201361205" index=""/>
      <response value="Y" time="7426" id="" name="" label="29" start_time="0" end_time="0" response_correct="0" serial_number="201348037" index=""/>
      <response value="N" time="13354" id="" name="" label="1" start_time="90086048" end_time="90086120" response_correct="0" serial_number="201346040" index=""/>
      <response value="" time="0" id="" name="" label="12" start_time="0" end_time="0" response_correct="0" serial_number="201352813" index=""/>
      <response value="N" time="6100" id="" name="" label="24" start_time="1684368500" end_time="3092782" response_correct="0" serial_number="201367798" index=""/>
      <response value="" time="0" id="" name="" label="28" start_time="0" end_time="0" response_correct="0" serial_number="201351703" index=""/>
      <response value="N" time="4462" id="" name="" label="7" start_time="0" end_time="0" response_correct="0" serial_number="201354443" index=""/>
    </response_data>
  </question>
</instructor-paced_results>
</file>

<file path=customXml/item6.xml><?xml version="1.0" encoding="utf-8"?>
<instructor-paced_question>
  <question_data>
    <question m_QuestionType="3" m_sQuestionID="{648b7ceb-b84b-4ef9-8cec-66ac9fa83a8a}" m_sQuestion="" m_sLikertMetaID="" m_bHasCorrectAnswer="0" m_bTrueFalse="0" m_bHasDontKnow="0" m_LabelType="2" m_nNumberOfResponses="0" m_bRandomize="0" m_bSimplify="0" m_nTimeout="0" m_bStoreInDatabase="0" m_Marked="0" m_DefaultReportType="0" m_sFollowOnQuestionID="" m_bFollowOnQuestion="0" m_Tolerance="0" m_allowMultipleResponse="0" m_maxResponseChars="0" m_textComparision="0" m_nQuestionLevel="0" m_nQuestionNumber="0" m_bReplaceDesign="0" m_sInstanceId="" m_nInstanceDateTimeUTC="1348674386">
      <options>
        <option value="Yes" m_nPoints="0" m_bCorrect="0" m_bRemoveOnSimplify="0" m_nSortPosition="0" m_nWeight="0" m_bModified="0"/>
        <option value="No" m_nPoints="0" m_bCorrect="0" m_bRemoveOnSimplify="0" m_nSortPosition="0" m_nWeight="0" m_bModified="0"/>
      </options>
      <text_answers/>
      <response_data/>
    </question>
  </question_data>
  <follow-on_question_data/>
</instructor-paced_question>
</file>

<file path=customXml/item7.xml><?xml version="1.0" encoding="utf-8"?>
<instructor-paced_results>
  <question m_QuestionType="3" m_sQuestionID="{648b7ceb-b84b-4ef9-8cec-66ac9fa83a8a}" m_sQuestion="" m_sLikertMetaID="" m_bHasCorrectAnswer="0" m_bTrueFalse="0" m_bHasDontKnow="0" m_LabelType="2" m_nNumberOfResponses="0" m_bRandomize="0" m_bSimplify="0" m_nTimeout="0" m_bStoreInDatabase="0" m_Marked="0" m_DefaultReportType="0" m_sFollowOnQuestionID="" m_bFollowOnQuestion="0" m_Tolerance="0" m_allowMultipleResponse="0" m_maxResponseChars="0" m_textComparision="0" m_nQuestionLevel="0" m_nQuestionNumber="0" m_bReplaceDesign="0" m_sInstanceId="{a1682bb2-a514-4233-ac41-338db0731d0e}" m_nInstanceDateTimeUTC="1348674416">
    <options>
      <option value="Yes" m_nPoints="0" m_bCorrect="0" m_bRemoveOnSimplify="0" m_nSortPosition="0" m_nWeight="0" m_bModified="0"/>
      <option value="No" m_nPoints="0" m_bCorrect="0" m_bRemoveOnSimplify="0" m_nSortPosition="0" m_nWeight="0" m_bModified="0"/>
    </options>
    <text_answers/>
    <response_data>
      <response value="Y" time="2699" id="" name="" label="22" start_time="7340129" end_time="6226032" response_correct="0" serial_number="201351706" index=""/>
      <response value="" time="0" id="" name="" label="13" start_time="0" end_time="0" response_correct="0" serial_number="201345897" index=""/>
      <response value="N" time="15663" id="" name="" label="14" start_time="81748728" end_time="87137968" response_correct="0" serial_number="201345935" index=""/>
      <response value="N" time="9594" id="" name="" label="27" start_time="0" end_time="0" response_correct="0" serial_number="201345936" index=""/>
      <response value="Y" time="8300" id="" name="" label="31" start_time="0" end_time="0" response_correct="0" serial_number="201352746" index=""/>
      <response value="N" time="20842" id="" name="" label="32" start_time="0" end_time="0" response_correct="0" serial_number="201345494" index=""/>
      <response value="N" time="15242" id="" name="" label="8" start_time="0" end_time="0" response_correct="0" serial_number="201351677" index=""/>
      <response value="" time="0" id="" name="" label="18" start_time="0" end_time="0" response_correct="0" serial_number="201351529" index=""/>
      <response value="N" time="3869" id="" name="" label="9" start_time="3145823" end_time="6225920" response_correct="0" serial_number="201352789" index=""/>
      <response value="N" time="4680" id="" name="" label="17" start_time="0" end_time="0" response_correct="0" serial_number="201345760" index=""/>
      <response value="N" time="10764" id="" name="" label="15" start_time="0" end_time="0" response_correct="0" serial_number="201351570" index=""/>
      <response value="N" time="15148" id="" name="" label="30" start_time="3145823" end_time="4290183168" response_correct="0" serial_number="201345688" index=""/>
      <response value="N" time="23401" id="" name="" label="20" start_time="0" end_time="0" response_correct="0" serial_number="201354423" index=""/>
      <response value="Y" time="2746" id="" name="" label="5" start_time="0" end_time="0" response_correct="0" serial_number="201351464" index=""/>
      <response value="" time="0" id="" name="" label="2" start_time="0" end_time="0" response_correct="0" serial_number="201344509" index=""/>
      <response value="Y" time="8924" id="" name="" label="6" start_time="3145823" end_time="4289003520" response_correct="0" serial_number="201351540" index=""/>
      <response value="" time="0" id="" name="" label="26" start_time="0" end_time="0" response_correct="0" serial_number="201348840" index=""/>
      <response value="" time="0" id="" name="" label="10" start_time="3145823" end_time="6225920" response_correct="0" serial_number="201352836" index=""/>
      <response value="N" time="6521" id="" name="" label="25" start_time="3604514" end_time="3080226" response_correct="0" serial_number="201348805" index=""/>
      <response value="Y" time="17691" id="" name="" label="3" start_time="0" end_time="0" response_correct="0" serial_number="201352839" index=""/>
      <response value="" time="0" id="" name="" label="23" start_time="0" end_time="0" response_correct="0" serial_number="201348806" index=""/>
      <response value="" time="0" id="" name="" label="19" start_time="4287814732" end_time="4287618882" response_correct="0" serial_number="201345883" index=""/>
      <response value="N" time="3510" id="" name="" label="11" start_time="3126496557" end_time="4154319441" response_correct="0" serial_number="201345181" index=""/>
      <response value="Y" time="19469" id="" name="" label="4" start_time="0" end_time="0" response_correct="0" serial_number="201344480" index=""/>
      <response value="N" time="6303" id="" name="" label="16" start_time="0" end_time="0" response_correct="0" serial_number="201354434" index=""/>
      <response value="N" time="3152" id="" name="" label="21" start_time="0" end_time="0" response_correct="0" serial_number="201361205" index=""/>
      <response value="N" time="3620" id="" name="" label="29" start_time="0" end_time="0" response_correct="0" serial_number="201348037" index=""/>
      <response value="N" time="3526" id="" name="" label="1" start_time="90088856" end_time="90089504" response_correct="0" serial_number="201346040" index=""/>
      <response value="" time="0" id="" name="" label="12" start_time="0" end_time="0" response_correct="0" serial_number="201352813" index=""/>
      <response value="N" time="7894" id="" name="" label="24" start_time="0" end_time="0" response_correct="0" serial_number="201367798" index=""/>
      <response value="" time="0" id="" name="" label="28" start_time="0" end_time="0" response_correct="0" serial_number="201351703" index=""/>
      <response value="N" time="3105" id="" name="" label="7" start_time="4294967295" end_time="4294967295" response_correct="0" serial_number="201354443" index=""/>
    </response_data>
  </question>
</instructor-paced_results>
</file>

<file path=customXml/itemProps1.xml><?xml version="1.0" encoding="utf-8"?>
<ds:datastoreItem xmlns:ds="http://schemas.openxmlformats.org/officeDocument/2006/customXml" ds:itemID="{ECE50F7B-E9F7-470D-9E28-EFC9446228CC}">
  <ds:schemaRefs/>
</ds:datastoreItem>
</file>

<file path=customXml/itemProps2.xml><?xml version="1.0" encoding="utf-8"?>
<ds:datastoreItem xmlns:ds="http://schemas.openxmlformats.org/officeDocument/2006/customXml" ds:itemID="{59618E26-2B8E-4CA4-8C61-EC07EE50227E}">
  <ds:schemaRefs/>
</ds:datastoreItem>
</file>

<file path=customXml/itemProps3.xml><?xml version="1.0" encoding="utf-8"?>
<ds:datastoreItem xmlns:ds="http://schemas.openxmlformats.org/officeDocument/2006/customXml" ds:itemID="{A42DB02A-AF89-4D67-A34D-69E5AEB1FAFE}">
  <ds:schemaRefs/>
</ds:datastoreItem>
</file>

<file path=customXml/itemProps4.xml><?xml version="1.0" encoding="utf-8"?>
<ds:datastoreItem xmlns:ds="http://schemas.openxmlformats.org/officeDocument/2006/customXml" ds:itemID="{913441DC-E0FE-459B-B90D-A01A46E32085}">
  <ds:schemaRefs/>
</ds:datastoreItem>
</file>

<file path=customXml/itemProps5.xml><?xml version="1.0" encoding="utf-8"?>
<ds:datastoreItem xmlns:ds="http://schemas.openxmlformats.org/officeDocument/2006/customXml" ds:itemID="{F6C31905-91BD-470D-8BFD-E9E87EA9D679}">
  <ds:schemaRefs/>
</ds:datastoreItem>
</file>

<file path=customXml/itemProps6.xml><?xml version="1.0" encoding="utf-8"?>
<ds:datastoreItem xmlns:ds="http://schemas.openxmlformats.org/officeDocument/2006/customXml" ds:itemID="{D3B6DE4E-E044-4843-AE3A-C264924A5D1D}">
  <ds:schemaRefs/>
</ds:datastoreItem>
</file>

<file path=customXml/itemProps7.xml><?xml version="1.0" encoding="utf-8"?>
<ds:datastoreItem xmlns:ds="http://schemas.openxmlformats.org/officeDocument/2006/customXml" ds:itemID="{B0679637-A87E-44BC-A426-D143DC8C24A3}">
  <ds:schemaRefs/>
</ds:datastoreItem>
</file>

<file path=docProps/app.xml><?xml version="1.0" encoding="utf-8"?>
<Properties xmlns="http://schemas.openxmlformats.org/officeDocument/2006/extended-properties" xmlns:vt="http://schemas.openxmlformats.org/officeDocument/2006/docPropsVTypes">
  <Template/>
  <TotalTime>1754</TotalTime>
  <Words>1282</Words>
  <Application>Microsoft Office PowerPoint</Application>
  <PresentationFormat>On-screen Show (4:3)</PresentationFormat>
  <Paragraphs>193</Paragraphs>
  <Slides>69</Slides>
  <Notes>0</Notes>
  <HiddenSlides>6</HiddenSlides>
  <MMClips>0</MMClips>
  <ScaleCrop>false</ScaleCrop>
  <HeadingPairs>
    <vt:vector size="4" baseType="variant">
      <vt:variant>
        <vt:lpstr>Theme</vt:lpstr>
      </vt:variant>
      <vt:variant>
        <vt:i4>2</vt:i4>
      </vt:variant>
      <vt:variant>
        <vt:lpstr>Slide Titles</vt:lpstr>
      </vt:variant>
      <vt:variant>
        <vt:i4>69</vt:i4>
      </vt:variant>
    </vt:vector>
  </HeadingPairs>
  <TitlesOfParts>
    <vt:vector size="71" baseType="lpstr">
      <vt:lpstr>Refined</vt:lpstr>
      <vt:lpstr>Office Theme</vt:lpstr>
      <vt:lpstr>Warm-up 2/22/2012</vt:lpstr>
      <vt:lpstr>Slide 2</vt:lpstr>
      <vt:lpstr>Unit 4 The Branches of the American Government</vt:lpstr>
      <vt:lpstr>Bicameral</vt:lpstr>
      <vt:lpstr>What is the US legislature called?</vt:lpstr>
      <vt:lpstr>What are the two chambers of Congress?</vt:lpstr>
      <vt:lpstr>House of Representatives</vt:lpstr>
      <vt:lpstr>US Senate</vt:lpstr>
      <vt:lpstr>Leadership in House of Representatives</vt:lpstr>
      <vt:lpstr>Leadership in the Senate</vt:lpstr>
      <vt:lpstr>President Pro-tempore</vt:lpstr>
      <vt:lpstr>Other Congressional Officials</vt:lpstr>
      <vt:lpstr>Majority and Minority Party Whips</vt:lpstr>
      <vt:lpstr>Total Members in US Congress</vt:lpstr>
      <vt:lpstr>Constituents</vt:lpstr>
      <vt:lpstr>Slide 16</vt:lpstr>
      <vt:lpstr>Census</vt:lpstr>
      <vt:lpstr>Slide 18</vt:lpstr>
      <vt:lpstr>Slide 19</vt:lpstr>
      <vt:lpstr>Who draws Congressional districts?</vt:lpstr>
      <vt:lpstr>Gerrymandering</vt:lpstr>
      <vt:lpstr>Gerrymandering</vt:lpstr>
      <vt:lpstr>Slide 23</vt:lpstr>
      <vt:lpstr>Warmup 2/22/12 </vt:lpstr>
      <vt:lpstr>Purpose of Committees</vt:lpstr>
      <vt:lpstr>Standing Committees</vt:lpstr>
      <vt:lpstr>Select Committee</vt:lpstr>
      <vt:lpstr>Joint Committee</vt:lpstr>
      <vt:lpstr>Conference Committee</vt:lpstr>
      <vt:lpstr>How are committee assignments determined?</vt:lpstr>
      <vt:lpstr>Seniority System</vt:lpstr>
      <vt:lpstr>Warmup</vt:lpstr>
      <vt:lpstr>Powers of Congress</vt:lpstr>
      <vt:lpstr>Where are the powers of Congress listed in the US Constitution</vt:lpstr>
      <vt:lpstr>How many specifically stated powers does the Constitution grant Congress?</vt:lpstr>
      <vt:lpstr>How can Congress make laws other than those specifically mentioned in the Constitution?</vt:lpstr>
      <vt:lpstr>Necessary and Proper Clause</vt:lpstr>
      <vt:lpstr>Elastic Clause</vt:lpstr>
      <vt:lpstr>IMPLIED POWERS</vt:lpstr>
      <vt:lpstr>Checks and Balances</vt:lpstr>
      <vt:lpstr>IMPEACH</vt:lpstr>
      <vt:lpstr>Andrew Johnson</vt:lpstr>
      <vt:lpstr>Bill Clinton</vt:lpstr>
      <vt:lpstr>What is Congress’ power of oversight?</vt:lpstr>
      <vt:lpstr>Limits on Congressional Power</vt:lpstr>
      <vt:lpstr>Congress cannot suspend the  Writ of Habeas Corpus</vt:lpstr>
      <vt:lpstr>Cannot pass  Bills of Attainder</vt:lpstr>
      <vt:lpstr>Cannot pass  Ex Post Facto Laws</vt:lpstr>
      <vt:lpstr>Checks and Balances on Congressional Power</vt:lpstr>
      <vt:lpstr>Special Privileges of Congress</vt:lpstr>
      <vt:lpstr>Responsibilities of Congressmen </vt:lpstr>
      <vt:lpstr>Responsibilities of Congressmen</vt:lpstr>
      <vt:lpstr>Responsibilities of Congressmen</vt:lpstr>
      <vt:lpstr>Warmup </vt:lpstr>
      <vt:lpstr>A Bill</vt:lpstr>
      <vt:lpstr>Purpose of Committees</vt:lpstr>
      <vt:lpstr>How a bill becomes a law</vt:lpstr>
      <vt:lpstr>How a bill becomes a law</vt:lpstr>
      <vt:lpstr>What actions can a committee take with a bill?</vt:lpstr>
      <vt:lpstr>How rules for passing laws different in the House than in the Senate?</vt:lpstr>
      <vt:lpstr>House of Representatives</vt:lpstr>
      <vt:lpstr>Senate</vt:lpstr>
      <vt:lpstr>Rules for Debate</vt:lpstr>
      <vt:lpstr>What actions can the President take with a bill?</vt:lpstr>
      <vt:lpstr>If the President vetoes a bill what can Congress do? </vt:lpstr>
      <vt:lpstr>ExpressPoll 2/22/2012 10:31:56 AM</vt:lpstr>
      <vt:lpstr>Reflection on Legislative activities – answer in essay form</vt:lpstr>
      <vt:lpstr>Slide 68</vt:lpstr>
      <vt:lpstr>Slide 69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4 The Branches of the American Government</dc:title>
  <dc:creator>WSFCS Workstation</dc:creator>
  <cp:lastModifiedBy>macrews</cp:lastModifiedBy>
  <cp:revision>65</cp:revision>
  <dcterms:created xsi:type="dcterms:W3CDTF">2010-09-27T19:03:36Z</dcterms:created>
  <dcterms:modified xsi:type="dcterms:W3CDTF">2012-09-26T17:22:18Z</dcterms:modified>
</cp:coreProperties>
</file>