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80" r:id="rId3"/>
    <p:sldId id="275" r:id="rId4"/>
    <p:sldId id="257" r:id="rId5"/>
    <p:sldId id="262" r:id="rId6"/>
    <p:sldId id="282" r:id="rId7"/>
    <p:sldId id="270" r:id="rId8"/>
    <p:sldId id="271" r:id="rId9"/>
    <p:sldId id="259" r:id="rId10"/>
    <p:sldId id="267" r:id="rId11"/>
    <p:sldId id="272" r:id="rId12"/>
    <p:sldId id="266" r:id="rId13"/>
    <p:sldId id="268" r:id="rId14"/>
    <p:sldId id="277" r:id="rId15"/>
    <p:sldId id="276" r:id="rId16"/>
    <p:sldId id="278" r:id="rId17"/>
    <p:sldId id="269" r:id="rId18"/>
    <p:sldId id="283" r:id="rId19"/>
    <p:sldId id="265" r:id="rId20"/>
    <p:sldId id="261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A446C0-843B-4597-BC45-93A1823A8D0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BA4F36D6-4FAC-41CD-8B95-2A166543EF1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charset="0"/>
            </a:rPr>
            <a:t>Democracy</a:t>
          </a:r>
          <a:r>
            <a:rPr kumimoji="0" 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charset="0"/>
            </a:rPr>
            <a:t>Timeline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endParaRPr>
        </a:p>
      </dgm:t>
    </dgm:pt>
    <dgm:pt modelId="{3F9C223E-4EBB-409E-8550-5A290F43129C}" type="parTrans" cxnId="{2F307FAB-DCBD-40B7-9563-9F6B8430AEFE}">
      <dgm:prSet/>
      <dgm:spPr/>
    </dgm:pt>
    <dgm:pt modelId="{8BE168FB-EEB7-4A44-92E4-33D7C64BA07F}" type="sibTrans" cxnId="{2F307FAB-DCBD-40B7-9563-9F6B8430AEFE}">
      <dgm:prSet/>
      <dgm:spPr/>
    </dgm:pt>
    <dgm:pt modelId="{59E08537-B87F-4FB3-B32C-3A89ED557D1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charset="0"/>
            </a:rPr>
            <a:t>Magna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charset="0"/>
            </a:rPr>
            <a:t>Carta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sng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Garamond" pitchFamily="18" charset="0"/>
              <a:cs typeface="Arial" charset="0"/>
            </a:rPr>
            <a:t>1215</a:t>
          </a:r>
          <a:endParaRPr kumimoji="0" lang="en-US" b="1" i="0" u="sng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Garamond" pitchFamily="18" charset="0"/>
            <a:cs typeface="Arial" charset="0"/>
          </a:endParaRPr>
        </a:p>
      </dgm:t>
    </dgm:pt>
    <dgm:pt modelId="{49009C95-0638-4ECF-88F1-42592A87E55C}" type="parTrans" cxnId="{7A8B8C25-9281-4B75-8CA4-C5B97A372F23}">
      <dgm:prSet/>
      <dgm:spPr/>
    </dgm:pt>
    <dgm:pt modelId="{A82508F1-C0B7-4A2D-A871-7E6055AE6C32}" type="sibTrans" cxnId="{7A8B8C25-9281-4B75-8CA4-C5B97A372F23}">
      <dgm:prSet/>
      <dgm:spPr/>
    </dgm:pt>
    <dgm:pt modelId="{84C2E200-53E3-4EF8-81E4-8A7B733CB88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charset="0"/>
            </a:rPr>
            <a:t>English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charset="0"/>
            </a:rPr>
            <a:t>Bill of Rights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sng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Garamond" pitchFamily="18" charset="0"/>
              <a:cs typeface="Arial" charset="0"/>
            </a:rPr>
            <a:t>1689</a:t>
          </a:r>
          <a:endParaRPr kumimoji="0" lang="en-US" b="1" i="0" u="sng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Garamond" pitchFamily="18" charset="0"/>
            <a:cs typeface="Arial" charset="0"/>
          </a:endParaRPr>
        </a:p>
      </dgm:t>
    </dgm:pt>
    <dgm:pt modelId="{2D0AB6DF-6779-4A90-BA44-00561DD7C727}" type="parTrans" cxnId="{47643619-FB88-4FB0-B350-B01B1B827E44}">
      <dgm:prSet/>
      <dgm:spPr/>
    </dgm:pt>
    <dgm:pt modelId="{5F4DDDC9-4A1D-4E20-8CAD-83CDA320656D}" type="sibTrans" cxnId="{47643619-FB88-4FB0-B350-B01B1B827E44}">
      <dgm:prSet/>
      <dgm:spPr/>
    </dgm:pt>
    <dgm:pt modelId="{EFA5B97C-9190-42DB-A063-6631E5BDFBB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charset="0"/>
            </a:rPr>
            <a:t>Declaration of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charset="0"/>
            </a:rPr>
            <a:t>Independence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sng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Garamond" pitchFamily="18" charset="0"/>
              <a:cs typeface="Arial" charset="0"/>
            </a:rPr>
            <a:t>1776</a:t>
          </a:r>
          <a:endParaRPr kumimoji="0" lang="en-US" b="1" i="0" u="sng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Garamond" pitchFamily="18" charset="0"/>
            <a:cs typeface="Arial" charset="0"/>
          </a:endParaRPr>
        </a:p>
      </dgm:t>
    </dgm:pt>
    <dgm:pt modelId="{48705890-E3ED-4118-85A4-677B84E7ACA6}" type="parTrans" cxnId="{E66487B3-EA13-43C0-AF63-B21E82CFD523}">
      <dgm:prSet/>
      <dgm:spPr/>
    </dgm:pt>
    <dgm:pt modelId="{05D0529C-41C0-400C-A052-DE6980FBE7AB}" type="sibTrans" cxnId="{E66487B3-EA13-43C0-AF63-B21E82CFD523}">
      <dgm:prSet/>
      <dgm:spPr/>
    </dgm:pt>
    <dgm:pt modelId="{A79996F9-24CA-474B-8DF1-3009E4566AE3}" type="pres">
      <dgm:prSet presAssocID="{6AA446C0-843B-4597-BC45-93A1823A8D0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62E29AA-0D30-4B2E-85C8-34CB2A148791}" type="pres">
      <dgm:prSet presAssocID="{BA4F36D6-4FAC-41CD-8B95-2A166543EF1F}" presName="hierRoot1" presStyleCnt="0">
        <dgm:presLayoutVars>
          <dgm:hierBranch/>
        </dgm:presLayoutVars>
      </dgm:prSet>
      <dgm:spPr/>
    </dgm:pt>
    <dgm:pt modelId="{C1A03A8A-33DA-4202-9CB1-2541A40D11EF}" type="pres">
      <dgm:prSet presAssocID="{BA4F36D6-4FAC-41CD-8B95-2A166543EF1F}" presName="rootComposite1" presStyleCnt="0"/>
      <dgm:spPr/>
    </dgm:pt>
    <dgm:pt modelId="{1F816B95-2299-429F-A820-131B235343FD}" type="pres">
      <dgm:prSet presAssocID="{BA4F36D6-4FAC-41CD-8B95-2A166543EF1F}" presName="rootText1" presStyleLbl="node0" presStyleIdx="0" presStyleCnt="1">
        <dgm:presLayoutVars>
          <dgm:chPref val="3"/>
        </dgm:presLayoutVars>
      </dgm:prSet>
      <dgm:spPr/>
    </dgm:pt>
    <dgm:pt modelId="{E6879B53-E4CD-4856-A53B-E9D66FBB301B}" type="pres">
      <dgm:prSet presAssocID="{BA4F36D6-4FAC-41CD-8B95-2A166543EF1F}" presName="rootConnector1" presStyleLbl="node1" presStyleIdx="0" presStyleCnt="0"/>
      <dgm:spPr/>
    </dgm:pt>
    <dgm:pt modelId="{45898084-8384-43B1-8432-DB9B55BA4948}" type="pres">
      <dgm:prSet presAssocID="{BA4F36D6-4FAC-41CD-8B95-2A166543EF1F}" presName="hierChild2" presStyleCnt="0"/>
      <dgm:spPr/>
    </dgm:pt>
    <dgm:pt modelId="{98F20558-F233-44D4-B3D5-71515AE8F965}" type="pres">
      <dgm:prSet presAssocID="{49009C95-0638-4ECF-88F1-42592A87E55C}" presName="Name35" presStyleLbl="parChTrans1D2" presStyleIdx="0" presStyleCnt="3"/>
      <dgm:spPr/>
    </dgm:pt>
    <dgm:pt modelId="{500E4FE0-1EE4-4E26-8044-60E4307D5853}" type="pres">
      <dgm:prSet presAssocID="{59E08537-B87F-4FB3-B32C-3A89ED557D15}" presName="hierRoot2" presStyleCnt="0">
        <dgm:presLayoutVars>
          <dgm:hierBranch/>
        </dgm:presLayoutVars>
      </dgm:prSet>
      <dgm:spPr/>
    </dgm:pt>
    <dgm:pt modelId="{CC5F035F-C74D-40FE-8657-5B4822AAAD0F}" type="pres">
      <dgm:prSet presAssocID="{59E08537-B87F-4FB3-B32C-3A89ED557D15}" presName="rootComposite" presStyleCnt="0"/>
      <dgm:spPr/>
    </dgm:pt>
    <dgm:pt modelId="{8CC13B50-7D8F-47DF-A880-13A411C48B4D}" type="pres">
      <dgm:prSet presAssocID="{59E08537-B87F-4FB3-B32C-3A89ED557D15}" presName="rootText" presStyleLbl="node2" presStyleIdx="0" presStyleCnt="3">
        <dgm:presLayoutVars>
          <dgm:chPref val="3"/>
        </dgm:presLayoutVars>
      </dgm:prSet>
      <dgm:spPr/>
    </dgm:pt>
    <dgm:pt modelId="{087DF4F0-3081-4EFC-89B9-9A850F5F6C61}" type="pres">
      <dgm:prSet presAssocID="{59E08537-B87F-4FB3-B32C-3A89ED557D15}" presName="rootConnector" presStyleLbl="node2" presStyleIdx="0" presStyleCnt="3"/>
      <dgm:spPr/>
    </dgm:pt>
    <dgm:pt modelId="{5AB320C4-8B12-454F-9629-5FB700402EA4}" type="pres">
      <dgm:prSet presAssocID="{59E08537-B87F-4FB3-B32C-3A89ED557D15}" presName="hierChild4" presStyleCnt="0"/>
      <dgm:spPr/>
    </dgm:pt>
    <dgm:pt modelId="{963236CF-9F46-47A9-AA61-9A3A75E35E7D}" type="pres">
      <dgm:prSet presAssocID="{59E08537-B87F-4FB3-B32C-3A89ED557D15}" presName="hierChild5" presStyleCnt="0"/>
      <dgm:spPr/>
    </dgm:pt>
    <dgm:pt modelId="{96DAF1FD-8E77-4D23-8F2A-B75B8E449FC1}" type="pres">
      <dgm:prSet presAssocID="{2D0AB6DF-6779-4A90-BA44-00561DD7C727}" presName="Name35" presStyleLbl="parChTrans1D2" presStyleIdx="1" presStyleCnt="3"/>
      <dgm:spPr/>
    </dgm:pt>
    <dgm:pt modelId="{CEB9F91E-8598-4C23-AD13-E921886096DB}" type="pres">
      <dgm:prSet presAssocID="{84C2E200-53E3-4EF8-81E4-8A7B733CB886}" presName="hierRoot2" presStyleCnt="0">
        <dgm:presLayoutVars>
          <dgm:hierBranch/>
        </dgm:presLayoutVars>
      </dgm:prSet>
      <dgm:spPr/>
    </dgm:pt>
    <dgm:pt modelId="{90A133C2-9841-4058-AE1E-9A22B78BEB0D}" type="pres">
      <dgm:prSet presAssocID="{84C2E200-53E3-4EF8-81E4-8A7B733CB886}" presName="rootComposite" presStyleCnt="0"/>
      <dgm:spPr/>
    </dgm:pt>
    <dgm:pt modelId="{A73A988C-8AD4-4914-A2AF-41FD382ED34F}" type="pres">
      <dgm:prSet presAssocID="{84C2E200-53E3-4EF8-81E4-8A7B733CB886}" presName="rootText" presStyleLbl="node2" presStyleIdx="1" presStyleCnt="3">
        <dgm:presLayoutVars>
          <dgm:chPref val="3"/>
        </dgm:presLayoutVars>
      </dgm:prSet>
      <dgm:spPr/>
    </dgm:pt>
    <dgm:pt modelId="{8770C12D-F13A-4A16-A777-1150C351ACBF}" type="pres">
      <dgm:prSet presAssocID="{84C2E200-53E3-4EF8-81E4-8A7B733CB886}" presName="rootConnector" presStyleLbl="node2" presStyleIdx="1" presStyleCnt="3"/>
      <dgm:spPr/>
    </dgm:pt>
    <dgm:pt modelId="{EFD2C1D7-7093-4D40-8FBF-E1D03D3F0333}" type="pres">
      <dgm:prSet presAssocID="{84C2E200-53E3-4EF8-81E4-8A7B733CB886}" presName="hierChild4" presStyleCnt="0"/>
      <dgm:spPr/>
    </dgm:pt>
    <dgm:pt modelId="{F5ADCE94-08B1-45A2-9E09-ECA38D302463}" type="pres">
      <dgm:prSet presAssocID="{84C2E200-53E3-4EF8-81E4-8A7B733CB886}" presName="hierChild5" presStyleCnt="0"/>
      <dgm:spPr/>
    </dgm:pt>
    <dgm:pt modelId="{F96A7E49-3610-4EB7-92A7-491876C9FC82}" type="pres">
      <dgm:prSet presAssocID="{48705890-E3ED-4118-85A4-677B84E7ACA6}" presName="Name35" presStyleLbl="parChTrans1D2" presStyleIdx="2" presStyleCnt="3"/>
      <dgm:spPr/>
    </dgm:pt>
    <dgm:pt modelId="{592CDF06-66C3-4D78-A9A4-226F9D4D097E}" type="pres">
      <dgm:prSet presAssocID="{EFA5B97C-9190-42DB-A063-6631E5BDFBBD}" presName="hierRoot2" presStyleCnt="0">
        <dgm:presLayoutVars>
          <dgm:hierBranch/>
        </dgm:presLayoutVars>
      </dgm:prSet>
      <dgm:spPr/>
    </dgm:pt>
    <dgm:pt modelId="{0A4692AB-DC54-4493-9D8D-8348369FFD69}" type="pres">
      <dgm:prSet presAssocID="{EFA5B97C-9190-42DB-A063-6631E5BDFBBD}" presName="rootComposite" presStyleCnt="0"/>
      <dgm:spPr/>
    </dgm:pt>
    <dgm:pt modelId="{25D0245F-B54E-49A4-A273-58F9FA142D91}" type="pres">
      <dgm:prSet presAssocID="{EFA5B97C-9190-42DB-A063-6631E5BDFBBD}" presName="rootText" presStyleLbl="node2" presStyleIdx="2" presStyleCnt="3">
        <dgm:presLayoutVars>
          <dgm:chPref val="3"/>
        </dgm:presLayoutVars>
      </dgm:prSet>
      <dgm:spPr/>
    </dgm:pt>
    <dgm:pt modelId="{1DFC3BA6-DF1D-4A79-ACDF-048C9B4628B0}" type="pres">
      <dgm:prSet presAssocID="{EFA5B97C-9190-42DB-A063-6631E5BDFBBD}" presName="rootConnector" presStyleLbl="node2" presStyleIdx="2" presStyleCnt="3"/>
      <dgm:spPr/>
    </dgm:pt>
    <dgm:pt modelId="{9C77C6B7-3DA1-4665-84CA-5559A1FCECCC}" type="pres">
      <dgm:prSet presAssocID="{EFA5B97C-9190-42DB-A063-6631E5BDFBBD}" presName="hierChild4" presStyleCnt="0"/>
      <dgm:spPr/>
    </dgm:pt>
    <dgm:pt modelId="{F769FA7A-7FDB-4812-8C28-0BAF1D6F8EA5}" type="pres">
      <dgm:prSet presAssocID="{EFA5B97C-9190-42DB-A063-6631E5BDFBBD}" presName="hierChild5" presStyleCnt="0"/>
      <dgm:spPr/>
    </dgm:pt>
    <dgm:pt modelId="{58CE568D-E2BD-4981-A690-AFE537FD219F}" type="pres">
      <dgm:prSet presAssocID="{BA4F36D6-4FAC-41CD-8B95-2A166543EF1F}" presName="hierChild3" presStyleCnt="0"/>
      <dgm:spPr/>
    </dgm:pt>
  </dgm:ptLst>
  <dgm:cxnLst>
    <dgm:cxn modelId="{1817A327-9C22-4736-9FF6-20FE85CE0363}" type="presOf" srcId="{84C2E200-53E3-4EF8-81E4-8A7B733CB886}" destId="{A73A988C-8AD4-4914-A2AF-41FD382ED34F}" srcOrd="0" destOrd="0" presId="urn:microsoft.com/office/officeart/2005/8/layout/orgChart1"/>
    <dgm:cxn modelId="{E2B05E5B-FB5A-43EE-BED5-338DD6390927}" type="presOf" srcId="{48705890-E3ED-4118-85A4-677B84E7ACA6}" destId="{F96A7E49-3610-4EB7-92A7-491876C9FC82}" srcOrd="0" destOrd="0" presId="urn:microsoft.com/office/officeart/2005/8/layout/orgChart1"/>
    <dgm:cxn modelId="{D80F1D36-351E-4C57-A14D-1994060AA019}" type="presOf" srcId="{84C2E200-53E3-4EF8-81E4-8A7B733CB886}" destId="{8770C12D-F13A-4A16-A777-1150C351ACBF}" srcOrd="1" destOrd="0" presId="urn:microsoft.com/office/officeart/2005/8/layout/orgChart1"/>
    <dgm:cxn modelId="{5E0C4F08-D1E2-43BA-8D52-E16AFF8577D0}" type="presOf" srcId="{BA4F36D6-4FAC-41CD-8B95-2A166543EF1F}" destId="{E6879B53-E4CD-4856-A53B-E9D66FBB301B}" srcOrd="1" destOrd="0" presId="urn:microsoft.com/office/officeart/2005/8/layout/orgChart1"/>
    <dgm:cxn modelId="{47643619-FB88-4FB0-B350-B01B1B827E44}" srcId="{BA4F36D6-4FAC-41CD-8B95-2A166543EF1F}" destId="{84C2E200-53E3-4EF8-81E4-8A7B733CB886}" srcOrd="1" destOrd="0" parTransId="{2D0AB6DF-6779-4A90-BA44-00561DD7C727}" sibTransId="{5F4DDDC9-4A1D-4E20-8CAD-83CDA320656D}"/>
    <dgm:cxn modelId="{83EB7DC4-CA48-4926-95F2-30F7E93BA7B7}" type="presOf" srcId="{BA4F36D6-4FAC-41CD-8B95-2A166543EF1F}" destId="{1F816B95-2299-429F-A820-131B235343FD}" srcOrd="0" destOrd="0" presId="urn:microsoft.com/office/officeart/2005/8/layout/orgChart1"/>
    <dgm:cxn modelId="{E66487B3-EA13-43C0-AF63-B21E82CFD523}" srcId="{BA4F36D6-4FAC-41CD-8B95-2A166543EF1F}" destId="{EFA5B97C-9190-42DB-A063-6631E5BDFBBD}" srcOrd="2" destOrd="0" parTransId="{48705890-E3ED-4118-85A4-677B84E7ACA6}" sibTransId="{05D0529C-41C0-400C-A052-DE6980FBE7AB}"/>
    <dgm:cxn modelId="{85B454EB-6EBB-4E98-A0F3-F40E258A3F65}" type="presOf" srcId="{49009C95-0638-4ECF-88F1-42592A87E55C}" destId="{98F20558-F233-44D4-B3D5-71515AE8F965}" srcOrd="0" destOrd="0" presId="urn:microsoft.com/office/officeart/2005/8/layout/orgChart1"/>
    <dgm:cxn modelId="{7A8B8C25-9281-4B75-8CA4-C5B97A372F23}" srcId="{BA4F36D6-4FAC-41CD-8B95-2A166543EF1F}" destId="{59E08537-B87F-4FB3-B32C-3A89ED557D15}" srcOrd="0" destOrd="0" parTransId="{49009C95-0638-4ECF-88F1-42592A87E55C}" sibTransId="{A82508F1-C0B7-4A2D-A871-7E6055AE6C32}"/>
    <dgm:cxn modelId="{EADEB6AA-5E94-4465-81FA-0313522BD0E6}" type="presOf" srcId="{6AA446C0-843B-4597-BC45-93A1823A8D02}" destId="{A79996F9-24CA-474B-8DF1-3009E4566AE3}" srcOrd="0" destOrd="0" presId="urn:microsoft.com/office/officeart/2005/8/layout/orgChart1"/>
    <dgm:cxn modelId="{D1C40110-7FBC-4220-B480-BE49E99D347E}" type="presOf" srcId="{2D0AB6DF-6779-4A90-BA44-00561DD7C727}" destId="{96DAF1FD-8E77-4D23-8F2A-B75B8E449FC1}" srcOrd="0" destOrd="0" presId="urn:microsoft.com/office/officeart/2005/8/layout/orgChart1"/>
    <dgm:cxn modelId="{43B6B095-8459-4DF7-BA16-4F641E76E279}" type="presOf" srcId="{59E08537-B87F-4FB3-B32C-3A89ED557D15}" destId="{087DF4F0-3081-4EFC-89B9-9A850F5F6C61}" srcOrd="1" destOrd="0" presId="urn:microsoft.com/office/officeart/2005/8/layout/orgChart1"/>
    <dgm:cxn modelId="{2F307FAB-DCBD-40B7-9563-9F6B8430AEFE}" srcId="{6AA446C0-843B-4597-BC45-93A1823A8D02}" destId="{BA4F36D6-4FAC-41CD-8B95-2A166543EF1F}" srcOrd="0" destOrd="0" parTransId="{3F9C223E-4EBB-409E-8550-5A290F43129C}" sibTransId="{8BE168FB-EEB7-4A44-92E4-33D7C64BA07F}"/>
    <dgm:cxn modelId="{D0DC244A-D1FA-43DA-8787-AE112532F3C0}" type="presOf" srcId="{EFA5B97C-9190-42DB-A063-6631E5BDFBBD}" destId="{25D0245F-B54E-49A4-A273-58F9FA142D91}" srcOrd="0" destOrd="0" presId="urn:microsoft.com/office/officeart/2005/8/layout/orgChart1"/>
    <dgm:cxn modelId="{F391B806-5633-476C-A22D-E4AB7230CDF1}" type="presOf" srcId="{59E08537-B87F-4FB3-B32C-3A89ED557D15}" destId="{8CC13B50-7D8F-47DF-A880-13A411C48B4D}" srcOrd="0" destOrd="0" presId="urn:microsoft.com/office/officeart/2005/8/layout/orgChart1"/>
    <dgm:cxn modelId="{EEA89CA7-3BAC-41A4-AD3E-C8740878B948}" type="presOf" srcId="{EFA5B97C-9190-42DB-A063-6631E5BDFBBD}" destId="{1DFC3BA6-DF1D-4A79-ACDF-048C9B4628B0}" srcOrd="1" destOrd="0" presId="urn:microsoft.com/office/officeart/2005/8/layout/orgChart1"/>
    <dgm:cxn modelId="{BA894231-484E-435C-89B0-E5AB77857A85}" type="presParOf" srcId="{A79996F9-24CA-474B-8DF1-3009E4566AE3}" destId="{262E29AA-0D30-4B2E-85C8-34CB2A148791}" srcOrd="0" destOrd="0" presId="urn:microsoft.com/office/officeart/2005/8/layout/orgChart1"/>
    <dgm:cxn modelId="{9FDE0A5E-A59C-434D-8AEC-12BDB17257FA}" type="presParOf" srcId="{262E29AA-0D30-4B2E-85C8-34CB2A148791}" destId="{C1A03A8A-33DA-4202-9CB1-2541A40D11EF}" srcOrd="0" destOrd="0" presId="urn:microsoft.com/office/officeart/2005/8/layout/orgChart1"/>
    <dgm:cxn modelId="{3B0A010C-F7BB-43D3-89F5-38C8D039A6F2}" type="presParOf" srcId="{C1A03A8A-33DA-4202-9CB1-2541A40D11EF}" destId="{1F816B95-2299-429F-A820-131B235343FD}" srcOrd="0" destOrd="0" presId="urn:microsoft.com/office/officeart/2005/8/layout/orgChart1"/>
    <dgm:cxn modelId="{7151B346-887F-48A6-86B3-E755A1F166F0}" type="presParOf" srcId="{C1A03A8A-33DA-4202-9CB1-2541A40D11EF}" destId="{E6879B53-E4CD-4856-A53B-E9D66FBB301B}" srcOrd="1" destOrd="0" presId="urn:microsoft.com/office/officeart/2005/8/layout/orgChart1"/>
    <dgm:cxn modelId="{BEDAFCFF-4836-42E6-9CE8-B92E876D2A8A}" type="presParOf" srcId="{262E29AA-0D30-4B2E-85C8-34CB2A148791}" destId="{45898084-8384-43B1-8432-DB9B55BA4948}" srcOrd="1" destOrd="0" presId="urn:microsoft.com/office/officeart/2005/8/layout/orgChart1"/>
    <dgm:cxn modelId="{5938DE67-95B9-4296-BCE9-A5250F82717F}" type="presParOf" srcId="{45898084-8384-43B1-8432-DB9B55BA4948}" destId="{98F20558-F233-44D4-B3D5-71515AE8F965}" srcOrd="0" destOrd="0" presId="urn:microsoft.com/office/officeart/2005/8/layout/orgChart1"/>
    <dgm:cxn modelId="{BD443BB4-B6C2-435D-80D2-C44E28348C57}" type="presParOf" srcId="{45898084-8384-43B1-8432-DB9B55BA4948}" destId="{500E4FE0-1EE4-4E26-8044-60E4307D5853}" srcOrd="1" destOrd="0" presId="urn:microsoft.com/office/officeart/2005/8/layout/orgChart1"/>
    <dgm:cxn modelId="{DFD7E2D3-9C57-491E-9604-BB4276012479}" type="presParOf" srcId="{500E4FE0-1EE4-4E26-8044-60E4307D5853}" destId="{CC5F035F-C74D-40FE-8657-5B4822AAAD0F}" srcOrd="0" destOrd="0" presId="urn:microsoft.com/office/officeart/2005/8/layout/orgChart1"/>
    <dgm:cxn modelId="{A6C87EE4-5690-4542-B852-55B91AE59624}" type="presParOf" srcId="{CC5F035F-C74D-40FE-8657-5B4822AAAD0F}" destId="{8CC13B50-7D8F-47DF-A880-13A411C48B4D}" srcOrd="0" destOrd="0" presId="urn:microsoft.com/office/officeart/2005/8/layout/orgChart1"/>
    <dgm:cxn modelId="{5E88E752-A162-422C-889B-446A5864C074}" type="presParOf" srcId="{CC5F035F-C74D-40FE-8657-5B4822AAAD0F}" destId="{087DF4F0-3081-4EFC-89B9-9A850F5F6C61}" srcOrd="1" destOrd="0" presId="urn:microsoft.com/office/officeart/2005/8/layout/orgChart1"/>
    <dgm:cxn modelId="{89362931-EECD-48EE-AD67-12898BC8D3DD}" type="presParOf" srcId="{500E4FE0-1EE4-4E26-8044-60E4307D5853}" destId="{5AB320C4-8B12-454F-9629-5FB700402EA4}" srcOrd="1" destOrd="0" presId="urn:microsoft.com/office/officeart/2005/8/layout/orgChart1"/>
    <dgm:cxn modelId="{E7DB0433-693B-4D28-91D3-1E09567DA0AD}" type="presParOf" srcId="{500E4FE0-1EE4-4E26-8044-60E4307D5853}" destId="{963236CF-9F46-47A9-AA61-9A3A75E35E7D}" srcOrd="2" destOrd="0" presId="urn:microsoft.com/office/officeart/2005/8/layout/orgChart1"/>
    <dgm:cxn modelId="{0EC5F6E0-BBDA-459A-97E3-CD3C6196758E}" type="presParOf" srcId="{45898084-8384-43B1-8432-DB9B55BA4948}" destId="{96DAF1FD-8E77-4D23-8F2A-B75B8E449FC1}" srcOrd="2" destOrd="0" presId="urn:microsoft.com/office/officeart/2005/8/layout/orgChart1"/>
    <dgm:cxn modelId="{CBBD6609-4329-4DCD-83F0-771C9A125455}" type="presParOf" srcId="{45898084-8384-43B1-8432-DB9B55BA4948}" destId="{CEB9F91E-8598-4C23-AD13-E921886096DB}" srcOrd="3" destOrd="0" presId="urn:microsoft.com/office/officeart/2005/8/layout/orgChart1"/>
    <dgm:cxn modelId="{038B3821-96BD-44BC-81CE-2A0791E99314}" type="presParOf" srcId="{CEB9F91E-8598-4C23-AD13-E921886096DB}" destId="{90A133C2-9841-4058-AE1E-9A22B78BEB0D}" srcOrd="0" destOrd="0" presId="urn:microsoft.com/office/officeart/2005/8/layout/orgChart1"/>
    <dgm:cxn modelId="{818C9E69-E86F-48C8-B4B9-DFD46C14CCFB}" type="presParOf" srcId="{90A133C2-9841-4058-AE1E-9A22B78BEB0D}" destId="{A73A988C-8AD4-4914-A2AF-41FD382ED34F}" srcOrd="0" destOrd="0" presId="urn:microsoft.com/office/officeart/2005/8/layout/orgChart1"/>
    <dgm:cxn modelId="{C6A21B0F-0F55-4787-95D3-DEE1C71255B4}" type="presParOf" srcId="{90A133C2-9841-4058-AE1E-9A22B78BEB0D}" destId="{8770C12D-F13A-4A16-A777-1150C351ACBF}" srcOrd="1" destOrd="0" presId="urn:microsoft.com/office/officeart/2005/8/layout/orgChart1"/>
    <dgm:cxn modelId="{2011DA76-00EE-4FB9-AE6C-09186E881416}" type="presParOf" srcId="{CEB9F91E-8598-4C23-AD13-E921886096DB}" destId="{EFD2C1D7-7093-4D40-8FBF-E1D03D3F0333}" srcOrd="1" destOrd="0" presId="urn:microsoft.com/office/officeart/2005/8/layout/orgChart1"/>
    <dgm:cxn modelId="{95792765-08DD-4FE7-80A9-50FD3E092AE3}" type="presParOf" srcId="{CEB9F91E-8598-4C23-AD13-E921886096DB}" destId="{F5ADCE94-08B1-45A2-9E09-ECA38D302463}" srcOrd="2" destOrd="0" presId="urn:microsoft.com/office/officeart/2005/8/layout/orgChart1"/>
    <dgm:cxn modelId="{56CB4733-F140-44A7-9329-46C589750D4B}" type="presParOf" srcId="{45898084-8384-43B1-8432-DB9B55BA4948}" destId="{F96A7E49-3610-4EB7-92A7-491876C9FC82}" srcOrd="4" destOrd="0" presId="urn:microsoft.com/office/officeart/2005/8/layout/orgChart1"/>
    <dgm:cxn modelId="{6EBC43F8-8713-46E8-953B-7ABEE06687DC}" type="presParOf" srcId="{45898084-8384-43B1-8432-DB9B55BA4948}" destId="{592CDF06-66C3-4D78-A9A4-226F9D4D097E}" srcOrd="5" destOrd="0" presId="urn:microsoft.com/office/officeart/2005/8/layout/orgChart1"/>
    <dgm:cxn modelId="{E2CD5E62-7921-42BD-B406-EA455651E7A2}" type="presParOf" srcId="{592CDF06-66C3-4D78-A9A4-226F9D4D097E}" destId="{0A4692AB-DC54-4493-9D8D-8348369FFD69}" srcOrd="0" destOrd="0" presId="urn:microsoft.com/office/officeart/2005/8/layout/orgChart1"/>
    <dgm:cxn modelId="{145167FE-1014-43AE-A999-9EA33884355E}" type="presParOf" srcId="{0A4692AB-DC54-4493-9D8D-8348369FFD69}" destId="{25D0245F-B54E-49A4-A273-58F9FA142D91}" srcOrd="0" destOrd="0" presId="urn:microsoft.com/office/officeart/2005/8/layout/orgChart1"/>
    <dgm:cxn modelId="{4F7A694E-3E25-4882-B224-7625E02ADF48}" type="presParOf" srcId="{0A4692AB-DC54-4493-9D8D-8348369FFD69}" destId="{1DFC3BA6-DF1D-4A79-ACDF-048C9B4628B0}" srcOrd="1" destOrd="0" presId="urn:microsoft.com/office/officeart/2005/8/layout/orgChart1"/>
    <dgm:cxn modelId="{EB0E2C52-A3D1-4CFF-8849-20A2933C1E93}" type="presParOf" srcId="{592CDF06-66C3-4D78-A9A4-226F9D4D097E}" destId="{9C77C6B7-3DA1-4665-84CA-5559A1FCECCC}" srcOrd="1" destOrd="0" presId="urn:microsoft.com/office/officeart/2005/8/layout/orgChart1"/>
    <dgm:cxn modelId="{B8D79E2A-12A7-4580-A73A-7CECB34081EA}" type="presParOf" srcId="{592CDF06-66C3-4D78-A9A4-226F9D4D097E}" destId="{F769FA7A-7FDB-4812-8C28-0BAF1D6F8EA5}" srcOrd="2" destOrd="0" presId="urn:microsoft.com/office/officeart/2005/8/layout/orgChart1"/>
    <dgm:cxn modelId="{8FE73A7D-C593-4B03-ACB7-07CA004AF17F}" type="presParOf" srcId="{262E29AA-0D30-4B2E-85C8-34CB2A148791}" destId="{58CE568D-E2BD-4981-A690-AFE537FD219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3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8493C-79DB-4027-86C7-6ECBC3D4EC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061F5-6493-4F73-A6A2-454D4A256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F8E82-4424-460B-84D2-1923EC949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D79F4-6837-4C87-97CC-3D2F09497E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D9D93-79A0-4152-A180-48EC5E8A2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DDA04-C990-4584-804E-7D2292FC4E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84682-376F-403E-B569-FE8ABDC203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F81C2D-1D06-4159-A430-4A704E47E5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E4A5F-C08D-4836-935A-A2AF58611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B4C82-C2D0-4BB2-913C-A58F118722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75B7E-EF08-40C6-B9D6-1B0E5A5575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3B288-1AF0-4C02-AC3B-E20F88AD51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A47FB2-A77F-451D-B381-89A0706197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E0009-0D4A-498E-826D-8513D7AE28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7F280E1-6704-44F1-9EB7-51AC6A8353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080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10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3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1LwQH0G7G1s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youtube.com/watch?v=CbjWqsC0Lpk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youtube.com/watch?v=zTr1nKVZBcI" TargetMode="Externa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905000"/>
          </a:xfrm>
        </p:spPr>
        <p:txBody>
          <a:bodyPr/>
          <a:lstStyle/>
          <a:p>
            <a:pPr eaLnBrk="1" hangingPunct="1">
              <a:defRPr/>
            </a:pPr>
            <a:r>
              <a:rPr lang="en-US" sz="8000" b="0" dirty="0" smtClean="0"/>
              <a:t>1-6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819400"/>
            <a:ext cx="8382000" cy="28194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 dirty="0" smtClean="0"/>
              <a:t>British Influence on America</a:t>
            </a:r>
            <a:endParaRPr lang="en-US" sz="4500" b="1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British Influence on America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95400"/>
            <a:ext cx="48006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900" smtClean="0">
                <a:latin typeface="Times New Roman" pitchFamily="18" charset="0"/>
              </a:rPr>
              <a:t>The traditions of British law and the political philosophy of the </a:t>
            </a:r>
            <a:r>
              <a:rPr lang="en-US" sz="2900" b="1" smtClean="0">
                <a:solidFill>
                  <a:srgbClr val="FF0000"/>
                </a:solidFill>
                <a:latin typeface="Times New Roman" pitchFamily="18" charset="0"/>
              </a:rPr>
              <a:t>Enlightenment</a:t>
            </a:r>
            <a:r>
              <a:rPr lang="en-US" sz="2900" smtClean="0">
                <a:latin typeface="Times New Roman" pitchFamily="18" charset="0"/>
              </a:rPr>
              <a:t> (Age of Reason) guided the development of the early American colonies and the founding of the United States.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900" smtClean="0">
                <a:latin typeface="Times New Roman" pitchFamily="18" charset="0"/>
              </a:rPr>
              <a:t>The United States was directly influenced by Great Britain because, after all, we were British until </a:t>
            </a:r>
            <a:r>
              <a:rPr lang="en-US" sz="2900" b="1" smtClean="0">
                <a:solidFill>
                  <a:srgbClr val="FF0000"/>
                </a:solidFill>
                <a:latin typeface="Times New Roman" pitchFamily="18" charset="0"/>
              </a:rPr>
              <a:t>July 4, 1776</a:t>
            </a:r>
            <a:r>
              <a:rPr lang="en-US" sz="2900" smtClean="0">
                <a:latin typeface="Times New Roman" pitchFamily="18" charset="0"/>
              </a:rPr>
              <a:t>.</a:t>
            </a:r>
          </a:p>
        </p:txBody>
      </p:sp>
      <p:pic>
        <p:nvPicPr>
          <p:cNvPr id="7172" name="Picture 6" descr="british-fla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286000"/>
            <a:ext cx="4343400" cy="346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2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Majority Rule</a:t>
            </a:r>
          </a:p>
        </p:txBody>
      </p:sp>
      <p:sp>
        <p:nvSpPr>
          <p:cNvPr id="3584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Times New Roman" pitchFamily="18" charset="0"/>
              </a:rPr>
              <a:t>French philosopher </a:t>
            </a:r>
            <a:r>
              <a:rPr lang="en-US" b="1" smtClean="0">
                <a:solidFill>
                  <a:srgbClr val="FF0000"/>
                </a:solidFill>
                <a:latin typeface="Times New Roman" pitchFamily="18" charset="0"/>
              </a:rPr>
              <a:t>Jean-Jacques Rousseau</a:t>
            </a:r>
            <a:r>
              <a:rPr lang="en-US" smtClean="0">
                <a:latin typeface="Times New Roman" pitchFamily="18" charset="0"/>
              </a:rPr>
              <a:t> promoted this idea in the late 1700s.</a:t>
            </a:r>
          </a:p>
          <a:p>
            <a:pPr eaLnBrk="1" hangingPunct="1">
              <a:defRPr/>
            </a:pPr>
            <a:r>
              <a:rPr lang="en-US" smtClean="0">
                <a:latin typeface="Times New Roman" pitchFamily="18" charset="0"/>
              </a:rPr>
              <a:t>According to this theory, when differences of opinion arise, the people will agree to do what the most people want.</a:t>
            </a:r>
          </a:p>
          <a:p>
            <a:pPr eaLnBrk="1" hangingPunct="1">
              <a:defRPr/>
            </a:pPr>
            <a:r>
              <a:rPr lang="en-US" smtClean="0">
                <a:latin typeface="Times New Roman" pitchFamily="18" charset="0"/>
              </a:rPr>
              <a:t>At the same time, the </a:t>
            </a:r>
            <a:r>
              <a:rPr lang="en-US" b="1" smtClean="0">
                <a:solidFill>
                  <a:srgbClr val="FF0000"/>
                </a:solidFill>
                <a:latin typeface="Times New Roman" pitchFamily="18" charset="0"/>
              </a:rPr>
              <a:t>majority</a:t>
            </a:r>
            <a:r>
              <a:rPr lang="en-US" smtClean="0">
                <a:latin typeface="Times New Roman" pitchFamily="18" charset="0"/>
              </a:rPr>
              <a:t> respects the rights of the </a:t>
            </a:r>
            <a:r>
              <a:rPr lang="en-US" b="1" smtClean="0">
                <a:solidFill>
                  <a:srgbClr val="FF0000"/>
                </a:solidFill>
                <a:latin typeface="Times New Roman" pitchFamily="18" charset="0"/>
              </a:rPr>
              <a:t>minority</a:t>
            </a:r>
            <a:r>
              <a:rPr lang="en-US" smtClean="0">
                <a:latin typeface="Times New Roman" pitchFamily="18" charset="0"/>
              </a:rPr>
              <a:t>.</a:t>
            </a:r>
          </a:p>
          <a:p>
            <a:pPr eaLnBrk="1" hangingPunct="1">
              <a:defRPr/>
            </a:pPr>
            <a:r>
              <a:rPr lang="en-US" smtClean="0">
                <a:latin typeface="Times New Roman" pitchFamily="18" charset="0"/>
              </a:rPr>
              <a:t>The majority is officially 50% + 1 of those who voted.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500" i="1" smtClean="0">
                <a:effectLst/>
              </a:rPr>
              <a:t>British Influence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95400"/>
            <a:ext cx="4876800" cy="48307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800" b="1" u="sng" smtClean="0">
                <a:effectLst/>
                <a:latin typeface="Times New Roman" pitchFamily="18" charset="0"/>
              </a:rPr>
              <a:t>Parliament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000" smtClean="0">
                <a:effectLst/>
                <a:latin typeface="Times New Roman" pitchFamily="18" charset="0"/>
              </a:rPr>
              <a:t>The law making body in England.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000" smtClean="0">
                <a:effectLst/>
                <a:latin typeface="Times New Roman" pitchFamily="18" charset="0"/>
              </a:rPr>
              <a:t>American colonials were not allowed to be represented in Parliament even though they paid taxes.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000" smtClean="0">
                <a:effectLst/>
                <a:latin typeface="Times New Roman" pitchFamily="18" charset="0"/>
              </a:rPr>
              <a:t>“No Taxation without Representation!”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95400"/>
            <a:ext cx="4495800" cy="48307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800" b="1" u="sng" smtClean="0">
                <a:effectLst/>
                <a:latin typeface="Times New Roman" pitchFamily="18" charset="0"/>
              </a:rPr>
              <a:t>Republic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000" smtClean="0">
                <a:effectLst/>
                <a:latin typeface="Times New Roman" pitchFamily="18" charset="0"/>
              </a:rPr>
              <a:t>Elected representatives represent the people’s wants.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000" smtClean="0">
                <a:latin typeface="Times New Roman" pitchFamily="18" charset="0"/>
              </a:rPr>
              <a:t>A republic is a country that has no monarch.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000" smtClean="0">
                <a:latin typeface="Times New Roman" pitchFamily="18" charset="0"/>
              </a:rPr>
              <a:t>The head of the country is usually an elected president.</a:t>
            </a:r>
            <a:endParaRPr lang="en-US" sz="330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500" smtClean="0">
                <a:effectLst/>
              </a:rPr>
              <a:t>Parliament</a:t>
            </a:r>
          </a:p>
        </p:txBody>
      </p:sp>
      <p:pic>
        <p:nvPicPr>
          <p:cNvPr id="1024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392238"/>
            <a:ext cx="8534400" cy="546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Self-Government in America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9144000" cy="47545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mtClean="0"/>
              <a:t>Remember, the American colonies still were part of Great Britain even though there was an increasing division between the 2.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mtClean="0"/>
              <a:t>The American colonies were allowed to govern themselves because England was so far away.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mtClean="0"/>
              <a:t>Because of this, and their lack of </a:t>
            </a:r>
            <a:r>
              <a:rPr lang="en-US" b="1" smtClean="0">
                <a:solidFill>
                  <a:srgbClr val="FF0000"/>
                </a:solidFill>
              </a:rPr>
              <a:t>representation</a:t>
            </a:r>
            <a:r>
              <a:rPr lang="en-US" smtClean="0"/>
              <a:t> back in England’s </a:t>
            </a:r>
            <a:r>
              <a:rPr lang="en-US" b="1" smtClean="0">
                <a:solidFill>
                  <a:srgbClr val="FF0000"/>
                </a:solidFill>
              </a:rPr>
              <a:t>Parliament</a:t>
            </a:r>
            <a:r>
              <a:rPr lang="en-US" smtClean="0"/>
              <a:t>, the colonists set up their own legislatures like the </a:t>
            </a:r>
            <a:r>
              <a:rPr lang="en-US" b="1" smtClean="0">
                <a:solidFill>
                  <a:srgbClr val="FF0000"/>
                </a:solidFill>
              </a:rPr>
              <a:t>House of Burgesses</a:t>
            </a:r>
            <a:r>
              <a:rPr lang="en-US" smtClean="0"/>
              <a:t> in Virginia and the </a:t>
            </a:r>
            <a:r>
              <a:rPr lang="en-US" b="1" smtClean="0">
                <a:solidFill>
                  <a:srgbClr val="FF0000"/>
                </a:solidFill>
              </a:rPr>
              <a:t>Mayflower Compact</a:t>
            </a:r>
            <a:r>
              <a:rPr lang="en-US" smtClean="0"/>
              <a:t> in Massachusetts.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mtClean="0"/>
              <a:t>It was not until the end of the </a:t>
            </a:r>
            <a:r>
              <a:rPr lang="en-US" b="1" smtClean="0">
                <a:solidFill>
                  <a:srgbClr val="FF0000"/>
                </a:solidFill>
              </a:rPr>
              <a:t>French and Indian War</a:t>
            </a:r>
            <a:r>
              <a:rPr lang="en-US" smtClean="0"/>
              <a:t> that the British began to pay closer attention to the colonies.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500" b="0" smtClean="0"/>
              <a:t>House of Burgesses</a:t>
            </a:r>
          </a:p>
        </p:txBody>
      </p:sp>
      <p:sp>
        <p:nvSpPr>
          <p:cNvPr id="27651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95400"/>
            <a:ext cx="48768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latin typeface="Times New Roman" pitchFamily="18" charset="0"/>
              </a:rPr>
              <a:t>Established in Jamestown, Virginia in the 1619.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latin typeface="Times New Roman" pitchFamily="18" charset="0"/>
              </a:rPr>
              <a:t>1</a:t>
            </a:r>
            <a:r>
              <a:rPr lang="en-US" baseline="30000" smtClean="0">
                <a:latin typeface="Times New Roman" pitchFamily="18" charset="0"/>
              </a:rPr>
              <a:t>st</a:t>
            </a:r>
            <a:r>
              <a:rPr lang="en-US" smtClean="0">
                <a:latin typeface="Times New Roman" pitchFamily="18" charset="0"/>
              </a:rPr>
              <a:t> elected legislative assembly in the New World (Virginia) and was based from the British Parliament.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latin typeface="Times New Roman" pitchFamily="18" charset="0"/>
              </a:rPr>
              <a:t>It was a </a:t>
            </a:r>
            <a:r>
              <a:rPr lang="en-US" b="1" smtClean="0">
                <a:solidFill>
                  <a:srgbClr val="FF0000"/>
                </a:solidFill>
                <a:latin typeface="Times New Roman" pitchFamily="18" charset="0"/>
              </a:rPr>
              <a:t>representative</a:t>
            </a:r>
            <a:r>
              <a:rPr lang="en-US" smtClean="0">
                <a:latin typeface="Times New Roman" pitchFamily="18" charset="0"/>
              </a:rPr>
              <a:t> assembly.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latin typeface="Times New Roman" pitchFamily="18" charset="0"/>
              </a:rPr>
              <a:t>In other words, the people elected people to represent their interests.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>
                <a:latin typeface="Times New Roman" pitchFamily="18" charset="0"/>
              </a:rPr>
              <a:t>Does that sound like our Congress today?</a:t>
            </a:r>
          </a:p>
        </p:txBody>
      </p:sp>
      <p:pic>
        <p:nvPicPr>
          <p:cNvPr id="12292" name="Picture 1030" descr="wmsbrg1099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447800"/>
            <a:ext cx="3657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1032" descr="IMG_0251_027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53063" y="4090988"/>
            <a:ext cx="3690937" cy="276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500" b="0" smtClean="0"/>
              <a:t>Mayflower Compact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371600"/>
            <a:ext cx="5867400" cy="4754563"/>
          </a:xfrm>
        </p:spPr>
        <p:txBody>
          <a:bodyPr/>
          <a:lstStyle/>
          <a:p>
            <a:pPr eaLnBrk="1" hangingPunct="1">
              <a:defRPr/>
            </a:pPr>
            <a:r>
              <a:rPr lang="en-US" sz="2500" smtClean="0">
                <a:latin typeface="Times New Roman" pitchFamily="18" charset="0"/>
              </a:rPr>
              <a:t>1</a:t>
            </a:r>
            <a:r>
              <a:rPr lang="en-US" sz="2500" baseline="30000" smtClean="0">
                <a:latin typeface="Times New Roman" pitchFamily="18" charset="0"/>
              </a:rPr>
              <a:t>st</a:t>
            </a:r>
            <a:r>
              <a:rPr lang="en-US" sz="2500" smtClean="0">
                <a:latin typeface="Times New Roman" pitchFamily="18" charset="0"/>
              </a:rPr>
              <a:t> governing document in the Plymouth colony (Massachusetts)</a:t>
            </a:r>
          </a:p>
          <a:p>
            <a:pPr eaLnBrk="1" hangingPunct="1">
              <a:defRPr/>
            </a:pPr>
            <a:r>
              <a:rPr lang="en-US" sz="2500" smtClean="0">
                <a:latin typeface="Times New Roman" pitchFamily="18" charset="0"/>
              </a:rPr>
              <a:t>Drafted by the Pilgrims in 1620</a:t>
            </a:r>
          </a:p>
          <a:p>
            <a:pPr eaLnBrk="1" hangingPunct="1">
              <a:defRPr/>
            </a:pPr>
            <a:r>
              <a:rPr lang="en-US" sz="2500" smtClean="0">
                <a:latin typeface="Times New Roman" pitchFamily="18" charset="0"/>
              </a:rPr>
              <a:t>The government would get its power from the consent of the governed.  </a:t>
            </a:r>
          </a:p>
          <a:p>
            <a:pPr eaLnBrk="1" hangingPunct="1">
              <a:defRPr/>
            </a:pPr>
            <a:r>
              <a:rPr lang="en-US" sz="2500" smtClean="0">
                <a:latin typeface="Times New Roman" pitchFamily="18" charset="0"/>
              </a:rPr>
              <a:t>This is known as </a:t>
            </a:r>
            <a:r>
              <a:rPr lang="en-US" sz="2500" b="1" smtClean="0">
                <a:solidFill>
                  <a:srgbClr val="FF0000"/>
                </a:solidFill>
                <a:latin typeface="Times New Roman" pitchFamily="18" charset="0"/>
              </a:rPr>
              <a:t>popular sovereignty</a:t>
            </a:r>
            <a:r>
              <a:rPr lang="en-US" sz="2500" smtClean="0">
                <a:latin typeface="Times New Roman" pitchFamily="18" charset="0"/>
              </a:rPr>
              <a:t>.</a:t>
            </a:r>
          </a:p>
          <a:p>
            <a:pPr eaLnBrk="1" hangingPunct="1">
              <a:defRPr/>
            </a:pPr>
            <a:r>
              <a:rPr lang="en-US" sz="2500" smtClean="0">
                <a:latin typeface="Times New Roman" pitchFamily="18" charset="0"/>
              </a:rPr>
              <a:t>The Mayflower Compact was different from the House of Burgesses because it had </a:t>
            </a:r>
            <a:r>
              <a:rPr lang="en-US" sz="2500" b="1" smtClean="0">
                <a:solidFill>
                  <a:srgbClr val="FF0000"/>
                </a:solidFill>
                <a:latin typeface="Times New Roman" pitchFamily="18" charset="0"/>
              </a:rPr>
              <a:t>direct</a:t>
            </a:r>
            <a:r>
              <a:rPr lang="en-US" sz="2500" smtClean="0">
                <a:latin typeface="Times New Roman" pitchFamily="18" charset="0"/>
              </a:rPr>
              <a:t>, not representative </a:t>
            </a:r>
            <a:r>
              <a:rPr lang="en-US" sz="2500" b="1" smtClean="0">
                <a:solidFill>
                  <a:srgbClr val="FF0000"/>
                </a:solidFill>
                <a:latin typeface="Times New Roman" pitchFamily="18" charset="0"/>
              </a:rPr>
              <a:t>democracy</a:t>
            </a:r>
            <a:r>
              <a:rPr lang="en-US" sz="2500" smtClean="0">
                <a:latin typeface="Times New Roman" pitchFamily="18" charset="0"/>
              </a:rPr>
              <a:t>.</a:t>
            </a:r>
          </a:p>
          <a:p>
            <a:pPr eaLnBrk="1" hangingPunct="1">
              <a:defRPr/>
            </a:pPr>
            <a:r>
              <a:rPr lang="en-US" sz="2500" smtClean="0">
                <a:latin typeface="Times New Roman" pitchFamily="18" charset="0"/>
              </a:rPr>
              <a:t>In other words, people could go to meetings without elections and speak their mind directly and be heard.</a:t>
            </a:r>
          </a:p>
        </p:txBody>
      </p:sp>
      <p:pic>
        <p:nvPicPr>
          <p:cNvPr id="13316" name="Picture 1031">
            <a:hlinkClick r:id="rId2"/>
          </p:cNvPr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81675" y="2362200"/>
            <a:ext cx="3362325" cy="29908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500" i="1" smtClean="0">
                <a:effectLst/>
              </a:rPr>
              <a:t>Limited Government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5000" smtClean="0">
                <a:effectLst/>
              </a:rPr>
              <a:t>Magna Carta/Great Charter</a:t>
            </a:r>
          </a:p>
          <a:p>
            <a:pPr eaLnBrk="1" hangingPunct="1"/>
            <a:r>
              <a:rPr lang="en-US" sz="5000" smtClean="0">
                <a:effectLst/>
              </a:rPr>
              <a:t>Social Contract theory</a:t>
            </a:r>
          </a:p>
          <a:p>
            <a:pPr eaLnBrk="1" hangingPunct="1"/>
            <a:r>
              <a:rPr lang="en-US" sz="5000" smtClean="0">
                <a:effectLst/>
              </a:rPr>
              <a:t>Common Law</a:t>
            </a:r>
          </a:p>
          <a:p>
            <a:pPr eaLnBrk="1" hangingPunct="1"/>
            <a:r>
              <a:rPr lang="en-US" sz="5000" smtClean="0">
                <a:effectLst/>
              </a:rPr>
              <a:t>English Bill of Rights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1028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500" smtClean="0"/>
              <a:t>Magna Carta</a:t>
            </a:r>
          </a:p>
        </p:txBody>
      </p:sp>
      <p:sp>
        <p:nvSpPr>
          <p:cNvPr id="23557" name="Rectangle 1029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4038600" cy="3733800"/>
          </a:xfrm>
        </p:spPr>
        <p:txBody>
          <a:bodyPr/>
          <a:lstStyle/>
          <a:p>
            <a:pPr eaLnBrk="1" hangingPunct="1">
              <a:defRPr/>
            </a:pPr>
            <a:r>
              <a:rPr lang="en-US" sz="2600" smtClean="0">
                <a:latin typeface="Times New Roman" pitchFamily="18" charset="0"/>
              </a:rPr>
              <a:t>Latin for the Great Charter (</a:t>
            </a:r>
            <a:r>
              <a:rPr lang="en-US" sz="2600" b="1" smtClean="0">
                <a:latin typeface="Times New Roman" pitchFamily="18" charset="0"/>
              </a:rPr>
              <a:t>1215</a:t>
            </a:r>
            <a:r>
              <a:rPr lang="en-US" sz="2600" smtClean="0">
                <a:latin typeface="Times New Roman" pitchFamily="18" charset="0"/>
              </a:rPr>
              <a:t>)</a:t>
            </a:r>
          </a:p>
          <a:p>
            <a:pPr eaLnBrk="1" hangingPunct="1">
              <a:defRPr/>
            </a:pPr>
            <a:r>
              <a:rPr lang="en-US" sz="2600" smtClean="0">
                <a:latin typeface="Times New Roman" pitchFamily="18" charset="0"/>
              </a:rPr>
              <a:t>Most significant early influence on constitutional law</a:t>
            </a:r>
          </a:p>
          <a:p>
            <a:pPr eaLnBrk="1" hangingPunct="1">
              <a:defRPr/>
            </a:pPr>
            <a:r>
              <a:rPr lang="en-US" sz="2600" b="1" smtClean="0">
                <a:solidFill>
                  <a:srgbClr val="FF0000"/>
                </a:solidFill>
                <a:latin typeface="Times New Roman" pitchFamily="18" charset="0"/>
              </a:rPr>
              <a:t>Limited</a:t>
            </a:r>
            <a:r>
              <a:rPr lang="en-US" sz="2600" smtClean="0">
                <a:latin typeface="Times New Roman" pitchFamily="18" charset="0"/>
              </a:rPr>
              <a:t> the King of England’s power</a:t>
            </a:r>
          </a:p>
          <a:p>
            <a:pPr eaLnBrk="1" hangingPunct="1">
              <a:defRPr/>
            </a:pPr>
            <a:r>
              <a:rPr lang="en-US" sz="2600" smtClean="0">
                <a:latin typeface="Times New Roman" pitchFamily="18" charset="0"/>
              </a:rPr>
              <a:t>Influenced common law and the US Constitution</a:t>
            </a:r>
          </a:p>
          <a:p>
            <a:pPr eaLnBrk="1" hangingPunct="1">
              <a:defRPr/>
            </a:pPr>
            <a:r>
              <a:rPr lang="en-US" sz="2600" smtClean="0">
                <a:latin typeface="Times New Roman" pitchFamily="18" charset="0"/>
              </a:rPr>
              <a:t>One of the most important legal documents in the history of democracy.</a:t>
            </a:r>
          </a:p>
        </p:txBody>
      </p:sp>
      <p:pic>
        <p:nvPicPr>
          <p:cNvPr id="15364" name="Picture 1031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91000" y="1754188"/>
            <a:ext cx="4953000" cy="39528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500" b="0" smtClean="0"/>
              <a:t>The Social Contract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latin typeface="Times New Roman" pitchFamily="18" charset="0"/>
              </a:rPr>
              <a:t>The idea that the people should decide how to be governed </a:t>
            </a:r>
            <a:r>
              <a:rPr lang="en-US" sz="4000" smtClean="0">
                <a:solidFill>
                  <a:srgbClr val="FF0000"/>
                </a:solidFill>
                <a:latin typeface="Times New Roman" pitchFamily="18" charset="0"/>
              </a:rPr>
              <a:t>(popular sovereignty)</a:t>
            </a:r>
          </a:p>
          <a:p>
            <a:pPr eaLnBrk="1" hangingPunct="1">
              <a:defRPr/>
            </a:pPr>
            <a:r>
              <a:rPr lang="en-US" sz="4000" smtClean="0">
                <a:latin typeface="Times New Roman" pitchFamily="18" charset="0"/>
              </a:rPr>
              <a:t>Everyone is born with certain “natural rights”</a:t>
            </a:r>
          </a:p>
          <a:p>
            <a:pPr eaLnBrk="1" hangingPunct="1">
              <a:defRPr/>
            </a:pPr>
            <a:r>
              <a:rPr lang="en-US" sz="4000" smtClean="0">
                <a:latin typeface="Times New Roman" pitchFamily="18" charset="0"/>
              </a:rPr>
              <a:t>Hobbes, Locke, &amp; Rousseau were the most famous philosophers of this idea</a:t>
            </a:r>
          </a:p>
          <a:p>
            <a:pPr eaLnBrk="1" hangingPunct="1">
              <a:defRPr/>
            </a:pPr>
            <a:r>
              <a:rPr lang="en-US" sz="4000" smtClean="0">
                <a:latin typeface="Times New Roman" pitchFamily="18" charset="0"/>
              </a:rPr>
              <a:t>Inspired democracy &amp; Thomas Jefferson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The Social Contract Theory</a:t>
            </a:r>
          </a:p>
        </p:txBody>
      </p:sp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736725"/>
            <a:ext cx="7129462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500" b="0" smtClean="0"/>
              <a:t>British Common Law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257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latin typeface="Times New Roman" pitchFamily="18" charset="0"/>
              </a:rPr>
              <a:t>In its earliest days, England had no </a:t>
            </a:r>
            <a:r>
              <a:rPr lang="en-US" b="1" smtClean="0">
                <a:solidFill>
                  <a:srgbClr val="FF0000"/>
                </a:solidFill>
                <a:latin typeface="Times New Roman" pitchFamily="18" charset="0"/>
              </a:rPr>
              <a:t>written</a:t>
            </a:r>
            <a:r>
              <a:rPr lang="en-US" smtClean="0">
                <a:latin typeface="Times New Roman" pitchFamily="18" charset="0"/>
              </a:rPr>
              <a:t> laws</a:t>
            </a:r>
          </a:p>
          <a:p>
            <a:pPr eaLnBrk="1" hangingPunct="1">
              <a:defRPr/>
            </a:pPr>
            <a:r>
              <a:rPr lang="en-US" smtClean="0">
                <a:latin typeface="Times New Roman" pitchFamily="18" charset="0"/>
              </a:rPr>
              <a:t>People developed rules to live by and these rules and customs came to have the force of law</a:t>
            </a:r>
          </a:p>
          <a:p>
            <a:pPr eaLnBrk="1" hangingPunct="1">
              <a:defRPr/>
            </a:pPr>
            <a:r>
              <a:rPr lang="en-US" smtClean="0">
                <a:latin typeface="Times New Roman" pitchFamily="18" charset="0"/>
              </a:rPr>
              <a:t>As a system of courts arose, the courts’ decisions became the basis of law.</a:t>
            </a:r>
          </a:p>
          <a:p>
            <a:pPr eaLnBrk="1" hangingPunct="1">
              <a:defRPr/>
            </a:pPr>
            <a:r>
              <a:rPr lang="en-US" smtClean="0">
                <a:latin typeface="Times New Roman" pitchFamily="18" charset="0"/>
              </a:rPr>
              <a:t>When the judges would look to decide cases, they would look for a </a:t>
            </a:r>
            <a:r>
              <a:rPr lang="en-US" b="1" smtClean="0">
                <a:solidFill>
                  <a:srgbClr val="FF0000"/>
                </a:solidFill>
                <a:latin typeface="Times New Roman" pitchFamily="18" charset="0"/>
              </a:rPr>
              <a:t>precedent</a:t>
            </a:r>
            <a:r>
              <a:rPr lang="en-US" smtClean="0">
                <a:latin typeface="Times New Roman" pitchFamily="18" charset="0"/>
              </a:rPr>
              <a:t>, or a ruling in an earlier case that was similar.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Divine Right Theory</a:t>
            </a:r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/>
      </p:pic>
      <p:sp>
        <p:nvSpPr>
          <p:cNvPr id="3789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>
                <a:latin typeface="Times New Roman" pitchFamily="18" charset="0"/>
              </a:rPr>
              <a:t>Monarchs in Europe believed they received their power from God.</a:t>
            </a:r>
          </a:p>
          <a:p>
            <a:pPr eaLnBrk="1" hangingPunct="1">
              <a:defRPr/>
            </a:pPr>
            <a:r>
              <a:rPr lang="en-US" sz="2800" smtClean="0">
                <a:latin typeface="Times New Roman" pitchFamily="18" charset="0"/>
              </a:rPr>
              <a:t>And they were only responsible to God, so they could pretty much do whatever they wanted.</a:t>
            </a:r>
          </a:p>
          <a:p>
            <a:pPr eaLnBrk="1" hangingPunct="1">
              <a:defRPr/>
            </a:pPr>
            <a:r>
              <a:rPr lang="en-US" sz="2800" smtClean="0">
                <a:latin typeface="Times New Roman" pitchFamily="18" charset="0"/>
              </a:rPr>
              <a:t>They had </a:t>
            </a:r>
            <a:r>
              <a:rPr lang="en-US" sz="2800" b="1" smtClean="0">
                <a:solidFill>
                  <a:srgbClr val="FF0000"/>
                </a:solidFill>
                <a:latin typeface="Times New Roman" pitchFamily="18" charset="0"/>
              </a:rPr>
              <a:t>absolute</a:t>
            </a:r>
            <a:r>
              <a:rPr lang="en-US" sz="2800" smtClean="0">
                <a:latin typeface="Times New Roman" pitchFamily="18" charset="0"/>
              </a:rPr>
              <a:t> power.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09600" y="63246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/>
              <a:t>King James 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The Glorious Revolution (1689)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>
                <a:latin typeface="Times New Roman" pitchFamily="18" charset="0"/>
              </a:rPr>
              <a:t>After the signing of the Magna Carta, officials grew into a lawmaking body called </a:t>
            </a:r>
            <a:r>
              <a:rPr lang="en-US" sz="2800" b="1" smtClean="0">
                <a:solidFill>
                  <a:srgbClr val="FF0000"/>
                </a:solidFill>
                <a:latin typeface="Times New Roman" pitchFamily="18" charset="0"/>
              </a:rPr>
              <a:t>Parliament</a:t>
            </a:r>
            <a:r>
              <a:rPr lang="en-US" sz="2800" smtClean="0">
                <a:latin typeface="Times New Roman" pitchFamily="18" charset="0"/>
              </a:rPr>
              <a:t>.</a:t>
            </a:r>
          </a:p>
          <a:p>
            <a:pPr eaLnBrk="1" hangingPunct="1">
              <a:defRPr/>
            </a:pPr>
            <a:r>
              <a:rPr lang="en-US" sz="2800" smtClean="0">
                <a:latin typeface="Times New Roman" pitchFamily="18" charset="0"/>
              </a:rPr>
              <a:t>England’s Parliament removed King James II from the thrown in 1688 because of a religious and power dispute.</a:t>
            </a:r>
          </a:p>
          <a:p>
            <a:pPr eaLnBrk="1" hangingPunct="1">
              <a:defRPr/>
            </a:pPr>
            <a:r>
              <a:rPr lang="en-US" sz="2800" smtClean="0">
                <a:latin typeface="Times New Roman" pitchFamily="18" charset="0"/>
              </a:rPr>
              <a:t>This event was called the </a:t>
            </a:r>
            <a:r>
              <a:rPr lang="en-US" sz="2800" b="1" smtClean="0">
                <a:solidFill>
                  <a:srgbClr val="FF0000"/>
                </a:solidFill>
                <a:latin typeface="Times New Roman" pitchFamily="18" charset="0"/>
              </a:rPr>
              <a:t>Glorious Revolution</a:t>
            </a:r>
            <a:r>
              <a:rPr lang="en-US" sz="2800" smtClean="0">
                <a:latin typeface="Times New Roman" pitchFamily="18" charset="0"/>
              </a:rPr>
              <a:t> because there was no bloodshed.</a:t>
            </a:r>
          </a:p>
          <a:p>
            <a:pPr eaLnBrk="1" hangingPunct="1">
              <a:defRPr/>
            </a:pPr>
            <a:r>
              <a:rPr lang="en-US" sz="2800" smtClean="0">
                <a:latin typeface="Times New Roman" pitchFamily="18" charset="0"/>
              </a:rPr>
              <a:t>William and Mary were asked to be king and queen, but they first had to sign the English Bill of Rights.</a:t>
            </a:r>
          </a:p>
          <a:p>
            <a:pPr eaLnBrk="1" hangingPunct="1">
              <a:defRPr/>
            </a:pPr>
            <a:r>
              <a:rPr lang="en-US" sz="2800" smtClean="0">
                <a:latin typeface="Times New Roman" pitchFamily="18" charset="0"/>
              </a:rPr>
              <a:t>This gave most of the power in England to the Parliament.</a:t>
            </a: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William and Mary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43000"/>
            <a:ext cx="6019800" cy="51054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>
                <a:latin typeface="Times New Roman" pitchFamily="18" charset="0"/>
              </a:rPr>
              <a:t>Mary was the Protestant daughter of James II.</a:t>
            </a:r>
          </a:p>
          <a:p>
            <a:pPr eaLnBrk="1" hangingPunct="1">
              <a:defRPr/>
            </a:pPr>
            <a:r>
              <a:rPr lang="en-US" sz="2800" smtClean="0">
                <a:latin typeface="Times New Roman" pitchFamily="18" charset="0"/>
              </a:rPr>
              <a:t>Her husband William was King of Scotland.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800" smtClean="0">
                <a:effectLst/>
                <a:latin typeface="Times New Roman" pitchFamily="18" charset="0"/>
              </a:rPr>
              <a:t>Their joint reign began in February, 1689, when they were called to the throne by Parliament, replacing James II, who was "deemed to have fled" the country in the </a:t>
            </a:r>
            <a:r>
              <a:rPr lang="en-US" sz="2800" b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Glorious Revolution</a:t>
            </a:r>
          </a:p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2800" smtClean="0">
                <a:effectLst/>
                <a:latin typeface="Times New Roman" pitchFamily="18" charset="0"/>
              </a:rPr>
              <a:t>The new king and queen signed the </a:t>
            </a:r>
            <a:r>
              <a:rPr lang="en-US" sz="2800" b="1" smtClean="0">
                <a:solidFill>
                  <a:srgbClr val="FF0000"/>
                </a:solidFill>
                <a:effectLst/>
                <a:latin typeface="Times New Roman" pitchFamily="18" charset="0"/>
              </a:rPr>
              <a:t>English Bill of Rights</a:t>
            </a:r>
            <a:r>
              <a:rPr lang="en-US" sz="2800" smtClean="0">
                <a:effectLst/>
                <a:latin typeface="Times New Roman" pitchFamily="18" charset="0"/>
              </a:rPr>
              <a:t> giving much more power to Parliament.</a:t>
            </a:r>
            <a:endParaRPr lang="en-US" sz="2800" smtClean="0">
              <a:latin typeface="Times New Roman" pitchFamily="18" charset="0"/>
            </a:endParaRPr>
          </a:p>
        </p:txBody>
      </p:sp>
      <p:pic>
        <p:nvPicPr>
          <p:cNvPr id="21508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867400" y="2154238"/>
            <a:ext cx="3276600" cy="29797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0" smtClean="0"/>
              <a:t>English Bill of Rights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100" smtClean="0">
                <a:latin typeface="Times New Roman" pitchFamily="18" charset="0"/>
              </a:rPr>
              <a:t>In 1689, following the overthrow of King James II and the Glorious Revolution, the Parliament passed the </a:t>
            </a:r>
            <a:r>
              <a:rPr lang="en-US" sz="3100" b="1" smtClean="0">
                <a:solidFill>
                  <a:srgbClr val="FF0000"/>
                </a:solidFill>
                <a:latin typeface="Times New Roman" pitchFamily="18" charset="0"/>
              </a:rPr>
              <a:t>English Bill of Rights</a:t>
            </a:r>
            <a:r>
              <a:rPr lang="en-US" sz="3100" smtClean="0">
                <a:latin typeface="Times New Roman" pitchFamily="18" charset="0"/>
              </a:rPr>
              <a:t>.</a:t>
            </a:r>
          </a:p>
          <a:p>
            <a:pPr eaLnBrk="1" hangingPunct="1">
              <a:defRPr/>
            </a:pPr>
            <a:r>
              <a:rPr lang="en-US" sz="3100" smtClean="0">
                <a:latin typeface="Times New Roman" pitchFamily="18" charset="0"/>
              </a:rPr>
              <a:t>This document recognized a number of </a:t>
            </a:r>
            <a:r>
              <a:rPr lang="en-US" sz="3100" b="1" smtClean="0">
                <a:solidFill>
                  <a:srgbClr val="FF0000"/>
                </a:solidFill>
                <a:latin typeface="Times New Roman" pitchFamily="18" charset="0"/>
              </a:rPr>
              <a:t>natural rights</a:t>
            </a:r>
            <a:r>
              <a:rPr lang="en-US" sz="3100" smtClean="0">
                <a:latin typeface="Times New Roman" pitchFamily="18" charset="0"/>
              </a:rPr>
              <a:t>, or rights people have by simply being people.</a:t>
            </a:r>
          </a:p>
          <a:p>
            <a:pPr eaLnBrk="1" hangingPunct="1">
              <a:defRPr/>
            </a:pPr>
            <a:r>
              <a:rPr lang="en-US" sz="3100" smtClean="0">
                <a:latin typeface="Times New Roman" pitchFamily="18" charset="0"/>
              </a:rPr>
              <a:t>Some natural rights are life, liberty, and property.</a:t>
            </a:r>
          </a:p>
          <a:p>
            <a:pPr eaLnBrk="1" hangingPunct="1">
              <a:defRPr/>
            </a:pPr>
            <a:r>
              <a:rPr lang="en-US" sz="3100" smtClean="0">
                <a:latin typeface="Times New Roman" pitchFamily="18" charset="0"/>
              </a:rPr>
              <a:t>The English Bill of Rights also guaranteed the right to a fair jury trial and the freedom of speech.</a:t>
            </a:r>
          </a:p>
          <a:p>
            <a:pPr eaLnBrk="1" hangingPunct="1">
              <a:defRPr/>
            </a:pPr>
            <a:r>
              <a:rPr lang="en-US" sz="3100" smtClean="0">
                <a:latin typeface="Times New Roman" pitchFamily="18" charset="0"/>
              </a:rPr>
              <a:t>Many of these rights were included in the US Bill of Rights.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1146175"/>
          <a:ext cx="9144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1024"/>
          <p:cNvGraphicFramePr>
            <a:graphicFrameLocks noChangeAspect="1"/>
          </p:cNvGraphicFramePr>
          <p:nvPr/>
        </p:nvGraphicFramePr>
        <p:xfrm>
          <a:off x="914400" y="1447800"/>
          <a:ext cx="7315200" cy="341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MS Org Chart" r:id="rId3" imgW="8223120" imgH="1834920" progId="">
                  <p:embed followColorScheme="full"/>
                </p:oleObj>
              </mc:Choice>
              <mc:Fallback>
                <p:oleObj name="MS Org Chart" r:id="rId3" imgW="8223120" imgH="1834920" progId="">
                  <p:embed followColorScheme="full"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47800"/>
                        <a:ext cx="7315200" cy="341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Enlightenment Philosophers</a:t>
            </a:r>
          </a:p>
        </p:txBody>
      </p:sp>
      <p:pic>
        <p:nvPicPr>
          <p:cNvPr id="205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4953000"/>
            <a:ext cx="16335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5400" y="5029200"/>
            <a:ext cx="170021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4953000"/>
            <a:ext cx="167481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Enlightenment Philosophers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9144000" cy="5715000"/>
          </a:xfrm>
        </p:spPr>
        <p:txBody>
          <a:bodyPr/>
          <a:lstStyle/>
          <a:p>
            <a:pPr eaLnBrk="1" hangingPunct="1">
              <a:defRPr/>
            </a:pPr>
            <a:r>
              <a:rPr lang="en-US" sz="3400" b="1" smtClean="0">
                <a:solidFill>
                  <a:srgbClr val="FF0000"/>
                </a:solidFill>
                <a:latin typeface="Times New Roman" pitchFamily="18" charset="0"/>
              </a:rPr>
              <a:t>John Locke</a:t>
            </a:r>
            <a:r>
              <a:rPr lang="en-US" sz="3400" smtClean="0">
                <a:latin typeface="Times New Roman" pitchFamily="18" charset="0"/>
              </a:rPr>
              <a:t> – Famous for his ideas of </a:t>
            </a:r>
            <a:r>
              <a:rPr lang="en-US" sz="3400" b="1" u="sng" smtClean="0">
                <a:latin typeface="Times New Roman" pitchFamily="18" charset="0"/>
              </a:rPr>
              <a:t>Natural Rights</a:t>
            </a:r>
            <a:r>
              <a:rPr lang="en-US" sz="3400" smtClean="0">
                <a:latin typeface="Times New Roman" pitchFamily="18" charset="0"/>
              </a:rPr>
              <a:t> (rights that you are born with).  Inspired Thomas Jefferson and the writing of the Declaration of Independence.</a:t>
            </a:r>
          </a:p>
          <a:p>
            <a:pPr eaLnBrk="1" hangingPunct="1">
              <a:defRPr/>
            </a:pPr>
            <a:r>
              <a:rPr lang="en-US" sz="3400" b="1" smtClean="0">
                <a:solidFill>
                  <a:srgbClr val="FF0000"/>
                </a:solidFill>
                <a:latin typeface="Times New Roman" pitchFamily="18" charset="0"/>
              </a:rPr>
              <a:t>Charles Montesquieu</a:t>
            </a:r>
            <a:r>
              <a:rPr lang="en-US" sz="3400" smtClean="0">
                <a:latin typeface="Times New Roman" pitchFamily="18" charset="0"/>
              </a:rPr>
              <a:t> – Most famous for his thoughts on </a:t>
            </a:r>
            <a:r>
              <a:rPr lang="en-US" sz="3400" b="1" u="sng" smtClean="0">
                <a:latin typeface="Times New Roman" pitchFamily="18" charset="0"/>
              </a:rPr>
              <a:t>Separation of Powers</a:t>
            </a:r>
            <a:endParaRPr lang="en-US" sz="3400" u="sng" smtClean="0">
              <a:latin typeface="Times New Roman" pitchFamily="18" charset="0"/>
            </a:endParaRPr>
          </a:p>
          <a:p>
            <a:pPr eaLnBrk="1" hangingPunct="1">
              <a:defRPr/>
            </a:pPr>
            <a:r>
              <a:rPr lang="en-US" sz="3400" b="1" smtClean="0">
                <a:solidFill>
                  <a:srgbClr val="FF0000"/>
                </a:solidFill>
                <a:latin typeface="Times New Roman" pitchFamily="18" charset="0"/>
              </a:rPr>
              <a:t>Jean Jacques Rousseau</a:t>
            </a:r>
            <a:r>
              <a:rPr lang="en-US" sz="3400" smtClean="0">
                <a:latin typeface="Times New Roman" pitchFamily="18" charset="0"/>
              </a:rPr>
              <a:t> – He believed if you give up some freedom to live in a society and be controlled by the government, you will have a better society (</a:t>
            </a:r>
            <a:r>
              <a:rPr lang="en-US" sz="3400" b="1" u="sng" smtClean="0">
                <a:latin typeface="Times New Roman" pitchFamily="18" charset="0"/>
              </a:rPr>
              <a:t>Social Contract</a:t>
            </a:r>
            <a:r>
              <a:rPr lang="en-US" sz="3400" smtClean="0">
                <a:latin typeface="Times New Roman" pitchFamily="18" charset="0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548</TotalTime>
  <Words>996</Words>
  <Application>Microsoft Office PowerPoint</Application>
  <PresentationFormat>On-screen Show (4:3)</PresentationFormat>
  <Paragraphs>98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Garamond</vt:lpstr>
      <vt:lpstr>Arial</vt:lpstr>
      <vt:lpstr>Wingdings</vt:lpstr>
      <vt:lpstr>Calibri</vt:lpstr>
      <vt:lpstr>Times New Roman</vt:lpstr>
      <vt:lpstr>Stream</vt:lpstr>
      <vt:lpstr>MS Org Chart</vt:lpstr>
      <vt:lpstr>1-6</vt:lpstr>
      <vt:lpstr>British Influence on America</vt:lpstr>
      <vt:lpstr>Majority Rule</vt:lpstr>
      <vt:lpstr>British Influence</vt:lpstr>
      <vt:lpstr>Parliament</vt:lpstr>
      <vt:lpstr>Self-Government in America</vt:lpstr>
      <vt:lpstr>House of Burgesses</vt:lpstr>
      <vt:lpstr>Mayflower Compact</vt:lpstr>
      <vt:lpstr>Limited Government</vt:lpstr>
      <vt:lpstr>Magna Carta</vt:lpstr>
      <vt:lpstr>The Social Contract</vt:lpstr>
      <vt:lpstr>The Social Contract Theory</vt:lpstr>
      <vt:lpstr>British Common Law</vt:lpstr>
      <vt:lpstr>Divine Right Theory</vt:lpstr>
      <vt:lpstr>The Glorious Revolution (1689)</vt:lpstr>
      <vt:lpstr>William and Mary</vt:lpstr>
      <vt:lpstr>English Bill of Rights</vt:lpstr>
      <vt:lpstr>PowerPoint Presentation</vt:lpstr>
      <vt:lpstr>Enlightenment Philosophers</vt:lpstr>
      <vt:lpstr>Enlightenment Philosophers</vt:lpstr>
    </vt:vector>
  </TitlesOfParts>
  <Company>ABSS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 1.02:</dc:title>
  <dc:creator>MMcinnis</dc:creator>
  <cp:lastModifiedBy>Michael McInnis</cp:lastModifiedBy>
  <cp:revision>40</cp:revision>
  <dcterms:created xsi:type="dcterms:W3CDTF">2008-01-23T20:39:38Z</dcterms:created>
  <dcterms:modified xsi:type="dcterms:W3CDTF">2013-09-03T17:54:16Z</dcterms:modified>
</cp:coreProperties>
</file>