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68" r:id="rId3"/>
    <p:sldId id="257" r:id="rId4"/>
    <p:sldId id="258" r:id="rId5"/>
    <p:sldId id="259" r:id="rId6"/>
    <p:sldId id="263" r:id="rId7"/>
    <p:sldId id="269" r:id="rId8"/>
    <p:sldId id="270" r:id="rId9"/>
    <p:sldId id="271" r:id="rId10"/>
    <p:sldId id="272" r:id="rId11"/>
    <p:sldId id="262" r:id="rId12"/>
    <p:sldId id="267" r:id="rId13"/>
    <p:sldId id="265" r:id="rId14"/>
    <p:sldId id="266" r:id="rId15"/>
    <p:sldId id="273" r:id="rId16"/>
    <p:sldId id="275" r:id="rId17"/>
    <p:sldId id="274" r:id="rId18"/>
    <p:sldId id="276" r:id="rId19"/>
    <p:sldId id="277" r:id="rId20"/>
    <p:sldId id="278"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7713"/>
    <a:srgbClr val="FFFF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72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1266" name="Group 2"/>
          <p:cNvGrpSpPr>
            <a:grpSpLocks/>
          </p:cNvGrpSpPr>
          <p:nvPr/>
        </p:nvGrpSpPr>
        <p:grpSpPr bwMode="auto">
          <a:xfrm>
            <a:off x="0" y="0"/>
            <a:ext cx="9159875" cy="6858000"/>
            <a:chOff x="0" y="0"/>
            <a:chExt cx="5770" cy="4320"/>
          </a:xfrm>
        </p:grpSpPr>
        <p:sp>
          <p:nvSpPr>
            <p:cNvPr id="11267"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endParaRPr lang="en-US"/>
            </a:p>
          </p:txBody>
        </p:sp>
        <p:sp>
          <p:nvSpPr>
            <p:cNvPr id="11268"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1269"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1270" name="Rectangle 6"/>
            <p:cNvSpPr>
              <a:spLocks noChangeArrowheads="1"/>
            </p:cNvSpPr>
            <p:nvPr userDrawn="1"/>
          </p:nvSpPr>
          <p:spPr bwMode="hidden">
            <a:xfrm>
              <a:off x="2256" y="0"/>
              <a:ext cx="240" cy="4320"/>
            </a:xfrm>
            <a:prstGeom prst="rect">
              <a:avLst/>
            </a:prstGeom>
            <a:solidFill>
              <a:schemeClr val="bg1"/>
            </a:solidFill>
            <a:ln w="9525">
              <a:noFill/>
              <a:miter lim="800000"/>
              <a:headEnd/>
              <a:tailEnd/>
            </a:ln>
            <a:effectLst/>
          </p:spPr>
          <p:txBody>
            <a:bodyPr wrap="none" anchor="ctr"/>
            <a:lstStyle/>
            <a:p>
              <a:endParaRPr lang="en-US"/>
            </a:p>
          </p:txBody>
        </p:sp>
        <p:sp>
          <p:nvSpPr>
            <p:cNvPr id="11271"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1272"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1273"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endParaRPr lang="en-US"/>
            </a:p>
          </p:txBody>
        </p:sp>
        <p:sp>
          <p:nvSpPr>
            <p:cNvPr id="11274"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endParaRPr lang="en-US"/>
            </a:p>
          </p:txBody>
        </p:sp>
        <p:sp>
          <p:nvSpPr>
            <p:cNvPr id="11275"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1276"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1277" name="Rectangle 13"/>
            <p:cNvSpPr>
              <a:spLocks noChangeArrowheads="1"/>
            </p:cNvSpPr>
            <p:nvPr userDrawn="1"/>
          </p:nvSpPr>
          <p:spPr bwMode="hidden">
            <a:xfrm>
              <a:off x="1248" y="0"/>
              <a:ext cx="144" cy="4320"/>
            </a:xfrm>
            <a:prstGeom prst="rect">
              <a:avLst/>
            </a:prstGeom>
            <a:solidFill>
              <a:schemeClr val="bg2"/>
            </a:solidFill>
            <a:ln w="9525">
              <a:noFill/>
              <a:miter lim="800000"/>
              <a:headEnd/>
              <a:tailEnd/>
            </a:ln>
            <a:effectLst/>
          </p:spPr>
          <p:txBody>
            <a:bodyPr wrap="none" anchor="ctr"/>
            <a:lstStyle/>
            <a:p>
              <a:endParaRPr lang="en-US"/>
            </a:p>
          </p:txBody>
        </p:sp>
        <p:sp>
          <p:nvSpPr>
            <p:cNvPr id="11278" name="Rectangle 14"/>
            <p:cNvSpPr>
              <a:spLocks noChangeArrowheads="1"/>
            </p:cNvSpPr>
            <p:nvPr userDrawn="1"/>
          </p:nvSpPr>
          <p:spPr bwMode="hidden">
            <a:xfrm>
              <a:off x="3300" y="0"/>
              <a:ext cx="252" cy="4320"/>
            </a:xfrm>
            <a:prstGeom prst="rect">
              <a:avLst/>
            </a:prstGeom>
            <a:solidFill>
              <a:schemeClr val="bg2"/>
            </a:solidFill>
            <a:ln w="9525">
              <a:noFill/>
              <a:miter lim="800000"/>
              <a:headEnd/>
              <a:tailEnd/>
            </a:ln>
            <a:effectLst/>
          </p:spPr>
          <p:txBody>
            <a:bodyPr wrap="none" anchor="ctr"/>
            <a:lstStyle/>
            <a:p>
              <a:endParaRPr lang="en-US"/>
            </a:p>
          </p:txBody>
        </p:sp>
        <p:sp>
          <p:nvSpPr>
            <p:cNvPr id="11279"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en-US"/>
            </a:p>
          </p:txBody>
        </p:sp>
        <p:sp>
          <p:nvSpPr>
            <p:cNvPr id="11280"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w="9525">
              <a:noFill/>
              <a:miter lim="800000"/>
              <a:headEnd/>
              <a:tailEnd/>
            </a:ln>
            <a:effectLst/>
          </p:spPr>
          <p:txBody>
            <a:bodyPr wrap="none" anchor="ctr"/>
            <a:lstStyle/>
            <a:p>
              <a:endParaRPr lang="en-US"/>
            </a:p>
          </p:txBody>
        </p:sp>
        <p:sp>
          <p:nvSpPr>
            <p:cNvPr id="11281"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endParaRPr lang="en-US"/>
            </a:p>
          </p:txBody>
        </p:sp>
        <p:sp>
          <p:nvSpPr>
            <p:cNvPr id="11282"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1283"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en-US"/>
            </a:p>
          </p:txBody>
        </p:sp>
        <p:sp>
          <p:nvSpPr>
            <p:cNvPr id="11284"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1285"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1286" name="Freeform 22"/>
            <p:cNvSpPr>
              <a:spLocks/>
            </p:cNvSpPr>
            <p:nvPr userDrawn="1"/>
          </p:nvSpPr>
          <p:spPr bwMode="hidden">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headEnd/>
              <a:tailEnd/>
            </a:ln>
          </p:spPr>
          <p:txBody>
            <a:bodyPr/>
            <a:lstStyle/>
            <a:p>
              <a:endParaRPr lang="en-US"/>
            </a:p>
          </p:txBody>
        </p:sp>
        <p:sp>
          <p:nvSpPr>
            <p:cNvPr id="11287"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endParaRPr lang="en-US"/>
            </a:p>
          </p:txBody>
        </p:sp>
      </p:grpSp>
      <p:sp>
        <p:nvSpPr>
          <p:cNvPr id="11288" name="Rectangle 24"/>
          <p:cNvSpPr>
            <a:spLocks noGrp="1" noChangeArrowheads="1"/>
          </p:cNvSpPr>
          <p:nvPr>
            <p:ph type="ctrTitle" sz="quarter"/>
          </p:nvPr>
        </p:nvSpPr>
        <p:spPr>
          <a:xfrm>
            <a:off x="685800" y="1600200"/>
            <a:ext cx="7772400" cy="1828800"/>
          </a:xfrm>
        </p:spPr>
        <p:txBody>
          <a:bodyPr/>
          <a:lstStyle>
            <a:lvl1pPr>
              <a:defRPr sz="4800"/>
            </a:lvl1pPr>
          </a:lstStyle>
          <a:p>
            <a:r>
              <a:rPr lang="en-US"/>
              <a:t>Click to edit Master title style</a:t>
            </a:r>
          </a:p>
        </p:txBody>
      </p:sp>
      <p:sp>
        <p:nvSpPr>
          <p:cNvPr id="11289" name="Rectangle 2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1290" name="Rectangle 26"/>
          <p:cNvSpPr>
            <a:spLocks noGrp="1" noChangeArrowheads="1"/>
          </p:cNvSpPr>
          <p:nvPr>
            <p:ph type="dt" sz="quarter" idx="2"/>
          </p:nvPr>
        </p:nvSpPr>
        <p:spPr>
          <a:xfrm>
            <a:off x="457200" y="6243638"/>
            <a:ext cx="2133600" cy="457200"/>
          </a:xfrm>
        </p:spPr>
        <p:txBody>
          <a:bodyPr/>
          <a:lstStyle>
            <a:lvl1pPr>
              <a:defRPr/>
            </a:lvl1pPr>
          </a:lstStyle>
          <a:p>
            <a:endParaRPr lang="en-US"/>
          </a:p>
        </p:txBody>
      </p:sp>
      <p:sp>
        <p:nvSpPr>
          <p:cNvPr id="11291" name="Rectangle 27"/>
          <p:cNvSpPr>
            <a:spLocks noGrp="1" noChangeArrowheads="1"/>
          </p:cNvSpPr>
          <p:nvPr>
            <p:ph type="ftr" sz="quarter" idx="3"/>
          </p:nvPr>
        </p:nvSpPr>
        <p:spPr/>
        <p:txBody>
          <a:bodyPr/>
          <a:lstStyle>
            <a:lvl1pPr>
              <a:defRPr/>
            </a:lvl1pPr>
          </a:lstStyle>
          <a:p>
            <a:endParaRPr lang="en-US"/>
          </a:p>
        </p:txBody>
      </p:sp>
      <p:sp>
        <p:nvSpPr>
          <p:cNvPr id="11292" name="Rectangle 28"/>
          <p:cNvSpPr>
            <a:spLocks noGrp="1" noChangeArrowheads="1"/>
          </p:cNvSpPr>
          <p:nvPr>
            <p:ph type="sldNum" sz="quarter" idx="4"/>
          </p:nvPr>
        </p:nvSpPr>
        <p:spPr/>
        <p:txBody>
          <a:bodyPr/>
          <a:lstStyle>
            <a:lvl1pPr>
              <a:defRPr/>
            </a:lvl1pPr>
          </a:lstStyle>
          <a:p>
            <a:fld id="{47F1213F-EB79-433F-A3A4-514C8E8D419D}" type="slidenum">
              <a:rPr lang="en-US"/>
              <a:pPr/>
              <a:t>‹#›</a:t>
            </a:fld>
            <a:endParaRPr lang="en-US"/>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DCEE8341-1CA2-42AB-AEEC-B6452E0FA489}"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E413827F-4251-4E28-9B03-6635D942E219}"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F1977FFC-679F-446F-AA9F-2D9582E5F629}"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4CB1CC65-DE74-4A84-81A1-6F870142D201}" type="slidenum">
              <a:rPr lang="en-US"/>
              <a:pPr/>
              <a:t>‹#›</a:t>
            </a:fld>
            <a:endParaRPr lang="en-US"/>
          </a:p>
        </p:txBody>
      </p:sp>
      <p:sp>
        <p:nvSpPr>
          <p:cNvPr id="9" name="Date Placeholder 8"/>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53793B7F-9089-4B13-AAEF-FCB44CEB8F81}" type="slidenum">
              <a:rPr lang="en-US"/>
              <a:pPr/>
              <a:t>‹#›</a:t>
            </a:fld>
            <a:endParaRPr lang="en-US"/>
          </a:p>
        </p:txBody>
      </p:sp>
      <p:sp>
        <p:nvSpPr>
          <p:cNvPr id="5" name="Date Placeholder 4"/>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9B3ED0B7-747E-440E-8589-C462DDD05BF5}" type="slidenum">
              <a:rPr lang="en-US"/>
              <a:pPr/>
              <a:t>‹#›</a:t>
            </a:fld>
            <a:endParaRPr lang="en-US"/>
          </a:p>
        </p:txBody>
      </p:sp>
      <p:sp>
        <p:nvSpPr>
          <p:cNvPr id="4" name="Date Placeholder 3"/>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467AC035-B3CF-4F7F-B994-5CE0B92C73C5}"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CBA61CDD-6800-4F91-85B6-268C2E29EB92}"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511F07BC-727B-47C2-9C1A-D307AB16FDF4}"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964EA9AB-7480-41FF-897D-23B889CA25A9}"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42" name="Group 2"/>
          <p:cNvGrpSpPr>
            <a:grpSpLocks/>
          </p:cNvGrpSpPr>
          <p:nvPr/>
        </p:nvGrpSpPr>
        <p:grpSpPr bwMode="auto">
          <a:xfrm>
            <a:off x="0" y="0"/>
            <a:ext cx="9159875" cy="6858000"/>
            <a:chOff x="0" y="0"/>
            <a:chExt cx="5770" cy="4320"/>
          </a:xfrm>
        </p:grpSpPr>
        <p:sp>
          <p:nvSpPr>
            <p:cNvPr id="10243"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endParaRPr lang="en-US"/>
            </a:p>
          </p:txBody>
        </p:sp>
        <p:sp>
          <p:nvSpPr>
            <p:cNvPr id="10244"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0245"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0246" name="Rectangle 6"/>
            <p:cNvSpPr>
              <a:spLocks noChangeArrowheads="1"/>
            </p:cNvSpPr>
            <p:nvPr userDrawn="1"/>
          </p:nvSpPr>
          <p:spPr bwMode="hidden">
            <a:xfrm>
              <a:off x="2256" y="0"/>
              <a:ext cx="240" cy="4320"/>
            </a:xfrm>
            <a:prstGeom prst="rect">
              <a:avLst/>
            </a:prstGeom>
            <a:solidFill>
              <a:schemeClr val="bg1"/>
            </a:solidFill>
            <a:ln w="9525">
              <a:noFill/>
              <a:miter lim="800000"/>
              <a:headEnd/>
              <a:tailEnd/>
            </a:ln>
            <a:effectLst/>
          </p:spPr>
          <p:txBody>
            <a:bodyPr wrap="none" anchor="ctr"/>
            <a:lstStyle/>
            <a:p>
              <a:endParaRPr lang="en-US"/>
            </a:p>
          </p:txBody>
        </p:sp>
        <p:sp>
          <p:nvSpPr>
            <p:cNvPr id="10247"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0248"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0249"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endParaRPr lang="en-US"/>
            </a:p>
          </p:txBody>
        </p:sp>
        <p:sp>
          <p:nvSpPr>
            <p:cNvPr id="10250"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endParaRPr lang="en-US"/>
            </a:p>
          </p:txBody>
        </p:sp>
        <p:sp>
          <p:nvSpPr>
            <p:cNvPr id="10251"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0252"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0253" name="Rectangle 13"/>
            <p:cNvSpPr>
              <a:spLocks noChangeArrowheads="1"/>
            </p:cNvSpPr>
            <p:nvPr userDrawn="1"/>
          </p:nvSpPr>
          <p:spPr bwMode="hidden">
            <a:xfrm>
              <a:off x="1248" y="0"/>
              <a:ext cx="144" cy="4320"/>
            </a:xfrm>
            <a:prstGeom prst="rect">
              <a:avLst/>
            </a:prstGeom>
            <a:solidFill>
              <a:schemeClr val="bg2"/>
            </a:solidFill>
            <a:ln w="9525">
              <a:noFill/>
              <a:miter lim="800000"/>
              <a:headEnd/>
              <a:tailEnd/>
            </a:ln>
            <a:effectLst/>
          </p:spPr>
          <p:txBody>
            <a:bodyPr wrap="none" anchor="ctr"/>
            <a:lstStyle/>
            <a:p>
              <a:endParaRPr lang="en-US"/>
            </a:p>
          </p:txBody>
        </p:sp>
        <p:sp>
          <p:nvSpPr>
            <p:cNvPr id="10254" name="Rectangle 14"/>
            <p:cNvSpPr>
              <a:spLocks noChangeArrowheads="1"/>
            </p:cNvSpPr>
            <p:nvPr userDrawn="1"/>
          </p:nvSpPr>
          <p:spPr bwMode="hidden">
            <a:xfrm>
              <a:off x="3300" y="0"/>
              <a:ext cx="252" cy="4320"/>
            </a:xfrm>
            <a:prstGeom prst="rect">
              <a:avLst/>
            </a:prstGeom>
            <a:solidFill>
              <a:schemeClr val="bg2"/>
            </a:solidFill>
            <a:ln w="9525">
              <a:noFill/>
              <a:miter lim="800000"/>
              <a:headEnd/>
              <a:tailEnd/>
            </a:ln>
            <a:effectLst/>
          </p:spPr>
          <p:txBody>
            <a:bodyPr wrap="none" anchor="ctr"/>
            <a:lstStyle/>
            <a:p>
              <a:endParaRPr lang="en-US"/>
            </a:p>
          </p:txBody>
        </p:sp>
        <p:sp>
          <p:nvSpPr>
            <p:cNvPr id="10255"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en-US"/>
            </a:p>
          </p:txBody>
        </p:sp>
        <p:sp>
          <p:nvSpPr>
            <p:cNvPr id="10256"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w="9525">
              <a:noFill/>
              <a:miter lim="800000"/>
              <a:headEnd/>
              <a:tailEnd/>
            </a:ln>
            <a:effectLst/>
          </p:spPr>
          <p:txBody>
            <a:bodyPr wrap="none" anchor="ctr"/>
            <a:lstStyle/>
            <a:p>
              <a:endParaRPr lang="en-US"/>
            </a:p>
          </p:txBody>
        </p:sp>
        <p:sp>
          <p:nvSpPr>
            <p:cNvPr id="10257"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endParaRPr lang="en-US"/>
            </a:p>
          </p:txBody>
        </p:sp>
        <p:sp>
          <p:nvSpPr>
            <p:cNvPr id="10258"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0259"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en-US"/>
            </a:p>
          </p:txBody>
        </p:sp>
        <p:sp>
          <p:nvSpPr>
            <p:cNvPr id="10260"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10261"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10262" name="Freeform 22"/>
            <p:cNvSpPr>
              <a:spLocks/>
            </p:cNvSpPr>
            <p:nvPr userDrawn="1"/>
          </p:nvSpPr>
          <p:spPr bwMode="hidden">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headEnd/>
              <a:tailEnd/>
            </a:ln>
          </p:spPr>
          <p:txBody>
            <a:bodyPr/>
            <a:lstStyle/>
            <a:p>
              <a:endParaRPr lang="en-US"/>
            </a:p>
          </p:txBody>
        </p:sp>
        <p:sp>
          <p:nvSpPr>
            <p:cNvPr id="10263"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endParaRPr lang="en-US"/>
            </a:p>
          </p:txBody>
        </p:sp>
      </p:grpSp>
      <p:sp>
        <p:nvSpPr>
          <p:cNvPr id="10264" name="Rectangle 24"/>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65" name="Rectangle 25"/>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66" name="Rectangle 2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endParaRPr lang="en-US"/>
          </a:p>
        </p:txBody>
      </p:sp>
      <p:sp>
        <p:nvSpPr>
          <p:cNvPr id="10267" name="Rectangle 27"/>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fld id="{A10C5E8E-496D-4B2D-87B0-9BD7366D735D}" type="slidenum">
              <a:rPr lang="en-US"/>
              <a:pPr/>
              <a:t>‹#›</a:t>
            </a:fld>
            <a:endParaRPr lang="en-US"/>
          </a:p>
        </p:txBody>
      </p:sp>
      <p:sp>
        <p:nvSpPr>
          <p:cNvPr id="10268" name="Rectangle 2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fade thruBlk="1"/>
  </p:transition>
  <p:txStyles>
    <p:titleStyle>
      <a:lvl1pPr algn="ctr" rtl="0" fontAlgn="base">
        <a:spcBef>
          <a:spcPct val="0"/>
        </a:spcBef>
        <a:spcAft>
          <a:spcPct val="0"/>
        </a:spcAft>
        <a:defRPr sz="4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2pPr>
      <a:lvl3pPr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3pPr>
      <a:lvl4pPr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4pPr>
      <a:lvl5pPr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5pPr>
      <a:lvl6pPr marL="4572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6pPr>
      <a:lvl7pPr marL="9144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7pPr>
      <a:lvl8pPr marL="13716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8pPr>
      <a:lvl9pPr marL="18288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80000"/>
        <a:buFont typeface="Wingdings" pitchFamily="2" charset="2"/>
        <a:buChar char="l"/>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tx2"/>
        </a:buClr>
        <a:buSzPct val="80000"/>
        <a:buFont typeface="Wingdings" pitchFamily="2" charset="2"/>
        <a:buChar char="l"/>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Clr>
          <a:schemeClr val="hlink"/>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http://staff.imsa.edu/socsci/jvictory/txt_pgs_colonial/transportation_col/london_17thcen.gif" TargetMode="Externa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http://www.courts.state.ny.us/history/images/zenger_tryal_illustration.jpg" TargetMode="External"/><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video" Target="file:///G:\United%20Streaming%20-%20Civics\Pages%206-11\Africans%20sell%20Africans.asf" TargetMode="Externa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video" Target="file:///G:\United%20Streaming%20-%20Civics\Pages%206-11\Slave%20Ship.asf"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video" Target="file:///G:\United%20Streaming%20-%20Civics\Pages%206-11\Salem%20Witch%20Trials.asf"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video" Target="file:///G:\United%20Streaming%20-%20Civics\Pages%206-11\Enlightenment.asf" TargetMode="External"/><Relationship Id="rId5" Type="http://schemas.openxmlformats.org/officeDocument/2006/relationships/image" Target="../media/image23.pn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edwards.yale.edu/graha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index_newamsterdam"/>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055" name="WordArt 7"/>
          <p:cNvSpPr>
            <a:spLocks noChangeArrowheads="1" noChangeShapeType="1" noTextEdit="1"/>
          </p:cNvSpPr>
          <p:nvPr/>
        </p:nvSpPr>
        <p:spPr bwMode="auto">
          <a:xfrm>
            <a:off x="228600" y="228600"/>
            <a:ext cx="8001000" cy="1249363"/>
          </a:xfrm>
          <a:prstGeom prst="rect">
            <a:avLst/>
          </a:prstGeom>
        </p:spPr>
        <p:txBody>
          <a:bodyPr wrap="none" fromWordArt="1">
            <a:prstTxWarp prst="textPlain">
              <a:avLst>
                <a:gd name="adj" fmla="val 50000"/>
              </a:avLst>
            </a:prstTxWarp>
          </a:bodyPr>
          <a:lstStyle/>
          <a:p>
            <a:pPr algn="ctr"/>
            <a:r>
              <a:rPr lang="en-US" sz="3200" b="1" kern="10">
                <a:ln w="31750">
                  <a:solidFill>
                    <a:schemeClr val="tx1"/>
                  </a:solidFill>
                  <a:round/>
                  <a:headEnd/>
                  <a:tailEnd/>
                </a:ln>
                <a:solidFill>
                  <a:srgbClr val="E57713"/>
                </a:solidFill>
                <a:effectLst>
                  <a:outerShdw dist="45791" dir="2021404" algn="ctr" rotWithShape="0">
                    <a:srgbClr val="9999FF"/>
                  </a:outerShdw>
                </a:effectLst>
                <a:latin typeface="Tahoma"/>
                <a:cs typeface="Tahoma"/>
              </a:rPr>
              <a:t>Colonial Life</a:t>
            </a:r>
          </a:p>
        </p:txBody>
      </p:sp>
    </p:spTree>
  </p:cSld>
  <p:clrMapOvr>
    <a:masterClrMapping/>
  </p:clrMapOvr>
  <p:transition spd="med">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AutoShape 4"/>
          <p:cNvSpPr>
            <a:spLocks noChangeArrowheads="1"/>
          </p:cNvSpPr>
          <p:nvPr/>
        </p:nvSpPr>
        <p:spPr bwMode="auto">
          <a:xfrm>
            <a:off x="3810000" y="0"/>
            <a:ext cx="5334000" cy="6858000"/>
          </a:xfrm>
          <a:prstGeom prst="verticalScroll">
            <a:avLst>
              <a:gd name="adj" fmla="val 12500"/>
            </a:avLst>
          </a:prstGeom>
          <a:solidFill>
            <a:srgbClr val="808080"/>
          </a:solidFill>
          <a:ln w="38100">
            <a:solidFill>
              <a:schemeClr val="tx1"/>
            </a:solidFill>
            <a:round/>
            <a:headEnd/>
            <a:tailEnd/>
          </a:ln>
          <a:effectLst/>
        </p:spPr>
        <p:txBody>
          <a:bodyPr wrap="none" anchor="ctr"/>
          <a:lstStyle/>
          <a:p>
            <a:endParaRPr lang="en-US"/>
          </a:p>
        </p:txBody>
      </p:sp>
      <p:sp>
        <p:nvSpPr>
          <p:cNvPr id="19461" name="Text Box 5"/>
          <p:cNvSpPr txBox="1">
            <a:spLocks noChangeArrowheads="1"/>
          </p:cNvSpPr>
          <p:nvPr/>
        </p:nvSpPr>
        <p:spPr bwMode="auto">
          <a:xfrm>
            <a:off x="5181600" y="152400"/>
            <a:ext cx="3743325" cy="396875"/>
          </a:xfrm>
          <a:prstGeom prst="rect">
            <a:avLst/>
          </a:prstGeom>
          <a:noFill/>
          <a:ln w="9525">
            <a:noFill/>
            <a:miter lim="800000"/>
            <a:headEnd/>
            <a:tailEnd/>
          </a:ln>
          <a:effectLst/>
        </p:spPr>
        <p:txBody>
          <a:bodyPr>
            <a:spAutoFit/>
          </a:bodyPr>
          <a:lstStyle/>
          <a:p>
            <a:pPr algn="ctr">
              <a:spcBef>
                <a:spcPct val="50000"/>
              </a:spcBef>
            </a:pPr>
            <a:r>
              <a:rPr lang="en-US" sz="2000" b="1">
                <a:solidFill>
                  <a:srgbClr val="000000"/>
                </a:solidFill>
                <a:latin typeface="Comic Sans MS" pitchFamily="66" charset="0"/>
              </a:rPr>
              <a:t>Three Regions</a:t>
            </a:r>
          </a:p>
        </p:txBody>
      </p:sp>
      <p:sp>
        <p:nvSpPr>
          <p:cNvPr id="19462" name="Text Box 6"/>
          <p:cNvSpPr txBox="1">
            <a:spLocks noChangeArrowheads="1"/>
          </p:cNvSpPr>
          <p:nvPr/>
        </p:nvSpPr>
        <p:spPr bwMode="auto">
          <a:xfrm>
            <a:off x="4495800" y="762000"/>
            <a:ext cx="4038600" cy="4054475"/>
          </a:xfrm>
          <a:prstGeom prst="rect">
            <a:avLst/>
          </a:prstGeom>
          <a:noFill/>
          <a:ln w="9525">
            <a:noFill/>
            <a:miter lim="800000"/>
            <a:headEnd/>
            <a:tailEnd/>
          </a:ln>
          <a:effectLst/>
        </p:spPr>
        <p:txBody>
          <a:bodyPr>
            <a:spAutoFit/>
          </a:bodyPr>
          <a:lstStyle/>
          <a:p>
            <a:pPr marL="228600" indent="-228600">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New England</a:t>
            </a:r>
            <a:r>
              <a:rPr lang="en-US" sz="2000">
                <a:solidFill>
                  <a:srgbClr val="000000"/>
                </a:solidFill>
                <a:latin typeface="Comic Sans MS" pitchFamily="66" charset="0"/>
              </a:rPr>
              <a:t> – mostly involved in </a:t>
            </a:r>
            <a:r>
              <a:rPr lang="en-US" sz="2000" b="1" u="sng">
                <a:solidFill>
                  <a:srgbClr val="FFFF00"/>
                </a:solidFill>
                <a:latin typeface="Comic Sans MS" pitchFamily="66" charset="0"/>
              </a:rPr>
              <a:t>subsistence farming</a:t>
            </a:r>
            <a:r>
              <a:rPr lang="en-US" sz="2000">
                <a:solidFill>
                  <a:srgbClr val="000000"/>
                </a:solidFill>
                <a:latin typeface="Comic Sans MS" pitchFamily="66" charset="0"/>
              </a:rPr>
              <a:t> and </a:t>
            </a:r>
            <a:r>
              <a:rPr lang="en-US" sz="2000" b="1" u="sng">
                <a:solidFill>
                  <a:srgbClr val="FFFF00"/>
                </a:solidFill>
                <a:latin typeface="Comic Sans MS" pitchFamily="66" charset="0"/>
              </a:rPr>
              <a:t>trade</a:t>
            </a:r>
          </a:p>
          <a:p>
            <a:pPr marL="228600" indent="-228600">
              <a:spcBef>
                <a:spcPct val="50000"/>
              </a:spcBef>
            </a:pPr>
            <a:endParaRPr lang="en-US" sz="2000">
              <a:solidFill>
                <a:srgbClr val="000000"/>
              </a:solidFill>
              <a:latin typeface="Comic Sans MS" pitchFamily="66" charset="0"/>
            </a:endParaRPr>
          </a:p>
          <a:p>
            <a:pPr marL="228600" indent="-228600">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Middle Colonies</a:t>
            </a:r>
            <a:r>
              <a:rPr lang="en-US" sz="2000">
                <a:solidFill>
                  <a:srgbClr val="000000"/>
                </a:solidFill>
                <a:latin typeface="Comic Sans MS" pitchFamily="66" charset="0"/>
              </a:rPr>
              <a:t> – mostly involved in </a:t>
            </a:r>
            <a:r>
              <a:rPr lang="en-US" sz="2000" b="1" u="sng">
                <a:solidFill>
                  <a:srgbClr val="FFFF00"/>
                </a:solidFill>
                <a:latin typeface="Comic Sans MS" pitchFamily="66" charset="0"/>
              </a:rPr>
              <a:t>staple food production</a:t>
            </a:r>
          </a:p>
          <a:p>
            <a:pPr marL="228600" indent="-228600">
              <a:spcBef>
                <a:spcPct val="50000"/>
              </a:spcBef>
            </a:pPr>
            <a:endParaRPr lang="en-US" sz="2000" b="1" u="sng">
              <a:solidFill>
                <a:srgbClr val="FFFF00"/>
              </a:solidFill>
              <a:latin typeface="Comic Sans MS" pitchFamily="66" charset="0"/>
            </a:endParaRPr>
          </a:p>
          <a:p>
            <a:pPr marL="228600" indent="-228600">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Southern Colonies</a:t>
            </a:r>
            <a:r>
              <a:rPr lang="en-US" sz="2000">
                <a:solidFill>
                  <a:srgbClr val="000000"/>
                </a:solidFill>
                <a:latin typeface="Comic Sans MS" pitchFamily="66" charset="0"/>
              </a:rPr>
              <a:t> – centered around production of </a:t>
            </a:r>
            <a:r>
              <a:rPr lang="en-US" sz="2000" b="1" u="sng">
                <a:solidFill>
                  <a:srgbClr val="FFFF00"/>
                </a:solidFill>
                <a:latin typeface="Comic Sans MS" pitchFamily="66" charset="0"/>
              </a:rPr>
              <a:t>cash crops</a:t>
            </a:r>
            <a:r>
              <a:rPr lang="en-US" sz="2000">
                <a:solidFill>
                  <a:srgbClr val="000000"/>
                </a:solidFill>
                <a:latin typeface="Comic Sans MS" pitchFamily="66" charset="0"/>
              </a:rPr>
              <a:t> such as tobacco</a:t>
            </a:r>
          </a:p>
        </p:txBody>
      </p:sp>
      <p:pic>
        <p:nvPicPr>
          <p:cNvPr id="19463" name="Picture 7" descr="B001_13Colonies"/>
          <p:cNvPicPr>
            <a:picLocks noChangeAspect="1" noChangeArrowheads="1"/>
          </p:cNvPicPr>
          <p:nvPr/>
        </p:nvPicPr>
        <p:blipFill>
          <a:blip r:embed="rId2" cstate="print"/>
          <a:srcRect/>
          <a:stretch>
            <a:fillRect/>
          </a:stretch>
        </p:blipFill>
        <p:spPr bwMode="auto">
          <a:xfrm>
            <a:off x="152400" y="76200"/>
            <a:ext cx="4422775" cy="4876800"/>
          </a:xfrm>
          <a:prstGeom prst="rect">
            <a:avLst/>
          </a:prstGeom>
          <a:noFill/>
          <a:ln w="38100">
            <a:solidFill>
              <a:srgbClr val="FFFF00"/>
            </a:solidFill>
            <a:miter lim="800000"/>
            <a:headEnd/>
            <a:tailEnd/>
          </a:ln>
        </p:spPr>
      </p:pic>
      <p:sp>
        <p:nvSpPr>
          <p:cNvPr id="19464" name="Text Box 8"/>
          <p:cNvSpPr txBox="1">
            <a:spLocks noChangeArrowheads="1"/>
          </p:cNvSpPr>
          <p:nvPr/>
        </p:nvSpPr>
        <p:spPr bwMode="auto">
          <a:xfrm>
            <a:off x="0" y="5029200"/>
            <a:ext cx="4419600" cy="1558925"/>
          </a:xfrm>
          <a:prstGeom prst="rect">
            <a:avLst/>
          </a:prstGeom>
          <a:noFill/>
          <a:ln w="9525">
            <a:noFill/>
            <a:miter lim="800000"/>
            <a:headEnd/>
            <a:tailEnd/>
          </a:ln>
          <a:effectLst/>
        </p:spPr>
        <p:txBody>
          <a:bodyPr>
            <a:spAutoFit/>
          </a:bodyPr>
          <a:lstStyle/>
          <a:p>
            <a:pPr algn="ctr">
              <a:spcBef>
                <a:spcPct val="50000"/>
              </a:spcBef>
            </a:pPr>
            <a:r>
              <a:rPr lang="en-US" sz="1600" b="1">
                <a:cs typeface="Tahoma" pitchFamily="34" charset="0"/>
              </a:rPr>
              <a:t>Because England’s colonies developed into three distinct regions with three distinct economies, life in each region varied accordingly.  This will eventually push the new country “America” apart in the 1860s.</a:t>
            </a:r>
          </a:p>
        </p:txBody>
      </p:sp>
    </p:spTree>
  </p:cSld>
  <p:clrMapOvr>
    <a:masterClrMapping/>
  </p:clrMapOvr>
  <p:transition spd="med">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AutoShape 4"/>
          <p:cNvSpPr>
            <a:spLocks noChangeArrowheads="1"/>
          </p:cNvSpPr>
          <p:nvPr/>
        </p:nvSpPr>
        <p:spPr bwMode="auto">
          <a:xfrm>
            <a:off x="0" y="0"/>
            <a:ext cx="5334000" cy="6858000"/>
          </a:xfrm>
          <a:prstGeom prst="verticalScroll">
            <a:avLst>
              <a:gd name="adj" fmla="val 12500"/>
            </a:avLst>
          </a:prstGeom>
          <a:solidFill>
            <a:srgbClr val="808080"/>
          </a:solidFill>
          <a:ln w="38100">
            <a:solidFill>
              <a:schemeClr val="tx1"/>
            </a:solidFill>
            <a:round/>
            <a:headEnd/>
            <a:tailEnd/>
          </a:ln>
          <a:effectLst/>
        </p:spPr>
        <p:txBody>
          <a:bodyPr wrap="none" anchor="ctr"/>
          <a:lstStyle/>
          <a:p>
            <a:endParaRPr lang="en-US"/>
          </a:p>
        </p:txBody>
      </p:sp>
      <p:sp>
        <p:nvSpPr>
          <p:cNvPr id="3077" name="Text Box 5"/>
          <p:cNvSpPr txBox="1">
            <a:spLocks noChangeArrowheads="1"/>
          </p:cNvSpPr>
          <p:nvPr/>
        </p:nvSpPr>
        <p:spPr bwMode="auto">
          <a:xfrm>
            <a:off x="1295400" y="152400"/>
            <a:ext cx="3743325" cy="396875"/>
          </a:xfrm>
          <a:prstGeom prst="rect">
            <a:avLst/>
          </a:prstGeom>
          <a:noFill/>
          <a:ln w="9525">
            <a:noFill/>
            <a:miter lim="800000"/>
            <a:headEnd/>
            <a:tailEnd/>
          </a:ln>
          <a:effectLst/>
        </p:spPr>
        <p:txBody>
          <a:bodyPr>
            <a:spAutoFit/>
          </a:bodyPr>
          <a:lstStyle/>
          <a:p>
            <a:pPr algn="ctr">
              <a:spcBef>
                <a:spcPct val="50000"/>
              </a:spcBef>
            </a:pPr>
            <a:r>
              <a:rPr lang="en-US" sz="2000" b="1" u="sng">
                <a:solidFill>
                  <a:srgbClr val="FFFF00"/>
                </a:solidFill>
                <a:latin typeface="Comic Sans MS" pitchFamily="66" charset="0"/>
              </a:rPr>
              <a:t>Mercantalism</a:t>
            </a:r>
          </a:p>
        </p:txBody>
      </p:sp>
      <p:sp>
        <p:nvSpPr>
          <p:cNvPr id="3078" name="Text Box 6"/>
          <p:cNvSpPr txBox="1">
            <a:spLocks noChangeArrowheads="1"/>
          </p:cNvSpPr>
          <p:nvPr/>
        </p:nvSpPr>
        <p:spPr bwMode="auto">
          <a:xfrm>
            <a:off x="609600" y="762000"/>
            <a:ext cx="4038600" cy="3292475"/>
          </a:xfrm>
          <a:prstGeom prst="rect">
            <a:avLst/>
          </a:prstGeom>
          <a:noFill/>
          <a:ln w="9525">
            <a:noFill/>
            <a:miter lim="800000"/>
            <a:headEnd/>
            <a:tailEnd/>
          </a:ln>
          <a:effectLst/>
        </p:spPr>
        <p:txBody>
          <a:bodyPr>
            <a:spAutoFit/>
          </a:bodyPr>
          <a:lstStyle/>
          <a:p>
            <a:pPr marL="228600" indent="-228600">
              <a:spcBef>
                <a:spcPct val="50000"/>
              </a:spcBef>
            </a:pPr>
            <a:r>
              <a:rPr lang="en-US" sz="2000">
                <a:solidFill>
                  <a:srgbClr val="000000"/>
                </a:solidFill>
                <a:latin typeface="Comic Sans MS" pitchFamily="66" charset="0"/>
              </a:rPr>
              <a:t>-system of nations increasing their wealth and power through trade with colonies</a:t>
            </a:r>
          </a:p>
          <a:p>
            <a:pPr marL="228600" indent="-228600">
              <a:spcBef>
                <a:spcPct val="50000"/>
              </a:spcBef>
              <a:buFontTx/>
              <a:buChar char="•"/>
            </a:pPr>
            <a:r>
              <a:rPr lang="en-US" sz="2000">
                <a:latin typeface="Comic Sans MS" pitchFamily="66" charset="0"/>
              </a:rPr>
              <a:t>Money makes empire strong</a:t>
            </a:r>
          </a:p>
          <a:p>
            <a:pPr marL="228600" indent="-228600">
              <a:spcBef>
                <a:spcPct val="50000"/>
              </a:spcBef>
            </a:pPr>
            <a:r>
              <a:rPr lang="en-US" sz="2000">
                <a:solidFill>
                  <a:srgbClr val="000000"/>
                </a:solidFill>
                <a:latin typeface="Comic Sans MS" pitchFamily="66" charset="0"/>
              </a:rPr>
              <a:t>-English wanted a </a:t>
            </a:r>
            <a:r>
              <a:rPr lang="en-US" sz="2000" b="1" i="1" u="sng">
                <a:solidFill>
                  <a:srgbClr val="FFFF00"/>
                </a:solidFill>
                <a:latin typeface="Comic Sans MS" pitchFamily="66" charset="0"/>
              </a:rPr>
              <a:t>favorable balance of trade</a:t>
            </a:r>
            <a:r>
              <a:rPr lang="en-US" sz="2000">
                <a:solidFill>
                  <a:srgbClr val="000000"/>
                </a:solidFill>
                <a:latin typeface="Comic Sans MS" pitchFamily="66" charset="0"/>
              </a:rPr>
              <a:t> which meant they sold more than they imported from colonies</a:t>
            </a:r>
          </a:p>
          <a:p>
            <a:pPr marL="228600" indent="-228600">
              <a:spcBef>
                <a:spcPct val="50000"/>
              </a:spcBef>
              <a:buFontTx/>
              <a:buChar char="•"/>
            </a:pPr>
            <a:r>
              <a:rPr lang="en-US" sz="2000">
                <a:latin typeface="Comic Sans MS" pitchFamily="66" charset="0"/>
              </a:rPr>
              <a:t>Sell more than you buy</a:t>
            </a:r>
            <a:endParaRPr lang="en-US" sz="2000">
              <a:solidFill>
                <a:srgbClr val="000000"/>
              </a:solidFill>
              <a:latin typeface="Comic Sans MS" pitchFamily="66" charset="0"/>
            </a:endParaRPr>
          </a:p>
        </p:txBody>
      </p:sp>
      <p:pic>
        <p:nvPicPr>
          <p:cNvPr id="3080" name="Picture 8" descr="300px-Lorrain"/>
          <p:cNvPicPr>
            <a:picLocks noChangeAspect="1" noChangeArrowheads="1"/>
          </p:cNvPicPr>
          <p:nvPr/>
        </p:nvPicPr>
        <p:blipFill>
          <a:blip r:embed="rId2" cstate="print"/>
          <a:srcRect/>
          <a:stretch>
            <a:fillRect/>
          </a:stretch>
        </p:blipFill>
        <p:spPr bwMode="auto">
          <a:xfrm>
            <a:off x="4800600" y="762000"/>
            <a:ext cx="4191000" cy="3073400"/>
          </a:xfrm>
          <a:prstGeom prst="rect">
            <a:avLst/>
          </a:prstGeom>
          <a:noFill/>
          <a:ln w="38100">
            <a:solidFill>
              <a:srgbClr val="FFFF00"/>
            </a:solidFill>
            <a:miter lim="800000"/>
            <a:headEnd/>
            <a:tailEnd/>
          </a:ln>
        </p:spPr>
      </p:pic>
      <p:sp>
        <p:nvSpPr>
          <p:cNvPr id="3081" name="Text Box 9"/>
          <p:cNvSpPr txBox="1">
            <a:spLocks noChangeArrowheads="1"/>
          </p:cNvSpPr>
          <p:nvPr/>
        </p:nvSpPr>
        <p:spPr bwMode="auto">
          <a:xfrm>
            <a:off x="4724400" y="3886200"/>
            <a:ext cx="4419600" cy="2903538"/>
          </a:xfrm>
          <a:prstGeom prst="rect">
            <a:avLst/>
          </a:prstGeom>
          <a:noFill/>
          <a:ln w="9525">
            <a:noFill/>
            <a:miter lim="800000"/>
            <a:headEnd/>
            <a:tailEnd/>
          </a:ln>
          <a:effectLst/>
        </p:spPr>
        <p:txBody>
          <a:bodyPr>
            <a:spAutoFit/>
          </a:bodyPr>
          <a:lstStyle/>
          <a:p>
            <a:pPr algn="ctr">
              <a:spcBef>
                <a:spcPct val="50000"/>
              </a:spcBef>
            </a:pPr>
            <a:r>
              <a:rPr lang="en-US" sz="1600" b="1">
                <a:cs typeface="Tahoma" pitchFamily="34" charset="0"/>
              </a:rPr>
              <a:t>Parent countries, like Great Britain, build empires with colonies to compete in the system of mercantilism, where you measure your country’s worth in gold and silver.  To do this, the parent country makes money from the colony by buying its raw materials for very cheap, then selling them the finished products for very expensive.</a:t>
            </a:r>
          </a:p>
          <a:p>
            <a:pPr algn="ctr">
              <a:spcBef>
                <a:spcPct val="50000"/>
              </a:spcBef>
            </a:pPr>
            <a:r>
              <a:rPr lang="en-US" sz="1600" b="1">
                <a:solidFill>
                  <a:srgbClr val="FFFF00"/>
                </a:solidFill>
                <a:cs typeface="Tahoma" pitchFamily="34" charset="0"/>
              </a:rPr>
              <a:t>SELL MORE</a:t>
            </a:r>
            <a:r>
              <a:rPr lang="en-US" sz="1600" b="1">
                <a:cs typeface="Tahoma" pitchFamily="34" charset="0"/>
              </a:rPr>
              <a:t> (finished goods),                 </a:t>
            </a:r>
            <a:r>
              <a:rPr lang="en-US" sz="1600" b="1">
                <a:solidFill>
                  <a:srgbClr val="FFFF00"/>
                </a:solidFill>
                <a:cs typeface="Tahoma" pitchFamily="34" charset="0"/>
              </a:rPr>
              <a:t>BUY LESS</a:t>
            </a:r>
            <a:r>
              <a:rPr lang="en-US" sz="1600" b="1">
                <a:cs typeface="Tahoma" pitchFamily="34" charset="0"/>
              </a:rPr>
              <a:t> (raw goods)</a:t>
            </a:r>
          </a:p>
        </p:txBody>
      </p:sp>
    </p:spTree>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AutoShape 4"/>
          <p:cNvSpPr>
            <a:spLocks noChangeArrowheads="1"/>
          </p:cNvSpPr>
          <p:nvPr/>
        </p:nvSpPr>
        <p:spPr bwMode="auto">
          <a:xfrm>
            <a:off x="3657600" y="0"/>
            <a:ext cx="5486400" cy="6837363"/>
          </a:xfrm>
          <a:prstGeom prst="verticalScroll">
            <a:avLst>
              <a:gd name="adj" fmla="val 12500"/>
            </a:avLst>
          </a:prstGeom>
          <a:solidFill>
            <a:srgbClr val="808080"/>
          </a:solidFill>
          <a:ln w="38100">
            <a:solidFill>
              <a:schemeClr val="tx1"/>
            </a:solidFill>
            <a:round/>
            <a:headEnd/>
            <a:tailEnd/>
          </a:ln>
          <a:effectLst/>
        </p:spPr>
        <p:txBody>
          <a:bodyPr wrap="none" anchor="ctr"/>
          <a:lstStyle/>
          <a:p>
            <a:endParaRPr lang="en-US"/>
          </a:p>
        </p:txBody>
      </p:sp>
      <p:sp>
        <p:nvSpPr>
          <p:cNvPr id="4101" name="Text Box 5"/>
          <p:cNvSpPr txBox="1">
            <a:spLocks noChangeArrowheads="1"/>
          </p:cNvSpPr>
          <p:nvPr/>
        </p:nvSpPr>
        <p:spPr bwMode="auto">
          <a:xfrm>
            <a:off x="5181600" y="152400"/>
            <a:ext cx="3543300" cy="396875"/>
          </a:xfrm>
          <a:prstGeom prst="rect">
            <a:avLst/>
          </a:prstGeom>
          <a:noFill/>
          <a:ln w="9525">
            <a:noFill/>
            <a:miter lim="800000"/>
            <a:headEnd/>
            <a:tailEnd/>
          </a:ln>
          <a:effectLst/>
        </p:spPr>
        <p:txBody>
          <a:bodyPr>
            <a:spAutoFit/>
          </a:bodyPr>
          <a:lstStyle/>
          <a:p>
            <a:pPr algn="ctr">
              <a:spcBef>
                <a:spcPct val="50000"/>
              </a:spcBef>
            </a:pPr>
            <a:r>
              <a:rPr lang="en-US" sz="2000" b="1">
                <a:solidFill>
                  <a:srgbClr val="000000"/>
                </a:solidFill>
                <a:latin typeface="Comic Sans MS" pitchFamily="66" charset="0"/>
              </a:rPr>
              <a:t>English Control</a:t>
            </a:r>
          </a:p>
        </p:txBody>
      </p:sp>
      <p:sp>
        <p:nvSpPr>
          <p:cNvPr id="4102" name="Text Box 6"/>
          <p:cNvSpPr txBox="1">
            <a:spLocks noChangeArrowheads="1"/>
          </p:cNvSpPr>
          <p:nvPr/>
        </p:nvSpPr>
        <p:spPr bwMode="auto">
          <a:xfrm>
            <a:off x="4419600" y="762000"/>
            <a:ext cx="4038600" cy="5180013"/>
          </a:xfrm>
          <a:prstGeom prst="rect">
            <a:avLst/>
          </a:prstGeom>
          <a:noFill/>
          <a:ln w="9525">
            <a:noFill/>
            <a:miter lim="800000"/>
            <a:headEnd/>
            <a:tailEnd/>
          </a:ln>
          <a:effectLst/>
        </p:spPr>
        <p:txBody>
          <a:bodyPr>
            <a:spAutoFit/>
          </a:bodyPr>
          <a:lstStyle/>
          <a:p>
            <a:pPr marL="177800" indent="-177800">
              <a:spcBef>
                <a:spcPct val="50000"/>
              </a:spcBef>
            </a:pPr>
            <a:r>
              <a:rPr lang="en-US">
                <a:solidFill>
                  <a:srgbClr val="000000"/>
                </a:solidFill>
                <a:latin typeface="Comic Sans MS" pitchFamily="66" charset="0"/>
              </a:rPr>
              <a:t>-colonies successful </a:t>
            </a:r>
            <a:r>
              <a:rPr lang="en-US" b="1" u="sng">
                <a:solidFill>
                  <a:srgbClr val="FFFF00"/>
                </a:solidFill>
                <a:latin typeface="Comic Sans MS" pitchFamily="66" charset="0"/>
              </a:rPr>
              <a:t>traders</a:t>
            </a:r>
          </a:p>
          <a:p>
            <a:pPr marL="177800" indent="-177800">
              <a:spcBef>
                <a:spcPct val="50000"/>
              </a:spcBef>
              <a:buFontTx/>
              <a:buChar char="•"/>
            </a:pPr>
            <a:r>
              <a:rPr lang="en-US">
                <a:latin typeface="Comic Sans MS" pitchFamily="66" charset="0"/>
              </a:rPr>
              <a:t>Made British lots of money; British want full control</a:t>
            </a:r>
          </a:p>
          <a:p>
            <a:pPr marL="177800" indent="-177800">
              <a:spcBef>
                <a:spcPct val="50000"/>
              </a:spcBef>
            </a:pPr>
            <a:endParaRPr lang="en-US">
              <a:latin typeface="Comic Sans MS" pitchFamily="66" charset="0"/>
            </a:endParaRPr>
          </a:p>
          <a:p>
            <a:pPr marL="177800" indent="-177800">
              <a:spcBef>
                <a:spcPct val="50000"/>
              </a:spcBef>
            </a:pPr>
            <a:r>
              <a:rPr lang="en-US">
                <a:solidFill>
                  <a:srgbClr val="000000"/>
                </a:solidFill>
                <a:latin typeface="Comic Sans MS" pitchFamily="66" charset="0"/>
              </a:rPr>
              <a:t>-Parliament passes the </a:t>
            </a:r>
            <a:r>
              <a:rPr lang="en-US" b="1" i="1" u="sng">
                <a:solidFill>
                  <a:srgbClr val="FFFF00"/>
                </a:solidFill>
                <a:latin typeface="Comic Sans MS" pitchFamily="66" charset="0"/>
              </a:rPr>
              <a:t>Navigation Acts, 1649</a:t>
            </a:r>
          </a:p>
          <a:p>
            <a:pPr marL="177800" indent="-177800">
              <a:spcBef>
                <a:spcPct val="50000"/>
              </a:spcBef>
            </a:pPr>
            <a:endParaRPr lang="en-US" b="1" i="1" u="sng">
              <a:solidFill>
                <a:srgbClr val="FFFF00"/>
              </a:solidFill>
              <a:latin typeface="Comic Sans MS" pitchFamily="66" charset="0"/>
            </a:endParaRPr>
          </a:p>
          <a:p>
            <a:pPr marL="177800" indent="-177800">
              <a:spcBef>
                <a:spcPct val="50000"/>
              </a:spcBef>
            </a:pPr>
            <a:r>
              <a:rPr lang="en-US">
                <a:solidFill>
                  <a:srgbClr val="000000"/>
                </a:solidFill>
                <a:latin typeface="Comic Sans MS" pitchFamily="66" charset="0"/>
              </a:rPr>
              <a:t>-Restricted how colonists could do business</a:t>
            </a:r>
          </a:p>
          <a:p>
            <a:pPr marL="177800" indent="-177800">
              <a:spcBef>
                <a:spcPct val="50000"/>
              </a:spcBef>
            </a:pPr>
            <a:endParaRPr lang="en-US">
              <a:solidFill>
                <a:srgbClr val="000000"/>
              </a:solidFill>
              <a:latin typeface="Comic Sans MS" pitchFamily="66" charset="0"/>
            </a:endParaRPr>
          </a:p>
          <a:p>
            <a:pPr marL="177800" indent="-177800">
              <a:spcBef>
                <a:spcPct val="50000"/>
              </a:spcBef>
            </a:pPr>
            <a:r>
              <a:rPr lang="en-US">
                <a:solidFill>
                  <a:srgbClr val="000000"/>
                </a:solidFill>
                <a:latin typeface="Comic Sans MS" pitchFamily="66" charset="0"/>
              </a:rPr>
              <a:t>-Could </a:t>
            </a:r>
            <a:r>
              <a:rPr lang="en-US" b="1" u="sng">
                <a:solidFill>
                  <a:srgbClr val="FFFF00"/>
                </a:solidFill>
                <a:latin typeface="Comic Sans MS" pitchFamily="66" charset="0"/>
              </a:rPr>
              <a:t>only trade with England and only use English ships</a:t>
            </a:r>
          </a:p>
          <a:p>
            <a:pPr marL="177800" indent="-177800">
              <a:spcBef>
                <a:spcPct val="50000"/>
              </a:spcBef>
              <a:buFontTx/>
              <a:buChar char="•"/>
            </a:pPr>
            <a:r>
              <a:rPr lang="en-US">
                <a:latin typeface="Comic Sans MS" pitchFamily="66" charset="0"/>
              </a:rPr>
              <a:t>Kept money going only to England</a:t>
            </a:r>
          </a:p>
          <a:p>
            <a:pPr marL="177800" indent="-177800">
              <a:spcBef>
                <a:spcPct val="50000"/>
              </a:spcBef>
              <a:buFontTx/>
              <a:buChar char="•"/>
            </a:pPr>
            <a:r>
              <a:rPr lang="en-US">
                <a:latin typeface="Comic Sans MS" pitchFamily="66" charset="0"/>
              </a:rPr>
              <a:t>Colonists angry</a:t>
            </a:r>
          </a:p>
        </p:txBody>
      </p:sp>
      <p:pic>
        <p:nvPicPr>
          <p:cNvPr id="4104" name="Picture 8" descr="http://staff.imsa.edu/socsci/jvictory/txt_pgs_colonial/transportation_col/london_17thcen.gif"/>
          <p:cNvPicPr>
            <a:picLocks noChangeAspect="1" noChangeArrowheads="1"/>
          </p:cNvPicPr>
          <p:nvPr/>
        </p:nvPicPr>
        <p:blipFill>
          <a:blip r:embed="rId2" r:link="rId3" cstate="print"/>
          <a:srcRect/>
          <a:stretch>
            <a:fillRect/>
          </a:stretch>
        </p:blipFill>
        <p:spPr bwMode="auto">
          <a:xfrm>
            <a:off x="152400" y="76200"/>
            <a:ext cx="4114800" cy="2530475"/>
          </a:xfrm>
          <a:prstGeom prst="rect">
            <a:avLst/>
          </a:prstGeom>
          <a:noFill/>
          <a:ln w="38100">
            <a:solidFill>
              <a:srgbClr val="FFFF00"/>
            </a:solidFill>
            <a:miter lim="800000"/>
            <a:headEnd/>
            <a:tailEnd/>
          </a:ln>
        </p:spPr>
      </p:pic>
      <p:sp>
        <p:nvSpPr>
          <p:cNvPr id="4105" name="Text Box 9"/>
          <p:cNvSpPr txBox="1">
            <a:spLocks noChangeArrowheads="1"/>
          </p:cNvSpPr>
          <p:nvPr/>
        </p:nvSpPr>
        <p:spPr bwMode="auto">
          <a:xfrm>
            <a:off x="0" y="2667000"/>
            <a:ext cx="4267200" cy="4206875"/>
          </a:xfrm>
          <a:prstGeom prst="rect">
            <a:avLst/>
          </a:prstGeom>
          <a:noFill/>
          <a:ln w="9525">
            <a:noFill/>
            <a:miter lim="800000"/>
            <a:headEnd/>
            <a:tailEnd/>
          </a:ln>
          <a:effectLst/>
        </p:spPr>
        <p:txBody>
          <a:bodyPr>
            <a:spAutoFit/>
          </a:bodyPr>
          <a:lstStyle/>
          <a:p>
            <a:pPr algn="ctr">
              <a:spcBef>
                <a:spcPct val="50000"/>
              </a:spcBef>
            </a:pPr>
            <a:r>
              <a:rPr lang="en-US" sz="1500" b="1">
                <a:cs typeface="Tahoma" pitchFamily="34" charset="0"/>
              </a:rPr>
              <a:t>The colonies were exporting raw goods, like lumber, furs, fish, grain, and tobacco to Europe.  Then, the colonists would purchase finished products from Europe. </a:t>
            </a:r>
            <a:r>
              <a:rPr lang="en-US" sz="1500" b="1"/>
              <a:t>Not all products the colonists produced for export ended up on English docks.</a:t>
            </a:r>
            <a:r>
              <a:rPr lang="en-US" sz="1500"/>
              <a:t> </a:t>
            </a:r>
            <a:r>
              <a:rPr lang="en-US" sz="1500" b="1">
                <a:cs typeface="Tahoma" pitchFamily="34" charset="0"/>
              </a:rPr>
              <a:t>Some went to Spain, France, and Holland.  With European nations fighting for American goods, many colonial merchants wanted to make more money.  England viewed this pursuit of foreign markets as an economic threat.  Any wealth flowing from the colonies to another nation came at the expense of England.  As a result, England’s </a:t>
            </a:r>
            <a:r>
              <a:rPr lang="en-US" sz="1500" b="1" u="sng">
                <a:solidFill>
                  <a:srgbClr val="FFFF00"/>
                </a:solidFill>
                <a:cs typeface="Tahoma" pitchFamily="34" charset="0"/>
              </a:rPr>
              <a:t>Parliament</a:t>
            </a:r>
            <a:r>
              <a:rPr lang="en-US" sz="1500" b="1">
                <a:cs typeface="Tahoma" pitchFamily="34" charset="0"/>
              </a:rPr>
              <a:t> (the lawmaking body) passed the </a:t>
            </a:r>
            <a:r>
              <a:rPr lang="en-US" sz="1500" b="1" u="sng">
                <a:solidFill>
                  <a:srgbClr val="FFFF00"/>
                </a:solidFill>
                <a:cs typeface="Tahoma" pitchFamily="34" charset="0"/>
              </a:rPr>
              <a:t>Navigation Acts</a:t>
            </a:r>
            <a:r>
              <a:rPr lang="en-US" sz="1500" b="1">
                <a:cs typeface="Tahoma" pitchFamily="34" charset="0"/>
              </a:rPr>
              <a:t>, which restricted the colonists to trading ONLY with Britain.</a:t>
            </a:r>
          </a:p>
        </p:txBody>
      </p:sp>
    </p:spTree>
  </p:cSld>
  <p:clrMapOvr>
    <a:masterClrMapping/>
  </p:clrMapOvr>
  <p:transition spd="med">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AutoShape 4"/>
          <p:cNvSpPr>
            <a:spLocks noChangeArrowheads="1"/>
          </p:cNvSpPr>
          <p:nvPr/>
        </p:nvSpPr>
        <p:spPr bwMode="auto">
          <a:xfrm>
            <a:off x="0" y="0"/>
            <a:ext cx="5486400" cy="6858000"/>
          </a:xfrm>
          <a:prstGeom prst="verticalScroll">
            <a:avLst>
              <a:gd name="adj" fmla="val 12500"/>
            </a:avLst>
          </a:prstGeom>
          <a:solidFill>
            <a:srgbClr val="808080"/>
          </a:solidFill>
          <a:ln w="38100">
            <a:solidFill>
              <a:schemeClr val="tx1"/>
            </a:solidFill>
            <a:round/>
            <a:headEnd/>
            <a:tailEnd/>
          </a:ln>
          <a:effectLst/>
        </p:spPr>
        <p:txBody>
          <a:bodyPr wrap="none" anchor="ctr"/>
          <a:lstStyle/>
          <a:p>
            <a:endParaRPr lang="en-US"/>
          </a:p>
        </p:txBody>
      </p:sp>
      <p:sp>
        <p:nvSpPr>
          <p:cNvPr id="5125" name="Text Box 5"/>
          <p:cNvSpPr txBox="1">
            <a:spLocks noChangeArrowheads="1"/>
          </p:cNvSpPr>
          <p:nvPr/>
        </p:nvSpPr>
        <p:spPr bwMode="auto">
          <a:xfrm>
            <a:off x="1447800" y="152400"/>
            <a:ext cx="3800475" cy="396875"/>
          </a:xfrm>
          <a:prstGeom prst="rect">
            <a:avLst/>
          </a:prstGeom>
          <a:noFill/>
          <a:ln w="9525">
            <a:noFill/>
            <a:miter lim="800000"/>
            <a:headEnd/>
            <a:tailEnd/>
          </a:ln>
          <a:effectLst/>
        </p:spPr>
        <p:txBody>
          <a:bodyPr>
            <a:spAutoFit/>
          </a:bodyPr>
          <a:lstStyle/>
          <a:p>
            <a:pPr algn="ctr">
              <a:spcBef>
                <a:spcPct val="50000"/>
              </a:spcBef>
            </a:pPr>
            <a:r>
              <a:rPr lang="en-US" sz="2000" b="1">
                <a:solidFill>
                  <a:srgbClr val="000000"/>
                </a:solidFill>
                <a:latin typeface="Comic Sans MS" pitchFamily="66" charset="0"/>
              </a:rPr>
              <a:t>Seeds of Independence</a:t>
            </a:r>
          </a:p>
        </p:txBody>
      </p:sp>
      <p:sp>
        <p:nvSpPr>
          <p:cNvPr id="5126" name="Text Box 6"/>
          <p:cNvSpPr txBox="1">
            <a:spLocks noChangeArrowheads="1"/>
          </p:cNvSpPr>
          <p:nvPr/>
        </p:nvSpPr>
        <p:spPr bwMode="auto">
          <a:xfrm>
            <a:off x="609600" y="685800"/>
            <a:ext cx="4191000" cy="5316538"/>
          </a:xfrm>
          <a:prstGeom prst="rect">
            <a:avLst/>
          </a:prstGeom>
          <a:noFill/>
          <a:ln w="9525">
            <a:noFill/>
            <a:miter lim="800000"/>
            <a:headEnd/>
            <a:tailEnd/>
          </a:ln>
          <a:effectLst/>
        </p:spPr>
        <p:txBody>
          <a:bodyPr>
            <a:spAutoFit/>
          </a:bodyPr>
          <a:lstStyle/>
          <a:p>
            <a:pPr marL="177800" indent="-177800">
              <a:spcBef>
                <a:spcPct val="50000"/>
              </a:spcBef>
            </a:pPr>
            <a:r>
              <a:rPr lang="en-US">
                <a:solidFill>
                  <a:srgbClr val="000000"/>
                </a:solidFill>
                <a:latin typeface="Comic Sans MS" pitchFamily="66" charset="0"/>
              </a:rPr>
              <a:t>-Glorious Revolution in England, 1688</a:t>
            </a:r>
          </a:p>
          <a:p>
            <a:pPr marL="177800" indent="-177800">
              <a:spcBef>
                <a:spcPct val="50000"/>
              </a:spcBef>
              <a:buFontTx/>
              <a:buChar char="•"/>
            </a:pPr>
            <a:r>
              <a:rPr lang="en-US">
                <a:latin typeface="Comic Sans MS" pitchFamily="66" charset="0"/>
              </a:rPr>
              <a:t>People have more power, king less</a:t>
            </a:r>
          </a:p>
          <a:p>
            <a:pPr marL="177800" indent="-177800">
              <a:spcBef>
                <a:spcPct val="50000"/>
              </a:spcBef>
            </a:pPr>
            <a:r>
              <a:rPr lang="en-US">
                <a:solidFill>
                  <a:srgbClr val="000000"/>
                </a:solidFill>
                <a:latin typeface="Comic Sans MS" pitchFamily="66" charset="0"/>
              </a:rPr>
              <a:t>-English Bill of Rights, 1689</a:t>
            </a:r>
            <a:endParaRPr lang="en-US">
              <a:latin typeface="Comic Sans MS" pitchFamily="66" charset="0"/>
            </a:endParaRPr>
          </a:p>
          <a:p>
            <a:pPr marL="177800" indent="-177800">
              <a:spcBef>
                <a:spcPct val="50000"/>
              </a:spcBef>
              <a:buFontTx/>
              <a:buChar char="•"/>
            </a:pPr>
            <a:r>
              <a:rPr lang="en-US">
                <a:latin typeface="Comic Sans MS" pitchFamily="66" charset="0"/>
              </a:rPr>
              <a:t>Colonists English citizens</a:t>
            </a:r>
          </a:p>
          <a:p>
            <a:pPr marL="177800" indent="-177800">
              <a:spcBef>
                <a:spcPct val="50000"/>
              </a:spcBef>
            </a:pPr>
            <a:r>
              <a:rPr lang="en-US">
                <a:solidFill>
                  <a:srgbClr val="000000"/>
                </a:solidFill>
                <a:latin typeface="Comic Sans MS" pitchFamily="66" charset="0"/>
              </a:rPr>
              <a:t>-</a:t>
            </a:r>
            <a:r>
              <a:rPr lang="en-US" b="1" i="1" u="sng">
                <a:solidFill>
                  <a:srgbClr val="FFFF00"/>
                </a:solidFill>
                <a:latin typeface="Comic Sans MS" pitchFamily="66" charset="0"/>
              </a:rPr>
              <a:t>salutary neglect</a:t>
            </a:r>
          </a:p>
          <a:p>
            <a:pPr marL="177800" indent="-177800">
              <a:spcBef>
                <a:spcPct val="50000"/>
              </a:spcBef>
            </a:pPr>
            <a:r>
              <a:rPr lang="en-US">
                <a:solidFill>
                  <a:srgbClr val="000000"/>
                </a:solidFill>
                <a:latin typeface="Comic Sans MS" pitchFamily="66" charset="0"/>
              </a:rPr>
              <a:t>	very loose supervision of the colonies</a:t>
            </a:r>
          </a:p>
          <a:p>
            <a:pPr marL="177800" indent="-177800">
              <a:spcBef>
                <a:spcPct val="50000"/>
              </a:spcBef>
              <a:buFontTx/>
              <a:buChar char="•"/>
            </a:pPr>
            <a:r>
              <a:rPr lang="en-US">
                <a:latin typeface="Comic Sans MS" pitchFamily="66" charset="0"/>
              </a:rPr>
              <a:t>Colonies successful, English focus elsewhere</a:t>
            </a:r>
          </a:p>
          <a:p>
            <a:pPr marL="177800" indent="-177800">
              <a:spcBef>
                <a:spcPct val="50000"/>
              </a:spcBef>
            </a:pPr>
            <a:r>
              <a:rPr lang="en-US">
                <a:solidFill>
                  <a:srgbClr val="000000"/>
                </a:solidFill>
                <a:latin typeface="Comic Sans MS" pitchFamily="66" charset="0"/>
              </a:rPr>
              <a:t>-lack of control led to </a:t>
            </a:r>
            <a:r>
              <a:rPr lang="en-US" b="1" u="sng">
                <a:solidFill>
                  <a:srgbClr val="FFFF00"/>
                </a:solidFill>
                <a:latin typeface="Comic Sans MS" pitchFamily="66" charset="0"/>
              </a:rPr>
              <a:t>self government</a:t>
            </a:r>
          </a:p>
          <a:p>
            <a:pPr marL="177800" indent="-177800">
              <a:spcBef>
                <a:spcPct val="50000"/>
              </a:spcBef>
            </a:pPr>
            <a:r>
              <a:rPr lang="en-US">
                <a:solidFill>
                  <a:srgbClr val="000000"/>
                </a:solidFill>
                <a:latin typeface="Comic Sans MS" pitchFamily="66" charset="0"/>
              </a:rPr>
              <a:t>	-</a:t>
            </a:r>
            <a:r>
              <a:rPr lang="en-US" b="1" i="1" u="sng">
                <a:solidFill>
                  <a:srgbClr val="FFFF00"/>
                </a:solidFill>
                <a:latin typeface="Comic Sans MS" pitchFamily="66" charset="0"/>
              </a:rPr>
              <a:t>John Peter Zenger Trial</a:t>
            </a:r>
            <a:r>
              <a:rPr lang="en-US">
                <a:solidFill>
                  <a:srgbClr val="000000"/>
                </a:solidFill>
                <a:latin typeface="Comic Sans MS" pitchFamily="66" charset="0"/>
              </a:rPr>
              <a:t> – colonist put on trial over basic freedoms such as </a:t>
            </a:r>
            <a:r>
              <a:rPr lang="en-US" b="1" u="sng">
                <a:solidFill>
                  <a:srgbClr val="FFFF00"/>
                </a:solidFill>
                <a:latin typeface="Comic Sans MS" pitchFamily="66" charset="0"/>
              </a:rPr>
              <a:t>freedom of the press</a:t>
            </a:r>
          </a:p>
        </p:txBody>
      </p:sp>
      <p:sp>
        <p:nvSpPr>
          <p:cNvPr id="5127" name="Text Box 7"/>
          <p:cNvSpPr txBox="1">
            <a:spLocks noChangeArrowheads="1"/>
          </p:cNvSpPr>
          <p:nvPr/>
        </p:nvSpPr>
        <p:spPr bwMode="auto">
          <a:xfrm>
            <a:off x="4800600" y="2895600"/>
            <a:ext cx="4343400" cy="3759200"/>
          </a:xfrm>
          <a:prstGeom prst="rect">
            <a:avLst/>
          </a:prstGeom>
          <a:noFill/>
          <a:ln w="9525">
            <a:noFill/>
            <a:miter lim="800000"/>
            <a:headEnd/>
            <a:tailEnd/>
          </a:ln>
          <a:effectLst/>
        </p:spPr>
        <p:txBody>
          <a:bodyPr>
            <a:spAutoFit/>
          </a:bodyPr>
          <a:lstStyle/>
          <a:p>
            <a:pPr algn="ctr">
              <a:spcBef>
                <a:spcPct val="50000"/>
              </a:spcBef>
            </a:pPr>
            <a:r>
              <a:rPr lang="en-US" sz="1600" b="1">
                <a:cs typeface="Tahoma" pitchFamily="34" charset="0"/>
              </a:rPr>
              <a:t>As long as raw materials came into and the colonists continued to buy English-produced goods, Parliament did not supervise the colonies closely.  In nearly every colony, a governor appointed by the king served as the highest authority.  The governor presided over a structure that included an advisory council and a local assembly, which usually paid the governor’s salary.  Using their “power of the purse,” the colonists influenced the governor.  Under England’s less-than-watchful eye, the colonies developed a taste for self-government that became a condition for rebellion.</a:t>
            </a:r>
          </a:p>
        </p:txBody>
      </p:sp>
      <p:pic>
        <p:nvPicPr>
          <p:cNvPr id="5129" name="Picture 9" descr="StBoltoph33"/>
          <p:cNvPicPr>
            <a:picLocks noChangeAspect="1" noChangeArrowheads="1"/>
          </p:cNvPicPr>
          <p:nvPr/>
        </p:nvPicPr>
        <p:blipFill>
          <a:blip r:embed="rId2" cstate="print"/>
          <a:srcRect/>
          <a:stretch>
            <a:fillRect/>
          </a:stretch>
        </p:blipFill>
        <p:spPr bwMode="auto">
          <a:xfrm>
            <a:off x="4953000" y="457200"/>
            <a:ext cx="3962400" cy="2406650"/>
          </a:xfrm>
          <a:prstGeom prst="rect">
            <a:avLst/>
          </a:prstGeom>
          <a:noFill/>
          <a:ln w="38100">
            <a:solidFill>
              <a:srgbClr val="FFFF00"/>
            </a:solidFill>
            <a:miter lim="800000"/>
            <a:headEnd/>
            <a:tailEnd/>
          </a:ln>
        </p:spPr>
      </p:pic>
    </p:spTree>
  </p:cSld>
  <p:clrMapOvr>
    <a:masterClrMapping/>
  </p:clrMapOvr>
  <p:transition spd="med">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http://www.courts.state.ny.us/history/images/zenger_tryal_illustration.jpg"/>
          <p:cNvPicPr>
            <a:picLocks noChangeAspect="1" noChangeArrowheads="1"/>
          </p:cNvPicPr>
          <p:nvPr/>
        </p:nvPicPr>
        <p:blipFill>
          <a:blip r:embed="rId2" r:link="rId3" cstate="print"/>
          <a:srcRect/>
          <a:stretch>
            <a:fillRect/>
          </a:stretch>
        </p:blipFill>
        <p:spPr bwMode="auto">
          <a:xfrm>
            <a:off x="4724400" y="228600"/>
            <a:ext cx="4264025" cy="6400800"/>
          </a:xfrm>
          <a:prstGeom prst="rect">
            <a:avLst/>
          </a:prstGeom>
          <a:noFill/>
          <a:ln w="38100">
            <a:solidFill>
              <a:srgbClr val="FFFF00"/>
            </a:solidFill>
            <a:miter lim="800000"/>
            <a:headEnd/>
            <a:tailEnd/>
          </a:ln>
        </p:spPr>
      </p:pic>
      <p:sp>
        <p:nvSpPr>
          <p:cNvPr id="12293" name="Rectangle 5"/>
          <p:cNvSpPr>
            <a:spLocks noChangeArrowheads="1"/>
          </p:cNvSpPr>
          <p:nvPr/>
        </p:nvSpPr>
        <p:spPr bwMode="auto">
          <a:xfrm>
            <a:off x="0" y="381000"/>
            <a:ext cx="4724400" cy="6203950"/>
          </a:xfrm>
          <a:prstGeom prst="rect">
            <a:avLst/>
          </a:prstGeom>
          <a:noFill/>
          <a:ln w="9525">
            <a:noFill/>
            <a:miter lim="800000"/>
            <a:headEnd/>
            <a:tailEnd/>
          </a:ln>
          <a:effectLst/>
        </p:spPr>
        <p:txBody>
          <a:bodyPr anchor="ctr">
            <a:spAutoFit/>
          </a:bodyPr>
          <a:lstStyle/>
          <a:p>
            <a:pPr algn="ctr"/>
            <a:r>
              <a:rPr lang="en-US" sz="1600" b="1">
                <a:cs typeface="Tahoma" pitchFamily="34" charset="0"/>
              </a:rPr>
              <a:t>John Peter Zenger began publishing a newspaper in New York to voice opposition to the newly-appointed colonial governor William Cosby.</a:t>
            </a:r>
          </a:p>
          <a:p>
            <a:pPr algn="ctr"/>
            <a:r>
              <a:rPr lang="en-US" sz="1600" b="1">
                <a:cs typeface="Tahoma" pitchFamily="34" charset="0"/>
              </a:rPr>
              <a:t> </a:t>
            </a:r>
          </a:p>
          <a:p>
            <a:pPr algn="ctr" eaLnBrk="0" hangingPunct="0"/>
            <a:r>
              <a:rPr lang="en-US" sz="1600" b="1">
                <a:cs typeface="Tahoma" pitchFamily="34" charset="0"/>
              </a:rPr>
              <a:t>Upon his arrival, fought with the colony’s council over his salary, and unable to control the state's court, he removed colonial officials and replaced them with members of the royal party.</a:t>
            </a:r>
          </a:p>
          <a:p>
            <a:pPr algn="ctr" eaLnBrk="0" hangingPunct="0"/>
            <a:r>
              <a:rPr lang="en-US" sz="1600" b="1">
                <a:cs typeface="Tahoma" pitchFamily="34" charset="0"/>
              </a:rPr>
              <a:t> </a:t>
            </a:r>
          </a:p>
          <a:p>
            <a:pPr algn="ctr" eaLnBrk="0" hangingPunct="0"/>
            <a:r>
              <a:rPr lang="en-US" sz="1600" b="1">
                <a:cs typeface="Tahoma" pitchFamily="34" charset="0"/>
              </a:rPr>
              <a:t>Zenger's continued to publish articles critical of the governor.  Finally, Cosby issued a proclamation condemning the newspaper's "divers scandalous, virulent, false and seditious reflections."  Zenger was arrested and charged with seditious libel.</a:t>
            </a:r>
          </a:p>
          <a:p>
            <a:pPr algn="ctr" eaLnBrk="0" hangingPunct="0"/>
            <a:r>
              <a:rPr lang="en-US" sz="1600" b="1">
                <a:cs typeface="Tahoma" pitchFamily="34" charset="0"/>
              </a:rPr>
              <a:t> </a:t>
            </a:r>
          </a:p>
          <a:p>
            <a:pPr algn="ctr" eaLnBrk="0" hangingPunct="0"/>
            <a:r>
              <a:rPr lang="en-US" sz="1600" b="1">
                <a:cs typeface="Tahoma" pitchFamily="34" charset="0"/>
              </a:rPr>
              <a:t>After more than eight months in prison, Zenger went to trial, with the case at fever-pitch with public interest.  After the arguments for both sides were finished, the jury was retired, only to return shortly with a verdict of not guilty, upholding freedom of the press. </a:t>
            </a:r>
          </a:p>
        </p:txBody>
      </p:sp>
    </p:spTree>
  </p:cSld>
  <p:clrMapOvr>
    <a:masterClrMapping/>
  </p:clrMapOvr>
  <p:transition spd="med">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p:cNvSpPr>
            <a:spLocks noChangeArrowheads="1"/>
          </p:cNvSpPr>
          <p:nvPr/>
        </p:nvSpPr>
        <p:spPr bwMode="auto">
          <a:xfrm>
            <a:off x="0" y="0"/>
            <a:ext cx="43434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20483" name="Text Box 3"/>
          <p:cNvSpPr txBox="1">
            <a:spLocks noChangeArrowheads="1"/>
          </p:cNvSpPr>
          <p:nvPr/>
        </p:nvSpPr>
        <p:spPr bwMode="auto">
          <a:xfrm>
            <a:off x="0" y="0"/>
            <a:ext cx="4343400" cy="396875"/>
          </a:xfrm>
          <a:prstGeom prst="rect">
            <a:avLst/>
          </a:prstGeom>
          <a:noFill/>
          <a:ln w="9525">
            <a:noFill/>
            <a:miter lim="800000"/>
            <a:headEnd/>
            <a:tailEnd/>
          </a:ln>
          <a:effectLst/>
        </p:spPr>
        <p:txBody>
          <a:bodyPr>
            <a:spAutoFit/>
          </a:bodyPr>
          <a:lstStyle/>
          <a:p>
            <a:pPr algn="ctr">
              <a:spcBef>
                <a:spcPct val="50000"/>
              </a:spcBef>
            </a:pPr>
            <a:r>
              <a:rPr lang="en-US" sz="2000">
                <a:solidFill>
                  <a:srgbClr val="000000"/>
                </a:solidFill>
                <a:latin typeface="Comic Sans MS" pitchFamily="66" charset="0"/>
              </a:rPr>
              <a:t>Colonial Society</a:t>
            </a:r>
          </a:p>
        </p:txBody>
      </p:sp>
      <p:sp>
        <p:nvSpPr>
          <p:cNvPr id="20484" name="Text Box 4"/>
          <p:cNvSpPr txBox="1">
            <a:spLocks noChangeArrowheads="1"/>
          </p:cNvSpPr>
          <p:nvPr/>
        </p:nvSpPr>
        <p:spPr bwMode="auto">
          <a:xfrm>
            <a:off x="0" y="762000"/>
            <a:ext cx="4343400" cy="4968875"/>
          </a:xfrm>
          <a:prstGeom prst="rect">
            <a:avLst/>
          </a:prstGeom>
          <a:noFill/>
          <a:ln w="9525">
            <a:noFill/>
            <a:miter lim="800000"/>
            <a:headEnd/>
            <a:tailEnd/>
          </a:ln>
          <a:effectLst/>
        </p:spPr>
        <p:txBody>
          <a:bodyPr>
            <a:spAutoFit/>
          </a:bodyPr>
          <a:lstStyle/>
          <a:p>
            <a:pPr marL="114300" indent="-114300">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plantation owners</a:t>
            </a:r>
            <a:r>
              <a:rPr lang="en-US" sz="2000">
                <a:solidFill>
                  <a:srgbClr val="000000"/>
                </a:solidFill>
                <a:latin typeface="Comic Sans MS" pitchFamily="66" charset="0"/>
              </a:rPr>
              <a:t> were top of society</a:t>
            </a:r>
          </a:p>
          <a:p>
            <a:pPr marL="114300" indent="-114300">
              <a:spcBef>
                <a:spcPct val="50000"/>
              </a:spcBef>
              <a:buFontTx/>
              <a:buChar char="•"/>
            </a:pPr>
            <a:r>
              <a:rPr lang="en-US" sz="2000">
                <a:latin typeface="Comic Sans MS" pitchFamily="66" charset="0"/>
              </a:rPr>
              <a:t>Rich, socially powerful</a:t>
            </a:r>
          </a:p>
          <a:p>
            <a:pPr marL="114300" indent="-114300">
              <a:spcBef>
                <a:spcPct val="50000"/>
              </a:spcBef>
            </a:pPr>
            <a:r>
              <a:rPr lang="en-US" sz="2000">
                <a:solidFill>
                  <a:srgbClr val="000000"/>
                </a:solidFill>
                <a:latin typeface="Comic Sans MS" pitchFamily="66" charset="0"/>
              </a:rPr>
              <a:t>-small farmers were most of the population</a:t>
            </a:r>
          </a:p>
          <a:p>
            <a:pPr marL="114300" indent="-114300">
              <a:spcBef>
                <a:spcPct val="50000"/>
              </a:spcBef>
              <a:buFontTx/>
              <a:buChar char="•"/>
            </a:pPr>
            <a:r>
              <a:rPr lang="en-US" sz="2000">
                <a:latin typeface="Comic Sans MS" pitchFamily="66" charset="0"/>
              </a:rPr>
              <a:t>90% of population</a:t>
            </a:r>
          </a:p>
          <a:p>
            <a:pPr marL="114300" indent="-114300">
              <a:spcBef>
                <a:spcPct val="50000"/>
              </a:spcBef>
              <a:buFontTx/>
              <a:buChar char="•"/>
            </a:pPr>
            <a:r>
              <a:rPr lang="en-US" sz="2000">
                <a:latin typeface="Comic Sans MS" pitchFamily="66" charset="0"/>
              </a:rPr>
              <a:t>Hard work, not rich</a:t>
            </a:r>
          </a:p>
          <a:p>
            <a:pPr marL="114300" indent="-114300">
              <a:spcBef>
                <a:spcPct val="50000"/>
              </a:spcBef>
            </a:pPr>
            <a:r>
              <a:rPr lang="en-US" sz="2000">
                <a:solidFill>
                  <a:srgbClr val="000000"/>
                </a:solidFill>
                <a:latin typeface="Comic Sans MS" pitchFamily="66" charset="0"/>
              </a:rPr>
              <a:t>-second class role of women</a:t>
            </a:r>
          </a:p>
          <a:p>
            <a:pPr marL="114300" indent="-114300">
              <a:spcBef>
                <a:spcPct val="50000"/>
              </a:spcBef>
              <a:buFontTx/>
              <a:buChar char="•"/>
            </a:pPr>
            <a:r>
              <a:rPr lang="en-US" sz="2000">
                <a:latin typeface="Comic Sans MS" pitchFamily="66" charset="0"/>
              </a:rPr>
              <a:t>No legal/social rights, little education</a:t>
            </a:r>
          </a:p>
          <a:p>
            <a:pPr marL="114300" indent="-114300">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indentured servants</a:t>
            </a:r>
          </a:p>
          <a:p>
            <a:pPr marL="114300" indent="-114300">
              <a:spcBef>
                <a:spcPct val="50000"/>
              </a:spcBef>
              <a:buFontTx/>
              <a:buChar char="•"/>
            </a:pPr>
            <a:r>
              <a:rPr lang="en-US" sz="2000">
                <a:latin typeface="Comic Sans MS" pitchFamily="66" charset="0"/>
              </a:rPr>
              <a:t>Endured hard times once free</a:t>
            </a:r>
            <a:r>
              <a:rPr lang="en-US" sz="2000" b="1" i="1" u="sng">
                <a:latin typeface="Comic Sans MS" pitchFamily="66" charset="0"/>
              </a:rPr>
              <a:t> </a:t>
            </a:r>
          </a:p>
        </p:txBody>
      </p:sp>
      <p:sp>
        <p:nvSpPr>
          <p:cNvPr id="20485" name="Text Box 5"/>
          <p:cNvSpPr txBox="1">
            <a:spLocks noChangeArrowheads="1"/>
          </p:cNvSpPr>
          <p:nvPr/>
        </p:nvSpPr>
        <p:spPr bwMode="auto">
          <a:xfrm>
            <a:off x="4495800" y="4038600"/>
            <a:ext cx="4495800" cy="2536825"/>
          </a:xfrm>
          <a:prstGeom prst="rect">
            <a:avLst/>
          </a:prstGeom>
          <a:noFill/>
          <a:ln w="9525">
            <a:noFill/>
            <a:miter lim="800000"/>
            <a:headEnd/>
            <a:tailEnd/>
          </a:ln>
          <a:effectLst/>
        </p:spPr>
        <p:txBody>
          <a:bodyPr>
            <a:spAutoFit/>
          </a:bodyPr>
          <a:lstStyle/>
          <a:p>
            <a:pPr algn="ctr">
              <a:spcBef>
                <a:spcPct val="50000"/>
              </a:spcBef>
            </a:pPr>
            <a:r>
              <a:rPr lang="en-US" sz="1600" b="1">
                <a:cs typeface="Tahoma" pitchFamily="34" charset="0"/>
              </a:rPr>
              <a:t>Throughout the South, plantations developed instead of towns.  While small farmers were the majority of the Southern population, the planters controlled much of the South’s economy.  They also controlled its political and social institutions.  By the mid-1700s, life was good for many southern colonists, especially the tobacco-producing planters.</a:t>
            </a:r>
          </a:p>
        </p:txBody>
      </p:sp>
      <p:pic>
        <p:nvPicPr>
          <p:cNvPr id="20486" name="Picture 6" descr="Shirley%20Plantation"/>
          <p:cNvPicPr>
            <a:picLocks noChangeAspect="1" noChangeArrowheads="1"/>
          </p:cNvPicPr>
          <p:nvPr/>
        </p:nvPicPr>
        <p:blipFill>
          <a:blip r:embed="rId2" cstate="print"/>
          <a:srcRect/>
          <a:stretch>
            <a:fillRect/>
          </a:stretch>
        </p:blipFill>
        <p:spPr bwMode="auto">
          <a:xfrm>
            <a:off x="4495800" y="528638"/>
            <a:ext cx="4495800" cy="3368675"/>
          </a:xfrm>
          <a:prstGeom prst="rect">
            <a:avLst/>
          </a:prstGeom>
          <a:noFill/>
          <a:ln w="38100">
            <a:solidFill>
              <a:srgbClr val="FFFF00"/>
            </a:solidFill>
            <a:miter lim="800000"/>
            <a:headEnd/>
            <a:tailEnd/>
          </a:ln>
        </p:spPr>
      </p:pic>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508125" y="855663"/>
            <a:ext cx="184150" cy="396875"/>
          </a:xfrm>
          <a:prstGeom prst="rect">
            <a:avLst/>
          </a:prstGeom>
          <a:noFill/>
          <a:ln w="9525">
            <a:noFill/>
            <a:miter lim="800000"/>
            <a:headEnd/>
            <a:tailEnd/>
          </a:ln>
          <a:effectLst/>
        </p:spPr>
        <p:txBody>
          <a:bodyPr wrap="none">
            <a:spAutoFit/>
          </a:bodyPr>
          <a:lstStyle/>
          <a:p>
            <a:endParaRPr lang="en-US" sz="2000">
              <a:solidFill>
                <a:srgbClr val="0000FF"/>
              </a:solidFill>
              <a:latin typeface="Comic Sans MS" pitchFamily="66" charset="0"/>
            </a:endParaRPr>
          </a:p>
        </p:txBody>
      </p:sp>
      <p:pic>
        <p:nvPicPr>
          <p:cNvPr id="21507" name="Picture 3" descr="N"/>
          <p:cNvPicPr>
            <a:picLocks noChangeAspect="1" noChangeArrowheads="1"/>
          </p:cNvPicPr>
          <p:nvPr/>
        </p:nvPicPr>
        <p:blipFill>
          <a:blip r:embed="rId2" cstate="print"/>
          <a:srcRect/>
          <a:stretch>
            <a:fillRect/>
          </a:stretch>
        </p:blipFill>
        <p:spPr bwMode="auto">
          <a:xfrm>
            <a:off x="228600" y="304800"/>
            <a:ext cx="4202113" cy="6324600"/>
          </a:xfrm>
          <a:prstGeom prst="rect">
            <a:avLst/>
          </a:prstGeom>
          <a:noFill/>
          <a:ln w="38100">
            <a:solidFill>
              <a:srgbClr val="FFFF00"/>
            </a:solidFill>
            <a:miter lim="800000"/>
            <a:headEnd/>
            <a:tailEnd/>
          </a:ln>
        </p:spPr>
      </p:pic>
      <p:sp>
        <p:nvSpPr>
          <p:cNvPr id="21508" name="Text Box 4"/>
          <p:cNvSpPr txBox="1">
            <a:spLocks noChangeArrowheads="1"/>
          </p:cNvSpPr>
          <p:nvPr/>
        </p:nvSpPr>
        <p:spPr bwMode="auto">
          <a:xfrm>
            <a:off x="4572000" y="1066800"/>
            <a:ext cx="4267200" cy="4492625"/>
          </a:xfrm>
          <a:prstGeom prst="rect">
            <a:avLst/>
          </a:prstGeom>
          <a:noFill/>
          <a:ln w="9525">
            <a:noFill/>
            <a:miter lim="800000"/>
            <a:headEnd/>
            <a:tailEnd/>
          </a:ln>
          <a:effectLst/>
        </p:spPr>
        <p:txBody>
          <a:bodyPr>
            <a:spAutoFit/>
          </a:bodyPr>
          <a:lstStyle/>
          <a:p>
            <a:pPr algn="ctr">
              <a:spcBef>
                <a:spcPct val="50000"/>
              </a:spcBef>
            </a:pPr>
            <a:r>
              <a:rPr lang="en-US" sz="1600" b="1">
                <a:cs typeface="Tahoma" pitchFamily="34" charset="0"/>
              </a:rPr>
              <a:t>In the most fertile areas of the middle colonies, farmers raised a variety of crops and livestock, including wheat, corn, cattle, and hogs.  They produced so much that they sold their surplus food to the West Indies, where raising sugar cane produced so much profit that the planters did not want to waste land growing food for slaves who worked in their fields.</a:t>
            </a:r>
          </a:p>
          <a:p>
            <a:pPr algn="ctr">
              <a:spcBef>
                <a:spcPct val="50000"/>
              </a:spcBef>
            </a:pPr>
            <a:endParaRPr lang="en-US" sz="1600" b="1">
              <a:cs typeface="Tahoma" pitchFamily="34" charset="0"/>
            </a:endParaRPr>
          </a:p>
          <a:p>
            <a:pPr algn="ctr">
              <a:spcBef>
                <a:spcPct val="50000"/>
              </a:spcBef>
            </a:pPr>
            <a:r>
              <a:rPr lang="en-US" sz="1600" b="1">
                <a:cs typeface="Tahoma" pitchFamily="34" charset="0"/>
              </a:rPr>
              <a:t>A diverse commercial economy also developed in the New England and Middle Colonies.  Grinding wheat, harvesting fish, sawing lumber, making ships, and sawing lumber also became thriving industries.</a:t>
            </a:r>
          </a:p>
        </p:txBody>
      </p:sp>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p:cNvSpPr>
            <a:spLocks noChangeArrowheads="1"/>
          </p:cNvSpPr>
          <p:nvPr/>
        </p:nvSpPr>
        <p:spPr bwMode="auto">
          <a:xfrm>
            <a:off x="0" y="0"/>
            <a:ext cx="42672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22531" name="Text Box 3"/>
          <p:cNvSpPr txBox="1">
            <a:spLocks noChangeArrowheads="1"/>
          </p:cNvSpPr>
          <p:nvPr/>
        </p:nvSpPr>
        <p:spPr bwMode="auto">
          <a:xfrm>
            <a:off x="1508125" y="855663"/>
            <a:ext cx="184150" cy="396875"/>
          </a:xfrm>
          <a:prstGeom prst="rect">
            <a:avLst/>
          </a:prstGeom>
          <a:noFill/>
          <a:ln w="9525">
            <a:noFill/>
            <a:miter lim="800000"/>
            <a:headEnd/>
            <a:tailEnd/>
          </a:ln>
          <a:effectLst/>
        </p:spPr>
        <p:txBody>
          <a:bodyPr wrap="none">
            <a:spAutoFit/>
          </a:bodyPr>
          <a:lstStyle/>
          <a:p>
            <a:endParaRPr lang="en-US" sz="2000">
              <a:solidFill>
                <a:srgbClr val="0000FF"/>
              </a:solidFill>
              <a:latin typeface="Comic Sans MS" pitchFamily="66" charset="0"/>
            </a:endParaRPr>
          </a:p>
        </p:txBody>
      </p:sp>
      <p:sp>
        <p:nvSpPr>
          <p:cNvPr id="22532" name="Text Box 4"/>
          <p:cNvSpPr txBox="1">
            <a:spLocks noChangeArrowheads="1"/>
          </p:cNvSpPr>
          <p:nvPr/>
        </p:nvSpPr>
        <p:spPr bwMode="auto">
          <a:xfrm>
            <a:off x="-76200" y="76200"/>
            <a:ext cx="4267200" cy="396875"/>
          </a:xfrm>
          <a:prstGeom prst="rect">
            <a:avLst/>
          </a:prstGeom>
          <a:noFill/>
          <a:ln w="9525">
            <a:noFill/>
            <a:miter lim="800000"/>
            <a:headEnd/>
            <a:tailEnd/>
          </a:ln>
          <a:effectLst/>
        </p:spPr>
        <p:txBody>
          <a:bodyPr>
            <a:spAutoFit/>
          </a:bodyPr>
          <a:lstStyle/>
          <a:p>
            <a:pPr algn="ctr">
              <a:spcBef>
                <a:spcPct val="50000"/>
              </a:spcBef>
            </a:pPr>
            <a:r>
              <a:rPr lang="en-US" sz="2000">
                <a:solidFill>
                  <a:srgbClr val="000000"/>
                </a:solidFill>
                <a:latin typeface="Comic Sans MS" pitchFamily="66" charset="0"/>
              </a:rPr>
              <a:t>Industrial North</a:t>
            </a:r>
          </a:p>
        </p:txBody>
      </p:sp>
      <p:sp>
        <p:nvSpPr>
          <p:cNvPr id="22533" name="Text Box 5"/>
          <p:cNvSpPr txBox="1">
            <a:spLocks noChangeArrowheads="1"/>
          </p:cNvSpPr>
          <p:nvPr/>
        </p:nvSpPr>
        <p:spPr bwMode="auto">
          <a:xfrm>
            <a:off x="0" y="609600"/>
            <a:ext cx="4267200" cy="4664075"/>
          </a:xfrm>
          <a:prstGeom prst="rect">
            <a:avLst/>
          </a:prstGeom>
          <a:noFill/>
          <a:ln w="9525">
            <a:noFill/>
            <a:miter lim="800000"/>
            <a:headEnd/>
            <a:tailEnd/>
          </a:ln>
          <a:effectLst/>
        </p:spPr>
        <p:txBody>
          <a:bodyPr>
            <a:spAutoFit/>
          </a:bodyPr>
          <a:lstStyle/>
          <a:p>
            <a:pPr marL="114300" indent="-114300">
              <a:spcBef>
                <a:spcPct val="50000"/>
              </a:spcBef>
            </a:pPr>
            <a:r>
              <a:rPr lang="en-US" sz="2000">
                <a:solidFill>
                  <a:srgbClr val="000000"/>
                </a:solidFill>
                <a:latin typeface="Comic Sans MS" pitchFamily="66" charset="0"/>
              </a:rPr>
              <a:t>-more diversified economy than the south</a:t>
            </a:r>
          </a:p>
          <a:p>
            <a:pPr marL="114300" indent="-114300">
              <a:spcBef>
                <a:spcPct val="50000"/>
              </a:spcBef>
              <a:buFontTx/>
              <a:buChar char="•"/>
            </a:pPr>
            <a:r>
              <a:rPr lang="en-US" sz="2000">
                <a:latin typeface="Comic Sans MS" pitchFamily="66" charset="0"/>
              </a:rPr>
              <a:t>More cities and urban areas</a:t>
            </a:r>
          </a:p>
          <a:p>
            <a:pPr marL="114300" indent="-114300">
              <a:spcBef>
                <a:spcPct val="50000"/>
              </a:spcBef>
            </a:pPr>
            <a:r>
              <a:rPr lang="en-US" sz="2000">
                <a:solidFill>
                  <a:srgbClr val="000000"/>
                </a:solidFill>
                <a:latin typeface="Comic Sans MS" pitchFamily="66" charset="0"/>
              </a:rPr>
              <a:t>-not as much slavery </a:t>
            </a:r>
          </a:p>
          <a:p>
            <a:pPr marL="114300" indent="-114300">
              <a:spcBef>
                <a:spcPct val="50000"/>
              </a:spcBef>
            </a:pPr>
            <a:r>
              <a:rPr lang="en-US" sz="2000">
                <a:solidFill>
                  <a:srgbClr val="000000"/>
                </a:solidFill>
                <a:latin typeface="Comic Sans MS" pitchFamily="66" charset="0"/>
              </a:rPr>
              <a:t>-harsher weather conditions</a:t>
            </a:r>
          </a:p>
          <a:p>
            <a:pPr marL="114300" indent="-114300">
              <a:spcBef>
                <a:spcPct val="50000"/>
              </a:spcBef>
              <a:buFontTx/>
              <a:buChar char="•"/>
            </a:pPr>
            <a:r>
              <a:rPr lang="en-US" sz="2000">
                <a:latin typeface="Comic Sans MS" pitchFamily="66" charset="0"/>
              </a:rPr>
              <a:t>Subsistence farming, sell extra goods</a:t>
            </a:r>
          </a:p>
          <a:p>
            <a:pPr marL="114300" indent="-114300">
              <a:spcBef>
                <a:spcPct val="50000"/>
              </a:spcBef>
            </a:pPr>
            <a:r>
              <a:rPr lang="en-US" sz="2000">
                <a:solidFill>
                  <a:srgbClr val="000000"/>
                </a:solidFill>
                <a:latin typeface="Comic Sans MS" pitchFamily="66" charset="0"/>
              </a:rPr>
              <a:t>-food exports, lumber industry</a:t>
            </a:r>
          </a:p>
          <a:p>
            <a:pPr marL="114300" indent="-114300">
              <a:spcBef>
                <a:spcPct val="50000"/>
              </a:spcBef>
              <a:buFontTx/>
              <a:buChar char="•"/>
            </a:pPr>
            <a:r>
              <a:rPr lang="en-US" sz="2000">
                <a:latin typeface="Comic Sans MS" pitchFamily="66" charset="0"/>
              </a:rPr>
              <a:t>Cattle, grain, bread</a:t>
            </a:r>
          </a:p>
          <a:p>
            <a:pPr marL="114300" indent="-114300">
              <a:spcBef>
                <a:spcPct val="50000"/>
              </a:spcBef>
            </a:pPr>
            <a:r>
              <a:rPr lang="en-US" sz="2000">
                <a:latin typeface="Comic Sans MS" pitchFamily="66" charset="0"/>
              </a:rPr>
              <a:t>-</a:t>
            </a:r>
            <a:r>
              <a:rPr lang="en-US" sz="2000" b="1" u="sng">
                <a:solidFill>
                  <a:srgbClr val="FFFF00"/>
                </a:solidFill>
                <a:latin typeface="Comic Sans MS" pitchFamily="66" charset="0"/>
              </a:rPr>
              <a:t>ship building</a:t>
            </a:r>
            <a:r>
              <a:rPr lang="en-US" sz="2000">
                <a:solidFill>
                  <a:srgbClr val="000000"/>
                </a:solidFill>
                <a:latin typeface="Comic Sans MS" pitchFamily="66" charset="0"/>
              </a:rPr>
              <a:t>, iron making</a:t>
            </a:r>
            <a:endParaRPr lang="en-US" sz="2000" b="1" u="sng">
              <a:solidFill>
                <a:srgbClr val="000000"/>
              </a:solidFill>
              <a:latin typeface="Comic Sans MS" pitchFamily="66" charset="0"/>
            </a:endParaRPr>
          </a:p>
          <a:p>
            <a:pPr marL="114300" indent="-114300">
              <a:spcBef>
                <a:spcPct val="50000"/>
              </a:spcBef>
              <a:buFontTx/>
              <a:buChar char="•"/>
            </a:pPr>
            <a:r>
              <a:rPr lang="en-US" sz="2000">
                <a:latin typeface="Comic Sans MS" pitchFamily="66" charset="0"/>
              </a:rPr>
              <a:t>Major money-maker</a:t>
            </a:r>
          </a:p>
        </p:txBody>
      </p:sp>
      <p:pic>
        <p:nvPicPr>
          <p:cNvPr id="22534" name="Picture 6" descr="Colonial Artisans"/>
          <p:cNvPicPr>
            <a:picLocks noChangeAspect="1" noChangeArrowheads="1"/>
          </p:cNvPicPr>
          <p:nvPr/>
        </p:nvPicPr>
        <p:blipFill>
          <a:blip r:embed="rId2" cstate="print"/>
          <a:srcRect/>
          <a:stretch>
            <a:fillRect/>
          </a:stretch>
        </p:blipFill>
        <p:spPr bwMode="auto">
          <a:xfrm>
            <a:off x="4495800" y="228600"/>
            <a:ext cx="4343400" cy="3670300"/>
          </a:xfrm>
          <a:prstGeom prst="rect">
            <a:avLst/>
          </a:prstGeom>
          <a:noFill/>
          <a:ln w="38100">
            <a:solidFill>
              <a:srgbClr val="FFFF00"/>
            </a:solidFill>
            <a:miter lim="800000"/>
            <a:headEnd/>
            <a:tailEnd/>
          </a:ln>
        </p:spPr>
      </p:pic>
      <p:sp>
        <p:nvSpPr>
          <p:cNvPr id="22535" name="Text Box 7"/>
          <p:cNvSpPr txBox="1">
            <a:spLocks noChangeArrowheads="1"/>
          </p:cNvSpPr>
          <p:nvPr/>
        </p:nvSpPr>
        <p:spPr bwMode="auto">
          <a:xfrm>
            <a:off x="4343400" y="4038600"/>
            <a:ext cx="4648200" cy="2047875"/>
          </a:xfrm>
          <a:prstGeom prst="rect">
            <a:avLst/>
          </a:prstGeom>
          <a:noFill/>
          <a:ln w="9525">
            <a:noFill/>
            <a:miter lim="800000"/>
            <a:headEnd/>
            <a:tailEnd/>
          </a:ln>
          <a:effectLst/>
        </p:spPr>
        <p:txBody>
          <a:bodyPr>
            <a:spAutoFit/>
          </a:bodyPr>
          <a:lstStyle/>
          <a:p>
            <a:pPr algn="ctr">
              <a:spcBef>
                <a:spcPct val="50000"/>
              </a:spcBef>
            </a:pPr>
            <a:r>
              <a:rPr lang="en-US" sz="1600" b="1">
                <a:cs typeface="Tahoma" pitchFamily="34" charset="0"/>
              </a:rPr>
              <a:t>Colonists manufactured impressive numbers of ships and quantities of iron.  By 1760, the colonists had built one-third of all British ships and were producing more iron than England was.  This expansion in trade caused port cities to grow, including the major ports of Boston, Philadelphia, and New York City.</a:t>
            </a:r>
          </a:p>
        </p:txBody>
      </p:sp>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p:cNvSpPr>
            <a:spLocks noChangeArrowheads="1"/>
          </p:cNvSpPr>
          <p:nvPr/>
        </p:nvSpPr>
        <p:spPr bwMode="auto">
          <a:xfrm>
            <a:off x="4800600" y="0"/>
            <a:ext cx="43434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23555" name="Text Box 3"/>
          <p:cNvSpPr txBox="1">
            <a:spLocks noChangeArrowheads="1"/>
          </p:cNvSpPr>
          <p:nvPr/>
        </p:nvSpPr>
        <p:spPr bwMode="auto">
          <a:xfrm>
            <a:off x="4800600" y="0"/>
            <a:ext cx="4343400" cy="396875"/>
          </a:xfrm>
          <a:prstGeom prst="rect">
            <a:avLst/>
          </a:prstGeom>
          <a:noFill/>
          <a:ln w="9525">
            <a:noFill/>
            <a:miter lim="800000"/>
            <a:headEnd/>
            <a:tailEnd/>
          </a:ln>
          <a:effectLst/>
        </p:spPr>
        <p:txBody>
          <a:bodyPr>
            <a:spAutoFit/>
          </a:bodyPr>
          <a:lstStyle/>
          <a:p>
            <a:pPr algn="ctr">
              <a:spcBef>
                <a:spcPct val="50000"/>
              </a:spcBef>
            </a:pPr>
            <a:r>
              <a:rPr lang="en-US" sz="2000">
                <a:solidFill>
                  <a:srgbClr val="000000"/>
                </a:solidFill>
                <a:latin typeface="Comic Sans MS" pitchFamily="66" charset="0"/>
              </a:rPr>
              <a:t>Agricultural South</a:t>
            </a:r>
          </a:p>
        </p:txBody>
      </p:sp>
      <p:sp>
        <p:nvSpPr>
          <p:cNvPr id="23556" name="Text Box 4"/>
          <p:cNvSpPr txBox="1">
            <a:spLocks noChangeArrowheads="1"/>
          </p:cNvSpPr>
          <p:nvPr/>
        </p:nvSpPr>
        <p:spPr bwMode="auto">
          <a:xfrm>
            <a:off x="4800600" y="609600"/>
            <a:ext cx="4343400" cy="5426075"/>
          </a:xfrm>
          <a:prstGeom prst="rect">
            <a:avLst/>
          </a:prstGeom>
          <a:noFill/>
          <a:ln w="9525">
            <a:noFill/>
            <a:miter lim="800000"/>
            <a:headEnd/>
            <a:tailEnd/>
          </a:ln>
          <a:effectLst/>
        </p:spPr>
        <p:txBody>
          <a:bodyPr>
            <a:spAutoFit/>
          </a:bodyPr>
          <a:lstStyle/>
          <a:p>
            <a:pPr marL="114300" indent="-114300">
              <a:spcBef>
                <a:spcPct val="50000"/>
              </a:spcBef>
            </a:pPr>
            <a:r>
              <a:rPr lang="en-US" sz="2000">
                <a:solidFill>
                  <a:srgbClr val="000000"/>
                </a:solidFill>
                <a:latin typeface="Comic Sans MS" pitchFamily="66" charset="0"/>
              </a:rPr>
              <a:t>-growth of</a:t>
            </a:r>
            <a:r>
              <a:rPr lang="en-US" sz="2000">
                <a:latin typeface="Comic Sans MS" pitchFamily="66" charset="0"/>
              </a:rPr>
              <a:t> </a:t>
            </a:r>
            <a:r>
              <a:rPr lang="en-US" sz="2000" b="1" u="sng">
                <a:solidFill>
                  <a:srgbClr val="FFFF00"/>
                </a:solidFill>
                <a:latin typeface="Comic Sans MS" pitchFamily="66" charset="0"/>
              </a:rPr>
              <a:t>cash crops</a:t>
            </a:r>
            <a:r>
              <a:rPr lang="en-US" sz="2000">
                <a:solidFill>
                  <a:srgbClr val="FFFF00"/>
                </a:solidFill>
                <a:latin typeface="Comic Sans MS" pitchFamily="66" charset="0"/>
              </a:rPr>
              <a:t> </a:t>
            </a:r>
            <a:r>
              <a:rPr lang="en-US" sz="2000">
                <a:solidFill>
                  <a:srgbClr val="000000"/>
                </a:solidFill>
                <a:latin typeface="Comic Sans MS" pitchFamily="66" charset="0"/>
              </a:rPr>
              <a:t>– tobacco, rice, indigo</a:t>
            </a:r>
          </a:p>
          <a:p>
            <a:pPr marL="114300" indent="-114300">
              <a:spcBef>
                <a:spcPct val="50000"/>
              </a:spcBef>
              <a:buFontTx/>
              <a:buChar char="•"/>
            </a:pPr>
            <a:r>
              <a:rPr lang="en-US" sz="2000">
                <a:latin typeface="Comic Sans MS" pitchFamily="66" charset="0"/>
              </a:rPr>
              <a:t>NC/VA – tobacco</a:t>
            </a:r>
          </a:p>
          <a:p>
            <a:pPr marL="114300" indent="-114300">
              <a:spcBef>
                <a:spcPct val="50000"/>
              </a:spcBef>
              <a:buFontTx/>
              <a:buChar char="•"/>
            </a:pPr>
            <a:r>
              <a:rPr lang="en-US" sz="2000">
                <a:latin typeface="Comic Sans MS" pitchFamily="66" charset="0"/>
              </a:rPr>
              <a:t>SC/GA – rice/indigo</a:t>
            </a:r>
          </a:p>
          <a:p>
            <a:pPr marL="114300" indent="-114300">
              <a:spcBef>
                <a:spcPct val="50000"/>
              </a:spcBef>
            </a:pPr>
            <a:endParaRPr lang="en-US" sz="2000">
              <a:solidFill>
                <a:schemeClr val="accent2"/>
              </a:solidFill>
              <a:latin typeface="Comic Sans MS" pitchFamily="66" charset="0"/>
            </a:endParaRPr>
          </a:p>
          <a:p>
            <a:pPr marL="114300" indent="-114300">
              <a:spcBef>
                <a:spcPct val="50000"/>
              </a:spcBef>
            </a:pPr>
            <a:r>
              <a:rPr lang="en-US" sz="2000">
                <a:solidFill>
                  <a:schemeClr val="accent2"/>
                </a:solidFill>
                <a:latin typeface="Comic Sans MS" pitchFamily="66" charset="0"/>
              </a:rPr>
              <a:t>-large</a:t>
            </a:r>
            <a:r>
              <a:rPr lang="en-US" sz="2000">
                <a:latin typeface="Comic Sans MS" pitchFamily="66" charset="0"/>
              </a:rPr>
              <a:t> </a:t>
            </a:r>
            <a:r>
              <a:rPr lang="en-US" sz="2000" b="1" i="1" u="sng">
                <a:solidFill>
                  <a:srgbClr val="FFFF00"/>
                </a:solidFill>
                <a:latin typeface="Comic Sans MS" pitchFamily="66" charset="0"/>
              </a:rPr>
              <a:t>plantations</a:t>
            </a:r>
            <a:r>
              <a:rPr lang="en-US" sz="2000">
                <a:latin typeface="Comic Sans MS" pitchFamily="66" charset="0"/>
              </a:rPr>
              <a:t> </a:t>
            </a:r>
            <a:r>
              <a:rPr lang="en-US" sz="2000">
                <a:solidFill>
                  <a:schemeClr val="accent2"/>
                </a:solidFill>
                <a:latin typeface="Comic Sans MS" pitchFamily="66" charset="0"/>
              </a:rPr>
              <a:t>dominate economy</a:t>
            </a:r>
          </a:p>
          <a:p>
            <a:pPr marL="114300" indent="-114300">
              <a:spcBef>
                <a:spcPct val="50000"/>
              </a:spcBef>
              <a:buFontTx/>
              <a:buChar char="•"/>
            </a:pPr>
            <a:r>
              <a:rPr lang="en-US" sz="2000">
                <a:latin typeface="Comic Sans MS" pitchFamily="66" charset="0"/>
              </a:rPr>
              <a:t>Needed more slaves</a:t>
            </a:r>
          </a:p>
          <a:p>
            <a:pPr marL="114300" indent="-114300">
              <a:spcBef>
                <a:spcPct val="50000"/>
              </a:spcBef>
            </a:pPr>
            <a:r>
              <a:rPr lang="en-US" sz="2000">
                <a:solidFill>
                  <a:schemeClr val="accent2"/>
                </a:solidFill>
                <a:latin typeface="Comic Sans MS" pitchFamily="66" charset="0"/>
              </a:rPr>
              <a:t>-many small farms also</a:t>
            </a:r>
          </a:p>
          <a:p>
            <a:pPr marL="114300" indent="-114300">
              <a:spcBef>
                <a:spcPct val="50000"/>
              </a:spcBef>
            </a:pPr>
            <a:endParaRPr lang="en-US" sz="2000">
              <a:latin typeface="Comic Sans MS" pitchFamily="66" charset="0"/>
            </a:endParaRPr>
          </a:p>
          <a:p>
            <a:pPr marL="114300" indent="-114300">
              <a:spcBef>
                <a:spcPct val="50000"/>
              </a:spcBef>
            </a:pPr>
            <a:r>
              <a:rPr lang="en-US" sz="2000">
                <a:solidFill>
                  <a:schemeClr val="accent2"/>
                </a:solidFill>
                <a:latin typeface="Comic Sans MS" pitchFamily="66" charset="0"/>
              </a:rPr>
              <a:t>-few towns and cities because of the agricultural lifestyle</a:t>
            </a:r>
          </a:p>
          <a:p>
            <a:pPr marL="114300" indent="-114300">
              <a:spcBef>
                <a:spcPct val="50000"/>
              </a:spcBef>
              <a:buFontTx/>
              <a:buChar char="•"/>
            </a:pPr>
            <a:r>
              <a:rPr lang="en-US" sz="2000">
                <a:latin typeface="Comic Sans MS" pitchFamily="66" charset="0"/>
              </a:rPr>
              <a:t>Only ports, like Charles Town</a:t>
            </a:r>
          </a:p>
        </p:txBody>
      </p:sp>
      <p:pic>
        <p:nvPicPr>
          <p:cNvPr id="23557" name="Picture 5" descr="Colonial Plantation"/>
          <p:cNvPicPr>
            <a:picLocks noChangeAspect="1" noChangeArrowheads="1"/>
          </p:cNvPicPr>
          <p:nvPr/>
        </p:nvPicPr>
        <p:blipFill>
          <a:blip r:embed="rId2" cstate="print"/>
          <a:srcRect/>
          <a:stretch>
            <a:fillRect/>
          </a:stretch>
        </p:blipFill>
        <p:spPr bwMode="auto">
          <a:xfrm>
            <a:off x="152400" y="152400"/>
            <a:ext cx="4495800" cy="3687763"/>
          </a:xfrm>
          <a:prstGeom prst="rect">
            <a:avLst/>
          </a:prstGeom>
          <a:noFill/>
          <a:ln w="38100">
            <a:solidFill>
              <a:srgbClr val="FFFF00"/>
            </a:solidFill>
            <a:miter lim="800000"/>
            <a:headEnd/>
            <a:tailEnd/>
          </a:ln>
        </p:spPr>
      </p:pic>
      <p:sp>
        <p:nvSpPr>
          <p:cNvPr id="23558" name="Text Box 6"/>
          <p:cNvSpPr txBox="1">
            <a:spLocks noChangeArrowheads="1"/>
          </p:cNvSpPr>
          <p:nvPr/>
        </p:nvSpPr>
        <p:spPr bwMode="auto">
          <a:xfrm>
            <a:off x="76200" y="3924300"/>
            <a:ext cx="4648200" cy="2781300"/>
          </a:xfrm>
          <a:prstGeom prst="rect">
            <a:avLst/>
          </a:prstGeom>
          <a:noFill/>
          <a:ln w="9525">
            <a:noFill/>
            <a:miter lim="800000"/>
            <a:headEnd/>
            <a:tailEnd/>
          </a:ln>
          <a:effectLst/>
        </p:spPr>
        <p:txBody>
          <a:bodyPr>
            <a:spAutoFit/>
          </a:bodyPr>
          <a:lstStyle/>
          <a:p>
            <a:pPr algn="ctr">
              <a:spcBef>
                <a:spcPct val="50000"/>
              </a:spcBef>
            </a:pPr>
            <a:r>
              <a:rPr lang="en-US" sz="1600" b="1">
                <a:cs typeface="Tahoma" pitchFamily="34" charset="0"/>
              </a:rPr>
              <a:t>Because the long and deep rivers allowed access for ocean-going vessels, planters (plantation owners) could ship their goods directly to the northern colonies and Europe without the need for city docks and warehouses.  Because plantation owners produced most of what they needed on their property, they had little use for shops, bakeries, and markets.  On the whole, the South developed as a rural and self-sufficient society.</a:t>
            </a:r>
          </a:p>
        </p:txBody>
      </p:sp>
    </p:spTree>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AutoShape 4"/>
          <p:cNvSpPr>
            <a:spLocks noChangeArrowheads="1"/>
          </p:cNvSpPr>
          <p:nvPr/>
        </p:nvSpPr>
        <p:spPr bwMode="auto">
          <a:xfrm>
            <a:off x="3810000" y="0"/>
            <a:ext cx="5334000" cy="6858000"/>
          </a:xfrm>
          <a:prstGeom prst="verticalScroll">
            <a:avLst>
              <a:gd name="adj" fmla="val 12500"/>
            </a:avLst>
          </a:prstGeom>
          <a:solidFill>
            <a:srgbClr val="808080"/>
          </a:solidFill>
          <a:ln w="38100">
            <a:solidFill>
              <a:schemeClr val="tx1"/>
            </a:solidFill>
            <a:round/>
            <a:headEnd/>
            <a:tailEnd/>
          </a:ln>
          <a:effectLst/>
        </p:spPr>
        <p:txBody>
          <a:bodyPr wrap="none" anchor="ctr"/>
          <a:lstStyle/>
          <a:p>
            <a:endParaRPr lang="en-US"/>
          </a:p>
        </p:txBody>
      </p:sp>
      <p:sp>
        <p:nvSpPr>
          <p:cNvPr id="8197" name="Text Box 5"/>
          <p:cNvSpPr txBox="1">
            <a:spLocks noChangeArrowheads="1"/>
          </p:cNvSpPr>
          <p:nvPr/>
        </p:nvSpPr>
        <p:spPr bwMode="auto">
          <a:xfrm>
            <a:off x="5175250" y="0"/>
            <a:ext cx="3968750" cy="396875"/>
          </a:xfrm>
          <a:prstGeom prst="rect">
            <a:avLst/>
          </a:prstGeom>
          <a:noFill/>
          <a:ln w="9525">
            <a:noFill/>
            <a:miter lim="800000"/>
            <a:headEnd/>
            <a:tailEnd/>
          </a:ln>
          <a:effectLst/>
        </p:spPr>
        <p:txBody>
          <a:bodyPr>
            <a:spAutoFit/>
          </a:bodyPr>
          <a:lstStyle/>
          <a:p>
            <a:pPr algn="ctr">
              <a:spcBef>
                <a:spcPct val="50000"/>
              </a:spcBef>
            </a:pPr>
            <a:r>
              <a:rPr lang="en-US" sz="2000" b="1">
                <a:solidFill>
                  <a:srgbClr val="000000"/>
                </a:solidFill>
                <a:latin typeface="Comic Sans MS" pitchFamily="66" charset="0"/>
              </a:rPr>
              <a:t>Slavery In America</a:t>
            </a:r>
          </a:p>
        </p:txBody>
      </p:sp>
      <p:sp>
        <p:nvSpPr>
          <p:cNvPr id="8198" name="Text Box 6"/>
          <p:cNvSpPr txBox="1">
            <a:spLocks noChangeArrowheads="1"/>
          </p:cNvSpPr>
          <p:nvPr/>
        </p:nvSpPr>
        <p:spPr bwMode="auto">
          <a:xfrm>
            <a:off x="4495800" y="644525"/>
            <a:ext cx="3962400" cy="4079875"/>
          </a:xfrm>
          <a:prstGeom prst="rect">
            <a:avLst/>
          </a:prstGeom>
          <a:noFill/>
          <a:ln w="9525">
            <a:noFill/>
            <a:miter lim="800000"/>
            <a:headEnd/>
            <a:tailEnd/>
          </a:ln>
          <a:effectLst/>
        </p:spPr>
        <p:txBody>
          <a:bodyPr>
            <a:spAutoFit/>
          </a:bodyPr>
          <a:lstStyle/>
          <a:p>
            <a:pPr marL="228600" indent="-228600">
              <a:spcBef>
                <a:spcPct val="50000"/>
              </a:spcBef>
            </a:pPr>
            <a:r>
              <a:rPr lang="en-US">
                <a:solidFill>
                  <a:srgbClr val="000000"/>
                </a:solidFill>
                <a:latin typeface="Comic Sans MS" pitchFamily="66" charset="0"/>
              </a:rPr>
              <a:t>-slaves would replace Indians and </a:t>
            </a:r>
            <a:r>
              <a:rPr lang="en-US" b="1" i="1" u="sng">
                <a:solidFill>
                  <a:srgbClr val="FFFF00"/>
                </a:solidFill>
                <a:latin typeface="Comic Sans MS" pitchFamily="66" charset="0"/>
              </a:rPr>
              <a:t>indentured servants</a:t>
            </a:r>
          </a:p>
          <a:p>
            <a:pPr marL="228600" indent="-228600">
              <a:spcBef>
                <a:spcPct val="50000"/>
              </a:spcBef>
              <a:buFontTx/>
              <a:buChar char="•"/>
            </a:pPr>
            <a:r>
              <a:rPr lang="en-US">
                <a:latin typeface="Comic Sans MS" pitchFamily="66" charset="0"/>
              </a:rPr>
              <a:t>Every colony in North and South, more in the South</a:t>
            </a:r>
          </a:p>
          <a:p>
            <a:pPr marL="228600" indent="-228600">
              <a:spcBef>
                <a:spcPct val="50000"/>
              </a:spcBef>
            </a:pPr>
            <a:r>
              <a:rPr lang="en-US">
                <a:solidFill>
                  <a:srgbClr val="000000"/>
                </a:solidFill>
                <a:latin typeface="Comic Sans MS" pitchFamily="66" charset="0"/>
              </a:rPr>
              <a:t>-</a:t>
            </a:r>
            <a:r>
              <a:rPr lang="en-US" b="1" i="1" u="sng">
                <a:solidFill>
                  <a:srgbClr val="FFFF00"/>
                </a:solidFill>
                <a:latin typeface="Comic Sans MS" pitchFamily="66" charset="0"/>
              </a:rPr>
              <a:t>Triangular Trade</a:t>
            </a:r>
          </a:p>
          <a:p>
            <a:pPr marL="228600" indent="-228600">
              <a:spcBef>
                <a:spcPct val="50000"/>
              </a:spcBef>
            </a:pPr>
            <a:r>
              <a:rPr lang="en-US">
                <a:solidFill>
                  <a:srgbClr val="000000"/>
                </a:solidFill>
                <a:latin typeface="Comic Sans MS" pitchFamily="66" charset="0"/>
              </a:rPr>
              <a:t>	slaves-sugar-rum</a:t>
            </a:r>
          </a:p>
          <a:p>
            <a:pPr marL="228600" indent="-228600">
              <a:spcBef>
                <a:spcPct val="50000"/>
              </a:spcBef>
              <a:buFontTx/>
              <a:buChar char="•"/>
            </a:pPr>
            <a:r>
              <a:rPr lang="en-US">
                <a:latin typeface="Comic Sans MS" pitchFamily="66" charset="0"/>
              </a:rPr>
              <a:t>Africa, West Indies, America</a:t>
            </a:r>
          </a:p>
          <a:p>
            <a:pPr marL="228600" indent="-228600">
              <a:spcBef>
                <a:spcPct val="50000"/>
              </a:spcBef>
            </a:pPr>
            <a:r>
              <a:rPr lang="en-US">
                <a:solidFill>
                  <a:srgbClr val="000000"/>
                </a:solidFill>
                <a:latin typeface="Comic Sans MS" pitchFamily="66" charset="0"/>
              </a:rPr>
              <a:t>-</a:t>
            </a:r>
            <a:r>
              <a:rPr lang="en-US" b="1" i="1" u="sng">
                <a:solidFill>
                  <a:srgbClr val="FFFF00"/>
                </a:solidFill>
                <a:latin typeface="Comic Sans MS" pitchFamily="66" charset="0"/>
              </a:rPr>
              <a:t>Middle Passage</a:t>
            </a:r>
          </a:p>
          <a:p>
            <a:pPr marL="228600" indent="-228600">
              <a:spcBef>
                <a:spcPct val="50000"/>
              </a:spcBef>
              <a:buFontTx/>
              <a:buChar char="•"/>
            </a:pPr>
            <a:r>
              <a:rPr lang="en-US">
                <a:latin typeface="Comic Sans MS" pitchFamily="66" charset="0"/>
              </a:rPr>
              <a:t>African slaves come to America on slave ships, many died</a:t>
            </a:r>
          </a:p>
          <a:p>
            <a:pPr marL="228600" indent="-228600">
              <a:spcBef>
                <a:spcPct val="50000"/>
              </a:spcBef>
            </a:pPr>
            <a:endParaRPr lang="en-US">
              <a:solidFill>
                <a:srgbClr val="000000"/>
              </a:solidFill>
              <a:latin typeface="Comic Sans MS" pitchFamily="66" charset="0"/>
            </a:endParaRPr>
          </a:p>
        </p:txBody>
      </p:sp>
      <p:sp>
        <p:nvSpPr>
          <p:cNvPr id="8201" name="Rectangle 9"/>
          <p:cNvSpPr>
            <a:spLocks noChangeArrowheads="1"/>
          </p:cNvSpPr>
          <p:nvPr/>
        </p:nvSpPr>
        <p:spPr bwMode="auto">
          <a:xfrm>
            <a:off x="8023225" y="2314575"/>
            <a:ext cx="184150" cy="396875"/>
          </a:xfrm>
          <a:prstGeom prst="rect">
            <a:avLst/>
          </a:prstGeom>
          <a:noFill/>
          <a:ln w="9525">
            <a:noFill/>
            <a:miter lim="800000"/>
            <a:headEnd/>
            <a:tailEnd/>
          </a:ln>
          <a:effectLst/>
        </p:spPr>
        <p:txBody>
          <a:bodyPr wrap="none">
            <a:spAutoFit/>
          </a:bodyPr>
          <a:lstStyle/>
          <a:p>
            <a:pPr algn="ctr">
              <a:spcBef>
                <a:spcPct val="50000"/>
              </a:spcBef>
            </a:pPr>
            <a:endParaRPr lang="en-US" sz="2000">
              <a:latin typeface="Comic Sans MS" pitchFamily="66" charset="0"/>
            </a:endParaRPr>
          </a:p>
        </p:txBody>
      </p:sp>
      <p:pic>
        <p:nvPicPr>
          <p:cNvPr id="8205" name="Picture 13" descr="300px-Triangle_trade"/>
          <p:cNvPicPr>
            <a:picLocks noChangeAspect="1" noChangeArrowheads="1"/>
          </p:cNvPicPr>
          <p:nvPr/>
        </p:nvPicPr>
        <p:blipFill>
          <a:blip r:embed="rId3" cstate="print"/>
          <a:srcRect/>
          <a:stretch>
            <a:fillRect/>
          </a:stretch>
        </p:blipFill>
        <p:spPr bwMode="auto">
          <a:xfrm>
            <a:off x="152400" y="152400"/>
            <a:ext cx="4191000" cy="3059113"/>
          </a:xfrm>
          <a:prstGeom prst="rect">
            <a:avLst/>
          </a:prstGeom>
          <a:noFill/>
          <a:ln w="38100">
            <a:solidFill>
              <a:srgbClr val="FFFF00"/>
            </a:solidFill>
            <a:miter lim="800000"/>
            <a:headEnd/>
            <a:tailEnd/>
          </a:ln>
        </p:spPr>
      </p:pic>
      <p:sp>
        <p:nvSpPr>
          <p:cNvPr id="8206" name="Text Box 14"/>
          <p:cNvSpPr txBox="1">
            <a:spLocks noChangeArrowheads="1"/>
          </p:cNvSpPr>
          <p:nvPr/>
        </p:nvSpPr>
        <p:spPr bwMode="auto">
          <a:xfrm>
            <a:off x="0" y="3343275"/>
            <a:ext cx="4419600" cy="3270250"/>
          </a:xfrm>
          <a:prstGeom prst="rect">
            <a:avLst/>
          </a:prstGeom>
          <a:noFill/>
          <a:ln w="9525">
            <a:noFill/>
            <a:miter lim="800000"/>
            <a:headEnd/>
            <a:tailEnd/>
          </a:ln>
          <a:effectLst/>
        </p:spPr>
        <p:txBody>
          <a:bodyPr>
            <a:spAutoFit/>
          </a:bodyPr>
          <a:lstStyle/>
          <a:p>
            <a:pPr algn="ctr">
              <a:spcBef>
                <a:spcPct val="50000"/>
              </a:spcBef>
            </a:pPr>
            <a:r>
              <a:rPr lang="en-US" sz="1600" b="1">
                <a:cs typeface="Tahoma" pitchFamily="34" charset="0"/>
              </a:rPr>
              <a:t>The English settlers found it difficult to enslave natives, and the price for indentured servants was rising.  Therefore, they turned to the African slave trade.  A slave worked for life and brought a much larger return on the planter’s investment.  Black Africans were thought of as better able to endure the harsh physical demands of plantation labor in hot climates.  By 1690, nearly 13,000 black slaves toiled in the Southern colonies.  By 1750, that number increased to almost 200,000.</a:t>
            </a:r>
          </a:p>
        </p:txBody>
      </p:sp>
      <p:pic>
        <p:nvPicPr>
          <p:cNvPr id="17412" name="Africans sell Africans.asf">
            <a:hlinkClick r:id="" action="ppaction://media"/>
          </p:cNvPr>
          <p:cNvPicPr>
            <a:picLocks noRot="1" noChangeAspect="1" noChangeArrowheads="1"/>
          </p:cNvPicPr>
          <p:nvPr>
            <a:videoFile r:link="rId1"/>
          </p:nvPr>
        </p:nvPicPr>
        <p:blipFill>
          <a:blip r:embed="rId4" cstate="print"/>
          <a:srcRect/>
          <a:stretch>
            <a:fillRect/>
          </a:stretch>
        </p:blipFill>
        <p:spPr bwMode="auto">
          <a:xfrm>
            <a:off x="4724400" y="4343400"/>
            <a:ext cx="3581400" cy="2441575"/>
          </a:xfrm>
          <a:prstGeom prst="rect">
            <a:avLst/>
          </a:prstGeom>
          <a:noFill/>
          <a:ln w="38100">
            <a:solidFill>
              <a:srgbClr val="FFFF00"/>
            </a:solidFill>
            <a:miter lim="800000"/>
            <a:headEnd/>
            <a:tailEnd/>
          </a:ln>
        </p:spPr>
      </p:pic>
    </p:spTree>
  </p:cSld>
  <p:clrMapOvr>
    <a:masterClrMapping/>
  </p:clrMapOvr>
  <p:transition spd="med">
    <p:fade thruBlk="1"/>
  </p:transition>
  <p:timing>
    <p:tnLst>
      <p:par>
        <p:cTn id="1" dur="indefinite" restart="never" nodeType="tmRoot">
          <p:childTnLst>
            <p:seq concurrent="1" nextAc="seek">
              <p:cTn id="2" restart="whenNotActive" fill="hold" evtFilter="cancelBubble" nodeType="interactiveSeq">
                <p:stCondLst>
                  <p:cond evt="onClick" delay="0">
                    <p:tgtEl>
                      <p:spTgt spid="174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7412"/>
                                        </p:tgtEl>
                                      </p:cBhvr>
                                    </p:cmd>
                                  </p:childTnLst>
                                </p:cTn>
                              </p:par>
                            </p:childTnLst>
                          </p:cTn>
                        </p:par>
                      </p:childTnLst>
                    </p:cTn>
                  </p:par>
                </p:childTnLst>
              </p:cTn>
              <p:nextCondLst>
                <p:cond evt="onClick" delay="0">
                  <p:tgtEl>
                    <p:spTgt spid="17412"/>
                  </p:tgtEl>
                </p:cond>
              </p:nextCondLst>
            </p:seq>
            <p:video>
              <p:cMediaNode>
                <p:cTn id="7" fill="hold" display="0">
                  <p:stCondLst>
                    <p:cond delay="indefinite"/>
                  </p:stCondLst>
                  <p:endCondLst>
                    <p:cond evt="onNext" delay="0">
                      <p:tgtEl>
                        <p:sldTgt/>
                      </p:tgtEl>
                    </p:cond>
                    <p:cond evt="onPrev" delay="0">
                      <p:tgtEl>
                        <p:sldTgt/>
                      </p:tgtEl>
                    </p:cond>
                  </p:endCondLst>
                </p:cTn>
                <p:tgtEl>
                  <p:spTgt spid="1741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E:\NEW U.S. History Images\Triangular Trad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8435" name="Text Box 3"/>
          <p:cNvSpPr txBox="1">
            <a:spLocks noChangeArrowheads="1"/>
          </p:cNvSpPr>
          <p:nvPr/>
        </p:nvSpPr>
        <p:spPr bwMode="auto">
          <a:xfrm>
            <a:off x="152400" y="152400"/>
            <a:ext cx="3657600" cy="588963"/>
          </a:xfrm>
          <a:prstGeom prst="rect">
            <a:avLst/>
          </a:prstGeom>
          <a:solidFill>
            <a:schemeClr val="bg1"/>
          </a:solidFill>
          <a:ln w="9525">
            <a:solidFill>
              <a:schemeClr val="bg1"/>
            </a:solidFill>
            <a:miter lim="800000"/>
            <a:headEnd/>
            <a:tailEnd/>
          </a:ln>
          <a:effectLst/>
        </p:spPr>
        <p:txBody>
          <a:bodyPr>
            <a:spAutoFit/>
          </a:bodyPr>
          <a:lstStyle/>
          <a:p>
            <a:pPr algn="ctr">
              <a:spcBef>
                <a:spcPct val="50000"/>
              </a:spcBef>
            </a:pPr>
            <a:r>
              <a:rPr lang="en-US" sz="3200" b="1"/>
              <a:t>Triangular Trade</a:t>
            </a:r>
          </a:p>
        </p:txBody>
      </p:sp>
    </p:spTree>
  </p:cSld>
  <p:clrMapOvr>
    <a:masterClrMapping/>
  </p:clrMapOvr>
  <p:transition spd="med">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4"/>
          <p:cNvSpPr txBox="1">
            <a:spLocks noChangeArrowheads="1"/>
          </p:cNvSpPr>
          <p:nvPr/>
        </p:nvSpPr>
        <p:spPr bwMode="auto">
          <a:xfrm>
            <a:off x="228600" y="4495800"/>
            <a:ext cx="8610600" cy="2047875"/>
          </a:xfrm>
          <a:prstGeom prst="rect">
            <a:avLst/>
          </a:prstGeom>
          <a:noFill/>
          <a:ln w="9525">
            <a:noFill/>
            <a:miter lim="800000"/>
            <a:headEnd/>
            <a:tailEnd/>
          </a:ln>
          <a:effectLst/>
        </p:spPr>
        <p:txBody>
          <a:bodyPr>
            <a:spAutoFit/>
          </a:bodyPr>
          <a:lstStyle/>
          <a:p>
            <a:pPr algn="ctr">
              <a:spcBef>
                <a:spcPct val="50000"/>
              </a:spcBef>
            </a:pPr>
            <a:r>
              <a:rPr lang="en-US" sz="1600" b="1">
                <a:cs typeface="Tahoma" pitchFamily="34" charset="0"/>
              </a:rPr>
              <a:t>The voyage that brought Africans to the West Indies and later to the Americas was known as the </a:t>
            </a:r>
            <a:r>
              <a:rPr lang="en-US" sz="1600" b="1" u="sng">
                <a:solidFill>
                  <a:srgbClr val="FFFF00"/>
                </a:solidFill>
                <a:cs typeface="Tahoma" pitchFamily="34" charset="0"/>
              </a:rPr>
              <a:t>Middle Passage</a:t>
            </a:r>
            <a:r>
              <a:rPr lang="en-US" sz="1600" b="1">
                <a:cs typeface="Tahoma" pitchFamily="34" charset="0"/>
              </a:rPr>
              <a:t>.  Sickening cruelty characterized this journey.  European traders branded Africans with red-hot irons for identification and packed them into the dark holds of large ships.  On board a slave ship, Africans fell victim to whippings and beatings, and diseases, blood, sweat, and excrement swept through the vessel as the passengers lived in their own vomit and waste.  Whether they died from disease, cruel treatment, or suicide, up to 20 percent or more of those on slave ships perished on the Middle Passage.</a:t>
            </a:r>
          </a:p>
        </p:txBody>
      </p:sp>
      <p:pic>
        <p:nvPicPr>
          <p:cNvPr id="14342" name="Picture 6" descr="sv055"/>
          <p:cNvPicPr>
            <a:picLocks noChangeAspect="1" noChangeArrowheads="1"/>
          </p:cNvPicPr>
          <p:nvPr/>
        </p:nvPicPr>
        <p:blipFill>
          <a:blip r:embed="rId2" cstate="print"/>
          <a:srcRect l="3450" t="6496" r="5701" b="3369"/>
          <a:stretch>
            <a:fillRect/>
          </a:stretch>
        </p:blipFill>
        <p:spPr bwMode="auto">
          <a:xfrm>
            <a:off x="2824163" y="457200"/>
            <a:ext cx="6161087" cy="3810000"/>
          </a:xfrm>
          <a:prstGeom prst="rect">
            <a:avLst/>
          </a:prstGeom>
          <a:noFill/>
          <a:ln w="38100">
            <a:solidFill>
              <a:srgbClr val="FFFF00"/>
            </a:solidFill>
            <a:miter lim="800000"/>
            <a:headEnd/>
            <a:tailEnd/>
          </a:ln>
        </p:spPr>
      </p:pic>
      <p:pic>
        <p:nvPicPr>
          <p:cNvPr id="14344" name="Picture 8" descr="slave_deck"/>
          <p:cNvPicPr>
            <a:picLocks noChangeAspect="1" noChangeArrowheads="1"/>
          </p:cNvPicPr>
          <p:nvPr/>
        </p:nvPicPr>
        <p:blipFill>
          <a:blip r:embed="rId3" cstate="print"/>
          <a:srcRect/>
          <a:stretch>
            <a:fillRect/>
          </a:stretch>
        </p:blipFill>
        <p:spPr bwMode="auto">
          <a:xfrm>
            <a:off x="152400" y="609600"/>
            <a:ext cx="3019425" cy="3448050"/>
          </a:xfrm>
          <a:prstGeom prst="rect">
            <a:avLst/>
          </a:prstGeom>
          <a:noFill/>
          <a:ln w="38100">
            <a:solidFill>
              <a:srgbClr val="FFFF00"/>
            </a:solidFill>
            <a:miter lim="800000"/>
            <a:headEnd/>
            <a:tailEnd/>
          </a:ln>
        </p:spPr>
      </p:pic>
    </p:spTree>
  </p:cSld>
  <p:clrMapOvr>
    <a:masterClrMapping/>
  </p:clrMapOvr>
  <p:transition spd="med">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4"/>
          <p:cNvSpPr txBox="1">
            <a:spLocks noChangeArrowheads="1"/>
          </p:cNvSpPr>
          <p:nvPr/>
        </p:nvSpPr>
        <p:spPr bwMode="auto">
          <a:xfrm>
            <a:off x="1066800" y="228600"/>
            <a:ext cx="6858000" cy="617538"/>
          </a:xfrm>
          <a:prstGeom prst="rect">
            <a:avLst/>
          </a:prstGeom>
          <a:noFill/>
          <a:ln w="38100">
            <a:solidFill>
              <a:srgbClr val="FFFF00"/>
            </a:solidFill>
            <a:miter lim="800000"/>
            <a:headEnd/>
            <a:tailEnd/>
          </a:ln>
          <a:effectLst/>
        </p:spPr>
        <p:txBody>
          <a:bodyPr>
            <a:spAutoFit/>
          </a:bodyPr>
          <a:lstStyle/>
          <a:p>
            <a:pPr algn="ctr">
              <a:spcBef>
                <a:spcPct val="50000"/>
              </a:spcBef>
            </a:pPr>
            <a:r>
              <a:rPr lang="en-US" sz="3200" b="1">
                <a:cs typeface="Tahoma" pitchFamily="34" charset="0"/>
              </a:rPr>
              <a:t>“Slave Ship”</a:t>
            </a:r>
          </a:p>
        </p:txBody>
      </p:sp>
      <p:pic>
        <p:nvPicPr>
          <p:cNvPr id="16389" name="Slave Ship.asf">
            <a:hlinkClick r:id="" action="ppaction://media"/>
          </p:cNvPr>
          <p:cNvPicPr>
            <a:picLocks noRot="1" noChangeAspect="1" noChangeArrowheads="1"/>
          </p:cNvPicPr>
          <p:nvPr>
            <a:videoFile r:link="rId1"/>
          </p:nvPr>
        </p:nvPicPr>
        <p:blipFill>
          <a:blip r:embed="rId3" cstate="print"/>
          <a:srcRect/>
          <a:stretch>
            <a:fillRect/>
          </a:stretch>
        </p:blipFill>
        <p:spPr bwMode="auto">
          <a:xfrm>
            <a:off x="533400" y="1066800"/>
            <a:ext cx="7848600" cy="5351463"/>
          </a:xfrm>
          <a:prstGeom prst="rect">
            <a:avLst/>
          </a:prstGeom>
          <a:noFill/>
          <a:ln w="38100">
            <a:solidFill>
              <a:srgbClr val="FFFF00"/>
            </a:solidFill>
            <a:miter lim="800000"/>
            <a:headEnd/>
            <a:tailEnd/>
          </a:ln>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77033" fill="hold"/>
                                        <p:tgtEl>
                                          <p:spTgt spid="1638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6389"/>
                </p:tgtEl>
              </p:cMediaNode>
            </p:video>
            <p:seq concurrent="1" nextAc="seek">
              <p:cTn id="8" restart="whenNotActive" fill="hold" evtFilter="cancelBubble" nodeType="interactiveSeq">
                <p:stCondLst>
                  <p:cond evt="onClick" delay="0">
                    <p:tgtEl>
                      <p:spTgt spid="1638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389"/>
                                        </p:tgtEl>
                                      </p:cBhvr>
                                    </p:cmd>
                                  </p:childTnLst>
                                </p:cTn>
                              </p:par>
                            </p:childTnLst>
                          </p:cTn>
                        </p:par>
                      </p:childTnLst>
                    </p:cTn>
                  </p:par>
                </p:childTnLst>
              </p:cTn>
              <p:nextCondLst>
                <p:cond evt="onClick" delay="0">
                  <p:tgtEl>
                    <p:spTgt spid="16389"/>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4572000" y="1066800"/>
            <a:ext cx="4267200" cy="4737100"/>
          </a:xfrm>
          <a:prstGeom prst="rect">
            <a:avLst/>
          </a:prstGeom>
          <a:noFill/>
          <a:ln w="9525">
            <a:noFill/>
            <a:miter lim="800000"/>
            <a:headEnd/>
            <a:tailEnd/>
          </a:ln>
          <a:effectLst/>
        </p:spPr>
        <p:txBody>
          <a:bodyPr>
            <a:spAutoFit/>
          </a:bodyPr>
          <a:lstStyle/>
          <a:p>
            <a:pPr algn="ctr">
              <a:spcBef>
                <a:spcPct val="50000"/>
              </a:spcBef>
            </a:pPr>
            <a:r>
              <a:rPr lang="en-US" sz="1600" b="1">
                <a:cs typeface="Tahoma" pitchFamily="34" charset="0"/>
              </a:rPr>
              <a:t>The strict limitations on women’s roles, combined with social tensions, the strained relations with the Native Americans, and religious fanaticism, contributed to one of the most bizarre episodes in American history.  In February 1692, several Salem girls accused a West Indian slave woman, Tituba, or practicing witchcraft.  In this Puritan New England town of Salem, where the constant fear of Native American attacks encouraged a preoccupation with violence and death, the girls’ accusations drew a great deal of attention.  When the girls accused others of witchcraft, the situation grew out of control, as those who were accused tried to save themselves by naming other “witches.”</a:t>
            </a:r>
          </a:p>
        </p:txBody>
      </p:sp>
      <p:pic>
        <p:nvPicPr>
          <p:cNvPr id="24579" name="Picture 3" descr="image?id=94963&amp;rendTypeId=4"/>
          <p:cNvPicPr>
            <a:picLocks noChangeAspect="1" noChangeArrowheads="1"/>
          </p:cNvPicPr>
          <p:nvPr/>
        </p:nvPicPr>
        <p:blipFill>
          <a:blip r:embed="rId2" cstate="print"/>
          <a:srcRect/>
          <a:stretch>
            <a:fillRect/>
          </a:stretch>
        </p:blipFill>
        <p:spPr bwMode="auto">
          <a:xfrm>
            <a:off x="228600" y="304800"/>
            <a:ext cx="4243388" cy="6343650"/>
          </a:xfrm>
          <a:prstGeom prst="rect">
            <a:avLst/>
          </a:prstGeom>
          <a:noFill/>
          <a:ln w="38100">
            <a:solidFill>
              <a:srgbClr val="FFFF00"/>
            </a:solidFill>
            <a:miter lim="800000"/>
            <a:headEnd/>
            <a:tailEnd/>
          </a:ln>
        </p:spPr>
      </p:pic>
    </p:spTree>
  </p:cSld>
  <p:clrMapOvr>
    <a:masterClrMapping/>
  </p:clrMapOvr>
  <p:transition spd="med">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524000" y="228600"/>
            <a:ext cx="6172200" cy="617538"/>
          </a:xfrm>
          <a:prstGeom prst="rect">
            <a:avLst/>
          </a:prstGeom>
          <a:noFill/>
          <a:ln w="38100">
            <a:solidFill>
              <a:srgbClr val="FFFF00"/>
            </a:solidFill>
            <a:miter lim="800000"/>
            <a:headEnd/>
            <a:tailEnd/>
          </a:ln>
          <a:effectLst/>
        </p:spPr>
        <p:txBody>
          <a:bodyPr>
            <a:spAutoFit/>
          </a:bodyPr>
          <a:lstStyle/>
          <a:p>
            <a:pPr algn="ctr">
              <a:spcBef>
                <a:spcPct val="50000"/>
              </a:spcBef>
            </a:pPr>
            <a:r>
              <a:rPr lang="en-US" sz="3200" b="1"/>
              <a:t>Salem Witch Trials</a:t>
            </a:r>
          </a:p>
        </p:txBody>
      </p:sp>
      <p:pic>
        <p:nvPicPr>
          <p:cNvPr id="26628" name="Salem Witch Trials.asf">
            <a:hlinkClick r:id="" action="ppaction://media"/>
          </p:cNvPr>
          <p:cNvPicPr>
            <a:picLocks noRot="1" noChangeAspect="1" noChangeArrowheads="1"/>
          </p:cNvPicPr>
          <p:nvPr>
            <a:videoFile r:link="rId1"/>
          </p:nvPr>
        </p:nvPicPr>
        <p:blipFill>
          <a:blip r:embed="rId3" cstate="print"/>
          <a:srcRect/>
          <a:stretch>
            <a:fillRect/>
          </a:stretch>
        </p:blipFill>
        <p:spPr bwMode="auto">
          <a:xfrm>
            <a:off x="838200" y="1047750"/>
            <a:ext cx="7543800" cy="5657850"/>
          </a:xfrm>
          <a:prstGeom prst="rect">
            <a:avLst/>
          </a:prstGeom>
          <a:noFill/>
          <a:ln w="38100">
            <a:solidFill>
              <a:srgbClr val="FFFF00"/>
            </a:solidFill>
            <a:miter lim="800000"/>
            <a:headEnd/>
            <a:tailEnd/>
          </a:ln>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39210" fill="hold"/>
                                        <p:tgtEl>
                                          <p:spTgt spid="2662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6628"/>
                </p:tgtEl>
              </p:cMediaNode>
            </p:video>
            <p:seq concurrent="1" nextAc="seek">
              <p:cTn id="8" restart="whenNotActive" fill="hold" evtFilter="cancelBubble" nodeType="interactiveSeq">
                <p:stCondLst>
                  <p:cond evt="onClick" delay="0">
                    <p:tgtEl>
                      <p:spTgt spid="2662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6628"/>
                                        </p:tgtEl>
                                      </p:cBhvr>
                                    </p:cmd>
                                  </p:childTnLst>
                                </p:cTn>
                              </p:par>
                            </p:childTnLst>
                          </p:cTn>
                        </p:par>
                      </p:childTnLst>
                    </p:cTn>
                  </p:par>
                </p:childTnLst>
              </p:cTn>
              <p:nextCondLst>
                <p:cond evt="onClick" delay="0">
                  <p:tgtEl>
                    <p:spTgt spid="26628"/>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p:cNvSpPr>
            <a:spLocks noChangeArrowheads="1"/>
          </p:cNvSpPr>
          <p:nvPr/>
        </p:nvSpPr>
        <p:spPr bwMode="auto">
          <a:xfrm>
            <a:off x="5029200" y="0"/>
            <a:ext cx="4114800" cy="6862763"/>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25603" name="Text Box 3"/>
          <p:cNvSpPr txBox="1">
            <a:spLocks noChangeArrowheads="1"/>
          </p:cNvSpPr>
          <p:nvPr/>
        </p:nvSpPr>
        <p:spPr bwMode="auto">
          <a:xfrm>
            <a:off x="5029200" y="0"/>
            <a:ext cx="4114800" cy="396875"/>
          </a:xfrm>
          <a:prstGeom prst="rect">
            <a:avLst/>
          </a:prstGeom>
          <a:noFill/>
          <a:ln w="9525">
            <a:noFill/>
            <a:miter lim="800000"/>
            <a:headEnd/>
            <a:tailEnd/>
          </a:ln>
          <a:effectLst/>
        </p:spPr>
        <p:txBody>
          <a:bodyPr>
            <a:spAutoFit/>
          </a:bodyPr>
          <a:lstStyle/>
          <a:p>
            <a:pPr algn="ctr">
              <a:spcBef>
                <a:spcPct val="50000"/>
              </a:spcBef>
            </a:pPr>
            <a:r>
              <a:rPr lang="en-US" sz="2000" b="1" u="sng">
                <a:solidFill>
                  <a:srgbClr val="FFFF00"/>
                </a:solidFill>
                <a:latin typeface="Comic Sans MS" pitchFamily="66" charset="0"/>
              </a:rPr>
              <a:t>Witch Trials</a:t>
            </a:r>
          </a:p>
        </p:txBody>
      </p:sp>
      <p:sp>
        <p:nvSpPr>
          <p:cNvPr id="25604" name="Text Box 4"/>
          <p:cNvSpPr txBox="1">
            <a:spLocks noChangeArrowheads="1"/>
          </p:cNvSpPr>
          <p:nvPr/>
        </p:nvSpPr>
        <p:spPr bwMode="auto">
          <a:xfrm>
            <a:off x="5029200" y="381000"/>
            <a:ext cx="4114800" cy="4664075"/>
          </a:xfrm>
          <a:prstGeom prst="rect">
            <a:avLst/>
          </a:prstGeom>
          <a:noFill/>
          <a:ln w="9525">
            <a:noFill/>
            <a:miter lim="800000"/>
            <a:headEnd/>
            <a:tailEnd/>
          </a:ln>
          <a:effectLst/>
        </p:spPr>
        <p:txBody>
          <a:bodyPr>
            <a:spAutoFit/>
          </a:bodyPr>
          <a:lstStyle/>
          <a:p>
            <a:pPr marL="114300" indent="-114300">
              <a:spcBef>
                <a:spcPct val="50000"/>
              </a:spcBef>
            </a:pPr>
            <a:r>
              <a:rPr lang="en-US" sz="2000">
                <a:solidFill>
                  <a:srgbClr val="000000"/>
                </a:solidFill>
                <a:latin typeface="Comic Sans MS" pitchFamily="66" charset="0"/>
              </a:rPr>
              <a:t>-1692 - Salem , Massachusetts</a:t>
            </a:r>
          </a:p>
          <a:p>
            <a:pPr marL="114300" indent="-114300">
              <a:spcBef>
                <a:spcPct val="50000"/>
              </a:spcBef>
              <a:buFontTx/>
              <a:buChar char="•"/>
            </a:pPr>
            <a:r>
              <a:rPr lang="en-US" sz="2000">
                <a:latin typeface="Comic Sans MS" pitchFamily="66" charset="0"/>
              </a:rPr>
              <a:t>Social tension, religious fanaticism</a:t>
            </a:r>
          </a:p>
          <a:p>
            <a:pPr marL="114300" indent="-114300">
              <a:spcBef>
                <a:spcPct val="50000"/>
              </a:spcBef>
            </a:pPr>
            <a:r>
              <a:rPr lang="en-US" sz="2000">
                <a:solidFill>
                  <a:srgbClr val="000000"/>
                </a:solidFill>
                <a:latin typeface="Comic Sans MS" pitchFamily="66" charset="0"/>
              </a:rPr>
              <a:t>-young girls accused people of  being witches</a:t>
            </a:r>
          </a:p>
          <a:p>
            <a:pPr marL="114300" indent="-114300">
              <a:spcBef>
                <a:spcPct val="50000"/>
              </a:spcBef>
            </a:pPr>
            <a:endParaRPr lang="en-US" sz="2000">
              <a:latin typeface="Comic Sans MS" pitchFamily="66" charset="0"/>
            </a:endParaRPr>
          </a:p>
          <a:p>
            <a:pPr marL="114300" indent="-114300">
              <a:spcBef>
                <a:spcPct val="50000"/>
              </a:spcBef>
            </a:pPr>
            <a:r>
              <a:rPr lang="en-US" sz="2000">
                <a:solidFill>
                  <a:srgbClr val="000000"/>
                </a:solidFill>
                <a:latin typeface="Comic Sans MS" pitchFamily="66" charset="0"/>
              </a:rPr>
              <a:t>-witches were often executed unless they exposed other “witches”</a:t>
            </a:r>
            <a:endParaRPr lang="en-US" sz="2000">
              <a:solidFill>
                <a:schemeClr val="bg1"/>
              </a:solidFill>
              <a:latin typeface="Comic Sans MS" pitchFamily="66" charset="0"/>
            </a:endParaRPr>
          </a:p>
          <a:p>
            <a:pPr marL="114300" indent="-114300">
              <a:spcBef>
                <a:spcPct val="50000"/>
              </a:spcBef>
            </a:pPr>
            <a:endParaRPr lang="en-US" sz="2000">
              <a:latin typeface="Comic Sans MS" pitchFamily="66" charset="0"/>
            </a:endParaRPr>
          </a:p>
          <a:p>
            <a:pPr marL="114300" indent="-114300">
              <a:spcBef>
                <a:spcPct val="50000"/>
              </a:spcBef>
            </a:pPr>
            <a:r>
              <a:rPr lang="en-US" sz="2000">
                <a:solidFill>
                  <a:srgbClr val="000000"/>
                </a:solidFill>
                <a:latin typeface="Comic Sans MS" pitchFamily="66" charset="0"/>
              </a:rPr>
              <a:t>-trials later suspended due to poor evidence</a:t>
            </a:r>
          </a:p>
        </p:txBody>
      </p:sp>
      <p:pic>
        <p:nvPicPr>
          <p:cNvPr id="25605" name="Picture 5" descr="Salem Trials"/>
          <p:cNvPicPr>
            <a:picLocks noChangeAspect="1" noChangeArrowheads="1"/>
          </p:cNvPicPr>
          <p:nvPr/>
        </p:nvPicPr>
        <p:blipFill>
          <a:blip r:embed="rId2" cstate="print"/>
          <a:srcRect/>
          <a:stretch>
            <a:fillRect/>
          </a:stretch>
        </p:blipFill>
        <p:spPr bwMode="auto">
          <a:xfrm>
            <a:off x="228600" y="152400"/>
            <a:ext cx="4648200" cy="3409950"/>
          </a:xfrm>
          <a:prstGeom prst="rect">
            <a:avLst/>
          </a:prstGeom>
          <a:noFill/>
          <a:ln w="38100">
            <a:solidFill>
              <a:srgbClr val="FFFF00"/>
            </a:solidFill>
            <a:miter lim="800000"/>
            <a:headEnd/>
            <a:tailEnd/>
          </a:ln>
        </p:spPr>
      </p:pic>
      <p:sp>
        <p:nvSpPr>
          <p:cNvPr id="25606" name="Text Box 6"/>
          <p:cNvSpPr txBox="1">
            <a:spLocks noChangeArrowheads="1"/>
          </p:cNvSpPr>
          <p:nvPr/>
        </p:nvSpPr>
        <p:spPr bwMode="auto">
          <a:xfrm>
            <a:off x="152400" y="3581400"/>
            <a:ext cx="4800600" cy="3270250"/>
          </a:xfrm>
          <a:prstGeom prst="rect">
            <a:avLst/>
          </a:prstGeom>
          <a:noFill/>
          <a:ln w="9525">
            <a:noFill/>
            <a:miter lim="800000"/>
            <a:headEnd/>
            <a:tailEnd/>
          </a:ln>
          <a:effectLst/>
        </p:spPr>
        <p:txBody>
          <a:bodyPr>
            <a:spAutoFit/>
          </a:bodyPr>
          <a:lstStyle/>
          <a:p>
            <a:pPr algn="ctr">
              <a:spcBef>
                <a:spcPct val="50000"/>
              </a:spcBef>
            </a:pPr>
            <a:r>
              <a:rPr lang="en-US" sz="1600" b="1">
                <a:cs typeface="Tahoma" pitchFamily="34" charset="0"/>
              </a:rPr>
              <a:t>Hysteria gripped the town as more and more people made false accusations. Many of the accusers were poor and brought charges against richer residents.  In addition, a high portion of victims were women who might be considered too independent.  The accusations continued until the girls dared to charge such prominent citizens as the governor’s wife.  Finally realizing they had been hearing false evidence, officials closed the court.  The witchcraft hysteria ended—but not before 19 persons had been hanged, 5 died in jail, and 150 were imprisoned.</a:t>
            </a:r>
          </a:p>
        </p:txBody>
      </p:sp>
    </p:spTree>
  </p:cSld>
  <p:clrMapOvr>
    <a:masterClrMapping/>
  </p:clrMapOvr>
  <p:transition spd="med">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p:cNvSpPr>
            <a:spLocks noChangeArrowheads="1"/>
          </p:cNvSpPr>
          <p:nvPr/>
        </p:nvSpPr>
        <p:spPr bwMode="auto">
          <a:xfrm>
            <a:off x="0" y="0"/>
            <a:ext cx="4114800" cy="6811963"/>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27651" name="Text Box 3"/>
          <p:cNvSpPr txBox="1">
            <a:spLocks noChangeArrowheads="1"/>
          </p:cNvSpPr>
          <p:nvPr/>
        </p:nvSpPr>
        <p:spPr bwMode="auto">
          <a:xfrm>
            <a:off x="0" y="0"/>
            <a:ext cx="4114800" cy="396875"/>
          </a:xfrm>
          <a:prstGeom prst="rect">
            <a:avLst/>
          </a:prstGeom>
          <a:noFill/>
          <a:ln w="9525">
            <a:noFill/>
            <a:miter lim="800000"/>
            <a:headEnd/>
            <a:tailEnd/>
          </a:ln>
          <a:effectLst/>
        </p:spPr>
        <p:txBody>
          <a:bodyPr>
            <a:spAutoFit/>
          </a:bodyPr>
          <a:lstStyle/>
          <a:p>
            <a:pPr algn="ctr">
              <a:spcBef>
                <a:spcPct val="50000"/>
              </a:spcBef>
            </a:pPr>
            <a:r>
              <a:rPr lang="en-US" sz="2000" b="1" u="sng">
                <a:solidFill>
                  <a:srgbClr val="FFFF00"/>
                </a:solidFill>
                <a:latin typeface="Comic Sans MS" pitchFamily="66" charset="0"/>
              </a:rPr>
              <a:t>Enlightenment</a:t>
            </a:r>
          </a:p>
        </p:txBody>
      </p:sp>
      <p:sp>
        <p:nvSpPr>
          <p:cNvPr id="27652" name="Text Box 4"/>
          <p:cNvSpPr txBox="1">
            <a:spLocks noChangeArrowheads="1"/>
          </p:cNvSpPr>
          <p:nvPr/>
        </p:nvSpPr>
        <p:spPr bwMode="auto">
          <a:xfrm>
            <a:off x="0" y="533400"/>
            <a:ext cx="4114800" cy="4664075"/>
          </a:xfrm>
          <a:prstGeom prst="rect">
            <a:avLst/>
          </a:prstGeom>
          <a:noFill/>
          <a:ln w="9525">
            <a:noFill/>
            <a:miter lim="800000"/>
            <a:headEnd/>
            <a:tailEnd/>
          </a:ln>
          <a:effectLst/>
        </p:spPr>
        <p:txBody>
          <a:bodyPr>
            <a:spAutoFit/>
          </a:bodyPr>
          <a:lstStyle/>
          <a:p>
            <a:pPr marL="114300" indent="-114300">
              <a:spcBef>
                <a:spcPct val="50000"/>
              </a:spcBef>
            </a:pPr>
            <a:r>
              <a:rPr lang="en-US" sz="2000">
                <a:solidFill>
                  <a:srgbClr val="000000"/>
                </a:solidFill>
                <a:latin typeface="Comic Sans MS" pitchFamily="66" charset="0"/>
              </a:rPr>
              <a:t>-stresses the use of reason and scientific method</a:t>
            </a:r>
          </a:p>
          <a:p>
            <a:pPr marL="114300" indent="-114300">
              <a:spcBef>
                <a:spcPct val="50000"/>
              </a:spcBef>
              <a:buFontTx/>
              <a:buChar char="•"/>
            </a:pPr>
            <a:r>
              <a:rPr lang="en-US" sz="2000">
                <a:latin typeface="Comic Sans MS" pitchFamily="66" charset="0"/>
              </a:rPr>
              <a:t>Not all done by God</a:t>
            </a:r>
          </a:p>
          <a:p>
            <a:pPr marL="114300" indent="-114300">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Benjamin Franklin</a:t>
            </a:r>
            <a:r>
              <a:rPr lang="en-US" sz="2000">
                <a:solidFill>
                  <a:srgbClr val="000000"/>
                </a:solidFill>
                <a:latin typeface="Comic Sans MS" pitchFamily="66" charset="0"/>
              </a:rPr>
              <a:t> became most famous early American scientist</a:t>
            </a:r>
          </a:p>
          <a:p>
            <a:pPr marL="114300" indent="-114300">
              <a:spcBef>
                <a:spcPct val="50000"/>
              </a:spcBef>
            </a:pPr>
            <a:endParaRPr lang="en-US" sz="2000">
              <a:solidFill>
                <a:srgbClr val="000000"/>
              </a:solidFill>
              <a:latin typeface="Comic Sans MS" pitchFamily="66" charset="0"/>
            </a:endParaRPr>
          </a:p>
          <a:p>
            <a:pPr marL="114300" indent="-114300">
              <a:spcBef>
                <a:spcPct val="50000"/>
              </a:spcBef>
            </a:pPr>
            <a:r>
              <a:rPr lang="en-US" sz="2000">
                <a:solidFill>
                  <a:srgbClr val="000000"/>
                </a:solidFill>
                <a:latin typeface="Comic Sans MS" pitchFamily="66" charset="0"/>
              </a:rPr>
              <a:t>-Enlightenment also led to increasing educational levels</a:t>
            </a:r>
          </a:p>
          <a:p>
            <a:pPr marL="114300" indent="-114300">
              <a:spcBef>
                <a:spcPct val="50000"/>
              </a:spcBef>
              <a:buFontTx/>
              <a:buChar char="•"/>
            </a:pPr>
            <a:r>
              <a:rPr lang="en-US" sz="2000">
                <a:latin typeface="Comic Sans MS" pitchFamily="66" charset="0"/>
              </a:rPr>
              <a:t>Challenged Puritan ideals</a:t>
            </a:r>
          </a:p>
          <a:p>
            <a:pPr marL="114300" indent="-114300">
              <a:spcBef>
                <a:spcPct val="50000"/>
              </a:spcBef>
            </a:pPr>
            <a:r>
              <a:rPr lang="en-US" sz="2000">
                <a:solidFill>
                  <a:srgbClr val="000000"/>
                </a:solidFill>
                <a:latin typeface="Comic Sans MS" pitchFamily="66" charset="0"/>
              </a:rPr>
              <a:t>-Led to the founding of colleges—many for religious training</a:t>
            </a:r>
            <a:endParaRPr lang="en-US" sz="2000">
              <a:latin typeface="Comic Sans MS" pitchFamily="66" charset="0"/>
            </a:endParaRPr>
          </a:p>
        </p:txBody>
      </p:sp>
      <p:pic>
        <p:nvPicPr>
          <p:cNvPr id="27653" name="Picture 5" descr="ben"/>
          <p:cNvPicPr>
            <a:picLocks noChangeAspect="1" noChangeArrowheads="1"/>
          </p:cNvPicPr>
          <p:nvPr/>
        </p:nvPicPr>
        <p:blipFill>
          <a:blip r:embed="rId2" cstate="print"/>
          <a:srcRect/>
          <a:stretch>
            <a:fillRect/>
          </a:stretch>
        </p:blipFill>
        <p:spPr bwMode="auto">
          <a:xfrm>
            <a:off x="5410200" y="152400"/>
            <a:ext cx="2508250" cy="2952750"/>
          </a:xfrm>
          <a:prstGeom prst="rect">
            <a:avLst/>
          </a:prstGeom>
          <a:noFill/>
          <a:ln w="38100">
            <a:solidFill>
              <a:srgbClr val="FFFF00"/>
            </a:solidFill>
            <a:miter lim="800000"/>
            <a:headEnd/>
            <a:tailEnd/>
          </a:ln>
        </p:spPr>
      </p:pic>
      <p:sp>
        <p:nvSpPr>
          <p:cNvPr id="27654" name="Text Box 6"/>
          <p:cNvSpPr txBox="1">
            <a:spLocks noChangeArrowheads="1"/>
          </p:cNvSpPr>
          <p:nvPr/>
        </p:nvSpPr>
        <p:spPr bwMode="auto">
          <a:xfrm>
            <a:off x="4191000" y="3200400"/>
            <a:ext cx="4800600" cy="3270250"/>
          </a:xfrm>
          <a:prstGeom prst="rect">
            <a:avLst/>
          </a:prstGeom>
          <a:noFill/>
          <a:ln w="9525">
            <a:noFill/>
            <a:miter lim="800000"/>
            <a:headEnd/>
            <a:tailEnd/>
          </a:ln>
          <a:effectLst/>
        </p:spPr>
        <p:txBody>
          <a:bodyPr>
            <a:spAutoFit/>
          </a:bodyPr>
          <a:lstStyle/>
          <a:p>
            <a:pPr algn="ctr">
              <a:spcBef>
                <a:spcPct val="50000"/>
              </a:spcBef>
            </a:pPr>
            <a:r>
              <a:rPr lang="en-US" sz="1600" b="1">
                <a:cs typeface="Tahoma" pitchFamily="34" charset="0"/>
              </a:rPr>
              <a:t>Benjamin Franklin was one of the leading champions of Enlightenment ideals in America.  Like other Enlightenment scientists and philosophers, Franklin believed that human beings could use their intellectual powers to better their lot in life.  Franklin’s observations and experiments led to a number of inventions, including lightning rods, bifocals, and a new kind of heating system that became known as the Franklin stove.  Inventions like these proved that knowledge derived from scientific experiment could be put to practical use.</a:t>
            </a:r>
          </a:p>
        </p:txBody>
      </p:sp>
    </p:spTree>
  </p:cSld>
  <p:clrMapOvr>
    <a:masterClrMapping/>
  </p:clrMapOvr>
  <p:transition spd="med">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p:cNvSpPr>
            <a:spLocks noChangeArrowheads="1"/>
          </p:cNvSpPr>
          <p:nvPr/>
        </p:nvSpPr>
        <p:spPr bwMode="auto">
          <a:xfrm>
            <a:off x="5029200" y="0"/>
            <a:ext cx="41148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28675" name="Text Box 3"/>
          <p:cNvSpPr txBox="1">
            <a:spLocks noChangeArrowheads="1"/>
          </p:cNvSpPr>
          <p:nvPr/>
        </p:nvSpPr>
        <p:spPr bwMode="auto">
          <a:xfrm>
            <a:off x="5029200" y="0"/>
            <a:ext cx="4114800" cy="396875"/>
          </a:xfrm>
          <a:prstGeom prst="rect">
            <a:avLst/>
          </a:prstGeom>
          <a:noFill/>
          <a:ln w="9525">
            <a:noFill/>
            <a:miter lim="800000"/>
            <a:headEnd/>
            <a:tailEnd/>
          </a:ln>
          <a:effectLst/>
        </p:spPr>
        <p:txBody>
          <a:bodyPr>
            <a:spAutoFit/>
          </a:bodyPr>
          <a:lstStyle/>
          <a:p>
            <a:pPr algn="ctr">
              <a:spcBef>
                <a:spcPct val="50000"/>
              </a:spcBef>
            </a:pPr>
            <a:r>
              <a:rPr lang="en-US" sz="2000">
                <a:solidFill>
                  <a:srgbClr val="000000"/>
                </a:solidFill>
                <a:latin typeface="Comic Sans MS" pitchFamily="66" charset="0"/>
              </a:rPr>
              <a:t>Philosophy</a:t>
            </a:r>
          </a:p>
        </p:txBody>
      </p:sp>
      <p:sp>
        <p:nvSpPr>
          <p:cNvPr id="28676" name="Text Box 4"/>
          <p:cNvSpPr txBox="1">
            <a:spLocks noChangeArrowheads="1"/>
          </p:cNvSpPr>
          <p:nvPr/>
        </p:nvSpPr>
        <p:spPr bwMode="auto">
          <a:xfrm>
            <a:off x="5029200" y="533400"/>
            <a:ext cx="4114800" cy="5730875"/>
          </a:xfrm>
          <a:prstGeom prst="rect">
            <a:avLst/>
          </a:prstGeom>
          <a:noFill/>
          <a:ln w="9525">
            <a:noFill/>
            <a:miter lim="800000"/>
            <a:headEnd/>
            <a:tailEnd/>
          </a:ln>
          <a:effectLst/>
        </p:spPr>
        <p:txBody>
          <a:bodyPr>
            <a:spAutoFit/>
          </a:bodyPr>
          <a:lstStyle/>
          <a:p>
            <a:pPr marL="114300" indent="-114300">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John Locke – Natural Rights</a:t>
            </a:r>
          </a:p>
          <a:p>
            <a:pPr marL="114300" indent="-114300">
              <a:spcBef>
                <a:spcPct val="50000"/>
              </a:spcBef>
            </a:pPr>
            <a:r>
              <a:rPr lang="en-US" sz="2000">
                <a:latin typeface="Comic Sans MS" pitchFamily="66" charset="0"/>
              </a:rPr>
              <a:t>	</a:t>
            </a:r>
            <a:r>
              <a:rPr lang="en-US" sz="2000" b="1" u="sng">
                <a:solidFill>
                  <a:srgbClr val="FFFF00"/>
                </a:solidFill>
                <a:latin typeface="Comic Sans MS" pitchFamily="66" charset="0"/>
              </a:rPr>
              <a:t>life, liberty, property</a:t>
            </a:r>
          </a:p>
          <a:p>
            <a:pPr marL="114300" indent="-114300">
              <a:spcBef>
                <a:spcPct val="50000"/>
              </a:spcBef>
              <a:buFontTx/>
              <a:buChar char="•"/>
            </a:pPr>
            <a:r>
              <a:rPr lang="en-US" sz="2000">
                <a:latin typeface="Comic Sans MS" pitchFamily="66" charset="0"/>
              </a:rPr>
              <a:t>Enlightenment thinker</a:t>
            </a:r>
          </a:p>
          <a:p>
            <a:pPr marL="114300" indent="-114300">
              <a:spcBef>
                <a:spcPct val="50000"/>
              </a:spcBef>
              <a:buFontTx/>
              <a:buChar char="•"/>
            </a:pPr>
            <a:r>
              <a:rPr lang="en-US" sz="2000">
                <a:latin typeface="Comic Sans MS" pitchFamily="66" charset="0"/>
              </a:rPr>
              <a:t>God-given rights</a:t>
            </a:r>
          </a:p>
          <a:p>
            <a:pPr marL="114300" indent="-114300">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Social Contract</a:t>
            </a:r>
          </a:p>
          <a:p>
            <a:pPr marL="114300" indent="-114300">
              <a:spcBef>
                <a:spcPct val="50000"/>
              </a:spcBef>
            </a:pPr>
            <a:r>
              <a:rPr lang="en-US" sz="2000">
                <a:solidFill>
                  <a:srgbClr val="000000"/>
                </a:solidFill>
                <a:latin typeface="Comic Sans MS" pitchFamily="66" charset="0"/>
              </a:rPr>
              <a:t>	an agreement between a people and their gov’t to protect their rights</a:t>
            </a:r>
          </a:p>
          <a:p>
            <a:pPr marL="114300" indent="-114300">
              <a:spcBef>
                <a:spcPct val="50000"/>
              </a:spcBef>
              <a:buFontTx/>
              <a:buChar char="•"/>
            </a:pPr>
            <a:r>
              <a:rPr lang="en-US" sz="2000">
                <a:latin typeface="Comic Sans MS" pitchFamily="66" charset="0"/>
              </a:rPr>
              <a:t>Government makes laws, people follow them</a:t>
            </a:r>
          </a:p>
          <a:p>
            <a:pPr marL="114300" indent="-114300">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Baron Montesquieu</a:t>
            </a:r>
          </a:p>
          <a:p>
            <a:pPr marL="114300" indent="-114300">
              <a:spcBef>
                <a:spcPct val="50000"/>
              </a:spcBef>
            </a:pPr>
            <a:r>
              <a:rPr lang="en-US" sz="2000">
                <a:solidFill>
                  <a:srgbClr val="000000"/>
                </a:solidFill>
                <a:latin typeface="Comic Sans MS" pitchFamily="66" charset="0"/>
              </a:rPr>
              <a:t>	separation of powers in government</a:t>
            </a:r>
          </a:p>
          <a:p>
            <a:pPr marL="114300" indent="-114300">
              <a:spcBef>
                <a:spcPct val="50000"/>
              </a:spcBef>
              <a:buFontTx/>
              <a:buChar char="•"/>
            </a:pPr>
            <a:r>
              <a:rPr lang="en-US" sz="2000">
                <a:latin typeface="Comic Sans MS" pitchFamily="66" charset="0"/>
              </a:rPr>
              <a:t>Limits government’s powers</a:t>
            </a:r>
          </a:p>
        </p:txBody>
      </p:sp>
      <p:pic>
        <p:nvPicPr>
          <p:cNvPr id="28677" name="Picture 5" descr="portrait"/>
          <p:cNvPicPr>
            <a:picLocks noChangeAspect="1" noChangeArrowheads="1"/>
          </p:cNvPicPr>
          <p:nvPr/>
        </p:nvPicPr>
        <p:blipFill>
          <a:blip r:embed="rId3" cstate="print"/>
          <a:srcRect/>
          <a:stretch>
            <a:fillRect/>
          </a:stretch>
        </p:blipFill>
        <p:spPr bwMode="auto">
          <a:xfrm>
            <a:off x="152400" y="3810000"/>
            <a:ext cx="2411413" cy="2809875"/>
          </a:xfrm>
          <a:prstGeom prst="rect">
            <a:avLst/>
          </a:prstGeom>
          <a:noFill/>
          <a:ln w="38100">
            <a:solidFill>
              <a:srgbClr val="FFFF00"/>
            </a:solidFill>
            <a:miter lim="800000"/>
            <a:headEnd/>
            <a:tailEnd/>
          </a:ln>
        </p:spPr>
      </p:pic>
      <p:pic>
        <p:nvPicPr>
          <p:cNvPr id="28678" name="Picture 6" descr="montesquieu"/>
          <p:cNvPicPr>
            <a:picLocks noChangeAspect="1" noChangeArrowheads="1"/>
          </p:cNvPicPr>
          <p:nvPr/>
        </p:nvPicPr>
        <p:blipFill>
          <a:blip r:embed="rId4" cstate="print"/>
          <a:srcRect/>
          <a:stretch>
            <a:fillRect/>
          </a:stretch>
        </p:blipFill>
        <p:spPr bwMode="auto">
          <a:xfrm>
            <a:off x="2727325" y="3733800"/>
            <a:ext cx="2225675" cy="2962275"/>
          </a:xfrm>
          <a:prstGeom prst="rect">
            <a:avLst/>
          </a:prstGeom>
          <a:noFill/>
          <a:ln w="38100">
            <a:solidFill>
              <a:srgbClr val="FFFF00"/>
            </a:solidFill>
            <a:miter lim="800000"/>
            <a:headEnd/>
            <a:tailEnd/>
          </a:ln>
        </p:spPr>
      </p:pic>
      <p:pic>
        <p:nvPicPr>
          <p:cNvPr id="28681" name="Enlightenment.asf">
            <a:hlinkClick r:id="" action="ppaction://media"/>
          </p:cNvPr>
          <p:cNvPicPr>
            <a:picLocks noRot="1" noChangeAspect="1" noChangeArrowheads="1"/>
          </p:cNvPicPr>
          <p:nvPr>
            <a:videoFile r:link="rId1"/>
          </p:nvPr>
        </p:nvPicPr>
        <p:blipFill>
          <a:blip r:embed="rId5" cstate="print"/>
          <a:srcRect/>
          <a:stretch>
            <a:fillRect/>
          </a:stretch>
        </p:blipFill>
        <p:spPr bwMode="auto">
          <a:xfrm>
            <a:off x="152400" y="304800"/>
            <a:ext cx="4724400" cy="3221038"/>
          </a:xfrm>
          <a:prstGeom prst="rect">
            <a:avLst/>
          </a:prstGeom>
          <a:noFill/>
          <a:ln w="38100">
            <a:solidFill>
              <a:srgbClr val="FFFF00"/>
            </a:solidFill>
            <a:miter lim="800000"/>
            <a:headEnd/>
            <a:tailEnd/>
          </a:ln>
        </p:spPr>
      </p:pic>
    </p:spTree>
  </p:cSld>
  <p:clrMapOvr>
    <a:masterClrMapping/>
  </p:clrMapOvr>
  <p:transition spd="med">
    <p:fade thruBlk="1"/>
  </p:transition>
  <p:timing>
    <p:tnLst>
      <p:par>
        <p:cTn id="1" dur="indefinite" restart="never" nodeType="tmRoot">
          <p:childTnLst>
            <p:seq concurrent="1" nextAc="seek">
              <p:cTn id="2" restart="whenNotActive" fill="hold" evtFilter="cancelBubble" nodeType="interactiveSeq">
                <p:stCondLst>
                  <p:cond evt="onClick" delay="0">
                    <p:tgtEl>
                      <p:spTgt spid="2868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8681"/>
                                        </p:tgtEl>
                                      </p:cBhvr>
                                    </p:cmd>
                                  </p:childTnLst>
                                </p:cTn>
                              </p:par>
                            </p:childTnLst>
                          </p:cTn>
                        </p:par>
                      </p:childTnLst>
                    </p:cTn>
                  </p:par>
                </p:childTnLst>
              </p:cTn>
              <p:nextCondLst>
                <p:cond evt="onClick" delay="0">
                  <p:tgtEl>
                    <p:spTgt spid="28681"/>
                  </p:tgtEl>
                </p:cond>
              </p:nextCondLst>
            </p:seq>
            <p:video>
              <p:cMediaNode>
                <p:cTn id="7" fill="hold" display="0">
                  <p:stCondLst>
                    <p:cond delay="indefinite"/>
                  </p:stCondLst>
                  <p:endCondLst>
                    <p:cond evt="onNext" delay="0">
                      <p:tgtEl>
                        <p:sldTgt/>
                      </p:tgtEl>
                    </p:cond>
                    <p:cond evt="onPrev" delay="0">
                      <p:tgtEl>
                        <p:sldTgt/>
                      </p:tgtEl>
                    </p:cond>
                  </p:endCondLst>
                </p:cTn>
                <p:tgtEl>
                  <p:spTgt spid="28681"/>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2"/>
          <p:cNvSpPr>
            <a:spLocks noChangeArrowheads="1"/>
          </p:cNvSpPr>
          <p:nvPr/>
        </p:nvSpPr>
        <p:spPr bwMode="auto">
          <a:xfrm>
            <a:off x="0" y="0"/>
            <a:ext cx="41910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29699" name="Text Box 3"/>
          <p:cNvSpPr txBox="1">
            <a:spLocks noChangeArrowheads="1"/>
          </p:cNvSpPr>
          <p:nvPr/>
        </p:nvSpPr>
        <p:spPr bwMode="auto">
          <a:xfrm>
            <a:off x="76200" y="0"/>
            <a:ext cx="4038600" cy="396875"/>
          </a:xfrm>
          <a:prstGeom prst="rect">
            <a:avLst/>
          </a:prstGeom>
          <a:noFill/>
          <a:ln w="9525">
            <a:noFill/>
            <a:miter lim="800000"/>
            <a:headEnd/>
            <a:tailEnd/>
          </a:ln>
          <a:effectLst/>
        </p:spPr>
        <p:txBody>
          <a:bodyPr>
            <a:spAutoFit/>
          </a:bodyPr>
          <a:lstStyle/>
          <a:p>
            <a:pPr algn="ctr">
              <a:spcBef>
                <a:spcPct val="50000"/>
              </a:spcBef>
            </a:pPr>
            <a:r>
              <a:rPr lang="en-US" sz="2000" b="1" i="1" u="sng">
                <a:solidFill>
                  <a:srgbClr val="FFFF00"/>
                </a:solidFill>
                <a:latin typeface="Comic Sans MS" pitchFamily="66" charset="0"/>
              </a:rPr>
              <a:t>Great Awakening</a:t>
            </a:r>
          </a:p>
        </p:txBody>
      </p:sp>
      <p:sp>
        <p:nvSpPr>
          <p:cNvPr id="29700" name="Text Box 4"/>
          <p:cNvSpPr txBox="1">
            <a:spLocks noChangeArrowheads="1"/>
          </p:cNvSpPr>
          <p:nvPr/>
        </p:nvSpPr>
        <p:spPr bwMode="auto">
          <a:xfrm>
            <a:off x="0" y="762000"/>
            <a:ext cx="4230688" cy="4359275"/>
          </a:xfrm>
          <a:prstGeom prst="rect">
            <a:avLst/>
          </a:prstGeom>
          <a:noFill/>
          <a:ln w="9525">
            <a:noFill/>
            <a:miter lim="800000"/>
            <a:headEnd/>
            <a:tailEnd/>
          </a:ln>
          <a:effectLst/>
        </p:spPr>
        <p:txBody>
          <a:bodyPr>
            <a:spAutoFit/>
          </a:bodyPr>
          <a:lstStyle/>
          <a:p>
            <a:pPr marL="114300" indent="-114300">
              <a:spcBef>
                <a:spcPct val="50000"/>
              </a:spcBef>
            </a:pPr>
            <a:r>
              <a:rPr lang="en-US" sz="2000">
                <a:solidFill>
                  <a:srgbClr val="000000"/>
                </a:solidFill>
                <a:latin typeface="Comic Sans MS" pitchFamily="66" charset="0"/>
              </a:rPr>
              <a:t>-a revival of the Puritan faith</a:t>
            </a:r>
          </a:p>
          <a:p>
            <a:pPr marL="114300" indent="-114300">
              <a:spcBef>
                <a:spcPct val="50000"/>
              </a:spcBef>
              <a:buFontTx/>
              <a:buChar char="•"/>
            </a:pPr>
            <a:r>
              <a:rPr lang="en-US" sz="2000">
                <a:latin typeface="Comic Sans MS" pitchFamily="66" charset="0"/>
              </a:rPr>
              <a:t>Preachers hosted revivals</a:t>
            </a:r>
          </a:p>
          <a:p>
            <a:pPr marL="114300" indent="-114300">
              <a:spcBef>
                <a:spcPct val="50000"/>
              </a:spcBef>
            </a:pPr>
            <a:endParaRPr lang="en-US" sz="2000">
              <a:latin typeface="Comic Sans MS" pitchFamily="66" charset="0"/>
            </a:endParaRPr>
          </a:p>
          <a:p>
            <a:pPr marL="114300" indent="-114300">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Jonathan Edwards</a:t>
            </a:r>
          </a:p>
          <a:p>
            <a:pPr marL="114300" indent="-114300">
              <a:spcBef>
                <a:spcPct val="50000"/>
              </a:spcBef>
            </a:pPr>
            <a:r>
              <a:rPr lang="en-US" sz="2000">
                <a:solidFill>
                  <a:srgbClr val="000000"/>
                </a:solidFill>
                <a:latin typeface="Comic Sans MS" pitchFamily="66" charset="0"/>
              </a:rPr>
              <a:t>	“Sinners in the Hands of an Angry God”</a:t>
            </a:r>
          </a:p>
          <a:p>
            <a:pPr marL="114300" indent="-114300">
              <a:spcBef>
                <a:spcPct val="50000"/>
              </a:spcBef>
            </a:pPr>
            <a:endParaRPr lang="en-US" sz="2000">
              <a:solidFill>
                <a:srgbClr val="000000"/>
              </a:solidFill>
              <a:latin typeface="Comic Sans MS" pitchFamily="66" charset="0"/>
            </a:endParaRPr>
          </a:p>
          <a:p>
            <a:pPr marL="114300" indent="-114300">
              <a:spcBef>
                <a:spcPct val="50000"/>
              </a:spcBef>
            </a:pPr>
            <a:r>
              <a:rPr lang="en-US" sz="2000">
                <a:solidFill>
                  <a:srgbClr val="000000"/>
                </a:solidFill>
                <a:latin typeface="Comic Sans MS" pitchFamily="66" charset="0"/>
              </a:rPr>
              <a:t>-new religious denominations</a:t>
            </a:r>
          </a:p>
          <a:p>
            <a:pPr marL="114300" indent="-114300">
              <a:spcBef>
                <a:spcPct val="50000"/>
              </a:spcBef>
              <a:buFontTx/>
              <a:buChar char="•"/>
            </a:pPr>
            <a:r>
              <a:rPr lang="en-US" sz="2000">
                <a:latin typeface="Comic Sans MS" pitchFamily="66" charset="0"/>
              </a:rPr>
              <a:t>More minorities participate </a:t>
            </a:r>
          </a:p>
          <a:p>
            <a:pPr marL="114300" indent="-114300">
              <a:spcBef>
                <a:spcPct val="50000"/>
              </a:spcBef>
              <a:buFontTx/>
              <a:buChar char="•"/>
            </a:pPr>
            <a:r>
              <a:rPr lang="en-US" sz="2000">
                <a:latin typeface="Comic Sans MS" pitchFamily="66" charset="0"/>
              </a:rPr>
              <a:t>Increased education</a:t>
            </a:r>
          </a:p>
        </p:txBody>
      </p:sp>
      <p:pic>
        <p:nvPicPr>
          <p:cNvPr id="29701" name="Picture 5" descr="Jonathan Edwards">
            <a:hlinkClick r:id="rId2"/>
          </p:cNvPr>
          <p:cNvPicPr>
            <a:picLocks noChangeAspect="1" noChangeArrowheads="1"/>
          </p:cNvPicPr>
          <p:nvPr/>
        </p:nvPicPr>
        <p:blipFill>
          <a:blip r:embed="rId3" cstate="print"/>
          <a:srcRect l="5624" r="11874"/>
          <a:stretch>
            <a:fillRect/>
          </a:stretch>
        </p:blipFill>
        <p:spPr bwMode="auto">
          <a:xfrm>
            <a:off x="4495800" y="228600"/>
            <a:ext cx="4267200" cy="3475038"/>
          </a:xfrm>
          <a:prstGeom prst="rect">
            <a:avLst/>
          </a:prstGeom>
          <a:noFill/>
        </p:spPr>
      </p:pic>
      <p:sp>
        <p:nvSpPr>
          <p:cNvPr id="29702" name="Text Box 6"/>
          <p:cNvSpPr txBox="1">
            <a:spLocks noChangeArrowheads="1"/>
          </p:cNvSpPr>
          <p:nvPr/>
        </p:nvSpPr>
        <p:spPr bwMode="auto">
          <a:xfrm>
            <a:off x="4191000" y="3733800"/>
            <a:ext cx="4800600" cy="2903538"/>
          </a:xfrm>
          <a:prstGeom prst="rect">
            <a:avLst/>
          </a:prstGeom>
          <a:noFill/>
          <a:ln w="9525">
            <a:noFill/>
            <a:miter lim="800000"/>
            <a:headEnd/>
            <a:tailEnd/>
          </a:ln>
          <a:effectLst/>
        </p:spPr>
        <p:txBody>
          <a:bodyPr>
            <a:spAutoFit/>
          </a:bodyPr>
          <a:lstStyle/>
          <a:p>
            <a:pPr algn="ctr">
              <a:spcBef>
                <a:spcPct val="50000"/>
              </a:spcBef>
            </a:pPr>
            <a:r>
              <a:rPr lang="en-US" sz="1600" b="1">
                <a:cs typeface="Tahoma" pitchFamily="34" charset="0"/>
              </a:rPr>
              <a:t>“The God that holds you over the pit of hell, much as one holds a spider, or some loathsome insect over the fire, abhors [hates] you, and is dreadfully provoked:  His wrath towards you burns like fire; He looks upon you as worthy of nothing else but to be cast into the fire;…and yet is nothing but His hand that holds you from falling into the fire every moment.”</a:t>
            </a:r>
          </a:p>
          <a:p>
            <a:pPr algn="ctr">
              <a:spcBef>
                <a:spcPct val="50000"/>
              </a:spcBef>
            </a:pPr>
            <a:r>
              <a:rPr lang="en-US" sz="1600" b="1">
                <a:cs typeface="Tahoma" pitchFamily="34" charset="0"/>
              </a:rPr>
              <a:t>~Jonathan Edwards                              “Sinners in the Hands of an Angry God”</a:t>
            </a: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Curtain Call">
  <a:themeElements>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fontScheme name="Curtain Call">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
      <a:clrScheme name="Curtain Call 2">
        <a:dk1>
          <a:srgbClr val="000066"/>
        </a:dk1>
        <a:lt1>
          <a:srgbClr val="FFFFFF"/>
        </a:lt1>
        <a:dk2>
          <a:srgbClr val="000099"/>
        </a:dk2>
        <a:lt2>
          <a:srgbClr val="D8F6F8"/>
        </a:lt2>
        <a:accent1>
          <a:srgbClr val="0099FF"/>
        </a:accent1>
        <a:accent2>
          <a:srgbClr val="00003A"/>
        </a:accent2>
        <a:accent3>
          <a:srgbClr val="AAAACA"/>
        </a:accent3>
        <a:accent4>
          <a:srgbClr val="DADADA"/>
        </a:accent4>
        <a:accent5>
          <a:srgbClr val="AACAFF"/>
        </a:accent5>
        <a:accent6>
          <a:srgbClr val="000034"/>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Curtain Call 3">
        <a:dk1>
          <a:srgbClr val="4C3D57"/>
        </a:dk1>
        <a:lt1>
          <a:srgbClr val="FFFFFF"/>
        </a:lt1>
        <a:dk2>
          <a:srgbClr val="660066"/>
        </a:dk2>
        <a:lt2>
          <a:srgbClr val="FDFBE3"/>
        </a:lt2>
        <a:accent1>
          <a:srgbClr val="976C9E"/>
        </a:accent1>
        <a:accent2>
          <a:srgbClr val="1E1822"/>
        </a:accent2>
        <a:accent3>
          <a:srgbClr val="B8AAB8"/>
        </a:accent3>
        <a:accent4>
          <a:srgbClr val="DADADA"/>
        </a:accent4>
        <a:accent5>
          <a:srgbClr val="C9BACC"/>
        </a:accent5>
        <a:accent6>
          <a:srgbClr val="1A151E"/>
        </a:accent6>
        <a:hlink>
          <a:srgbClr val="D8C460"/>
        </a:hlink>
        <a:folHlink>
          <a:srgbClr val="C3C2BD"/>
        </a:folHlink>
      </a:clrScheme>
      <a:clrMap bg1="dk2" tx1="lt1" bg2="dk1" tx2="lt2" accent1="accent1" accent2="accent2" accent3="accent3" accent4="accent4" accent5="accent5" accent6="accent6" hlink="hlink" folHlink="folHlink"/>
    </a:extraClrScheme>
    <a:extraClrScheme>
      <a:clrScheme name="Curtain Call 4">
        <a:dk1>
          <a:srgbClr val="334D3F"/>
        </a:dk1>
        <a:lt1>
          <a:srgbClr val="FFFFFF"/>
        </a:lt1>
        <a:dk2>
          <a:srgbClr val="008000"/>
        </a:dk2>
        <a:lt2>
          <a:srgbClr val="D3F1DB"/>
        </a:lt2>
        <a:accent1>
          <a:srgbClr val="4A6D84"/>
        </a:accent1>
        <a:accent2>
          <a:srgbClr val="213329"/>
        </a:accent2>
        <a:accent3>
          <a:srgbClr val="AAC0AA"/>
        </a:accent3>
        <a:accent4>
          <a:srgbClr val="DADADA"/>
        </a:accent4>
        <a:accent5>
          <a:srgbClr val="B1BAC2"/>
        </a:accent5>
        <a:accent6>
          <a:srgbClr val="1D2D24"/>
        </a:accent6>
        <a:hlink>
          <a:srgbClr val="F0B100"/>
        </a:hlink>
        <a:folHlink>
          <a:srgbClr val="C37103"/>
        </a:folHlink>
      </a:clrScheme>
      <a:clrMap bg1="dk2" tx1="lt1" bg2="dk1" tx2="lt2" accent1="accent1" accent2="accent2" accent3="accent3" accent4="accent4" accent5="accent5" accent6="accent6" hlink="hlink" folHlink="folHlink"/>
    </a:extraClrScheme>
    <a:extraClrScheme>
      <a:clrScheme name="Curtain Call 5">
        <a:dk1>
          <a:srgbClr val="566858"/>
        </a:dk1>
        <a:lt1>
          <a:srgbClr val="FFFFFF"/>
        </a:lt1>
        <a:dk2>
          <a:srgbClr val="6D8771"/>
        </a:dk2>
        <a:lt2>
          <a:srgbClr val="ECECB2"/>
        </a:lt2>
        <a:accent1>
          <a:srgbClr val="76A571"/>
        </a:accent1>
        <a:accent2>
          <a:srgbClr val="465648"/>
        </a:accent2>
        <a:accent3>
          <a:srgbClr val="BAC3BB"/>
        </a:accent3>
        <a:accent4>
          <a:srgbClr val="DADADA"/>
        </a:accent4>
        <a:accent5>
          <a:srgbClr val="BDCFBB"/>
        </a:accent5>
        <a:accent6>
          <a:srgbClr val="3F4D40"/>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Curtain Call 6">
        <a:dk1>
          <a:srgbClr val="0A6866"/>
        </a:dk1>
        <a:lt1>
          <a:srgbClr val="FFFFFF"/>
        </a:lt1>
        <a:dk2>
          <a:srgbClr val="0D8784"/>
        </a:dk2>
        <a:lt2>
          <a:srgbClr val="B8DEC6"/>
        </a:lt2>
        <a:accent1>
          <a:srgbClr val="3C7652"/>
        </a:accent1>
        <a:accent2>
          <a:srgbClr val="005250"/>
        </a:accent2>
        <a:accent3>
          <a:srgbClr val="AAC3C2"/>
        </a:accent3>
        <a:accent4>
          <a:srgbClr val="DADADA"/>
        </a:accent4>
        <a:accent5>
          <a:srgbClr val="AFBDB3"/>
        </a:accent5>
        <a:accent6>
          <a:srgbClr val="004948"/>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Curtain Call 7">
        <a:dk1>
          <a:srgbClr val="50688C"/>
        </a:dk1>
        <a:lt1>
          <a:srgbClr val="FFFFFF"/>
        </a:lt1>
        <a:dk2>
          <a:srgbClr val="6E87AC"/>
        </a:dk2>
        <a:lt2>
          <a:srgbClr val="FFFFFF"/>
        </a:lt2>
        <a:accent1>
          <a:srgbClr val="376EA5"/>
        </a:accent1>
        <a:accent2>
          <a:srgbClr val="445876"/>
        </a:accent2>
        <a:accent3>
          <a:srgbClr val="BAC3D2"/>
        </a:accent3>
        <a:accent4>
          <a:srgbClr val="DADADA"/>
        </a:accent4>
        <a:accent5>
          <a:srgbClr val="AEBACF"/>
        </a:accent5>
        <a:accent6>
          <a:srgbClr val="3D4F6A"/>
        </a:accent6>
        <a:hlink>
          <a:srgbClr val="66CCFF"/>
        </a:hlink>
        <a:folHlink>
          <a:srgbClr val="CCCCFF"/>
        </a:folHlink>
      </a:clrScheme>
      <a:clrMap bg1="dk2" tx1="lt1" bg2="dk1" tx2="lt2" accent1="accent1" accent2="accent2" accent3="accent3" accent4="accent4" accent5="accent5" accent6="accent6" hlink="hlink" folHlink="folHlink"/>
    </a:extraClrScheme>
    <a:extraClrScheme>
      <a:clrScheme name="Curtain Call 8">
        <a:dk1>
          <a:srgbClr val="000000"/>
        </a:dk1>
        <a:lt1>
          <a:srgbClr val="DDDCC5"/>
        </a:lt1>
        <a:dk2>
          <a:srgbClr val="000000"/>
        </a:dk2>
        <a:lt2>
          <a:srgbClr val="C9C6A5"/>
        </a:lt2>
        <a:accent1>
          <a:srgbClr val="C0C0C0"/>
        </a:accent1>
        <a:accent2>
          <a:srgbClr val="B0AC90"/>
        </a:accent2>
        <a:accent3>
          <a:srgbClr val="EBEBDF"/>
        </a:accent3>
        <a:accent4>
          <a:srgbClr val="000000"/>
        </a:accent4>
        <a:accent5>
          <a:srgbClr val="DCDCDC"/>
        </a:accent5>
        <a:accent6>
          <a:srgbClr val="9F9B82"/>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Curtain Call 9">
        <a:dk1>
          <a:srgbClr val="000000"/>
        </a:dk1>
        <a:lt1>
          <a:srgbClr val="FFFFFF"/>
        </a:lt1>
        <a:dk2>
          <a:srgbClr val="000099"/>
        </a:dk2>
        <a:lt2>
          <a:srgbClr val="DDDDDD"/>
        </a:lt2>
        <a:accent1>
          <a:srgbClr val="C6D4D4"/>
        </a:accent1>
        <a:accent2>
          <a:srgbClr val="C0C0C0"/>
        </a:accent2>
        <a:accent3>
          <a:srgbClr val="FFFFFF"/>
        </a:accent3>
        <a:accent4>
          <a:srgbClr val="000000"/>
        </a:accent4>
        <a:accent5>
          <a:srgbClr val="DFE6E6"/>
        </a:accent5>
        <a:accent6>
          <a:srgbClr val="AEAEAE"/>
        </a:accent6>
        <a:hlink>
          <a:srgbClr val="6600FF"/>
        </a:hlink>
        <a:folHlink>
          <a:srgbClr val="9900CC"/>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Curtain Call</Template>
  <TotalTime>362</TotalTime>
  <Words>1825</Words>
  <Application>Microsoft Office PowerPoint</Application>
  <PresentationFormat>On-screen Show (4:3)</PresentationFormat>
  <Paragraphs>137</Paragraphs>
  <Slides>20</Slides>
  <Notes>0</Notes>
  <HiddenSlides>0</HiddenSlides>
  <MMClips>4</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Curtain Call</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Jason Adams</dc:creator>
  <cp:lastModifiedBy>MMcinnis</cp:lastModifiedBy>
  <cp:revision>31</cp:revision>
  <dcterms:created xsi:type="dcterms:W3CDTF">2004-01-09T23:46:55Z</dcterms:created>
  <dcterms:modified xsi:type="dcterms:W3CDTF">2012-08-31T13:47:38Z</dcterms:modified>
</cp:coreProperties>
</file>