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7" r:id="rId2"/>
    <p:sldId id="258" r:id="rId3"/>
    <p:sldId id="259" r:id="rId4"/>
    <p:sldId id="260" r:id="rId5"/>
    <p:sldId id="261" r:id="rId6"/>
    <p:sldId id="262" r:id="rId7"/>
    <p:sldId id="263" r:id="rId8"/>
    <p:sldId id="264" r:id="rId9"/>
    <p:sldId id="265" r:id="rId10"/>
    <p:sldId id="273"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59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89833" name="Rectangle 41"/>
          <p:cNvSpPr>
            <a:spLocks noGrp="1" noChangeArrowheads="1"/>
          </p:cNvSpPr>
          <p:nvPr>
            <p:ph type="ctrTitle"/>
          </p:nvPr>
        </p:nvSpPr>
        <p:spPr>
          <a:xfrm>
            <a:off x="1331913" y="4652963"/>
            <a:ext cx="7578725" cy="1009650"/>
          </a:xfrm>
        </p:spPr>
        <p:txBody>
          <a:bodyPr/>
          <a:lstStyle>
            <a:lvl1pPr algn="r">
              <a:defRPr sz="4400"/>
            </a:lvl1pPr>
          </a:lstStyle>
          <a:p>
            <a:r>
              <a:rPr lang="en-US" smtClean="0"/>
              <a:t>Click to edit Master title style</a:t>
            </a:r>
            <a:endParaRPr lang="en-US"/>
          </a:p>
        </p:txBody>
      </p:sp>
      <p:sp>
        <p:nvSpPr>
          <p:cNvPr id="289834" name="Rectangle 42"/>
          <p:cNvSpPr>
            <a:spLocks noGrp="1" noChangeArrowheads="1"/>
          </p:cNvSpPr>
          <p:nvPr>
            <p:ph type="subTitle" idx="1"/>
          </p:nvPr>
        </p:nvSpPr>
        <p:spPr>
          <a:xfrm>
            <a:off x="1331913" y="5662613"/>
            <a:ext cx="7553325" cy="936625"/>
          </a:xfrm>
        </p:spPr>
        <p:txBody>
          <a:bodyPr/>
          <a:lstStyle>
            <a:lvl1pPr marL="0" indent="0" algn="r">
              <a:buFontTx/>
              <a:buNone/>
              <a:defRPr sz="2800">
                <a:solidFill>
                  <a:schemeClr val="bg1"/>
                </a:solidFill>
              </a:defRPr>
            </a:lvl1pPr>
          </a:lstStyle>
          <a:p>
            <a:r>
              <a:rPr lang="en-US" smtClean="0"/>
              <a:t>Click to edit Master subtitle style</a:t>
            </a:r>
            <a:endParaRPr lang="en-US"/>
          </a:p>
        </p:txBody>
      </p:sp>
      <p:sp>
        <p:nvSpPr>
          <p:cNvPr id="289842" name="Rectangle 50"/>
          <p:cNvSpPr>
            <a:spLocks noGrp="1" noChangeArrowheads="1"/>
          </p:cNvSpPr>
          <p:nvPr>
            <p:ph type="dt" sz="quarter" idx="2"/>
          </p:nvPr>
        </p:nvSpPr>
        <p:spPr/>
        <p:txBody>
          <a:bodyPr/>
          <a:lstStyle>
            <a:lvl1pPr>
              <a:defRPr/>
            </a:lvl1pPr>
          </a:lstStyle>
          <a:p>
            <a:fld id="{349F4082-EF3F-4918-84DE-2A946FB7DBC2}" type="datetimeFigureOut">
              <a:rPr lang="en-US" smtClean="0"/>
              <a:pPr/>
              <a:t>1/27/2013</a:t>
            </a:fld>
            <a:endParaRPr lang="en-US"/>
          </a:p>
        </p:txBody>
      </p:sp>
      <p:sp>
        <p:nvSpPr>
          <p:cNvPr id="289843" name="Rectangle 51"/>
          <p:cNvSpPr>
            <a:spLocks noGrp="1" noChangeArrowheads="1"/>
          </p:cNvSpPr>
          <p:nvPr>
            <p:ph type="ftr" sz="quarter" idx="3"/>
          </p:nvPr>
        </p:nvSpPr>
        <p:spPr/>
        <p:txBody>
          <a:bodyPr/>
          <a:lstStyle>
            <a:lvl1pPr>
              <a:defRPr/>
            </a:lvl1pPr>
          </a:lstStyle>
          <a:p>
            <a:endParaRPr lang="en-US"/>
          </a:p>
        </p:txBody>
      </p:sp>
      <p:sp>
        <p:nvSpPr>
          <p:cNvPr id="289844" name="Rectangle 52"/>
          <p:cNvSpPr>
            <a:spLocks noGrp="1" noChangeArrowheads="1"/>
          </p:cNvSpPr>
          <p:nvPr>
            <p:ph type="sldNum" sz="quarter" idx="4"/>
          </p:nvPr>
        </p:nvSpPr>
        <p:spPr/>
        <p:txBody>
          <a:bodyPr/>
          <a:lstStyle>
            <a:lvl1pPr>
              <a:defRPr/>
            </a:lvl1pPr>
          </a:lstStyle>
          <a:p>
            <a:fld id="{61FE9D13-AEA5-4CBC-AB11-1298DD3CDEC6}"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70656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6563"/>
            <a:ext cx="4244975" cy="4962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260350"/>
            <a:ext cx="2160587" cy="64087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260350"/>
            <a:ext cx="6329363" cy="64087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49F4082-EF3F-4918-84DE-2A946FB7DBC2}" type="datetimeFigureOut">
              <a:rPr lang="en-US" smtClean="0"/>
              <a:pPr/>
              <a:t>1/27/2013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FE9D13-AEA5-4CBC-AB11-1298DD3CDEC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BD94C4E5-FCEF-43BF-8C02-B615F7073B62}" type="slidenum">
              <a:rPr lang="en-US"/>
              <a:pPr/>
              <a:t>‹#›</a:t>
            </a:fld>
            <a:endParaRPr lang="en-US"/>
          </a:p>
        </p:txBody>
      </p:sp>
    </p:spTree>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50825" y="260350"/>
            <a:ext cx="8642350" cy="868363"/>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50825" y="1706563"/>
            <a:ext cx="4244975" cy="4962525"/>
          </a:xfrm>
        </p:spPr>
        <p:txBody>
          <a:bodyPr/>
          <a:lstStyle/>
          <a:p>
            <a:pPr lvl="0"/>
            <a:endParaRPr lang="en-US" noProof="0" smtClean="0"/>
          </a:p>
        </p:txBody>
      </p:sp>
      <p:sp>
        <p:nvSpPr>
          <p:cNvPr id="4" name="Text Placeholder 3"/>
          <p:cNvSpPr>
            <a:spLocks noGrp="1"/>
          </p:cNvSpPr>
          <p:nvPr>
            <p:ph type="body" sz="half" idx="2"/>
          </p:nvPr>
        </p:nvSpPr>
        <p:spPr>
          <a:xfrm>
            <a:off x="4648200" y="1706563"/>
            <a:ext cx="4244975" cy="4962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974B03-3B84-48F1-B68D-534FCAA62F8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88809" name="Rectangle 41"/>
          <p:cNvSpPr>
            <a:spLocks noGrp="1" noChangeArrowheads="1"/>
          </p:cNvSpPr>
          <p:nvPr>
            <p:ph type="title"/>
          </p:nvPr>
        </p:nvSpPr>
        <p:spPr bwMode="auto">
          <a:xfrm>
            <a:off x="250825" y="260350"/>
            <a:ext cx="8642350" cy="868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smtClean="0"/>
          </a:p>
        </p:txBody>
      </p:sp>
      <p:sp>
        <p:nvSpPr>
          <p:cNvPr id="288810" name="Rectangle 42"/>
          <p:cNvSpPr>
            <a:spLocks noGrp="1" noChangeArrowheads="1"/>
          </p:cNvSpPr>
          <p:nvPr>
            <p:ph type="body" idx="1"/>
          </p:nvPr>
        </p:nvSpPr>
        <p:spPr bwMode="auto">
          <a:xfrm>
            <a:off x="250825" y="1706563"/>
            <a:ext cx="8642350" cy="4962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288820" name="Rectangle 52"/>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fld id="{349F4082-EF3F-4918-84DE-2A946FB7DBC2}" type="datetimeFigureOut">
              <a:rPr lang="en-US" smtClean="0"/>
              <a:pPr/>
              <a:t>1/27/2013</a:t>
            </a:fld>
            <a:endParaRPr lang="en-US"/>
          </a:p>
        </p:txBody>
      </p:sp>
      <p:sp>
        <p:nvSpPr>
          <p:cNvPr id="288821" name="Rectangle 5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288822" name="Rectangle 5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61FE9D13-AEA5-4CBC-AB11-1298DD3CDE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rtl="0" eaLnBrk="1" fontAlgn="base" hangingPunct="1">
        <a:spcBef>
          <a:spcPct val="0"/>
        </a:spcBef>
        <a:spcAft>
          <a:spcPct val="0"/>
        </a:spcAft>
        <a:defRPr sz="4000">
          <a:solidFill>
            <a:schemeClr val="bg1"/>
          </a:solidFill>
          <a:latin typeface="+mj-lt"/>
          <a:ea typeface="+mj-ea"/>
          <a:cs typeface="+mj-cs"/>
        </a:defRPr>
      </a:lvl1pPr>
      <a:lvl2pPr algn="l" rtl="0" eaLnBrk="1" fontAlgn="base" hangingPunct="1">
        <a:spcBef>
          <a:spcPct val="0"/>
        </a:spcBef>
        <a:spcAft>
          <a:spcPct val="0"/>
        </a:spcAft>
        <a:defRPr sz="4000">
          <a:solidFill>
            <a:schemeClr val="bg1"/>
          </a:solidFill>
          <a:latin typeface="Arial" charset="0"/>
        </a:defRPr>
      </a:lvl2pPr>
      <a:lvl3pPr algn="l" rtl="0" eaLnBrk="1" fontAlgn="base" hangingPunct="1">
        <a:spcBef>
          <a:spcPct val="0"/>
        </a:spcBef>
        <a:spcAft>
          <a:spcPct val="0"/>
        </a:spcAft>
        <a:defRPr sz="4000">
          <a:solidFill>
            <a:schemeClr val="bg1"/>
          </a:solidFill>
          <a:latin typeface="Arial" charset="0"/>
        </a:defRPr>
      </a:lvl3pPr>
      <a:lvl4pPr algn="l" rtl="0" eaLnBrk="1" fontAlgn="base" hangingPunct="1">
        <a:spcBef>
          <a:spcPct val="0"/>
        </a:spcBef>
        <a:spcAft>
          <a:spcPct val="0"/>
        </a:spcAft>
        <a:defRPr sz="4000">
          <a:solidFill>
            <a:schemeClr val="bg1"/>
          </a:solidFill>
          <a:latin typeface="Arial" charset="0"/>
        </a:defRPr>
      </a:lvl4pPr>
      <a:lvl5pPr algn="l" rtl="0" eaLnBrk="1" fontAlgn="base" hangingPunct="1">
        <a:spcBef>
          <a:spcPct val="0"/>
        </a:spcBef>
        <a:spcAft>
          <a:spcPct val="0"/>
        </a:spcAft>
        <a:defRPr sz="4000">
          <a:solidFill>
            <a:schemeClr val="bg1"/>
          </a:solidFill>
          <a:latin typeface="Arial" charset="0"/>
        </a:defRPr>
      </a:lvl5pPr>
      <a:lvl6pPr marL="457200" algn="l" rtl="0" eaLnBrk="1" fontAlgn="base" hangingPunct="1">
        <a:spcBef>
          <a:spcPct val="0"/>
        </a:spcBef>
        <a:spcAft>
          <a:spcPct val="0"/>
        </a:spcAft>
        <a:defRPr sz="4000">
          <a:solidFill>
            <a:schemeClr val="bg1"/>
          </a:solidFill>
          <a:latin typeface="Arial" charset="0"/>
        </a:defRPr>
      </a:lvl6pPr>
      <a:lvl7pPr marL="914400" algn="l" rtl="0" eaLnBrk="1" fontAlgn="base" hangingPunct="1">
        <a:spcBef>
          <a:spcPct val="0"/>
        </a:spcBef>
        <a:spcAft>
          <a:spcPct val="0"/>
        </a:spcAft>
        <a:defRPr sz="4000">
          <a:solidFill>
            <a:schemeClr val="bg1"/>
          </a:solidFill>
          <a:latin typeface="Arial" charset="0"/>
        </a:defRPr>
      </a:lvl7pPr>
      <a:lvl8pPr marL="1371600" algn="l" rtl="0" eaLnBrk="1" fontAlgn="base" hangingPunct="1">
        <a:spcBef>
          <a:spcPct val="0"/>
        </a:spcBef>
        <a:spcAft>
          <a:spcPct val="0"/>
        </a:spcAft>
        <a:defRPr sz="4000">
          <a:solidFill>
            <a:schemeClr val="bg1"/>
          </a:solidFill>
          <a:latin typeface="Arial" charset="0"/>
        </a:defRPr>
      </a:lvl8pPr>
      <a:lvl9pPr marL="1828800" algn="l" rtl="0" eaLnBrk="1" fontAlgn="base" hangingPunct="1">
        <a:spcBef>
          <a:spcPct val="0"/>
        </a:spcBef>
        <a:spcAft>
          <a:spcPct val="0"/>
        </a:spcAft>
        <a:defRPr sz="4000">
          <a:solidFill>
            <a:schemeClr val="bg1"/>
          </a:solidFill>
          <a:latin typeface="Arial" charset="0"/>
        </a:defRPr>
      </a:lvl9pPr>
    </p:titleStyle>
    <p:bodyStyle>
      <a:lvl1pPr marL="342900" indent="-342900" algn="l" rtl="0" eaLnBrk="1" fontAlgn="base" hangingPunct="1">
        <a:spcBef>
          <a:spcPct val="20000"/>
        </a:spcBef>
        <a:spcAft>
          <a:spcPct val="0"/>
        </a:spcAft>
        <a:buClr>
          <a:srgbClr val="FF1515"/>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1515"/>
        </a:buClr>
        <a:buChar char="•"/>
        <a:defRPr sz="2800">
          <a:solidFill>
            <a:schemeClr val="tx1"/>
          </a:solidFill>
          <a:latin typeface="+mn-lt"/>
        </a:defRPr>
      </a:lvl2pPr>
      <a:lvl3pPr marL="1143000" indent="-228600" algn="l" rtl="0" eaLnBrk="1" fontAlgn="base" hangingPunct="1">
        <a:spcBef>
          <a:spcPct val="20000"/>
        </a:spcBef>
        <a:spcAft>
          <a:spcPct val="0"/>
        </a:spcAft>
        <a:buClr>
          <a:srgbClr val="FF1515"/>
        </a:buClr>
        <a:buChar char="•"/>
        <a:defRPr sz="2400">
          <a:solidFill>
            <a:schemeClr val="tx1"/>
          </a:solidFill>
          <a:latin typeface="+mn-lt"/>
        </a:defRPr>
      </a:lvl3pPr>
      <a:lvl4pPr marL="1600200" indent="-228600" algn="l" rtl="0" eaLnBrk="1" fontAlgn="base" hangingPunct="1">
        <a:spcBef>
          <a:spcPct val="20000"/>
        </a:spcBef>
        <a:spcAft>
          <a:spcPct val="0"/>
        </a:spcAft>
        <a:buClr>
          <a:srgbClr val="FF1515"/>
        </a:buClr>
        <a:buChar char="•"/>
        <a:defRPr sz="2000">
          <a:solidFill>
            <a:schemeClr val="tx1"/>
          </a:solidFill>
          <a:latin typeface="+mn-lt"/>
        </a:defRPr>
      </a:lvl4pPr>
      <a:lvl5pPr marL="2057400" indent="-228600" algn="l" rtl="0" eaLnBrk="1" fontAlgn="base" hangingPunct="1">
        <a:spcBef>
          <a:spcPct val="20000"/>
        </a:spcBef>
        <a:spcAft>
          <a:spcPct val="0"/>
        </a:spcAft>
        <a:buClr>
          <a:srgbClr val="FF1515"/>
        </a:buClr>
        <a:buChar char="•"/>
        <a:defRPr sz="2000">
          <a:solidFill>
            <a:schemeClr val="tx1"/>
          </a:solidFill>
          <a:latin typeface="+mn-lt"/>
        </a:defRPr>
      </a:lvl5pPr>
      <a:lvl6pPr marL="2514600" indent="-228600" algn="l" rtl="0" eaLnBrk="1" fontAlgn="base" hangingPunct="1">
        <a:spcBef>
          <a:spcPct val="20000"/>
        </a:spcBef>
        <a:spcAft>
          <a:spcPct val="0"/>
        </a:spcAft>
        <a:buClr>
          <a:srgbClr val="FF1515"/>
        </a:buClr>
        <a:buChar char="•"/>
        <a:defRPr sz="2000">
          <a:solidFill>
            <a:schemeClr val="tx1"/>
          </a:solidFill>
          <a:latin typeface="+mn-lt"/>
        </a:defRPr>
      </a:lvl6pPr>
      <a:lvl7pPr marL="2971800" indent="-228600" algn="l" rtl="0" eaLnBrk="1" fontAlgn="base" hangingPunct="1">
        <a:spcBef>
          <a:spcPct val="20000"/>
        </a:spcBef>
        <a:spcAft>
          <a:spcPct val="0"/>
        </a:spcAft>
        <a:buClr>
          <a:srgbClr val="FF1515"/>
        </a:buClr>
        <a:buChar char="•"/>
        <a:defRPr sz="2000">
          <a:solidFill>
            <a:schemeClr val="tx1"/>
          </a:solidFill>
          <a:latin typeface="+mn-lt"/>
        </a:defRPr>
      </a:lvl7pPr>
      <a:lvl8pPr marL="3429000" indent="-228600" algn="l" rtl="0" eaLnBrk="1" fontAlgn="base" hangingPunct="1">
        <a:spcBef>
          <a:spcPct val="20000"/>
        </a:spcBef>
        <a:spcAft>
          <a:spcPct val="0"/>
        </a:spcAft>
        <a:buClr>
          <a:srgbClr val="FF1515"/>
        </a:buClr>
        <a:buChar char="•"/>
        <a:defRPr sz="2000">
          <a:solidFill>
            <a:schemeClr val="tx1"/>
          </a:solidFill>
          <a:latin typeface="+mn-lt"/>
        </a:defRPr>
      </a:lvl8pPr>
      <a:lvl9pPr marL="3886200" indent="-228600" algn="l" rtl="0" eaLnBrk="1" fontAlgn="base" hangingPunct="1">
        <a:spcBef>
          <a:spcPct val="20000"/>
        </a:spcBef>
        <a:spcAft>
          <a:spcPct val="0"/>
        </a:spcAft>
        <a:buClr>
          <a:srgbClr val="FF151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file:///C:\Documents%20and%20Settings\clee\Desktop\Civics%20Videos\Civics%20-%20Pages%201-5\Constitutional%20Amendments%20and%20Racial%20Change.asx"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file:///C:\Documents%20and%20Settings\clee\Desktop\Civics%20Videos\Civics%20-%20Pages%201-5\The_Civil_Rights_Movement.asf" TargetMode="Externa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video" Target="file:///C:\Documents%20and%20Settings\clee\Desktop\Civics%20Videos\Civics%20-%20Pages%201-5\Efforts%20of%20the%20CIvil%20Rights%20Movement.asx"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http://www.inetours.com/New_York/Images/H-cptr/Statu-Librty_9553.jpg" TargetMode="External"/><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8915774_d831e3dd06"/>
          <p:cNvPicPr>
            <a:picLocks noGrp="1" noChangeAspect="1" noChangeArrowheads="1"/>
          </p:cNvPicPr>
          <p:nvPr>
            <p:ph/>
          </p:nvPr>
        </p:nvPicPr>
        <p:blipFill>
          <a:blip r:embed="rId2" cstate="print"/>
          <a:srcRect/>
          <a:stretch>
            <a:fillRect/>
          </a:stretch>
        </p:blipFill>
        <p:spPr>
          <a:xfrm>
            <a:off x="228600" y="304800"/>
            <a:ext cx="3810000" cy="2857500"/>
          </a:xfrm>
          <a:noFill/>
          <a:ln/>
        </p:spPr>
      </p:pic>
      <p:sp>
        <p:nvSpPr>
          <p:cNvPr id="29703" name="WordArt 7"/>
          <p:cNvSpPr>
            <a:spLocks noChangeArrowheads="1" noChangeShapeType="1" noTextEdit="1"/>
          </p:cNvSpPr>
          <p:nvPr/>
        </p:nvSpPr>
        <p:spPr bwMode="auto">
          <a:xfrm>
            <a:off x="4191000" y="533400"/>
            <a:ext cx="4724400" cy="23622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a:ln w="9525">
                  <a:round/>
                  <a:headEnd/>
                  <a:tailEnd/>
                </a:ln>
                <a:gradFill rotWithShape="0">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Rights of Citizens</a:t>
            </a:r>
          </a:p>
        </p:txBody>
      </p:sp>
      <p:sp>
        <p:nvSpPr>
          <p:cNvPr id="29704" name="Rectangle 8"/>
          <p:cNvSpPr>
            <a:spLocks noChangeArrowheads="1"/>
          </p:cNvSpPr>
          <p:nvPr/>
        </p:nvSpPr>
        <p:spPr bwMode="auto">
          <a:xfrm>
            <a:off x="228600" y="3421063"/>
            <a:ext cx="8686800" cy="2979737"/>
          </a:xfrm>
          <a:prstGeom prst="rect">
            <a:avLst/>
          </a:prstGeom>
          <a:noFill/>
          <a:ln w="9525">
            <a:noFill/>
            <a:miter lim="800000"/>
            <a:headEnd/>
            <a:tailEnd/>
          </a:ln>
          <a:effectLst/>
        </p:spPr>
        <p:txBody>
          <a:bodyPr anchor="ctr">
            <a:spAutoFit/>
          </a:bodyPr>
          <a:lstStyle/>
          <a:p>
            <a:pPr algn="ctr" eaLnBrk="1" hangingPunct="1"/>
            <a:r>
              <a:rPr lang="en-US">
                <a:latin typeface="Comic Sans MS" pitchFamily="66" charset="0"/>
              </a:rPr>
              <a:t>Do you, as a teenage high-school student, have any rights? What are some of those rights? What would you do if they were taken away?</a:t>
            </a:r>
          </a:p>
          <a:p>
            <a:pPr algn="ctr" eaLnBrk="1" hangingPunct="1"/>
            <a:endParaRPr lang="en-US">
              <a:latin typeface="Comic Sans MS" pitchFamily="66" charset="0"/>
            </a:endParaRPr>
          </a:p>
          <a:p>
            <a:pPr algn="ctr" eaLnBrk="1" hangingPunct="1">
              <a:lnSpc>
                <a:spcPct val="150000"/>
              </a:lnSpc>
            </a:pPr>
            <a:r>
              <a:rPr lang="en-US">
                <a:latin typeface="Comic Sans MS" pitchFamily="66"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0" y="0"/>
            <a:ext cx="4572000" cy="6919913"/>
          </a:xfrm>
          <a:prstGeom prst="roundRect">
            <a:avLst>
              <a:gd name="adj" fmla="val 16667"/>
            </a:avLst>
          </a:prstGeom>
          <a:solidFill>
            <a:srgbClr val="808080"/>
          </a:solidFill>
          <a:ln w="57150">
            <a:solidFill>
              <a:srgbClr val="000000"/>
            </a:solidFill>
            <a:prstDash val="dash"/>
            <a:round/>
            <a:headEnd/>
            <a:tailEnd/>
          </a:ln>
          <a:effectLst/>
        </p:spPr>
        <p:txBody>
          <a:bodyPr wrap="none" anchor="ctr"/>
          <a:lstStyle/>
          <a:p>
            <a:endParaRPr lang="en-US"/>
          </a:p>
        </p:txBody>
      </p:sp>
      <p:sp>
        <p:nvSpPr>
          <p:cNvPr id="25603" name="Text Box 3"/>
          <p:cNvSpPr txBox="1">
            <a:spLocks noChangeArrowheads="1"/>
          </p:cNvSpPr>
          <p:nvPr/>
        </p:nvSpPr>
        <p:spPr bwMode="auto">
          <a:xfrm>
            <a:off x="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Sources of Our Rights</a:t>
            </a:r>
          </a:p>
        </p:txBody>
      </p:sp>
      <p:sp>
        <p:nvSpPr>
          <p:cNvPr id="25604" name="Text Box 4"/>
          <p:cNvSpPr txBox="1">
            <a:spLocks noChangeArrowheads="1"/>
          </p:cNvSpPr>
          <p:nvPr/>
        </p:nvSpPr>
        <p:spPr bwMode="auto">
          <a:xfrm>
            <a:off x="0" y="593725"/>
            <a:ext cx="4572000" cy="5730875"/>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Written Documents</a:t>
            </a:r>
          </a:p>
          <a:p>
            <a:pPr marL="114300" indent="-114300" eaLnBrk="1" hangingPunct="1">
              <a:spcBef>
                <a:spcPct val="50000"/>
              </a:spcBef>
            </a:pPr>
            <a:r>
              <a:rPr lang="en-US" sz="2000">
                <a:solidFill>
                  <a:srgbClr val="000000"/>
                </a:solidFill>
                <a:latin typeface="Comic Sans MS" pitchFamily="66" charset="0"/>
              </a:rPr>
              <a:t>	Written documents include the </a:t>
            </a:r>
            <a:r>
              <a:rPr lang="en-US" sz="2000" b="1" u="sng">
                <a:solidFill>
                  <a:srgbClr val="FFFF00"/>
                </a:solidFill>
                <a:latin typeface="Comic Sans MS" pitchFamily="66" charset="0"/>
              </a:rPr>
              <a:t>Constitution</a:t>
            </a:r>
            <a:r>
              <a:rPr lang="en-US" sz="2000">
                <a:solidFill>
                  <a:srgbClr val="000000"/>
                </a:solidFill>
                <a:latin typeface="Comic Sans MS" pitchFamily="66" charset="0"/>
              </a:rPr>
              <a:t>, the </a:t>
            </a:r>
            <a:r>
              <a:rPr lang="en-US" sz="2000" b="1" u="sng">
                <a:solidFill>
                  <a:srgbClr val="FFFF00"/>
                </a:solidFill>
                <a:latin typeface="Comic Sans MS" pitchFamily="66" charset="0"/>
              </a:rPr>
              <a:t>Bill of Rights</a:t>
            </a:r>
            <a:r>
              <a:rPr lang="en-US" sz="2000">
                <a:solidFill>
                  <a:srgbClr val="000000"/>
                </a:solidFill>
                <a:latin typeface="Comic Sans MS" pitchFamily="66" charset="0"/>
              </a:rPr>
              <a:t>, </a:t>
            </a:r>
            <a:r>
              <a:rPr lang="en-US" sz="2000" b="1" u="sng">
                <a:solidFill>
                  <a:srgbClr val="FFFF00"/>
                </a:solidFill>
                <a:latin typeface="Comic Sans MS" pitchFamily="66" charset="0"/>
              </a:rPr>
              <a:t>Declaration of Independence</a:t>
            </a:r>
            <a:r>
              <a:rPr lang="en-US" sz="2000">
                <a:solidFill>
                  <a:srgbClr val="000000"/>
                </a:solidFill>
                <a:latin typeface="Comic Sans MS" pitchFamily="66" charset="0"/>
              </a:rPr>
              <a:t> and </a:t>
            </a:r>
            <a:r>
              <a:rPr lang="en-US" sz="2000" b="1" u="sng">
                <a:solidFill>
                  <a:srgbClr val="FFFF00"/>
                </a:solidFill>
                <a:latin typeface="Comic Sans MS" pitchFamily="66" charset="0"/>
              </a:rPr>
              <a:t>State Constitutions</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Laws Passed by Government</a:t>
            </a:r>
          </a:p>
          <a:p>
            <a:pPr marL="114300" indent="-114300" eaLnBrk="1" hangingPunct="1">
              <a:spcBef>
                <a:spcPct val="50000"/>
              </a:spcBef>
            </a:pPr>
            <a:r>
              <a:rPr lang="en-US" sz="2000">
                <a:solidFill>
                  <a:srgbClr val="000000"/>
                </a:solidFill>
                <a:latin typeface="Comic Sans MS" pitchFamily="66" charset="0"/>
              </a:rPr>
              <a:t>	these could be laws passed by Federal, State, or Local governments</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Rulings by the Courts</a:t>
            </a:r>
          </a:p>
          <a:p>
            <a:pPr marL="114300" indent="-114300" eaLnBrk="1" hangingPunct="1">
              <a:spcBef>
                <a:spcPct val="50000"/>
              </a:spcBef>
            </a:pPr>
            <a:r>
              <a:rPr lang="en-US" sz="2000">
                <a:solidFill>
                  <a:srgbClr val="000000"/>
                </a:solidFill>
                <a:latin typeface="Comic Sans MS" pitchFamily="66" charset="0"/>
              </a:rPr>
              <a:t>	decisions of the courts interpret the meaning of the laws passed by government</a:t>
            </a:r>
          </a:p>
        </p:txBody>
      </p:sp>
      <p:pic>
        <p:nvPicPr>
          <p:cNvPr id="25606" name="Picture 6" descr="constitution"/>
          <p:cNvPicPr>
            <a:picLocks noChangeAspect="1" noChangeArrowheads="1"/>
          </p:cNvPicPr>
          <p:nvPr/>
        </p:nvPicPr>
        <p:blipFill>
          <a:blip r:embed="rId2" cstate="print"/>
          <a:srcRect/>
          <a:stretch>
            <a:fillRect/>
          </a:stretch>
        </p:blipFill>
        <p:spPr bwMode="auto">
          <a:xfrm>
            <a:off x="4724400" y="381000"/>
            <a:ext cx="4252913" cy="5124450"/>
          </a:xfrm>
          <a:prstGeom prst="rect">
            <a:avLst/>
          </a:prstGeom>
          <a:noFill/>
        </p:spPr>
      </p:pic>
      <p:sp>
        <p:nvSpPr>
          <p:cNvPr id="25607" name="Text Box 7"/>
          <p:cNvSpPr txBox="1">
            <a:spLocks noChangeArrowheads="1"/>
          </p:cNvSpPr>
          <p:nvPr/>
        </p:nvSpPr>
        <p:spPr bwMode="auto">
          <a:xfrm>
            <a:off x="4724400" y="5589588"/>
            <a:ext cx="4191000" cy="825500"/>
          </a:xfrm>
          <a:prstGeom prst="rect">
            <a:avLst/>
          </a:prstGeom>
          <a:noFill/>
          <a:ln w="9525">
            <a:noFill/>
            <a:miter lim="800000"/>
            <a:headEnd/>
            <a:tailEnd/>
          </a:ln>
          <a:effectLst/>
        </p:spPr>
        <p:txBody>
          <a:bodyPr>
            <a:spAutoFit/>
          </a:bodyPr>
          <a:lstStyle/>
          <a:p>
            <a:pPr algn="ctr">
              <a:spcBef>
                <a:spcPct val="50000"/>
              </a:spcBef>
            </a:pPr>
            <a:r>
              <a:rPr lang="en-US" sz="1600" b="1"/>
              <a:t>The U.S. Constitution is the main source of rights for citizens of the United States.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AutoShape 4"/>
          <p:cNvSpPr>
            <a:spLocks noChangeArrowheads="1"/>
          </p:cNvSpPr>
          <p:nvPr/>
        </p:nvSpPr>
        <p:spPr bwMode="auto">
          <a:xfrm>
            <a:off x="4572000" y="0"/>
            <a:ext cx="4572000" cy="6858000"/>
          </a:xfrm>
          <a:prstGeom prst="roundRect">
            <a:avLst>
              <a:gd name="adj" fmla="val 16667"/>
            </a:avLst>
          </a:prstGeom>
          <a:solidFill>
            <a:srgbClr val="808080"/>
          </a:solidFill>
          <a:ln w="57150">
            <a:solidFill>
              <a:schemeClr val="tx1"/>
            </a:solidFill>
            <a:prstDash val="dash"/>
            <a:round/>
            <a:headEnd/>
            <a:tailEnd/>
          </a:ln>
          <a:effectLst/>
        </p:spPr>
        <p:txBody>
          <a:bodyPr wrap="none" anchor="ctr"/>
          <a:lstStyle/>
          <a:p>
            <a:endParaRPr lang="en-US"/>
          </a:p>
        </p:txBody>
      </p:sp>
      <p:sp>
        <p:nvSpPr>
          <p:cNvPr id="3077" name="Text Box 5"/>
          <p:cNvSpPr txBox="1">
            <a:spLocks noChangeArrowheads="1"/>
          </p:cNvSpPr>
          <p:nvPr/>
        </p:nvSpPr>
        <p:spPr bwMode="auto">
          <a:xfrm>
            <a:off x="4678363" y="0"/>
            <a:ext cx="4465637"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u="sng">
                <a:solidFill>
                  <a:srgbClr val="FFFF00"/>
                </a:solidFill>
                <a:latin typeface="Comic Sans MS" pitchFamily="66" charset="0"/>
              </a:rPr>
              <a:t>Security Rights</a:t>
            </a:r>
          </a:p>
        </p:txBody>
      </p:sp>
      <p:sp>
        <p:nvSpPr>
          <p:cNvPr id="3078" name="Text Box 6"/>
          <p:cNvSpPr txBox="1">
            <a:spLocks noChangeArrowheads="1"/>
          </p:cNvSpPr>
          <p:nvPr/>
        </p:nvSpPr>
        <p:spPr bwMode="auto">
          <a:xfrm>
            <a:off x="4572000" y="746125"/>
            <a:ext cx="4572000" cy="5578475"/>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Protect us from the Government</a:t>
            </a:r>
          </a:p>
          <a:p>
            <a:pPr marL="114300" indent="-114300" eaLnBrk="1" hangingPunct="1">
              <a:spcBef>
                <a:spcPct val="50000"/>
              </a:spcBef>
            </a:pPr>
            <a:r>
              <a:rPr lang="en-US" sz="2000">
                <a:solidFill>
                  <a:srgbClr val="000000"/>
                </a:solidFill>
                <a:latin typeface="Comic Sans MS" pitchFamily="66" charset="0"/>
              </a:rPr>
              <a:t>	Some of our rights are based on denying certain powers to our government</a:t>
            </a:r>
          </a:p>
          <a:p>
            <a:pPr marL="114300" indent="-114300" eaLnBrk="1" hangingPunct="1">
              <a:spcBef>
                <a:spcPct val="50000"/>
              </a:spcBef>
            </a:pPr>
            <a:r>
              <a:rPr lang="en-US" sz="2000">
                <a:solidFill>
                  <a:srgbClr val="000000"/>
                </a:solidFill>
                <a:latin typeface="Comic Sans MS" pitchFamily="66" charset="0"/>
              </a:rPr>
              <a:t>	     </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-Article One denies certain powers to Congress</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-The </a:t>
            </a:r>
            <a:r>
              <a:rPr lang="en-US" sz="2000" b="1" u="sng">
                <a:solidFill>
                  <a:srgbClr val="FFFF00"/>
                </a:solidFill>
                <a:latin typeface="Comic Sans MS" pitchFamily="66" charset="0"/>
              </a:rPr>
              <a:t>Bill of Rights contains many limitations to government’s power</a:t>
            </a:r>
          </a:p>
          <a:p>
            <a:pPr marL="114300" indent="-114300" eaLnBrk="1" hangingPunct="1">
              <a:spcBef>
                <a:spcPct val="50000"/>
              </a:spcBef>
              <a:buFontTx/>
              <a:buChar char="•"/>
            </a:pPr>
            <a:r>
              <a:rPr lang="en-US" sz="2000">
                <a:latin typeface="Comic Sans MS" pitchFamily="66" charset="0"/>
              </a:rPr>
              <a:t>Cannot deny your freedoms, enter your home without a warrant, etc.</a:t>
            </a:r>
          </a:p>
        </p:txBody>
      </p:sp>
      <p:pic>
        <p:nvPicPr>
          <p:cNvPr id="3080" name="Picture 8" descr="istockphoto_1236034_freedom_of_speech"/>
          <p:cNvPicPr>
            <a:picLocks noChangeAspect="1" noChangeArrowheads="1"/>
          </p:cNvPicPr>
          <p:nvPr/>
        </p:nvPicPr>
        <p:blipFill>
          <a:blip r:embed="rId2" cstate="print"/>
          <a:srcRect/>
          <a:stretch>
            <a:fillRect/>
          </a:stretch>
        </p:blipFill>
        <p:spPr bwMode="auto">
          <a:xfrm>
            <a:off x="228600" y="381000"/>
            <a:ext cx="4038600" cy="4038600"/>
          </a:xfrm>
          <a:prstGeom prst="rect">
            <a:avLst/>
          </a:prstGeom>
          <a:noFill/>
        </p:spPr>
      </p:pic>
      <p:sp>
        <p:nvSpPr>
          <p:cNvPr id="3081" name="Text Box 9"/>
          <p:cNvSpPr txBox="1">
            <a:spLocks noChangeArrowheads="1"/>
          </p:cNvSpPr>
          <p:nvPr/>
        </p:nvSpPr>
        <p:spPr bwMode="auto">
          <a:xfrm>
            <a:off x="152400" y="4538663"/>
            <a:ext cx="4038600" cy="2014537"/>
          </a:xfrm>
          <a:prstGeom prst="rect">
            <a:avLst/>
          </a:prstGeom>
          <a:noFill/>
          <a:ln w="9525">
            <a:noFill/>
            <a:miter lim="800000"/>
            <a:headEnd/>
            <a:tailEnd/>
          </a:ln>
          <a:effectLst/>
        </p:spPr>
        <p:txBody>
          <a:bodyPr>
            <a:spAutoFit/>
          </a:bodyPr>
          <a:lstStyle/>
          <a:p>
            <a:pPr algn="ctr">
              <a:spcBef>
                <a:spcPct val="50000"/>
              </a:spcBef>
            </a:pPr>
            <a:r>
              <a:rPr lang="en-US" b="1"/>
              <a:t>The federal government of the United States cannot deny citizens their rights.  How can the right demonstrated above help protect citizens against their government?  Can the government take this away?</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AutoShape 4"/>
          <p:cNvSpPr>
            <a:spLocks noChangeArrowheads="1"/>
          </p:cNvSpPr>
          <p:nvPr/>
        </p:nvSpPr>
        <p:spPr bwMode="auto">
          <a:xfrm>
            <a:off x="0" y="0"/>
            <a:ext cx="4572000" cy="6858000"/>
          </a:xfrm>
          <a:prstGeom prst="roundRect">
            <a:avLst>
              <a:gd name="adj" fmla="val 16667"/>
            </a:avLst>
          </a:prstGeom>
          <a:solidFill>
            <a:srgbClr val="808080"/>
          </a:solidFill>
          <a:ln w="57150">
            <a:solidFill>
              <a:schemeClr val="tx1"/>
            </a:solidFill>
            <a:prstDash val="dash"/>
            <a:round/>
            <a:headEnd/>
            <a:tailEnd/>
          </a:ln>
          <a:effectLst/>
        </p:spPr>
        <p:txBody>
          <a:bodyPr wrap="none" anchor="ctr"/>
          <a:lstStyle/>
          <a:p>
            <a:endParaRPr lang="en-US"/>
          </a:p>
        </p:txBody>
      </p:sp>
      <p:sp>
        <p:nvSpPr>
          <p:cNvPr id="4101" name="Text Box 5"/>
          <p:cNvSpPr txBox="1">
            <a:spLocks noChangeArrowheads="1"/>
          </p:cNvSpPr>
          <p:nvPr/>
        </p:nvSpPr>
        <p:spPr bwMode="auto">
          <a:xfrm>
            <a:off x="0" y="0"/>
            <a:ext cx="4899025"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u="sng">
                <a:solidFill>
                  <a:srgbClr val="FFFF00"/>
                </a:solidFill>
                <a:latin typeface="Comic Sans MS" pitchFamily="66" charset="0"/>
              </a:rPr>
              <a:t>Liberty Rights</a:t>
            </a:r>
          </a:p>
        </p:txBody>
      </p:sp>
      <p:sp>
        <p:nvSpPr>
          <p:cNvPr id="4102" name="Text Box 6"/>
          <p:cNvSpPr txBox="1">
            <a:spLocks noChangeArrowheads="1"/>
          </p:cNvSpPr>
          <p:nvPr/>
        </p:nvSpPr>
        <p:spPr bwMode="auto">
          <a:xfrm>
            <a:off x="0" y="457200"/>
            <a:ext cx="4572000" cy="5426075"/>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Protect Our Freedoms</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First Amendment Rights</a:t>
            </a:r>
            <a:r>
              <a:rPr lang="en-US" sz="2000">
                <a:solidFill>
                  <a:srgbClr val="000000"/>
                </a:solidFill>
                <a:latin typeface="Comic Sans MS" pitchFamily="66" charset="0"/>
              </a:rPr>
              <a:t> are a prime example of rights protecting basic freedoms</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	Speech, Press, Religion, Assembly, and Petition</a:t>
            </a:r>
          </a:p>
          <a:p>
            <a:pPr marL="114300" indent="-114300" eaLnBrk="1" hangingPunct="1">
              <a:spcBef>
                <a:spcPct val="50000"/>
              </a:spcBef>
              <a:buFontTx/>
              <a:buChar char="•"/>
            </a:pPr>
            <a:r>
              <a:rPr lang="en-US" sz="2000">
                <a:latin typeface="Comic Sans MS" pitchFamily="66" charset="0"/>
              </a:rPr>
              <a:t>Those rights are limited; you cannot endanger others</a:t>
            </a: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Certain rights given to accused persons</a:t>
            </a:r>
            <a:r>
              <a:rPr lang="en-US" sz="2000">
                <a:solidFill>
                  <a:srgbClr val="000000"/>
                </a:solidFill>
                <a:latin typeface="Comic Sans MS" pitchFamily="66" charset="0"/>
              </a:rPr>
              <a:t> protects your personal liberty unless proven guilty in court</a:t>
            </a:r>
          </a:p>
          <a:p>
            <a:pPr marL="114300" indent="-114300" eaLnBrk="1" hangingPunct="1">
              <a:spcBef>
                <a:spcPct val="50000"/>
              </a:spcBef>
              <a:buFontTx/>
              <a:buChar char="•"/>
            </a:pPr>
            <a:r>
              <a:rPr lang="en-US" sz="2000">
                <a:latin typeface="Comic Sans MS" pitchFamily="66" charset="0"/>
              </a:rPr>
              <a:t>Guaranteed a lawyer, fair trial</a:t>
            </a:r>
          </a:p>
        </p:txBody>
      </p:sp>
      <p:pic>
        <p:nvPicPr>
          <p:cNvPr id="4103" name="Picture 7" descr="Limits on Rights"/>
          <p:cNvPicPr>
            <a:picLocks noChangeAspect="1" noChangeArrowheads="1"/>
          </p:cNvPicPr>
          <p:nvPr/>
        </p:nvPicPr>
        <p:blipFill>
          <a:blip r:embed="rId2" cstate="print"/>
          <a:srcRect/>
          <a:stretch>
            <a:fillRect/>
          </a:stretch>
        </p:blipFill>
        <p:spPr bwMode="auto">
          <a:xfrm>
            <a:off x="4724400" y="228600"/>
            <a:ext cx="4211638" cy="4800600"/>
          </a:xfrm>
          <a:prstGeom prst="rect">
            <a:avLst/>
          </a:prstGeom>
          <a:noFill/>
        </p:spPr>
      </p:pic>
      <p:sp>
        <p:nvSpPr>
          <p:cNvPr id="4104" name="Text Box 8"/>
          <p:cNvSpPr txBox="1">
            <a:spLocks noChangeArrowheads="1"/>
          </p:cNvSpPr>
          <p:nvPr/>
        </p:nvSpPr>
        <p:spPr bwMode="auto">
          <a:xfrm>
            <a:off x="4800600" y="5181600"/>
            <a:ext cx="4038600" cy="1465263"/>
          </a:xfrm>
          <a:prstGeom prst="rect">
            <a:avLst/>
          </a:prstGeom>
          <a:noFill/>
          <a:ln w="9525">
            <a:noFill/>
            <a:miter lim="800000"/>
            <a:headEnd/>
            <a:tailEnd/>
          </a:ln>
          <a:effectLst/>
        </p:spPr>
        <p:txBody>
          <a:bodyPr>
            <a:spAutoFit/>
          </a:bodyPr>
          <a:lstStyle/>
          <a:p>
            <a:pPr algn="ctr">
              <a:spcBef>
                <a:spcPct val="50000"/>
              </a:spcBef>
            </a:pPr>
            <a:r>
              <a:rPr lang="en-US" b="1"/>
              <a:t>What do you think this cartoonist is trying to say?  Is it okay for the government to put limitations on our liberty rights?  When?  Why?</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utoShape 4"/>
          <p:cNvSpPr>
            <a:spLocks noChangeArrowheads="1"/>
          </p:cNvSpPr>
          <p:nvPr/>
        </p:nvSpPr>
        <p:spPr bwMode="auto">
          <a:xfrm>
            <a:off x="4572000" y="0"/>
            <a:ext cx="4572000" cy="6858000"/>
          </a:xfrm>
          <a:prstGeom prst="roundRect">
            <a:avLst>
              <a:gd name="adj" fmla="val 16667"/>
            </a:avLst>
          </a:prstGeom>
          <a:solidFill>
            <a:srgbClr val="808080"/>
          </a:solidFill>
          <a:ln w="57150">
            <a:solidFill>
              <a:schemeClr val="tx1"/>
            </a:solidFill>
            <a:prstDash val="dash"/>
            <a:round/>
            <a:headEnd/>
            <a:tailEnd/>
          </a:ln>
          <a:effectLst/>
        </p:spPr>
        <p:txBody>
          <a:bodyPr wrap="none" anchor="ctr"/>
          <a:lstStyle/>
          <a:p>
            <a:endParaRPr lang="en-US"/>
          </a:p>
        </p:txBody>
      </p:sp>
      <p:sp>
        <p:nvSpPr>
          <p:cNvPr id="5125" name="Text Box 5"/>
          <p:cNvSpPr txBox="1">
            <a:spLocks noChangeArrowheads="1"/>
          </p:cNvSpPr>
          <p:nvPr/>
        </p:nvSpPr>
        <p:spPr bwMode="auto">
          <a:xfrm>
            <a:off x="4244975" y="0"/>
            <a:ext cx="4899025"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u="sng">
                <a:solidFill>
                  <a:srgbClr val="FFFF00"/>
                </a:solidFill>
                <a:latin typeface="Comic Sans MS" pitchFamily="66" charset="0"/>
              </a:rPr>
              <a:t>Equality Rights</a:t>
            </a:r>
          </a:p>
        </p:txBody>
      </p:sp>
      <p:sp>
        <p:nvSpPr>
          <p:cNvPr id="5126" name="Text Box 6"/>
          <p:cNvSpPr txBox="1">
            <a:spLocks noChangeArrowheads="1"/>
          </p:cNvSpPr>
          <p:nvPr/>
        </p:nvSpPr>
        <p:spPr bwMode="auto">
          <a:xfrm>
            <a:off x="4572000" y="669925"/>
            <a:ext cx="4572000" cy="5578475"/>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sz="2000">
                <a:solidFill>
                  <a:srgbClr val="000000"/>
                </a:solidFill>
                <a:latin typeface="Comic Sans MS" pitchFamily="66" charset="0"/>
              </a:rPr>
              <a:t>-Requires that </a:t>
            </a:r>
            <a:r>
              <a:rPr lang="en-US" sz="2000" b="1" u="sng">
                <a:solidFill>
                  <a:srgbClr val="FFFF00"/>
                </a:solidFill>
                <a:latin typeface="Comic Sans MS" pitchFamily="66" charset="0"/>
              </a:rPr>
              <a:t>all persons are treated the same</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-the </a:t>
            </a:r>
            <a:r>
              <a:rPr lang="en-US" sz="2000" b="1" u="sng">
                <a:solidFill>
                  <a:srgbClr val="FFFF00"/>
                </a:solidFill>
                <a:latin typeface="Comic Sans MS" pitchFamily="66" charset="0"/>
              </a:rPr>
              <a:t>14</a:t>
            </a:r>
            <a:r>
              <a:rPr lang="en-US" sz="2000" b="1" u="sng" baseline="30000">
                <a:solidFill>
                  <a:srgbClr val="FFFF00"/>
                </a:solidFill>
                <a:latin typeface="Comic Sans MS" pitchFamily="66" charset="0"/>
              </a:rPr>
              <a:t>th</a:t>
            </a:r>
            <a:r>
              <a:rPr lang="en-US" sz="2000" b="1" u="sng">
                <a:solidFill>
                  <a:srgbClr val="FFFF00"/>
                </a:solidFill>
                <a:latin typeface="Comic Sans MS" pitchFamily="66" charset="0"/>
              </a:rPr>
              <a:t> Amendment</a:t>
            </a:r>
            <a:r>
              <a:rPr lang="en-US" sz="2000">
                <a:solidFill>
                  <a:srgbClr val="000000"/>
                </a:solidFill>
                <a:latin typeface="Comic Sans MS" pitchFamily="66" charset="0"/>
              </a:rPr>
              <a:t> is the primary example of equality rights as it requires all persons to be given </a:t>
            </a:r>
            <a:r>
              <a:rPr lang="en-US" sz="2000" b="1" u="sng">
                <a:solidFill>
                  <a:srgbClr val="FFFF00"/>
                </a:solidFill>
                <a:latin typeface="Comic Sans MS" pitchFamily="66" charset="0"/>
              </a:rPr>
              <a:t>due process and equal protection</a:t>
            </a:r>
          </a:p>
          <a:p>
            <a:pPr marL="114300" indent="-114300" eaLnBrk="1" hangingPunct="1">
              <a:spcBef>
                <a:spcPct val="50000"/>
              </a:spcBef>
              <a:buFontTx/>
              <a:buChar char="•"/>
            </a:pPr>
            <a:r>
              <a:rPr lang="en-US" sz="2000">
                <a:latin typeface="Comic Sans MS" pitchFamily="66" charset="0"/>
              </a:rPr>
              <a:t>All citizens must be treated equally; that has not always been the case</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-Amendments like the 15</a:t>
            </a:r>
            <a:r>
              <a:rPr lang="en-US" sz="2000" baseline="30000">
                <a:solidFill>
                  <a:srgbClr val="000000"/>
                </a:solidFill>
                <a:latin typeface="Comic Sans MS" pitchFamily="66" charset="0"/>
              </a:rPr>
              <a:t>th</a:t>
            </a:r>
            <a:r>
              <a:rPr lang="en-US" sz="2000">
                <a:solidFill>
                  <a:srgbClr val="000000"/>
                </a:solidFill>
                <a:latin typeface="Comic Sans MS" pitchFamily="66" charset="0"/>
              </a:rPr>
              <a:t> and 19</a:t>
            </a:r>
            <a:r>
              <a:rPr lang="en-US" sz="2000" baseline="30000">
                <a:solidFill>
                  <a:srgbClr val="000000"/>
                </a:solidFill>
                <a:latin typeface="Comic Sans MS" pitchFamily="66" charset="0"/>
              </a:rPr>
              <a:t>th</a:t>
            </a:r>
            <a:r>
              <a:rPr lang="en-US" sz="2000">
                <a:solidFill>
                  <a:srgbClr val="000000"/>
                </a:solidFill>
                <a:latin typeface="Comic Sans MS" pitchFamily="66" charset="0"/>
              </a:rPr>
              <a:t> made voting an equal right for all citizens</a:t>
            </a:r>
          </a:p>
        </p:txBody>
      </p:sp>
      <p:pic>
        <p:nvPicPr>
          <p:cNvPr id="5128" name="Picture 8" descr="1909"/>
          <p:cNvPicPr>
            <a:picLocks noChangeAspect="1" noChangeArrowheads="1"/>
          </p:cNvPicPr>
          <p:nvPr/>
        </p:nvPicPr>
        <p:blipFill>
          <a:blip r:embed="rId3" cstate="print"/>
          <a:srcRect/>
          <a:stretch>
            <a:fillRect/>
          </a:stretch>
        </p:blipFill>
        <p:spPr bwMode="auto">
          <a:xfrm>
            <a:off x="76200" y="161925"/>
            <a:ext cx="2809875" cy="3495675"/>
          </a:xfrm>
          <a:prstGeom prst="rect">
            <a:avLst/>
          </a:prstGeom>
          <a:noFill/>
        </p:spPr>
      </p:pic>
      <p:sp>
        <p:nvSpPr>
          <p:cNvPr id="5130" name="Rectangle 10"/>
          <p:cNvSpPr>
            <a:spLocks noChangeArrowheads="1"/>
          </p:cNvSpPr>
          <p:nvPr/>
        </p:nvSpPr>
        <p:spPr bwMode="auto">
          <a:xfrm>
            <a:off x="2819400" y="762000"/>
            <a:ext cx="1676400" cy="2219325"/>
          </a:xfrm>
          <a:prstGeom prst="rect">
            <a:avLst/>
          </a:prstGeom>
          <a:noFill/>
          <a:ln w="9525">
            <a:noFill/>
            <a:miter lim="800000"/>
            <a:headEnd/>
            <a:tailEnd/>
          </a:ln>
          <a:effectLst/>
        </p:spPr>
        <p:txBody>
          <a:bodyPr>
            <a:spAutoFit/>
          </a:bodyPr>
          <a:lstStyle/>
          <a:p>
            <a:pPr algn="ctr" eaLnBrk="1" hangingPunct="1">
              <a:spcBef>
                <a:spcPct val="50000"/>
              </a:spcBef>
            </a:pPr>
            <a:r>
              <a:rPr lang="en-US" sz="1400" b="1">
                <a:cs typeface="Arial" charset="0"/>
              </a:rPr>
              <a:t>Historically, what groups of people have not always been treated equally?  Why?  Has that changed?  Are there still groups not treated equally?</a:t>
            </a:r>
          </a:p>
        </p:txBody>
      </p:sp>
      <p:pic>
        <p:nvPicPr>
          <p:cNvPr id="5132" name="Constitutional Amendments and Racial Change.asx">
            <a:hlinkClick r:id="" action="ppaction://media"/>
          </p:cNvPr>
          <p:cNvPicPr>
            <a:picLocks noRot="1" noChangeAspect="1" noChangeArrowheads="1"/>
          </p:cNvPicPr>
          <p:nvPr>
            <a:videoFile r:link="rId1"/>
          </p:nvPr>
        </p:nvPicPr>
        <p:blipFill>
          <a:blip r:embed="rId4" cstate="print"/>
          <a:srcRect/>
          <a:stretch>
            <a:fillRect/>
          </a:stretch>
        </p:blipFill>
        <p:spPr bwMode="auto">
          <a:xfrm>
            <a:off x="152400" y="3810000"/>
            <a:ext cx="4191000" cy="2857500"/>
          </a:xfrm>
          <a:prstGeom prst="rect">
            <a:avLst/>
          </a:prstGeom>
          <a:no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13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132"/>
                                        </p:tgtEl>
                                      </p:cBhvr>
                                    </p:cmd>
                                  </p:childTnLst>
                                </p:cTn>
                              </p:par>
                            </p:childTnLst>
                          </p:cTn>
                        </p:par>
                      </p:childTnLst>
                    </p:cTn>
                  </p:par>
                </p:childTnLst>
              </p:cTn>
              <p:nextCondLst>
                <p:cond evt="onClick" delay="0">
                  <p:tgtEl>
                    <p:spTgt spid="5132"/>
                  </p:tgtEl>
                </p:cond>
              </p:nextCondLst>
            </p:seq>
            <p:video>
              <p:cMediaNode>
                <p:cTn id="7" fill="hold" display="0">
                  <p:stCondLst>
                    <p:cond delay="indefinite"/>
                  </p:stCondLst>
                  <p:endCondLst>
                    <p:cond evt="onNext" delay="0">
                      <p:tgtEl>
                        <p:sldTgt/>
                      </p:tgtEl>
                    </p:cond>
                    <p:cond evt="onPrev" delay="0">
                      <p:tgtEl>
                        <p:sldTgt/>
                      </p:tgtEl>
                    </p:cond>
                  </p:endCondLst>
                </p:cTn>
                <p:tgtEl>
                  <p:spTgt spid="513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4"/>
          <p:cNvSpPr>
            <a:spLocks noChangeArrowheads="1"/>
          </p:cNvSpPr>
          <p:nvPr/>
        </p:nvSpPr>
        <p:spPr bwMode="auto">
          <a:xfrm>
            <a:off x="0" y="0"/>
            <a:ext cx="4572000" cy="6858000"/>
          </a:xfrm>
          <a:prstGeom prst="roundRect">
            <a:avLst>
              <a:gd name="adj" fmla="val 16667"/>
            </a:avLst>
          </a:prstGeom>
          <a:solidFill>
            <a:srgbClr val="808080"/>
          </a:solidFill>
          <a:ln w="57150">
            <a:solidFill>
              <a:schemeClr val="tx1"/>
            </a:solidFill>
            <a:prstDash val="dash"/>
            <a:round/>
            <a:headEnd/>
            <a:tailEnd/>
          </a:ln>
          <a:effectLst/>
        </p:spPr>
        <p:txBody>
          <a:bodyPr wrap="none" anchor="ctr"/>
          <a:lstStyle/>
          <a:p>
            <a:endParaRPr lang="en-US"/>
          </a:p>
        </p:txBody>
      </p:sp>
      <p:sp>
        <p:nvSpPr>
          <p:cNvPr id="6149" name="Text Box 5"/>
          <p:cNvSpPr txBox="1">
            <a:spLocks noChangeArrowheads="1"/>
          </p:cNvSpPr>
          <p:nvPr/>
        </p:nvSpPr>
        <p:spPr bwMode="auto">
          <a:xfrm>
            <a:off x="0" y="0"/>
            <a:ext cx="4468813"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Testing Our Rights</a:t>
            </a:r>
          </a:p>
        </p:txBody>
      </p:sp>
      <p:sp>
        <p:nvSpPr>
          <p:cNvPr id="6150" name="Text Box 6"/>
          <p:cNvSpPr txBox="1">
            <a:spLocks noChangeArrowheads="1"/>
          </p:cNvSpPr>
          <p:nvPr/>
        </p:nvSpPr>
        <p:spPr bwMode="auto">
          <a:xfrm>
            <a:off x="0" y="517525"/>
            <a:ext cx="4468813" cy="5883275"/>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Prejudice</a:t>
            </a: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unfair thoughts</a:t>
            </a:r>
            <a:r>
              <a:rPr lang="en-US" sz="2000">
                <a:solidFill>
                  <a:srgbClr val="000000"/>
                </a:solidFill>
                <a:latin typeface="Comic Sans MS" pitchFamily="66" charset="0"/>
              </a:rPr>
              <a:t> about a group of people</a:t>
            </a:r>
          </a:p>
          <a:p>
            <a:pPr marL="114300" indent="-114300" eaLnBrk="1" hangingPunct="1">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Discrimination</a:t>
            </a: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unfair actions</a:t>
            </a:r>
            <a:r>
              <a:rPr lang="en-US" sz="2000">
                <a:solidFill>
                  <a:srgbClr val="000000"/>
                </a:solidFill>
                <a:latin typeface="Comic Sans MS" pitchFamily="66" charset="0"/>
              </a:rPr>
              <a:t> toward a group of people</a:t>
            </a:r>
          </a:p>
          <a:p>
            <a:pPr marL="114300" indent="-114300" eaLnBrk="1" hangingPunct="1">
              <a:spcBef>
                <a:spcPct val="50000"/>
              </a:spcBef>
            </a:pP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-14</a:t>
            </a:r>
            <a:r>
              <a:rPr lang="en-US" sz="2000" baseline="30000">
                <a:solidFill>
                  <a:srgbClr val="000000"/>
                </a:solidFill>
                <a:latin typeface="Comic Sans MS" pitchFamily="66" charset="0"/>
              </a:rPr>
              <a:t>th</a:t>
            </a:r>
            <a:r>
              <a:rPr lang="en-US" sz="2000">
                <a:solidFill>
                  <a:srgbClr val="000000"/>
                </a:solidFill>
                <a:latin typeface="Comic Sans MS" pitchFamily="66" charset="0"/>
              </a:rPr>
              <a:t> Amendment</a:t>
            </a:r>
          </a:p>
          <a:p>
            <a:pPr marL="114300" indent="-114300" eaLnBrk="1" hangingPunct="1">
              <a:spcBef>
                <a:spcPct val="50000"/>
              </a:spcBef>
            </a:pPr>
            <a:r>
              <a:rPr lang="en-US" sz="2000">
                <a:solidFill>
                  <a:srgbClr val="000000"/>
                </a:solidFill>
                <a:latin typeface="Comic Sans MS" pitchFamily="66" charset="0"/>
              </a:rPr>
              <a:t>	</a:t>
            </a:r>
            <a:r>
              <a:rPr lang="en-US" sz="2000">
                <a:latin typeface="Comic Sans MS" pitchFamily="66" charset="0"/>
              </a:rPr>
              <a:t>All citizens treated equally</a:t>
            </a: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Civil Rights Movement</a:t>
            </a:r>
            <a:r>
              <a:rPr lang="en-US" sz="2000">
                <a:solidFill>
                  <a:srgbClr val="000000"/>
                </a:solidFill>
                <a:latin typeface="Comic Sans MS" pitchFamily="66" charset="0"/>
              </a:rPr>
              <a:t> </a:t>
            </a:r>
            <a:r>
              <a:rPr lang="en-US" sz="2000">
                <a:latin typeface="Comic Sans MS" pitchFamily="66" charset="0"/>
              </a:rPr>
              <a:t>(1950s and 1960s)</a:t>
            </a:r>
            <a:endParaRPr lang="en-US" sz="2000">
              <a:solidFill>
                <a:srgbClr val="000000"/>
              </a:solidFill>
              <a:latin typeface="Comic Sans MS" pitchFamily="66" charset="0"/>
            </a:endParaRPr>
          </a:p>
          <a:p>
            <a:pPr marL="114300" indent="-114300" eaLnBrk="1" hangingPunct="1">
              <a:spcBef>
                <a:spcPct val="50000"/>
              </a:spcBef>
            </a:pPr>
            <a:r>
              <a:rPr lang="en-US" sz="2000">
                <a:solidFill>
                  <a:srgbClr val="000000"/>
                </a:solidFill>
                <a:latin typeface="Comic Sans MS" pitchFamily="66" charset="0"/>
              </a:rPr>
              <a:t>	-non-violent protests</a:t>
            </a: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Civil Rights Act</a:t>
            </a:r>
            <a:r>
              <a:rPr lang="en-US" sz="2000">
                <a:solidFill>
                  <a:srgbClr val="000000"/>
                </a:solidFill>
                <a:latin typeface="Comic Sans MS" pitchFamily="66" charset="0"/>
              </a:rPr>
              <a:t>, 1964</a:t>
            </a:r>
          </a:p>
          <a:p>
            <a:pPr marL="114300" indent="-1143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Voting Rights Act</a:t>
            </a:r>
            <a:r>
              <a:rPr lang="en-US" sz="2000">
                <a:solidFill>
                  <a:srgbClr val="000000"/>
                </a:solidFill>
                <a:latin typeface="Comic Sans MS" pitchFamily="66" charset="0"/>
              </a:rPr>
              <a:t>, 1965</a:t>
            </a:r>
          </a:p>
        </p:txBody>
      </p:sp>
      <p:pic>
        <p:nvPicPr>
          <p:cNvPr id="6158" name="Picture 14" descr="i%20have%20a%20dream"/>
          <p:cNvPicPr>
            <a:picLocks noChangeAspect="1" noChangeArrowheads="1"/>
          </p:cNvPicPr>
          <p:nvPr/>
        </p:nvPicPr>
        <p:blipFill>
          <a:blip r:embed="rId3" cstate="print"/>
          <a:srcRect/>
          <a:stretch>
            <a:fillRect/>
          </a:stretch>
        </p:blipFill>
        <p:spPr bwMode="auto">
          <a:xfrm>
            <a:off x="4724400" y="3124200"/>
            <a:ext cx="2147888" cy="3124200"/>
          </a:xfrm>
          <a:prstGeom prst="rect">
            <a:avLst/>
          </a:prstGeom>
          <a:noFill/>
          <a:ln w="9525">
            <a:solidFill>
              <a:schemeClr val="tx1"/>
            </a:solidFill>
            <a:miter lim="800000"/>
            <a:headEnd/>
            <a:tailEnd/>
          </a:ln>
        </p:spPr>
      </p:pic>
      <p:pic>
        <p:nvPicPr>
          <p:cNvPr id="6159" name="Picture 15" descr="march%20on%20wash"/>
          <p:cNvPicPr>
            <a:picLocks noChangeAspect="1" noChangeArrowheads="1"/>
          </p:cNvPicPr>
          <p:nvPr/>
        </p:nvPicPr>
        <p:blipFill>
          <a:blip r:embed="rId4" cstate="print"/>
          <a:srcRect/>
          <a:stretch>
            <a:fillRect/>
          </a:stretch>
        </p:blipFill>
        <p:spPr bwMode="auto">
          <a:xfrm>
            <a:off x="5105400" y="5257800"/>
            <a:ext cx="1447800" cy="1423988"/>
          </a:xfrm>
          <a:prstGeom prst="rect">
            <a:avLst/>
          </a:prstGeom>
          <a:noFill/>
        </p:spPr>
      </p:pic>
      <p:pic>
        <p:nvPicPr>
          <p:cNvPr id="6160" name="Picture 16" descr="Civil Rights Act"/>
          <p:cNvPicPr>
            <a:picLocks noChangeAspect="1" noChangeArrowheads="1"/>
          </p:cNvPicPr>
          <p:nvPr/>
        </p:nvPicPr>
        <p:blipFill>
          <a:blip r:embed="rId5" cstate="print"/>
          <a:srcRect/>
          <a:stretch>
            <a:fillRect/>
          </a:stretch>
        </p:blipFill>
        <p:spPr bwMode="auto">
          <a:xfrm>
            <a:off x="6629400" y="5029200"/>
            <a:ext cx="2362200" cy="1597025"/>
          </a:xfrm>
          <a:prstGeom prst="rect">
            <a:avLst/>
          </a:prstGeom>
          <a:noFill/>
          <a:ln w="9525">
            <a:solidFill>
              <a:schemeClr val="tx1"/>
            </a:solidFill>
            <a:miter lim="800000"/>
            <a:headEnd/>
            <a:tailEnd/>
          </a:ln>
        </p:spPr>
      </p:pic>
      <p:sp>
        <p:nvSpPr>
          <p:cNvPr id="6161" name="Rectangle 17"/>
          <p:cNvSpPr>
            <a:spLocks noChangeArrowheads="1"/>
          </p:cNvSpPr>
          <p:nvPr/>
        </p:nvSpPr>
        <p:spPr bwMode="auto">
          <a:xfrm>
            <a:off x="7010400" y="3124200"/>
            <a:ext cx="2133600" cy="1900238"/>
          </a:xfrm>
          <a:prstGeom prst="rect">
            <a:avLst/>
          </a:prstGeom>
          <a:noFill/>
          <a:ln w="9525">
            <a:noFill/>
            <a:miter lim="800000"/>
            <a:headEnd/>
            <a:tailEnd/>
          </a:ln>
          <a:effectLst/>
        </p:spPr>
        <p:txBody>
          <a:bodyPr>
            <a:spAutoFit/>
          </a:bodyPr>
          <a:lstStyle/>
          <a:p>
            <a:pPr algn="ctr" eaLnBrk="1" hangingPunct="1">
              <a:spcBef>
                <a:spcPct val="50000"/>
              </a:spcBef>
            </a:pPr>
            <a:r>
              <a:rPr lang="en-US" sz="1400" b="1">
                <a:cs typeface="Arial" charset="0"/>
              </a:rPr>
              <a:t>“Are we to say to the world—and much more importantly to each other—that this is the land of the free, except for the Negroes?”</a:t>
            </a:r>
          </a:p>
          <a:p>
            <a:pPr algn="ctr" eaLnBrk="1" hangingPunct="1">
              <a:spcBef>
                <a:spcPct val="50000"/>
              </a:spcBef>
            </a:pPr>
            <a:r>
              <a:rPr lang="en-US" sz="1400" b="1">
                <a:cs typeface="Arial" charset="0"/>
              </a:rPr>
              <a:t>~JFK</a:t>
            </a:r>
          </a:p>
        </p:txBody>
      </p:sp>
      <p:pic>
        <p:nvPicPr>
          <p:cNvPr id="6164" name="The_Civil_Rights_Movement.asf">
            <a:hlinkClick r:id="" action="ppaction://media"/>
          </p:cNvPr>
          <p:cNvPicPr>
            <a:picLocks noRot="1" noChangeAspect="1" noChangeArrowheads="1"/>
          </p:cNvPicPr>
          <p:nvPr>
            <a:videoFile r:link="rId1"/>
          </p:nvPr>
        </p:nvPicPr>
        <p:blipFill>
          <a:blip r:embed="rId6" cstate="print"/>
          <a:srcRect/>
          <a:stretch>
            <a:fillRect/>
          </a:stretch>
        </p:blipFill>
        <p:spPr bwMode="auto">
          <a:xfrm>
            <a:off x="4800600" y="217488"/>
            <a:ext cx="4038600" cy="2754312"/>
          </a:xfrm>
          <a:prstGeom prst="rect">
            <a:avLst/>
          </a:prstGeom>
          <a:no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16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164"/>
                                        </p:tgtEl>
                                      </p:cBhvr>
                                    </p:cmd>
                                  </p:childTnLst>
                                </p:cTn>
                              </p:par>
                            </p:childTnLst>
                          </p:cTn>
                        </p:par>
                      </p:childTnLst>
                    </p:cTn>
                  </p:par>
                </p:childTnLst>
              </p:cTn>
              <p:nextCondLst>
                <p:cond evt="onClick" delay="0">
                  <p:tgtEl>
                    <p:spTgt spid="6164"/>
                  </p:tgtEl>
                </p:cond>
              </p:nextCondLst>
            </p:seq>
            <p:video>
              <p:cMediaNode>
                <p:cTn id="7" fill="hold" display="0">
                  <p:stCondLst>
                    <p:cond delay="indefinite"/>
                  </p:stCondLst>
                  <p:endCondLst>
                    <p:cond evt="onNext" delay="0">
                      <p:tgtEl>
                        <p:sldTgt/>
                      </p:tgtEl>
                    </p:cond>
                    <p:cond evt="onPrev" delay="0">
                      <p:tgtEl>
                        <p:sldTgt/>
                      </p:tgtEl>
                    </p:cond>
                  </p:endCondLst>
                </p:cTn>
                <p:tgtEl>
                  <p:spTgt spid="616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p:cNvSpPr>
            <a:spLocks noChangeArrowheads="1"/>
          </p:cNvSpPr>
          <p:nvPr/>
        </p:nvSpPr>
        <p:spPr bwMode="auto">
          <a:xfrm>
            <a:off x="4572000" y="0"/>
            <a:ext cx="4572000" cy="6858000"/>
          </a:xfrm>
          <a:prstGeom prst="roundRect">
            <a:avLst>
              <a:gd name="adj" fmla="val 16667"/>
            </a:avLst>
          </a:prstGeom>
          <a:solidFill>
            <a:srgbClr val="808080"/>
          </a:solidFill>
          <a:ln w="57150">
            <a:solidFill>
              <a:schemeClr val="tx1"/>
            </a:solidFill>
            <a:prstDash val="dash"/>
            <a:round/>
            <a:headEnd/>
            <a:tailEnd/>
          </a:ln>
          <a:effectLst/>
        </p:spPr>
        <p:txBody>
          <a:bodyPr wrap="none" anchor="ctr"/>
          <a:lstStyle/>
          <a:p>
            <a:endParaRPr lang="en-US"/>
          </a:p>
        </p:txBody>
      </p:sp>
      <p:sp>
        <p:nvSpPr>
          <p:cNvPr id="7173" name="Text Box 5"/>
          <p:cNvSpPr txBox="1">
            <a:spLocks noChangeArrowheads="1"/>
          </p:cNvSpPr>
          <p:nvPr/>
        </p:nvSpPr>
        <p:spPr bwMode="auto">
          <a:xfrm>
            <a:off x="4675188" y="0"/>
            <a:ext cx="4468812"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Rights Debated</a:t>
            </a:r>
          </a:p>
        </p:txBody>
      </p:sp>
      <p:sp>
        <p:nvSpPr>
          <p:cNvPr id="7174" name="Text Box 6"/>
          <p:cNvSpPr txBox="1">
            <a:spLocks noChangeArrowheads="1"/>
          </p:cNvSpPr>
          <p:nvPr/>
        </p:nvSpPr>
        <p:spPr bwMode="auto">
          <a:xfrm>
            <a:off x="4572000" y="517525"/>
            <a:ext cx="4572000" cy="6140450"/>
          </a:xfrm>
          <a:prstGeom prst="rect">
            <a:avLst/>
          </a:prstGeom>
          <a:noFill/>
          <a:ln w="9525">
            <a:noFill/>
            <a:miter lim="800000"/>
            <a:headEnd/>
            <a:tailEnd/>
          </a:ln>
          <a:effectLst/>
        </p:spPr>
        <p:txBody>
          <a:bodyPr>
            <a:spAutoFit/>
          </a:bodyPr>
          <a:lstStyle/>
          <a:p>
            <a:pPr marL="114300" indent="-114300" eaLnBrk="1" hangingPunct="1">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Affirmative Action</a:t>
            </a:r>
          </a:p>
          <a:p>
            <a:pPr marL="114300" indent="-114300" eaLnBrk="1" hangingPunct="1">
              <a:spcBef>
                <a:spcPct val="50000"/>
              </a:spcBef>
            </a:pPr>
            <a:r>
              <a:rPr lang="en-US">
                <a:solidFill>
                  <a:srgbClr val="000000"/>
                </a:solidFill>
                <a:latin typeface="Comic Sans MS" pitchFamily="66" charset="0"/>
              </a:rPr>
              <a:t>	-Gov’t project that gives </a:t>
            </a:r>
            <a:r>
              <a:rPr lang="en-US" b="1" u="sng">
                <a:solidFill>
                  <a:srgbClr val="FFFF00"/>
                </a:solidFill>
                <a:latin typeface="Comic Sans MS" pitchFamily="66" charset="0"/>
              </a:rPr>
              <a:t>special preference to women and minorities</a:t>
            </a:r>
            <a:r>
              <a:rPr lang="en-US">
                <a:solidFill>
                  <a:srgbClr val="000000"/>
                </a:solidFill>
                <a:latin typeface="Comic Sans MS" pitchFamily="66" charset="0"/>
              </a:rPr>
              <a:t> in gov’t jobs and contracts</a:t>
            </a:r>
          </a:p>
          <a:p>
            <a:pPr marL="114300" indent="-114300" eaLnBrk="1" hangingPunct="1">
              <a:spcBef>
                <a:spcPct val="50000"/>
              </a:spcBef>
            </a:pPr>
            <a:endParaRPr lang="en-US">
              <a:solidFill>
                <a:srgbClr val="000000"/>
              </a:solidFill>
              <a:latin typeface="Comic Sans MS" pitchFamily="66" charset="0"/>
            </a:endParaRPr>
          </a:p>
          <a:p>
            <a:pPr marL="114300" indent="-114300" eaLnBrk="1" hangingPunct="1">
              <a:spcBef>
                <a:spcPct val="50000"/>
              </a:spcBef>
            </a:pPr>
            <a:r>
              <a:rPr lang="en-US">
                <a:solidFill>
                  <a:srgbClr val="000000"/>
                </a:solidFill>
                <a:latin typeface="Comic Sans MS" pitchFamily="66" charset="0"/>
              </a:rPr>
              <a:t>-</a:t>
            </a:r>
            <a:r>
              <a:rPr lang="en-US">
                <a:solidFill>
                  <a:srgbClr val="FFFF00"/>
                </a:solidFill>
                <a:latin typeface="Comic Sans MS" pitchFamily="66" charset="0"/>
              </a:rPr>
              <a:t>”</a:t>
            </a:r>
            <a:r>
              <a:rPr lang="en-US" b="1" i="1" u="sng">
                <a:solidFill>
                  <a:srgbClr val="FFFF00"/>
                </a:solidFill>
                <a:latin typeface="Comic Sans MS" pitchFamily="66" charset="0"/>
              </a:rPr>
              <a:t>Glass Ceiling”</a:t>
            </a:r>
          </a:p>
          <a:p>
            <a:pPr marL="114300" indent="-114300" eaLnBrk="1" hangingPunct="1">
              <a:spcBef>
                <a:spcPct val="50000"/>
              </a:spcBef>
            </a:pPr>
            <a:r>
              <a:rPr lang="en-US">
                <a:solidFill>
                  <a:srgbClr val="FFFF00"/>
                </a:solidFill>
                <a:latin typeface="Comic Sans MS" pitchFamily="66" charset="0"/>
              </a:rPr>
              <a:t>	</a:t>
            </a:r>
            <a:r>
              <a:rPr lang="en-US">
                <a:solidFill>
                  <a:srgbClr val="000000"/>
                </a:solidFill>
                <a:latin typeface="Comic Sans MS" pitchFamily="66" charset="0"/>
              </a:rPr>
              <a:t>-Term used to describe the limitations many women and minorities face in job advancement</a:t>
            </a:r>
          </a:p>
          <a:p>
            <a:pPr marL="114300" indent="-114300" eaLnBrk="1" hangingPunct="1">
              <a:spcBef>
                <a:spcPct val="50000"/>
              </a:spcBef>
            </a:pPr>
            <a:endParaRPr lang="en-US">
              <a:solidFill>
                <a:srgbClr val="000000"/>
              </a:solidFill>
              <a:latin typeface="Comic Sans MS" pitchFamily="66" charset="0"/>
            </a:endParaRPr>
          </a:p>
          <a:p>
            <a:pPr marL="114300" indent="-114300" eaLnBrk="1" hangingPunct="1">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Reverse Racism</a:t>
            </a:r>
          </a:p>
          <a:p>
            <a:pPr marL="114300" indent="-114300" eaLnBrk="1" hangingPunct="1">
              <a:spcBef>
                <a:spcPct val="50000"/>
              </a:spcBef>
            </a:pPr>
            <a:r>
              <a:rPr lang="en-US">
                <a:solidFill>
                  <a:srgbClr val="000000"/>
                </a:solidFill>
                <a:latin typeface="Comic Sans MS" pitchFamily="66" charset="0"/>
              </a:rPr>
              <a:t>	Idea that special efforts made to make up for past racism are </a:t>
            </a:r>
            <a:r>
              <a:rPr lang="en-US" b="1" u="sng">
                <a:solidFill>
                  <a:srgbClr val="FFFF00"/>
                </a:solidFill>
                <a:latin typeface="Comic Sans MS" pitchFamily="66" charset="0"/>
              </a:rPr>
              <a:t>in fact discriminating against others</a:t>
            </a:r>
            <a:r>
              <a:rPr lang="en-US">
                <a:solidFill>
                  <a:srgbClr val="000000"/>
                </a:solidFill>
                <a:latin typeface="Comic Sans MS" pitchFamily="66" charset="0"/>
              </a:rPr>
              <a:t> </a:t>
            </a:r>
          </a:p>
          <a:p>
            <a:pPr marL="114300" indent="-114300" eaLnBrk="1" hangingPunct="1">
              <a:spcBef>
                <a:spcPct val="50000"/>
              </a:spcBef>
            </a:pPr>
            <a:r>
              <a:rPr lang="en-US">
                <a:solidFill>
                  <a:srgbClr val="000000"/>
                </a:solidFill>
                <a:latin typeface="Comic Sans MS" pitchFamily="66" charset="0"/>
              </a:rPr>
              <a:t>	-some people have begun to debate the effectiveness of Affirmative Action and the goal of equal treatment of all citizens</a:t>
            </a:r>
          </a:p>
        </p:txBody>
      </p:sp>
      <p:pic>
        <p:nvPicPr>
          <p:cNvPr id="7178" name="Picture 10" descr="Affirmative Action"/>
          <p:cNvPicPr>
            <a:picLocks noChangeAspect="1" noChangeArrowheads="1"/>
          </p:cNvPicPr>
          <p:nvPr/>
        </p:nvPicPr>
        <p:blipFill>
          <a:blip r:embed="rId3" cstate="print"/>
          <a:srcRect/>
          <a:stretch>
            <a:fillRect/>
          </a:stretch>
        </p:blipFill>
        <p:spPr bwMode="auto">
          <a:xfrm>
            <a:off x="228600" y="3505200"/>
            <a:ext cx="2373313" cy="3181350"/>
          </a:xfrm>
          <a:prstGeom prst="rect">
            <a:avLst/>
          </a:prstGeom>
          <a:noFill/>
        </p:spPr>
      </p:pic>
      <p:sp>
        <p:nvSpPr>
          <p:cNvPr id="7179" name="Text Box 11"/>
          <p:cNvSpPr txBox="1">
            <a:spLocks noChangeArrowheads="1"/>
          </p:cNvSpPr>
          <p:nvPr/>
        </p:nvSpPr>
        <p:spPr bwMode="auto">
          <a:xfrm>
            <a:off x="2743200" y="3962400"/>
            <a:ext cx="1676400" cy="1558925"/>
          </a:xfrm>
          <a:prstGeom prst="rect">
            <a:avLst/>
          </a:prstGeom>
          <a:noFill/>
          <a:ln w="9525">
            <a:noFill/>
            <a:miter lim="800000"/>
            <a:headEnd/>
            <a:tailEnd/>
          </a:ln>
          <a:effectLst/>
        </p:spPr>
        <p:txBody>
          <a:bodyPr>
            <a:spAutoFit/>
          </a:bodyPr>
          <a:lstStyle/>
          <a:p>
            <a:pPr algn="ctr">
              <a:spcBef>
                <a:spcPct val="50000"/>
              </a:spcBef>
            </a:pPr>
            <a:r>
              <a:rPr lang="en-US" sz="1600" b="1"/>
              <a:t>How do you think affirmative action can be a “dividing line”?</a:t>
            </a:r>
          </a:p>
        </p:txBody>
      </p:sp>
      <p:pic>
        <p:nvPicPr>
          <p:cNvPr id="7183" name="Efforts of the CIvil Rights Movement.asx">
            <a:hlinkClick r:id="" action="ppaction://media"/>
          </p:cNvPr>
          <p:cNvPicPr>
            <a:picLocks noRot="1" noChangeAspect="1" noChangeArrowheads="1"/>
          </p:cNvPicPr>
          <p:nvPr>
            <a:videoFile r:link="rId1"/>
          </p:nvPr>
        </p:nvPicPr>
        <p:blipFill>
          <a:blip r:embed="rId4" cstate="print"/>
          <a:srcRect/>
          <a:stretch>
            <a:fillRect/>
          </a:stretch>
        </p:blipFill>
        <p:spPr bwMode="auto">
          <a:xfrm>
            <a:off x="152400" y="304800"/>
            <a:ext cx="4191000" cy="2857500"/>
          </a:xfrm>
          <a:prstGeom prst="rect">
            <a:avLst/>
          </a:prstGeom>
          <a:noFill/>
          <a:ln w="28575">
            <a:solidFill>
              <a:schemeClr val="tx1"/>
            </a:solidFill>
            <a:miter lim="800000"/>
            <a:headEnd/>
            <a:tailEnd/>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18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183"/>
                                        </p:tgtEl>
                                      </p:cBhvr>
                                    </p:cmd>
                                  </p:childTnLst>
                                </p:cTn>
                              </p:par>
                            </p:childTnLst>
                          </p:cTn>
                        </p:par>
                      </p:childTnLst>
                    </p:cTn>
                  </p:par>
                </p:childTnLst>
              </p:cTn>
              <p:nextCondLst>
                <p:cond evt="onClick" delay="0">
                  <p:tgtEl>
                    <p:spTgt spid="7183"/>
                  </p:tgtEl>
                </p:cond>
              </p:nextCondLst>
            </p:seq>
            <p:video>
              <p:cMediaNode>
                <p:cTn id="7" fill="hold" display="0">
                  <p:stCondLst>
                    <p:cond delay="indefinite"/>
                  </p:stCondLst>
                  <p:endCondLst>
                    <p:cond evt="onNext" delay="0">
                      <p:tgtEl>
                        <p:sldTgt/>
                      </p:tgtEl>
                    </p:cond>
                    <p:cond evt="onPrev" delay="0">
                      <p:tgtEl>
                        <p:sldTgt/>
                      </p:tgtEl>
                    </p:cond>
                  </p:endCondLst>
                </p:cTn>
                <p:tgtEl>
                  <p:spTgt spid="718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http://www.inetours.com/New_York/Images/H-cptr/Statu-Librty_9553.jpg"/>
          <p:cNvPicPr>
            <a:picLocks noGrp="1" noChangeAspect="1" noChangeArrowheads="1"/>
          </p:cNvPicPr>
          <p:nvPr>
            <p:ph/>
          </p:nvPr>
        </p:nvPicPr>
        <p:blipFill>
          <a:blip r:embed="rId2" r:link="rId3" cstate="print"/>
          <a:srcRect/>
          <a:stretch>
            <a:fillRect/>
          </a:stretch>
        </p:blipFill>
        <p:spPr>
          <a:xfrm>
            <a:off x="304800" y="2133600"/>
            <a:ext cx="4114800" cy="2354263"/>
          </a:xfrm>
          <a:noFill/>
          <a:ln/>
        </p:spPr>
      </p:pic>
      <p:sp>
        <p:nvSpPr>
          <p:cNvPr id="16390" name="WordArt 6"/>
          <p:cNvSpPr>
            <a:spLocks noChangeArrowheads="1" noChangeShapeType="1" noTextEdit="1"/>
          </p:cNvSpPr>
          <p:nvPr/>
        </p:nvSpPr>
        <p:spPr bwMode="auto">
          <a:xfrm>
            <a:off x="914400" y="228600"/>
            <a:ext cx="7696200" cy="1447800"/>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a:r>
              <a:rPr lang="en-US" sz="3600"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Who Are Americans?</a:t>
            </a:r>
          </a:p>
        </p:txBody>
      </p:sp>
      <p:sp>
        <p:nvSpPr>
          <p:cNvPr id="16391" name="Rectangle 7"/>
          <p:cNvSpPr>
            <a:spLocks noChangeArrowheads="1"/>
          </p:cNvSpPr>
          <p:nvPr/>
        </p:nvSpPr>
        <p:spPr bwMode="auto">
          <a:xfrm>
            <a:off x="4648200" y="1878013"/>
            <a:ext cx="4419600" cy="4903787"/>
          </a:xfrm>
          <a:prstGeom prst="rect">
            <a:avLst/>
          </a:prstGeom>
          <a:noFill/>
          <a:ln w="9525">
            <a:noFill/>
            <a:miter lim="800000"/>
            <a:headEnd/>
            <a:tailEnd/>
          </a:ln>
          <a:effectLst/>
        </p:spPr>
        <p:txBody>
          <a:bodyPr anchor="ctr">
            <a:spAutoFit/>
          </a:bodyPr>
          <a:lstStyle/>
          <a:p>
            <a:pPr algn="ctr" eaLnBrk="1" hangingPunct="1"/>
            <a:r>
              <a:rPr lang="en-US">
                <a:latin typeface="Comic Sans MS" pitchFamily="66" charset="0"/>
              </a:rPr>
              <a:t>Why do you think foreign people choose to immigrate to the United States?  Do you think life as an immigrant is hard? How do Americans treat immigrants?  Do you think that will ever change?</a:t>
            </a:r>
          </a:p>
          <a:p>
            <a:pPr algn="ctr" eaLnBrk="1" hangingPunct="1"/>
            <a:endParaRPr lang="en-US">
              <a:latin typeface="Comic Sans MS" pitchFamily="66" charset="0"/>
            </a:endParaRPr>
          </a:p>
          <a:p>
            <a:pPr algn="ctr" eaLnBrk="1" hangingPunct="1">
              <a:lnSpc>
                <a:spcPct val="150000"/>
              </a:lnSpc>
            </a:pPr>
            <a:r>
              <a:rPr lang="en-US">
                <a:latin typeface="Comic Sans MS" pitchFamily="66" charset="0"/>
              </a:rPr>
              <a:t>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AutoShape 8"/>
          <p:cNvSpPr>
            <a:spLocks noChangeArrowheads="1"/>
          </p:cNvSpPr>
          <p:nvPr/>
        </p:nvSpPr>
        <p:spPr bwMode="auto">
          <a:xfrm>
            <a:off x="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2057" name="AutoShape 9"/>
          <p:cNvSpPr>
            <a:spLocks noChangeArrowheads="1"/>
          </p:cNvSpPr>
          <p:nvPr/>
        </p:nvSpPr>
        <p:spPr bwMode="auto">
          <a:xfrm>
            <a:off x="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2058" name="Text Box 10"/>
          <p:cNvSpPr txBox="1">
            <a:spLocks noChangeArrowheads="1"/>
          </p:cNvSpPr>
          <p:nvPr/>
        </p:nvSpPr>
        <p:spPr bwMode="auto">
          <a:xfrm>
            <a:off x="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Census</a:t>
            </a:r>
          </a:p>
        </p:txBody>
      </p:sp>
      <p:sp>
        <p:nvSpPr>
          <p:cNvPr id="2059" name="Text Box 11"/>
          <p:cNvSpPr txBox="1">
            <a:spLocks noChangeArrowheads="1"/>
          </p:cNvSpPr>
          <p:nvPr/>
        </p:nvSpPr>
        <p:spPr bwMode="auto">
          <a:xfrm>
            <a:off x="0" y="533400"/>
            <a:ext cx="4572000" cy="58832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Census</a:t>
            </a:r>
          </a:p>
          <a:p>
            <a:pPr marL="228600" indent="-228600" eaLnBrk="1" hangingPunct="1">
              <a:spcBef>
                <a:spcPct val="50000"/>
              </a:spcBef>
              <a:buFontTx/>
              <a:buChar char="•"/>
            </a:pPr>
            <a:r>
              <a:rPr lang="en-US" sz="2000">
                <a:latin typeface="Comic Sans MS" pitchFamily="66" charset="0"/>
              </a:rPr>
              <a:t>Population count</a:t>
            </a:r>
          </a:p>
          <a:p>
            <a:pPr marL="228600" indent="-228600" eaLnBrk="1" hangingPunct="1">
              <a:spcBef>
                <a:spcPct val="50000"/>
              </a:spcBef>
            </a:pPr>
            <a:r>
              <a:rPr lang="en-US" sz="2000">
                <a:solidFill>
                  <a:srgbClr val="000000"/>
                </a:solidFill>
                <a:latin typeface="Comic Sans MS" pitchFamily="66" charset="0"/>
              </a:rPr>
              <a:t>-Started in 1790</a:t>
            </a:r>
          </a:p>
          <a:p>
            <a:pPr marL="228600" indent="-228600" eaLnBrk="1" hangingPunct="1">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needed to know population to determine representation in Congress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-completed </a:t>
            </a:r>
            <a:r>
              <a:rPr lang="en-US" sz="2000" b="1" u="sng">
                <a:solidFill>
                  <a:srgbClr val="FFFF00"/>
                </a:solidFill>
                <a:latin typeface="Comic Sans MS" pitchFamily="66" charset="0"/>
              </a:rPr>
              <a:t>every ten years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-asks many other questions to find out information about the lives of Americans</a:t>
            </a:r>
          </a:p>
          <a:p>
            <a:pPr marL="228600" indent="-228600" eaLnBrk="1" hangingPunct="1">
              <a:spcBef>
                <a:spcPct val="50000"/>
              </a:spcBef>
              <a:buFontTx/>
              <a:buChar char="•"/>
            </a:pPr>
            <a:r>
              <a:rPr lang="en-US" sz="2000">
                <a:latin typeface="Comic Sans MS" pitchFamily="66" charset="0"/>
              </a:rPr>
              <a:t>Want to determine the overall make-up of the American population</a:t>
            </a:r>
          </a:p>
        </p:txBody>
      </p:sp>
      <p:pic>
        <p:nvPicPr>
          <p:cNvPr id="2070" name="Picture 22" descr="Census 2000"/>
          <p:cNvPicPr>
            <a:picLocks noChangeAspect="1" noChangeArrowheads="1"/>
          </p:cNvPicPr>
          <p:nvPr/>
        </p:nvPicPr>
        <p:blipFill>
          <a:blip r:embed="rId2" cstate="print"/>
          <a:srcRect/>
          <a:stretch>
            <a:fillRect/>
          </a:stretch>
        </p:blipFill>
        <p:spPr bwMode="auto">
          <a:xfrm>
            <a:off x="5334000" y="152400"/>
            <a:ext cx="3048000" cy="1579563"/>
          </a:xfrm>
          <a:prstGeom prst="rect">
            <a:avLst/>
          </a:prstGeom>
          <a:noFill/>
        </p:spPr>
      </p:pic>
      <p:pic>
        <p:nvPicPr>
          <p:cNvPr id="2077" name="Picture 29" descr="lf-map"/>
          <p:cNvPicPr>
            <a:picLocks noChangeAspect="1" noChangeArrowheads="1"/>
          </p:cNvPicPr>
          <p:nvPr/>
        </p:nvPicPr>
        <p:blipFill>
          <a:blip r:embed="rId3" cstate="print"/>
          <a:srcRect/>
          <a:stretch>
            <a:fillRect/>
          </a:stretch>
        </p:blipFill>
        <p:spPr bwMode="auto">
          <a:xfrm>
            <a:off x="4800600" y="1905000"/>
            <a:ext cx="4038600" cy="2298700"/>
          </a:xfrm>
          <a:prstGeom prst="rect">
            <a:avLst/>
          </a:prstGeom>
          <a:noFill/>
        </p:spPr>
      </p:pic>
      <p:pic>
        <p:nvPicPr>
          <p:cNvPr id="2079" name="Picture 31" descr="Image30"/>
          <p:cNvPicPr>
            <a:picLocks noChangeAspect="1" noChangeArrowheads="1"/>
          </p:cNvPicPr>
          <p:nvPr/>
        </p:nvPicPr>
        <p:blipFill>
          <a:blip r:embed="rId4" cstate="print"/>
          <a:srcRect/>
          <a:stretch>
            <a:fillRect/>
          </a:stretch>
        </p:blipFill>
        <p:spPr bwMode="auto">
          <a:xfrm>
            <a:off x="4800600" y="4267200"/>
            <a:ext cx="4114800" cy="2447925"/>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lgn="ctr" eaLnBrk="1" hangingPunct="1"/>
            <a:r>
              <a:rPr lang="en-US" sz="5400" b="1" smtClean="0"/>
              <a:t>E Pluribus Unum</a:t>
            </a:r>
          </a:p>
        </p:txBody>
      </p:sp>
      <p:pic>
        <p:nvPicPr>
          <p:cNvPr id="18435" name="Picture 3"/>
          <p:cNvPicPr>
            <a:picLocks noGrp="1" noChangeAspect="1" noChangeArrowheads="1"/>
          </p:cNvPicPr>
          <p:nvPr>
            <p:ph type="clipArt" sz="half" idx="1"/>
          </p:nvPr>
        </p:nvPicPr>
        <p:blipFill>
          <a:blip r:embed="rId2" cstate="print"/>
          <a:srcRect/>
          <a:stretch>
            <a:fillRect/>
          </a:stretch>
        </p:blipFill>
        <p:spPr>
          <a:xfrm>
            <a:off x="0" y="1981200"/>
            <a:ext cx="3708400" cy="4343400"/>
          </a:xfrm>
        </p:spPr>
      </p:pic>
      <p:sp>
        <p:nvSpPr>
          <p:cNvPr id="18436" name="Rectangle 4"/>
          <p:cNvSpPr>
            <a:spLocks noGrp="1" noChangeArrowheads="1"/>
          </p:cNvSpPr>
          <p:nvPr>
            <p:ph type="body" sz="half" idx="2"/>
          </p:nvPr>
        </p:nvSpPr>
        <p:spPr>
          <a:xfrm>
            <a:off x="3657600" y="1706563"/>
            <a:ext cx="5486400" cy="4962525"/>
          </a:xfrm>
        </p:spPr>
        <p:txBody>
          <a:bodyPr/>
          <a:lstStyle/>
          <a:p>
            <a:pPr eaLnBrk="1" hangingPunct="1">
              <a:lnSpc>
                <a:spcPct val="90000"/>
              </a:lnSpc>
            </a:pPr>
            <a:r>
              <a:rPr lang="en-US" smtClean="0"/>
              <a:t>This is the motto of the USA.</a:t>
            </a:r>
          </a:p>
          <a:p>
            <a:pPr eaLnBrk="1" hangingPunct="1">
              <a:lnSpc>
                <a:spcPct val="90000"/>
              </a:lnSpc>
            </a:pPr>
            <a:r>
              <a:rPr lang="en-US" smtClean="0"/>
              <a:t>It is Latin for “Out of Many, One”</a:t>
            </a:r>
          </a:p>
          <a:p>
            <a:pPr eaLnBrk="1" hangingPunct="1">
              <a:lnSpc>
                <a:spcPct val="90000"/>
              </a:lnSpc>
            </a:pPr>
            <a:r>
              <a:rPr lang="en-US" smtClean="0"/>
              <a:t>In other words, we are many different states, but one country.</a:t>
            </a:r>
          </a:p>
          <a:p>
            <a:pPr eaLnBrk="1" hangingPunct="1">
              <a:lnSpc>
                <a:spcPct val="90000"/>
              </a:lnSpc>
            </a:pPr>
            <a:r>
              <a:rPr lang="en-US" smtClean="0"/>
              <a:t>It also refers to all the different cultures in the USA making one united country.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AutoShape 8"/>
          <p:cNvSpPr>
            <a:spLocks noChangeArrowheads="1"/>
          </p:cNvSpPr>
          <p:nvPr/>
        </p:nvSpPr>
        <p:spPr bwMode="auto">
          <a:xfrm>
            <a:off x="4419600" y="0"/>
            <a:ext cx="47244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3081" name="AutoShape 9"/>
          <p:cNvSpPr>
            <a:spLocks noChangeArrowheads="1"/>
          </p:cNvSpPr>
          <p:nvPr/>
        </p:nvSpPr>
        <p:spPr bwMode="auto">
          <a:xfrm>
            <a:off x="4419600" y="0"/>
            <a:ext cx="47244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3082" name="Text Box 10"/>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u="sng">
                <a:solidFill>
                  <a:srgbClr val="FFFF00"/>
                </a:solidFill>
                <a:latin typeface="Comic Sans MS" pitchFamily="66" charset="0"/>
              </a:rPr>
              <a:t>Nation of Immigrants</a:t>
            </a:r>
          </a:p>
        </p:txBody>
      </p:sp>
      <p:sp>
        <p:nvSpPr>
          <p:cNvPr id="3083" name="Text Box 11"/>
          <p:cNvSpPr txBox="1">
            <a:spLocks noChangeArrowheads="1"/>
          </p:cNvSpPr>
          <p:nvPr/>
        </p:nvSpPr>
        <p:spPr bwMode="auto">
          <a:xfrm>
            <a:off x="4495800" y="517525"/>
            <a:ext cx="4648200" cy="52736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All Americans are either immigrants or the descendants of an immigrant</a:t>
            </a:r>
          </a:p>
          <a:p>
            <a:pPr marL="228600" indent="-228600" eaLnBrk="1" hangingPunct="1">
              <a:spcBef>
                <a:spcPct val="50000"/>
              </a:spcBef>
            </a:pPr>
            <a:r>
              <a:rPr lang="en-US" sz="2000">
                <a:solidFill>
                  <a:srgbClr val="000000"/>
                </a:solidFill>
                <a:latin typeface="Comic Sans MS" pitchFamily="66" charset="0"/>
              </a:rPr>
              <a:t>-Native Americans</a:t>
            </a:r>
          </a:p>
          <a:p>
            <a:pPr marL="228600" indent="-228600" eaLnBrk="1" hangingPunct="1">
              <a:spcBef>
                <a:spcPct val="50000"/>
              </a:spcBef>
              <a:buFontTx/>
              <a:buChar char="•"/>
            </a:pPr>
            <a:r>
              <a:rPr lang="en-US" sz="2000">
                <a:latin typeface="Comic Sans MS" pitchFamily="66" charset="0"/>
              </a:rPr>
              <a:t>Walked across the land bridge</a:t>
            </a:r>
          </a:p>
          <a:p>
            <a:pPr marL="228600" indent="-228600" eaLnBrk="1" hangingPunct="1">
              <a:spcBef>
                <a:spcPct val="50000"/>
              </a:spcBef>
              <a:buFontTx/>
              <a:buChar char="•"/>
            </a:pPr>
            <a:r>
              <a:rPr lang="en-US" sz="2000">
                <a:latin typeface="Comic Sans MS" pitchFamily="66" charset="0"/>
              </a:rPr>
              <a:t>All others came through colonization, immigration, and slavery</a:t>
            </a:r>
          </a:p>
          <a:p>
            <a:pPr marL="228600" indent="-228600" eaLnBrk="1" hangingPunct="1">
              <a:spcBef>
                <a:spcPct val="50000"/>
              </a:spcBef>
            </a:pPr>
            <a:r>
              <a:rPr lang="en-US" sz="2000">
                <a:solidFill>
                  <a:srgbClr val="000000"/>
                </a:solidFill>
                <a:latin typeface="Comic Sans MS" pitchFamily="66" charset="0"/>
              </a:rPr>
              <a:t>-Spanish</a:t>
            </a:r>
          </a:p>
          <a:p>
            <a:pPr marL="228600" indent="-228600" eaLnBrk="1" hangingPunct="1">
              <a:spcBef>
                <a:spcPct val="50000"/>
              </a:spcBef>
            </a:pPr>
            <a:r>
              <a:rPr lang="en-US" sz="2000">
                <a:solidFill>
                  <a:srgbClr val="000000"/>
                </a:solidFill>
                <a:latin typeface="Comic Sans MS" pitchFamily="66" charset="0"/>
              </a:rPr>
              <a:t>-English, French, Africans</a:t>
            </a:r>
          </a:p>
          <a:p>
            <a:pPr marL="228600" indent="-228600" eaLnBrk="1" hangingPunct="1">
              <a:spcBef>
                <a:spcPct val="50000"/>
              </a:spcBef>
            </a:pPr>
            <a:r>
              <a:rPr lang="en-US" sz="2000">
                <a:solidFill>
                  <a:srgbClr val="000000"/>
                </a:solidFill>
                <a:latin typeface="Comic Sans MS" pitchFamily="66" charset="0"/>
              </a:rPr>
              <a:t>-Other Europeans</a:t>
            </a:r>
          </a:p>
          <a:p>
            <a:pPr marL="228600" indent="-228600" eaLnBrk="1" hangingPunct="1">
              <a:spcBef>
                <a:spcPct val="50000"/>
              </a:spcBef>
            </a:pPr>
            <a:r>
              <a:rPr lang="en-US" sz="2000">
                <a:solidFill>
                  <a:srgbClr val="000000"/>
                </a:solidFill>
                <a:latin typeface="Comic Sans MS" pitchFamily="66" charset="0"/>
              </a:rPr>
              <a:t>-Asians</a:t>
            </a:r>
          </a:p>
          <a:p>
            <a:pPr marL="228600" indent="-228600" eaLnBrk="1" hangingPunct="1">
              <a:spcBef>
                <a:spcPct val="50000"/>
              </a:spcBef>
            </a:pPr>
            <a:r>
              <a:rPr lang="en-US" sz="2000">
                <a:solidFill>
                  <a:srgbClr val="000000"/>
                </a:solidFill>
                <a:latin typeface="Comic Sans MS" pitchFamily="66" charset="0"/>
              </a:rPr>
              <a:t>-Latinos</a:t>
            </a:r>
          </a:p>
        </p:txBody>
      </p:sp>
      <p:pic>
        <p:nvPicPr>
          <p:cNvPr id="3084" name="Picture 12" descr="Immigration"/>
          <p:cNvPicPr>
            <a:picLocks noChangeAspect="1" noChangeArrowheads="1"/>
          </p:cNvPicPr>
          <p:nvPr/>
        </p:nvPicPr>
        <p:blipFill>
          <a:blip r:embed="rId2" cstate="print"/>
          <a:srcRect/>
          <a:stretch>
            <a:fillRect/>
          </a:stretch>
        </p:blipFill>
        <p:spPr bwMode="auto">
          <a:xfrm>
            <a:off x="381000" y="609600"/>
            <a:ext cx="3889375" cy="5257800"/>
          </a:xfrm>
          <a:prstGeom prst="rect">
            <a:avLst/>
          </a:prstGeom>
          <a:noFill/>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AutoShape 8"/>
          <p:cNvSpPr>
            <a:spLocks noChangeArrowheads="1"/>
          </p:cNvSpPr>
          <p:nvPr/>
        </p:nvSpPr>
        <p:spPr bwMode="auto">
          <a:xfrm>
            <a:off x="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a:latin typeface="Comic Sans MS" pitchFamily="66" charset="0"/>
            </a:endParaRPr>
          </a:p>
        </p:txBody>
      </p:sp>
      <p:sp>
        <p:nvSpPr>
          <p:cNvPr id="4105" name="AutoShape 9"/>
          <p:cNvSpPr>
            <a:spLocks noChangeArrowheads="1"/>
          </p:cNvSpPr>
          <p:nvPr/>
        </p:nvSpPr>
        <p:spPr bwMode="auto">
          <a:xfrm>
            <a:off x="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4106" name="Text Box 10"/>
          <p:cNvSpPr txBox="1">
            <a:spLocks noChangeArrowheads="1"/>
          </p:cNvSpPr>
          <p:nvPr/>
        </p:nvSpPr>
        <p:spPr bwMode="auto">
          <a:xfrm>
            <a:off x="0" y="0"/>
            <a:ext cx="4572000" cy="366713"/>
          </a:xfrm>
          <a:prstGeom prst="rect">
            <a:avLst/>
          </a:prstGeom>
          <a:noFill/>
          <a:ln w="9525">
            <a:noFill/>
            <a:miter lim="800000"/>
            <a:headEnd/>
            <a:tailEnd/>
          </a:ln>
          <a:effectLst/>
        </p:spPr>
        <p:txBody>
          <a:bodyPr>
            <a:spAutoFit/>
          </a:bodyPr>
          <a:lstStyle/>
          <a:p>
            <a:pPr algn="ctr" eaLnBrk="1" hangingPunct="1">
              <a:spcBef>
                <a:spcPct val="50000"/>
              </a:spcBef>
            </a:pPr>
            <a:r>
              <a:rPr lang="en-US" b="1">
                <a:solidFill>
                  <a:srgbClr val="000000"/>
                </a:solidFill>
                <a:latin typeface="Comic Sans MS" pitchFamily="66" charset="0"/>
              </a:rPr>
              <a:t>Immigration Limits</a:t>
            </a:r>
          </a:p>
        </p:txBody>
      </p:sp>
      <p:sp>
        <p:nvSpPr>
          <p:cNvPr id="4107" name="Text Box 11"/>
          <p:cNvSpPr txBox="1">
            <a:spLocks noChangeArrowheads="1"/>
          </p:cNvSpPr>
          <p:nvPr/>
        </p:nvSpPr>
        <p:spPr bwMode="auto">
          <a:xfrm>
            <a:off x="0" y="517525"/>
            <a:ext cx="4572000" cy="6140450"/>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a:solidFill>
                  <a:srgbClr val="000000"/>
                </a:solidFill>
                <a:latin typeface="Comic Sans MS" pitchFamily="66" charset="0"/>
              </a:rPr>
              <a:t>-mid 1800’s some discrimination begins against immigrants</a:t>
            </a:r>
          </a:p>
          <a:p>
            <a:pPr marL="228600" indent="-228600" eaLnBrk="1" hangingPunct="1">
              <a:spcBef>
                <a:spcPct val="50000"/>
              </a:spcBef>
              <a:buFontTx/>
              <a:buChar char="•"/>
            </a:pPr>
            <a:r>
              <a:rPr lang="en-US">
                <a:latin typeface="Comic Sans MS" pitchFamily="66" charset="0"/>
              </a:rPr>
              <a:t>Nativism:  favoring native-born Americans over immigrants</a:t>
            </a:r>
          </a:p>
          <a:p>
            <a:pPr marL="228600" indent="-228600" eaLnBrk="1" hangingPunct="1">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fear of jobs and land being lost by those already here</a:t>
            </a:r>
          </a:p>
          <a:p>
            <a:pPr marL="228600" indent="-228600" eaLnBrk="1" hangingPunct="1">
              <a:spcBef>
                <a:spcPct val="50000"/>
              </a:spcBef>
            </a:pPr>
            <a:endParaRPr lang="en-US">
              <a:solidFill>
                <a:srgbClr val="000000"/>
              </a:solidFill>
              <a:latin typeface="Comic Sans MS" pitchFamily="66" charset="0"/>
            </a:endParaRPr>
          </a:p>
          <a:p>
            <a:pPr marL="228600" indent="-228600" eaLnBrk="1" hangingPunct="1">
              <a:spcBef>
                <a:spcPct val="50000"/>
              </a:spcBef>
            </a:pPr>
            <a:r>
              <a:rPr lang="en-US">
                <a:solidFill>
                  <a:srgbClr val="000000"/>
                </a:solidFill>
                <a:latin typeface="Comic Sans MS" pitchFamily="66" charset="0"/>
              </a:rPr>
              <a:t>-1920’s saw </a:t>
            </a:r>
            <a:r>
              <a:rPr lang="en-US" b="1" u="sng">
                <a:solidFill>
                  <a:srgbClr val="FFFF00"/>
                </a:solidFill>
                <a:latin typeface="Comic Sans MS" pitchFamily="66" charset="0"/>
              </a:rPr>
              <a:t>National Origins Act</a:t>
            </a:r>
            <a:r>
              <a:rPr lang="en-US">
                <a:solidFill>
                  <a:srgbClr val="000000"/>
                </a:solidFill>
                <a:latin typeface="Comic Sans MS" pitchFamily="66" charset="0"/>
              </a:rPr>
              <a:t> which limited immigration based on nationality</a:t>
            </a:r>
          </a:p>
          <a:p>
            <a:pPr marL="228600" indent="-228600" eaLnBrk="1" hangingPunct="1">
              <a:spcBef>
                <a:spcPct val="50000"/>
              </a:spcBef>
            </a:pPr>
            <a:r>
              <a:rPr lang="en-US">
                <a:solidFill>
                  <a:srgbClr val="000000"/>
                </a:solidFill>
                <a:latin typeface="Comic Sans MS" pitchFamily="66" charset="0"/>
              </a:rPr>
              <a:t>-1960 saw modern </a:t>
            </a:r>
            <a:r>
              <a:rPr lang="en-US" b="1" u="sng">
                <a:solidFill>
                  <a:srgbClr val="FFFF00"/>
                </a:solidFill>
                <a:latin typeface="Comic Sans MS" pitchFamily="66" charset="0"/>
              </a:rPr>
              <a:t>quota system</a:t>
            </a:r>
            <a:r>
              <a:rPr lang="en-US">
                <a:solidFill>
                  <a:srgbClr val="000000"/>
                </a:solidFill>
                <a:latin typeface="Comic Sans MS" pitchFamily="66" charset="0"/>
              </a:rPr>
              <a:t> implemented</a:t>
            </a:r>
          </a:p>
          <a:p>
            <a:pPr marL="228600" indent="-228600" eaLnBrk="1" hangingPunct="1">
              <a:spcBef>
                <a:spcPct val="50000"/>
              </a:spcBef>
              <a:buFontTx/>
              <a:buChar char="•"/>
            </a:pPr>
            <a:r>
              <a:rPr lang="en-US">
                <a:latin typeface="Comic Sans MS" pitchFamily="66" charset="0"/>
              </a:rPr>
              <a:t>Limits the number of people allowed into the U.S. per year</a:t>
            </a:r>
          </a:p>
          <a:p>
            <a:pPr marL="228600" indent="-228600" eaLnBrk="1" hangingPunct="1">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refugees</a:t>
            </a:r>
            <a:r>
              <a:rPr lang="en-US">
                <a:solidFill>
                  <a:srgbClr val="000000"/>
                </a:solidFill>
                <a:latin typeface="Comic Sans MS" pitchFamily="66" charset="0"/>
              </a:rPr>
              <a:t> are the exception to the immigration quotas</a:t>
            </a:r>
          </a:p>
          <a:p>
            <a:pPr marL="228600" indent="-228600" eaLnBrk="1" hangingPunct="1">
              <a:spcBef>
                <a:spcPct val="50000"/>
              </a:spcBef>
            </a:pPr>
            <a:r>
              <a:rPr lang="en-US">
                <a:solidFill>
                  <a:srgbClr val="000000"/>
                </a:solidFill>
                <a:latin typeface="Comic Sans MS" pitchFamily="66" charset="0"/>
              </a:rPr>
              <a:t>	-</a:t>
            </a:r>
            <a:r>
              <a:rPr lang="en-US" b="1" u="sng">
                <a:solidFill>
                  <a:srgbClr val="FFFF00"/>
                </a:solidFill>
                <a:latin typeface="Comic Sans MS" pitchFamily="66" charset="0"/>
                <a:cs typeface="Times New Roman" pitchFamily="18" charset="0"/>
              </a:rPr>
              <a:t>People who have fled their homes because of war or famine</a:t>
            </a:r>
            <a:r>
              <a:rPr lang="en-US">
                <a:latin typeface="Comic Sans MS" pitchFamily="66" charset="0"/>
              </a:rPr>
              <a:t> </a:t>
            </a:r>
          </a:p>
        </p:txBody>
      </p:sp>
      <p:sp>
        <p:nvSpPr>
          <p:cNvPr id="4108" name="Text Box 12"/>
          <p:cNvSpPr txBox="1">
            <a:spLocks noChangeArrowheads="1"/>
          </p:cNvSpPr>
          <p:nvPr/>
        </p:nvSpPr>
        <p:spPr bwMode="auto">
          <a:xfrm>
            <a:off x="4648200" y="5486400"/>
            <a:ext cx="4343400" cy="1069975"/>
          </a:xfrm>
          <a:prstGeom prst="rect">
            <a:avLst/>
          </a:prstGeom>
          <a:noFill/>
          <a:ln w="9525">
            <a:noFill/>
            <a:miter lim="800000"/>
            <a:headEnd/>
            <a:tailEnd/>
          </a:ln>
          <a:effectLst/>
        </p:spPr>
        <p:txBody>
          <a:bodyPr>
            <a:spAutoFit/>
          </a:bodyPr>
          <a:lstStyle/>
          <a:p>
            <a:pPr algn="ctr">
              <a:spcBef>
                <a:spcPct val="50000"/>
              </a:spcBef>
            </a:pPr>
            <a:r>
              <a:rPr lang="en-US" sz="1600" b="1" u="sng" dirty="0">
                <a:solidFill>
                  <a:srgbClr val="FF0000"/>
                </a:solidFill>
              </a:rPr>
              <a:t>Immigration Act of 1990</a:t>
            </a:r>
            <a:r>
              <a:rPr lang="en-US" sz="1600" b="1" dirty="0">
                <a:solidFill>
                  <a:srgbClr val="FF0000"/>
                </a:solidFill>
              </a:rPr>
              <a:t>:  </a:t>
            </a:r>
            <a:r>
              <a:rPr lang="en-US" sz="1600" b="1" dirty="0"/>
              <a:t>limited the number of people coming to U.S. from Latin America; benefits those with money, education, and special talents</a:t>
            </a:r>
          </a:p>
        </p:txBody>
      </p:sp>
      <p:sp>
        <p:nvSpPr>
          <p:cNvPr id="4110" name="Text Box 14"/>
          <p:cNvSpPr txBox="1">
            <a:spLocks noChangeArrowheads="1"/>
          </p:cNvSpPr>
          <p:nvPr/>
        </p:nvSpPr>
        <p:spPr bwMode="auto">
          <a:xfrm>
            <a:off x="4800600" y="3657600"/>
            <a:ext cx="4038600" cy="825500"/>
          </a:xfrm>
          <a:prstGeom prst="rect">
            <a:avLst/>
          </a:prstGeom>
          <a:noFill/>
          <a:ln w="9525">
            <a:noFill/>
            <a:miter lim="800000"/>
            <a:headEnd/>
            <a:tailEnd/>
          </a:ln>
          <a:effectLst/>
        </p:spPr>
        <p:txBody>
          <a:bodyPr>
            <a:spAutoFit/>
          </a:bodyPr>
          <a:lstStyle/>
          <a:p>
            <a:pPr algn="ctr">
              <a:spcBef>
                <a:spcPct val="50000"/>
              </a:spcBef>
            </a:pPr>
            <a:r>
              <a:rPr lang="en-US" sz="1600" b="1"/>
              <a:t>Do you think treatment toward immigrants has changed much in the last century?  Why or why not?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AutoShape 8"/>
          <p:cNvSpPr>
            <a:spLocks noChangeArrowheads="1"/>
          </p:cNvSpPr>
          <p:nvPr/>
        </p:nvSpPr>
        <p:spPr bwMode="auto">
          <a:xfrm>
            <a:off x="457200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5129" name="AutoShape 9"/>
          <p:cNvSpPr>
            <a:spLocks noChangeArrowheads="1"/>
          </p:cNvSpPr>
          <p:nvPr/>
        </p:nvSpPr>
        <p:spPr bwMode="auto">
          <a:xfrm>
            <a:off x="457200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5130" name="Text Box 10"/>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Population Growth</a:t>
            </a:r>
          </a:p>
        </p:txBody>
      </p:sp>
      <p:sp>
        <p:nvSpPr>
          <p:cNvPr id="5131" name="Text Box 11"/>
          <p:cNvSpPr txBox="1">
            <a:spLocks noChangeArrowheads="1"/>
          </p:cNvSpPr>
          <p:nvPr/>
        </p:nvSpPr>
        <p:spPr bwMode="auto">
          <a:xfrm>
            <a:off x="4572000" y="517525"/>
            <a:ext cx="4572000" cy="55784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-Early population growth</a:t>
            </a:r>
          </a:p>
          <a:p>
            <a:pPr marL="228600" indent="-228600" eaLnBrk="1" hangingPunct="1">
              <a:spcBef>
                <a:spcPct val="50000"/>
              </a:spcBef>
            </a:pPr>
            <a:r>
              <a:rPr lang="en-US" sz="2000">
                <a:solidFill>
                  <a:srgbClr val="000000"/>
                </a:solidFill>
                <a:latin typeface="Comic Sans MS" pitchFamily="66" charset="0"/>
              </a:rPr>
              <a:t>	-large influx of immigrants</a:t>
            </a:r>
          </a:p>
          <a:p>
            <a:pPr marL="228600" indent="-228600" eaLnBrk="1" hangingPunct="1">
              <a:spcBef>
                <a:spcPct val="50000"/>
              </a:spcBef>
              <a:buFontTx/>
              <a:buChar char="•"/>
            </a:pPr>
            <a:r>
              <a:rPr lang="en-US" sz="2000">
                <a:latin typeface="Comic Sans MS" pitchFamily="66" charset="0"/>
              </a:rPr>
              <a:t>Seeking opportunity</a:t>
            </a:r>
          </a:p>
          <a:p>
            <a:pPr marL="228600" indent="-228600" eaLnBrk="1" hangingPunct="1">
              <a:spcBef>
                <a:spcPct val="50000"/>
              </a:spcBef>
            </a:pPr>
            <a:r>
              <a:rPr lang="en-US" sz="2000">
                <a:solidFill>
                  <a:srgbClr val="000000"/>
                </a:solidFill>
                <a:latin typeface="Comic Sans MS" pitchFamily="66" charset="0"/>
              </a:rPr>
              <a:t>	-naturally high birthrates</a:t>
            </a:r>
          </a:p>
          <a:p>
            <a:pPr marL="228600" indent="-228600" eaLnBrk="1" hangingPunct="1">
              <a:spcBef>
                <a:spcPct val="50000"/>
              </a:spcBef>
              <a:buFontTx/>
              <a:buChar char="•"/>
            </a:pPr>
            <a:r>
              <a:rPr lang="en-US" sz="2000">
                <a:latin typeface="Comic Sans MS" pitchFamily="66" charset="0"/>
              </a:rPr>
              <a:t>For farming</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-Today</a:t>
            </a:r>
          </a:p>
          <a:p>
            <a:pPr marL="228600" indent="-228600" eaLnBrk="1" hangingPunct="1">
              <a:spcBef>
                <a:spcPct val="50000"/>
              </a:spcBef>
            </a:pPr>
            <a:r>
              <a:rPr lang="en-US" sz="2000">
                <a:solidFill>
                  <a:srgbClr val="000000"/>
                </a:solidFill>
                <a:latin typeface="Comic Sans MS" pitchFamily="66" charset="0"/>
              </a:rPr>
              <a:t>	 -declining birthrate </a:t>
            </a:r>
          </a:p>
          <a:p>
            <a:pPr marL="228600" indent="-228600" eaLnBrk="1" hangingPunct="1">
              <a:spcBef>
                <a:spcPct val="50000"/>
              </a:spcBef>
              <a:buFontTx/>
              <a:buChar char="•"/>
            </a:pPr>
            <a:r>
              <a:rPr lang="en-US" sz="2000">
                <a:latin typeface="Comic Sans MS" pitchFamily="66" charset="0"/>
              </a:rPr>
              <a:t>Disease, personal expectations, overcrowding, war</a:t>
            </a:r>
          </a:p>
          <a:p>
            <a:pPr marL="228600" indent="-228600" eaLnBrk="1" hangingPunct="1">
              <a:spcBef>
                <a:spcPct val="50000"/>
              </a:spcBef>
            </a:pPr>
            <a:r>
              <a:rPr lang="en-US" sz="2000">
                <a:solidFill>
                  <a:srgbClr val="000000"/>
                </a:solidFill>
                <a:latin typeface="Comic Sans MS" pitchFamily="66" charset="0"/>
              </a:rPr>
              <a:t>	-fastest growing part of our population</a:t>
            </a:r>
          </a:p>
          <a:p>
            <a:pPr marL="228600" indent="-228600" eaLnBrk="1" hangingPunct="1">
              <a:spcBef>
                <a:spcPct val="50000"/>
              </a:spcBef>
              <a:buFontTx/>
              <a:buChar char="•"/>
            </a:pPr>
            <a:r>
              <a:rPr lang="en-US" sz="2000">
                <a:latin typeface="Comic Sans MS" pitchFamily="66" charset="0"/>
              </a:rPr>
              <a:t>Hispanic-American</a:t>
            </a:r>
          </a:p>
        </p:txBody>
      </p:sp>
      <p:pic>
        <p:nvPicPr>
          <p:cNvPr id="5132" name="Picture 12" descr="2000 Population Chart"/>
          <p:cNvPicPr>
            <a:picLocks noChangeAspect="1" noChangeArrowheads="1"/>
          </p:cNvPicPr>
          <p:nvPr/>
        </p:nvPicPr>
        <p:blipFill>
          <a:blip r:embed="rId2" cstate="print"/>
          <a:srcRect/>
          <a:stretch>
            <a:fillRect/>
          </a:stretch>
        </p:blipFill>
        <p:spPr bwMode="auto">
          <a:xfrm>
            <a:off x="152400" y="990600"/>
            <a:ext cx="4343400" cy="3463925"/>
          </a:xfrm>
          <a:prstGeom prst="rect">
            <a:avLst/>
          </a:prstGeom>
          <a:noFill/>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AutoShape 8"/>
          <p:cNvSpPr>
            <a:spLocks noChangeArrowheads="1"/>
          </p:cNvSpPr>
          <p:nvPr/>
        </p:nvSpPr>
        <p:spPr bwMode="auto">
          <a:xfrm>
            <a:off x="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6153" name="AutoShape 9"/>
          <p:cNvSpPr>
            <a:spLocks noChangeArrowheads="1"/>
          </p:cNvSpPr>
          <p:nvPr/>
        </p:nvSpPr>
        <p:spPr bwMode="auto">
          <a:xfrm>
            <a:off x="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6154" name="Text Box 10"/>
          <p:cNvSpPr txBox="1">
            <a:spLocks noChangeArrowheads="1"/>
          </p:cNvSpPr>
          <p:nvPr/>
        </p:nvSpPr>
        <p:spPr bwMode="auto">
          <a:xfrm>
            <a:off x="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Where We Live</a:t>
            </a:r>
          </a:p>
        </p:txBody>
      </p:sp>
      <p:sp>
        <p:nvSpPr>
          <p:cNvPr id="6155" name="Text Box 11"/>
          <p:cNvSpPr txBox="1">
            <a:spLocks noChangeArrowheads="1"/>
          </p:cNvSpPr>
          <p:nvPr/>
        </p:nvSpPr>
        <p:spPr bwMode="auto">
          <a:xfrm>
            <a:off x="0" y="441325"/>
            <a:ext cx="4572000" cy="60356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-4 great shifts in our population</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-mid 1800’s saw people move from farms(rural) to cities (urban)</a:t>
            </a:r>
          </a:p>
          <a:p>
            <a:pPr marL="228600" indent="-228600" eaLnBrk="1" hangingPunct="1">
              <a:spcBef>
                <a:spcPct val="50000"/>
              </a:spcBef>
              <a:buFontTx/>
              <a:buChar char="•"/>
            </a:pPr>
            <a:r>
              <a:rPr lang="en-US" sz="2000">
                <a:latin typeface="Comic Sans MS" pitchFamily="66" charset="0"/>
              </a:rPr>
              <a:t>More opportunities</a:t>
            </a:r>
          </a:p>
          <a:p>
            <a:pPr marL="228600" indent="-228600" eaLnBrk="1" hangingPunct="1">
              <a:spcBef>
                <a:spcPct val="50000"/>
              </a:spcBef>
            </a:pPr>
            <a:r>
              <a:rPr lang="en-US" sz="2000">
                <a:solidFill>
                  <a:srgbClr val="000000"/>
                </a:solidFill>
                <a:latin typeface="Comic Sans MS" pitchFamily="66" charset="0"/>
              </a:rPr>
              <a:t>-late 1800’s, early 1900’s saw African Americans moving into northern areas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-late 1900’s saw shift toward the south and southwest U.S.</a:t>
            </a:r>
          </a:p>
          <a:p>
            <a:pPr marL="228600" indent="-228600" eaLnBrk="1" hangingPunct="1">
              <a:spcBef>
                <a:spcPct val="50000"/>
              </a:spcBef>
              <a:buFontTx/>
              <a:buChar char="•"/>
            </a:pPr>
            <a:r>
              <a:rPr lang="en-US" sz="2000">
                <a:latin typeface="Comic Sans MS" pitchFamily="66" charset="0"/>
              </a:rPr>
              <a:t>Cheaper to live</a:t>
            </a:r>
          </a:p>
          <a:p>
            <a:pPr marL="228600" indent="-2286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late 1900’s saw move toward living in suburbs of cities</a:t>
            </a:r>
          </a:p>
          <a:p>
            <a:pPr marL="228600" indent="-228600" eaLnBrk="1" hangingPunct="1">
              <a:spcBef>
                <a:spcPct val="50000"/>
              </a:spcBef>
              <a:buFontTx/>
              <a:buChar char="•"/>
            </a:pPr>
            <a:r>
              <a:rPr lang="en-US" sz="2000">
                <a:latin typeface="Comic Sans MS" pitchFamily="66" charset="0"/>
              </a:rPr>
              <a:t>Most people live in suburbs</a:t>
            </a:r>
          </a:p>
        </p:txBody>
      </p:sp>
      <p:pic>
        <p:nvPicPr>
          <p:cNvPr id="6156" name="Picture 12" descr="Urban Growth"/>
          <p:cNvPicPr>
            <a:picLocks noChangeAspect="1" noChangeArrowheads="1"/>
          </p:cNvPicPr>
          <p:nvPr/>
        </p:nvPicPr>
        <p:blipFill>
          <a:blip r:embed="rId2" cstate="print"/>
          <a:srcRect/>
          <a:stretch>
            <a:fillRect/>
          </a:stretch>
        </p:blipFill>
        <p:spPr bwMode="auto">
          <a:xfrm>
            <a:off x="4724400" y="609600"/>
            <a:ext cx="4176713" cy="5257800"/>
          </a:xfrm>
          <a:prstGeom prst="rect">
            <a:avLst/>
          </a:prstGeom>
          <a:noFill/>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AutoShape 8"/>
          <p:cNvSpPr>
            <a:spLocks noChangeArrowheads="1"/>
          </p:cNvSpPr>
          <p:nvPr/>
        </p:nvSpPr>
        <p:spPr bwMode="auto">
          <a:xfrm>
            <a:off x="457200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7177" name="AutoShape 9"/>
          <p:cNvSpPr>
            <a:spLocks noChangeArrowheads="1"/>
          </p:cNvSpPr>
          <p:nvPr/>
        </p:nvSpPr>
        <p:spPr bwMode="auto">
          <a:xfrm>
            <a:off x="457200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7178" name="Text Box 10"/>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Changing Nation</a:t>
            </a:r>
          </a:p>
        </p:txBody>
      </p:sp>
      <p:sp>
        <p:nvSpPr>
          <p:cNvPr id="7179" name="Text Box 11"/>
          <p:cNvSpPr txBox="1">
            <a:spLocks noChangeArrowheads="1"/>
          </p:cNvSpPr>
          <p:nvPr/>
        </p:nvSpPr>
        <p:spPr bwMode="auto">
          <a:xfrm>
            <a:off x="4572000" y="517525"/>
            <a:ext cx="4572000" cy="52736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The United States changes with every Census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-Language barriers</a:t>
            </a:r>
          </a:p>
          <a:p>
            <a:pPr marL="228600" indent="-228600" eaLnBrk="1" hangingPunct="1">
              <a:spcBef>
                <a:spcPct val="50000"/>
              </a:spcBef>
              <a:buFontTx/>
              <a:buChar char="•"/>
            </a:pPr>
            <a:r>
              <a:rPr lang="en-US" sz="2000">
                <a:latin typeface="Comic Sans MS" pitchFamily="66" charset="0"/>
              </a:rPr>
              <a:t>Particularly Spanish</a:t>
            </a:r>
          </a:p>
          <a:p>
            <a:pPr marL="228600" indent="-228600" eaLnBrk="1" hangingPunct="1">
              <a:spcBef>
                <a:spcPct val="50000"/>
              </a:spcBef>
            </a:pPr>
            <a:r>
              <a:rPr lang="en-US" sz="2000">
                <a:solidFill>
                  <a:srgbClr val="000000"/>
                </a:solidFill>
                <a:latin typeface="Comic Sans MS" pitchFamily="66" charset="0"/>
              </a:rPr>
              <a:t>	bi-lingual areas</a:t>
            </a:r>
          </a:p>
          <a:p>
            <a:pPr marL="228600" indent="-228600" eaLnBrk="1" hangingPunct="1">
              <a:spcBef>
                <a:spcPct val="50000"/>
              </a:spcBef>
              <a:buFontTx/>
              <a:buChar char="•"/>
            </a:pPr>
            <a:r>
              <a:rPr lang="en-US" sz="2000">
                <a:latin typeface="Comic Sans MS" pitchFamily="66" charset="0"/>
              </a:rPr>
              <a:t>Speaking more than one language</a:t>
            </a:r>
          </a:p>
          <a:p>
            <a:pPr marL="228600" indent="-228600" eaLnBrk="1" hangingPunct="1">
              <a:spcBef>
                <a:spcPct val="50000"/>
              </a:spcBef>
            </a:pPr>
            <a:r>
              <a:rPr lang="en-US" sz="2000">
                <a:solidFill>
                  <a:srgbClr val="000000"/>
                </a:solidFill>
                <a:latin typeface="Comic Sans MS" pitchFamily="66" charset="0"/>
              </a:rPr>
              <a:t>-cultural barriers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-religious barriers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-aging population</a:t>
            </a:r>
          </a:p>
        </p:txBody>
      </p:sp>
      <p:pic>
        <p:nvPicPr>
          <p:cNvPr id="7187" name="Picture 19" descr="comic"/>
          <p:cNvPicPr>
            <a:picLocks noChangeAspect="1" noChangeArrowheads="1"/>
          </p:cNvPicPr>
          <p:nvPr/>
        </p:nvPicPr>
        <p:blipFill>
          <a:blip r:embed="rId2" cstate="print"/>
          <a:srcRect/>
          <a:stretch>
            <a:fillRect/>
          </a:stretch>
        </p:blipFill>
        <p:spPr bwMode="auto">
          <a:xfrm>
            <a:off x="228600" y="304800"/>
            <a:ext cx="4114800" cy="2720975"/>
          </a:xfrm>
          <a:prstGeom prst="rect">
            <a:avLst/>
          </a:prstGeom>
          <a:noFill/>
        </p:spPr>
      </p:pic>
      <p:pic>
        <p:nvPicPr>
          <p:cNvPr id="7189" name="Picture 21" descr="35461_1"/>
          <p:cNvPicPr>
            <a:picLocks noChangeAspect="1" noChangeArrowheads="1"/>
          </p:cNvPicPr>
          <p:nvPr/>
        </p:nvPicPr>
        <p:blipFill>
          <a:blip r:embed="rId3" cstate="print"/>
          <a:srcRect/>
          <a:stretch>
            <a:fillRect/>
          </a:stretch>
        </p:blipFill>
        <p:spPr bwMode="auto">
          <a:xfrm>
            <a:off x="228600" y="3810000"/>
            <a:ext cx="4076700" cy="2714625"/>
          </a:xfrm>
          <a:prstGeom prst="rect">
            <a:avLst/>
          </a:prstGeo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AutoShape 8"/>
          <p:cNvSpPr>
            <a:spLocks noChangeArrowheads="1"/>
          </p:cNvSpPr>
          <p:nvPr/>
        </p:nvSpPr>
        <p:spPr bwMode="auto">
          <a:xfrm>
            <a:off x="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8201" name="AutoShape 9"/>
          <p:cNvSpPr>
            <a:spLocks noChangeArrowheads="1"/>
          </p:cNvSpPr>
          <p:nvPr/>
        </p:nvSpPr>
        <p:spPr bwMode="auto">
          <a:xfrm>
            <a:off x="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8202" name="Text Box 10"/>
          <p:cNvSpPr txBox="1">
            <a:spLocks noChangeArrowheads="1"/>
          </p:cNvSpPr>
          <p:nvPr/>
        </p:nvSpPr>
        <p:spPr bwMode="auto">
          <a:xfrm>
            <a:off x="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Members of Many Groups</a:t>
            </a:r>
          </a:p>
        </p:txBody>
      </p:sp>
      <p:sp>
        <p:nvSpPr>
          <p:cNvPr id="8203" name="Text Box 11"/>
          <p:cNvSpPr txBox="1">
            <a:spLocks noChangeArrowheads="1"/>
          </p:cNvSpPr>
          <p:nvPr/>
        </p:nvSpPr>
        <p:spPr bwMode="auto">
          <a:xfrm>
            <a:off x="0" y="517525"/>
            <a:ext cx="4572000" cy="57308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-Many Americans play roles in most of these groups</a:t>
            </a:r>
          </a:p>
          <a:p>
            <a:pPr marL="228600" indent="-228600" eaLnBrk="1" hangingPunct="1">
              <a:spcBef>
                <a:spcPct val="50000"/>
              </a:spcBef>
            </a:pPr>
            <a:r>
              <a:rPr lang="en-US" sz="2000">
                <a:solidFill>
                  <a:srgbClr val="000000"/>
                </a:solidFill>
                <a:latin typeface="Comic Sans MS" pitchFamily="66" charset="0"/>
              </a:rPr>
              <a:t>	-Family</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	-Friends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	-Religion</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	-Education</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	-Economics</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	-Government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4" name="AutoShape 18"/>
          <p:cNvSpPr>
            <a:spLocks noChangeArrowheads="1"/>
          </p:cNvSpPr>
          <p:nvPr/>
        </p:nvSpPr>
        <p:spPr bwMode="auto">
          <a:xfrm>
            <a:off x="4572000" y="0"/>
            <a:ext cx="4572000" cy="6858000"/>
          </a:xfrm>
          <a:prstGeom prst="flowChartProcess">
            <a:avLst/>
          </a:prstGeom>
          <a:solidFill>
            <a:srgbClr val="B2B2B2"/>
          </a:solidFill>
          <a:ln w="9525">
            <a:solidFill>
              <a:srgbClr val="000000"/>
            </a:solidFill>
            <a:miter lim="800000"/>
            <a:headEnd/>
            <a:tailEnd/>
          </a:ln>
          <a:effectLst/>
        </p:spPr>
        <p:txBody>
          <a:bodyPr wrap="none" anchor="ctr"/>
          <a:lstStyle/>
          <a:p>
            <a:pPr algn="ctr" eaLnBrk="1" hangingPunct="1"/>
            <a:endParaRPr lang="en-US" sz="2000">
              <a:latin typeface="Comic Sans MS" pitchFamily="66" charset="0"/>
            </a:endParaRPr>
          </a:p>
        </p:txBody>
      </p:sp>
      <p:sp>
        <p:nvSpPr>
          <p:cNvPr id="9235" name="AutoShape 19"/>
          <p:cNvSpPr>
            <a:spLocks noChangeArrowheads="1"/>
          </p:cNvSpPr>
          <p:nvPr/>
        </p:nvSpPr>
        <p:spPr bwMode="auto">
          <a:xfrm>
            <a:off x="4572000" y="0"/>
            <a:ext cx="4572000" cy="6858000"/>
          </a:xfrm>
          <a:prstGeom prst="flowChartAlternateProcess">
            <a:avLst/>
          </a:prstGeom>
          <a:solidFill>
            <a:srgbClr val="808080"/>
          </a:solidFill>
          <a:ln w="38100">
            <a:solidFill>
              <a:srgbClr val="000000"/>
            </a:solidFill>
            <a:miter lim="800000"/>
            <a:headEnd/>
            <a:tailEnd/>
          </a:ln>
          <a:effectLst/>
        </p:spPr>
        <p:txBody>
          <a:bodyPr wrap="none" anchor="ctr"/>
          <a:lstStyle/>
          <a:p>
            <a:endParaRPr lang="en-US"/>
          </a:p>
        </p:txBody>
      </p:sp>
      <p:sp>
        <p:nvSpPr>
          <p:cNvPr id="9236" name="Text Box 20"/>
          <p:cNvSpPr txBox="1">
            <a:spLocks noChangeArrowheads="1"/>
          </p:cNvSpPr>
          <p:nvPr/>
        </p:nvSpPr>
        <p:spPr bwMode="auto">
          <a:xfrm>
            <a:off x="4572000" y="0"/>
            <a:ext cx="4572000" cy="396875"/>
          </a:xfrm>
          <a:prstGeom prst="rect">
            <a:avLst/>
          </a:prstGeom>
          <a:noFill/>
          <a:ln w="9525">
            <a:noFill/>
            <a:miter lim="800000"/>
            <a:headEnd/>
            <a:tailEnd/>
          </a:ln>
          <a:effectLst/>
        </p:spPr>
        <p:txBody>
          <a:bodyPr>
            <a:spAutoFit/>
          </a:bodyPr>
          <a:lstStyle/>
          <a:p>
            <a:pPr algn="ctr" eaLnBrk="1" hangingPunct="1">
              <a:spcBef>
                <a:spcPct val="50000"/>
              </a:spcBef>
            </a:pPr>
            <a:r>
              <a:rPr lang="en-US" sz="2000" b="1">
                <a:solidFill>
                  <a:srgbClr val="000000"/>
                </a:solidFill>
                <a:latin typeface="Comic Sans MS" pitchFamily="66" charset="0"/>
              </a:rPr>
              <a:t>Values We Share</a:t>
            </a:r>
          </a:p>
        </p:txBody>
      </p:sp>
      <p:sp>
        <p:nvSpPr>
          <p:cNvPr id="9237" name="Text Box 21"/>
          <p:cNvSpPr txBox="1">
            <a:spLocks noChangeArrowheads="1"/>
          </p:cNvSpPr>
          <p:nvPr/>
        </p:nvSpPr>
        <p:spPr bwMode="auto">
          <a:xfrm>
            <a:off x="4572000" y="669925"/>
            <a:ext cx="4572000" cy="43592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American Dream</a:t>
            </a:r>
          </a:p>
          <a:p>
            <a:pPr marL="228600" indent="-228600" eaLnBrk="1" hangingPunct="1">
              <a:spcBef>
                <a:spcPct val="50000"/>
              </a:spcBef>
            </a:pPr>
            <a:r>
              <a:rPr lang="en-US" sz="2000">
                <a:solidFill>
                  <a:srgbClr val="000000"/>
                </a:solidFill>
                <a:latin typeface="Comic Sans MS" pitchFamily="66" charset="0"/>
              </a:rPr>
              <a:t>	-Legacy of freedoms</a:t>
            </a:r>
          </a:p>
          <a:p>
            <a:pPr marL="228600" indent="-228600" eaLnBrk="1" hangingPunct="1">
              <a:spcBef>
                <a:spcPct val="50000"/>
              </a:spcBef>
            </a:pPr>
            <a:r>
              <a:rPr lang="en-US" sz="2000">
                <a:solidFill>
                  <a:srgbClr val="000000"/>
                </a:solidFill>
                <a:latin typeface="Comic Sans MS" pitchFamily="66" charset="0"/>
              </a:rPr>
              <a:t>	-Government by the People</a:t>
            </a:r>
          </a:p>
          <a:p>
            <a:pPr marL="228600" indent="-228600" eaLnBrk="1" hangingPunct="1">
              <a:spcBef>
                <a:spcPct val="50000"/>
              </a:spcBef>
            </a:pPr>
            <a:r>
              <a:rPr lang="en-US" sz="2000">
                <a:solidFill>
                  <a:srgbClr val="000000"/>
                </a:solidFill>
                <a:latin typeface="Comic Sans MS" pitchFamily="66" charset="0"/>
              </a:rPr>
              <a:t>	-equality of all persons</a:t>
            </a:r>
          </a:p>
          <a:p>
            <a:pPr marL="228600" indent="-228600" eaLnBrk="1" hangingPunct="1">
              <a:spcBef>
                <a:spcPct val="50000"/>
              </a:spcBef>
            </a:pPr>
            <a:r>
              <a:rPr lang="en-US" sz="2000">
                <a:solidFill>
                  <a:srgbClr val="000000"/>
                </a:solidFill>
                <a:latin typeface="Comic Sans MS" pitchFamily="66" charset="0"/>
              </a:rPr>
              <a:t>	-Justice</a:t>
            </a:r>
          </a:p>
          <a:p>
            <a:pPr marL="228600" indent="-228600" eaLnBrk="1" hangingPunct="1">
              <a:spcBef>
                <a:spcPct val="50000"/>
              </a:spcBef>
            </a:pPr>
            <a:endParaRPr lang="en-US" sz="2000">
              <a:solidFill>
                <a:srgbClr val="000000"/>
              </a:solidFill>
              <a:latin typeface="Comic Sans MS" pitchFamily="66" charset="0"/>
            </a:endParaRPr>
          </a:p>
          <a:p>
            <a:pPr marL="228600" indent="-228600" eaLnBrk="1" hangingPunct="1">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Imperfect Society in reality</a:t>
            </a:r>
          </a:p>
          <a:p>
            <a:pPr marL="228600" indent="-228600" eaLnBrk="1" hangingPunct="1">
              <a:spcBef>
                <a:spcPct val="50000"/>
              </a:spcBef>
              <a:buFontTx/>
              <a:buChar char="•"/>
            </a:pPr>
            <a:r>
              <a:rPr lang="en-US" sz="2000">
                <a:latin typeface="Comic Sans MS" pitchFamily="66" charset="0"/>
              </a:rPr>
              <a:t>Does EVERY American have access to the American dream?</a:t>
            </a:r>
          </a:p>
          <a:p>
            <a:pPr marL="228600" indent="-228600" eaLnBrk="1" hangingPunct="1">
              <a:spcBef>
                <a:spcPct val="50000"/>
              </a:spcBef>
              <a:buFontTx/>
              <a:buChar char="•"/>
            </a:pPr>
            <a:r>
              <a:rPr lang="en-US" sz="2000">
                <a:latin typeface="Comic Sans MS" pitchFamily="66" charset="0"/>
              </a:rPr>
              <a:t>Is it true for ALL Americans?</a:t>
            </a:r>
          </a:p>
        </p:txBody>
      </p:sp>
      <p:pic>
        <p:nvPicPr>
          <p:cNvPr id="9243" name="Picture 27" descr="index_pic"/>
          <p:cNvPicPr>
            <a:picLocks noChangeAspect="1" noChangeArrowheads="1"/>
          </p:cNvPicPr>
          <p:nvPr/>
        </p:nvPicPr>
        <p:blipFill>
          <a:blip r:embed="rId2" cstate="print"/>
          <a:srcRect b="6851"/>
          <a:stretch>
            <a:fillRect/>
          </a:stretch>
        </p:blipFill>
        <p:spPr bwMode="auto">
          <a:xfrm>
            <a:off x="228600" y="1371600"/>
            <a:ext cx="4114800" cy="3733800"/>
          </a:xfrm>
          <a:prstGeom prst="rect">
            <a:avLst/>
          </a:prstGeom>
          <a:noFill/>
        </p:spPr>
      </p:pic>
    </p:spTree>
  </p:cSld>
  <p:clrMapOvr>
    <a:masterClrMapping/>
  </p:clrMapOvr>
  <p:transition/>
</p:sld>
</file>

<file path=ppt/theme/theme1.xml><?xml version="1.0" encoding="utf-8"?>
<a:theme xmlns:a="http://schemas.openxmlformats.org/drawingml/2006/main" name="Competition">
  <a:themeElements>
    <a:clrScheme name="Competition 1">
      <a:dk1>
        <a:srgbClr val="000066"/>
      </a:dk1>
      <a:lt1>
        <a:srgbClr val="FFFFFF"/>
      </a:lt1>
      <a:dk2>
        <a:srgbClr val="000066"/>
      </a:dk2>
      <a:lt2>
        <a:srgbClr val="5C1F00"/>
      </a:lt2>
      <a:accent1>
        <a:srgbClr val="FF1515"/>
      </a:accent1>
      <a:accent2>
        <a:srgbClr val="381AEA"/>
      </a:accent2>
      <a:accent3>
        <a:srgbClr val="FFFFFF"/>
      </a:accent3>
      <a:accent4>
        <a:srgbClr val="000056"/>
      </a:accent4>
      <a:accent5>
        <a:srgbClr val="FFAAAA"/>
      </a:accent5>
      <a:accent6>
        <a:srgbClr val="3216D4"/>
      </a:accent6>
      <a:hlink>
        <a:srgbClr val="FFFFFF"/>
      </a:hlink>
      <a:folHlink>
        <a:srgbClr val="000000"/>
      </a:folHlink>
    </a:clrScheme>
    <a:fontScheme name="Competition">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ompetition 1">
        <a:dk1>
          <a:srgbClr val="000066"/>
        </a:dk1>
        <a:lt1>
          <a:srgbClr val="FFFFFF"/>
        </a:lt1>
        <a:dk2>
          <a:srgbClr val="000066"/>
        </a:dk2>
        <a:lt2>
          <a:srgbClr val="5C1F00"/>
        </a:lt2>
        <a:accent1>
          <a:srgbClr val="FF1515"/>
        </a:accent1>
        <a:accent2>
          <a:srgbClr val="381AEA"/>
        </a:accent2>
        <a:accent3>
          <a:srgbClr val="FFFFFF"/>
        </a:accent3>
        <a:accent4>
          <a:srgbClr val="000056"/>
        </a:accent4>
        <a:accent5>
          <a:srgbClr val="FFAAAA"/>
        </a:accent5>
        <a:accent6>
          <a:srgbClr val="3216D4"/>
        </a:accent6>
        <a:hlink>
          <a:srgbClr val="FFFFFF"/>
        </a:hlink>
        <a:folHlink>
          <a:srgbClr val="0000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U</Template>
  <TotalTime>3</TotalTime>
  <Words>656</Words>
  <Application>Microsoft Office PowerPoint</Application>
  <PresentationFormat>On-screen Show (4:3)</PresentationFormat>
  <Paragraphs>168</Paragraphs>
  <Slides>17</Slides>
  <Notes>0</Notes>
  <HiddenSlides>0</HiddenSlides>
  <MMClips>3</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Competition</vt:lpstr>
      <vt:lpstr>Slide 1</vt:lpstr>
      <vt:lpstr>Slide 2</vt:lpstr>
      <vt:lpstr>Slide 3</vt:lpstr>
      <vt:lpstr>Slide 4</vt:lpstr>
      <vt:lpstr>Slide 5</vt:lpstr>
      <vt:lpstr>Slide 6</vt:lpstr>
      <vt:lpstr>Slide 7</vt:lpstr>
      <vt:lpstr>Slide 8</vt:lpstr>
      <vt:lpstr>Slide 9</vt:lpstr>
      <vt:lpstr>E Pluribus Unum</vt:lpstr>
      <vt:lpstr>Slide 11</vt:lpstr>
      <vt:lpstr>Slide 12</vt:lpstr>
      <vt:lpstr>Slide 13</vt:lpstr>
      <vt:lpstr>Slide 14</vt:lpstr>
      <vt:lpstr>Slide 15</vt:lpstr>
      <vt:lpstr>Slide 16</vt:lpstr>
      <vt:lpstr>Slide 17</vt:lpstr>
    </vt:vector>
  </TitlesOfParts>
  <Company>ABSS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MMcinnis</dc:creator>
  <cp:lastModifiedBy>MMcinnis</cp:lastModifiedBy>
  <cp:revision>4</cp:revision>
  <dcterms:created xsi:type="dcterms:W3CDTF">2012-10-24T19:12:43Z</dcterms:created>
  <dcterms:modified xsi:type="dcterms:W3CDTF">2013-01-27T18:58:45Z</dcterms:modified>
</cp:coreProperties>
</file>