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sldIdLst>
    <p:sldId id="267" r:id="rId2"/>
    <p:sldId id="268" r:id="rId3"/>
    <p:sldId id="269" r:id="rId4"/>
    <p:sldId id="270" r:id="rId5"/>
    <p:sldId id="271" r:id="rId6"/>
    <p:sldId id="272" r:id="rId7"/>
    <p:sldId id="273" r:id="rId8"/>
    <p:sldId id="274" r:id="rId9"/>
    <p:sldId id="275" r:id="rId10"/>
    <p:sldId id="276" r:id="rId11"/>
    <p:sldId id="277" r:id="rId12"/>
    <p:sldId id="278" r:id="rId13"/>
    <p:sldId id="279" r:id="rId14"/>
    <p:sldId id="280" r:id="rId15"/>
    <p:sldId id="281" r:id="rId16"/>
    <p:sldId id="282" r:id="rId17"/>
    <p:sldId id="283" r:id="rId18"/>
    <p:sldId id="284" r:id="rId19"/>
    <p:sldId id="285" r:id="rId20"/>
    <p:sldId id="286" r:id="rId21"/>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omic Sans MS" pitchFamily="66" charset="0"/>
        <a:ea typeface="+mn-ea"/>
        <a:cs typeface="+mn-cs"/>
      </a:defRPr>
    </a:lvl1pPr>
    <a:lvl2pPr marL="457200" algn="l" rtl="0" eaLnBrk="0" fontAlgn="base" hangingPunct="0">
      <a:spcBef>
        <a:spcPct val="0"/>
      </a:spcBef>
      <a:spcAft>
        <a:spcPct val="0"/>
      </a:spcAft>
      <a:defRPr kern="1200">
        <a:solidFill>
          <a:schemeClr val="tx1"/>
        </a:solidFill>
        <a:latin typeface="Comic Sans MS" pitchFamily="66" charset="0"/>
        <a:ea typeface="+mn-ea"/>
        <a:cs typeface="+mn-cs"/>
      </a:defRPr>
    </a:lvl2pPr>
    <a:lvl3pPr marL="914400" algn="l" rtl="0" eaLnBrk="0" fontAlgn="base" hangingPunct="0">
      <a:spcBef>
        <a:spcPct val="0"/>
      </a:spcBef>
      <a:spcAft>
        <a:spcPct val="0"/>
      </a:spcAft>
      <a:defRPr kern="1200">
        <a:solidFill>
          <a:schemeClr val="tx1"/>
        </a:solidFill>
        <a:latin typeface="Comic Sans MS" pitchFamily="66" charset="0"/>
        <a:ea typeface="+mn-ea"/>
        <a:cs typeface="+mn-cs"/>
      </a:defRPr>
    </a:lvl3pPr>
    <a:lvl4pPr marL="1371600" algn="l" rtl="0" eaLnBrk="0" fontAlgn="base" hangingPunct="0">
      <a:spcBef>
        <a:spcPct val="0"/>
      </a:spcBef>
      <a:spcAft>
        <a:spcPct val="0"/>
      </a:spcAft>
      <a:defRPr kern="1200">
        <a:solidFill>
          <a:schemeClr val="tx1"/>
        </a:solidFill>
        <a:latin typeface="Comic Sans MS" pitchFamily="66" charset="0"/>
        <a:ea typeface="+mn-ea"/>
        <a:cs typeface="+mn-cs"/>
      </a:defRPr>
    </a:lvl4pPr>
    <a:lvl5pPr marL="1828800" algn="l" rtl="0" eaLnBrk="0" fontAlgn="base" hangingPunct="0">
      <a:spcBef>
        <a:spcPct val="0"/>
      </a:spcBef>
      <a:spcAft>
        <a:spcPct val="0"/>
      </a:spcAft>
      <a:defRPr kern="1200">
        <a:solidFill>
          <a:schemeClr val="tx1"/>
        </a:solidFill>
        <a:latin typeface="Comic Sans MS" pitchFamily="66" charset="0"/>
        <a:ea typeface="+mn-ea"/>
        <a:cs typeface="+mn-cs"/>
      </a:defRPr>
    </a:lvl5pPr>
    <a:lvl6pPr marL="2286000" algn="l" defTabSz="914400" rtl="0" eaLnBrk="1" latinLnBrk="0" hangingPunct="1">
      <a:defRPr kern="1200">
        <a:solidFill>
          <a:schemeClr val="tx1"/>
        </a:solidFill>
        <a:latin typeface="Comic Sans MS" pitchFamily="66" charset="0"/>
        <a:ea typeface="+mn-ea"/>
        <a:cs typeface="+mn-cs"/>
      </a:defRPr>
    </a:lvl6pPr>
    <a:lvl7pPr marL="2743200" algn="l" defTabSz="914400" rtl="0" eaLnBrk="1" latinLnBrk="0" hangingPunct="1">
      <a:defRPr kern="1200">
        <a:solidFill>
          <a:schemeClr val="tx1"/>
        </a:solidFill>
        <a:latin typeface="Comic Sans MS" pitchFamily="66" charset="0"/>
        <a:ea typeface="+mn-ea"/>
        <a:cs typeface="+mn-cs"/>
      </a:defRPr>
    </a:lvl7pPr>
    <a:lvl8pPr marL="3200400" algn="l" defTabSz="914400" rtl="0" eaLnBrk="1" latinLnBrk="0" hangingPunct="1">
      <a:defRPr kern="1200">
        <a:solidFill>
          <a:schemeClr val="tx1"/>
        </a:solidFill>
        <a:latin typeface="Comic Sans MS" pitchFamily="66" charset="0"/>
        <a:ea typeface="+mn-ea"/>
        <a:cs typeface="+mn-cs"/>
      </a:defRPr>
    </a:lvl8pPr>
    <a:lvl9pPr marL="3657600" algn="l" defTabSz="914400" rtl="0" eaLnBrk="1" latinLnBrk="0" hangingPunct="1">
      <a:defRPr kern="1200">
        <a:solidFill>
          <a:schemeClr val="tx1"/>
        </a:solidFill>
        <a:latin typeface="Comic Sans MS" pitchFamily="66"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autoAdjust="0"/>
    <p:restoredTop sz="94660" autoAdjust="0"/>
  </p:normalViewPr>
  <p:slideViewPr>
    <p:cSldViewPr>
      <p:cViewPr>
        <p:scale>
          <a:sx n="78" d="100"/>
          <a:sy n="78" d="100"/>
        </p:scale>
        <p:origin x="-437" y="-7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7346"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57347"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57348" name="Rectangle 4"/>
          <p:cNvSpPr>
            <a:spLocks noGrp="1" noChangeArrowheads="1"/>
          </p:cNvSpPr>
          <p:nvPr>
            <p:ph type="dt" sz="quarter" idx="2"/>
          </p:nvPr>
        </p:nvSpPr>
        <p:spPr/>
        <p:txBody>
          <a:bodyPr/>
          <a:lstStyle>
            <a:lvl1pPr>
              <a:defRPr/>
            </a:lvl1pPr>
          </a:lstStyle>
          <a:p>
            <a:endParaRPr lang="en-US"/>
          </a:p>
        </p:txBody>
      </p:sp>
      <p:sp>
        <p:nvSpPr>
          <p:cNvPr id="57349" name="Rectangle 5"/>
          <p:cNvSpPr>
            <a:spLocks noGrp="1" noChangeArrowheads="1"/>
          </p:cNvSpPr>
          <p:nvPr>
            <p:ph type="ftr" sz="quarter" idx="3"/>
          </p:nvPr>
        </p:nvSpPr>
        <p:spPr/>
        <p:txBody>
          <a:bodyPr/>
          <a:lstStyle>
            <a:lvl1pPr>
              <a:defRPr/>
            </a:lvl1pPr>
          </a:lstStyle>
          <a:p>
            <a:endParaRPr lang="en-US"/>
          </a:p>
        </p:txBody>
      </p:sp>
      <p:sp>
        <p:nvSpPr>
          <p:cNvPr id="57350" name="Rectangle 6"/>
          <p:cNvSpPr>
            <a:spLocks noGrp="1" noChangeArrowheads="1"/>
          </p:cNvSpPr>
          <p:nvPr>
            <p:ph type="sldNum" sz="quarter" idx="4"/>
          </p:nvPr>
        </p:nvSpPr>
        <p:spPr/>
        <p:txBody>
          <a:bodyPr/>
          <a:lstStyle>
            <a:lvl1pPr>
              <a:defRPr/>
            </a:lvl1pPr>
          </a:lstStyle>
          <a:p>
            <a:fld id="{3AB7A66D-228C-4D6D-8D3F-D1CBA50C4FBF}" type="slidenum">
              <a:rPr lang="en-US"/>
              <a:pPr/>
              <a:t>‹#›</a:t>
            </a:fld>
            <a:endParaRPr lang="en-US"/>
          </a:p>
        </p:txBody>
      </p:sp>
    </p:spTree>
  </p:cSld>
  <p:clrMapOvr>
    <a:masterClrMapping/>
  </p:clrMapOvr>
  <p:transition spd="med">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9D948A4-B629-4436-8A04-16CC472A750B}" type="slidenum">
              <a:rPr lang="en-US"/>
              <a:pPr/>
              <a:t>‹#›</a:t>
            </a:fld>
            <a:endParaRPr lang="en-US"/>
          </a:p>
        </p:txBody>
      </p:sp>
    </p:spTree>
  </p:cSld>
  <p:clrMapOvr>
    <a:masterClrMapping/>
  </p:clrMapOvr>
  <p:transition spd="med">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063C03E-0E4B-4835-A476-D9C63C72B1EC}" type="slidenum">
              <a:rPr lang="en-US"/>
              <a:pPr/>
              <a:t>‹#›</a:t>
            </a:fld>
            <a:endParaRPr lang="en-US"/>
          </a:p>
        </p:txBody>
      </p:sp>
    </p:spTree>
  </p:cSld>
  <p:clrMapOvr>
    <a:masterClrMapping/>
  </p:clrMapOvr>
  <p:transition spd="med">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6691E28-685C-4FD4-B73B-C6D14DACA566}" type="slidenum">
              <a:rPr lang="en-US"/>
              <a:pPr/>
              <a:t>‹#›</a:t>
            </a:fld>
            <a:endParaRPr lang="en-US"/>
          </a:p>
        </p:txBody>
      </p:sp>
    </p:spTree>
  </p:cSld>
  <p:clrMapOvr>
    <a:masterClrMapping/>
  </p:clrMapOvr>
  <p:transition spd="med">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5E38CCCF-2D08-4402-9F57-6D899B79B866}" type="slidenum">
              <a:rPr lang="en-US"/>
              <a:pPr/>
              <a:t>‹#›</a:t>
            </a:fld>
            <a:endParaRPr lang="en-US"/>
          </a:p>
        </p:txBody>
      </p:sp>
    </p:spTree>
  </p:cSld>
  <p:clrMapOvr>
    <a:masterClrMapping/>
  </p:clrMapOvr>
  <p:transition spd="med">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290CDA17-06E9-4BEA-B816-CA33FABD4791}" type="slidenum">
              <a:rPr lang="en-US"/>
              <a:pPr/>
              <a:t>‹#›</a:t>
            </a:fld>
            <a:endParaRPr lang="en-US"/>
          </a:p>
        </p:txBody>
      </p:sp>
    </p:spTree>
  </p:cSld>
  <p:clrMapOvr>
    <a:masterClrMapping/>
  </p:clrMapOvr>
  <p:transition spd="med">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488F9DC1-668A-4721-9780-214FCB783AD6}" type="slidenum">
              <a:rPr lang="en-US"/>
              <a:pPr/>
              <a:t>‹#›</a:t>
            </a:fld>
            <a:endParaRPr lang="en-US"/>
          </a:p>
        </p:txBody>
      </p:sp>
    </p:spTree>
  </p:cSld>
  <p:clrMapOvr>
    <a:masterClrMapping/>
  </p:clrMapOvr>
  <p:transition spd="med">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1F53A0F-BAA5-4F2A-B82C-48D3ABC99F98}" type="slidenum">
              <a:rPr lang="en-US"/>
              <a:pPr/>
              <a:t>‹#›</a:t>
            </a:fld>
            <a:endParaRPr lang="en-US"/>
          </a:p>
        </p:txBody>
      </p:sp>
    </p:spTree>
  </p:cSld>
  <p:clrMapOvr>
    <a:masterClrMapping/>
  </p:clrMapOvr>
  <p:transition spd="med">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D0D9864-7E45-4942-90BE-7AA90AF1C6CE}" type="slidenum">
              <a:rPr lang="en-US"/>
              <a:pPr/>
              <a:t>‹#›</a:t>
            </a:fld>
            <a:endParaRPr lang="en-US"/>
          </a:p>
        </p:txBody>
      </p:sp>
    </p:spTree>
  </p:cSld>
  <p:clrMapOvr>
    <a:masterClrMapping/>
  </p:clrMapOvr>
  <p:transition spd="med">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D8EF978-1C28-4C3F-B76E-6315D94E695D}" type="slidenum">
              <a:rPr lang="en-US"/>
              <a:pPr/>
              <a:t>‹#›</a:t>
            </a:fld>
            <a:endParaRPr lang="en-US"/>
          </a:p>
        </p:txBody>
      </p:sp>
    </p:spTree>
  </p:cSld>
  <p:clrMapOvr>
    <a:masterClrMapping/>
  </p:clrMapOvr>
  <p:transition spd="med">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86465D4-5815-47D8-B12C-F522B1684CD5}" type="slidenum">
              <a:rPr lang="en-US"/>
              <a:pPr/>
              <a:t>‹#›</a:t>
            </a:fld>
            <a:endParaRPr lang="en-US"/>
          </a:p>
        </p:txBody>
      </p:sp>
    </p:spTree>
  </p:cSld>
  <p:clrMapOvr>
    <a:masterClrMapping/>
  </p:clrMapOvr>
  <p:transition spd="med">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381000"/>
            <a:ext cx="82296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45225"/>
            <a:ext cx="2133600" cy="476250"/>
          </a:xfrm>
        </p:spPr>
        <p:txBody>
          <a:bodyPr/>
          <a:lstStyle>
            <a:lvl1pPr>
              <a:defRPr/>
            </a:lvl1pPr>
          </a:lstStyle>
          <a:p>
            <a:endParaRPr lang="en-US"/>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en-US"/>
          </a:p>
        </p:txBody>
      </p:sp>
      <p:sp>
        <p:nvSpPr>
          <p:cNvPr id="5" name="Slide Number Placeholder 4"/>
          <p:cNvSpPr>
            <a:spLocks noGrp="1"/>
          </p:cNvSpPr>
          <p:nvPr>
            <p:ph type="sldNum" sz="quarter" idx="12"/>
          </p:nvPr>
        </p:nvSpPr>
        <p:spPr>
          <a:xfrm>
            <a:off x="6553200" y="6245225"/>
            <a:ext cx="2133600" cy="476250"/>
          </a:xfrm>
        </p:spPr>
        <p:txBody>
          <a:bodyPr/>
          <a:lstStyle>
            <a:lvl1pPr>
              <a:defRPr/>
            </a:lvl1pPr>
          </a:lstStyle>
          <a:p>
            <a:fld id="{BD94C4E5-FCEF-43BF-8C02-B615F7073B62}" type="slidenum">
              <a:rPr lang="en-US"/>
              <a:pPr/>
              <a:t>‹#›</a:t>
            </a:fld>
            <a:endParaRPr lang="en-US"/>
          </a:p>
        </p:txBody>
      </p:sp>
    </p:spTree>
  </p:cSld>
  <p:clrMapOvr>
    <a:masterClrMapping/>
  </p:clrMapOvr>
  <p:transition spd="med">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6323"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632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endParaRPr lang="en-US"/>
          </a:p>
        </p:txBody>
      </p:sp>
      <p:sp>
        <p:nvSpPr>
          <p:cNvPr id="5632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endParaRPr lang="en-US"/>
          </a:p>
        </p:txBody>
      </p:sp>
      <p:sp>
        <p:nvSpPr>
          <p:cNvPr id="5632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charset="0"/>
              </a:defRPr>
            </a:lvl1pPr>
          </a:lstStyle>
          <a:p>
            <a:fld id="{2329290D-DFDE-46B2-AFAA-942538C64AEA}"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ransition spd="med">
    <p:fade thruBlk="1"/>
  </p:transition>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fontAlgn="base">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video" Target="file:///C:\Documents%20and%20Settings\clee\Desktop\Civics%20Videos\Civics%20-%20Pages%201-5\Citizenship.asf" TargetMode="Externa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video" Target="file:///C:\Documents%20and%20Settings\clee\Desktop\Civics%20Videos\Civics%20-%20Pages%201-5\Reasons_for_Immigration.asf" TargetMode="Externa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4.bp.blogspot.com/-VRP_P5Ra-SU/TsI08vJR8GI/AAAAAAAAAKo/Ez7y6Egn4NE/s1600/IGNORANCE+IS+NO+EXCUSE.jpg"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5" name="Picture 5" descr="america1"/>
          <p:cNvPicPr>
            <a:picLocks noGrp="1" noChangeAspect="1" noChangeArrowheads="1"/>
          </p:cNvPicPr>
          <p:nvPr>
            <p:ph/>
          </p:nvPr>
        </p:nvPicPr>
        <p:blipFill>
          <a:blip r:embed="rId2" cstate="print"/>
          <a:srcRect/>
          <a:stretch>
            <a:fillRect/>
          </a:stretch>
        </p:blipFill>
        <p:spPr>
          <a:xfrm>
            <a:off x="304800" y="304800"/>
            <a:ext cx="3352800" cy="2960688"/>
          </a:xfrm>
          <a:noFill/>
          <a:ln/>
        </p:spPr>
      </p:pic>
      <p:sp>
        <p:nvSpPr>
          <p:cNvPr id="20487" name="WordArt 7"/>
          <p:cNvSpPr>
            <a:spLocks noChangeArrowheads="1" noChangeShapeType="1" noTextEdit="1"/>
          </p:cNvSpPr>
          <p:nvPr/>
        </p:nvSpPr>
        <p:spPr bwMode="auto">
          <a:xfrm>
            <a:off x="3886200" y="533400"/>
            <a:ext cx="4953000" cy="2514600"/>
          </a:xfrm>
          <a:prstGeom prst="rect">
            <a:avLst/>
          </a:prstGeom>
        </p:spPr>
        <p:txBody>
          <a:bodyPr wrap="none" fromWordArt="1">
            <a:prstTxWarp prst="textPlain">
              <a:avLst>
                <a:gd name="adj" fmla="val 50000"/>
              </a:avLst>
            </a:prstTxWarp>
          </a:bodyPr>
          <a:lstStyle/>
          <a:p>
            <a:pPr algn="ctr"/>
            <a:r>
              <a:rPr lang="en-US" sz="3600" kern="10">
                <a:ln w="19050">
                  <a:solidFill>
                    <a:schemeClr val="bg1"/>
                  </a:solidFill>
                  <a:round/>
                  <a:headEnd/>
                  <a:tailEnd/>
                </a:ln>
                <a:solidFill>
                  <a:srgbClr val="FF0000"/>
                </a:solidFill>
                <a:effectLst>
                  <a:outerShdw dist="35921" dir="2700000" algn="ctr" rotWithShape="0">
                    <a:srgbClr val="990000"/>
                  </a:outerShdw>
                </a:effectLst>
                <a:latin typeface="Impact"/>
              </a:rPr>
              <a:t>Citizenship</a:t>
            </a:r>
          </a:p>
        </p:txBody>
      </p:sp>
      <p:sp>
        <p:nvSpPr>
          <p:cNvPr id="20488" name="Rectangle 8"/>
          <p:cNvSpPr>
            <a:spLocks noChangeArrowheads="1"/>
          </p:cNvSpPr>
          <p:nvPr/>
        </p:nvSpPr>
        <p:spPr bwMode="auto">
          <a:xfrm>
            <a:off x="152400" y="3429000"/>
            <a:ext cx="8991600" cy="2979738"/>
          </a:xfrm>
          <a:prstGeom prst="rect">
            <a:avLst/>
          </a:prstGeom>
          <a:noFill/>
          <a:ln w="9525">
            <a:noFill/>
            <a:miter lim="800000"/>
            <a:headEnd/>
            <a:tailEnd/>
          </a:ln>
          <a:effectLst/>
        </p:spPr>
        <p:txBody>
          <a:bodyPr anchor="ctr">
            <a:spAutoFit/>
          </a:bodyPr>
          <a:lstStyle/>
          <a:p>
            <a:pPr algn="ctr" eaLnBrk="1" hangingPunct="1"/>
            <a:r>
              <a:rPr lang="en-US" sz="1800"/>
              <a:t>Who is allowed to be a citizen of the United States?  Do you think there should be specific standards for U.S. citizenship?  Why?  Should there be a cap on the number of people they let in the United States?  Why or why not?</a:t>
            </a:r>
          </a:p>
          <a:p>
            <a:pPr algn="ctr" eaLnBrk="1" hangingPunct="1">
              <a:lnSpc>
                <a:spcPct val="150000"/>
              </a:lnSpc>
            </a:pPr>
            <a:r>
              <a:rPr lang="en-US" sz="180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Tree>
  </p:cSld>
  <p:clrMapOvr>
    <a:masterClrMapping/>
  </p:clrMapOvr>
  <p:transition spd="med">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AutoShape 7"/>
          <p:cNvSpPr>
            <a:spLocks noChangeArrowheads="1"/>
          </p:cNvSpPr>
          <p:nvPr/>
        </p:nvSpPr>
        <p:spPr bwMode="auto">
          <a:xfrm>
            <a:off x="0" y="0"/>
            <a:ext cx="4495800" cy="6858000"/>
          </a:xfrm>
          <a:prstGeom prst="roundRect">
            <a:avLst>
              <a:gd name="adj" fmla="val 16667"/>
            </a:avLst>
          </a:prstGeom>
          <a:solidFill>
            <a:srgbClr val="808080"/>
          </a:solidFill>
          <a:ln w="38100">
            <a:solidFill>
              <a:srgbClr val="000000"/>
            </a:solidFill>
            <a:round/>
            <a:headEnd/>
            <a:tailEnd/>
          </a:ln>
          <a:effectLst/>
        </p:spPr>
        <p:txBody>
          <a:bodyPr wrap="none" anchor="ctr"/>
          <a:lstStyle/>
          <a:p>
            <a:endParaRPr lang="en-US"/>
          </a:p>
        </p:txBody>
      </p:sp>
      <p:sp>
        <p:nvSpPr>
          <p:cNvPr id="2056" name="Text Box 8"/>
          <p:cNvSpPr txBox="1">
            <a:spLocks noChangeArrowheads="1"/>
          </p:cNvSpPr>
          <p:nvPr/>
        </p:nvSpPr>
        <p:spPr bwMode="auto">
          <a:xfrm>
            <a:off x="-152400" y="0"/>
            <a:ext cx="4495800" cy="369332"/>
          </a:xfrm>
          <a:prstGeom prst="rect">
            <a:avLst/>
          </a:prstGeom>
          <a:noFill/>
          <a:ln w="9525">
            <a:noFill/>
            <a:miter lim="800000"/>
            <a:headEnd/>
            <a:tailEnd/>
          </a:ln>
          <a:effectLst/>
        </p:spPr>
        <p:txBody>
          <a:bodyPr>
            <a:spAutoFit/>
          </a:bodyPr>
          <a:lstStyle/>
          <a:p>
            <a:pPr algn="ctr" eaLnBrk="1" hangingPunct="1">
              <a:spcBef>
                <a:spcPct val="50000"/>
              </a:spcBef>
            </a:pPr>
            <a:r>
              <a:rPr lang="en-US" b="1" dirty="0">
                <a:solidFill>
                  <a:srgbClr val="FF0000"/>
                </a:solidFill>
              </a:rPr>
              <a:t>American Population</a:t>
            </a:r>
          </a:p>
        </p:txBody>
      </p:sp>
      <p:sp>
        <p:nvSpPr>
          <p:cNvPr id="2057" name="Text Box 9"/>
          <p:cNvSpPr txBox="1">
            <a:spLocks noChangeArrowheads="1"/>
          </p:cNvSpPr>
          <p:nvPr/>
        </p:nvSpPr>
        <p:spPr bwMode="auto">
          <a:xfrm>
            <a:off x="76200" y="593725"/>
            <a:ext cx="4416425" cy="4801314"/>
          </a:xfrm>
          <a:prstGeom prst="rect">
            <a:avLst/>
          </a:prstGeom>
          <a:noFill/>
          <a:ln w="9525">
            <a:noFill/>
            <a:miter lim="800000"/>
            <a:headEnd/>
            <a:tailEnd/>
          </a:ln>
          <a:effectLst/>
        </p:spPr>
        <p:txBody>
          <a:bodyPr>
            <a:spAutoFit/>
          </a:bodyPr>
          <a:lstStyle/>
          <a:p>
            <a:pPr marL="228600" indent="-228600" eaLnBrk="1" hangingPunct="1">
              <a:spcBef>
                <a:spcPct val="50000"/>
              </a:spcBef>
            </a:pPr>
            <a:r>
              <a:rPr lang="en-US" dirty="0">
                <a:solidFill>
                  <a:srgbClr val="000000"/>
                </a:solidFill>
              </a:rPr>
              <a:t>-</a:t>
            </a:r>
            <a:r>
              <a:rPr lang="en-US" dirty="0">
                <a:solidFill>
                  <a:srgbClr val="FFFF00"/>
                </a:solidFill>
              </a:rPr>
              <a:t>late 1700’s</a:t>
            </a:r>
          </a:p>
          <a:p>
            <a:pPr marL="228600" indent="-228600" eaLnBrk="1" hangingPunct="1">
              <a:spcBef>
                <a:spcPct val="50000"/>
              </a:spcBef>
            </a:pPr>
            <a:r>
              <a:rPr lang="en-US" dirty="0">
                <a:solidFill>
                  <a:srgbClr val="FFFF00"/>
                </a:solidFill>
              </a:rPr>
              <a:t>	less than 4 million people</a:t>
            </a:r>
          </a:p>
          <a:p>
            <a:pPr marL="228600" indent="-228600" eaLnBrk="1" hangingPunct="1">
              <a:spcBef>
                <a:spcPct val="50000"/>
              </a:spcBef>
            </a:pPr>
            <a:endParaRPr lang="en-US" dirty="0">
              <a:solidFill>
                <a:srgbClr val="FFFF00"/>
              </a:solidFill>
            </a:endParaRPr>
          </a:p>
          <a:p>
            <a:pPr marL="228600" indent="-228600" eaLnBrk="1" hangingPunct="1">
              <a:spcBef>
                <a:spcPct val="50000"/>
              </a:spcBef>
            </a:pPr>
            <a:r>
              <a:rPr lang="en-US" dirty="0">
                <a:solidFill>
                  <a:srgbClr val="FFFF00"/>
                </a:solidFill>
              </a:rPr>
              <a:t>-today</a:t>
            </a:r>
          </a:p>
          <a:p>
            <a:pPr marL="228600" indent="-228600" eaLnBrk="1" hangingPunct="1">
              <a:spcBef>
                <a:spcPct val="50000"/>
              </a:spcBef>
            </a:pPr>
            <a:r>
              <a:rPr lang="en-US" dirty="0">
                <a:solidFill>
                  <a:srgbClr val="FFFF00"/>
                </a:solidFill>
              </a:rPr>
              <a:t>	nearly </a:t>
            </a:r>
            <a:r>
              <a:rPr lang="en-US" dirty="0" smtClean="0">
                <a:solidFill>
                  <a:srgbClr val="FFFF00"/>
                </a:solidFill>
              </a:rPr>
              <a:t>320 million</a:t>
            </a:r>
            <a:endParaRPr lang="en-US" dirty="0">
              <a:solidFill>
                <a:srgbClr val="FFFF00"/>
              </a:solidFill>
            </a:endParaRPr>
          </a:p>
          <a:p>
            <a:pPr marL="228600" indent="-228600" eaLnBrk="1" hangingPunct="1">
              <a:spcBef>
                <a:spcPct val="50000"/>
              </a:spcBef>
            </a:pPr>
            <a:endParaRPr lang="en-US" dirty="0">
              <a:solidFill>
                <a:srgbClr val="FFFF00"/>
              </a:solidFill>
            </a:endParaRPr>
          </a:p>
          <a:p>
            <a:pPr marL="228600" indent="-228600" eaLnBrk="1" hangingPunct="1">
              <a:spcBef>
                <a:spcPct val="50000"/>
              </a:spcBef>
            </a:pPr>
            <a:r>
              <a:rPr lang="en-US" dirty="0">
                <a:solidFill>
                  <a:srgbClr val="FFFF00"/>
                </a:solidFill>
              </a:rPr>
              <a:t>-what caused the growth?</a:t>
            </a:r>
          </a:p>
          <a:p>
            <a:pPr marL="228600" indent="-228600" eaLnBrk="1" hangingPunct="1">
              <a:spcBef>
                <a:spcPct val="50000"/>
              </a:spcBef>
            </a:pPr>
            <a:r>
              <a:rPr lang="en-US" dirty="0">
                <a:solidFill>
                  <a:srgbClr val="FFFF00"/>
                </a:solidFill>
              </a:rPr>
              <a:t>	immigration</a:t>
            </a:r>
          </a:p>
          <a:p>
            <a:pPr marL="228600" indent="-228600" eaLnBrk="1" hangingPunct="1">
              <a:spcBef>
                <a:spcPct val="50000"/>
              </a:spcBef>
              <a:buFontTx/>
              <a:buChar char="•"/>
            </a:pPr>
            <a:r>
              <a:rPr lang="en-US" dirty="0"/>
              <a:t>More people want to move to America for various reasons</a:t>
            </a:r>
          </a:p>
          <a:p>
            <a:pPr marL="228600" indent="-228600" eaLnBrk="1" hangingPunct="1">
              <a:spcBef>
                <a:spcPct val="50000"/>
              </a:spcBef>
            </a:pPr>
            <a:r>
              <a:rPr lang="en-US" dirty="0">
                <a:solidFill>
                  <a:srgbClr val="000000"/>
                </a:solidFill>
              </a:rPr>
              <a:t>	birthrate</a:t>
            </a:r>
          </a:p>
          <a:p>
            <a:pPr marL="228600" indent="-228600" eaLnBrk="1" hangingPunct="1">
              <a:spcBef>
                <a:spcPct val="50000"/>
              </a:spcBef>
              <a:buFontTx/>
              <a:buChar char="•"/>
            </a:pPr>
            <a:r>
              <a:rPr lang="en-US" dirty="0"/>
              <a:t>More Americans having children</a:t>
            </a:r>
          </a:p>
        </p:txBody>
      </p:sp>
      <p:pic>
        <p:nvPicPr>
          <p:cNvPr id="2065" name="Picture 17" descr="D:\Civics and Economics\Critical Thinking Activities\Cagle Cartoons\1-5 Civics and Citizenship\2-Citizenship\Immigrant Offer.JPG"/>
          <p:cNvPicPr>
            <a:picLocks noChangeAspect="1" noChangeArrowheads="1"/>
          </p:cNvPicPr>
          <p:nvPr/>
        </p:nvPicPr>
        <p:blipFill>
          <a:blip r:embed="rId2" cstate="print"/>
          <a:srcRect/>
          <a:stretch>
            <a:fillRect/>
          </a:stretch>
        </p:blipFill>
        <p:spPr bwMode="auto">
          <a:xfrm>
            <a:off x="3581400" y="228600"/>
            <a:ext cx="5334000" cy="3895725"/>
          </a:xfrm>
          <a:prstGeom prst="rect">
            <a:avLst/>
          </a:prstGeom>
          <a:noFill/>
        </p:spPr>
      </p:pic>
      <p:sp>
        <p:nvSpPr>
          <p:cNvPr id="2066" name="Text Box 18"/>
          <p:cNvSpPr txBox="1">
            <a:spLocks noChangeArrowheads="1"/>
          </p:cNvSpPr>
          <p:nvPr/>
        </p:nvSpPr>
        <p:spPr bwMode="auto">
          <a:xfrm>
            <a:off x="4724400" y="4267200"/>
            <a:ext cx="4038600" cy="1558925"/>
          </a:xfrm>
          <a:prstGeom prst="rect">
            <a:avLst/>
          </a:prstGeom>
          <a:noFill/>
          <a:ln w="9525">
            <a:noFill/>
            <a:miter lim="800000"/>
            <a:headEnd/>
            <a:tailEnd/>
          </a:ln>
          <a:effectLst/>
        </p:spPr>
        <p:txBody>
          <a:bodyPr>
            <a:spAutoFit/>
          </a:bodyPr>
          <a:lstStyle/>
          <a:p>
            <a:pPr algn="ctr">
              <a:spcBef>
                <a:spcPct val="50000"/>
              </a:spcBef>
            </a:pPr>
            <a:r>
              <a:rPr lang="en-US" sz="1600" b="1">
                <a:latin typeface="Tahoma" pitchFamily="34" charset="0"/>
              </a:rPr>
              <a:t>Why is the worker painting “Offer may Vary” on the Statue of Liberty?  Do some people think the population is getting too big?  How?  Why?  What can be done?  Should it be done?</a:t>
            </a:r>
          </a:p>
        </p:txBody>
      </p:sp>
    </p:spTree>
  </p:cSld>
  <p:clrMapOvr>
    <a:masterClrMapping/>
  </p:clrMapOvr>
  <p:transition spd="med">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0" name="AutoShape 8"/>
          <p:cNvSpPr>
            <a:spLocks noChangeArrowheads="1"/>
          </p:cNvSpPr>
          <p:nvPr/>
        </p:nvSpPr>
        <p:spPr bwMode="auto">
          <a:xfrm>
            <a:off x="4572000" y="0"/>
            <a:ext cx="4572000" cy="6858000"/>
          </a:xfrm>
          <a:prstGeom prst="roundRect">
            <a:avLst>
              <a:gd name="adj" fmla="val 16667"/>
            </a:avLst>
          </a:prstGeom>
          <a:solidFill>
            <a:srgbClr val="808080"/>
          </a:solidFill>
          <a:ln w="38100">
            <a:solidFill>
              <a:srgbClr val="000000"/>
            </a:solidFill>
            <a:round/>
            <a:headEnd/>
            <a:tailEnd/>
          </a:ln>
          <a:effectLst/>
        </p:spPr>
        <p:txBody>
          <a:bodyPr wrap="none" anchor="ctr"/>
          <a:lstStyle/>
          <a:p>
            <a:endParaRPr lang="en-US"/>
          </a:p>
        </p:txBody>
      </p:sp>
      <p:sp>
        <p:nvSpPr>
          <p:cNvPr id="3081" name="Text Box 9"/>
          <p:cNvSpPr txBox="1">
            <a:spLocks noChangeArrowheads="1"/>
          </p:cNvSpPr>
          <p:nvPr/>
        </p:nvSpPr>
        <p:spPr bwMode="auto">
          <a:xfrm>
            <a:off x="4810125" y="0"/>
            <a:ext cx="4219575" cy="369332"/>
          </a:xfrm>
          <a:prstGeom prst="rect">
            <a:avLst/>
          </a:prstGeom>
          <a:noFill/>
          <a:ln w="9525">
            <a:noFill/>
            <a:miter lim="800000"/>
            <a:headEnd/>
            <a:tailEnd/>
          </a:ln>
          <a:effectLst/>
        </p:spPr>
        <p:txBody>
          <a:bodyPr>
            <a:spAutoFit/>
          </a:bodyPr>
          <a:lstStyle/>
          <a:p>
            <a:pPr algn="ctr" eaLnBrk="1" hangingPunct="1">
              <a:spcBef>
                <a:spcPct val="50000"/>
              </a:spcBef>
            </a:pPr>
            <a:r>
              <a:rPr lang="en-US" b="1" dirty="0">
                <a:solidFill>
                  <a:srgbClr val="FFFF00"/>
                </a:solidFill>
              </a:rPr>
              <a:t>Citizenship</a:t>
            </a:r>
          </a:p>
        </p:txBody>
      </p:sp>
      <p:sp>
        <p:nvSpPr>
          <p:cNvPr id="3082" name="Text Box 10"/>
          <p:cNvSpPr txBox="1">
            <a:spLocks noChangeArrowheads="1"/>
          </p:cNvSpPr>
          <p:nvPr/>
        </p:nvSpPr>
        <p:spPr bwMode="auto">
          <a:xfrm>
            <a:off x="4492625" y="533400"/>
            <a:ext cx="4689475" cy="854075"/>
          </a:xfrm>
          <a:prstGeom prst="rect">
            <a:avLst/>
          </a:prstGeom>
          <a:noFill/>
          <a:ln w="9525">
            <a:noFill/>
            <a:miter lim="800000"/>
            <a:headEnd/>
            <a:tailEnd/>
          </a:ln>
          <a:effectLst/>
        </p:spPr>
        <p:txBody>
          <a:bodyPr>
            <a:spAutoFit/>
          </a:bodyPr>
          <a:lstStyle/>
          <a:p>
            <a:pPr marL="228600" indent="-228600" eaLnBrk="1" hangingPunct="1">
              <a:spcBef>
                <a:spcPct val="50000"/>
              </a:spcBef>
            </a:pPr>
            <a:endParaRPr lang="en-US"/>
          </a:p>
          <a:p>
            <a:pPr marL="228600" indent="-228600" eaLnBrk="1" hangingPunct="1">
              <a:spcBef>
                <a:spcPct val="50000"/>
              </a:spcBef>
            </a:pPr>
            <a:endParaRPr lang="en-US"/>
          </a:p>
        </p:txBody>
      </p:sp>
      <p:sp>
        <p:nvSpPr>
          <p:cNvPr id="3083" name="Text Box 11"/>
          <p:cNvSpPr txBox="1">
            <a:spLocks noChangeArrowheads="1"/>
          </p:cNvSpPr>
          <p:nvPr/>
        </p:nvSpPr>
        <p:spPr bwMode="auto">
          <a:xfrm>
            <a:off x="4573588" y="593725"/>
            <a:ext cx="4532312" cy="3831818"/>
          </a:xfrm>
          <a:prstGeom prst="rect">
            <a:avLst/>
          </a:prstGeom>
          <a:noFill/>
          <a:ln w="9525">
            <a:noFill/>
            <a:miter lim="800000"/>
            <a:headEnd/>
            <a:tailEnd/>
          </a:ln>
          <a:effectLst/>
        </p:spPr>
        <p:txBody>
          <a:bodyPr>
            <a:spAutoFit/>
          </a:bodyPr>
          <a:lstStyle/>
          <a:p>
            <a:pPr marL="457200" indent="-457200" eaLnBrk="1" hangingPunct="1">
              <a:spcBef>
                <a:spcPct val="50000"/>
              </a:spcBef>
            </a:pPr>
            <a:r>
              <a:rPr lang="en-US" dirty="0">
                <a:solidFill>
                  <a:srgbClr val="000000"/>
                </a:solidFill>
              </a:rPr>
              <a:t>-</a:t>
            </a:r>
            <a:r>
              <a:rPr lang="en-US" dirty="0">
                <a:solidFill>
                  <a:srgbClr val="FF0000"/>
                </a:solidFill>
              </a:rPr>
              <a:t>What is a </a:t>
            </a:r>
            <a:r>
              <a:rPr lang="en-US" b="1" u="sng" dirty="0">
                <a:solidFill>
                  <a:srgbClr val="FFFF00"/>
                </a:solidFill>
              </a:rPr>
              <a:t>citizen</a:t>
            </a:r>
            <a:r>
              <a:rPr lang="en-US" dirty="0"/>
              <a:t>?</a:t>
            </a:r>
          </a:p>
          <a:p>
            <a:pPr marL="457200" indent="-457200" eaLnBrk="1" hangingPunct="1">
              <a:spcBef>
                <a:spcPct val="50000"/>
              </a:spcBef>
              <a:buFontTx/>
              <a:buChar char="•"/>
            </a:pPr>
            <a:r>
              <a:rPr lang="en-US" dirty="0"/>
              <a:t>14</a:t>
            </a:r>
            <a:r>
              <a:rPr lang="en-US" baseline="30000" dirty="0"/>
              <a:t>th</a:t>
            </a:r>
            <a:r>
              <a:rPr lang="en-US" dirty="0"/>
              <a:t> Amendment states that “any person born or naturalized” is a citizen of the U.S.</a:t>
            </a:r>
          </a:p>
          <a:p>
            <a:pPr marL="457200" indent="-457200" eaLnBrk="1" hangingPunct="1">
              <a:spcBef>
                <a:spcPct val="50000"/>
              </a:spcBef>
            </a:pPr>
            <a:endParaRPr lang="en-US" dirty="0"/>
          </a:p>
          <a:p>
            <a:pPr marL="457200" indent="-457200" eaLnBrk="1" hangingPunct="1">
              <a:spcBef>
                <a:spcPct val="50000"/>
              </a:spcBef>
            </a:pPr>
            <a:r>
              <a:rPr lang="en-US" dirty="0">
                <a:solidFill>
                  <a:srgbClr val="000000"/>
                </a:solidFill>
              </a:rPr>
              <a:t>-</a:t>
            </a:r>
            <a:r>
              <a:rPr lang="en-US" dirty="0">
                <a:solidFill>
                  <a:srgbClr val="FF0000"/>
                </a:solidFill>
              </a:rPr>
              <a:t>two ways to become a citizen</a:t>
            </a:r>
          </a:p>
          <a:p>
            <a:pPr marL="457200" indent="-457200" eaLnBrk="1" hangingPunct="1">
              <a:spcBef>
                <a:spcPct val="50000"/>
              </a:spcBef>
            </a:pPr>
            <a:endParaRPr lang="en-US" dirty="0">
              <a:solidFill>
                <a:srgbClr val="FF0000"/>
              </a:solidFill>
            </a:endParaRPr>
          </a:p>
          <a:p>
            <a:pPr marL="457200" indent="-457200" eaLnBrk="1" hangingPunct="1">
              <a:spcBef>
                <a:spcPct val="50000"/>
              </a:spcBef>
            </a:pPr>
            <a:r>
              <a:rPr lang="en-US" dirty="0">
                <a:solidFill>
                  <a:srgbClr val="FF0000"/>
                </a:solidFill>
              </a:rPr>
              <a:t>-born a citizen</a:t>
            </a:r>
          </a:p>
          <a:p>
            <a:pPr marL="457200" indent="-457200" eaLnBrk="1" hangingPunct="1">
              <a:spcBef>
                <a:spcPct val="50000"/>
              </a:spcBef>
            </a:pPr>
            <a:endParaRPr lang="en-US" dirty="0">
              <a:solidFill>
                <a:srgbClr val="000000"/>
              </a:solidFill>
            </a:endParaRPr>
          </a:p>
          <a:p>
            <a:pPr marL="457200" indent="-457200" eaLnBrk="1" hangingPunct="1">
              <a:spcBef>
                <a:spcPct val="50000"/>
              </a:spcBef>
            </a:pPr>
            <a:r>
              <a:rPr lang="en-US" dirty="0">
                <a:solidFill>
                  <a:srgbClr val="000000"/>
                </a:solidFill>
              </a:rPr>
              <a:t>-</a:t>
            </a:r>
            <a:r>
              <a:rPr lang="en-US" dirty="0">
                <a:solidFill>
                  <a:srgbClr val="FF0000"/>
                </a:solidFill>
              </a:rPr>
              <a:t>through</a:t>
            </a:r>
            <a:r>
              <a:rPr lang="en-US" b="1" i="1" dirty="0">
                <a:solidFill>
                  <a:srgbClr val="000000"/>
                </a:solidFill>
              </a:rPr>
              <a:t> </a:t>
            </a:r>
            <a:r>
              <a:rPr lang="en-US" b="1" i="1" u="sng" dirty="0">
                <a:solidFill>
                  <a:srgbClr val="FFFF00"/>
                </a:solidFill>
              </a:rPr>
              <a:t>naturalization</a:t>
            </a:r>
          </a:p>
        </p:txBody>
      </p:sp>
      <p:pic>
        <p:nvPicPr>
          <p:cNvPr id="3086" name="Picture 14" descr="ee-photo-ukr1"/>
          <p:cNvPicPr>
            <a:picLocks noChangeAspect="1" noChangeArrowheads="1"/>
          </p:cNvPicPr>
          <p:nvPr/>
        </p:nvPicPr>
        <p:blipFill>
          <a:blip r:embed="rId2" cstate="print"/>
          <a:srcRect/>
          <a:stretch>
            <a:fillRect/>
          </a:stretch>
        </p:blipFill>
        <p:spPr bwMode="auto">
          <a:xfrm>
            <a:off x="457200" y="762000"/>
            <a:ext cx="3787775" cy="5299075"/>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2" name="AutoShape 6"/>
          <p:cNvSpPr>
            <a:spLocks noChangeArrowheads="1"/>
          </p:cNvSpPr>
          <p:nvPr/>
        </p:nvSpPr>
        <p:spPr bwMode="auto">
          <a:xfrm>
            <a:off x="0" y="0"/>
            <a:ext cx="4572000" cy="6858000"/>
          </a:xfrm>
          <a:prstGeom prst="roundRect">
            <a:avLst>
              <a:gd name="adj" fmla="val 16667"/>
            </a:avLst>
          </a:prstGeom>
          <a:solidFill>
            <a:srgbClr val="808080"/>
          </a:solidFill>
          <a:ln w="38100">
            <a:solidFill>
              <a:schemeClr val="tx1"/>
            </a:solidFill>
            <a:round/>
            <a:headEnd/>
            <a:tailEnd/>
          </a:ln>
          <a:effectLst/>
        </p:spPr>
        <p:txBody>
          <a:bodyPr wrap="none" anchor="ctr"/>
          <a:lstStyle/>
          <a:p>
            <a:endParaRPr lang="en-US"/>
          </a:p>
        </p:txBody>
      </p:sp>
      <p:sp>
        <p:nvSpPr>
          <p:cNvPr id="4103" name="Text Box 7"/>
          <p:cNvSpPr txBox="1">
            <a:spLocks noChangeArrowheads="1"/>
          </p:cNvSpPr>
          <p:nvPr/>
        </p:nvSpPr>
        <p:spPr bwMode="auto">
          <a:xfrm>
            <a:off x="171450" y="0"/>
            <a:ext cx="4005263" cy="396875"/>
          </a:xfrm>
          <a:prstGeom prst="rect">
            <a:avLst/>
          </a:prstGeom>
          <a:noFill/>
          <a:ln w="9525">
            <a:noFill/>
            <a:miter lim="800000"/>
            <a:headEnd/>
            <a:tailEnd/>
          </a:ln>
          <a:effectLst/>
        </p:spPr>
        <p:txBody>
          <a:bodyPr>
            <a:spAutoFit/>
          </a:bodyPr>
          <a:lstStyle/>
          <a:p>
            <a:pPr algn="ctr" eaLnBrk="1" hangingPunct="1">
              <a:spcBef>
                <a:spcPct val="50000"/>
              </a:spcBef>
            </a:pPr>
            <a:r>
              <a:rPr lang="en-US" b="1" u="sng">
                <a:solidFill>
                  <a:srgbClr val="FFFF00"/>
                </a:solidFill>
              </a:rPr>
              <a:t>Citizen By Birth</a:t>
            </a:r>
          </a:p>
        </p:txBody>
      </p:sp>
      <p:sp>
        <p:nvSpPr>
          <p:cNvPr id="4104" name="Text Box 8"/>
          <p:cNvSpPr txBox="1">
            <a:spLocks noChangeArrowheads="1"/>
          </p:cNvSpPr>
          <p:nvPr/>
        </p:nvSpPr>
        <p:spPr bwMode="auto">
          <a:xfrm>
            <a:off x="0" y="746125"/>
            <a:ext cx="4495800" cy="5318125"/>
          </a:xfrm>
          <a:prstGeom prst="rect">
            <a:avLst/>
          </a:prstGeom>
          <a:noFill/>
          <a:ln w="9525">
            <a:noFill/>
            <a:miter lim="800000"/>
            <a:headEnd/>
            <a:tailEnd/>
          </a:ln>
          <a:effectLst/>
        </p:spPr>
        <p:txBody>
          <a:bodyPr>
            <a:spAutoFit/>
          </a:bodyPr>
          <a:lstStyle/>
          <a:p>
            <a:pPr marL="177800" indent="-177800" eaLnBrk="1" hangingPunct="1">
              <a:spcBef>
                <a:spcPct val="50000"/>
              </a:spcBef>
            </a:pPr>
            <a:r>
              <a:rPr lang="en-US" sz="1800">
                <a:solidFill>
                  <a:srgbClr val="000000"/>
                </a:solidFill>
              </a:rPr>
              <a:t>-Citizenship by Birth</a:t>
            </a:r>
          </a:p>
          <a:p>
            <a:pPr marL="177800" indent="-177800" eaLnBrk="1" hangingPunct="1">
              <a:spcBef>
                <a:spcPct val="50000"/>
              </a:spcBef>
            </a:pPr>
            <a:endParaRPr lang="en-US" sz="1800">
              <a:solidFill>
                <a:srgbClr val="000000"/>
              </a:solidFill>
            </a:endParaRPr>
          </a:p>
          <a:p>
            <a:pPr marL="177800" indent="-177800" eaLnBrk="1" hangingPunct="1">
              <a:spcBef>
                <a:spcPct val="50000"/>
              </a:spcBef>
            </a:pPr>
            <a:endParaRPr lang="en-US" sz="1800">
              <a:solidFill>
                <a:srgbClr val="000000"/>
              </a:solidFill>
            </a:endParaRPr>
          </a:p>
          <a:p>
            <a:pPr marL="177800" indent="-177800" eaLnBrk="1" hangingPunct="1">
              <a:spcBef>
                <a:spcPct val="50000"/>
              </a:spcBef>
            </a:pPr>
            <a:r>
              <a:rPr lang="en-US" sz="1800">
                <a:solidFill>
                  <a:srgbClr val="000000"/>
                </a:solidFill>
              </a:rPr>
              <a:t>-</a:t>
            </a:r>
            <a:r>
              <a:rPr lang="en-US" sz="1800" b="1" u="sng">
                <a:solidFill>
                  <a:srgbClr val="FFFF00"/>
                </a:solidFill>
              </a:rPr>
              <a:t>born anywhere in any part of the United States</a:t>
            </a:r>
          </a:p>
          <a:p>
            <a:pPr marL="177800" indent="-177800" eaLnBrk="1" hangingPunct="1">
              <a:spcBef>
                <a:spcPct val="50000"/>
              </a:spcBef>
            </a:pPr>
            <a:endParaRPr lang="en-US" sz="1800" b="1" u="sng">
              <a:solidFill>
                <a:srgbClr val="FFFF00"/>
              </a:solidFill>
            </a:endParaRPr>
          </a:p>
          <a:p>
            <a:pPr marL="177800" indent="-177800" eaLnBrk="1" hangingPunct="1">
              <a:spcBef>
                <a:spcPct val="50000"/>
              </a:spcBef>
            </a:pPr>
            <a:endParaRPr lang="en-US" sz="1800">
              <a:solidFill>
                <a:srgbClr val="000000"/>
              </a:solidFill>
            </a:endParaRPr>
          </a:p>
          <a:p>
            <a:pPr marL="177800" indent="-177800" eaLnBrk="1" hangingPunct="1">
              <a:spcBef>
                <a:spcPct val="50000"/>
              </a:spcBef>
            </a:pPr>
            <a:r>
              <a:rPr lang="en-US" sz="1800">
                <a:solidFill>
                  <a:srgbClr val="000000"/>
                </a:solidFill>
              </a:rPr>
              <a:t>-If your </a:t>
            </a:r>
            <a:r>
              <a:rPr lang="en-US" sz="1800" b="1" u="sng">
                <a:solidFill>
                  <a:srgbClr val="FFFF00"/>
                </a:solidFill>
              </a:rPr>
              <a:t>parents are citizens</a:t>
            </a:r>
            <a:r>
              <a:rPr lang="en-US" sz="1800">
                <a:solidFill>
                  <a:srgbClr val="000000"/>
                </a:solidFill>
              </a:rPr>
              <a:t> no matter where you were born</a:t>
            </a:r>
          </a:p>
          <a:p>
            <a:pPr marL="177800" indent="-177800" eaLnBrk="1" hangingPunct="1">
              <a:spcBef>
                <a:spcPct val="50000"/>
              </a:spcBef>
            </a:pPr>
            <a:endParaRPr lang="en-US" sz="1800">
              <a:solidFill>
                <a:srgbClr val="000000"/>
              </a:solidFill>
            </a:endParaRPr>
          </a:p>
          <a:p>
            <a:pPr marL="177800" indent="-177800" eaLnBrk="1" hangingPunct="1">
              <a:spcBef>
                <a:spcPct val="50000"/>
              </a:spcBef>
            </a:pPr>
            <a:endParaRPr lang="en-US" sz="1800">
              <a:solidFill>
                <a:srgbClr val="000000"/>
              </a:solidFill>
            </a:endParaRPr>
          </a:p>
          <a:p>
            <a:pPr marL="177800" indent="-177800" eaLnBrk="1" hangingPunct="1">
              <a:spcBef>
                <a:spcPct val="50000"/>
              </a:spcBef>
            </a:pPr>
            <a:r>
              <a:rPr lang="en-US" sz="1800">
                <a:solidFill>
                  <a:srgbClr val="000000"/>
                </a:solidFill>
              </a:rPr>
              <a:t>-possible to be a </a:t>
            </a:r>
            <a:r>
              <a:rPr lang="en-US" sz="1800" b="1" u="sng">
                <a:solidFill>
                  <a:srgbClr val="FFFF00"/>
                </a:solidFill>
              </a:rPr>
              <a:t>dual citizen</a:t>
            </a:r>
            <a:r>
              <a:rPr lang="en-US" sz="1800">
                <a:solidFill>
                  <a:srgbClr val="000000"/>
                </a:solidFill>
              </a:rPr>
              <a:t> at birth</a:t>
            </a:r>
          </a:p>
          <a:p>
            <a:pPr marL="177800" indent="-177800" eaLnBrk="1" hangingPunct="1">
              <a:spcBef>
                <a:spcPct val="50000"/>
              </a:spcBef>
              <a:buFontTx/>
              <a:buChar char="•"/>
            </a:pPr>
            <a:r>
              <a:rPr lang="en-US" sz="1800"/>
              <a:t>Holding citizenship in more than one country</a:t>
            </a:r>
          </a:p>
        </p:txBody>
      </p:sp>
      <p:pic>
        <p:nvPicPr>
          <p:cNvPr id="34818" name="Picture 2" descr="http://colorlines.com/assets_c/2010/08/citizen_081110-thumb-640xauto-599.jpg"/>
          <p:cNvPicPr>
            <a:picLocks noChangeAspect="1" noChangeArrowheads="1"/>
          </p:cNvPicPr>
          <p:nvPr/>
        </p:nvPicPr>
        <p:blipFill>
          <a:blip r:embed="rId2" cstate="print"/>
          <a:srcRect/>
          <a:stretch>
            <a:fillRect/>
          </a:stretch>
        </p:blipFill>
        <p:spPr bwMode="auto">
          <a:xfrm>
            <a:off x="5334000" y="2057400"/>
            <a:ext cx="3581400" cy="2271951"/>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AutoShape 4"/>
          <p:cNvSpPr>
            <a:spLocks noChangeArrowheads="1"/>
          </p:cNvSpPr>
          <p:nvPr/>
        </p:nvSpPr>
        <p:spPr bwMode="auto">
          <a:xfrm>
            <a:off x="4572000" y="0"/>
            <a:ext cx="4572000" cy="4191000"/>
          </a:xfrm>
          <a:prstGeom prst="roundRect">
            <a:avLst>
              <a:gd name="adj" fmla="val 16667"/>
            </a:avLst>
          </a:prstGeom>
          <a:solidFill>
            <a:srgbClr val="808080"/>
          </a:solidFill>
          <a:ln w="38100">
            <a:solidFill>
              <a:schemeClr val="tx1"/>
            </a:solidFill>
            <a:round/>
            <a:headEnd/>
            <a:tailEnd/>
          </a:ln>
          <a:effectLst/>
        </p:spPr>
        <p:txBody>
          <a:bodyPr wrap="none" anchor="ctr"/>
          <a:lstStyle/>
          <a:p>
            <a:endParaRPr lang="en-US"/>
          </a:p>
        </p:txBody>
      </p:sp>
      <p:sp>
        <p:nvSpPr>
          <p:cNvPr id="5125" name="Text Box 5"/>
          <p:cNvSpPr txBox="1">
            <a:spLocks noChangeArrowheads="1"/>
          </p:cNvSpPr>
          <p:nvPr/>
        </p:nvSpPr>
        <p:spPr bwMode="auto">
          <a:xfrm>
            <a:off x="4773613" y="0"/>
            <a:ext cx="4370387" cy="396875"/>
          </a:xfrm>
          <a:prstGeom prst="rect">
            <a:avLst/>
          </a:prstGeom>
          <a:noFill/>
          <a:ln w="9525">
            <a:noFill/>
            <a:miter lim="800000"/>
            <a:headEnd/>
            <a:tailEnd/>
          </a:ln>
          <a:effectLst/>
        </p:spPr>
        <p:txBody>
          <a:bodyPr>
            <a:spAutoFit/>
          </a:bodyPr>
          <a:lstStyle/>
          <a:p>
            <a:pPr algn="ctr" eaLnBrk="1" hangingPunct="1">
              <a:spcBef>
                <a:spcPct val="50000"/>
              </a:spcBef>
            </a:pPr>
            <a:r>
              <a:rPr lang="en-US" b="1">
                <a:solidFill>
                  <a:srgbClr val="000000"/>
                </a:solidFill>
              </a:rPr>
              <a:t>Naturalization</a:t>
            </a:r>
          </a:p>
        </p:txBody>
      </p:sp>
      <p:sp>
        <p:nvSpPr>
          <p:cNvPr id="5126" name="Text Box 6"/>
          <p:cNvSpPr txBox="1">
            <a:spLocks noChangeArrowheads="1"/>
          </p:cNvSpPr>
          <p:nvPr/>
        </p:nvSpPr>
        <p:spPr bwMode="auto">
          <a:xfrm>
            <a:off x="4611688" y="457200"/>
            <a:ext cx="4532312" cy="3530600"/>
          </a:xfrm>
          <a:prstGeom prst="rect">
            <a:avLst/>
          </a:prstGeom>
          <a:noFill/>
          <a:ln w="9525">
            <a:noFill/>
            <a:miter lim="800000"/>
            <a:headEnd/>
            <a:tailEnd/>
          </a:ln>
          <a:effectLst/>
        </p:spPr>
        <p:txBody>
          <a:bodyPr>
            <a:spAutoFit/>
          </a:bodyPr>
          <a:lstStyle/>
          <a:p>
            <a:pPr marL="228600" indent="-228600" eaLnBrk="1" hangingPunct="1">
              <a:spcBef>
                <a:spcPct val="50000"/>
              </a:spcBef>
            </a:pPr>
            <a:r>
              <a:rPr lang="en-US" sz="1800">
                <a:solidFill>
                  <a:srgbClr val="000000"/>
                </a:solidFill>
              </a:rPr>
              <a:t>-</a:t>
            </a:r>
            <a:r>
              <a:rPr lang="en-US" sz="1800" b="1" i="1" u="sng">
                <a:solidFill>
                  <a:srgbClr val="FFFF00"/>
                </a:solidFill>
              </a:rPr>
              <a:t>naturalization</a:t>
            </a:r>
            <a:r>
              <a:rPr lang="en-US" sz="1800" b="1" i="1" u="sng">
                <a:solidFill>
                  <a:srgbClr val="000000"/>
                </a:solidFill>
              </a:rPr>
              <a:t> </a:t>
            </a:r>
            <a:r>
              <a:rPr lang="en-US" sz="1800"/>
              <a:t>– process of becoming a citizen</a:t>
            </a:r>
            <a:endParaRPr lang="en-US" sz="1800">
              <a:solidFill>
                <a:srgbClr val="000000"/>
              </a:solidFill>
            </a:endParaRPr>
          </a:p>
          <a:p>
            <a:pPr marL="228600" indent="-228600" eaLnBrk="1" hangingPunct="1">
              <a:spcBef>
                <a:spcPct val="50000"/>
              </a:spcBef>
            </a:pPr>
            <a:r>
              <a:rPr lang="en-US" sz="1800">
                <a:solidFill>
                  <a:srgbClr val="000000"/>
                </a:solidFill>
              </a:rPr>
              <a:t>-5 requirements</a:t>
            </a:r>
          </a:p>
          <a:p>
            <a:pPr marL="228600" indent="-228600" eaLnBrk="1" hangingPunct="1">
              <a:spcBef>
                <a:spcPct val="50000"/>
              </a:spcBef>
            </a:pPr>
            <a:r>
              <a:rPr lang="en-US" sz="1800">
                <a:solidFill>
                  <a:srgbClr val="000000"/>
                </a:solidFill>
              </a:rPr>
              <a:t>	-file an intent form</a:t>
            </a:r>
          </a:p>
          <a:p>
            <a:pPr marL="228600" indent="-228600" eaLnBrk="1" hangingPunct="1">
              <a:spcBef>
                <a:spcPct val="50000"/>
              </a:spcBef>
              <a:buFontTx/>
              <a:buChar char="•"/>
            </a:pPr>
            <a:r>
              <a:rPr lang="en-US" sz="1800"/>
              <a:t>Filed with I.N.S.</a:t>
            </a:r>
          </a:p>
          <a:p>
            <a:pPr marL="228600" indent="-228600" eaLnBrk="1" hangingPunct="1">
              <a:spcBef>
                <a:spcPct val="50000"/>
              </a:spcBef>
            </a:pPr>
            <a:r>
              <a:rPr lang="en-US" sz="1800">
                <a:solidFill>
                  <a:srgbClr val="000000"/>
                </a:solidFill>
              </a:rPr>
              <a:t>	-live in U.S. for 5 years</a:t>
            </a:r>
          </a:p>
          <a:p>
            <a:pPr marL="228600" indent="-228600" eaLnBrk="1" hangingPunct="1">
              <a:spcBef>
                <a:spcPct val="50000"/>
              </a:spcBef>
            </a:pPr>
            <a:r>
              <a:rPr lang="en-US" sz="1800">
                <a:solidFill>
                  <a:srgbClr val="000000"/>
                </a:solidFill>
              </a:rPr>
              <a:t>	-be 18 years old</a:t>
            </a:r>
          </a:p>
          <a:p>
            <a:pPr marL="228600" indent="-228600" eaLnBrk="1" hangingPunct="1">
              <a:spcBef>
                <a:spcPct val="50000"/>
              </a:spcBef>
            </a:pPr>
            <a:r>
              <a:rPr lang="en-US" sz="1800">
                <a:solidFill>
                  <a:srgbClr val="000000"/>
                </a:solidFill>
              </a:rPr>
              <a:t>	-take naturalization test</a:t>
            </a:r>
          </a:p>
          <a:p>
            <a:pPr marL="228600" indent="-228600" eaLnBrk="1" hangingPunct="1">
              <a:spcBef>
                <a:spcPct val="50000"/>
              </a:spcBef>
            </a:pPr>
            <a:r>
              <a:rPr lang="en-US" sz="1800">
                <a:solidFill>
                  <a:srgbClr val="000000"/>
                </a:solidFill>
              </a:rPr>
              <a:t>	-take citizenship oath</a:t>
            </a:r>
          </a:p>
        </p:txBody>
      </p:sp>
      <p:pic>
        <p:nvPicPr>
          <p:cNvPr id="5127" name="Picture 7" descr="Naturalization"/>
          <p:cNvPicPr>
            <a:picLocks noChangeAspect="1" noChangeArrowheads="1"/>
          </p:cNvPicPr>
          <p:nvPr/>
        </p:nvPicPr>
        <p:blipFill>
          <a:blip r:embed="rId3" cstate="print"/>
          <a:srcRect/>
          <a:stretch>
            <a:fillRect/>
          </a:stretch>
        </p:blipFill>
        <p:spPr bwMode="auto">
          <a:xfrm>
            <a:off x="381000" y="152400"/>
            <a:ext cx="3619500" cy="6534150"/>
          </a:xfrm>
          <a:prstGeom prst="rect">
            <a:avLst/>
          </a:prstGeom>
          <a:noFill/>
        </p:spPr>
      </p:pic>
      <p:pic>
        <p:nvPicPr>
          <p:cNvPr id="5131" name="Citizenship.asf">
            <a:hlinkClick r:id="" action="ppaction://media"/>
          </p:cNvPr>
          <p:cNvPicPr>
            <a:picLocks noRot="1" noChangeAspect="1" noChangeArrowheads="1"/>
          </p:cNvPicPr>
          <p:nvPr>
            <a:videoFile r:link="rId1"/>
          </p:nvPr>
        </p:nvPicPr>
        <p:blipFill>
          <a:blip r:embed="rId4" cstate="print"/>
          <a:srcRect/>
          <a:stretch>
            <a:fillRect/>
          </a:stretch>
        </p:blipFill>
        <p:spPr bwMode="auto">
          <a:xfrm>
            <a:off x="4800600" y="3924300"/>
            <a:ext cx="4191000" cy="2857500"/>
          </a:xfrm>
          <a:prstGeom prst="rect">
            <a:avLst/>
          </a:prstGeom>
          <a:noFill/>
        </p:spPr>
      </p:pic>
    </p:spTree>
  </p:cSld>
  <p:clrMapOvr>
    <a:masterClrMapping/>
  </p:clrMapOvr>
  <p:transition spd="med">
    <p:fade thruBlk="1"/>
  </p:transition>
  <p:timing>
    <p:tnLst>
      <p:par>
        <p:cTn id="1" dur="indefinite" restart="never" nodeType="tmRoot">
          <p:childTnLst>
            <p:seq concurrent="1" nextAc="seek">
              <p:cTn id="2" restart="whenNotActive" fill="hold" evtFilter="cancelBubble" nodeType="interactiveSeq">
                <p:stCondLst>
                  <p:cond evt="onClick" delay="0">
                    <p:tgtEl>
                      <p:spTgt spid="5131"/>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131"/>
                                        </p:tgtEl>
                                      </p:cBhvr>
                                    </p:cmd>
                                  </p:childTnLst>
                                </p:cTn>
                              </p:par>
                            </p:childTnLst>
                          </p:cTn>
                        </p:par>
                      </p:childTnLst>
                    </p:cTn>
                  </p:par>
                </p:childTnLst>
              </p:cTn>
              <p:nextCondLst>
                <p:cond evt="onClick" delay="0">
                  <p:tgtEl>
                    <p:spTgt spid="5131"/>
                  </p:tgtEl>
                </p:cond>
              </p:nextCondLst>
            </p:seq>
            <p:video>
              <p:cMediaNode>
                <p:cTn id="7" fill="hold" display="0">
                  <p:stCondLst>
                    <p:cond delay="indefinite"/>
                  </p:stCondLst>
                  <p:endCondLst>
                    <p:cond evt="onNext" delay="0">
                      <p:tgtEl>
                        <p:sldTgt/>
                      </p:tgtEl>
                    </p:cond>
                    <p:cond evt="onPrev" delay="0">
                      <p:tgtEl>
                        <p:sldTgt/>
                      </p:tgtEl>
                    </p:cond>
                  </p:endCondLst>
                </p:cTn>
                <p:tgtEl>
                  <p:spTgt spid="5131"/>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AutoShape 2"/>
          <p:cNvSpPr>
            <a:spLocks noChangeArrowheads="1"/>
          </p:cNvSpPr>
          <p:nvPr/>
        </p:nvSpPr>
        <p:spPr bwMode="auto">
          <a:xfrm>
            <a:off x="0" y="0"/>
            <a:ext cx="4572000" cy="6858000"/>
          </a:xfrm>
          <a:prstGeom prst="roundRect">
            <a:avLst>
              <a:gd name="adj" fmla="val 16667"/>
            </a:avLst>
          </a:prstGeom>
          <a:solidFill>
            <a:srgbClr val="808080"/>
          </a:solidFill>
          <a:ln w="38100">
            <a:solidFill>
              <a:schemeClr val="tx1"/>
            </a:solidFill>
            <a:round/>
            <a:headEnd/>
            <a:tailEnd/>
          </a:ln>
          <a:effectLst/>
        </p:spPr>
        <p:txBody>
          <a:bodyPr wrap="none" anchor="ctr"/>
          <a:lstStyle/>
          <a:p>
            <a:endParaRPr lang="en-US"/>
          </a:p>
        </p:txBody>
      </p:sp>
      <p:sp>
        <p:nvSpPr>
          <p:cNvPr id="16387" name="Text Box 3"/>
          <p:cNvSpPr txBox="1">
            <a:spLocks noChangeArrowheads="1"/>
          </p:cNvSpPr>
          <p:nvPr/>
        </p:nvSpPr>
        <p:spPr bwMode="auto">
          <a:xfrm>
            <a:off x="171450" y="0"/>
            <a:ext cx="3986213" cy="396875"/>
          </a:xfrm>
          <a:prstGeom prst="rect">
            <a:avLst/>
          </a:prstGeom>
          <a:noFill/>
          <a:ln w="9525">
            <a:noFill/>
            <a:miter lim="800000"/>
            <a:headEnd/>
            <a:tailEnd/>
          </a:ln>
          <a:effectLst/>
        </p:spPr>
        <p:txBody>
          <a:bodyPr>
            <a:spAutoFit/>
          </a:bodyPr>
          <a:lstStyle/>
          <a:p>
            <a:pPr algn="ctr" eaLnBrk="1" hangingPunct="1">
              <a:spcBef>
                <a:spcPct val="50000"/>
              </a:spcBef>
            </a:pPr>
            <a:r>
              <a:rPr lang="en-US" b="1">
                <a:solidFill>
                  <a:srgbClr val="000000"/>
                </a:solidFill>
              </a:rPr>
              <a:t>Legal Aliens</a:t>
            </a:r>
          </a:p>
        </p:txBody>
      </p:sp>
      <p:sp>
        <p:nvSpPr>
          <p:cNvPr id="16388" name="Text Box 4"/>
          <p:cNvSpPr txBox="1">
            <a:spLocks noChangeArrowheads="1"/>
          </p:cNvSpPr>
          <p:nvPr/>
        </p:nvSpPr>
        <p:spPr bwMode="auto">
          <a:xfrm>
            <a:off x="0" y="517525"/>
            <a:ext cx="4532313" cy="5730875"/>
          </a:xfrm>
          <a:prstGeom prst="rect">
            <a:avLst/>
          </a:prstGeom>
          <a:noFill/>
          <a:ln w="9525">
            <a:noFill/>
            <a:miter lim="800000"/>
            <a:headEnd/>
            <a:tailEnd/>
          </a:ln>
          <a:effectLst/>
        </p:spPr>
        <p:txBody>
          <a:bodyPr>
            <a:spAutoFit/>
          </a:bodyPr>
          <a:lstStyle/>
          <a:p>
            <a:pPr marL="228600" indent="-228600" eaLnBrk="1" hangingPunct="1">
              <a:spcBef>
                <a:spcPct val="50000"/>
              </a:spcBef>
            </a:pPr>
            <a:r>
              <a:rPr lang="en-US">
                <a:solidFill>
                  <a:srgbClr val="000000"/>
                </a:solidFill>
              </a:rPr>
              <a:t>-</a:t>
            </a:r>
            <a:r>
              <a:rPr lang="en-US" b="1" u="sng">
                <a:solidFill>
                  <a:srgbClr val="FFFF00"/>
                </a:solidFill>
              </a:rPr>
              <a:t>Legal alien</a:t>
            </a:r>
            <a:r>
              <a:rPr lang="en-US">
                <a:solidFill>
                  <a:srgbClr val="000000"/>
                </a:solidFill>
              </a:rPr>
              <a:t> </a:t>
            </a:r>
          </a:p>
          <a:p>
            <a:pPr marL="228600" indent="-228600" eaLnBrk="1" hangingPunct="1">
              <a:spcBef>
                <a:spcPct val="50000"/>
              </a:spcBef>
              <a:buFontTx/>
              <a:buChar char="•"/>
            </a:pPr>
            <a:r>
              <a:rPr lang="en-US"/>
              <a:t>Comes to America to work, study, or visit with relatives</a:t>
            </a:r>
          </a:p>
          <a:p>
            <a:pPr marL="228600" indent="-228600" eaLnBrk="1" hangingPunct="1">
              <a:spcBef>
                <a:spcPct val="50000"/>
              </a:spcBef>
            </a:pPr>
            <a:r>
              <a:rPr lang="en-US">
                <a:solidFill>
                  <a:srgbClr val="000000"/>
                </a:solidFill>
              </a:rPr>
              <a:t>-</a:t>
            </a:r>
            <a:r>
              <a:rPr lang="en-US" b="1" i="1" u="sng">
                <a:solidFill>
                  <a:srgbClr val="FFFF00"/>
                </a:solidFill>
              </a:rPr>
              <a:t>immigrant</a:t>
            </a:r>
          </a:p>
          <a:p>
            <a:pPr marL="228600" indent="-228600" eaLnBrk="1" hangingPunct="1">
              <a:spcBef>
                <a:spcPct val="50000"/>
              </a:spcBef>
              <a:buFontTx/>
              <a:buChar char="•"/>
            </a:pPr>
            <a:r>
              <a:rPr lang="en-US"/>
              <a:t>Moves to America permanently</a:t>
            </a:r>
          </a:p>
          <a:p>
            <a:pPr marL="228600" indent="-228600" eaLnBrk="1" hangingPunct="1">
              <a:spcBef>
                <a:spcPct val="50000"/>
              </a:spcBef>
            </a:pPr>
            <a:endParaRPr lang="en-US">
              <a:solidFill>
                <a:srgbClr val="000000"/>
              </a:solidFill>
            </a:endParaRPr>
          </a:p>
          <a:p>
            <a:pPr marL="228600" indent="-228600" eaLnBrk="1" hangingPunct="1">
              <a:spcBef>
                <a:spcPct val="50000"/>
              </a:spcBef>
            </a:pPr>
            <a:r>
              <a:rPr lang="en-US">
                <a:solidFill>
                  <a:srgbClr val="000000"/>
                </a:solidFill>
              </a:rPr>
              <a:t>-have written permission to be in the U.S.</a:t>
            </a:r>
          </a:p>
          <a:p>
            <a:pPr marL="228600" indent="-228600" eaLnBrk="1" hangingPunct="1">
              <a:spcBef>
                <a:spcPct val="50000"/>
              </a:spcBef>
            </a:pPr>
            <a:r>
              <a:rPr lang="en-US">
                <a:solidFill>
                  <a:srgbClr val="000000"/>
                </a:solidFill>
              </a:rPr>
              <a:t>	</a:t>
            </a:r>
            <a:r>
              <a:rPr lang="en-US" b="1" i="1" u="sng">
                <a:solidFill>
                  <a:srgbClr val="FFFF00"/>
                </a:solidFill>
              </a:rPr>
              <a:t>Visa / Green Card</a:t>
            </a:r>
            <a:r>
              <a:rPr lang="en-US" b="1" i="1" u="sng">
                <a:solidFill>
                  <a:srgbClr val="000000"/>
                </a:solidFill>
              </a:rPr>
              <a:t>-</a:t>
            </a:r>
            <a:r>
              <a:rPr lang="en-US">
                <a:solidFill>
                  <a:srgbClr val="000000"/>
                </a:solidFill>
              </a:rPr>
              <a:t> Formal permission for a non-citizen to be in a nation </a:t>
            </a:r>
          </a:p>
          <a:p>
            <a:pPr marL="228600" indent="-228600" eaLnBrk="1" hangingPunct="1">
              <a:spcBef>
                <a:spcPct val="50000"/>
              </a:spcBef>
              <a:buFontTx/>
              <a:buChar char="•"/>
            </a:pPr>
            <a:r>
              <a:rPr lang="en-US"/>
              <a:t>Must be current</a:t>
            </a:r>
          </a:p>
          <a:p>
            <a:pPr marL="228600" indent="-228600" eaLnBrk="1" hangingPunct="1">
              <a:spcBef>
                <a:spcPct val="50000"/>
              </a:spcBef>
            </a:pPr>
            <a:r>
              <a:rPr lang="en-US">
                <a:solidFill>
                  <a:srgbClr val="000000"/>
                </a:solidFill>
              </a:rPr>
              <a:t>-</a:t>
            </a:r>
            <a:r>
              <a:rPr lang="en-US" b="1" u="sng">
                <a:solidFill>
                  <a:srgbClr val="FFFF00"/>
                </a:solidFill>
              </a:rPr>
              <a:t>can’t vote or hold public office</a:t>
            </a:r>
          </a:p>
          <a:p>
            <a:pPr marL="228600" indent="-228600" eaLnBrk="1" hangingPunct="1">
              <a:spcBef>
                <a:spcPct val="50000"/>
              </a:spcBef>
            </a:pPr>
            <a:r>
              <a:rPr lang="en-US">
                <a:solidFill>
                  <a:srgbClr val="000000"/>
                </a:solidFill>
              </a:rPr>
              <a:t>-have </a:t>
            </a:r>
            <a:r>
              <a:rPr lang="en-US" b="1" u="sng">
                <a:solidFill>
                  <a:srgbClr val="FFFF00"/>
                </a:solidFill>
              </a:rPr>
              <a:t>same legal rights as citizens</a:t>
            </a:r>
          </a:p>
        </p:txBody>
      </p:sp>
      <p:pic>
        <p:nvPicPr>
          <p:cNvPr id="16391" name="Picture 7" descr="Sample Green Card"/>
          <p:cNvPicPr>
            <a:picLocks noChangeAspect="1" noChangeArrowheads="1"/>
          </p:cNvPicPr>
          <p:nvPr/>
        </p:nvPicPr>
        <p:blipFill>
          <a:blip r:embed="rId3" cstate="print"/>
          <a:srcRect/>
          <a:stretch>
            <a:fillRect/>
          </a:stretch>
        </p:blipFill>
        <p:spPr bwMode="auto">
          <a:xfrm>
            <a:off x="4876800" y="3657600"/>
            <a:ext cx="3962400" cy="2517775"/>
          </a:xfrm>
          <a:prstGeom prst="rect">
            <a:avLst/>
          </a:prstGeom>
          <a:noFill/>
        </p:spPr>
      </p:pic>
      <p:pic>
        <p:nvPicPr>
          <p:cNvPr id="16394" name="Reasons_for_Immigration.asf">
            <a:hlinkClick r:id="" action="ppaction://media"/>
          </p:cNvPr>
          <p:cNvPicPr>
            <a:picLocks noRot="1" noChangeAspect="1" noChangeArrowheads="1"/>
          </p:cNvPicPr>
          <p:nvPr>
            <a:videoFile r:link="rId1"/>
          </p:nvPr>
        </p:nvPicPr>
        <p:blipFill>
          <a:blip r:embed="rId4" cstate="print"/>
          <a:srcRect/>
          <a:stretch>
            <a:fillRect/>
          </a:stretch>
        </p:blipFill>
        <p:spPr bwMode="auto">
          <a:xfrm>
            <a:off x="4724400" y="595313"/>
            <a:ext cx="4267200" cy="2909887"/>
          </a:xfrm>
          <a:prstGeom prst="rect">
            <a:avLst/>
          </a:prstGeom>
          <a:noFill/>
        </p:spPr>
      </p:pic>
    </p:spTree>
  </p:cSld>
  <p:clrMapOvr>
    <a:masterClrMapping/>
  </p:clrMapOvr>
  <p:transition spd="med">
    <p:fade thruBlk="1"/>
  </p:transition>
  <p:timing>
    <p:tnLst>
      <p:par>
        <p:cTn id="1" dur="indefinite" restart="never" nodeType="tmRoot">
          <p:childTnLst>
            <p:seq concurrent="1" nextAc="seek">
              <p:cTn id="2" restart="whenNotActive" fill="hold" evtFilter="cancelBubble" nodeType="interactiveSeq">
                <p:stCondLst>
                  <p:cond evt="onClick" delay="0">
                    <p:tgtEl>
                      <p:spTgt spid="1639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6394"/>
                                        </p:tgtEl>
                                      </p:cBhvr>
                                    </p:cmd>
                                  </p:childTnLst>
                                </p:cTn>
                              </p:par>
                            </p:childTnLst>
                          </p:cTn>
                        </p:par>
                      </p:childTnLst>
                    </p:cTn>
                  </p:par>
                </p:childTnLst>
              </p:cTn>
              <p:nextCondLst>
                <p:cond evt="onClick" delay="0">
                  <p:tgtEl>
                    <p:spTgt spid="16394"/>
                  </p:tgtEl>
                </p:cond>
              </p:nextCondLst>
            </p:seq>
            <p:video>
              <p:cMediaNode>
                <p:cTn id="7" fill="hold" display="0">
                  <p:stCondLst>
                    <p:cond delay="indefinite"/>
                  </p:stCondLst>
                  <p:endCondLst>
                    <p:cond evt="onNext" delay="0">
                      <p:tgtEl>
                        <p:sldTgt/>
                      </p:tgtEl>
                    </p:cond>
                    <p:cond evt="onPrev" delay="0">
                      <p:tgtEl>
                        <p:sldTgt/>
                      </p:tgtEl>
                    </p:cond>
                  </p:endCondLst>
                </p:cTn>
                <p:tgtEl>
                  <p:spTgt spid="16394"/>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illegal aliens"/>
          <p:cNvPicPr>
            <a:picLocks noChangeAspect="1" noChangeArrowheads="1"/>
          </p:cNvPicPr>
          <p:nvPr/>
        </p:nvPicPr>
        <p:blipFill>
          <a:blip r:embed="rId2" cstate="print"/>
          <a:srcRect/>
          <a:stretch>
            <a:fillRect/>
          </a:stretch>
        </p:blipFill>
        <p:spPr bwMode="auto">
          <a:xfrm>
            <a:off x="304800" y="304800"/>
            <a:ext cx="8458200" cy="5454650"/>
          </a:xfrm>
          <a:prstGeom prst="rect">
            <a:avLst/>
          </a:prstGeom>
          <a:noFill/>
        </p:spPr>
      </p:pic>
      <p:sp>
        <p:nvSpPr>
          <p:cNvPr id="19459" name="Text Box 3"/>
          <p:cNvSpPr txBox="1">
            <a:spLocks noChangeArrowheads="1"/>
          </p:cNvSpPr>
          <p:nvPr/>
        </p:nvSpPr>
        <p:spPr bwMode="auto">
          <a:xfrm>
            <a:off x="457200" y="5867400"/>
            <a:ext cx="8229600" cy="641350"/>
          </a:xfrm>
          <a:prstGeom prst="rect">
            <a:avLst/>
          </a:prstGeom>
          <a:noFill/>
          <a:ln w="9525">
            <a:noFill/>
            <a:miter lim="800000"/>
            <a:headEnd/>
            <a:tailEnd/>
          </a:ln>
          <a:effectLst/>
        </p:spPr>
        <p:txBody>
          <a:bodyPr>
            <a:spAutoFit/>
          </a:bodyPr>
          <a:lstStyle/>
          <a:p>
            <a:pPr algn="ctr">
              <a:spcBef>
                <a:spcPct val="50000"/>
              </a:spcBef>
            </a:pPr>
            <a:r>
              <a:rPr lang="en-US" sz="1800" b="1">
                <a:latin typeface="Tahoma" pitchFamily="34" charset="0"/>
              </a:rPr>
              <a:t>What is the cartoonist saying about migrant workers and seemingly illegal aliens?  How do you know?</a:t>
            </a:r>
          </a:p>
        </p:txBody>
      </p:sp>
    </p:spTree>
  </p:cSld>
  <p:clrMapOvr>
    <a:masterClrMapping/>
  </p:clrMapOvr>
  <p:transition spd="med">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AutoShape 4"/>
          <p:cNvSpPr>
            <a:spLocks noChangeArrowheads="1"/>
          </p:cNvSpPr>
          <p:nvPr/>
        </p:nvSpPr>
        <p:spPr bwMode="auto">
          <a:xfrm>
            <a:off x="4648200" y="0"/>
            <a:ext cx="4572000" cy="6858000"/>
          </a:xfrm>
          <a:prstGeom prst="roundRect">
            <a:avLst>
              <a:gd name="adj" fmla="val 16667"/>
            </a:avLst>
          </a:prstGeom>
          <a:solidFill>
            <a:srgbClr val="808080"/>
          </a:solidFill>
          <a:ln w="38100">
            <a:solidFill>
              <a:schemeClr val="tx1"/>
            </a:solidFill>
            <a:round/>
            <a:headEnd/>
            <a:tailEnd/>
          </a:ln>
          <a:effectLst/>
        </p:spPr>
        <p:txBody>
          <a:bodyPr wrap="none" anchor="ctr"/>
          <a:lstStyle/>
          <a:p>
            <a:endParaRPr lang="en-US"/>
          </a:p>
        </p:txBody>
      </p:sp>
      <p:sp>
        <p:nvSpPr>
          <p:cNvPr id="7173" name="Text Box 5"/>
          <p:cNvSpPr txBox="1">
            <a:spLocks noChangeArrowheads="1"/>
          </p:cNvSpPr>
          <p:nvPr/>
        </p:nvSpPr>
        <p:spPr bwMode="auto">
          <a:xfrm>
            <a:off x="4819650" y="0"/>
            <a:ext cx="4370388" cy="396875"/>
          </a:xfrm>
          <a:prstGeom prst="rect">
            <a:avLst/>
          </a:prstGeom>
          <a:noFill/>
          <a:ln w="9525">
            <a:noFill/>
            <a:miter lim="800000"/>
            <a:headEnd/>
            <a:tailEnd/>
          </a:ln>
          <a:effectLst/>
        </p:spPr>
        <p:txBody>
          <a:bodyPr>
            <a:spAutoFit/>
          </a:bodyPr>
          <a:lstStyle/>
          <a:p>
            <a:pPr algn="ctr" eaLnBrk="1" hangingPunct="1">
              <a:spcBef>
                <a:spcPct val="50000"/>
              </a:spcBef>
            </a:pPr>
            <a:r>
              <a:rPr lang="en-US" b="1">
                <a:solidFill>
                  <a:srgbClr val="000000"/>
                </a:solidFill>
              </a:rPr>
              <a:t>Illegal Aliens</a:t>
            </a:r>
          </a:p>
        </p:txBody>
      </p:sp>
      <p:sp>
        <p:nvSpPr>
          <p:cNvPr id="7174" name="Text Box 6"/>
          <p:cNvSpPr txBox="1">
            <a:spLocks noChangeArrowheads="1"/>
          </p:cNvSpPr>
          <p:nvPr/>
        </p:nvSpPr>
        <p:spPr bwMode="auto">
          <a:xfrm>
            <a:off x="4667250" y="593725"/>
            <a:ext cx="4692650" cy="4662815"/>
          </a:xfrm>
          <a:prstGeom prst="rect">
            <a:avLst/>
          </a:prstGeom>
          <a:noFill/>
          <a:ln w="9525">
            <a:noFill/>
            <a:miter lim="800000"/>
            <a:headEnd/>
            <a:tailEnd/>
          </a:ln>
          <a:effectLst/>
        </p:spPr>
        <p:txBody>
          <a:bodyPr>
            <a:spAutoFit/>
          </a:bodyPr>
          <a:lstStyle/>
          <a:p>
            <a:pPr marL="228600" indent="-228600" eaLnBrk="1" hangingPunct="1">
              <a:spcBef>
                <a:spcPct val="50000"/>
              </a:spcBef>
            </a:pPr>
            <a:r>
              <a:rPr lang="en-US" dirty="0">
                <a:solidFill>
                  <a:srgbClr val="000000"/>
                </a:solidFill>
              </a:rPr>
              <a:t>-</a:t>
            </a:r>
            <a:r>
              <a:rPr lang="en-US" b="1" i="1" u="sng" dirty="0">
                <a:solidFill>
                  <a:srgbClr val="000000"/>
                </a:solidFill>
              </a:rPr>
              <a:t>Illegal Aliens</a:t>
            </a:r>
          </a:p>
          <a:p>
            <a:pPr marL="228600" indent="-228600" eaLnBrk="1" hangingPunct="1">
              <a:spcBef>
                <a:spcPct val="50000"/>
              </a:spcBef>
              <a:buFontTx/>
              <a:buChar char="•"/>
            </a:pPr>
            <a:r>
              <a:rPr lang="en-US" smtClean="0"/>
              <a:t>11-12 million </a:t>
            </a:r>
            <a:r>
              <a:rPr lang="en-US" dirty="0"/>
              <a:t>in the U.S. today</a:t>
            </a:r>
          </a:p>
          <a:p>
            <a:pPr marL="228600" indent="-228600" eaLnBrk="1" hangingPunct="1">
              <a:spcBef>
                <a:spcPct val="50000"/>
              </a:spcBef>
            </a:pPr>
            <a:r>
              <a:rPr lang="en-US" dirty="0">
                <a:solidFill>
                  <a:srgbClr val="000000"/>
                </a:solidFill>
              </a:rPr>
              <a:t>-</a:t>
            </a:r>
            <a:r>
              <a:rPr lang="en-US" b="1" u="sng" dirty="0">
                <a:solidFill>
                  <a:srgbClr val="FFFF00"/>
                </a:solidFill>
              </a:rPr>
              <a:t>cannot do anything legally in the U.S</a:t>
            </a:r>
            <a:r>
              <a:rPr lang="en-US" dirty="0">
                <a:solidFill>
                  <a:srgbClr val="000000"/>
                </a:solidFill>
              </a:rPr>
              <a:t>.</a:t>
            </a:r>
          </a:p>
          <a:p>
            <a:pPr marL="228600" indent="-228600" eaLnBrk="1" hangingPunct="1">
              <a:spcBef>
                <a:spcPct val="50000"/>
              </a:spcBef>
            </a:pPr>
            <a:r>
              <a:rPr lang="en-US" dirty="0">
                <a:solidFill>
                  <a:srgbClr val="000000"/>
                </a:solidFill>
              </a:rPr>
              <a:t>	vote, hold office, work</a:t>
            </a:r>
          </a:p>
          <a:p>
            <a:pPr marL="228600" indent="-228600" eaLnBrk="1" hangingPunct="1">
              <a:spcBef>
                <a:spcPct val="50000"/>
              </a:spcBef>
            </a:pPr>
            <a:endParaRPr lang="en-US" dirty="0">
              <a:solidFill>
                <a:srgbClr val="000000"/>
              </a:solidFill>
            </a:endParaRPr>
          </a:p>
          <a:p>
            <a:pPr marL="228600" indent="-228600" eaLnBrk="1" hangingPunct="1">
              <a:spcBef>
                <a:spcPct val="50000"/>
              </a:spcBef>
            </a:pPr>
            <a:r>
              <a:rPr lang="en-US" dirty="0">
                <a:solidFill>
                  <a:srgbClr val="000000"/>
                </a:solidFill>
              </a:rPr>
              <a:t>-can be </a:t>
            </a:r>
            <a:r>
              <a:rPr lang="en-US" b="1" u="sng" dirty="0">
                <a:solidFill>
                  <a:srgbClr val="FFFF00"/>
                </a:solidFill>
              </a:rPr>
              <a:t>deported</a:t>
            </a:r>
            <a:r>
              <a:rPr lang="en-US" dirty="0">
                <a:solidFill>
                  <a:srgbClr val="000000"/>
                </a:solidFill>
              </a:rPr>
              <a:t> if found</a:t>
            </a:r>
          </a:p>
          <a:p>
            <a:pPr marL="228600" indent="-228600" eaLnBrk="1" hangingPunct="1">
              <a:spcBef>
                <a:spcPct val="50000"/>
              </a:spcBef>
            </a:pPr>
            <a:r>
              <a:rPr lang="en-US" dirty="0">
                <a:solidFill>
                  <a:srgbClr val="000000"/>
                </a:solidFill>
              </a:rPr>
              <a:t>	-The process of being expelled from a nation </a:t>
            </a:r>
          </a:p>
          <a:p>
            <a:pPr marL="228600" indent="-228600" eaLnBrk="1" hangingPunct="1">
              <a:spcBef>
                <a:spcPct val="50000"/>
              </a:spcBef>
            </a:pPr>
            <a:endParaRPr lang="en-US" dirty="0">
              <a:solidFill>
                <a:srgbClr val="000000"/>
              </a:solidFill>
            </a:endParaRPr>
          </a:p>
          <a:p>
            <a:pPr marL="228600" indent="-228600" eaLnBrk="1" hangingPunct="1">
              <a:spcBef>
                <a:spcPct val="50000"/>
              </a:spcBef>
            </a:pPr>
            <a:r>
              <a:rPr lang="en-US" dirty="0">
                <a:solidFill>
                  <a:srgbClr val="000000"/>
                </a:solidFill>
              </a:rPr>
              <a:t>-why would someone come here if they would be an illegal alien???</a:t>
            </a:r>
          </a:p>
          <a:p>
            <a:pPr marL="228600" indent="-228600" eaLnBrk="1" hangingPunct="1">
              <a:spcBef>
                <a:spcPct val="50000"/>
              </a:spcBef>
            </a:pPr>
            <a:endParaRPr lang="en-US" dirty="0">
              <a:solidFill>
                <a:srgbClr val="000000"/>
              </a:solidFill>
            </a:endParaRPr>
          </a:p>
        </p:txBody>
      </p:sp>
      <p:pic>
        <p:nvPicPr>
          <p:cNvPr id="7178" name="Picture 10" descr="Illegal Immigrants"/>
          <p:cNvPicPr>
            <a:picLocks noChangeAspect="1" noChangeArrowheads="1"/>
          </p:cNvPicPr>
          <p:nvPr/>
        </p:nvPicPr>
        <p:blipFill>
          <a:blip r:embed="rId2" cstate="print"/>
          <a:srcRect/>
          <a:stretch>
            <a:fillRect/>
          </a:stretch>
        </p:blipFill>
        <p:spPr bwMode="auto">
          <a:xfrm>
            <a:off x="152400" y="304800"/>
            <a:ext cx="4343400" cy="3222625"/>
          </a:xfrm>
          <a:prstGeom prst="rect">
            <a:avLst/>
          </a:prstGeom>
          <a:noFill/>
        </p:spPr>
      </p:pic>
      <p:pic>
        <p:nvPicPr>
          <p:cNvPr id="7179" name="Picture 11" descr="D:\Civics and Economics\Critical Thinking Activities\Cagle Cartoons\1-5 Civics and Citizenship\2-Citizenship\migrant workers.JPG"/>
          <p:cNvPicPr>
            <a:picLocks noChangeAspect="1" noChangeArrowheads="1"/>
          </p:cNvPicPr>
          <p:nvPr/>
        </p:nvPicPr>
        <p:blipFill>
          <a:blip r:embed="rId3" cstate="print"/>
          <a:srcRect/>
          <a:stretch>
            <a:fillRect/>
          </a:stretch>
        </p:blipFill>
        <p:spPr bwMode="auto">
          <a:xfrm>
            <a:off x="381000" y="3657600"/>
            <a:ext cx="3962400" cy="3035300"/>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04" name="AutoShape 16"/>
          <p:cNvSpPr>
            <a:spLocks noChangeArrowheads="1"/>
          </p:cNvSpPr>
          <p:nvPr/>
        </p:nvSpPr>
        <p:spPr bwMode="auto">
          <a:xfrm>
            <a:off x="533400" y="2895600"/>
            <a:ext cx="8229600" cy="3657600"/>
          </a:xfrm>
          <a:prstGeom prst="horizontalScroll">
            <a:avLst>
              <a:gd name="adj" fmla="val 12500"/>
            </a:avLst>
          </a:prstGeom>
          <a:solidFill>
            <a:srgbClr val="808080"/>
          </a:solidFill>
          <a:ln w="9525">
            <a:solidFill>
              <a:schemeClr val="tx1"/>
            </a:solidFill>
            <a:round/>
            <a:headEnd/>
            <a:tailEnd/>
          </a:ln>
          <a:effectLst/>
        </p:spPr>
        <p:txBody>
          <a:bodyPr wrap="none" anchor="ctr"/>
          <a:lstStyle/>
          <a:p>
            <a:pPr algn="ctr"/>
            <a:r>
              <a:rPr lang="en-US" b="1" u="sng">
                <a:solidFill>
                  <a:srgbClr val="FFFF00"/>
                </a:solidFill>
              </a:rPr>
              <a:t>Duties</a:t>
            </a:r>
            <a:r>
              <a:rPr lang="en-US" b="1"/>
              <a:t> are things you </a:t>
            </a:r>
            <a:r>
              <a:rPr lang="en-US" b="1" u="sng">
                <a:solidFill>
                  <a:srgbClr val="FFFF00"/>
                </a:solidFill>
              </a:rPr>
              <a:t>MUST do</a:t>
            </a:r>
            <a:r>
              <a:rPr lang="en-US" b="1"/>
              <a:t>.</a:t>
            </a:r>
          </a:p>
          <a:p>
            <a:pPr algn="ctr"/>
            <a:r>
              <a:rPr lang="en-US" b="1"/>
              <a:t>What sorts of things do you think citizens MUST do?</a:t>
            </a:r>
          </a:p>
          <a:p>
            <a:pPr algn="ctr">
              <a:lnSpc>
                <a:spcPct val="150000"/>
              </a:lnSpc>
            </a:pPr>
            <a:r>
              <a:rPr lang="en-US" b="1"/>
              <a:t>____________________________________</a:t>
            </a:r>
          </a:p>
          <a:p>
            <a:pPr algn="ctr">
              <a:lnSpc>
                <a:spcPct val="150000"/>
              </a:lnSpc>
            </a:pPr>
            <a:r>
              <a:rPr lang="en-US" b="1"/>
              <a:t>____________________________________</a:t>
            </a:r>
          </a:p>
          <a:p>
            <a:pPr algn="ctr">
              <a:lnSpc>
                <a:spcPct val="150000"/>
              </a:lnSpc>
            </a:pPr>
            <a:r>
              <a:rPr lang="en-US" b="1"/>
              <a:t>____________________________________</a:t>
            </a:r>
          </a:p>
          <a:p>
            <a:pPr algn="ctr">
              <a:lnSpc>
                <a:spcPct val="150000"/>
              </a:lnSpc>
            </a:pPr>
            <a:endParaRPr lang="en-US" b="1"/>
          </a:p>
        </p:txBody>
      </p:sp>
      <p:sp>
        <p:nvSpPr>
          <p:cNvPr id="12305" name="WordArt 17"/>
          <p:cNvSpPr>
            <a:spLocks noChangeArrowheads="1" noChangeShapeType="1" noTextEdit="1"/>
          </p:cNvSpPr>
          <p:nvPr/>
        </p:nvSpPr>
        <p:spPr bwMode="auto">
          <a:xfrm>
            <a:off x="304800" y="5715000"/>
            <a:ext cx="7162800" cy="990600"/>
          </a:xfrm>
          <a:prstGeom prst="rect">
            <a:avLst/>
          </a:prstGeom>
        </p:spPr>
        <p:txBody>
          <a:bodyPr wrap="none" fromWordArt="1">
            <a:prstTxWarp prst="textPlain">
              <a:avLst>
                <a:gd name="adj" fmla="val 50000"/>
              </a:avLst>
            </a:prstTxWarp>
          </a:bodyPr>
          <a:lstStyle/>
          <a:p>
            <a:pPr algn="ctr"/>
            <a:r>
              <a:rPr lang="en-US" sz="3600" kern="10" spc="-360">
                <a:ln w="12700">
                  <a:solidFill>
                    <a:srgbClr val="000099"/>
                  </a:solidFill>
                  <a:round/>
                  <a:headEnd/>
                  <a:tailEnd/>
                </a:ln>
                <a:solidFill>
                  <a:schemeClr val="accent2"/>
                </a:solidFill>
                <a:effectLst>
                  <a:outerShdw dist="125724" dir="18900000" algn="ctr" rotWithShape="0">
                    <a:srgbClr val="000099"/>
                  </a:outerShdw>
                </a:effectLst>
                <a:latin typeface="Impact"/>
              </a:rPr>
              <a:t>Duties as Citizens</a:t>
            </a:r>
          </a:p>
        </p:txBody>
      </p:sp>
    </p:spTree>
  </p:cSld>
  <p:clrMapOvr>
    <a:masterClrMapping/>
  </p:clrMapOvr>
  <p:transition spd="med">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WordArt 6"/>
          <p:cNvSpPr>
            <a:spLocks noChangeArrowheads="1" noChangeShapeType="1" noTextEdit="1"/>
          </p:cNvSpPr>
          <p:nvPr/>
        </p:nvSpPr>
        <p:spPr bwMode="auto">
          <a:xfrm>
            <a:off x="228600" y="304800"/>
            <a:ext cx="6781800" cy="1609725"/>
          </a:xfrm>
          <a:prstGeom prst="rect">
            <a:avLst/>
          </a:prstGeom>
        </p:spPr>
        <p:txBody>
          <a:bodyPr wrap="none" fromWordArt="1">
            <a:prstTxWarp prst="textPlain">
              <a:avLst>
                <a:gd name="adj" fmla="val 50000"/>
              </a:avLst>
            </a:prstTxWarp>
          </a:bodyPr>
          <a:lstStyle/>
          <a:p>
            <a:pPr algn="ctr"/>
            <a:r>
              <a:rPr lang="en-US" sz="3600" kern="10">
                <a:ln w="38100">
                  <a:solidFill>
                    <a:srgbClr val="0000FF"/>
                  </a:solidFill>
                  <a:round/>
                  <a:headEnd/>
                  <a:tailEnd/>
                </a:ln>
                <a:solidFill>
                  <a:schemeClr val="accent2"/>
                </a:solidFill>
                <a:latin typeface="Impact"/>
              </a:rPr>
              <a:t>Obey the Laws</a:t>
            </a:r>
          </a:p>
        </p:txBody>
      </p:sp>
      <p:sp>
        <p:nvSpPr>
          <p:cNvPr id="2057" name="Text Box 9"/>
          <p:cNvSpPr txBox="1">
            <a:spLocks noChangeArrowheads="1"/>
          </p:cNvSpPr>
          <p:nvPr/>
        </p:nvSpPr>
        <p:spPr bwMode="auto">
          <a:xfrm>
            <a:off x="457200" y="1981200"/>
            <a:ext cx="6096000" cy="1230313"/>
          </a:xfrm>
          <a:prstGeom prst="rect">
            <a:avLst/>
          </a:prstGeom>
          <a:solidFill>
            <a:srgbClr val="969696"/>
          </a:solidFill>
          <a:ln w="38100">
            <a:solidFill>
              <a:schemeClr val="tx1"/>
            </a:solidFill>
            <a:miter lim="800000"/>
            <a:headEnd/>
            <a:tailEnd/>
          </a:ln>
          <a:effectLst/>
        </p:spPr>
        <p:txBody>
          <a:bodyPr>
            <a:spAutoFit/>
          </a:bodyPr>
          <a:lstStyle/>
          <a:p>
            <a:pPr algn="ctr">
              <a:spcBef>
                <a:spcPct val="50000"/>
              </a:spcBef>
            </a:pPr>
            <a:r>
              <a:rPr lang="en-US" b="1" dirty="0">
                <a:solidFill>
                  <a:schemeClr val="bg1"/>
                </a:solidFill>
                <a:latin typeface="Tahoma" pitchFamily="34" charset="0"/>
              </a:rPr>
              <a:t>Social Order:  keeping everyone safe and secure</a:t>
            </a:r>
          </a:p>
          <a:p>
            <a:pPr algn="ctr">
              <a:spcBef>
                <a:spcPct val="50000"/>
              </a:spcBef>
            </a:pPr>
            <a:r>
              <a:rPr lang="en-US" b="1" dirty="0">
                <a:solidFill>
                  <a:schemeClr val="bg1"/>
                </a:solidFill>
                <a:latin typeface="Tahoma" pitchFamily="34" charset="0"/>
              </a:rPr>
              <a:t>Prevents anarchy (chaos)</a:t>
            </a:r>
          </a:p>
          <a:p>
            <a:pPr algn="ctr">
              <a:spcBef>
                <a:spcPct val="50000"/>
              </a:spcBef>
            </a:pPr>
            <a:r>
              <a:rPr lang="en-US" b="1" dirty="0">
                <a:solidFill>
                  <a:schemeClr val="bg1"/>
                </a:solidFill>
                <a:latin typeface="Tahoma" pitchFamily="34" charset="0"/>
              </a:rPr>
              <a:t>“Ignorance is no excuse”</a:t>
            </a:r>
          </a:p>
        </p:txBody>
      </p:sp>
      <p:pic>
        <p:nvPicPr>
          <p:cNvPr id="28674" name="Picture 2" descr="http://4.bp.blogspot.com/-VRP_P5Ra-SU/TsI08vJR8GI/AAAAAAAAAKo/Ez7y6Egn4NE/s400/IGNORANCE%2BIS%2BNO%2BEXCUSE.jpg">
            <a:hlinkClick r:id="rId2"/>
          </p:cNvPr>
          <p:cNvPicPr>
            <a:picLocks noChangeAspect="1" noChangeArrowheads="1"/>
          </p:cNvPicPr>
          <p:nvPr/>
        </p:nvPicPr>
        <p:blipFill>
          <a:blip r:embed="rId3" cstate="print"/>
          <a:srcRect/>
          <a:stretch>
            <a:fillRect/>
          </a:stretch>
        </p:blipFill>
        <p:spPr bwMode="auto">
          <a:xfrm>
            <a:off x="2895600" y="3429000"/>
            <a:ext cx="3810000" cy="2724150"/>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WordArt 2"/>
          <p:cNvSpPr>
            <a:spLocks noChangeArrowheads="1" noChangeShapeType="1" noTextEdit="1"/>
          </p:cNvSpPr>
          <p:nvPr/>
        </p:nvSpPr>
        <p:spPr bwMode="auto">
          <a:xfrm>
            <a:off x="228600" y="304800"/>
            <a:ext cx="6096000" cy="1609725"/>
          </a:xfrm>
          <a:prstGeom prst="rect">
            <a:avLst/>
          </a:prstGeom>
        </p:spPr>
        <p:txBody>
          <a:bodyPr wrap="none" fromWordArt="1">
            <a:prstTxWarp prst="textPlain">
              <a:avLst>
                <a:gd name="adj" fmla="val 50000"/>
              </a:avLst>
            </a:prstTxWarp>
          </a:bodyPr>
          <a:lstStyle/>
          <a:p>
            <a:pPr algn="ctr"/>
            <a:r>
              <a:rPr lang="en-US" sz="3600" kern="10">
                <a:ln w="38100">
                  <a:solidFill>
                    <a:srgbClr val="0000FF"/>
                  </a:solidFill>
                  <a:round/>
                  <a:headEnd/>
                  <a:tailEnd/>
                </a:ln>
                <a:solidFill>
                  <a:schemeClr val="accent2"/>
                </a:solidFill>
                <a:latin typeface="Impact"/>
              </a:rPr>
              <a:t>Pay Your Taxes</a:t>
            </a:r>
          </a:p>
        </p:txBody>
      </p:sp>
      <p:sp>
        <p:nvSpPr>
          <p:cNvPr id="45061" name="Text Box 5"/>
          <p:cNvSpPr txBox="1">
            <a:spLocks noChangeArrowheads="1"/>
          </p:cNvSpPr>
          <p:nvPr/>
        </p:nvSpPr>
        <p:spPr bwMode="auto">
          <a:xfrm>
            <a:off x="457200" y="1981200"/>
            <a:ext cx="3962400" cy="1779588"/>
          </a:xfrm>
          <a:prstGeom prst="rect">
            <a:avLst/>
          </a:prstGeom>
          <a:solidFill>
            <a:srgbClr val="808080"/>
          </a:solidFill>
          <a:ln w="38100">
            <a:solidFill>
              <a:schemeClr val="tx1"/>
            </a:solidFill>
            <a:miter lim="800000"/>
            <a:headEnd/>
            <a:tailEnd/>
          </a:ln>
          <a:effectLst/>
        </p:spPr>
        <p:txBody>
          <a:bodyPr>
            <a:spAutoFit/>
          </a:bodyPr>
          <a:lstStyle/>
          <a:p>
            <a:pPr algn="ctr">
              <a:spcBef>
                <a:spcPct val="50000"/>
              </a:spcBef>
            </a:pPr>
            <a:r>
              <a:rPr lang="en-US" b="1">
                <a:solidFill>
                  <a:schemeClr val="bg1"/>
                </a:solidFill>
                <a:latin typeface="Tahoma" pitchFamily="34" charset="0"/>
              </a:rPr>
              <a:t>Everyone must pay federal and state income taxes</a:t>
            </a:r>
          </a:p>
          <a:p>
            <a:pPr algn="ctr">
              <a:spcBef>
                <a:spcPct val="50000"/>
              </a:spcBef>
            </a:pPr>
            <a:r>
              <a:rPr lang="en-US" b="1">
                <a:solidFill>
                  <a:schemeClr val="bg1"/>
                </a:solidFill>
                <a:latin typeface="Tahoma" pitchFamily="34" charset="0"/>
              </a:rPr>
              <a:t>Helps provide services</a:t>
            </a:r>
          </a:p>
          <a:p>
            <a:pPr algn="ctr">
              <a:spcBef>
                <a:spcPct val="50000"/>
              </a:spcBef>
            </a:pPr>
            <a:r>
              <a:rPr lang="en-US" b="1">
                <a:solidFill>
                  <a:schemeClr val="bg1"/>
                </a:solidFill>
                <a:latin typeface="Tahoma" pitchFamily="34" charset="0"/>
              </a:rPr>
              <a:t>Tax evasion – crime for not paying taxes</a:t>
            </a:r>
          </a:p>
        </p:txBody>
      </p:sp>
      <p:pic>
        <p:nvPicPr>
          <p:cNvPr id="45067" name="Picture 11" descr="al_capone1"/>
          <p:cNvPicPr>
            <a:picLocks noChangeAspect="1" noChangeArrowheads="1"/>
          </p:cNvPicPr>
          <p:nvPr/>
        </p:nvPicPr>
        <p:blipFill>
          <a:blip r:embed="rId2" cstate="print"/>
          <a:srcRect/>
          <a:stretch>
            <a:fillRect/>
          </a:stretch>
        </p:blipFill>
        <p:spPr bwMode="auto">
          <a:xfrm>
            <a:off x="3276600" y="3657600"/>
            <a:ext cx="2271713" cy="3048000"/>
          </a:xfrm>
          <a:prstGeom prst="rect">
            <a:avLst/>
          </a:prstGeom>
          <a:noFill/>
          <a:ln w="38100">
            <a:solidFill>
              <a:schemeClr val="tx1"/>
            </a:solidFill>
            <a:miter lim="800000"/>
            <a:headEnd/>
            <a:tailEnd/>
          </a:ln>
        </p:spPr>
      </p:pic>
      <p:pic>
        <p:nvPicPr>
          <p:cNvPr id="45068" name="Picture 12" descr="willienelson"/>
          <p:cNvPicPr>
            <a:picLocks noChangeAspect="1" noChangeArrowheads="1"/>
          </p:cNvPicPr>
          <p:nvPr/>
        </p:nvPicPr>
        <p:blipFill>
          <a:blip r:embed="rId3" cstate="print"/>
          <a:srcRect/>
          <a:stretch>
            <a:fillRect/>
          </a:stretch>
        </p:blipFill>
        <p:spPr bwMode="auto">
          <a:xfrm>
            <a:off x="4876800" y="1905000"/>
            <a:ext cx="2316163" cy="3048000"/>
          </a:xfrm>
          <a:prstGeom prst="rect">
            <a:avLst/>
          </a:prstGeom>
          <a:noFill/>
          <a:ln w="38100">
            <a:solidFill>
              <a:schemeClr val="tx1"/>
            </a:solidFill>
            <a:miter lim="800000"/>
            <a:headEnd/>
            <a:tailEnd/>
          </a:ln>
        </p:spPr>
      </p:pic>
      <p:pic>
        <p:nvPicPr>
          <p:cNvPr id="45069" name="Picture 13" descr="20090330_MCHammer"/>
          <p:cNvPicPr>
            <a:picLocks noChangeAspect="1" noChangeArrowheads="1"/>
          </p:cNvPicPr>
          <p:nvPr/>
        </p:nvPicPr>
        <p:blipFill>
          <a:blip r:embed="rId4" cstate="print"/>
          <a:srcRect/>
          <a:stretch>
            <a:fillRect/>
          </a:stretch>
        </p:blipFill>
        <p:spPr bwMode="auto">
          <a:xfrm>
            <a:off x="5943600" y="4114800"/>
            <a:ext cx="2438400" cy="2438400"/>
          </a:xfrm>
          <a:prstGeom prst="rect">
            <a:avLst/>
          </a:prstGeom>
          <a:noFill/>
          <a:ln w="38100">
            <a:solidFill>
              <a:schemeClr val="tx1"/>
            </a:solidFill>
            <a:miter lim="800000"/>
            <a:headEnd/>
            <a:tailEnd/>
          </a:ln>
        </p:spPr>
      </p:pic>
    </p:spTree>
  </p:cSld>
  <p:clrMapOvr>
    <a:masterClrMapping/>
  </p:clrMapOvr>
  <p:transition spd="med">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WordArt 2"/>
          <p:cNvSpPr>
            <a:spLocks noChangeArrowheads="1" noChangeShapeType="1" noTextEdit="1"/>
          </p:cNvSpPr>
          <p:nvPr/>
        </p:nvSpPr>
        <p:spPr bwMode="auto">
          <a:xfrm>
            <a:off x="228600" y="3886200"/>
            <a:ext cx="6934200" cy="1609725"/>
          </a:xfrm>
          <a:prstGeom prst="rect">
            <a:avLst/>
          </a:prstGeom>
        </p:spPr>
        <p:txBody>
          <a:bodyPr wrap="none" fromWordArt="1">
            <a:prstTxWarp prst="textPlain">
              <a:avLst>
                <a:gd name="adj" fmla="val 50000"/>
              </a:avLst>
            </a:prstTxWarp>
          </a:bodyPr>
          <a:lstStyle/>
          <a:p>
            <a:pPr algn="ctr"/>
            <a:r>
              <a:rPr lang="en-US" sz="3600" kern="10">
                <a:ln w="38100">
                  <a:solidFill>
                    <a:srgbClr val="0000FF"/>
                  </a:solidFill>
                  <a:round/>
                  <a:headEnd/>
                  <a:tailEnd/>
                </a:ln>
                <a:solidFill>
                  <a:schemeClr val="accent2"/>
                </a:solidFill>
                <a:latin typeface="Impact"/>
              </a:rPr>
              <a:t>Defend the Nation</a:t>
            </a:r>
          </a:p>
        </p:txBody>
      </p:sp>
      <p:sp>
        <p:nvSpPr>
          <p:cNvPr id="46085" name="Text Box 5"/>
          <p:cNvSpPr txBox="1">
            <a:spLocks noChangeArrowheads="1"/>
          </p:cNvSpPr>
          <p:nvPr/>
        </p:nvSpPr>
        <p:spPr bwMode="auto">
          <a:xfrm>
            <a:off x="1447800" y="5715000"/>
            <a:ext cx="4191000" cy="954088"/>
          </a:xfrm>
          <a:prstGeom prst="rect">
            <a:avLst/>
          </a:prstGeom>
          <a:solidFill>
            <a:srgbClr val="969696"/>
          </a:solidFill>
          <a:ln w="38100">
            <a:solidFill>
              <a:schemeClr val="tx1"/>
            </a:solidFill>
            <a:miter lim="800000"/>
            <a:headEnd/>
            <a:tailEnd/>
          </a:ln>
          <a:effectLst/>
        </p:spPr>
        <p:txBody>
          <a:bodyPr>
            <a:spAutoFit/>
          </a:bodyPr>
          <a:lstStyle/>
          <a:p>
            <a:pPr algn="ctr">
              <a:spcBef>
                <a:spcPct val="50000"/>
              </a:spcBef>
            </a:pPr>
            <a:r>
              <a:rPr lang="en-US" b="1">
                <a:solidFill>
                  <a:schemeClr val="bg1"/>
                </a:solidFill>
                <a:latin typeface="Tahoma" pitchFamily="34" charset="0"/>
              </a:rPr>
              <a:t>Men between the ages of 18-25 are required to register for the </a:t>
            </a:r>
            <a:r>
              <a:rPr lang="en-US" b="1" u="sng">
                <a:solidFill>
                  <a:srgbClr val="FFFF00"/>
                </a:solidFill>
                <a:latin typeface="Tahoma" pitchFamily="34" charset="0"/>
              </a:rPr>
              <a:t>draft</a:t>
            </a:r>
            <a:r>
              <a:rPr lang="en-US" b="1">
                <a:solidFill>
                  <a:schemeClr val="bg1"/>
                </a:solidFill>
                <a:latin typeface="Tahoma" pitchFamily="34" charset="0"/>
              </a:rPr>
              <a:t>.  Failure to do so is a felony.</a:t>
            </a:r>
          </a:p>
        </p:txBody>
      </p:sp>
      <p:pic>
        <p:nvPicPr>
          <p:cNvPr id="26626" name="Picture 2" descr="Uncle Sam Poster"/>
          <p:cNvPicPr>
            <a:picLocks noChangeAspect="1" noChangeArrowheads="1"/>
          </p:cNvPicPr>
          <p:nvPr/>
        </p:nvPicPr>
        <p:blipFill>
          <a:blip r:embed="rId2" cstate="print"/>
          <a:srcRect/>
          <a:stretch>
            <a:fillRect/>
          </a:stretch>
        </p:blipFill>
        <p:spPr bwMode="auto">
          <a:xfrm>
            <a:off x="3505200" y="304800"/>
            <a:ext cx="2540677" cy="3352800"/>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9" name="Text Box 5"/>
          <p:cNvSpPr txBox="1">
            <a:spLocks noChangeArrowheads="1"/>
          </p:cNvSpPr>
          <p:nvPr/>
        </p:nvSpPr>
        <p:spPr bwMode="auto">
          <a:xfrm>
            <a:off x="762000" y="3429000"/>
            <a:ext cx="5105400" cy="1779588"/>
          </a:xfrm>
          <a:prstGeom prst="rect">
            <a:avLst/>
          </a:prstGeom>
          <a:solidFill>
            <a:srgbClr val="969696"/>
          </a:solidFill>
          <a:ln w="38100">
            <a:solidFill>
              <a:schemeClr val="tx1"/>
            </a:solidFill>
            <a:miter lim="800000"/>
            <a:headEnd/>
            <a:tailEnd/>
          </a:ln>
          <a:effectLst/>
        </p:spPr>
        <p:txBody>
          <a:bodyPr>
            <a:spAutoFit/>
          </a:bodyPr>
          <a:lstStyle/>
          <a:p>
            <a:pPr algn="ctr">
              <a:spcBef>
                <a:spcPct val="50000"/>
              </a:spcBef>
            </a:pPr>
            <a:r>
              <a:rPr lang="en-US" b="1">
                <a:solidFill>
                  <a:schemeClr val="bg1"/>
                </a:solidFill>
                <a:latin typeface="Tahoma" pitchFamily="34" charset="0"/>
              </a:rPr>
              <a:t>All citizens are subject to </a:t>
            </a:r>
            <a:r>
              <a:rPr lang="en-US" b="1" u="sng">
                <a:solidFill>
                  <a:srgbClr val="FFFF00"/>
                </a:solidFill>
                <a:latin typeface="Tahoma" pitchFamily="34" charset="0"/>
              </a:rPr>
              <a:t>jury duty</a:t>
            </a:r>
            <a:r>
              <a:rPr lang="en-US" b="1">
                <a:solidFill>
                  <a:schemeClr val="bg1"/>
                </a:solidFill>
                <a:latin typeface="Tahoma" pitchFamily="34" charset="0"/>
              </a:rPr>
              <a:t>, and if called, you MUST attend.  </a:t>
            </a:r>
          </a:p>
          <a:p>
            <a:pPr>
              <a:spcBef>
                <a:spcPct val="50000"/>
              </a:spcBef>
            </a:pPr>
            <a:endParaRPr lang="en-US" b="1">
              <a:solidFill>
                <a:schemeClr val="bg1"/>
              </a:solidFill>
              <a:latin typeface="Tahoma" pitchFamily="34" charset="0"/>
            </a:endParaRPr>
          </a:p>
          <a:p>
            <a:pPr algn="ctr">
              <a:spcBef>
                <a:spcPct val="50000"/>
              </a:spcBef>
            </a:pPr>
            <a:r>
              <a:rPr lang="en-US" b="1" u="sng">
                <a:solidFill>
                  <a:srgbClr val="FFFF00"/>
                </a:solidFill>
                <a:latin typeface="Tahoma" pitchFamily="34" charset="0"/>
              </a:rPr>
              <a:t>Subpoena</a:t>
            </a:r>
            <a:r>
              <a:rPr lang="en-US" b="1">
                <a:solidFill>
                  <a:schemeClr val="bg1"/>
                </a:solidFill>
                <a:latin typeface="Tahoma" pitchFamily="34" charset="0"/>
              </a:rPr>
              <a:t>:  must show up to testify in court</a:t>
            </a:r>
          </a:p>
        </p:txBody>
      </p:sp>
      <p:sp>
        <p:nvSpPr>
          <p:cNvPr id="47110" name="WordArt 6"/>
          <p:cNvSpPr>
            <a:spLocks noChangeArrowheads="1" noChangeShapeType="1" noTextEdit="1"/>
          </p:cNvSpPr>
          <p:nvPr/>
        </p:nvSpPr>
        <p:spPr bwMode="auto">
          <a:xfrm>
            <a:off x="152400" y="5029200"/>
            <a:ext cx="6096000" cy="1609725"/>
          </a:xfrm>
          <a:prstGeom prst="rect">
            <a:avLst/>
          </a:prstGeom>
        </p:spPr>
        <p:txBody>
          <a:bodyPr wrap="none" fromWordArt="1">
            <a:prstTxWarp prst="textPlain">
              <a:avLst>
                <a:gd name="adj" fmla="val 50000"/>
              </a:avLst>
            </a:prstTxWarp>
          </a:bodyPr>
          <a:lstStyle/>
          <a:p>
            <a:pPr algn="ctr"/>
            <a:r>
              <a:rPr lang="en-US" sz="3600" kern="10">
                <a:ln w="38100">
                  <a:solidFill>
                    <a:srgbClr val="0000FF"/>
                  </a:solidFill>
                  <a:round/>
                  <a:headEnd/>
                  <a:tailEnd/>
                </a:ln>
                <a:solidFill>
                  <a:schemeClr val="accent2"/>
                </a:solidFill>
                <a:latin typeface="Impact"/>
              </a:rPr>
              <a:t>Serve in Court</a:t>
            </a:r>
          </a:p>
        </p:txBody>
      </p:sp>
      <p:pic>
        <p:nvPicPr>
          <p:cNvPr id="25602" name="Picture 2" descr="http://www.courts.mo.gov/hosted/circuit22/images/JuryDuty.jpg"/>
          <p:cNvPicPr>
            <a:picLocks noChangeAspect="1" noChangeArrowheads="1"/>
          </p:cNvPicPr>
          <p:nvPr/>
        </p:nvPicPr>
        <p:blipFill>
          <a:blip r:embed="rId2" cstate="print"/>
          <a:srcRect/>
          <a:stretch>
            <a:fillRect/>
          </a:stretch>
        </p:blipFill>
        <p:spPr bwMode="auto">
          <a:xfrm>
            <a:off x="2133600" y="381000"/>
            <a:ext cx="4591767" cy="2895600"/>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WordArt 2"/>
          <p:cNvSpPr>
            <a:spLocks noChangeArrowheads="1" noChangeShapeType="1" noTextEdit="1"/>
          </p:cNvSpPr>
          <p:nvPr/>
        </p:nvSpPr>
        <p:spPr bwMode="auto">
          <a:xfrm>
            <a:off x="228600" y="304800"/>
            <a:ext cx="7086600" cy="1371600"/>
          </a:xfrm>
          <a:prstGeom prst="rect">
            <a:avLst/>
          </a:prstGeom>
        </p:spPr>
        <p:txBody>
          <a:bodyPr wrap="none" fromWordArt="1">
            <a:prstTxWarp prst="textPlain">
              <a:avLst>
                <a:gd name="adj" fmla="val 50000"/>
              </a:avLst>
            </a:prstTxWarp>
          </a:bodyPr>
          <a:lstStyle/>
          <a:p>
            <a:pPr algn="ctr"/>
            <a:r>
              <a:rPr lang="en-US" sz="3600" kern="10">
                <a:ln w="38100">
                  <a:solidFill>
                    <a:srgbClr val="0000FF"/>
                  </a:solidFill>
                  <a:round/>
                  <a:headEnd/>
                  <a:tailEnd/>
                </a:ln>
                <a:solidFill>
                  <a:schemeClr val="accent2"/>
                </a:solidFill>
                <a:latin typeface="Impact"/>
              </a:rPr>
              <a:t>Go to School</a:t>
            </a:r>
          </a:p>
        </p:txBody>
      </p:sp>
      <p:pic>
        <p:nvPicPr>
          <p:cNvPr id="48131" name="Picture 3" descr="Education-Income Levels"/>
          <p:cNvPicPr>
            <a:picLocks noChangeAspect="1" noChangeArrowheads="1"/>
          </p:cNvPicPr>
          <p:nvPr/>
        </p:nvPicPr>
        <p:blipFill>
          <a:blip r:embed="rId2" cstate="print"/>
          <a:srcRect/>
          <a:stretch>
            <a:fillRect/>
          </a:stretch>
        </p:blipFill>
        <p:spPr bwMode="auto">
          <a:xfrm>
            <a:off x="0" y="3006320"/>
            <a:ext cx="5105400" cy="3851680"/>
          </a:xfrm>
          <a:prstGeom prst="rect">
            <a:avLst/>
          </a:prstGeom>
          <a:noFill/>
          <a:ln w="38100">
            <a:solidFill>
              <a:schemeClr val="tx1"/>
            </a:solidFill>
            <a:miter lim="800000"/>
            <a:headEnd/>
            <a:tailEnd/>
          </a:ln>
        </p:spPr>
      </p:pic>
      <p:sp>
        <p:nvSpPr>
          <p:cNvPr id="48132" name="Text Box 4"/>
          <p:cNvSpPr txBox="1">
            <a:spLocks noChangeArrowheads="1"/>
          </p:cNvSpPr>
          <p:nvPr/>
        </p:nvSpPr>
        <p:spPr bwMode="auto">
          <a:xfrm>
            <a:off x="4572000" y="1676400"/>
            <a:ext cx="4572000" cy="1477328"/>
          </a:xfrm>
          <a:prstGeom prst="rect">
            <a:avLst/>
          </a:prstGeom>
          <a:solidFill>
            <a:srgbClr val="808080"/>
          </a:solidFill>
          <a:ln w="38100">
            <a:solidFill>
              <a:schemeClr val="tx1"/>
            </a:solidFill>
            <a:miter lim="800000"/>
            <a:headEnd/>
            <a:tailEnd/>
          </a:ln>
          <a:effectLst/>
        </p:spPr>
        <p:txBody>
          <a:bodyPr wrap="square">
            <a:spAutoFit/>
          </a:bodyPr>
          <a:lstStyle/>
          <a:p>
            <a:pPr algn="ctr">
              <a:spcBef>
                <a:spcPct val="50000"/>
              </a:spcBef>
            </a:pPr>
            <a:r>
              <a:rPr lang="en-US" b="1" dirty="0">
                <a:solidFill>
                  <a:schemeClr val="bg1"/>
                </a:solidFill>
                <a:latin typeface="Tahoma" pitchFamily="34" charset="0"/>
              </a:rPr>
              <a:t>All people must attend school through the age of 16.</a:t>
            </a:r>
          </a:p>
          <a:p>
            <a:pPr algn="ctr">
              <a:spcBef>
                <a:spcPct val="50000"/>
              </a:spcBef>
            </a:pPr>
            <a:endParaRPr lang="en-US" b="1" dirty="0">
              <a:solidFill>
                <a:schemeClr val="bg1"/>
              </a:solidFill>
              <a:latin typeface="Tahoma" pitchFamily="34" charset="0"/>
            </a:endParaRPr>
          </a:p>
          <a:p>
            <a:pPr algn="ctr">
              <a:spcBef>
                <a:spcPct val="50000"/>
              </a:spcBef>
            </a:pPr>
            <a:r>
              <a:rPr lang="en-US" b="1" dirty="0">
                <a:solidFill>
                  <a:schemeClr val="bg1"/>
                </a:solidFill>
                <a:latin typeface="Tahoma" pitchFamily="34" charset="0"/>
              </a:rPr>
              <a:t>Truancy – not attending school</a:t>
            </a:r>
          </a:p>
        </p:txBody>
      </p:sp>
    </p:spTree>
  </p:cSld>
  <p:clrMapOvr>
    <a:masterClrMapping/>
  </p:clrMapOvr>
  <p:transition spd="med">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WordArt 2"/>
          <p:cNvSpPr>
            <a:spLocks noChangeArrowheads="1" noChangeShapeType="1" noTextEdit="1"/>
          </p:cNvSpPr>
          <p:nvPr/>
        </p:nvSpPr>
        <p:spPr bwMode="auto">
          <a:xfrm>
            <a:off x="304800" y="457200"/>
            <a:ext cx="8229600" cy="1752600"/>
          </a:xfrm>
          <a:prstGeom prst="rect">
            <a:avLst/>
          </a:prstGeom>
        </p:spPr>
        <p:txBody>
          <a:bodyPr wrap="none" fromWordArt="1">
            <a:prstTxWarp prst="textCanUp">
              <a:avLst>
                <a:gd name="adj" fmla="val 85713"/>
              </a:avLst>
            </a:prstTxWarp>
          </a:bodyPr>
          <a:lstStyle/>
          <a:p>
            <a:pPr algn="ctr"/>
            <a:r>
              <a:rPr lang="en-US" sz="3600" kern="10" spc="-360">
                <a:ln w="38100">
                  <a:solidFill>
                    <a:schemeClr val="accent2"/>
                  </a:solidFill>
                  <a:round/>
                  <a:headEnd/>
                  <a:tailEnd/>
                </a:ln>
                <a:solidFill>
                  <a:srgbClr val="0000FF"/>
                </a:solidFill>
                <a:effectLst>
                  <a:outerShdw dist="125724" dir="18900000" algn="ctr" rotWithShape="0">
                    <a:srgbClr val="000099"/>
                  </a:outerShdw>
                </a:effectLst>
                <a:latin typeface="Impact"/>
              </a:rPr>
              <a:t>Responsibilities </a:t>
            </a:r>
          </a:p>
          <a:p>
            <a:pPr algn="ctr"/>
            <a:r>
              <a:rPr lang="en-US" sz="3600" kern="10" spc="-360">
                <a:ln w="38100">
                  <a:solidFill>
                    <a:schemeClr val="accent2"/>
                  </a:solidFill>
                  <a:round/>
                  <a:headEnd/>
                  <a:tailEnd/>
                </a:ln>
                <a:solidFill>
                  <a:srgbClr val="0000FF"/>
                </a:solidFill>
                <a:effectLst>
                  <a:outerShdw dist="125724" dir="18900000" algn="ctr" rotWithShape="0">
                    <a:srgbClr val="000099"/>
                  </a:outerShdw>
                </a:effectLst>
                <a:latin typeface="Impact"/>
              </a:rPr>
              <a:t>as Citizens</a:t>
            </a:r>
          </a:p>
        </p:txBody>
      </p:sp>
      <p:sp>
        <p:nvSpPr>
          <p:cNvPr id="49155" name="AutoShape 3"/>
          <p:cNvSpPr>
            <a:spLocks noChangeArrowheads="1"/>
          </p:cNvSpPr>
          <p:nvPr/>
        </p:nvSpPr>
        <p:spPr bwMode="auto">
          <a:xfrm>
            <a:off x="381000" y="2057400"/>
            <a:ext cx="8229600" cy="4267200"/>
          </a:xfrm>
          <a:prstGeom prst="horizontalScroll">
            <a:avLst>
              <a:gd name="adj" fmla="val 12500"/>
            </a:avLst>
          </a:prstGeom>
          <a:solidFill>
            <a:srgbClr val="808080"/>
          </a:solidFill>
          <a:ln w="9525">
            <a:solidFill>
              <a:schemeClr val="tx1"/>
            </a:solidFill>
            <a:round/>
            <a:headEnd/>
            <a:tailEnd/>
          </a:ln>
          <a:effectLst/>
        </p:spPr>
        <p:txBody>
          <a:bodyPr wrap="none" anchor="ctr"/>
          <a:lstStyle/>
          <a:p>
            <a:pPr algn="ctr"/>
            <a:r>
              <a:rPr lang="en-US" b="1" u="sng">
                <a:solidFill>
                  <a:srgbClr val="FFFF00"/>
                </a:solidFill>
              </a:rPr>
              <a:t>Responsibilities</a:t>
            </a:r>
            <a:r>
              <a:rPr lang="en-US" b="1"/>
              <a:t> are things you </a:t>
            </a:r>
            <a:r>
              <a:rPr lang="en-US" b="1" u="sng">
                <a:solidFill>
                  <a:srgbClr val="FFFF00"/>
                </a:solidFill>
              </a:rPr>
              <a:t>SHOULD do</a:t>
            </a:r>
            <a:r>
              <a:rPr lang="en-US" b="1"/>
              <a:t>.</a:t>
            </a:r>
          </a:p>
          <a:p>
            <a:pPr algn="ctr"/>
            <a:r>
              <a:rPr lang="en-US" b="1"/>
              <a:t>What sorts of things do you think citizens SHOULD do?</a:t>
            </a:r>
          </a:p>
          <a:p>
            <a:pPr algn="ctr">
              <a:lnSpc>
                <a:spcPct val="150000"/>
              </a:lnSpc>
            </a:pPr>
            <a:r>
              <a:rPr lang="en-US" b="1"/>
              <a:t>____________________________________</a:t>
            </a:r>
          </a:p>
          <a:p>
            <a:pPr algn="ctr">
              <a:lnSpc>
                <a:spcPct val="150000"/>
              </a:lnSpc>
            </a:pPr>
            <a:r>
              <a:rPr lang="en-US" b="1"/>
              <a:t>____________________________________</a:t>
            </a:r>
          </a:p>
          <a:p>
            <a:pPr algn="ctr">
              <a:lnSpc>
                <a:spcPct val="150000"/>
              </a:lnSpc>
            </a:pPr>
            <a:r>
              <a:rPr lang="en-US" b="1"/>
              <a:t>____________________________________</a:t>
            </a:r>
          </a:p>
          <a:p>
            <a:pPr algn="ctr">
              <a:lnSpc>
                <a:spcPct val="150000"/>
              </a:lnSpc>
            </a:pPr>
            <a:r>
              <a:rPr lang="en-US" b="1"/>
              <a:t>____________________________________</a:t>
            </a:r>
          </a:p>
          <a:p>
            <a:pPr algn="ctr">
              <a:lnSpc>
                <a:spcPct val="150000"/>
              </a:lnSpc>
            </a:pPr>
            <a:r>
              <a:rPr lang="en-US" b="1"/>
              <a:t>____________________________________</a:t>
            </a:r>
          </a:p>
        </p:txBody>
      </p:sp>
    </p:spTree>
  </p:cSld>
  <p:clrMapOvr>
    <a:masterClrMapping/>
  </p:clrMapOvr>
  <p:transition spd="med">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WordArt 2"/>
          <p:cNvSpPr>
            <a:spLocks noChangeArrowheads="1" noChangeShapeType="1" noTextEdit="1"/>
          </p:cNvSpPr>
          <p:nvPr/>
        </p:nvSpPr>
        <p:spPr bwMode="auto">
          <a:xfrm>
            <a:off x="228600" y="228600"/>
            <a:ext cx="7620000" cy="1524000"/>
          </a:xfrm>
          <a:prstGeom prst="rect">
            <a:avLst/>
          </a:prstGeom>
        </p:spPr>
        <p:txBody>
          <a:bodyPr wrap="none" fromWordArt="1">
            <a:prstTxWarp prst="textPlain">
              <a:avLst>
                <a:gd name="adj" fmla="val 50000"/>
              </a:avLst>
            </a:prstTxWarp>
          </a:bodyPr>
          <a:lstStyle/>
          <a:p>
            <a:pPr algn="ctr"/>
            <a:r>
              <a:rPr lang="en-US" sz="3600" kern="10" dirty="0">
                <a:ln w="38100">
                  <a:solidFill>
                    <a:schemeClr val="accent2"/>
                  </a:solidFill>
                  <a:round/>
                  <a:headEnd/>
                  <a:tailEnd/>
                </a:ln>
                <a:solidFill>
                  <a:srgbClr val="0000FF"/>
                </a:solidFill>
                <a:latin typeface="Impact"/>
              </a:rPr>
              <a:t>Be Informed</a:t>
            </a:r>
          </a:p>
        </p:txBody>
      </p:sp>
      <p:sp>
        <p:nvSpPr>
          <p:cNvPr id="50180" name="Text Box 4"/>
          <p:cNvSpPr txBox="1">
            <a:spLocks noChangeArrowheads="1"/>
          </p:cNvSpPr>
          <p:nvPr/>
        </p:nvSpPr>
        <p:spPr bwMode="auto">
          <a:xfrm>
            <a:off x="3886200" y="1981200"/>
            <a:ext cx="3657600" cy="1228725"/>
          </a:xfrm>
          <a:prstGeom prst="rect">
            <a:avLst/>
          </a:prstGeom>
          <a:solidFill>
            <a:srgbClr val="808080"/>
          </a:solidFill>
          <a:ln w="38100">
            <a:solidFill>
              <a:schemeClr val="tx1"/>
            </a:solidFill>
            <a:miter lim="800000"/>
            <a:headEnd/>
            <a:tailEnd/>
          </a:ln>
          <a:effectLst/>
        </p:spPr>
        <p:txBody>
          <a:bodyPr>
            <a:spAutoFit/>
          </a:bodyPr>
          <a:lstStyle/>
          <a:p>
            <a:pPr algn="ctr">
              <a:spcBef>
                <a:spcPct val="50000"/>
              </a:spcBef>
            </a:pPr>
            <a:r>
              <a:rPr lang="en-US" b="1">
                <a:solidFill>
                  <a:schemeClr val="bg1"/>
                </a:solidFill>
                <a:latin typeface="Tahoma" pitchFamily="34" charset="0"/>
              </a:rPr>
              <a:t>All citizens should know what is going on with their community, their lawmakers, and their personal rights.</a:t>
            </a:r>
          </a:p>
        </p:txBody>
      </p:sp>
      <p:pic>
        <p:nvPicPr>
          <p:cNvPr id="22530" name="Picture 2" descr="Raise an informed citizen -- teach kids about the presidential election"/>
          <p:cNvPicPr>
            <a:picLocks noChangeAspect="1" noChangeArrowheads="1"/>
          </p:cNvPicPr>
          <p:nvPr/>
        </p:nvPicPr>
        <p:blipFill>
          <a:blip r:embed="rId2" cstate="print"/>
          <a:srcRect/>
          <a:stretch>
            <a:fillRect/>
          </a:stretch>
        </p:blipFill>
        <p:spPr bwMode="auto">
          <a:xfrm>
            <a:off x="990600" y="3581400"/>
            <a:ext cx="6934200" cy="2631020"/>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WordArt 2"/>
          <p:cNvSpPr>
            <a:spLocks noChangeArrowheads="1" noChangeShapeType="1" noTextEdit="1"/>
          </p:cNvSpPr>
          <p:nvPr/>
        </p:nvSpPr>
        <p:spPr bwMode="auto">
          <a:xfrm>
            <a:off x="228600" y="304800"/>
            <a:ext cx="7239000" cy="1609725"/>
          </a:xfrm>
          <a:prstGeom prst="rect">
            <a:avLst/>
          </a:prstGeom>
        </p:spPr>
        <p:txBody>
          <a:bodyPr wrap="none" fromWordArt="1">
            <a:prstTxWarp prst="textPlain">
              <a:avLst>
                <a:gd name="adj" fmla="val 50000"/>
              </a:avLst>
            </a:prstTxWarp>
          </a:bodyPr>
          <a:lstStyle/>
          <a:p>
            <a:pPr algn="ctr"/>
            <a:r>
              <a:rPr lang="en-US" sz="3600" kern="10">
                <a:ln w="38100">
                  <a:solidFill>
                    <a:schemeClr val="accent2"/>
                  </a:solidFill>
                  <a:round/>
                  <a:headEnd/>
                  <a:tailEnd/>
                </a:ln>
                <a:solidFill>
                  <a:srgbClr val="0000FF"/>
                </a:solidFill>
                <a:latin typeface="Impact"/>
              </a:rPr>
              <a:t>Vote in Elections</a:t>
            </a:r>
          </a:p>
        </p:txBody>
      </p:sp>
      <p:pic>
        <p:nvPicPr>
          <p:cNvPr id="51204" name="Picture 4" descr="USam_VoteL"/>
          <p:cNvPicPr>
            <a:picLocks noChangeAspect="1" noChangeArrowheads="1"/>
          </p:cNvPicPr>
          <p:nvPr/>
        </p:nvPicPr>
        <p:blipFill>
          <a:blip r:embed="rId2" cstate="print"/>
          <a:srcRect/>
          <a:stretch>
            <a:fillRect/>
          </a:stretch>
        </p:blipFill>
        <p:spPr bwMode="auto">
          <a:xfrm>
            <a:off x="6626225" y="2057400"/>
            <a:ext cx="2393950" cy="4638675"/>
          </a:xfrm>
          <a:prstGeom prst="rect">
            <a:avLst/>
          </a:prstGeom>
          <a:noFill/>
          <a:ln w="38100">
            <a:solidFill>
              <a:schemeClr val="tx1"/>
            </a:solidFill>
            <a:miter lim="800000"/>
            <a:headEnd/>
            <a:tailEnd/>
          </a:ln>
        </p:spPr>
      </p:pic>
      <p:sp>
        <p:nvSpPr>
          <p:cNvPr id="51205" name="Text Box 5"/>
          <p:cNvSpPr txBox="1">
            <a:spLocks noChangeArrowheads="1"/>
          </p:cNvSpPr>
          <p:nvPr/>
        </p:nvSpPr>
        <p:spPr bwMode="auto">
          <a:xfrm>
            <a:off x="228600" y="2209800"/>
            <a:ext cx="3657600" cy="2328863"/>
          </a:xfrm>
          <a:prstGeom prst="rect">
            <a:avLst/>
          </a:prstGeom>
          <a:solidFill>
            <a:srgbClr val="808080"/>
          </a:solidFill>
          <a:ln w="38100">
            <a:solidFill>
              <a:schemeClr val="tx1"/>
            </a:solidFill>
            <a:miter lim="800000"/>
            <a:headEnd/>
            <a:tailEnd/>
          </a:ln>
          <a:effectLst/>
        </p:spPr>
        <p:txBody>
          <a:bodyPr>
            <a:spAutoFit/>
          </a:bodyPr>
          <a:lstStyle/>
          <a:p>
            <a:pPr algn="ctr">
              <a:spcBef>
                <a:spcPct val="50000"/>
              </a:spcBef>
            </a:pPr>
            <a:r>
              <a:rPr lang="en-US" b="1">
                <a:solidFill>
                  <a:schemeClr val="bg1"/>
                </a:solidFill>
                <a:latin typeface="Tahoma" pitchFamily="34" charset="0"/>
              </a:rPr>
              <a:t>Every person SHOULD participate in a democracy.</a:t>
            </a:r>
          </a:p>
          <a:p>
            <a:pPr algn="ctr">
              <a:spcBef>
                <a:spcPct val="50000"/>
              </a:spcBef>
            </a:pPr>
            <a:endParaRPr lang="en-US" b="1">
              <a:solidFill>
                <a:schemeClr val="bg1"/>
              </a:solidFill>
              <a:latin typeface="Tahoma" pitchFamily="34" charset="0"/>
            </a:endParaRPr>
          </a:p>
          <a:p>
            <a:pPr algn="ctr">
              <a:spcBef>
                <a:spcPct val="50000"/>
              </a:spcBef>
            </a:pPr>
            <a:r>
              <a:rPr lang="en-US" b="1" u="sng">
                <a:solidFill>
                  <a:srgbClr val="FFFF00"/>
                </a:solidFill>
                <a:latin typeface="Tahoma" pitchFamily="34" charset="0"/>
              </a:rPr>
              <a:t>Consent of the governed</a:t>
            </a:r>
            <a:r>
              <a:rPr lang="en-US" b="1">
                <a:solidFill>
                  <a:schemeClr val="bg1"/>
                </a:solidFill>
                <a:latin typeface="Tahoma" pitchFamily="34" charset="0"/>
              </a:rPr>
              <a:t>:  when you vote, you give the government permission to rule you and to make laws</a:t>
            </a:r>
          </a:p>
        </p:txBody>
      </p:sp>
    </p:spTree>
  </p:cSld>
  <p:clrMapOvr>
    <a:masterClrMapping/>
  </p:clrMapOvr>
  <p:transition spd="med">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WordArt 2"/>
          <p:cNvSpPr>
            <a:spLocks noChangeArrowheads="1" noChangeShapeType="1" noTextEdit="1"/>
          </p:cNvSpPr>
          <p:nvPr/>
        </p:nvSpPr>
        <p:spPr bwMode="auto">
          <a:xfrm>
            <a:off x="228600" y="304800"/>
            <a:ext cx="6096000" cy="1609725"/>
          </a:xfrm>
          <a:prstGeom prst="rect">
            <a:avLst/>
          </a:prstGeom>
        </p:spPr>
        <p:txBody>
          <a:bodyPr wrap="none" fromWordArt="1">
            <a:prstTxWarp prst="textPlain">
              <a:avLst>
                <a:gd name="adj" fmla="val 50000"/>
              </a:avLst>
            </a:prstTxWarp>
          </a:bodyPr>
          <a:lstStyle/>
          <a:p>
            <a:pPr algn="ctr"/>
            <a:r>
              <a:rPr lang="en-US" sz="3600" kern="10">
                <a:ln w="38100">
                  <a:solidFill>
                    <a:srgbClr val="FF0000"/>
                  </a:solidFill>
                  <a:round/>
                  <a:headEnd/>
                  <a:tailEnd/>
                </a:ln>
                <a:solidFill>
                  <a:srgbClr val="0000FF"/>
                </a:solidFill>
                <a:latin typeface="Impact"/>
              </a:rPr>
              <a:t>Participate</a:t>
            </a:r>
          </a:p>
        </p:txBody>
      </p:sp>
      <p:sp>
        <p:nvSpPr>
          <p:cNvPr id="52229" name="Text Box 5"/>
          <p:cNvSpPr txBox="1">
            <a:spLocks noChangeArrowheads="1"/>
          </p:cNvSpPr>
          <p:nvPr/>
        </p:nvSpPr>
        <p:spPr bwMode="auto">
          <a:xfrm>
            <a:off x="990600" y="2057400"/>
            <a:ext cx="4724400" cy="1779588"/>
          </a:xfrm>
          <a:prstGeom prst="rect">
            <a:avLst/>
          </a:prstGeom>
          <a:solidFill>
            <a:srgbClr val="808080"/>
          </a:solidFill>
          <a:ln w="38100">
            <a:solidFill>
              <a:schemeClr val="tx1"/>
            </a:solidFill>
            <a:miter lim="800000"/>
            <a:headEnd/>
            <a:tailEnd/>
          </a:ln>
          <a:effectLst/>
        </p:spPr>
        <p:txBody>
          <a:bodyPr>
            <a:spAutoFit/>
          </a:bodyPr>
          <a:lstStyle/>
          <a:p>
            <a:pPr algn="ctr">
              <a:spcBef>
                <a:spcPct val="50000"/>
              </a:spcBef>
            </a:pPr>
            <a:r>
              <a:rPr lang="en-US" b="1">
                <a:solidFill>
                  <a:schemeClr val="bg1"/>
                </a:solidFill>
                <a:latin typeface="Tahoma" pitchFamily="34" charset="0"/>
              </a:rPr>
              <a:t>Every person SHOULD care about the welfare of their community.</a:t>
            </a:r>
          </a:p>
          <a:p>
            <a:pPr algn="ctr">
              <a:spcBef>
                <a:spcPct val="50000"/>
              </a:spcBef>
            </a:pPr>
            <a:endParaRPr lang="en-US" b="1">
              <a:solidFill>
                <a:schemeClr val="bg1"/>
              </a:solidFill>
              <a:latin typeface="Tahoma" pitchFamily="34" charset="0"/>
            </a:endParaRPr>
          </a:p>
          <a:p>
            <a:pPr algn="ctr">
              <a:spcBef>
                <a:spcPct val="50000"/>
              </a:spcBef>
            </a:pPr>
            <a:r>
              <a:rPr lang="en-US" b="1" u="sng">
                <a:solidFill>
                  <a:srgbClr val="FFFF00"/>
                </a:solidFill>
                <a:latin typeface="Tahoma" pitchFamily="34" charset="0"/>
              </a:rPr>
              <a:t>Volunteerism</a:t>
            </a:r>
            <a:r>
              <a:rPr lang="en-US" b="1">
                <a:solidFill>
                  <a:schemeClr val="bg1"/>
                </a:solidFill>
                <a:latin typeface="Tahoma" pitchFamily="34" charset="0"/>
              </a:rPr>
              <a:t>:  offering your time and services to others without payment.</a:t>
            </a:r>
          </a:p>
        </p:txBody>
      </p:sp>
    </p:spTree>
  </p:cSld>
  <p:clrMapOvr>
    <a:masterClrMapping/>
  </p:clrMapOvr>
  <p:transition spd="med">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WordArt 2"/>
          <p:cNvSpPr>
            <a:spLocks noChangeArrowheads="1" noChangeShapeType="1" noTextEdit="1"/>
          </p:cNvSpPr>
          <p:nvPr/>
        </p:nvSpPr>
        <p:spPr bwMode="auto">
          <a:xfrm>
            <a:off x="228600" y="152400"/>
            <a:ext cx="7010400" cy="1609725"/>
          </a:xfrm>
          <a:prstGeom prst="rect">
            <a:avLst/>
          </a:prstGeom>
        </p:spPr>
        <p:txBody>
          <a:bodyPr wrap="none" fromWordArt="1">
            <a:prstTxWarp prst="textPlain">
              <a:avLst>
                <a:gd name="adj" fmla="val 50000"/>
              </a:avLst>
            </a:prstTxWarp>
          </a:bodyPr>
          <a:lstStyle/>
          <a:p>
            <a:pPr algn="ctr"/>
            <a:r>
              <a:rPr lang="en-US" sz="3600" kern="10">
                <a:ln w="38100">
                  <a:solidFill>
                    <a:schemeClr val="accent2"/>
                  </a:solidFill>
                  <a:round/>
                  <a:headEnd/>
                  <a:tailEnd/>
                </a:ln>
                <a:solidFill>
                  <a:srgbClr val="0000FF"/>
                </a:solidFill>
                <a:latin typeface="Impact"/>
              </a:rPr>
              <a:t>Respect for Property</a:t>
            </a:r>
          </a:p>
        </p:txBody>
      </p:sp>
      <p:sp>
        <p:nvSpPr>
          <p:cNvPr id="53253" name="Text Box 5"/>
          <p:cNvSpPr txBox="1">
            <a:spLocks noChangeArrowheads="1"/>
          </p:cNvSpPr>
          <p:nvPr/>
        </p:nvSpPr>
        <p:spPr bwMode="auto">
          <a:xfrm>
            <a:off x="304800" y="1981200"/>
            <a:ext cx="3657600" cy="2328863"/>
          </a:xfrm>
          <a:prstGeom prst="rect">
            <a:avLst/>
          </a:prstGeom>
          <a:solidFill>
            <a:srgbClr val="808080"/>
          </a:solidFill>
          <a:ln w="38100">
            <a:solidFill>
              <a:schemeClr val="tx1"/>
            </a:solidFill>
            <a:miter lim="800000"/>
            <a:headEnd/>
            <a:tailEnd/>
          </a:ln>
          <a:effectLst/>
        </p:spPr>
        <p:txBody>
          <a:bodyPr>
            <a:spAutoFit/>
          </a:bodyPr>
          <a:lstStyle/>
          <a:p>
            <a:pPr algn="ctr">
              <a:spcBef>
                <a:spcPct val="50000"/>
              </a:spcBef>
            </a:pPr>
            <a:r>
              <a:rPr lang="en-US" b="1">
                <a:solidFill>
                  <a:schemeClr val="bg1"/>
                </a:solidFill>
                <a:latin typeface="Tahoma" pitchFamily="34" charset="0"/>
              </a:rPr>
              <a:t>Every person SHOULD respect other people’s personal property and community property.</a:t>
            </a:r>
          </a:p>
          <a:p>
            <a:pPr algn="ctr">
              <a:spcBef>
                <a:spcPct val="50000"/>
              </a:spcBef>
            </a:pPr>
            <a:endParaRPr lang="en-US" b="1">
              <a:solidFill>
                <a:schemeClr val="bg1"/>
              </a:solidFill>
              <a:latin typeface="Tahoma" pitchFamily="34" charset="0"/>
            </a:endParaRPr>
          </a:p>
          <a:p>
            <a:pPr algn="ctr">
              <a:spcBef>
                <a:spcPct val="50000"/>
              </a:spcBef>
            </a:pPr>
            <a:r>
              <a:rPr lang="en-US" b="1" u="sng">
                <a:solidFill>
                  <a:srgbClr val="FFFF00"/>
                </a:solidFill>
                <a:latin typeface="Tahoma" pitchFamily="34" charset="0"/>
              </a:rPr>
              <a:t>Vandalism</a:t>
            </a:r>
            <a:r>
              <a:rPr lang="en-US" b="1">
                <a:solidFill>
                  <a:schemeClr val="bg1"/>
                </a:solidFill>
                <a:latin typeface="Tahoma" pitchFamily="34" charset="0"/>
              </a:rPr>
              <a:t>:  destruction of property (a crime)</a:t>
            </a:r>
          </a:p>
        </p:txBody>
      </p:sp>
    </p:spTree>
  </p:cSld>
  <p:clrMapOvr>
    <a:masterClrMapping/>
  </p:clrMapOvr>
  <p:transition spd="med">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WordArt 2"/>
          <p:cNvSpPr>
            <a:spLocks noChangeArrowheads="1" noChangeShapeType="1" noTextEdit="1"/>
          </p:cNvSpPr>
          <p:nvPr/>
        </p:nvSpPr>
        <p:spPr bwMode="auto">
          <a:xfrm>
            <a:off x="304800" y="152400"/>
            <a:ext cx="6096000" cy="1609725"/>
          </a:xfrm>
          <a:prstGeom prst="rect">
            <a:avLst/>
          </a:prstGeom>
        </p:spPr>
        <p:txBody>
          <a:bodyPr wrap="none" fromWordArt="1">
            <a:prstTxWarp prst="textPlain">
              <a:avLst>
                <a:gd name="adj" fmla="val 50000"/>
              </a:avLst>
            </a:prstTxWarp>
          </a:bodyPr>
          <a:lstStyle/>
          <a:p>
            <a:pPr algn="ctr"/>
            <a:r>
              <a:rPr lang="en-US" sz="3600" kern="10">
                <a:ln w="38100">
                  <a:solidFill>
                    <a:srgbClr val="FF0000"/>
                  </a:solidFill>
                  <a:round/>
                  <a:headEnd/>
                  <a:tailEnd/>
                </a:ln>
                <a:solidFill>
                  <a:srgbClr val="0000FF"/>
                </a:solidFill>
                <a:latin typeface="Impact"/>
              </a:rPr>
              <a:t>Respect for Others</a:t>
            </a:r>
          </a:p>
        </p:txBody>
      </p:sp>
      <p:sp>
        <p:nvSpPr>
          <p:cNvPr id="54277" name="Text Box 5"/>
          <p:cNvSpPr txBox="1">
            <a:spLocks noChangeArrowheads="1"/>
          </p:cNvSpPr>
          <p:nvPr/>
        </p:nvSpPr>
        <p:spPr bwMode="auto">
          <a:xfrm>
            <a:off x="1828800" y="1752600"/>
            <a:ext cx="4419600" cy="2054225"/>
          </a:xfrm>
          <a:prstGeom prst="rect">
            <a:avLst/>
          </a:prstGeom>
          <a:solidFill>
            <a:srgbClr val="808080"/>
          </a:solidFill>
          <a:ln w="38100">
            <a:solidFill>
              <a:schemeClr val="tx1"/>
            </a:solidFill>
            <a:miter lim="800000"/>
            <a:headEnd/>
            <a:tailEnd/>
          </a:ln>
          <a:effectLst/>
        </p:spPr>
        <p:txBody>
          <a:bodyPr>
            <a:spAutoFit/>
          </a:bodyPr>
          <a:lstStyle/>
          <a:p>
            <a:pPr algn="ctr">
              <a:spcBef>
                <a:spcPct val="50000"/>
              </a:spcBef>
            </a:pPr>
            <a:r>
              <a:rPr lang="en-US" b="1">
                <a:solidFill>
                  <a:schemeClr val="bg1"/>
                </a:solidFill>
                <a:latin typeface="Tahoma" pitchFamily="34" charset="0"/>
              </a:rPr>
              <a:t>Every person SHOULD respect each other.</a:t>
            </a:r>
          </a:p>
          <a:p>
            <a:pPr algn="ctr">
              <a:spcBef>
                <a:spcPct val="50000"/>
              </a:spcBef>
            </a:pPr>
            <a:endParaRPr lang="en-US" b="1">
              <a:solidFill>
                <a:schemeClr val="bg1"/>
              </a:solidFill>
              <a:latin typeface="Tahoma" pitchFamily="34" charset="0"/>
            </a:endParaRPr>
          </a:p>
          <a:p>
            <a:pPr algn="ctr">
              <a:spcBef>
                <a:spcPct val="50000"/>
              </a:spcBef>
            </a:pPr>
            <a:r>
              <a:rPr lang="en-US" b="1" u="sng">
                <a:solidFill>
                  <a:srgbClr val="FFFF00"/>
                </a:solidFill>
                <a:latin typeface="Tahoma" pitchFamily="34" charset="0"/>
              </a:rPr>
              <a:t>Tolerance</a:t>
            </a:r>
            <a:r>
              <a:rPr lang="en-US" b="1">
                <a:solidFill>
                  <a:schemeClr val="bg1"/>
                </a:solidFill>
                <a:latin typeface="Tahoma" pitchFamily="34" charset="0"/>
              </a:rPr>
              <a:t>:  respecting and accepting others, regardless of their beliefs, practices, or differences.</a:t>
            </a:r>
          </a:p>
        </p:txBody>
      </p:sp>
    </p:spTree>
  </p:cSld>
  <p:clrMapOvr>
    <a:masterClrMapping/>
  </p:clrMapOvr>
  <p:transition spd="med">
    <p:fade thruBlk="1"/>
  </p:transition>
  <p:timing>
    <p:tnLst>
      <p:par>
        <p:cTn id="1" dur="indefinite" restart="never" nodeType="tmRoot"/>
      </p:par>
    </p:tnLst>
  </p:timing>
</p:sld>
</file>

<file path=ppt/theme/theme1.xml><?xml version="1.0" encoding="utf-8"?>
<a:theme xmlns:a="http://schemas.openxmlformats.org/drawingml/2006/main" name="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omic Sans MS" pitchFamily="6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omic Sans MS" pitchFamily="66"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Textured</Template>
  <TotalTime>202</TotalTime>
  <Words>560</Words>
  <Application>Microsoft Office PowerPoint</Application>
  <PresentationFormat>On-screen Show (4:3)</PresentationFormat>
  <Paragraphs>119</Paragraphs>
  <Slides>20</Slides>
  <Notes>0</Notes>
  <HiddenSlides>0</HiddenSlides>
  <MMClips>2</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Textured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Jason</dc:creator>
  <cp:lastModifiedBy>Michael McInnis</cp:lastModifiedBy>
  <cp:revision>23</cp:revision>
  <dcterms:created xsi:type="dcterms:W3CDTF">2005-07-05T13:07:26Z</dcterms:created>
  <dcterms:modified xsi:type="dcterms:W3CDTF">2014-08-26T13:48:13Z</dcterms:modified>
</cp:coreProperties>
</file>