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98" r:id="rId5"/>
    <p:sldId id="297" r:id="rId6"/>
    <p:sldId id="295" r:id="rId7"/>
    <p:sldId id="299" r:id="rId8"/>
    <p:sldId id="292" r:id="rId9"/>
    <p:sldId id="293" r:id="rId10"/>
    <p:sldId id="272" r:id="rId11"/>
    <p:sldId id="260" r:id="rId12"/>
    <p:sldId id="261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rhorney\AppData\Local\Microsoft\Windows\INetCache\Content.Outlook\0MM034JE\4.13.26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2026-27 Projected</a:t>
            </a:r>
            <a:r>
              <a:rPr lang="en-US" baseline="0" dirty="0"/>
              <a:t> Revenues</a:t>
            </a:r>
            <a:endParaRPr lang="en-US" dirty="0"/>
          </a:p>
        </c:rich>
      </c:tx>
      <c:layout>
        <c:manualLayout>
          <c:xMode val="edge"/>
          <c:yMode val="edge"/>
          <c:x val="0.33067927650348056"/>
          <c:y val="1.270795009357854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32387110578568984"/>
          <c:y val="0.23733367594767285"/>
          <c:w val="0.35225788352542886"/>
          <c:h val="0.74130436000762079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2026-27 Revenues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E77-476B-A8BE-09C8D1A78AC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3E77-476B-A8BE-09C8D1A78AC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3E77-476B-A8BE-09C8D1A78AC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E77-476B-A8BE-09C8D1A78AC3}"/>
              </c:ext>
            </c:extLst>
          </c:dPt>
          <c:dLbls>
            <c:dLbl>
              <c:idx val="0"/>
              <c:layout>
                <c:manualLayout>
                  <c:x val="5.0724637681159333E-2"/>
                  <c:y val="-5.8372849914210293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1-3E77-476B-A8BE-09C8D1A78AC3}"/>
                </c:ext>
              </c:extLst>
            </c:dLbl>
            <c:dLbl>
              <c:idx val="1"/>
              <c:layout>
                <c:manualLayout>
                  <c:x val="-6.5217391304347852E-2"/>
                  <c:y val="-5.8372849914210293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2-3E77-476B-A8BE-09C8D1A78AC3}"/>
                </c:ext>
              </c:extLst>
            </c:dLbl>
            <c:dLbl>
              <c:idx val="2"/>
              <c:layout>
                <c:manualLayout>
                  <c:x val="-7.608695652173908E-2"/>
                  <c:y val="4.5018145458752649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4-3E77-476B-A8BE-09C8D1A78AC3}"/>
                </c:ext>
              </c:extLst>
            </c:dLbl>
            <c:dLbl>
              <c:idx val="3"/>
              <c:layout>
                <c:manualLayout>
                  <c:x val="8.0917874396135264E-2"/>
                  <c:y val="2.0284277084711005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non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  <c:ext xmlns:c16="http://schemas.microsoft.com/office/drawing/2014/chart" uri="{C3380CC4-5D6E-409C-BE32-E72D297353CC}">
                  <c16:uniqueId val="{00000003-3E77-476B-A8BE-09C8D1A78AC3}"/>
                </c:ext>
              </c:extLst>
            </c:dLbl>
            <c:numFmt formatCode="0.00%" sourceLinked="0"/>
            <c:spPr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Sheet1!$A$2:$A$5</c:f>
              <c:strCache>
                <c:ptCount val="4"/>
                <c:pt idx="0">
                  <c:v>Local Sources</c:v>
                </c:pt>
                <c:pt idx="1">
                  <c:v>State Sources</c:v>
                </c:pt>
                <c:pt idx="2">
                  <c:v>Federal Sources</c:v>
                </c:pt>
                <c:pt idx="3">
                  <c:v>Other Sources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0.63113482222473205</c:v>
                </c:pt>
                <c:pt idx="1">
                  <c:v>0.35648718205475521</c:v>
                </c:pt>
                <c:pt idx="2">
                  <c:v>1.179531361416869E-2</c:v>
                </c:pt>
                <c:pt idx="3">
                  <c:v>5.8268210634404777E-4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77-476B-A8BE-09C8D1A78AC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2026-27 Projected Expenses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2026-27</a:t>
            </a:r>
            <a:r>
              <a:rPr lang="en-US" baseline="0"/>
              <a:t> PROJECTED EXPENSES</a:t>
            </a:r>
            <a:endParaRPr lang="en-US"/>
          </a:p>
        </c:rich>
      </c:tx>
      <c:layout>
        <c:manualLayout>
          <c:xMode val="edge"/>
          <c:yMode val="edge"/>
          <c:x val="0.36688855904653106"/>
          <c:y val="1.77240628576213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5AE-4F73-A662-F453E0A658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5AE-4F73-A662-F453E0A6585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5AE-4F73-A662-F453E0A6585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85AE-4F73-A662-F453E0A6585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85AE-4F73-A662-F453E0A6585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85AE-4F73-A662-F453E0A6585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85AE-4F73-A662-F453E0A6585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85AE-4F73-A662-F453E0A6585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85AE-4F73-A662-F453E0A6585A}"/>
              </c:ext>
            </c:extLst>
          </c:dPt>
          <c:dLbls>
            <c:dLbl>
              <c:idx val="0"/>
              <c:layout>
                <c:manualLayout>
                  <c:x val="5.5488213815544349E-2"/>
                  <c:y val="3.721251633079793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9A529D4-FF27-4466-BAC3-664C6B622906}" type="CATEGORYNAME">
                      <a:rPr lang="en-US" dirty="0"/>
                      <a:pPr>
                        <a:defRPr/>
                      </a:pPr>
                      <a:t>[CATEGORY NAME]</a:t>
                    </a:fld>
                    <a:r>
                      <a:rPr lang="en-US" baseline="0" dirty="0"/>
                      <a:t>
40.20%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5AE-4F73-A662-F453E0A6585A}"/>
                </c:ext>
              </c:extLst>
            </c:dLbl>
            <c:dLbl>
              <c:idx val="1"/>
              <c:layout>
                <c:manualLayout>
                  <c:x val="-0.1758460067919895"/>
                  <c:y val="-6.236836543867572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C909DE9-71F4-4D26-AC74-2B896C199FD6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29.62%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5AE-4F73-A662-F453E0A6585A}"/>
                </c:ext>
              </c:extLst>
            </c:dLbl>
            <c:dLbl>
              <c:idx val="2"/>
              <c:layout>
                <c:manualLayout>
                  <c:x val="-6.3967071025766556E-2"/>
                  <c:y val="5.099785078292907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67FF8D6-A738-4F27-A3DA-1E0A781A2B47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4.75%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5AE-4F73-A662-F453E0A6585A}"/>
                </c:ext>
              </c:extLst>
            </c:dLbl>
            <c:dLbl>
              <c:idx val="3"/>
              <c:layout>
                <c:manualLayout>
                  <c:x val="-5.9364267711109905E-2"/>
                  <c:y val="-1.623197189669403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05F6355-E843-42CC-AF4C-85F42EB88964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1.52%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5AE-4F73-A662-F453E0A6585A}"/>
                </c:ext>
              </c:extLst>
            </c:dLbl>
            <c:dLbl>
              <c:idx val="4"/>
              <c:layout>
                <c:manualLayout>
                  <c:x val="-0.10315814559517981"/>
                  <c:y val="6.883276379745523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94A705D-8B32-4634-B341-32CEB100EB9A}" type="CATEGORYNAME">
                      <a:rPr lang="en-US" dirty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13.75%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85AE-4F73-A662-F453E0A6585A}"/>
                </c:ext>
              </c:extLst>
            </c:dLbl>
            <c:dLbl>
              <c:idx val="5"/>
              <c:layout>
                <c:manualLayout>
                  <c:x val="-8.629194157127576E-2"/>
                  <c:y val="4.002448273249621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70F084A-83CC-4EBA-B361-C541E5B33B04}" type="CATEGORYNAME">
                      <a:rPr lang="en-US" smtClean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endParaRPr lang="en-US" baseline="0" dirty="0"/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r>
                      <a:rPr lang="en-US" baseline="0" dirty="0"/>
                      <a:t>6.63%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521320163815947"/>
                      <c:h val="6.940236613248587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85AE-4F73-A662-F453E0A6585A}"/>
                </c:ext>
              </c:extLst>
            </c:dLbl>
            <c:dLbl>
              <c:idx val="6"/>
              <c:layout>
                <c:manualLayout>
                  <c:x val="-0.16186056993650969"/>
                  <c:y val="-4.195798061318478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0E197C3-EF71-4D67-A085-92372D42F930}" type="CATEGORYNAME">
                      <a:rPr lang="en-US" dirty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0.95%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869558572490629"/>
                      <c:h val="6.940236613248587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85AE-4F73-A662-F453E0A6585A}"/>
                </c:ext>
              </c:extLst>
            </c:dLbl>
            <c:dLbl>
              <c:idx val="7"/>
              <c:layout>
                <c:manualLayout>
                  <c:x val="2.9402783642580956E-2"/>
                  <c:y val="-5.325796069462291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70C574F-BB59-4ABA-A458-B4E6A7ACBBFE}" type="CATEGORYNAME">
                      <a:rPr lang="en-US" dirty="0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0.14%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85AE-4F73-A662-F453E0A6585A}"/>
                </c:ext>
              </c:extLst>
            </c:dLbl>
            <c:dLbl>
              <c:idx val="8"/>
              <c:layout>
                <c:manualLayout>
                  <c:x val="0.33974733384622957"/>
                  <c:y val="2.103660846368858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0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491A467-817F-451A-B1D4-1A9B76821AE0}" type="CATEGORYNAME">
                      <a:rPr lang="en-US"/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2.44%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1-85AE-4F73-A662-F453E0A6585A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'Expenditures Summary'!$B$2:$B$10</c:f>
              <c:strCache>
                <c:ptCount val="9"/>
                <c:pt idx="0">
                  <c:v>100's Salaries &amp; Wages</c:v>
                </c:pt>
                <c:pt idx="1">
                  <c:v>200's Employee Benefits</c:v>
                </c:pt>
                <c:pt idx="2">
                  <c:v>300's Purchased Professional  &amp; Technical Services</c:v>
                </c:pt>
                <c:pt idx="3">
                  <c:v>400's Purchased Property Services</c:v>
                </c:pt>
                <c:pt idx="4">
                  <c:v>500's Other Purchased Services</c:v>
                </c:pt>
                <c:pt idx="5">
                  <c:v>600's Supplies</c:v>
                </c:pt>
                <c:pt idx="6">
                  <c:v>700's Property</c:v>
                </c:pt>
                <c:pt idx="7">
                  <c:v>800's Other Objects</c:v>
                </c:pt>
                <c:pt idx="8">
                  <c:v>900's Other Uses of Funds</c:v>
                </c:pt>
              </c:strCache>
            </c:strRef>
          </c:cat>
          <c:val>
            <c:numRef>
              <c:f>'Expenditures Summary'!$C$2:$C$10</c:f>
              <c:numCache>
                <c:formatCode>_(* #,##0.00_);_(* \(#,##0.00\);_(* "-"??_);_(@_)</c:formatCode>
                <c:ptCount val="9"/>
                <c:pt idx="0">
                  <c:v>34443082</c:v>
                </c:pt>
                <c:pt idx="1">
                  <c:v>25410511</c:v>
                </c:pt>
                <c:pt idx="2">
                  <c:v>4114361</c:v>
                </c:pt>
                <c:pt idx="3">
                  <c:v>1542407</c:v>
                </c:pt>
                <c:pt idx="4">
                  <c:v>11480228</c:v>
                </c:pt>
                <c:pt idx="5">
                  <c:v>5312905</c:v>
                </c:pt>
                <c:pt idx="6">
                  <c:v>1038363</c:v>
                </c:pt>
                <c:pt idx="7">
                  <c:v>114828</c:v>
                </c:pt>
                <c:pt idx="8">
                  <c:v>2055671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5AE-4F73-A662-F453E0A6585A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858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65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71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169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884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25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817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81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504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225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80063-8A78-48F9-A358-D30D07A0179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708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80063-8A78-48F9-A358-D30D07A01799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D65D9-C4DF-4E00-9283-09FD7AD9E4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763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Lower Dauphin School District</a:t>
            </a:r>
            <a:br>
              <a:rPr lang="en-US" sz="4800" b="1" dirty="0"/>
            </a:br>
            <a:r>
              <a:rPr lang="en-US" sz="4800" b="1" dirty="0"/>
              <a:t>	</a:t>
            </a:r>
            <a:br>
              <a:rPr lang="en-US" sz="4800" b="1" dirty="0"/>
            </a:br>
            <a:r>
              <a:rPr lang="en-US" sz="4800" b="1" dirty="0"/>
              <a:t>2026-27 Budget Presentation #3.	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May 4, 2026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8143" y="4853246"/>
            <a:ext cx="1596177" cy="159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248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u="sng" dirty="0"/>
              <a:t>2026-27 Projected Final General Fund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2026-27 Proposed Final GF Budget Expenditures, $84,115,448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2025-26 Final GF Budget Expenditures $82,920,000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/>
              <a:t>$1,195,448 or 1.44%  increase from 2025-2026 Budget Year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4113" y="4987659"/>
            <a:ext cx="1586510" cy="158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94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2026-2027 Revenues $81,519,580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61555"/>
            <a:ext cx="10515600" cy="3798917"/>
          </a:xfrm>
        </p:spPr>
        <p:txBody>
          <a:bodyPr>
            <a:normAutofit/>
          </a:bodyPr>
          <a:lstStyle/>
          <a:p>
            <a:r>
              <a:rPr lang="en-US" sz="3600" dirty="0"/>
              <a:t>Local Sources 63.11%, $51,449,845</a:t>
            </a:r>
          </a:p>
          <a:p>
            <a:r>
              <a:rPr lang="en-US" sz="3600" dirty="0"/>
              <a:t>State Sources 35.65%, $29,060,685</a:t>
            </a:r>
          </a:p>
          <a:p>
            <a:r>
              <a:rPr lang="en-US" sz="3600" dirty="0"/>
              <a:t>Federal Sources 1.18%, $961,549</a:t>
            </a:r>
          </a:p>
          <a:p>
            <a:r>
              <a:rPr lang="en-US" sz="3600" dirty="0"/>
              <a:t>Other Sources 0.06%, $47,500</a:t>
            </a: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5677" y="5029223"/>
            <a:ext cx="1586510" cy="1586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087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2026-2027 Revenue Categories by Percentage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64C762B-64DD-D7C6-EEDF-E2045CC817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05801191"/>
              </p:ext>
            </p:extLst>
          </p:nvPr>
        </p:nvGraphicFramePr>
        <p:xfrm>
          <a:off x="838200" y="1339274"/>
          <a:ext cx="10515600" cy="49968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Content Placeholder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971" y="335563"/>
            <a:ext cx="1422594" cy="142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827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2026-2027 Proposed Millage Rate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2026-27 22.0486 Mills, 4.20% Increase (PROPOSED)</a:t>
            </a:r>
          </a:p>
          <a:p>
            <a:pPr lvl="1"/>
            <a:r>
              <a:rPr lang="en-US" dirty="0"/>
              <a:t>Certified Taxable Assessment	 	</a:t>
            </a:r>
            <a:r>
              <a:rPr lang="en-US" dirty="0" smtClean="0"/>
              <a:t> $</a:t>
            </a:r>
            <a:r>
              <a:rPr lang="en-US" dirty="0"/>
              <a:t>1,931,164,374 (November 25)</a:t>
            </a:r>
          </a:p>
          <a:p>
            <a:pPr lvl="1"/>
            <a:r>
              <a:rPr lang="en-US" dirty="0"/>
              <a:t>Estimated Additional Assessment  	</a:t>
            </a:r>
            <a:r>
              <a:rPr lang="en-US" dirty="0" smtClean="0"/>
              <a:t> $        </a:t>
            </a:r>
            <a:r>
              <a:rPr lang="en-US" dirty="0"/>
              <a:t>3,000,000 (November –June 26)</a:t>
            </a:r>
          </a:p>
          <a:p>
            <a:pPr lvl="1"/>
            <a:r>
              <a:rPr lang="en-US" dirty="0"/>
              <a:t>TOTAL ASSESSED VALUE: 	         	</a:t>
            </a:r>
            <a:r>
              <a:rPr lang="en-US" dirty="0" smtClean="0"/>
              <a:t> $</a:t>
            </a:r>
            <a:r>
              <a:rPr lang="en-US" dirty="0"/>
              <a:t>1,934,164,374</a:t>
            </a:r>
          </a:p>
          <a:p>
            <a:pPr lvl="1"/>
            <a:r>
              <a:rPr lang="en-US" dirty="0"/>
              <a:t>Multiplied by Proposed Millage Rate	</a:t>
            </a:r>
            <a:r>
              <a:rPr lang="en-US" dirty="0" smtClean="0"/>
              <a:t> X </a:t>
            </a:r>
            <a:r>
              <a:rPr lang="en-US" dirty="0"/>
              <a:t>.0220486</a:t>
            </a:r>
          </a:p>
          <a:p>
            <a:pPr lvl="1"/>
            <a:r>
              <a:rPr lang="en-US" dirty="0"/>
              <a:t>Gross Tax Levy				</a:t>
            </a:r>
            <a:r>
              <a:rPr lang="en-US" dirty="0" smtClean="0"/>
              <a:t> $     </a:t>
            </a:r>
            <a:r>
              <a:rPr lang="en-US" dirty="0"/>
              <a:t>42,645,616.61</a:t>
            </a:r>
          </a:p>
          <a:p>
            <a:pPr lvl="1"/>
            <a:r>
              <a:rPr lang="en-US" dirty="0"/>
              <a:t>Less:  Act 1 Gaming Revenues	             ($       2,351,451.00)</a:t>
            </a:r>
          </a:p>
          <a:p>
            <a:pPr lvl="1"/>
            <a:r>
              <a:rPr lang="en-US" dirty="0"/>
              <a:t>Net Tax Levy				</a:t>
            </a:r>
            <a:r>
              <a:rPr lang="en-US" dirty="0" smtClean="0"/>
              <a:t> $     </a:t>
            </a:r>
            <a:r>
              <a:rPr lang="en-US" dirty="0"/>
              <a:t>40,294,165.62</a:t>
            </a:r>
          </a:p>
          <a:p>
            <a:pPr lvl="1"/>
            <a:r>
              <a:rPr lang="en-US" dirty="0"/>
              <a:t>Estimated Collection Rate			96.00034%</a:t>
            </a:r>
          </a:p>
          <a:p>
            <a:pPr lvl="1"/>
            <a:r>
              <a:rPr lang="en-US" dirty="0"/>
              <a:t>Projected Real Estate Revenue		</a:t>
            </a:r>
            <a:r>
              <a:rPr lang="en-US" dirty="0" smtClean="0"/>
              <a:t> $</a:t>
            </a:r>
            <a:r>
              <a:rPr lang="en-US" dirty="0"/>
              <a:t>38,685,878.00</a:t>
            </a:r>
          </a:p>
          <a:p>
            <a:endParaRPr lang="en-US" dirty="0"/>
          </a:p>
        </p:txBody>
      </p:sp>
      <p:pic>
        <p:nvPicPr>
          <p:cNvPr id="5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89" y="239115"/>
            <a:ext cx="1422594" cy="142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128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2026-2027 Expenses $84,115,448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100’s Salaries &amp; Wages, 40.20%, $33,812,868</a:t>
            </a:r>
          </a:p>
          <a:p>
            <a:r>
              <a:rPr lang="en-US" dirty="0"/>
              <a:t>200’s Employee Benefits, 29.62%, $24,912,311</a:t>
            </a:r>
          </a:p>
          <a:p>
            <a:r>
              <a:rPr lang="en-US" dirty="0"/>
              <a:t>300’s Purchased Professional &amp; Technical Services, 4.75%, $3,999,531</a:t>
            </a:r>
          </a:p>
          <a:p>
            <a:r>
              <a:rPr lang="en-US" dirty="0"/>
              <a:t>400’s Purchased Property Services, 1.52%, $1,277,001</a:t>
            </a:r>
          </a:p>
          <a:p>
            <a:r>
              <a:rPr lang="en-US" dirty="0"/>
              <a:t>500’s Other Purchased Services, 13.75%, $11,567,024</a:t>
            </a:r>
          </a:p>
          <a:p>
            <a:r>
              <a:rPr lang="en-US" dirty="0"/>
              <a:t>600’s Supplies, 6.63%, $5,580,380</a:t>
            </a:r>
          </a:p>
          <a:p>
            <a:r>
              <a:rPr lang="en-US" dirty="0"/>
              <a:t>700’s Property, 0.95%, $796,584</a:t>
            </a:r>
          </a:p>
          <a:p>
            <a:r>
              <a:rPr lang="en-US" dirty="0"/>
              <a:t>800’s Other Objects, 0.14%, $114,078</a:t>
            </a:r>
          </a:p>
          <a:p>
            <a:r>
              <a:rPr lang="en-US" dirty="0"/>
              <a:t>900’s Other Uses of Funds, 2.44%, $2,055,671</a:t>
            </a:r>
          </a:p>
          <a:p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589" y="239115"/>
            <a:ext cx="1422594" cy="142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16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78578"/>
          </a:xfrm>
        </p:spPr>
        <p:txBody>
          <a:bodyPr/>
          <a:lstStyle/>
          <a:p>
            <a:r>
              <a:rPr lang="en-US" b="1" dirty="0"/>
              <a:t>2026-27 Expense Categories by Percentage</a:t>
            </a:r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5856" y="5058564"/>
            <a:ext cx="1586510" cy="1586510"/>
          </a:xfrm>
          <a:prstGeom prst="rect">
            <a:avLst/>
          </a:prstGeom>
        </p:spPr>
      </p:pic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537854"/>
          <a:ext cx="10515600" cy="4813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6132124"/>
              </p:ext>
            </p:extLst>
          </p:nvPr>
        </p:nvGraphicFramePr>
        <p:xfrm>
          <a:off x="1080656" y="1436498"/>
          <a:ext cx="9651075" cy="5015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569483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46060"/>
          </a:xfrm>
        </p:spPr>
        <p:txBody>
          <a:bodyPr>
            <a:normAutofit/>
          </a:bodyPr>
          <a:lstStyle/>
          <a:p>
            <a:r>
              <a:rPr lang="en-US" b="1" dirty="0"/>
              <a:t>Budget Deficit Update: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>($2,595,869) as of May 4, 2026</a:t>
            </a:r>
            <a:br>
              <a:rPr lang="en-US" dirty="0"/>
            </a:br>
            <a:r>
              <a:rPr lang="en-US" sz="3600" dirty="0"/>
              <a:t>($3,700,910) as of 04/13/2026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635135"/>
            <a:ext cx="10515600" cy="3541828"/>
          </a:xfrm>
        </p:spPr>
        <p:txBody>
          <a:bodyPr/>
          <a:lstStyle/>
          <a:p>
            <a:r>
              <a:rPr lang="en-US" dirty="0"/>
              <a:t>Reclassification of Nye Elementary School Masonry Restoration Project to Capital Projects Fund $398,600</a:t>
            </a:r>
          </a:p>
          <a:p>
            <a:r>
              <a:rPr lang="en-US" dirty="0"/>
              <a:t>Cafeteria Fund to Reimbursement General Fund for its Pro-rata Share of Refuse /Recycling Costs $47,500</a:t>
            </a:r>
          </a:p>
          <a:p>
            <a:r>
              <a:rPr lang="en-US" dirty="0"/>
              <a:t>Staffing Reductions $1,077,236</a:t>
            </a:r>
          </a:p>
          <a:p>
            <a:r>
              <a:rPr lang="en-US" dirty="0"/>
              <a:t>Postponement of Implementation, STEAM Initiative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887" y="365125"/>
            <a:ext cx="1338984" cy="133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155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2026-27 Staffing Reductions $1,077,236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 Secondary Level Teaching Positions</a:t>
            </a:r>
          </a:p>
          <a:p>
            <a:r>
              <a:rPr lang="en-US" dirty="0"/>
              <a:t>1 Elementary Level Teaching Position</a:t>
            </a:r>
          </a:p>
          <a:p>
            <a:r>
              <a:rPr lang="en-US" dirty="0" smtClean="0"/>
              <a:t>1 </a:t>
            </a:r>
            <a:r>
              <a:rPr lang="en-US" dirty="0"/>
              <a:t>Special </a:t>
            </a:r>
            <a:r>
              <a:rPr lang="en-US"/>
              <a:t>Education </a:t>
            </a:r>
            <a:r>
              <a:rPr lang="en-US" smtClean="0"/>
              <a:t>Coaching</a:t>
            </a:r>
            <a:r>
              <a:rPr lang="en-US" smtClean="0"/>
              <a:t> </a:t>
            </a:r>
            <a:r>
              <a:rPr lang="en-US" dirty="0"/>
              <a:t>Position</a:t>
            </a:r>
          </a:p>
          <a:p>
            <a:r>
              <a:rPr lang="en-US" dirty="0"/>
              <a:t>1 Administrator, Dept. of Information Technology</a:t>
            </a:r>
          </a:p>
          <a:p>
            <a:r>
              <a:rPr lang="en-US" dirty="0"/>
              <a:t>1 Classified Staff, Dept. of Information Technology</a:t>
            </a:r>
          </a:p>
          <a:p>
            <a:r>
              <a:rPr lang="en-US" dirty="0"/>
              <a:t>1 Classified Staff, District Administration Center</a:t>
            </a:r>
          </a:p>
          <a:p>
            <a:r>
              <a:rPr lang="en-US" dirty="0"/>
              <a:t>1 Custodial Position, District-wide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125" y="365125"/>
            <a:ext cx="1325563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300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2026-27 Budget Unknowns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State Funding Levels –Budgeting Governor’s Proposed Amounts</a:t>
            </a:r>
          </a:p>
          <a:p>
            <a:r>
              <a:rPr lang="en-US" sz="3200" dirty="0"/>
              <a:t>Federal Funding Levels –Budgeting 2025-26 Final Allocations</a:t>
            </a:r>
          </a:p>
          <a:p>
            <a:r>
              <a:rPr lang="en-US" sz="3200" dirty="0"/>
              <a:t>2026-27 Insurance Premium Renewals –Update in May /June</a:t>
            </a:r>
          </a:p>
          <a:p>
            <a:r>
              <a:rPr lang="en-US" sz="3200" dirty="0"/>
              <a:t>2026-27 Charter School Enrollments /Costs</a:t>
            </a:r>
          </a:p>
          <a:p>
            <a:r>
              <a:rPr lang="en-US" sz="3200" dirty="0"/>
              <a:t>ELD Negotiations Continue, Costs Not Determined</a:t>
            </a:r>
          </a:p>
          <a:p>
            <a:r>
              <a:rPr lang="en-US" sz="3200" dirty="0"/>
              <a:t>CCRES Program</a:t>
            </a:r>
          </a:p>
          <a:p>
            <a:r>
              <a:rPr lang="en-US" sz="3200" dirty="0"/>
              <a:t>Access Program Consultant</a:t>
            </a:r>
          </a:p>
          <a:p>
            <a:endParaRPr lang="en-US" sz="32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9788" y="340845"/>
            <a:ext cx="1271824" cy="1271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26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Next Steps…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0189" y="177574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400" dirty="0"/>
          </a:p>
          <a:p>
            <a:r>
              <a:rPr lang="en-US" sz="3200" dirty="0"/>
              <a:t>Adoption of 2026-27 Proposed Final General Fund Budget</a:t>
            </a:r>
          </a:p>
          <a:p>
            <a:r>
              <a:rPr lang="en-US" sz="3200" dirty="0"/>
              <a:t>Posting of Proposed Final General Fund Budget, PDE-2028, online and at the District Administration Center</a:t>
            </a:r>
          </a:p>
          <a:p>
            <a:r>
              <a:rPr lang="en-US" sz="3200" dirty="0"/>
              <a:t>May 15</a:t>
            </a:r>
            <a:r>
              <a:rPr lang="en-US" sz="3200" baseline="30000" dirty="0"/>
              <a:t>th</a:t>
            </a:r>
            <a:r>
              <a:rPr lang="en-US" sz="3200" dirty="0"/>
              <a:t> -Taxable Assessment Value</a:t>
            </a:r>
          </a:p>
          <a:p>
            <a:r>
              <a:rPr lang="en-US" sz="3200" dirty="0"/>
              <a:t>June 8</a:t>
            </a:r>
            <a:r>
              <a:rPr lang="en-US" sz="3200" baseline="30000" dirty="0"/>
              <a:t>th</a:t>
            </a:r>
            <a:r>
              <a:rPr lang="en-US" sz="3200" dirty="0"/>
              <a:t> Meeting –Adoption of 2026-27 Final General Fund Budget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531" y="365126"/>
            <a:ext cx="1231079" cy="123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29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6000" b="1" dirty="0"/>
          </a:p>
          <a:p>
            <a:pPr marL="0" indent="0" algn="ctr">
              <a:buNone/>
            </a:pPr>
            <a:r>
              <a:rPr lang="en-US" sz="8000" dirty="0"/>
              <a:t>Questions ???</a:t>
            </a:r>
          </a:p>
          <a:p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197" y="4408976"/>
            <a:ext cx="1567876" cy="156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445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539</Words>
  <Application>Microsoft Office PowerPoint</Application>
  <PresentationFormat>Widescreen</PresentationFormat>
  <Paragraphs>86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Lower Dauphin School District   2026-27 Budget Presentation #3. </vt:lpstr>
      <vt:lpstr>2026-27 Projected Final General Fund Budget</vt:lpstr>
      <vt:lpstr>2026-2027 Revenues $81,519,580</vt:lpstr>
      <vt:lpstr>2026-2027 Revenue Categories by Percentage</vt:lpstr>
      <vt:lpstr>2026-2027 Proposed Millage Rate</vt:lpstr>
      <vt:lpstr>2026-2027 Expenses $84,115,448</vt:lpstr>
      <vt:lpstr>2026-27 Expense Categories by Percentage</vt:lpstr>
      <vt:lpstr>Budget Deficit Update: ($2,595,869) as of May 4, 2026 ($3,700,910) as of 04/13/2026 </vt:lpstr>
      <vt:lpstr>2026-27 Staffing Reductions $1,077,236</vt:lpstr>
      <vt:lpstr>2026-27 Budget Unknowns</vt:lpstr>
      <vt:lpstr>Next Steps…</vt:lpstr>
      <vt:lpstr>PowerPoint Presentation</vt:lpstr>
    </vt:vector>
  </TitlesOfParts>
  <Company>Lower Dauphin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Lower Dauphin School District   2026-27 Budget Presentation #2.</dc:title>
  <dc:creator>Horney, Robert J.</dc:creator>
  <cp:lastModifiedBy>Horney, Robert J.</cp:lastModifiedBy>
  <cp:revision>65</cp:revision>
  <cp:lastPrinted>2026-05-04T19:00:37Z</cp:lastPrinted>
  <dcterms:created xsi:type="dcterms:W3CDTF">2026-03-27T14:32:51Z</dcterms:created>
  <dcterms:modified xsi:type="dcterms:W3CDTF">2026-05-04T19:14:45Z</dcterms:modified>
</cp:coreProperties>
</file>