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drawings/drawing1.xml" ContentType="application/vnd.openxmlformats-officedocument.drawingml.chartshap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drawings/drawing2.xml" ContentType="application/vnd.openxmlformats-officedocument.drawingml.chartshape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drawings/drawing3.xml" ContentType="application/vnd.openxmlformats-officedocument.drawingml.chartshape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6.xml" ContentType="application/vnd.openxmlformats-officedocument.presentationml.notesSlide+xml"/>
  <Override PartName="/ppt/charts/chart4.xml" ContentType="application/vnd.openxmlformats-officedocument.drawingml.chart+xml"/>
  <Override PartName="/ppt/theme/themeOverride3.xml" ContentType="application/vnd.openxmlformats-officedocument.themeOverride+xml"/>
  <Override PartName="/ppt/notesSlides/notesSlide17.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1.xml" ContentType="application/vnd.openxmlformats-officedocument.presentationml.notesSlide+xml"/>
  <Override PartName="/ppt/charts/chart5.xml" ContentType="application/vnd.openxmlformats-officedocument.drawingml.chart+xml"/>
  <Override PartName="/ppt/theme/themeOverride4.xml" ContentType="application/vnd.openxmlformats-officedocument.themeOverr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5.xml" ContentType="application/vnd.openxmlformats-officedocument.themeOverride+xml"/>
  <Override PartName="/ppt/notesSlides/notesSlide25.xml" ContentType="application/vnd.openxmlformats-officedocument.presentationml.notesSlid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6.xml" ContentType="application/vnd.openxmlformats-officedocument.themeOverride+xml"/>
  <Override PartName="/ppt/notesSlides/notesSlide2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27.xml" ContentType="application/vnd.openxmlformats-officedocument.presentationml.notesSlide+xml"/>
  <Override PartName="/ppt/charts/chart8.xml" ContentType="application/vnd.openxmlformats-officedocument.drawingml.chart+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78" r:id="rId4"/>
    <p:sldMasterId id="2147484666" r:id="rId5"/>
  </p:sldMasterIdLst>
  <p:notesMasterIdLst>
    <p:notesMasterId r:id="rId38"/>
  </p:notesMasterIdLst>
  <p:sldIdLst>
    <p:sldId id="256" r:id="rId6"/>
    <p:sldId id="341" r:id="rId7"/>
    <p:sldId id="351" r:id="rId8"/>
    <p:sldId id="343" r:id="rId9"/>
    <p:sldId id="339" r:id="rId10"/>
    <p:sldId id="337" r:id="rId11"/>
    <p:sldId id="338" r:id="rId12"/>
    <p:sldId id="335" r:id="rId13"/>
    <p:sldId id="340" r:id="rId14"/>
    <p:sldId id="334" r:id="rId15"/>
    <p:sldId id="344" r:id="rId16"/>
    <p:sldId id="362" r:id="rId17"/>
    <p:sldId id="354" r:id="rId18"/>
    <p:sldId id="349" r:id="rId19"/>
    <p:sldId id="291" r:id="rId20"/>
    <p:sldId id="365" r:id="rId21"/>
    <p:sldId id="348" r:id="rId22"/>
    <p:sldId id="350" r:id="rId23"/>
    <p:sldId id="352" r:id="rId24"/>
    <p:sldId id="363" r:id="rId25"/>
    <p:sldId id="364" r:id="rId26"/>
    <p:sldId id="357" r:id="rId27"/>
    <p:sldId id="313" r:id="rId28"/>
    <p:sldId id="328" r:id="rId29"/>
    <p:sldId id="345" r:id="rId30"/>
    <p:sldId id="361" r:id="rId31"/>
    <p:sldId id="274" r:id="rId32"/>
    <p:sldId id="366" r:id="rId33"/>
    <p:sldId id="2566" r:id="rId34"/>
    <p:sldId id="2564" r:id="rId35"/>
    <p:sldId id="2565" r:id="rId36"/>
    <p:sldId id="285" r:id="rId37"/>
  </p:sldIdLst>
  <p:sldSz cx="12192000" cy="6858000"/>
  <p:notesSz cx="68580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33CC"/>
    <a:srgbClr val="8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798"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presProps" Target="presProps.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microsoft.com/office/2016/11/relationships/changesInfo" Target="changesInfos/changesInfo1.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harifa Carbon" userId="72d51c3a-c15a-4787-a66c-76371aeb1ac4" providerId="ADAL" clId="{B85A813F-5948-4B50-BC48-FB4389AB34D0}"/>
    <pc:docChg chg="modSld">
      <pc:chgData name="Sharifa Carbon" userId="72d51c3a-c15a-4787-a66c-76371aeb1ac4" providerId="ADAL" clId="{B85A813F-5948-4B50-BC48-FB4389AB34D0}" dt="2026-05-06T20:12:53.098" v="0" actId="27107"/>
      <pc:docMkLst>
        <pc:docMk/>
      </pc:docMkLst>
      <pc:sldChg chg="modSp mod">
        <pc:chgData name="Sharifa Carbon" userId="72d51c3a-c15a-4787-a66c-76371aeb1ac4" providerId="ADAL" clId="{B85A813F-5948-4B50-BC48-FB4389AB34D0}" dt="2026-05-06T20:12:53.098" v="0" actId="27107"/>
        <pc:sldMkLst>
          <pc:docMk/>
          <pc:sldMk cId="1837702228" sldId="256"/>
        </pc:sldMkLst>
        <pc:spChg chg="mod">
          <ac:chgData name="Sharifa Carbon" userId="72d51c3a-c15a-4787-a66c-76371aeb1ac4" providerId="ADAL" clId="{B85A813F-5948-4B50-BC48-FB4389AB34D0}" dt="2026-05-06T20:12:53.098" v="0" actId="27107"/>
          <ac:spMkLst>
            <pc:docMk/>
            <pc:sldMk cId="1837702228" sldId="256"/>
            <ac:spMk id="3" creationId="{00000000-0000-0000-0000-000000000000}"/>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5" Type="http://schemas.openxmlformats.org/officeDocument/2006/relationships/chartUserShapes" Target="../drawings/drawing1.xml"/><Relationship Id="rId4" Type="http://schemas.openxmlformats.org/officeDocument/2006/relationships/oleObject" Target="https://testkingstoncityschools-my.sharepoint.com/personal/scarbon_kingstoncityschools_org/Documents/Server%20Drive/Enrollment/_Enrollment%20Trends-Archive/Elementary%20Enrollment%20Trend%20&amp;%20Projections%2026-27%20.xlsx" TargetMode="Externa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5" Type="http://schemas.openxmlformats.org/officeDocument/2006/relationships/chartUserShapes" Target="../drawings/drawing2.xml"/><Relationship Id="rId4" Type="http://schemas.openxmlformats.org/officeDocument/2006/relationships/package" Target="../embeddings/Microsoft_Excel_Worksheet.xlsx"/></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chartUserShapes" Target="../drawings/drawing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3.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4.xm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4.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Chart%20in%20Microsoft%20PowerPoint" TargetMode="Externa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6.0294664062998722E-2"/>
          <c:y val="5.2838756770324395E-2"/>
          <c:w val="0.92337200408461906"/>
          <c:h val="0.82764658217429155"/>
        </c:manualLayout>
      </c:layout>
      <c:barChart>
        <c:barDir val="col"/>
        <c:grouping val="clustered"/>
        <c:varyColors val="0"/>
        <c:ser>
          <c:idx val="0"/>
          <c:order val="0"/>
          <c:tx>
            <c:strRef>
              <c:f>'All Elementary-PRESENT'!$J$33</c:f>
              <c:strCache>
                <c:ptCount val="1"/>
                <c:pt idx="0">
                  <c:v>2019-2020</c:v>
                </c:pt>
              </c:strCache>
            </c:strRef>
          </c:tx>
          <c:spPr>
            <a:solidFill>
              <a:schemeClr val="accent1"/>
            </a:solidFill>
            <a:ln>
              <a:noFill/>
            </a:ln>
            <a:effectLst/>
          </c:spPr>
          <c:invertIfNegative val="0"/>
          <c:dLbls>
            <c:dLbl>
              <c:idx val="5"/>
              <c:layout>
                <c:manualLayout>
                  <c:x val="-1.8275326426957892E-3"/>
                  <c:y val="9.4131811925212867E-3"/>
                </c:manualLayout>
              </c:layout>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340-41B8-A487-8424509719A2}"/>
                </c:ext>
              </c:extLst>
            </c:dLbl>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 Elementary-PRESENT'!$K$32:$P$32</c:f>
              <c:strCache>
                <c:ptCount val="6"/>
                <c:pt idx="0">
                  <c:v>K</c:v>
                </c:pt>
                <c:pt idx="1">
                  <c:v>Gr. 1</c:v>
                </c:pt>
                <c:pt idx="2">
                  <c:v>Gr. 2</c:v>
                </c:pt>
                <c:pt idx="3">
                  <c:v>Gr. 3</c:v>
                </c:pt>
                <c:pt idx="4">
                  <c:v>Gr. 4</c:v>
                </c:pt>
                <c:pt idx="5">
                  <c:v>Total</c:v>
                </c:pt>
              </c:strCache>
            </c:strRef>
          </c:cat>
          <c:val>
            <c:numRef>
              <c:f>'All Elementary-PRESENT'!$K$33:$P$33</c:f>
              <c:numCache>
                <c:formatCode>0</c:formatCode>
                <c:ptCount val="6"/>
                <c:pt idx="0">
                  <c:v>492</c:v>
                </c:pt>
                <c:pt idx="1">
                  <c:v>451</c:v>
                </c:pt>
                <c:pt idx="2">
                  <c:v>507</c:v>
                </c:pt>
                <c:pt idx="3">
                  <c:v>488</c:v>
                </c:pt>
                <c:pt idx="4">
                  <c:v>440</c:v>
                </c:pt>
                <c:pt idx="5">
                  <c:v>2378</c:v>
                </c:pt>
              </c:numCache>
            </c:numRef>
          </c:val>
          <c:extLst>
            <c:ext xmlns:c16="http://schemas.microsoft.com/office/drawing/2014/chart" uri="{C3380CC4-5D6E-409C-BE32-E72D297353CC}">
              <c16:uniqueId val="{00000001-C340-41B8-A487-8424509719A2}"/>
            </c:ext>
          </c:extLst>
        </c:ser>
        <c:ser>
          <c:idx val="1"/>
          <c:order val="1"/>
          <c:tx>
            <c:strRef>
              <c:f>'All Elementary-PRESENT'!$J$34</c:f>
              <c:strCache>
                <c:ptCount val="1"/>
                <c:pt idx="0">
                  <c:v>2025-2026</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 Elementary-PRESENT'!$K$32:$P$32</c:f>
              <c:strCache>
                <c:ptCount val="6"/>
                <c:pt idx="0">
                  <c:v>K</c:v>
                </c:pt>
                <c:pt idx="1">
                  <c:v>Gr. 1</c:v>
                </c:pt>
                <c:pt idx="2">
                  <c:v>Gr. 2</c:v>
                </c:pt>
                <c:pt idx="3">
                  <c:v>Gr. 3</c:v>
                </c:pt>
                <c:pt idx="4">
                  <c:v>Gr. 4</c:v>
                </c:pt>
                <c:pt idx="5">
                  <c:v>Total</c:v>
                </c:pt>
              </c:strCache>
            </c:strRef>
          </c:cat>
          <c:val>
            <c:numRef>
              <c:f>'All Elementary-PRESENT'!$K$34:$P$34</c:f>
              <c:numCache>
                <c:formatCode>0</c:formatCode>
                <c:ptCount val="6"/>
                <c:pt idx="0">
                  <c:v>394</c:v>
                </c:pt>
                <c:pt idx="1">
                  <c:v>409</c:v>
                </c:pt>
                <c:pt idx="2">
                  <c:v>414</c:v>
                </c:pt>
                <c:pt idx="3">
                  <c:v>463</c:v>
                </c:pt>
                <c:pt idx="4">
                  <c:v>473</c:v>
                </c:pt>
                <c:pt idx="5">
                  <c:v>2153</c:v>
                </c:pt>
              </c:numCache>
            </c:numRef>
          </c:val>
          <c:extLst>
            <c:ext xmlns:c16="http://schemas.microsoft.com/office/drawing/2014/chart" uri="{C3380CC4-5D6E-409C-BE32-E72D297353CC}">
              <c16:uniqueId val="{00000002-C340-41B8-A487-8424509719A2}"/>
            </c:ext>
          </c:extLst>
        </c:ser>
        <c:ser>
          <c:idx val="2"/>
          <c:order val="2"/>
          <c:tx>
            <c:strRef>
              <c:f>'All Elementary-PRESENT'!$J$35</c:f>
              <c:strCache>
                <c:ptCount val="1"/>
                <c:pt idx="0">
                  <c:v>2026-2027 Projection</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'All Elementary-PRESENT'!$K$32:$P$32</c:f>
              <c:strCache>
                <c:ptCount val="6"/>
                <c:pt idx="0">
                  <c:v>K</c:v>
                </c:pt>
                <c:pt idx="1">
                  <c:v>Gr. 1</c:v>
                </c:pt>
                <c:pt idx="2">
                  <c:v>Gr. 2</c:v>
                </c:pt>
                <c:pt idx="3">
                  <c:v>Gr. 3</c:v>
                </c:pt>
                <c:pt idx="4">
                  <c:v>Gr. 4</c:v>
                </c:pt>
                <c:pt idx="5">
                  <c:v>Total</c:v>
                </c:pt>
              </c:strCache>
            </c:strRef>
          </c:cat>
          <c:val>
            <c:numRef>
              <c:f>'All Elementary-PRESENT'!$K$35:$P$35</c:f>
              <c:numCache>
                <c:formatCode>0</c:formatCode>
                <c:ptCount val="6"/>
                <c:pt idx="0">
                  <c:v>378</c:v>
                </c:pt>
                <c:pt idx="1">
                  <c:v>394</c:v>
                </c:pt>
                <c:pt idx="2">
                  <c:v>409</c:v>
                </c:pt>
                <c:pt idx="3">
                  <c:v>414</c:v>
                </c:pt>
                <c:pt idx="4">
                  <c:v>463</c:v>
                </c:pt>
                <c:pt idx="5">
                  <c:v>2058</c:v>
                </c:pt>
              </c:numCache>
            </c:numRef>
          </c:val>
          <c:extLst>
            <c:ext xmlns:c16="http://schemas.microsoft.com/office/drawing/2014/chart" uri="{C3380CC4-5D6E-409C-BE32-E72D297353CC}">
              <c16:uniqueId val="{00000003-C340-41B8-A487-8424509719A2}"/>
            </c:ext>
          </c:extLst>
        </c:ser>
        <c:dLbls>
          <c:showLegendKey val="0"/>
          <c:showVal val="0"/>
          <c:showCatName val="0"/>
          <c:showSerName val="0"/>
          <c:showPercent val="0"/>
          <c:showBubbleSize val="0"/>
        </c:dLbls>
        <c:gapWidth val="219"/>
        <c:overlap val="-27"/>
        <c:axId val="1089768511"/>
        <c:axId val="1089776671"/>
        <c:extLst>
          <c:ext xmlns:c15="http://schemas.microsoft.com/office/drawing/2012/chart" uri="{02D57815-91ED-43cb-92C2-25804820EDAC}">
            <c15:filteredBarSeries>
              <c15:ser>
                <c:idx val="3"/>
                <c:order val="3"/>
                <c:tx>
                  <c:strRef>
                    <c:extLst>
                      <c:ext uri="{02D57815-91ED-43cb-92C2-25804820EDAC}">
                        <c15:formulaRef>
                          <c15:sqref>'All Elementary-PRESENT'!$J$36</c15:sqref>
                        </c15:formulaRef>
                      </c:ext>
                    </c:extLst>
                    <c:strCache>
                      <c:ptCount val="1"/>
                      <c:pt idx="0">
                        <c:v>Change in Enrollment:</c:v>
                      </c:pt>
                    </c:strCache>
                  </c:strRef>
                </c:tx>
                <c:spPr>
                  <a:solidFill>
                    <a:schemeClr val="accent4"/>
                  </a:solidFill>
                  <a:ln>
                    <a:noFill/>
                  </a:ln>
                  <a:effectLst/>
                </c:spPr>
                <c:invertIfNegative val="0"/>
                <c:cat>
                  <c:strRef>
                    <c:extLst>
                      <c:ext uri="{02D57815-91ED-43cb-92C2-25804820EDAC}">
                        <c15:formulaRef>
                          <c15:sqref>'All Elementary-PRESENT'!$K$32:$P$32</c15:sqref>
                        </c15:formulaRef>
                      </c:ext>
                    </c:extLst>
                    <c:strCache>
                      <c:ptCount val="6"/>
                      <c:pt idx="0">
                        <c:v>K</c:v>
                      </c:pt>
                      <c:pt idx="1">
                        <c:v>Gr. 1</c:v>
                      </c:pt>
                      <c:pt idx="2">
                        <c:v>Gr. 2</c:v>
                      </c:pt>
                      <c:pt idx="3">
                        <c:v>Gr. 3</c:v>
                      </c:pt>
                      <c:pt idx="4">
                        <c:v>Gr. 4</c:v>
                      </c:pt>
                      <c:pt idx="5">
                        <c:v>Total</c:v>
                      </c:pt>
                    </c:strCache>
                  </c:strRef>
                </c:cat>
                <c:val>
                  <c:numRef>
                    <c:extLst>
                      <c:ext uri="{02D57815-91ED-43cb-92C2-25804820EDAC}">
                        <c15:formulaRef>
                          <c15:sqref>'All Elementary-PRESENT'!$K$36:$P$36</c15:sqref>
                        </c15:formulaRef>
                      </c:ext>
                    </c:extLst>
                    <c:numCache>
                      <c:formatCode>0_);[Red]\(0\)</c:formatCode>
                      <c:ptCount val="6"/>
                      <c:pt idx="0">
                        <c:v>-114</c:v>
                      </c:pt>
                      <c:pt idx="1">
                        <c:v>-57</c:v>
                      </c:pt>
                      <c:pt idx="2">
                        <c:v>-98</c:v>
                      </c:pt>
                      <c:pt idx="3">
                        <c:v>-74</c:v>
                      </c:pt>
                      <c:pt idx="4">
                        <c:v>23</c:v>
                      </c:pt>
                      <c:pt idx="5">
                        <c:v>-320</c:v>
                      </c:pt>
                    </c:numCache>
                  </c:numRef>
                </c:val>
                <c:extLst>
                  <c:ext xmlns:c16="http://schemas.microsoft.com/office/drawing/2014/chart" uri="{C3380CC4-5D6E-409C-BE32-E72D297353CC}">
                    <c16:uniqueId val="{00000004-C340-41B8-A487-8424509719A2}"/>
                  </c:ext>
                </c:extLst>
              </c15:ser>
            </c15:filteredBarSeries>
          </c:ext>
        </c:extLst>
      </c:barChart>
      <c:catAx>
        <c:axId val="1089768511"/>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crossAx val="1089776671"/>
        <c:crosses val="autoZero"/>
        <c:auto val="1"/>
        <c:lblAlgn val="ctr"/>
        <c:lblOffset val="100"/>
        <c:noMultiLvlLbl val="0"/>
      </c:catAx>
      <c:valAx>
        <c:axId val="1089776671"/>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in"/>
        <c:tickLblPos val="nextTo"/>
        <c:spPr>
          <a:noFill/>
          <a:ln>
            <a:solidFill>
              <a:sysClr val="windowText" lastClr="000000"/>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crossAx val="1089768511"/>
        <c:crosses val="autoZero"/>
        <c:crossBetween val="between"/>
        <c:majorUnit val="250"/>
      </c:valAx>
      <c:spPr>
        <a:noFill/>
        <a:ln>
          <a:solidFill>
            <a:sysClr val="windowText" lastClr="000000"/>
          </a:solidFill>
        </a:ln>
        <a:effectLst/>
      </c:spPr>
    </c:plotArea>
    <c:legend>
      <c:legendPos val="b"/>
      <c:layout>
        <c:manualLayout>
          <c:xMode val="edge"/>
          <c:yMode val="edge"/>
          <c:x val="0.26241987631003771"/>
          <c:y val="0.94069858729474176"/>
          <c:w val="0.49536630008704308"/>
          <c:h val="4.3807344066534214E-2"/>
        </c:manualLayout>
      </c:layout>
      <c:overlay val="0"/>
      <c:spPr>
        <a:noFill/>
        <a:ln>
          <a:noFill/>
        </a:ln>
        <a:effectLst/>
      </c:spPr>
      <c:txPr>
        <a:bodyPr rot="0" spcFirstLastPara="1" vertOverflow="ellipsis" vert="horz" wrap="square" anchor="ctr" anchorCtr="1"/>
        <a:lstStyle/>
        <a:p>
          <a:pPr>
            <a:defRPr sz="1150" b="1" i="0" u="none" strike="noStrike" kern="1200" baseline="0">
              <a:solidFill>
                <a:schemeClr val="tx1">
                  <a:lumMod val="65000"/>
                  <a:lumOff val="35000"/>
                </a:schemeClr>
              </a:solidFill>
              <a:latin typeface="Arial Narrow" panose="020B0606020202030204" pitchFamily="34" charset="0"/>
              <a:ea typeface="+mn-ea"/>
              <a:cs typeface="+mn-cs"/>
            </a:defRPr>
          </a:pPr>
          <a:endParaRPr lang="en-US"/>
        </a:p>
      </c:txPr>
    </c:legend>
    <c:plotVisOnly val="1"/>
    <c:dispBlanksAs val="gap"/>
    <c:showDLblsOverMax val="0"/>
  </c:chart>
  <c:spPr>
    <a:solidFill>
      <a:schemeClr val="bg1"/>
    </a:solidFill>
    <a:ln w="19050" cap="flat" cmpd="sng" algn="ctr">
      <a:solidFill>
        <a:sysClr val="windowText" lastClr="000000"/>
      </a:solidFill>
      <a:round/>
    </a:ln>
    <a:effectLst/>
  </c:spPr>
  <c:txPr>
    <a:bodyPr/>
    <a:lstStyle/>
    <a:p>
      <a:pPr>
        <a:defRPr/>
      </a:pPr>
      <a:endParaRPr lang="en-US"/>
    </a:p>
  </c:txPr>
  <c:externalData r:id="rId4">
    <c:autoUpdate val="0"/>
  </c:externalData>
  <c:userShapes r:id="rId5"/>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6.1972019373690714E-2"/>
          <c:y val="6.5256927165058598E-2"/>
          <c:w val="0.92270352769884889"/>
          <c:h val="0.8155284250833581"/>
        </c:manualLayout>
      </c:layout>
      <c:barChart>
        <c:barDir val="col"/>
        <c:grouping val="clustered"/>
        <c:varyColors val="0"/>
        <c:ser>
          <c:idx val="0"/>
          <c:order val="0"/>
          <c:tx>
            <c:strRef>
              <c:f>'Middle School-PRESENT'!$K$6</c:f>
              <c:strCache>
                <c:ptCount val="1"/>
                <c:pt idx="0">
                  <c:v>2019-2020</c:v>
                </c:pt>
              </c:strCache>
            </c:strRef>
          </c:tx>
          <c:spPr>
            <a:solidFill>
              <a:srgbClr val="0070C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Times New Roman" panose="0202060305040502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('Middle School-PRESENT'!$L$5:$O$5,'Middle School-PRESENT'!$Q$5)</c:f>
              <c:strCache>
                <c:ptCount val="5"/>
                <c:pt idx="0">
                  <c:v>Gr. 5</c:v>
                </c:pt>
                <c:pt idx="1">
                  <c:v>Gr. 6</c:v>
                </c:pt>
                <c:pt idx="2">
                  <c:v>Gr. 7</c:v>
                </c:pt>
                <c:pt idx="3">
                  <c:v>Gr. 8</c:v>
                </c:pt>
                <c:pt idx="4">
                  <c:v>Total Enrollment</c:v>
                </c:pt>
              </c:strCache>
              <c:extLst/>
            </c:strRef>
          </c:cat>
          <c:val>
            <c:numRef>
              <c:f>('Middle School-PRESENT'!$L$6:$O$6,'Middle School-PRESENT'!$Q$6)</c:f>
              <c:numCache>
                <c:formatCode>0</c:formatCode>
                <c:ptCount val="5"/>
                <c:pt idx="0">
                  <c:v>483</c:v>
                </c:pt>
                <c:pt idx="1">
                  <c:v>509</c:v>
                </c:pt>
                <c:pt idx="2">
                  <c:v>485</c:v>
                </c:pt>
                <c:pt idx="3">
                  <c:v>480</c:v>
                </c:pt>
                <c:pt idx="4">
                  <c:v>1969</c:v>
                </c:pt>
              </c:numCache>
              <c:extLst/>
            </c:numRef>
          </c:val>
          <c:extLst>
            <c:ext xmlns:c16="http://schemas.microsoft.com/office/drawing/2014/chart" uri="{C3380CC4-5D6E-409C-BE32-E72D297353CC}">
              <c16:uniqueId val="{00000000-6915-4509-8C8F-B33B174BD3AF}"/>
            </c:ext>
          </c:extLst>
        </c:ser>
        <c:ser>
          <c:idx val="2"/>
          <c:order val="1"/>
          <c:tx>
            <c:strRef>
              <c:f>'Middle School-PRESENT'!$K$7</c:f>
              <c:strCache>
                <c:ptCount val="1"/>
                <c:pt idx="0">
                  <c:v>2025-2026</c:v>
                </c:pt>
              </c:strCache>
            </c:strRef>
          </c:tx>
          <c:spPr>
            <a:solidFill>
              <a:srgbClr val="7030A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000" b="1" i="0" u="none" strike="noStrike" kern="1200" baseline="0">
                    <a:solidFill>
                      <a:sysClr val="windowText" lastClr="000000"/>
                    </a:solidFill>
                    <a:latin typeface="Times New Roman" panose="0202060305040502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('Middle School-PRESENT'!$L$5:$O$5,'Middle School-PRESENT'!$Q$5)</c:f>
              <c:strCache>
                <c:ptCount val="5"/>
                <c:pt idx="0">
                  <c:v>Gr. 5</c:v>
                </c:pt>
                <c:pt idx="1">
                  <c:v>Gr. 6</c:v>
                </c:pt>
                <c:pt idx="2">
                  <c:v>Gr. 7</c:v>
                </c:pt>
                <c:pt idx="3">
                  <c:v>Gr. 8</c:v>
                </c:pt>
                <c:pt idx="4">
                  <c:v>Total Enrollment</c:v>
                </c:pt>
              </c:strCache>
              <c:extLst/>
            </c:strRef>
          </c:cat>
          <c:val>
            <c:numRef>
              <c:f>('Middle School-PRESENT'!$L$7:$O$7,'Middle School-PRESENT'!$Q$7)</c:f>
              <c:numCache>
                <c:formatCode>0</c:formatCode>
                <c:ptCount val="5"/>
                <c:pt idx="0">
                  <c:v>427</c:v>
                </c:pt>
                <c:pt idx="1">
                  <c:v>434</c:v>
                </c:pt>
                <c:pt idx="2">
                  <c:v>413</c:v>
                </c:pt>
                <c:pt idx="3">
                  <c:v>458</c:v>
                </c:pt>
                <c:pt idx="4">
                  <c:v>1736</c:v>
                </c:pt>
              </c:numCache>
              <c:extLst/>
            </c:numRef>
          </c:val>
          <c:extLst>
            <c:ext xmlns:c16="http://schemas.microsoft.com/office/drawing/2014/chart" uri="{C3380CC4-5D6E-409C-BE32-E72D297353CC}">
              <c16:uniqueId val="{00000001-6915-4509-8C8F-B33B174BD3AF}"/>
            </c:ext>
          </c:extLst>
        </c:ser>
        <c:dLbls>
          <c:showLegendKey val="0"/>
          <c:showVal val="0"/>
          <c:showCatName val="0"/>
          <c:showSerName val="0"/>
          <c:showPercent val="0"/>
          <c:showBubbleSize val="0"/>
        </c:dLbls>
        <c:gapWidth val="219"/>
        <c:overlap val="-27"/>
        <c:axId val="799022303"/>
        <c:axId val="799019903"/>
      </c:barChart>
      <c:catAx>
        <c:axId val="799022303"/>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crossAx val="799019903"/>
        <c:crosses val="autoZero"/>
        <c:auto val="1"/>
        <c:lblAlgn val="ctr"/>
        <c:lblOffset val="100"/>
        <c:noMultiLvlLbl val="0"/>
      </c:catAx>
      <c:valAx>
        <c:axId val="799019903"/>
        <c:scaling>
          <c:orientation val="minMax"/>
          <c:max val="2250"/>
        </c:scaling>
        <c:delete val="0"/>
        <c:axPos val="l"/>
        <c:majorGridlines>
          <c:spPr>
            <a:ln w="9525" cap="flat" cmpd="sng" algn="ctr">
              <a:solidFill>
                <a:schemeClr val="tx1">
                  <a:lumMod val="15000"/>
                  <a:lumOff val="85000"/>
                </a:schemeClr>
              </a:solidFill>
              <a:round/>
            </a:ln>
            <a:effectLst/>
          </c:spPr>
        </c:majorGridlines>
        <c:numFmt formatCode="#,##0" sourceLinked="0"/>
        <c:majorTickMark val="none"/>
        <c:minorTickMark val="in"/>
        <c:tickLblPos val="nextTo"/>
        <c:spPr>
          <a:noFill/>
          <a:ln>
            <a:solidFill>
              <a:schemeClr val="accent1"/>
            </a:solid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crossAx val="799022303"/>
        <c:crosses val="autoZero"/>
        <c:crossBetween val="between"/>
        <c:majorUnit val="250"/>
      </c:valAx>
      <c:spPr>
        <a:noFill/>
        <a:ln>
          <a:noFill/>
        </a:ln>
        <a:effectLst/>
      </c:spPr>
    </c:plotArea>
    <c:legend>
      <c:legendPos val="b"/>
      <c:layout>
        <c:manualLayout>
          <c:xMode val="edge"/>
          <c:yMode val="edge"/>
          <c:x val="0.36616906653996761"/>
          <c:y val="0.94397677028678018"/>
          <c:w val="0.22612146469682609"/>
          <c:h val="4.5046248097935421E-2"/>
        </c:manualLayout>
      </c:layout>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legend>
    <c:plotVisOnly val="1"/>
    <c:dispBlanksAs val="gap"/>
    <c:showDLblsOverMax val="0"/>
  </c:chart>
  <c:spPr>
    <a:solidFill>
      <a:sysClr val="window" lastClr="FFFFFF"/>
    </a:solidFill>
    <a:ln w="15875">
      <a:solidFill>
        <a:sysClr val="windowText" lastClr="000000"/>
      </a:solidFill>
    </a:ln>
    <a:effectLst/>
  </c:spPr>
  <c:txPr>
    <a:bodyPr/>
    <a:lstStyle/>
    <a:p>
      <a:pPr>
        <a:defRPr/>
      </a:pPr>
      <a:endParaRPr lang="en-US"/>
    </a:p>
  </c:txPr>
  <c:externalData r:id="rId4">
    <c:autoUpdate val="0"/>
  </c:externalData>
  <c:userShapes r:id="rId5"/>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061128228536653E-2"/>
          <c:y val="3.7769735960327032E-2"/>
          <c:w val="0.93103065921107686"/>
          <c:h val="0.90496788022124497"/>
        </c:manualLayout>
      </c:layout>
      <c:barChart>
        <c:barDir val="col"/>
        <c:grouping val="clustered"/>
        <c:varyColors val="0"/>
        <c:ser>
          <c:idx val="0"/>
          <c:order val="0"/>
          <c:tx>
            <c:strRef>
              <c:f>KHS!$B$1</c:f>
              <c:strCache>
                <c:ptCount val="1"/>
                <c:pt idx="0">
                  <c:v>Enrollment</c:v>
                </c:pt>
              </c:strCache>
            </c:strRef>
          </c:tx>
          <c:spPr>
            <a:solidFill>
              <a:schemeClr val="accent1"/>
            </a:solidFill>
            <a:ln>
              <a:noFill/>
            </a:ln>
            <a:effectLst/>
          </c:spPr>
          <c:invertIfNegative val="0"/>
          <c:dLbls>
            <c:dLbl>
              <c:idx val="1"/>
              <c:layout>
                <c:manualLayout>
                  <c:x val="-4.428290228876519E-17"/>
                  <c:y val="-4.0209087253719342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CFEC-432E-8AC2-3C2744B1F28A}"/>
                </c:ext>
              </c:extLst>
            </c:dLbl>
            <c:dLbl>
              <c:idx val="2"/>
              <c:layout>
                <c:manualLayout>
                  <c:x val="0"/>
                  <c:y val="-5.3612116338292454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CFEC-432E-8AC2-3C2744B1F28A}"/>
                </c:ext>
              </c:extLst>
            </c:dLbl>
            <c:dLbl>
              <c:idx val="3"/>
              <c:layout>
                <c:manualLayout>
                  <c:x val="0"/>
                  <c:y val="1.030396702730543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8B59-43F8-BA77-005DB5800C75}"/>
                </c:ext>
              </c:extLst>
            </c:dLbl>
            <c:spPr>
              <a:noFill/>
              <a:ln>
                <a:noFill/>
              </a:ln>
              <a:effectLst/>
            </c:spPr>
            <c:txPr>
              <a:bodyPr rot="0" spcFirstLastPara="1" vertOverflow="ellipsis" vert="horz" wrap="square" lIns="38100" tIns="19050" rIns="38100" bIns="19050" anchor="ctr" anchorCtr="1">
                <a:spAutoFit/>
              </a:bodyPr>
              <a:lstStyle/>
              <a:p>
                <a:pPr>
                  <a:defRPr sz="900" b="1" i="0" u="none" strike="noStrike" kern="1200" baseline="0">
                    <a:solidFill>
                      <a:sysClr val="windowText" lastClr="000000"/>
                    </a:solidFill>
                    <a:latin typeface="Times New Roman" panose="02020603050405020304" pitchFamily="18"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trendline>
            <c:spPr>
              <a:ln w="19050" cap="rnd">
                <a:solidFill>
                  <a:srgbClr val="7030A0"/>
                </a:solidFill>
                <a:prstDash val="sysDot"/>
              </a:ln>
              <a:effectLst/>
            </c:spPr>
            <c:trendlineType val="linear"/>
            <c:dispRSqr val="0"/>
            <c:dispEq val="0"/>
          </c:trendline>
          <c:cat>
            <c:strRef>
              <c:f>KHS!$A$2:$A$8</c:f>
              <c:strCache>
                <c:ptCount val="7"/>
                <c:pt idx="0">
                  <c:v>2019 - 2020</c:v>
                </c:pt>
                <c:pt idx="1">
                  <c:v>2020 - 2021</c:v>
                </c:pt>
                <c:pt idx="2">
                  <c:v>2021 - 2022</c:v>
                </c:pt>
                <c:pt idx="3">
                  <c:v>2022 - 2023</c:v>
                </c:pt>
                <c:pt idx="4">
                  <c:v>2023 - 2024</c:v>
                </c:pt>
                <c:pt idx="5">
                  <c:v>2024 - 2025</c:v>
                </c:pt>
                <c:pt idx="6">
                  <c:v>2025 - 2026</c:v>
                </c:pt>
              </c:strCache>
            </c:strRef>
          </c:cat>
          <c:val>
            <c:numRef>
              <c:f>KHS!$B$2:$B$8</c:f>
              <c:numCache>
                <c:formatCode>_(* #,##0_);_(* \(#,##0\);_(* "-"_);_(@_)</c:formatCode>
                <c:ptCount val="7"/>
                <c:pt idx="0">
                  <c:v>1951</c:v>
                </c:pt>
                <c:pt idx="1">
                  <c:v>1901</c:v>
                </c:pt>
                <c:pt idx="2">
                  <c:v>1890</c:v>
                </c:pt>
                <c:pt idx="3">
                  <c:v>1854</c:v>
                </c:pt>
                <c:pt idx="4">
                  <c:v>1817</c:v>
                </c:pt>
                <c:pt idx="5">
                  <c:v>1746</c:v>
                </c:pt>
                <c:pt idx="6">
                  <c:v>1681</c:v>
                </c:pt>
              </c:numCache>
            </c:numRef>
          </c:val>
          <c:extLst>
            <c:ext xmlns:c16="http://schemas.microsoft.com/office/drawing/2014/chart" uri="{C3380CC4-5D6E-409C-BE32-E72D297353CC}">
              <c16:uniqueId val="{00000002-8B59-43F8-BA77-005DB5800C75}"/>
            </c:ext>
          </c:extLst>
        </c:ser>
        <c:dLbls>
          <c:showLegendKey val="0"/>
          <c:showVal val="0"/>
          <c:showCatName val="0"/>
          <c:showSerName val="0"/>
          <c:showPercent val="0"/>
          <c:showBubbleSize val="0"/>
        </c:dLbls>
        <c:gapWidth val="150"/>
        <c:axId val="1436084744"/>
        <c:axId val="1422492168"/>
        <c:extLst>
          <c:ext xmlns:c15="http://schemas.microsoft.com/office/drawing/2012/chart" uri="{02D57815-91ED-43cb-92C2-25804820EDAC}">
            <c15:filteredBarSeries>
              <c15:ser>
                <c:idx val="1"/>
                <c:order val="1"/>
                <c:tx>
                  <c:strRef>
                    <c:extLst>
                      <c:ext uri="{02D57815-91ED-43cb-92C2-25804820EDAC}">
                        <c15:formulaRef>
                          <c15:sqref>KHS!$C$1</c15:sqref>
                        </c15:formulaRef>
                      </c:ext>
                    </c:extLst>
                    <c:strCache>
                      <c:ptCount val="1"/>
                      <c:pt idx="0">
                        <c:v>Change</c:v>
                      </c:pt>
                    </c:strCache>
                  </c:strRef>
                </c:tx>
                <c:spPr>
                  <a:solidFill>
                    <a:schemeClr val="accent2"/>
                  </a:solidFill>
                  <a:ln>
                    <a:noFill/>
                  </a:ln>
                  <a:effectLst/>
                </c:spPr>
                <c:invertIfNegative val="0"/>
                <c:cat>
                  <c:strRef>
                    <c:extLst>
                      <c:ext uri="{02D57815-91ED-43cb-92C2-25804820EDAC}">
                        <c15:formulaRef>
                          <c15:sqref>KHS!$A$2:$A$8</c15:sqref>
                        </c15:formulaRef>
                      </c:ext>
                    </c:extLst>
                    <c:strCache>
                      <c:ptCount val="7"/>
                      <c:pt idx="0">
                        <c:v>2019 - 2020</c:v>
                      </c:pt>
                      <c:pt idx="1">
                        <c:v>2020 - 2021</c:v>
                      </c:pt>
                      <c:pt idx="2">
                        <c:v>2021 - 2022</c:v>
                      </c:pt>
                      <c:pt idx="3">
                        <c:v>2022 - 2023</c:v>
                      </c:pt>
                      <c:pt idx="4">
                        <c:v>2023 - 2024</c:v>
                      </c:pt>
                      <c:pt idx="5">
                        <c:v>2024 - 2025</c:v>
                      </c:pt>
                      <c:pt idx="6">
                        <c:v>2025 - 2026</c:v>
                      </c:pt>
                    </c:strCache>
                  </c:strRef>
                </c:cat>
                <c:val>
                  <c:numRef>
                    <c:extLst>
                      <c:ext uri="{02D57815-91ED-43cb-92C2-25804820EDAC}">
                        <c15:formulaRef>
                          <c15:sqref>KHS!$C$2:$C$8</c15:sqref>
                        </c15:formulaRef>
                      </c:ext>
                    </c:extLst>
                    <c:numCache>
                      <c:formatCode>0_);[Red]\(0\)</c:formatCode>
                      <c:ptCount val="7"/>
                      <c:pt idx="0" formatCode="_(* #,##0.00_);_(* \(#,##0.00\);_(* &quot;-&quot;??_);_(@_)">
                        <c:v>0</c:v>
                      </c:pt>
                      <c:pt idx="1">
                        <c:v>-50</c:v>
                      </c:pt>
                      <c:pt idx="2">
                        <c:v>-11</c:v>
                      </c:pt>
                      <c:pt idx="3">
                        <c:v>-36</c:v>
                      </c:pt>
                      <c:pt idx="4">
                        <c:v>-37</c:v>
                      </c:pt>
                      <c:pt idx="5">
                        <c:v>-71</c:v>
                      </c:pt>
                      <c:pt idx="6">
                        <c:v>-65</c:v>
                      </c:pt>
                    </c:numCache>
                  </c:numRef>
                </c:val>
                <c:extLst>
                  <c:ext xmlns:c16="http://schemas.microsoft.com/office/drawing/2014/chart" uri="{C3380CC4-5D6E-409C-BE32-E72D297353CC}">
                    <c16:uniqueId val="{00000003-8B59-43F8-BA77-005DB5800C75}"/>
                  </c:ext>
                </c:extLst>
              </c15:ser>
            </c15:filteredBarSeries>
          </c:ext>
        </c:extLst>
      </c:barChart>
      <c:catAx>
        <c:axId val="14360847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1" i="0" u="none" strike="noStrike" kern="1200" baseline="0">
                <a:solidFill>
                  <a:sysClr val="windowText" lastClr="000000"/>
                </a:solidFill>
                <a:latin typeface="Times New Roman" panose="02020603050405020304" pitchFamily="18" charset="0"/>
                <a:ea typeface="+mn-ea"/>
                <a:cs typeface="+mn-cs"/>
              </a:defRPr>
            </a:pPr>
            <a:endParaRPr lang="en-US"/>
          </a:p>
        </c:txPr>
        <c:crossAx val="1422492168"/>
        <c:crosses val="autoZero"/>
        <c:auto val="1"/>
        <c:lblAlgn val="ctr"/>
        <c:lblOffset val="100"/>
        <c:noMultiLvlLbl val="0"/>
      </c:catAx>
      <c:valAx>
        <c:axId val="1422492168"/>
        <c:scaling>
          <c:orientation val="minMax"/>
        </c:scaling>
        <c:delete val="0"/>
        <c:axPos val="l"/>
        <c:majorGridlines>
          <c:spPr>
            <a:ln w="9525" cap="flat" cmpd="sng" algn="ctr">
              <a:solidFill>
                <a:schemeClr val="tx1">
                  <a:lumMod val="15000"/>
                  <a:lumOff val="85000"/>
                </a:schemeClr>
              </a:solidFill>
              <a:round/>
            </a:ln>
            <a:effectLst/>
          </c:spPr>
        </c:majorGridlines>
        <c:numFmt formatCode="_(* #,##0_);_(* \(#,##0\);_(* &quot;-&quot;_);_(@_)" sourceLinked="1"/>
        <c:majorTickMark val="cross"/>
        <c:minorTickMark val="in"/>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solidFill>
                <a:latin typeface="Times New Roman" panose="02020603050405020304" pitchFamily="18" charset="0"/>
                <a:ea typeface="+mn-ea"/>
                <a:cs typeface="+mn-cs"/>
              </a:defRPr>
            </a:pPr>
            <a:endParaRPr lang="en-US"/>
          </a:p>
        </c:txPr>
        <c:crossAx val="1436084744"/>
        <c:crosses val="autoZero"/>
        <c:crossBetween val="between"/>
      </c:valAx>
      <c:spPr>
        <a:noFill/>
        <a:ln>
          <a:noFill/>
        </a:ln>
        <a:effectLst/>
      </c:spPr>
    </c:plotArea>
    <c:plotVisOnly val="1"/>
    <c:dispBlanksAs val="gap"/>
    <c:showDLblsOverMax val="0"/>
  </c:chart>
  <c:spPr>
    <a:solidFill>
      <a:schemeClr val="bg1"/>
    </a:solidFill>
    <a:ln w="9525" cap="flat" cmpd="sng" algn="ctr">
      <a:solidFill>
        <a:sysClr val="windowText" lastClr="000000"/>
      </a:solidFill>
      <a:round/>
    </a:ln>
    <a:effectLst/>
  </c:spPr>
  <c:txPr>
    <a:bodyPr/>
    <a:lstStyle/>
    <a:p>
      <a:pPr>
        <a:defRPr b="1" i="0" baseline="0">
          <a:solidFill>
            <a:schemeClr val="tx2">
              <a:lumMod val="75000"/>
            </a:schemeClr>
          </a:solidFill>
        </a:defRPr>
      </a:pPr>
      <a:endParaRPr lang="en-US"/>
    </a:p>
  </c:txPr>
  <c:externalData r:id="rId3">
    <c:autoUpdate val="0"/>
  </c:externalData>
  <c:userShapes r:id="rId4"/>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400" b="1" i="0" u="none" strike="noStrike" kern="1200" spc="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sz="2400" b="1" baseline="0">
                <a:latin typeface="Times New Roman" panose="02020603050405020304" pitchFamily="18" charset="0"/>
                <a:cs typeface="Times New Roman" panose="02020603050405020304" pitchFamily="18" charset="0"/>
              </a:rPr>
              <a:t>2026-27 REVENUE BUDGET</a:t>
            </a: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'Revenue Slides'!$F$7</c:f>
              <c:strCache>
                <c:ptCount val="1"/>
                <c:pt idx="0">
                  <c:v>2026-27 BUDGET</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FF59-4C40-ABD4-1F4C591908C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FF59-4C40-ABD4-1F4C591908C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FF59-4C40-ABD4-1F4C591908C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FF59-4C40-ABD4-1F4C591908CF}"/>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FF59-4C40-ABD4-1F4C591908CF}"/>
              </c:ext>
            </c:extLst>
          </c:dPt>
          <c:dLbls>
            <c:dLbl>
              <c:idx val="0"/>
              <c:layout>
                <c:manualLayout>
                  <c:x val="-6.5708418891170434E-2"/>
                  <c:y val="-0.37822349570200575"/>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1-FF59-4C40-ABD4-1F4C591908CF}"/>
                </c:ext>
              </c:extLst>
            </c:dLbl>
            <c:dLbl>
              <c:idx val="2"/>
              <c:layout>
                <c:manualLayout>
                  <c:x val="-0.172711595162933"/>
                  <c:y val="-4.3673731535003119E-2"/>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5-FF59-4C40-ABD4-1F4C591908CF}"/>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110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ext>
            </c:extLst>
          </c:dLbls>
          <c:cat>
            <c:strRef>
              <c:f>'Revenue Slides'!$E$8:$E$12</c:f>
              <c:strCache>
                <c:ptCount val="5"/>
                <c:pt idx="0">
                  <c:v>PROPERTY TAX REVENUES</c:v>
                </c:pt>
                <c:pt idx="1">
                  <c:v>MISCELLANEOUS REVENUES</c:v>
                </c:pt>
                <c:pt idx="2">
                  <c:v>INTEREST INCOME</c:v>
                </c:pt>
                <c:pt idx="3">
                  <c:v>STATE AID</c:v>
                </c:pt>
                <c:pt idx="4">
                  <c:v>FB &amp; RESERVE ALLOCATIONS</c:v>
                </c:pt>
              </c:strCache>
            </c:strRef>
          </c:cat>
          <c:val>
            <c:numRef>
              <c:f>'Revenue Slides'!$F$8:$F$12</c:f>
              <c:numCache>
                <c:formatCode>_("$"* #,##0.00_);_("$"* \(#,##0.00\);_("$"* "-"??_);_(@_)</c:formatCode>
                <c:ptCount val="5"/>
                <c:pt idx="0">
                  <c:v>132577500</c:v>
                </c:pt>
                <c:pt idx="1">
                  <c:v>2988000</c:v>
                </c:pt>
                <c:pt idx="2">
                  <c:v>2500000</c:v>
                </c:pt>
                <c:pt idx="3">
                  <c:v>107935775</c:v>
                </c:pt>
                <c:pt idx="4">
                  <c:v>12078555</c:v>
                </c:pt>
              </c:numCache>
            </c:numRef>
          </c:val>
          <c:extLst>
            <c:ext xmlns:c16="http://schemas.microsoft.com/office/drawing/2014/chart" uri="{C3380CC4-5D6E-409C-BE32-E72D297353CC}">
              <c16:uniqueId val="{0000000A-FF59-4C40-ABD4-1F4C591908CF}"/>
            </c:ext>
          </c:extLst>
        </c:ser>
        <c:ser>
          <c:idx val="1"/>
          <c:order val="1"/>
          <c:tx>
            <c:strRef>
              <c:f>'Revenue Slides'!$G$7</c:f>
              <c:strCache>
                <c:ptCount val="1"/>
                <c:pt idx="0">
                  <c:v>% TO TOTAL</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C-FF59-4C40-ABD4-1F4C591908CF}"/>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E-FF59-4C40-ABD4-1F4C591908CF}"/>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0-FF59-4C40-ABD4-1F4C591908CF}"/>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12-FF59-4C40-ABD4-1F4C591908CF}"/>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14-FF59-4C40-ABD4-1F4C591908CF}"/>
              </c:ext>
            </c:extLst>
          </c:dPt>
          <c:cat>
            <c:strRef>
              <c:f>'Revenue Slides'!$E$8:$E$12</c:f>
              <c:strCache>
                <c:ptCount val="5"/>
                <c:pt idx="0">
                  <c:v>PROPERTY TAX REVENUES</c:v>
                </c:pt>
                <c:pt idx="1">
                  <c:v>MISCELLANEOUS REVENUES</c:v>
                </c:pt>
                <c:pt idx="2">
                  <c:v>INTEREST INCOME</c:v>
                </c:pt>
                <c:pt idx="3">
                  <c:v>STATE AID</c:v>
                </c:pt>
                <c:pt idx="4">
                  <c:v>FB &amp; RESERVE ALLOCATIONS</c:v>
                </c:pt>
              </c:strCache>
            </c:strRef>
          </c:cat>
          <c:val>
            <c:numRef>
              <c:f>'Revenue Slides'!$G$8:$G$12</c:f>
              <c:numCache>
                <c:formatCode>0.0%</c:formatCode>
                <c:ptCount val="5"/>
                <c:pt idx="0">
                  <c:v>0.51370732846499467</c:v>
                </c:pt>
                <c:pt idx="1">
                  <c:v>1.15778129581068E-2</c:v>
                </c:pt>
                <c:pt idx="2">
                  <c:v>9.6869251657520083E-3</c:v>
                </c:pt>
                <c:pt idx="3">
                  <c:v>0.41822631005297856</c:v>
                </c:pt>
                <c:pt idx="4">
                  <c:v>4.6801623358167899E-2</c:v>
                </c:pt>
              </c:numCache>
            </c:numRef>
          </c:val>
          <c:extLst>
            <c:ext xmlns:c16="http://schemas.microsoft.com/office/drawing/2014/chart" uri="{C3380CC4-5D6E-409C-BE32-E72D297353CC}">
              <c16:uniqueId val="{00000015-FF59-4C40-ABD4-1F4C591908CF}"/>
            </c:ext>
          </c:extLst>
        </c:ser>
        <c:dLbls>
          <c:showLegendKey val="0"/>
          <c:showVal val="0"/>
          <c:showCatName val="0"/>
          <c:showSerName val="0"/>
          <c:showPercent val="0"/>
          <c:showBubbleSize val="0"/>
          <c:showLeaderLines val="0"/>
        </c:dLbls>
      </c:pie3DChart>
      <c:spPr>
        <a:noFill/>
        <a:ln>
          <a:noFill/>
        </a:ln>
        <a:effectLst/>
      </c:spPr>
    </c:plotArea>
    <c:legend>
      <c:legendPos val="b"/>
      <c:overlay val="0"/>
      <c:spPr>
        <a:solidFill>
          <a:sysClr val="window" lastClr="FFFFFF"/>
        </a:solid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800" b="0" i="0" u="none" strike="noStrike" kern="1200" spc="0" baseline="0">
                <a:solidFill>
                  <a:schemeClr val="tx1">
                    <a:lumMod val="65000"/>
                    <a:lumOff val="35000"/>
                  </a:schemeClr>
                </a:solidFill>
                <a:latin typeface="+mn-lt"/>
                <a:ea typeface="+mn-ea"/>
                <a:cs typeface="+mn-cs"/>
              </a:defRPr>
            </a:pPr>
            <a:r>
              <a:rPr lang="en-US" sz="2800" b="1">
                <a:latin typeface="Times New Roman" panose="02020603050405020304" pitchFamily="18" charset="0"/>
                <a:cs typeface="Times New Roman" panose="02020603050405020304" pitchFamily="18" charset="0"/>
              </a:rPr>
              <a:t>2026-27 STATE</a:t>
            </a:r>
            <a:r>
              <a:rPr lang="en-US" sz="2800" b="1" baseline="0">
                <a:latin typeface="Times New Roman" panose="02020603050405020304" pitchFamily="18" charset="0"/>
                <a:cs typeface="Times New Roman" panose="02020603050405020304" pitchFamily="18" charset="0"/>
              </a:rPr>
              <a:t> AID REVENUE PROJECTIONS</a:t>
            </a:r>
            <a:endParaRPr lang="en-US" sz="2800" b="1">
              <a:latin typeface="Times New Roman" panose="02020603050405020304" pitchFamily="18" charset="0"/>
              <a:cs typeface="Times New Roman" panose="02020603050405020304" pitchFamily="18" charset="0"/>
            </a:endParaRPr>
          </a:p>
        </c:rich>
      </c:tx>
      <c:overlay val="0"/>
      <c:spPr>
        <a:noFill/>
        <a:ln>
          <a:noFill/>
        </a:ln>
        <a:effectLst/>
      </c:spPr>
    </c:title>
    <c:autoTitleDeleted val="0"/>
    <c:view3D>
      <c:rotX val="30"/>
      <c:rotY val="0"/>
      <c:depthPercent val="100"/>
      <c:rAngAx val="0"/>
    </c:view3D>
    <c:floor>
      <c:thickness val="0"/>
      <c:spPr>
        <a:noFill/>
        <a:ln>
          <a:noFill/>
        </a:ln>
        <a:effectLst/>
        <a:sp3d/>
      </c:spPr>
    </c:floor>
    <c:sideWall>
      <c:thickness val="0"/>
      <c:spPr>
        <a:noFill/>
        <a:ln>
          <a:noFill/>
        </a:ln>
        <a:effectLst/>
        <a:sp3d/>
      </c:spPr>
    </c:sideWall>
    <c:backWall>
      <c:thickness val="0"/>
      <c:spPr>
        <a:noFill/>
        <a:ln>
          <a:noFill/>
        </a:ln>
        <a:effectLst/>
        <a:sp3d/>
      </c:spPr>
    </c:backWall>
    <c:plotArea>
      <c:layout/>
      <c:pie3DChart>
        <c:varyColors val="1"/>
        <c:ser>
          <c:idx val="0"/>
          <c:order val="0"/>
          <c:tx>
            <c:strRef>
              <c:f>Sheet2!$B$19</c:f>
              <c:strCache>
                <c:ptCount val="1"/>
                <c:pt idx="0">
                  <c:v>2026-27 ESTIMATE</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1-5328-4158-843C-1C3D8A2B3778}"/>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03-5328-4158-843C-1C3D8A2B3778}"/>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05-5328-4158-843C-1C3D8A2B3778}"/>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07-5328-4158-843C-1C3D8A2B3778}"/>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09-5328-4158-843C-1C3D8A2B3778}"/>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0B-5328-4158-843C-1C3D8A2B3778}"/>
              </c:ext>
            </c:extLst>
          </c:dPt>
          <c:dLbls>
            <c:dLbl>
              <c:idx val="5"/>
              <c:layout>
                <c:manualLayout>
                  <c:x val="0.10840108401084012"/>
                  <c:y val="0"/>
                </c:manualLayout>
              </c:layout>
              <c:dLblPos val="bestFit"/>
              <c:showLegendKey val="0"/>
              <c:showVal val="0"/>
              <c:showCatName val="1"/>
              <c:showSerName val="0"/>
              <c:showPercent val="1"/>
              <c:showBubbleSize val="0"/>
              <c:extLst>
                <c:ext xmlns:c15="http://schemas.microsoft.com/office/drawing/2012/chart" uri="{CE6537A1-D6FC-4f65-9D91-7224C49458BB}"/>
                <c:ext xmlns:c16="http://schemas.microsoft.com/office/drawing/2014/chart" uri="{C3380CC4-5D6E-409C-BE32-E72D297353CC}">
                  <c16:uniqueId val="{0000000B-5328-4158-843C-1C3D8A2B3778}"/>
                </c:ext>
              </c:extLst>
            </c:dLbl>
            <c:spPr>
              <a:solidFill>
                <a:sysClr val="window" lastClr="FFFFFF"/>
              </a:solidFill>
              <a:ln>
                <a:solidFill>
                  <a:sysClr val="windowText" lastClr="000000">
                    <a:lumMod val="25000"/>
                    <a:lumOff val="75000"/>
                  </a:sysClr>
                </a:solidFill>
              </a:ln>
              <a:effectLst/>
            </c:spPr>
            <c:txPr>
              <a:bodyPr rot="0" spcFirstLastPara="1" vertOverflow="clip" horzOverflow="clip" vert="horz" wrap="square" lIns="38100" tIns="19050" rIns="38100" bIns="19050" anchor="ctr" anchorCtr="1">
                <a:spAutoFit/>
              </a:bodyPr>
              <a:lstStyle/>
              <a:p>
                <a:pPr>
                  <a:defRPr sz="900" b="1" i="0" u="none" strike="noStrike" kern="1200" baseline="0">
                    <a:solidFill>
                      <a:schemeClr val="dk1">
                        <a:lumMod val="65000"/>
                        <a:lumOff val="35000"/>
                      </a:schemeClr>
                    </a:solidFill>
                    <a:latin typeface="+mn-lt"/>
                    <a:ea typeface="+mn-ea"/>
                    <a:cs typeface="+mn-cs"/>
                  </a:defRPr>
                </a:pPr>
                <a:endParaRPr lang="en-US"/>
              </a:p>
            </c:txPr>
            <c:dLblPos val="outEnd"/>
            <c:showLegendKey val="0"/>
            <c:showVal val="0"/>
            <c:showCatName val="1"/>
            <c:showSerName val="0"/>
            <c:showPercent val="1"/>
            <c:showBubbleSize val="0"/>
            <c:showLeaderLines val="0"/>
            <c:extLst>
              <c:ext xmlns:c15="http://schemas.microsoft.com/office/drawing/2012/chart" uri="{CE6537A1-D6FC-4f65-9D91-7224C49458BB}">
                <c15:spPr xmlns:c15="http://schemas.microsoft.com/office/drawing/2012/chart">
                  <a:prstGeom prst="wedgeRectCallout">
                    <a:avLst/>
                  </a:prstGeom>
                </c15:spPr>
              </c:ext>
            </c:extLst>
          </c:dLbls>
          <c:cat>
            <c:strRef>
              <c:f>Sheet2!$A$20:$A$25</c:f>
              <c:strCache>
                <c:ptCount val="6"/>
                <c:pt idx="0">
                  <c:v>FOUNDATION AID</c:v>
                </c:pt>
                <c:pt idx="1">
                  <c:v>BUILDING AID</c:v>
                </c:pt>
                <c:pt idx="2">
                  <c:v>TRANSPORTATION AID</c:v>
                </c:pt>
                <c:pt idx="3">
                  <c:v>SPECIAL EDUCATION SERVICES AID</c:v>
                </c:pt>
                <c:pt idx="4">
                  <c:v>BOCES AID</c:v>
                </c:pt>
                <c:pt idx="5">
                  <c:v>ALL OTHER AID CATEGORIES</c:v>
                </c:pt>
              </c:strCache>
            </c:strRef>
          </c:cat>
          <c:val>
            <c:numRef>
              <c:f>Sheet2!$B$20:$B$25</c:f>
              <c:numCache>
                <c:formatCode>_("$"* #,##0.00_);_("$"* \(#,##0.00\);_("$"* "-"??_);_(@_)</c:formatCode>
                <c:ptCount val="6"/>
                <c:pt idx="0">
                  <c:v>70746900</c:v>
                </c:pt>
                <c:pt idx="1">
                  <c:v>9260150</c:v>
                </c:pt>
                <c:pt idx="2">
                  <c:v>10813300</c:v>
                </c:pt>
                <c:pt idx="3">
                  <c:v>7285600</c:v>
                </c:pt>
                <c:pt idx="4">
                  <c:v>7626800</c:v>
                </c:pt>
                <c:pt idx="5">
                  <c:v>2203025</c:v>
                </c:pt>
              </c:numCache>
            </c:numRef>
          </c:val>
          <c:extLst>
            <c:ext xmlns:c16="http://schemas.microsoft.com/office/drawing/2014/chart" uri="{C3380CC4-5D6E-409C-BE32-E72D297353CC}">
              <c16:uniqueId val="{0000000C-5328-4158-843C-1C3D8A2B3778}"/>
            </c:ext>
          </c:extLst>
        </c:ser>
        <c:ser>
          <c:idx val="1"/>
          <c:order val="1"/>
          <c:tx>
            <c:strRef>
              <c:f>Sheet2!$C$19</c:f>
              <c:strCache>
                <c:ptCount val="1"/>
                <c:pt idx="0">
                  <c:v>% TO TOTAL</c:v>
                </c:pt>
              </c:strCache>
            </c:strRef>
          </c:tx>
          <c:dPt>
            <c:idx val="0"/>
            <c:bubble3D val="0"/>
            <c:spPr>
              <a:solidFill>
                <a:schemeClr val="accent1"/>
              </a:solidFill>
              <a:ln w="25400">
                <a:solidFill>
                  <a:schemeClr val="lt1"/>
                </a:solidFill>
              </a:ln>
              <a:effectLst/>
              <a:sp3d contourW="25400">
                <a:contourClr>
                  <a:schemeClr val="lt1"/>
                </a:contourClr>
              </a:sp3d>
            </c:spPr>
            <c:extLst>
              <c:ext xmlns:c16="http://schemas.microsoft.com/office/drawing/2014/chart" uri="{C3380CC4-5D6E-409C-BE32-E72D297353CC}">
                <c16:uniqueId val="{0000000E-5328-4158-843C-1C3D8A2B3778}"/>
              </c:ext>
            </c:extLst>
          </c:dPt>
          <c:dPt>
            <c:idx val="1"/>
            <c:bubble3D val="0"/>
            <c:spPr>
              <a:solidFill>
                <a:schemeClr val="accent2"/>
              </a:solidFill>
              <a:ln w="25400">
                <a:solidFill>
                  <a:schemeClr val="lt1"/>
                </a:solidFill>
              </a:ln>
              <a:effectLst/>
              <a:sp3d contourW="25400">
                <a:contourClr>
                  <a:schemeClr val="lt1"/>
                </a:contourClr>
              </a:sp3d>
            </c:spPr>
            <c:extLst>
              <c:ext xmlns:c16="http://schemas.microsoft.com/office/drawing/2014/chart" uri="{C3380CC4-5D6E-409C-BE32-E72D297353CC}">
                <c16:uniqueId val="{00000010-5328-4158-843C-1C3D8A2B3778}"/>
              </c:ext>
            </c:extLst>
          </c:dPt>
          <c:dPt>
            <c:idx val="2"/>
            <c:bubble3D val="0"/>
            <c:spPr>
              <a:solidFill>
                <a:schemeClr val="accent3"/>
              </a:solidFill>
              <a:ln w="25400">
                <a:solidFill>
                  <a:schemeClr val="lt1"/>
                </a:solidFill>
              </a:ln>
              <a:effectLst/>
              <a:sp3d contourW="25400">
                <a:contourClr>
                  <a:schemeClr val="lt1"/>
                </a:contourClr>
              </a:sp3d>
            </c:spPr>
            <c:extLst>
              <c:ext xmlns:c16="http://schemas.microsoft.com/office/drawing/2014/chart" uri="{C3380CC4-5D6E-409C-BE32-E72D297353CC}">
                <c16:uniqueId val="{00000012-5328-4158-843C-1C3D8A2B3778}"/>
              </c:ext>
            </c:extLst>
          </c:dPt>
          <c:dPt>
            <c:idx val="3"/>
            <c:bubble3D val="0"/>
            <c:spPr>
              <a:solidFill>
                <a:schemeClr val="accent4"/>
              </a:solidFill>
              <a:ln w="25400">
                <a:solidFill>
                  <a:schemeClr val="lt1"/>
                </a:solidFill>
              </a:ln>
              <a:effectLst/>
              <a:sp3d contourW="25400">
                <a:contourClr>
                  <a:schemeClr val="lt1"/>
                </a:contourClr>
              </a:sp3d>
            </c:spPr>
            <c:extLst>
              <c:ext xmlns:c16="http://schemas.microsoft.com/office/drawing/2014/chart" uri="{C3380CC4-5D6E-409C-BE32-E72D297353CC}">
                <c16:uniqueId val="{00000014-5328-4158-843C-1C3D8A2B3778}"/>
              </c:ext>
            </c:extLst>
          </c:dPt>
          <c:dPt>
            <c:idx val="4"/>
            <c:bubble3D val="0"/>
            <c:spPr>
              <a:solidFill>
                <a:schemeClr val="accent5"/>
              </a:solidFill>
              <a:ln w="25400">
                <a:solidFill>
                  <a:schemeClr val="lt1"/>
                </a:solidFill>
              </a:ln>
              <a:effectLst/>
              <a:sp3d contourW="25400">
                <a:contourClr>
                  <a:schemeClr val="lt1"/>
                </a:contourClr>
              </a:sp3d>
            </c:spPr>
            <c:extLst>
              <c:ext xmlns:c16="http://schemas.microsoft.com/office/drawing/2014/chart" uri="{C3380CC4-5D6E-409C-BE32-E72D297353CC}">
                <c16:uniqueId val="{00000016-5328-4158-843C-1C3D8A2B3778}"/>
              </c:ext>
            </c:extLst>
          </c:dPt>
          <c:dPt>
            <c:idx val="5"/>
            <c:bubble3D val="0"/>
            <c:spPr>
              <a:solidFill>
                <a:schemeClr val="accent6"/>
              </a:solidFill>
              <a:ln w="25400">
                <a:solidFill>
                  <a:schemeClr val="lt1"/>
                </a:solidFill>
              </a:ln>
              <a:effectLst/>
              <a:sp3d contourW="25400">
                <a:contourClr>
                  <a:schemeClr val="lt1"/>
                </a:contourClr>
              </a:sp3d>
            </c:spPr>
            <c:extLst>
              <c:ext xmlns:c16="http://schemas.microsoft.com/office/drawing/2014/chart" uri="{C3380CC4-5D6E-409C-BE32-E72D297353CC}">
                <c16:uniqueId val="{00000018-5328-4158-843C-1C3D8A2B3778}"/>
              </c:ext>
            </c:extLst>
          </c:dPt>
          <c:cat>
            <c:strRef>
              <c:f>Sheet2!$A$20:$A$25</c:f>
              <c:strCache>
                <c:ptCount val="6"/>
                <c:pt idx="0">
                  <c:v>FOUNDATION AID</c:v>
                </c:pt>
                <c:pt idx="1">
                  <c:v>BUILDING AID</c:v>
                </c:pt>
                <c:pt idx="2">
                  <c:v>TRANSPORTATION AID</c:v>
                </c:pt>
                <c:pt idx="3">
                  <c:v>SPECIAL EDUCATION SERVICES AID</c:v>
                </c:pt>
                <c:pt idx="4">
                  <c:v>BOCES AID</c:v>
                </c:pt>
                <c:pt idx="5">
                  <c:v>ALL OTHER AID CATEGORIES</c:v>
                </c:pt>
              </c:strCache>
            </c:strRef>
          </c:cat>
          <c:val>
            <c:numRef>
              <c:f>Sheet2!$C$20:$C$25</c:f>
              <c:numCache>
                <c:formatCode>0.0%</c:formatCode>
                <c:ptCount val="6"/>
                <c:pt idx="0">
                  <c:v>0.65545367140783484</c:v>
                </c:pt>
                <c:pt idx="1">
                  <c:v>8.5793148749800513E-2</c:v>
                </c:pt>
                <c:pt idx="2">
                  <c:v>0.10018272440254401</c:v>
                </c:pt>
                <c:pt idx="3">
                  <c:v>6.7499399527172529E-2</c:v>
                </c:pt>
                <c:pt idx="4">
                  <c:v>7.0660538639760545E-2</c:v>
                </c:pt>
                <c:pt idx="5">
                  <c:v>2.0410517272887511E-2</c:v>
                </c:pt>
              </c:numCache>
            </c:numRef>
          </c:val>
          <c:extLst>
            <c:ext xmlns:c16="http://schemas.microsoft.com/office/drawing/2014/chart" uri="{C3380CC4-5D6E-409C-BE32-E72D297353CC}">
              <c16:uniqueId val="{00000019-5328-4158-843C-1C3D8A2B3778}"/>
            </c:ext>
          </c:extLst>
        </c:ser>
        <c:dLbls>
          <c:showLegendKey val="0"/>
          <c:showVal val="0"/>
          <c:showCatName val="0"/>
          <c:showSerName val="0"/>
          <c:showPercent val="0"/>
          <c:showBubbleSize val="0"/>
          <c:showLeaderLines val="0"/>
        </c:dLbls>
      </c:pie3DChart>
      <c:spPr>
        <a:noFill/>
        <a:ln>
          <a:noFill/>
        </a:ln>
        <a:effectLst/>
      </c:spPr>
    </c:plotArea>
    <c:legend>
      <c:legendPos val="b"/>
      <c:layout>
        <c:manualLayout>
          <c:xMode val="edge"/>
          <c:yMode val="edge"/>
          <c:x val="0.10064920954648111"/>
          <c:y val="0.91327983539535529"/>
          <c:w val="0.79498065067447965"/>
          <c:h val="8.2832781779010239E-2"/>
        </c:manualLayout>
      </c:layout>
      <c:overlay val="0"/>
      <c:spPr>
        <a:solidFill>
          <a:sysClr val="window" lastClr="FFFFFF"/>
        </a:solidFill>
        <a:ln>
          <a:noFill/>
        </a:ln>
        <a:effectLst/>
      </c:spPr>
      <c:txPr>
        <a:bodyPr rot="0" spcFirstLastPara="1" vertOverflow="ellipsis" vert="horz" wrap="square" anchor="ctr" anchorCtr="1"/>
        <a:lstStyle/>
        <a:p>
          <a:pPr>
            <a:defRPr sz="1100" b="1"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pPr>
      <a:endParaRPr lang="en-US"/>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a:latin typeface="Times New Roman" panose="02020603050405020304" pitchFamily="18" charset="0"/>
                <a:cs typeface="Times New Roman" panose="02020603050405020304" pitchFamily="18" charset="0"/>
              </a:rPr>
              <a:t>TRANSPORTATION &amp; SPECIAL</a:t>
            </a:r>
            <a:r>
              <a:rPr lang="en-US" sz="2400" b="1" baseline="0">
                <a:latin typeface="Times New Roman" panose="02020603050405020304" pitchFamily="18" charset="0"/>
                <a:cs typeface="Times New Roman" panose="02020603050405020304" pitchFamily="18" charset="0"/>
              </a:rPr>
              <a:t> EDUCATION</a:t>
            </a:r>
          </a:p>
          <a:p>
            <a:pPr>
              <a:defRPr/>
            </a:pPr>
            <a:r>
              <a:rPr lang="en-US" sz="2400" b="1" baseline="0">
                <a:latin typeface="Times New Roman" panose="02020603050405020304" pitchFamily="18" charset="0"/>
                <a:cs typeface="Times New Roman" panose="02020603050405020304" pitchFamily="18" charset="0"/>
              </a:rPr>
              <a:t>TUITION EXPENSES</a:t>
            </a:r>
          </a:p>
          <a:p>
            <a:pPr>
              <a:defRPr/>
            </a:pPr>
            <a:r>
              <a:rPr lang="en-US" sz="2400" b="1" baseline="0">
                <a:latin typeface="Times New Roman" panose="02020603050405020304" pitchFamily="18" charset="0"/>
                <a:cs typeface="Times New Roman" panose="02020603050405020304" pitchFamily="18" charset="0"/>
              </a:rPr>
              <a:t>2019-2026 PROJECTED YR. END</a:t>
            </a:r>
          </a:p>
        </c:rich>
      </c:tx>
      <c:layout>
        <c:manualLayout>
          <c:xMode val="edge"/>
          <c:yMode val="edge"/>
          <c:x val="0.19634675692155965"/>
          <c:y val="3.1252691545777811E-2"/>
        </c:manualLayout>
      </c:layout>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'SC-04.22.25 BOE (2)'!$B$2</c:f>
              <c:strCache>
                <c:ptCount val="1"/>
                <c:pt idx="0">
                  <c:v>CONTRACT TRANSPORTATION</c:v>
                </c:pt>
              </c:strCache>
            </c:strRef>
          </c:tx>
          <c:spPr>
            <a:solidFill>
              <a:schemeClr val="accent1"/>
            </a:solidFill>
            <a:ln>
              <a:noFill/>
            </a:ln>
            <a:effectLst/>
          </c:spPr>
          <c:invertIfNegative val="0"/>
          <c:dLbls>
            <c:dLbl>
              <c:idx val="0"/>
              <c:layout>
                <c:manualLayout>
                  <c:x val="-1.4521450635747434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78BB-44CC-BCE9-A55037279759}"/>
                </c:ext>
              </c:extLst>
            </c:dLbl>
            <c:dLbl>
              <c:idx val="1"/>
              <c:layout>
                <c:manualLayout>
                  <c:x val="-1.3201318759770453E-2"/>
                  <c:y val="-9.410646642325467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78BB-44CC-BCE9-A55037279759}"/>
                </c:ext>
              </c:extLst>
            </c:dLbl>
            <c:dLbl>
              <c:idx val="2"/>
              <c:layout>
                <c:manualLayout>
                  <c:x val="-1.8481846263678568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78BB-44CC-BCE9-A55037279759}"/>
                </c:ext>
              </c:extLst>
            </c:dLbl>
            <c:dLbl>
              <c:idx val="3"/>
              <c:layout>
                <c:manualLayout>
                  <c:x val="-1.7161714387701525E-2"/>
                  <c:y val="0"/>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78BB-44CC-BCE9-A55037279759}"/>
                </c:ext>
              </c:extLst>
            </c:dLbl>
            <c:dLbl>
              <c:idx val="4"/>
              <c:layout>
                <c:manualLayout>
                  <c:x val="-2.508250564356377E-2"/>
                  <c:y val="-2.566569642250505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78BB-44CC-BCE9-A55037279759}"/>
                </c:ext>
              </c:extLst>
            </c:dLbl>
            <c:dLbl>
              <c:idx val="5"/>
              <c:layout>
                <c:manualLayout>
                  <c:x val="-2.6402637519540906E-2"/>
                  <c:y val="-7.699708926751517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78BB-44CC-BCE9-A55037279759}"/>
                </c:ext>
              </c:extLst>
            </c:dLbl>
            <c:dLbl>
              <c:idx val="6"/>
              <c:layout>
                <c:manualLayout>
                  <c:x val="-2.1212469840244996E-2"/>
                  <c:y val="-7.6996653445225178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78BB-44CC-BCE9-A55037279759}"/>
                </c:ext>
              </c:extLst>
            </c:dLbl>
            <c:spPr>
              <a:noFill/>
              <a:ln>
                <a:noFill/>
              </a:ln>
              <a:effectLst/>
            </c:spPr>
            <c:txPr>
              <a:bodyPr rot="0" spcFirstLastPara="1" vertOverflow="ellipsis" vert="horz" wrap="square" lIns="38100" tIns="19050" rIns="38100" bIns="19050" anchor="ctr" anchorCtr="1">
                <a:spAutoFit/>
              </a:bodyPr>
              <a:lstStyle/>
              <a:p>
                <a:pPr>
                  <a:defRPr sz="1150" b="1" i="0" u="none" strike="noStrike" kern="1200" baseline="0">
                    <a:solidFill>
                      <a:srgbClr val="0033CC"/>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'SC-04.22.25 BOE (2)'!$C$1:$I$1</c:f>
              <c:strCache>
                <c:ptCount val="7"/>
                <c:pt idx="0">
                  <c:v>2019-2020</c:v>
                </c:pt>
                <c:pt idx="1">
                  <c:v>2020-2021</c:v>
                </c:pt>
                <c:pt idx="2">
                  <c:v>2021-2022</c:v>
                </c:pt>
                <c:pt idx="3">
                  <c:v>2022-2023</c:v>
                </c:pt>
                <c:pt idx="4">
                  <c:v>2023-2024</c:v>
                </c:pt>
                <c:pt idx="5">
                  <c:v>2024-2025</c:v>
                </c:pt>
                <c:pt idx="6">
                  <c:v>2025-2026 PROJECTED</c:v>
                </c:pt>
              </c:strCache>
            </c:strRef>
          </c:cat>
          <c:val>
            <c:numRef>
              <c:f>'SC-04.22.25 BOE (2)'!$C$2:$I$2</c:f>
              <c:numCache>
                <c:formatCode>_("$"* #,##0_);_("$"* \(#,##0\);_("$"* "-"??_);_(@_)</c:formatCode>
                <c:ptCount val="7"/>
                <c:pt idx="0">
                  <c:v>5766355.7999999998</c:v>
                </c:pt>
                <c:pt idx="1">
                  <c:v>8576481.4800000004</c:v>
                </c:pt>
                <c:pt idx="2">
                  <c:v>8135106.3099999996</c:v>
                </c:pt>
                <c:pt idx="3">
                  <c:v>10852347.220000001</c:v>
                </c:pt>
                <c:pt idx="4">
                  <c:v>14127536</c:v>
                </c:pt>
                <c:pt idx="5">
                  <c:v>15938443.34</c:v>
                </c:pt>
                <c:pt idx="6">
                  <c:v>18748408</c:v>
                </c:pt>
              </c:numCache>
            </c:numRef>
          </c:val>
          <c:extLst>
            <c:ext xmlns:c16="http://schemas.microsoft.com/office/drawing/2014/chart" uri="{C3380CC4-5D6E-409C-BE32-E72D297353CC}">
              <c16:uniqueId val="{00000007-78BB-44CC-BCE9-A55037279759}"/>
            </c:ext>
          </c:extLst>
        </c:ser>
        <c:ser>
          <c:idx val="1"/>
          <c:order val="1"/>
          <c:tx>
            <c:strRef>
              <c:f>'SC-04.22.25 BOE (2)'!$B$3</c:f>
              <c:strCache>
                <c:ptCount val="1"/>
                <c:pt idx="0">
                  <c:v>OUT OF DISTRICT-SPED</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50" b="1" i="0" u="none" strike="noStrike" kern="1200" baseline="0">
                    <a:solidFill>
                      <a:sysClr val="windowText" lastClr="000000"/>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'SC-04.22.25 BOE (2)'!$C$1:$I$1</c:f>
              <c:strCache>
                <c:ptCount val="7"/>
                <c:pt idx="0">
                  <c:v>2019-2020</c:v>
                </c:pt>
                <c:pt idx="1">
                  <c:v>2020-2021</c:v>
                </c:pt>
                <c:pt idx="2">
                  <c:v>2021-2022</c:v>
                </c:pt>
                <c:pt idx="3">
                  <c:v>2022-2023</c:v>
                </c:pt>
                <c:pt idx="4">
                  <c:v>2023-2024</c:v>
                </c:pt>
                <c:pt idx="5">
                  <c:v>2024-2025</c:v>
                </c:pt>
                <c:pt idx="6">
                  <c:v>2025-2026 PROJECTED</c:v>
                </c:pt>
              </c:strCache>
            </c:strRef>
          </c:cat>
          <c:val>
            <c:numRef>
              <c:f>'SC-04.22.25 BOE (2)'!$C$3:$I$3</c:f>
              <c:numCache>
                <c:formatCode>_("$"* #,##0_);_("$"* \(#,##0\);_("$"* "-"??_);_(@_)</c:formatCode>
                <c:ptCount val="7"/>
                <c:pt idx="0">
                  <c:v>16964314.600000001</c:v>
                </c:pt>
                <c:pt idx="1">
                  <c:v>15234134.17</c:v>
                </c:pt>
                <c:pt idx="2">
                  <c:v>15571925.129999999</c:v>
                </c:pt>
                <c:pt idx="3">
                  <c:v>16593252.35</c:v>
                </c:pt>
                <c:pt idx="4">
                  <c:v>19723936.920000002</c:v>
                </c:pt>
                <c:pt idx="5">
                  <c:v>21022577</c:v>
                </c:pt>
                <c:pt idx="6">
                  <c:v>24863300</c:v>
                </c:pt>
              </c:numCache>
            </c:numRef>
          </c:val>
          <c:extLst>
            <c:ext xmlns:c16="http://schemas.microsoft.com/office/drawing/2014/chart" uri="{C3380CC4-5D6E-409C-BE32-E72D297353CC}">
              <c16:uniqueId val="{00000008-78BB-44CC-BCE9-A55037279759}"/>
            </c:ext>
          </c:extLst>
        </c:ser>
        <c:dLbls>
          <c:showLegendKey val="0"/>
          <c:showVal val="0"/>
          <c:showCatName val="0"/>
          <c:showSerName val="0"/>
          <c:showPercent val="0"/>
          <c:showBubbleSize val="0"/>
        </c:dLbls>
        <c:gapWidth val="219"/>
        <c:overlap val="-27"/>
        <c:axId val="2047613584"/>
        <c:axId val="2047610704"/>
        <c:extLst/>
      </c:barChart>
      <c:catAx>
        <c:axId val="20476135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crossAx val="2047610704"/>
        <c:crosses val="autoZero"/>
        <c:auto val="1"/>
        <c:lblAlgn val="ctr"/>
        <c:lblOffset val="100"/>
        <c:noMultiLvlLbl val="0"/>
      </c:catAx>
      <c:valAx>
        <c:axId val="2047610704"/>
        <c:scaling>
          <c:orientation val="minMax"/>
        </c:scaling>
        <c:delete val="0"/>
        <c:axPos val="l"/>
        <c:majorGridlines>
          <c:spPr>
            <a:ln w="9525" cap="flat" cmpd="sng" algn="ctr">
              <a:solidFill>
                <a:schemeClr val="tx1">
                  <a:lumMod val="15000"/>
                  <a:lumOff val="85000"/>
                </a:schemeClr>
              </a:solidFill>
              <a:round/>
            </a:ln>
            <a:effectLst/>
          </c:spPr>
        </c:majorGridlines>
        <c:numFmt formatCode="_(&quot;$&quot;* #,##0_);_(&quot;$&quot;* \(#,##0\);_(&quot;$&quot;* &quot;-&quot;_);_(@_)" sourceLinked="0"/>
        <c:majorTickMark val="none"/>
        <c:minorTickMark val="in"/>
        <c:tickLblPos val="nextTo"/>
        <c:spPr>
          <a:noFill/>
          <a:ln>
            <a:solidFill>
              <a:schemeClr val="accent1"/>
            </a:solidFill>
          </a:ln>
          <a:effectLst/>
        </c:spPr>
        <c:txPr>
          <a:bodyPr rot="-60000000" spcFirstLastPara="1" vertOverflow="ellipsis" vert="horz" wrap="square" anchor="ctr" anchorCtr="1"/>
          <a:lstStyle/>
          <a:p>
            <a:pPr>
              <a:defRPr sz="1150" b="1" i="0" u="none" strike="noStrike" kern="1200" baseline="0">
                <a:solidFill>
                  <a:schemeClr val="tx1">
                    <a:lumMod val="65000"/>
                    <a:lumOff val="35000"/>
                  </a:schemeClr>
                </a:solidFill>
                <a:latin typeface="Times New Roman" panose="02020603050405020304" pitchFamily="18" charset="0"/>
                <a:ea typeface="+mn-ea"/>
                <a:cs typeface="+mn-cs"/>
              </a:defRPr>
            </a:pPr>
            <a:endParaRPr lang="en-US"/>
          </a:p>
        </c:txPr>
        <c:crossAx val="2047613584"/>
        <c:crosses val="autoZero"/>
        <c:crossBetween val="between"/>
      </c:valAx>
      <c:spPr>
        <a:noFill/>
        <a:ln w="15875">
          <a:solidFill>
            <a:sysClr val="windowText" lastClr="000000"/>
          </a:solidFill>
        </a:ln>
        <a:effectLst/>
      </c:spPr>
    </c:plotArea>
    <c:legend>
      <c:legendPos val="b"/>
      <c:layout>
        <c:manualLayout>
          <c:xMode val="edge"/>
          <c:yMode val="edge"/>
          <c:x val="0.17522193547756706"/>
          <c:y val="0.9241227398896138"/>
          <c:w val="0.69542603410243664"/>
          <c:h val="5.7879516205527622E-2"/>
        </c:manualLayout>
      </c:layout>
      <c:overlay val="0"/>
      <c:spPr>
        <a:noFill/>
        <a:ln>
          <a:noFill/>
        </a:ln>
        <a:effectLst/>
      </c:spPr>
      <c:txPr>
        <a:bodyPr rot="0" spcFirstLastPara="1" vertOverflow="ellipsis" vert="horz" wrap="square" anchor="ctr" anchorCtr="1"/>
        <a:lstStyle/>
        <a:p>
          <a:pPr>
            <a:defRPr sz="120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chemeClr val="bg1"/>
    </a:solidFill>
    <a:ln w="19050" cap="flat" cmpd="sng" algn="ctr">
      <a:solidFill>
        <a:schemeClr val="tx1"/>
      </a:solidFill>
      <a:round/>
    </a:ln>
    <a:effectLst/>
  </c:spPr>
  <c:txPr>
    <a:bodyPr/>
    <a:lstStyle/>
    <a:p>
      <a:pPr>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sz="2400" b="1" i="0" u="none" strike="noStrike" kern="1200" spc="0" baseline="0">
                <a:solidFill>
                  <a:sysClr val="windowText" lastClr="000000">
                    <a:lumMod val="65000"/>
                    <a:lumOff val="35000"/>
                  </a:sysClr>
                </a:solidFill>
                <a:latin typeface="Times New Roman" panose="02020603050405020304" pitchFamily="18" charset="0"/>
                <a:cs typeface="Times New Roman" panose="02020603050405020304" pitchFamily="18" charset="0"/>
              </a:rPr>
              <a:t>KCSD Reimbursement Rates:</a:t>
            </a:r>
          </a:p>
          <a:p>
            <a:pPr>
              <a:defRPr/>
            </a:pPr>
            <a:r>
              <a:rPr lang="en-US" sz="2400" b="1" i="0" u="none" strike="noStrike" kern="1200" spc="0" baseline="0">
                <a:solidFill>
                  <a:sysClr val="windowText" lastClr="000000">
                    <a:lumMod val="65000"/>
                    <a:lumOff val="35000"/>
                  </a:sysClr>
                </a:solidFill>
                <a:latin typeface="Times New Roman" panose="02020603050405020304" pitchFamily="18" charset="0"/>
                <a:cs typeface="Times New Roman" panose="02020603050405020304" pitchFamily="18" charset="0"/>
              </a:rPr>
              <a:t>2020 - 2026 Executive Budget</a:t>
            </a:r>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manualLayout>
          <c:layoutTarget val="inner"/>
          <c:xMode val="edge"/>
          <c:yMode val="edge"/>
          <c:x val="0.20382914696309035"/>
          <c:y val="0.15598779638002849"/>
          <c:w val="0.77726286385317267"/>
          <c:h val="0.57948816342336695"/>
        </c:manualLayout>
      </c:layout>
      <c:barChart>
        <c:barDir val="col"/>
        <c:grouping val="clustered"/>
        <c:varyColors val="0"/>
        <c:ser>
          <c:idx val="1"/>
          <c:order val="1"/>
          <c:tx>
            <c:strRef>
              <c:f>'[Chart in Microsoft PowerPoint]Sheet4'!$A$6</c:f>
              <c:strCache>
                <c:ptCount val="1"/>
                <c:pt idx="0">
                  <c:v>Public Excess Cost Aid Ratio</c:v>
                </c:pt>
              </c:strCache>
            </c:strRef>
          </c:tx>
          <c:spPr>
            <a:solidFill>
              <a:schemeClr val="accent2"/>
            </a:solidFill>
            <a:ln>
              <a:noFill/>
            </a:ln>
            <a:effectLst/>
          </c:spPr>
          <c:invertIfNegative val="0"/>
          <c:cat>
            <c:strRef>
              <c:f>'[Chart in Microsoft PowerPoint]Sheet4'!$B$4:$H$4</c:f>
              <c:strCache>
                <c:ptCount val="7"/>
                <c:pt idx="0">
                  <c:v> 2020 - 2021 </c:v>
                </c:pt>
                <c:pt idx="1">
                  <c:v>2021 - 2022</c:v>
                </c:pt>
                <c:pt idx="2">
                  <c:v>2022 - 2023</c:v>
                </c:pt>
                <c:pt idx="3">
                  <c:v>2023 - 2024</c:v>
                </c:pt>
                <c:pt idx="4">
                  <c:v>2024 - 2025</c:v>
                </c:pt>
                <c:pt idx="5">
                  <c:v>2025 - 2026</c:v>
                </c:pt>
                <c:pt idx="6">
                  <c:v>2026 - 2027 EXEC BUDGET</c:v>
                </c:pt>
              </c:strCache>
            </c:strRef>
          </c:cat>
          <c:val>
            <c:numRef>
              <c:f>'[Chart in Microsoft PowerPoint]Sheet4'!$B$6:$H$6</c:f>
              <c:numCache>
                <c:formatCode>0.00%</c:formatCode>
                <c:ptCount val="7"/>
                <c:pt idx="0">
                  <c:v>0.624</c:v>
                </c:pt>
                <c:pt idx="1">
                  <c:v>0.627</c:v>
                </c:pt>
                <c:pt idx="2">
                  <c:v>0.63300000000000001</c:v>
                </c:pt>
                <c:pt idx="3">
                  <c:v>0.60599999999999998</c:v>
                </c:pt>
                <c:pt idx="4">
                  <c:v>0.60799999999999998</c:v>
                </c:pt>
                <c:pt idx="5">
                  <c:v>0.56499999999999995</c:v>
                </c:pt>
                <c:pt idx="6">
                  <c:v>0.55800000000000005</c:v>
                </c:pt>
              </c:numCache>
            </c:numRef>
          </c:val>
          <c:extLst>
            <c:ext xmlns:c16="http://schemas.microsoft.com/office/drawing/2014/chart" uri="{C3380CC4-5D6E-409C-BE32-E72D297353CC}">
              <c16:uniqueId val="{00000007-DECC-418E-A594-BB98D0D4AC44}"/>
            </c:ext>
          </c:extLst>
        </c:ser>
        <c:ser>
          <c:idx val="3"/>
          <c:order val="2"/>
          <c:tx>
            <c:strRef>
              <c:f>'[Chart in Microsoft PowerPoint]Sheet4'!$A$8</c:f>
              <c:strCache>
                <c:ptCount val="1"/>
                <c:pt idx="0">
                  <c:v>Transportation Aid Ratio</c:v>
                </c:pt>
              </c:strCache>
            </c:strRef>
          </c:tx>
          <c:spPr>
            <a:solidFill>
              <a:schemeClr val="accent4"/>
            </a:solidFill>
            <a:ln>
              <a:noFill/>
            </a:ln>
            <a:effectLst/>
          </c:spPr>
          <c:invertIfNegative val="0"/>
          <c:cat>
            <c:strRef>
              <c:f>'[Chart in Microsoft PowerPoint]Sheet4'!$B$4:$H$4</c:f>
              <c:strCache>
                <c:ptCount val="7"/>
                <c:pt idx="0">
                  <c:v> 2020 - 2021 </c:v>
                </c:pt>
                <c:pt idx="1">
                  <c:v>2021 - 2022</c:v>
                </c:pt>
                <c:pt idx="2">
                  <c:v>2022 - 2023</c:v>
                </c:pt>
                <c:pt idx="3">
                  <c:v>2023 - 2024</c:v>
                </c:pt>
                <c:pt idx="4">
                  <c:v>2024 - 2025</c:v>
                </c:pt>
                <c:pt idx="5">
                  <c:v>2025 - 2026</c:v>
                </c:pt>
                <c:pt idx="6">
                  <c:v>2026 - 2027 EXEC BUDGET</c:v>
                </c:pt>
              </c:strCache>
            </c:strRef>
          </c:cat>
          <c:val>
            <c:numRef>
              <c:f>'[Chart in Microsoft PowerPoint]Sheet4'!$B$8:$H$8</c:f>
              <c:numCache>
                <c:formatCode>0.00%</c:formatCode>
                <c:ptCount val="7"/>
                <c:pt idx="0">
                  <c:v>0.66600000000000004</c:v>
                </c:pt>
                <c:pt idx="1">
                  <c:v>0.67800000000000005</c:v>
                </c:pt>
                <c:pt idx="2">
                  <c:v>0.68200000000000005</c:v>
                </c:pt>
                <c:pt idx="3">
                  <c:v>0.66500000000000004</c:v>
                </c:pt>
                <c:pt idx="4">
                  <c:v>0.64100000000000001</c:v>
                </c:pt>
                <c:pt idx="5">
                  <c:v>0.59399999999999997</c:v>
                </c:pt>
                <c:pt idx="6">
                  <c:v>0.58299999999999996</c:v>
                </c:pt>
              </c:numCache>
            </c:numRef>
          </c:val>
          <c:extLst>
            <c:ext xmlns:c16="http://schemas.microsoft.com/office/drawing/2014/chart" uri="{C3380CC4-5D6E-409C-BE32-E72D297353CC}">
              <c16:uniqueId val="{00000012-DECC-418E-A594-BB98D0D4AC44}"/>
            </c:ext>
          </c:extLst>
        </c:ser>
        <c:ser>
          <c:idx val="4"/>
          <c:order val="3"/>
          <c:tx>
            <c:strRef>
              <c:f>'[Chart in Microsoft PowerPoint]Sheet4'!$A$9</c:f>
              <c:strCache>
                <c:ptCount val="1"/>
                <c:pt idx="0">
                  <c:v>BOCES Aid Ratio (Admin &amp; Services)</c:v>
                </c:pt>
              </c:strCache>
            </c:strRef>
          </c:tx>
          <c:spPr>
            <a:solidFill>
              <a:schemeClr val="accent5"/>
            </a:solidFill>
            <a:ln>
              <a:noFill/>
            </a:ln>
            <a:effectLst/>
          </c:spPr>
          <c:invertIfNegative val="0"/>
          <c:cat>
            <c:strRef>
              <c:f>'[Chart in Microsoft PowerPoint]Sheet4'!$B$4:$H$4</c:f>
              <c:strCache>
                <c:ptCount val="7"/>
                <c:pt idx="0">
                  <c:v> 2020 - 2021 </c:v>
                </c:pt>
                <c:pt idx="1">
                  <c:v>2021 - 2022</c:v>
                </c:pt>
                <c:pt idx="2">
                  <c:v>2022 - 2023</c:v>
                </c:pt>
                <c:pt idx="3">
                  <c:v>2023 - 2024</c:v>
                </c:pt>
                <c:pt idx="4">
                  <c:v>2024 - 2025</c:v>
                </c:pt>
                <c:pt idx="5">
                  <c:v>2025 - 2026</c:v>
                </c:pt>
                <c:pt idx="6">
                  <c:v>2026 - 2027 EXEC BUDGET</c:v>
                </c:pt>
              </c:strCache>
            </c:strRef>
          </c:cat>
          <c:val>
            <c:numRef>
              <c:f>'[Chart in Microsoft PowerPoint]Sheet4'!$B$9:$H$9</c:f>
              <c:numCache>
                <c:formatCode>0.00%</c:formatCode>
                <c:ptCount val="7"/>
                <c:pt idx="0">
                  <c:v>0.69199999999999995</c:v>
                </c:pt>
                <c:pt idx="1">
                  <c:v>0.68600000000000005</c:v>
                </c:pt>
                <c:pt idx="2">
                  <c:v>0.66400000000000003</c:v>
                </c:pt>
                <c:pt idx="3">
                  <c:v>0.64700000000000002</c:v>
                </c:pt>
                <c:pt idx="4">
                  <c:v>0.625</c:v>
                </c:pt>
                <c:pt idx="5">
                  <c:v>0.56999999999999995</c:v>
                </c:pt>
                <c:pt idx="6">
                  <c:v>0.54100000000000004</c:v>
                </c:pt>
              </c:numCache>
            </c:numRef>
          </c:val>
          <c:extLst>
            <c:ext xmlns:c16="http://schemas.microsoft.com/office/drawing/2014/chart" uri="{C3380CC4-5D6E-409C-BE32-E72D297353CC}">
              <c16:uniqueId val="{0000001A-DECC-418E-A594-BB98D0D4AC44}"/>
            </c:ext>
          </c:extLst>
        </c:ser>
        <c:dLbls>
          <c:showLegendKey val="0"/>
          <c:showVal val="0"/>
          <c:showCatName val="0"/>
          <c:showSerName val="0"/>
          <c:showPercent val="0"/>
          <c:showBubbleSize val="0"/>
        </c:dLbls>
        <c:gapWidth val="150"/>
        <c:axId val="723499519"/>
        <c:axId val="723499999"/>
      </c:barChart>
      <c:lineChart>
        <c:grouping val="standard"/>
        <c:varyColors val="0"/>
        <c:ser>
          <c:idx val="0"/>
          <c:order val="0"/>
          <c:tx>
            <c:strRef>
              <c:f>'[Chart in Microsoft PowerPoint]Sheet4'!$A$5</c:f>
              <c:strCache>
                <c:ptCount val="1"/>
                <c:pt idx="0">
                  <c:v>Current RWADA Aid Ratio</c:v>
                </c:pt>
              </c:strCache>
            </c:strRef>
          </c:tx>
          <c:spPr>
            <a:ln w="28575" cap="rnd">
              <a:solidFill>
                <a:srgbClr val="92D050"/>
              </a:solidFill>
              <a:round/>
            </a:ln>
            <a:effectLst/>
          </c:spPr>
          <c:marker>
            <c:symbol val="diamond"/>
            <c:size val="12"/>
            <c:spPr>
              <a:solidFill>
                <a:sysClr val="window" lastClr="FFFFFF"/>
              </a:solidFill>
              <a:ln w="9525">
                <a:solidFill>
                  <a:schemeClr val="accent6">
                    <a:lumMod val="60000"/>
                    <a:lumOff val="40000"/>
                  </a:schemeClr>
                </a:solidFill>
              </a:ln>
              <a:effectLst/>
            </c:spPr>
          </c:marker>
          <c:dPt>
            <c:idx val="0"/>
            <c:marker>
              <c:symbol val="diamond"/>
              <c:size val="12"/>
              <c:spPr>
                <a:solidFill>
                  <a:sysClr val="window" lastClr="FFFFFF"/>
                </a:solidFill>
                <a:ln w="22225" cap="rnd">
                  <a:solidFill>
                    <a:srgbClr val="6892A0">
                      <a:lumMod val="60000"/>
                      <a:lumOff val="40000"/>
                    </a:srgbClr>
                  </a:solidFill>
                </a:ln>
                <a:effectLst/>
              </c:spPr>
            </c:marker>
            <c:bubble3D val="0"/>
            <c:extLst>
              <c:ext xmlns:c16="http://schemas.microsoft.com/office/drawing/2014/chart" uri="{C3380CC4-5D6E-409C-BE32-E72D297353CC}">
                <c16:uniqueId val="{0000001C-DECC-418E-A594-BB98D0D4AC44}"/>
              </c:ext>
            </c:extLst>
          </c:dPt>
          <c:cat>
            <c:strRef>
              <c:f>'[Chart in Microsoft PowerPoint]Sheet4'!$B$4:$H$4</c:f>
              <c:strCache>
                <c:ptCount val="7"/>
                <c:pt idx="0">
                  <c:v> 2020 - 2021 </c:v>
                </c:pt>
                <c:pt idx="1">
                  <c:v>2021 - 2022</c:v>
                </c:pt>
                <c:pt idx="2">
                  <c:v>2022 - 2023</c:v>
                </c:pt>
                <c:pt idx="3">
                  <c:v>2023 - 2024</c:v>
                </c:pt>
                <c:pt idx="4">
                  <c:v>2024 - 2025</c:v>
                </c:pt>
                <c:pt idx="5">
                  <c:v>2025 - 2026</c:v>
                </c:pt>
                <c:pt idx="6">
                  <c:v>2026 - 2027 EXEC BUDGET</c:v>
                </c:pt>
              </c:strCache>
            </c:strRef>
          </c:cat>
          <c:val>
            <c:numRef>
              <c:f>'[Chart in Microsoft PowerPoint]Sheet4'!$B$5:$H$5</c:f>
              <c:numCache>
                <c:formatCode>0.00%</c:formatCode>
                <c:ptCount val="7"/>
                <c:pt idx="0">
                  <c:v>0.61</c:v>
                </c:pt>
                <c:pt idx="1">
                  <c:v>0.63200000000000001</c:v>
                </c:pt>
                <c:pt idx="2">
                  <c:v>0.63500000000000001</c:v>
                </c:pt>
                <c:pt idx="3">
                  <c:v>0.61699999999999999</c:v>
                </c:pt>
                <c:pt idx="4">
                  <c:v>0.56799999999999995</c:v>
                </c:pt>
                <c:pt idx="5">
                  <c:v>0.53800000000000003</c:v>
                </c:pt>
                <c:pt idx="6">
                  <c:v>0.50800000000000001</c:v>
                </c:pt>
              </c:numCache>
            </c:numRef>
          </c:val>
          <c:smooth val="0"/>
          <c:extLst>
            <c:ext xmlns:c16="http://schemas.microsoft.com/office/drawing/2014/chart" uri="{C3380CC4-5D6E-409C-BE32-E72D297353CC}">
              <c16:uniqueId val="{0000001B-DECC-418E-A594-BB98D0D4AC44}"/>
            </c:ext>
          </c:extLst>
        </c:ser>
        <c:dLbls>
          <c:showLegendKey val="0"/>
          <c:showVal val="0"/>
          <c:showCatName val="0"/>
          <c:showSerName val="0"/>
          <c:showPercent val="0"/>
          <c:showBubbleSize val="0"/>
        </c:dLbls>
        <c:marker val="1"/>
        <c:smooth val="0"/>
        <c:axId val="723499519"/>
        <c:axId val="723499999"/>
      </c:lineChart>
      <c:catAx>
        <c:axId val="72349951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723499999"/>
        <c:crosses val="autoZero"/>
        <c:auto val="1"/>
        <c:lblAlgn val="ctr"/>
        <c:lblOffset val="100"/>
        <c:noMultiLvlLbl val="0"/>
      </c:catAx>
      <c:valAx>
        <c:axId val="723499999"/>
        <c:scaling>
          <c:orientation val="minMax"/>
        </c:scaling>
        <c:delete val="0"/>
        <c:axPos val="l"/>
        <c:majorGridlines>
          <c:spPr>
            <a:ln w="9525" cap="flat" cmpd="sng" algn="ctr">
              <a:solidFill>
                <a:srgbClr val="92D050"/>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00" b="1" i="0" u="none" strike="noStrike" kern="1200" baseline="0">
                <a:solidFill>
                  <a:schemeClr val="tx1">
                    <a:lumMod val="65000"/>
                    <a:lumOff val="35000"/>
                  </a:schemeClr>
                </a:solidFill>
                <a:latin typeface="+mn-lt"/>
                <a:ea typeface="+mn-ea"/>
                <a:cs typeface="+mn-cs"/>
              </a:defRPr>
            </a:pPr>
            <a:endParaRPr lang="en-US"/>
          </a:p>
        </c:txPr>
        <c:crossAx val="723499519"/>
        <c:crosses val="autoZero"/>
        <c:crossBetween val="between"/>
      </c:valAx>
      <c:dTable>
        <c:showHorzBorder val="1"/>
        <c:showVertBorder val="1"/>
        <c:showOutline val="1"/>
        <c:showKeys val="1"/>
        <c:spPr>
          <a:noFill/>
          <a:ln w="9525" cap="flat" cmpd="sng" algn="ctr">
            <a:solidFill>
              <a:sysClr val="windowText" lastClr="000000"/>
            </a:solidFill>
            <a:round/>
          </a:ln>
          <a:effectLst/>
        </c:spPr>
        <c:txPr>
          <a:bodyPr rot="0" spcFirstLastPara="1" vertOverflow="ellipsis" vert="horz" wrap="square" anchor="ctr" anchorCtr="1"/>
          <a:lstStyle/>
          <a:p>
            <a:pPr rtl="0">
              <a:defRPr sz="900" b="1" i="0" u="none" strike="noStrike" kern="1200" baseline="0">
                <a:solidFill>
                  <a:schemeClr val="tx1">
                    <a:lumMod val="65000"/>
                    <a:lumOff val="35000"/>
                  </a:schemeClr>
                </a:solidFill>
                <a:latin typeface="+mn-lt"/>
                <a:ea typeface="+mn-ea"/>
                <a:cs typeface="+mn-cs"/>
              </a:defRPr>
            </a:pPr>
            <a:endParaRPr lang="en-US"/>
          </a:p>
        </c:txPr>
      </c:dTable>
      <c:spPr>
        <a:noFill/>
        <a:ln w="15875">
          <a:solidFill>
            <a:sysClr val="windowText" lastClr="000000"/>
          </a:solidFill>
        </a:ln>
        <a:effectLst/>
      </c:spPr>
    </c:plotArea>
    <c:legend>
      <c:legendPos val="b"/>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solidFill>
      <a:sysClr val="window" lastClr="FFFFFF"/>
    </a:solidFill>
    <a:ln>
      <a:noFill/>
    </a:ln>
    <a:effectLst/>
    <a:scene3d>
      <a:camera prst="orthographicFront"/>
      <a:lightRig rig="threePt" dir="t"/>
    </a:scene3d>
    <a:sp3d prstMaterial="powder"/>
  </c:spPr>
  <c:txPr>
    <a:bodyPr/>
    <a:lstStyle/>
    <a:p>
      <a:pPr>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5586283058989071E-2"/>
          <c:y val="4.7880744089508244E-2"/>
          <c:w val="0.92926759076689947"/>
          <c:h val="0.77639765453650245"/>
        </c:manualLayout>
      </c:layout>
      <c:barChart>
        <c:barDir val="col"/>
        <c:grouping val="clustered"/>
        <c:varyColors val="0"/>
        <c:ser>
          <c:idx val="0"/>
          <c:order val="0"/>
          <c:tx>
            <c:strRef>
              <c:f>Sheet1!$B$1</c:f>
              <c:strCache>
                <c:ptCount val="1"/>
                <c:pt idx="0">
                  <c:v>Tax Levy Change</c:v>
                </c:pt>
              </c:strCache>
            </c:strRef>
          </c:tx>
          <c:spPr>
            <a:solidFill>
              <a:schemeClr val="accent3">
                <a:lumMod val="60000"/>
                <a:lumOff val="40000"/>
              </a:schemeClr>
            </a:solidFill>
            <a:ln>
              <a:noFill/>
            </a:ln>
            <a:effectLst/>
          </c:spPr>
          <c:invertIfNegative val="0"/>
          <c:dLbls>
            <c:dLbl>
              <c:idx val="0"/>
              <c:layout>
                <c:manualLayout>
                  <c:x val="-1.2851406272720805E-2"/>
                  <c:y val="-2.461976517396578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63F5-4CB4-9520-83BEDE4AC693}"/>
                </c:ext>
              </c:extLst>
            </c:dLbl>
            <c:dLbl>
              <c:idx val="1"/>
              <c:layout>
                <c:manualLayout>
                  <c:x val="-1.413654689999291E-2"/>
                  <c:y val="2.461976517396578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63F5-4CB4-9520-83BEDE4AC693}"/>
                </c:ext>
              </c:extLst>
            </c:dLbl>
            <c:dLbl>
              <c:idx val="2"/>
              <c:layout>
                <c:manualLayout>
                  <c:x val="-8.9959337948169234E-3"/>
                  <c:y val="1.2309882586981988E-3"/>
                </c:manualLayout>
              </c:layout>
              <c:showLegendKey val="0"/>
              <c:showVal val="1"/>
              <c:showCatName val="0"/>
              <c:showSerName val="0"/>
              <c:showPercent val="0"/>
              <c:showBubbleSize val="0"/>
              <c:extLst>
                <c:ext xmlns:c15="http://schemas.microsoft.com/office/drawing/2012/chart" uri="{CE6537A1-D6FC-4f65-9D91-7224C49458BB}">
                  <c15:layout>
                    <c:manualLayout>
                      <c:w val="5.0120484463611135E-2"/>
                      <c:h val="3.8899228974865932E-2"/>
                    </c:manualLayout>
                  </c15:layout>
                </c:ext>
                <c:ext xmlns:c16="http://schemas.microsoft.com/office/drawing/2014/chart" uri="{C3380CC4-5D6E-409C-BE32-E72D297353CC}">
                  <c16:uniqueId val="{00000002-63F5-4CB4-9520-83BEDE4AC693}"/>
                </c:ext>
              </c:extLst>
            </c:dLbl>
            <c:dLbl>
              <c:idx val="3"/>
              <c:layout>
                <c:manualLayout>
                  <c:x val="-5.1405625090883223E-3"/>
                  <c:y val="-9.027142948128467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63F5-4CB4-9520-83BEDE4AC693}"/>
                </c:ext>
              </c:extLst>
            </c:dLbl>
            <c:dLbl>
              <c:idx val="4"/>
              <c:layout>
                <c:manualLayout>
                  <c:x val="-1.3176120641326148E-2"/>
                  <c:y val="2.1054132329366076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63F5-4CB4-9520-83BEDE4AC693}"/>
                </c:ext>
              </c:extLst>
            </c:dLbl>
            <c:dLbl>
              <c:idx val="5"/>
              <c:layout>
                <c:manualLayout>
                  <c:x val="-1.0281125018176738E-2"/>
                  <c:y val="2.461976517396578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63F5-4CB4-9520-83BEDE4AC693}"/>
                </c:ext>
              </c:extLst>
            </c:dLbl>
            <c:dLbl>
              <c:idx val="6"/>
              <c:layout>
                <c:manualLayout>
                  <c:x val="-1.5421687527264872E-2"/>
                  <c:y val="7.38592955218964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63F5-4CB4-9520-83BEDE4AC693}"/>
                </c:ext>
              </c:extLst>
            </c:dLbl>
            <c:dLbl>
              <c:idx val="7"/>
              <c:layout>
                <c:manualLayout>
                  <c:x val="-1.5421687527264966E-2"/>
                  <c:y val="-2.461976517396578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63F5-4CB4-9520-83BEDE4AC693}"/>
                </c:ext>
              </c:extLst>
            </c:dLbl>
            <c:dLbl>
              <c:idx val="8"/>
              <c:layout>
                <c:manualLayout>
                  <c:x val="-1.8641386060444878E-2"/>
                  <c:y val="-1.4036088219577485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CDAB-41D1-8893-DEEE8FA28F52}"/>
                </c:ext>
              </c:extLst>
            </c:dLbl>
            <c:spPr>
              <a:noFill/>
              <a:ln>
                <a:noFill/>
              </a:ln>
              <a:effectLst/>
            </c:spPr>
            <c:txPr>
              <a:bodyPr/>
              <a:lstStyle/>
              <a:p>
                <a:pPr>
                  <a:defRPr baseline="0">
                    <a:solidFill>
                      <a:schemeClr val="tx1"/>
                    </a:solidFill>
                    <a:latin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2018-2019</c:v>
                </c:pt>
                <c:pt idx="1">
                  <c:v>2019-2020</c:v>
                </c:pt>
                <c:pt idx="2">
                  <c:v>2020-2021</c:v>
                </c:pt>
                <c:pt idx="3">
                  <c:v>2021-2022</c:v>
                </c:pt>
                <c:pt idx="4">
                  <c:v>2022-2023</c:v>
                </c:pt>
                <c:pt idx="5">
                  <c:v>2023-2024</c:v>
                </c:pt>
                <c:pt idx="6">
                  <c:v>2024-2025</c:v>
                </c:pt>
                <c:pt idx="7">
                  <c:v>2025-2026</c:v>
                </c:pt>
                <c:pt idx="8">
                  <c:v>2026-2027</c:v>
                </c:pt>
              </c:strCache>
            </c:strRef>
          </c:cat>
          <c:val>
            <c:numRef>
              <c:f>Sheet1!$B$2:$B$10</c:f>
              <c:numCache>
                <c:formatCode>0.00%</c:formatCode>
                <c:ptCount val="9"/>
                <c:pt idx="0">
                  <c:v>2.6200000000000001E-2</c:v>
                </c:pt>
                <c:pt idx="1">
                  <c:v>1.4500000000000001E-2</c:v>
                </c:pt>
                <c:pt idx="2">
                  <c:v>1.7299999999999999E-2</c:v>
                </c:pt>
                <c:pt idx="3">
                  <c:v>0</c:v>
                </c:pt>
                <c:pt idx="4">
                  <c:v>2.98E-2</c:v>
                </c:pt>
                <c:pt idx="5">
                  <c:v>2.9499999999999998E-2</c:v>
                </c:pt>
                <c:pt idx="6">
                  <c:v>3.2599999999999997E-2</c:v>
                </c:pt>
                <c:pt idx="7">
                  <c:v>6.9699999999999998E-2</c:v>
                </c:pt>
                <c:pt idx="8">
                  <c:v>4.0399999999999998E-2</c:v>
                </c:pt>
              </c:numCache>
            </c:numRef>
          </c:val>
          <c:extLst>
            <c:ext xmlns:c16="http://schemas.microsoft.com/office/drawing/2014/chart" uri="{C3380CC4-5D6E-409C-BE32-E72D297353CC}">
              <c16:uniqueId val="{00000008-63F5-4CB4-9520-83BEDE4AC693}"/>
            </c:ext>
          </c:extLst>
        </c:ser>
        <c:ser>
          <c:idx val="1"/>
          <c:order val="1"/>
          <c:tx>
            <c:strRef>
              <c:f>Sheet1!$C$1</c:f>
              <c:strCache>
                <c:ptCount val="1"/>
                <c:pt idx="0">
                  <c:v>Budget Change </c:v>
                </c:pt>
              </c:strCache>
            </c:strRef>
          </c:tx>
          <c:spPr>
            <a:solidFill>
              <a:schemeClr val="accent4">
                <a:lumMod val="75000"/>
              </a:schemeClr>
            </a:solidFill>
          </c:spPr>
          <c:invertIfNegative val="0"/>
          <c:dLbls>
            <c:dLbl>
              <c:idx val="0"/>
              <c:layout>
                <c:manualLayout>
                  <c:x val="1.6706878750624713E-2"/>
                  <c:y val="2.4619765173965781E-3"/>
                </c:manualLayout>
              </c:layout>
              <c:showLegendKey val="0"/>
              <c:showVal val="1"/>
              <c:showCatName val="0"/>
              <c:showSerName val="0"/>
              <c:showPercent val="0"/>
              <c:showBubbleSize val="0"/>
              <c:extLst>
                <c:ext xmlns:c15="http://schemas.microsoft.com/office/drawing/2012/chart" uri="{CE6537A1-D6FC-4f65-9D91-7224C49458BB}">
                  <c15:layout>
                    <c:manualLayout>
                      <c:w val="5.0120484463611135E-2"/>
                      <c:h val="4.1361205492262514E-2"/>
                    </c:manualLayout>
                  </c15:layout>
                </c:ext>
                <c:ext xmlns:c16="http://schemas.microsoft.com/office/drawing/2014/chart" uri="{C3380CC4-5D6E-409C-BE32-E72D297353CC}">
                  <c16:uniqueId val="{00000009-63F5-4CB4-9520-83BEDE4AC693}"/>
                </c:ext>
              </c:extLst>
            </c:dLbl>
            <c:dLbl>
              <c:idx val="1"/>
              <c:layout>
                <c:manualLayout>
                  <c:x val="1.2815952916555811E-2"/>
                  <c:y val="-3.5090220548943674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16F0-47C9-A66C-3527AA292CC2}"/>
                </c:ext>
              </c:extLst>
            </c:dLbl>
            <c:dLbl>
              <c:idx val="2"/>
              <c:layout>
                <c:manualLayout>
                  <c:x val="1.799196878180908E-2"/>
                  <c:y val="-9.0271429481284671E-17"/>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63F5-4CB4-9520-83BEDE4AC693}"/>
                </c:ext>
              </c:extLst>
            </c:dLbl>
            <c:dLbl>
              <c:idx val="4"/>
              <c:layout>
                <c:manualLayout>
                  <c:x val="0"/>
                  <c:y val="7.3859295521896441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63F5-4CB4-9520-83BEDE4AC693}"/>
                </c:ext>
              </c:extLst>
            </c:dLbl>
            <c:dLbl>
              <c:idx val="5"/>
              <c:layout>
                <c:manualLayout>
                  <c:x val="1.0245698422188143E-2"/>
                  <c:y val="2.829874321750245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3F5-4CB4-9520-83BEDE4AC693}"/>
                </c:ext>
              </c:extLst>
            </c:dLbl>
            <c:dLbl>
              <c:idx val="6"/>
              <c:layout>
                <c:manualLayout>
                  <c:x val="1.2851406272721749E-3"/>
                  <c:y val="-2.2157788656569203E-2"/>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63F5-4CB4-9520-83BEDE4AC693}"/>
                </c:ext>
              </c:extLst>
            </c:dLbl>
            <c:dLbl>
              <c:idx val="8"/>
              <c:layout>
                <c:manualLayout>
                  <c:x val="1.2815952916555854E-2"/>
                  <c:y val="7.0180441097887347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4A54-4509-9F84-F103BBF5E7CE}"/>
                </c:ext>
              </c:extLst>
            </c:dLbl>
            <c:spPr>
              <a:noFill/>
              <a:ln>
                <a:noFill/>
              </a:ln>
              <a:effectLst/>
            </c:spPr>
            <c:txPr>
              <a:bodyPr wrap="square" lIns="38100" tIns="19050" rIns="38100" bIns="19050" anchor="ctr">
                <a:spAutoFit/>
              </a:bodyPr>
              <a:lstStyle/>
              <a:p>
                <a:pPr>
                  <a:defRPr baseline="0">
                    <a:solidFill>
                      <a:schemeClr val="tx1"/>
                    </a:solidFill>
                    <a:latin typeface="Times New Roman" panose="02020603050405020304" pitchFamily="18" charset="0"/>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2018-2019</c:v>
                </c:pt>
                <c:pt idx="1">
                  <c:v>2019-2020</c:v>
                </c:pt>
                <c:pt idx="2">
                  <c:v>2020-2021</c:v>
                </c:pt>
                <c:pt idx="3">
                  <c:v>2021-2022</c:v>
                </c:pt>
                <c:pt idx="4">
                  <c:v>2022-2023</c:v>
                </c:pt>
                <c:pt idx="5">
                  <c:v>2023-2024</c:v>
                </c:pt>
                <c:pt idx="6">
                  <c:v>2024-2025</c:v>
                </c:pt>
                <c:pt idx="7">
                  <c:v>2025-2026</c:v>
                </c:pt>
                <c:pt idx="8">
                  <c:v>2026-2027</c:v>
                </c:pt>
              </c:strCache>
            </c:strRef>
          </c:cat>
          <c:val>
            <c:numRef>
              <c:f>Sheet1!$C$2:$C$10</c:f>
              <c:numCache>
                <c:formatCode>0.00%</c:formatCode>
                <c:ptCount val="9"/>
                <c:pt idx="0">
                  <c:v>3.2140797682691187E-2</c:v>
                </c:pt>
                <c:pt idx="1">
                  <c:v>3.3028412565890015E-2</c:v>
                </c:pt>
                <c:pt idx="2">
                  <c:v>3.6540259368547705E-2</c:v>
                </c:pt>
                <c:pt idx="3">
                  <c:v>4.5699153803814965E-2</c:v>
                </c:pt>
                <c:pt idx="4">
                  <c:v>3.6424016417709711E-2</c:v>
                </c:pt>
                <c:pt idx="5">
                  <c:v>8.0821270573960352E-2</c:v>
                </c:pt>
                <c:pt idx="6">
                  <c:v>5.3999999999999999E-2</c:v>
                </c:pt>
                <c:pt idx="7">
                  <c:v>7.7600000000000002E-2</c:v>
                </c:pt>
                <c:pt idx="8">
                  <c:v>3.4000000000000002E-2</c:v>
                </c:pt>
              </c:numCache>
            </c:numRef>
          </c:val>
          <c:extLst>
            <c:ext xmlns:c16="http://schemas.microsoft.com/office/drawing/2014/chart" uri="{C3380CC4-5D6E-409C-BE32-E72D297353CC}">
              <c16:uniqueId val="{0000000E-63F5-4CB4-9520-83BEDE4AC693}"/>
            </c:ext>
          </c:extLst>
        </c:ser>
        <c:dLbls>
          <c:showLegendKey val="0"/>
          <c:showVal val="0"/>
          <c:showCatName val="0"/>
          <c:showSerName val="0"/>
          <c:showPercent val="0"/>
          <c:showBubbleSize val="0"/>
        </c:dLbls>
        <c:gapWidth val="219"/>
        <c:axId val="44587264"/>
        <c:axId val="44597248"/>
      </c:barChart>
      <c:lineChart>
        <c:grouping val="standard"/>
        <c:varyColors val="0"/>
        <c:ser>
          <c:idx val="2"/>
          <c:order val="2"/>
          <c:tx>
            <c:strRef>
              <c:f>Sheet1!$D$1</c:f>
              <c:strCache>
                <c:ptCount val="1"/>
                <c:pt idx="0">
                  <c:v>Tax Levy Limit</c:v>
                </c:pt>
              </c:strCache>
            </c:strRef>
          </c:tx>
          <c:spPr>
            <a:ln>
              <a:noFill/>
            </a:ln>
          </c:spPr>
          <c:marker>
            <c:symbol val="diamond"/>
            <c:size val="15"/>
            <c:spPr>
              <a:solidFill>
                <a:schemeClr val="tx1"/>
              </a:solidFill>
              <a:ln>
                <a:solidFill>
                  <a:schemeClr val="bg1"/>
                </a:solidFill>
              </a:ln>
            </c:spPr>
          </c:marker>
          <c:cat>
            <c:strRef>
              <c:f>Sheet1!$A$2:$A$10</c:f>
              <c:strCache>
                <c:ptCount val="9"/>
                <c:pt idx="0">
                  <c:v>2018-2019</c:v>
                </c:pt>
                <c:pt idx="1">
                  <c:v>2019-2020</c:v>
                </c:pt>
                <c:pt idx="2">
                  <c:v>2020-2021</c:v>
                </c:pt>
                <c:pt idx="3">
                  <c:v>2021-2022</c:v>
                </c:pt>
                <c:pt idx="4">
                  <c:v>2022-2023</c:v>
                </c:pt>
                <c:pt idx="5">
                  <c:v>2023-2024</c:v>
                </c:pt>
                <c:pt idx="6">
                  <c:v>2024-2025</c:v>
                </c:pt>
                <c:pt idx="7">
                  <c:v>2025-2026</c:v>
                </c:pt>
                <c:pt idx="8">
                  <c:v>2026-2027</c:v>
                </c:pt>
              </c:strCache>
            </c:strRef>
          </c:cat>
          <c:val>
            <c:numRef>
              <c:f>Sheet1!$D$2:$D$10</c:f>
              <c:numCache>
                <c:formatCode>0.00%</c:formatCode>
                <c:ptCount val="9"/>
                <c:pt idx="0">
                  <c:v>3.5999999999999997E-2</c:v>
                </c:pt>
                <c:pt idx="1">
                  <c:v>1.4500000000000001E-2</c:v>
                </c:pt>
                <c:pt idx="2">
                  <c:v>1.7299999999999999E-2</c:v>
                </c:pt>
                <c:pt idx="3">
                  <c:v>1.3100000000000001E-2</c:v>
                </c:pt>
                <c:pt idx="4">
                  <c:v>3.6400000000000002E-2</c:v>
                </c:pt>
                <c:pt idx="5">
                  <c:v>3.2300000000000002E-2</c:v>
                </c:pt>
                <c:pt idx="6">
                  <c:v>3.2300000000000002E-2</c:v>
                </c:pt>
                <c:pt idx="7">
                  <c:v>7.2700000000000001E-2</c:v>
                </c:pt>
                <c:pt idx="8">
                  <c:v>4.0399999999999998E-2</c:v>
                </c:pt>
              </c:numCache>
            </c:numRef>
          </c:val>
          <c:smooth val="0"/>
          <c:extLst>
            <c:ext xmlns:c16="http://schemas.microsoft.com/office/drawing/2014/chart" uri="{C3380CC4-5D6E-409C-BE32-E72D297353CC}">
              <c16:uniqueId val="{0000000F-63F5-4CB4-9520-83BEDE4AC693}"/>
            </c:ext>
          </c:extLst>
        </c:ser>
        <c:dLbls>
          <c:showLegendKey val="0"/>
          <c:showVal val="0"/>
          <c:showCatName val="0"/>
          <c:showSerName val="0"/>
          <c:showPercent val="0"/>
          <c:showBubbleSize val="0"/>
        </c:dLbls>
        <c:marker val="1"/>
        <c:smooth val="0"/>
        <c:axId val="44587264"/>
        <c:axId val="44597248"/>
      </c:lineChart>
      <c:catAx>
        <c:axId val="44587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vert="horz"/>
          <a:lstStyle/>
          <a:p>
            <a:pPr>
              <a:defRPr baseline="0">
                <a:solidFill>
                  <a:schemeClr val="tx1"/>
                </a:solidFill>
                <a:latin typeface="Times New Roman" panose="02020603050405020304" pitchFamily="18" charset="0"/>
              </a:defRPr>
            </a:pPr>
            <a:endParaRPr lang="en-US"/>
          </a:p>
        </c:txPr>
        <c:crossAx val="44597248"/>
        <c:crosses val="autoZero"/>
        <c:auto val="1"/>
        <c:lblAlgn val="ctr"/>
        <c:lblOffset val="100"/>
        <c:noMultiLvlLbl val="0"/>
      </c:catAx>
      <c:valAx>
        <c:axId val="44597248"/>
        <c:scaling>
          <c:orientation val="minMax"/>
        </c:scaling>
        <c:delete val="0"/>
        <c:axPos val="l"/>
        <c:majorGridlines>
          <c:spPr>
            <a:ln w="9525" cap="flat" cmpd="sng" algn="ctr">
              <a:solidFill>
                <a:schemeClr val="tx1">
                  <a:lumMod val="15000"/>
                  <a:lumOff val="85000"/>
                </a:schemeClr>
              </a:solidFill>
              <a:round/>
            </a:ln>
            <a:effectLst/>
          </c:spPr>
        </c:majorGridlines>
        <c:numFmt formatCode="0.00%" sourceLinked="1"/>
        <c:majorTickMark val="none"/>
        <c:minorTickMark val="none"/>
        <c:tickLblPos val="nextTo"/>
        <c:spPr>
          <a:noFill/>
          <a:ln>
            <a:noFill/>
          </a:ln>
          <a:effectLst/>
        </c:spPr>
        <c:txPr>
          <a:bodyPr rot="-60000000" vert="horz"/>
          <a:lstStyle/>
          <a:p>
            <a:pPr>
              <a:defRPr baseline="0">
                <a:solidFill>
                  <a:schemeClr val="tx1"/>
                </a:solidFill>
                <a:latin typeface="Times New Roman" panose="02020603050405020304" pitchFamily="18" charset="0"/>
              </a:defRPr>
            </a:pPr>
            <a:endParaRPr lang="en-US"/>
          </a:p>
        </c:txPr>
        <c:crossAx val="44587264"/>
        <c:crosses val="autoZero"/>
        <c:crossBetween val="between"/>
      </c:valAx>
      <c:spPr>
        <a:noFill/>
        <a:ln>
          <a:noFill/>
        </a:ln>
        <a:effectLst/>
      </c:spPr>
    </c:plotArea>
    <c:legend>
      <c:legendPos val="b"/>
      <c:overlay val="0"/>
      <c:spPr>
        <a:noFill/>
        <a:ln>
          <a:noFill/>
        </a:ln>
        <a:effectLst/>
      </c:spPr>
      <c:txPr>
        <a:bodyPr rot="0" vert="horz"/>
        <a:lstStyle/>
        <a:p>
          <a:pPr>
            <a:defRPr baseline="0">
              <a:solidFill>
                <a:schemeClr val="tx1"/>
              </a:solidFill>
              <a:latin typeface="Times New Roman" panose="02020603050405020304" pitchFamily="18" charset="0"/>
            </a:defRPr>
          </a:pPr>
          <a:endParaRPr lang="en-US"/>
        </a:p>
      </c:txPr>
    </c:legend>
    <c:plotVisOnly val="1"/>
    <c:dispBlanksAs val="gap"/>
    <c:showDLblsOverMax val="0"/>
  </c:chart>
  <c:spPr>
    <a:solidFill>
      <a:schemeClr val="bg1"/>
    </a:solidFill>
    <a:ln>
      <a:noFill/>
    </a:ln>
    <a:effectLst/>
  </c:spPr>
  <c:txPr>
    <a:bodyPr/>
    <a:lstStyle/>
    <a:p>
      <a:pPr>
        <a:defRPr sz="1200" b="1" i="0" baseline="0">
          <a:solidFill>
            <a:schemeClr val="bg1"/>
          </a:solidFill>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acrossLinear" id="1">
  <a:schemeClr val="dk1">
    <a:tint val="88000"/>
  </a:schemeClr>
  <a:schemeClr val="dk1">
    <a:tint val="55000"/>
  </a:schemeClr>
  <a:schemeClr val="dk1">
    <a:tint val="78000"/>
  </a:schemeClr>
  <a:schemeClr val="dk1">
    <a:tint val="92000"/>
  </a:schemeClr>
  <a:schemeClr val="dk1">
    <a:tint val="70000"/>
  </a:schemeClr>
  <a:schemeClr val="dk1">
    <a:tint val="30000"/>
  </a:schemeClr>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32">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_rels/data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ata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5.svg"/></Relationships>
</file>

<file path=ppt/diagrams/_rels/drawing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svg"/></Relationships>
</file>

<file path=ppt/diagrams/_rels/drawing6.xml.rels><?xml version="1.0" encoding="UTF-8" standalone="yes"?>
<Relationships xmlns="http://schemas.openxmlformats.org/package/2006/relationships"><Relationship Id="rId8" Type="http://schemas.openxmlformats.org/officeDocument/2006/relationships/image" Target="../media/image17.svg"/><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image" Target="../media/image13.svg"/><Relationship Id="rId1" Type="http://schemas.openxmlformats.org/officeDocument/2006/relationships/image" Target="../media/image12.png"/><Relationship Id="rId6" Type="http://schemas.openxmlformats.org/officeDocument/2006/relationships/image" Target="../media/image21.svg"/><Relationship Id="rId5" Type="http://schemas.openxmlformats.org/officeDocument/2006/relationships/image" Target="../media/image20.png"/><Relationship Id="rId4" Type="http://schemas.openxmlformats.org/officeDocument/2006/relationships/image" Target="../media/image15.svg"/></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BEB79D6-FF05-4844-B497-DFC126F18881}" type="doc">
      <dgm:prSet loTypeId="urn:microsoft.com/office/officeart/2005/8/layout/vList5" loCatId="list" qsTypeId="urn:microsoft.com/office/officeart/2005/8/quickstyle/simple4" qsCatId="simple" csTypeId="urn:microsoft.com/office/officeart/2005/8/colors/colorful5" csCatId="colorful" phldr="1"/>
      <dgm:spPr/>
      <dgm:t>
        <a:bodyPr/>
        <a:lstStyle/>
        <a:p>
          <a:endParaRPr lang="en-US"/>
        </a:p>
      </dgm:t>
    </dgm:pt>
    <dgm:pt modelId="{510C03DC-8C14-451E-874B-C9483FD9C00A}">
      <dgm:prSet/>
      <dgm:spPr/>
      <dgm:t>
        <a:bodyPr/>
        <a:lstStyle/>
        <a:p>
          <a:r>
            <a:rPr lang="en-US" b="1">
              <a:latin typeface="Times New Roman" panose="02020603050405020304" pitchFamily="18" charset="0"/>
              <a:cs typeface="Times New Roman" panose="02020603050405020304" pitchFamily="18" charset="0"/>
            </a:rPr>
            <a:t>DECLINING STUDENT ENROLLMENT</a:t>
          </a:r>
        </a:p>
      </dgm:t>
    </dgm:pt>
    <dgm:pt modelId="{A19595F9-D806-4E4C-AB32-A910854823C1}" type="parTrans" cxnId="{E53CD126-7438-4588-95C0-36CD6AF284FF}">
      <dgm:prSet/>
      <dgm:spPr/>
      <dgm:t>
        <a:bodyPr/>
        <a:lstStyle/>
        <a:p>
          <a:endParaRPr lang="en-US"/>
        </a:p>
      </dgm:t>
    </dgm:pt>
    <dgm:pt modelId="{FB66327C-BF64-4D9E-9105-73E03F3CA405}" type="sibTrans" cxnId="{E53CD126-7438-4588-95C0-36CD6AF284FF}">
      <dgm:prSet/>
      <dgm:spPr/>
      <dgm:t>
        <a:bodyPr/>
        <a:lstStyle/>
        <a:p>
          <a:endParaRPr lang="en-US"/>
        </a:p>
      </dgm:t>
    </dgm:pt>
    <dgm:pt modelId="{6E19C60D-2727-4687-A77A-499FC8A8762B}">
      <dgm:prSet/>
      <dgm:spPr/>
      <dgm:t>
        <a:bodyPr/>
        <a:lstStyle/>
        <a:p>
          <a:r>
            <a:rPr lang="en-US" b="1">
              <a:latin typeface="Times New Roman" panose="02020603050405020304" pitchFamily="18" charset="0"/>
              <a:cs typeface="Times New Roman" panose="02020603050405020304" pitchFamily="18" charset="0"/>
            </a:rPr>
            <a:t>STATE AID REDUCTION</a:t>
          </a:r>
        </a:p>
      </dgm:t>
    </dgm:pt>
    <dgm:pt modelId="{CCBC646C-CF3C-475A-81E2-0CEA41309A81}" type="parTrans" cxnId="{03F26EC2-9D8E-4E00-9742-8636E1264F3C}">
      <dgm:prSet/>
      <dgm:spPr/>
      <dgm:t>
        <a:bodyPr/>
        <a:lstStyle/>
        <a:p>
          <a:endParaRPr lang="en-US"/>
        </a:p>
      </dgm:t>
    </dgm:pt>
    <dgm:pt modelId="{162C5D1C-2497-439C-9684-16EBED6474B1}" type="sibTrans" cxnId="{03F26EC2-9D8E-4E00-9742-8636E1264F3C}">
      <dgm:prSet/>
      <dgm:spPr/>
      <dgm:t>
        <a:bodyPr/>
        <a:lstStyle/>
        <a:p>
          <a:endParaRPr lang="en-US"/>
        </a:p>
      </dgm:t>
    </dgm:pt>
    <dgm:pt modelId="{AE7E3C98-9EB2-42E5-98CE-8A0AE05C11D2}">
      <dgm:prSet/>
      <dgm:spPr/>
      <dgm:t>
        <a:bodyPr/>
        <a:lstStyle/>
        <a:p>
          <a:r>
            <a:rPr lang="en-US" b="1">
              <a:latin typeface="Times New Roman" panose="02020603050405020304" pitchFamily="18" charset="0"/>
              <a:cs typeface="Times New Roman" panose="02020603050405020304" pitchFamily="18" charset="0"/>
            </a:rPr>
            <a:t>SIGNIFICANT COST INCREASES</a:t>
          </a:r>
          <a:endParaRPr lang="en-US">
            <a:latin typeface="Times New Roman" panose="02020603050405020304" pitchFamily="18" charset="0"/>
            <a:cs typeface="Times New Roman" panose="02020603050405020304" pitchFamily="18" charset="0"/>
          </a:endParaRPr>
        </a:p>
      </dgm:t>
    </dgm:pt>
    <dgm:pt modelId="{2FCD0D44-932F-4B7D-A892-15BF9672BB68}" type="parTrans" cxnId="{50FE5F3A-CD8F-40DB-BEA6-B8809A50EFF7}">
      <dgm:prSet/>
      <dgm:spPr/>
      <dgm:t>
        <a:bodyPr/>
        <a:lstStyle/>
        <a:p>
          <a:endParaRPr lang="en-US"/>
        </a:p>
      </dgm:t>
    </dgm:pt>
    <dgm:pt modelId="{68E07964-C2A6-4F56-A980-DFB0EABD77B6}" type="sibTrans" cxnId="{50FE5F3A-CD8F-40DB-BEA6-B8809A50EFF7}">
      <dgm:prSet/>
      <dgm:spPr/>
      <dgm:t>
        <a:bodyPr/>
        <a:lstStyle/>
        <a:p>
          <a:endParaRPr lang="en-US"/>
        </a:p>
      </dgm:t>
    </dgm:pt>
    <dgm:pt modelId="{3D0FEE3D-C146-487D-9CC8-F222DC52E924}" type="pres">
      <dgm:prSet presAssocID="{6BEB79D6-FF05-4844-B497-DFC126F18881}" presName="Name0" presStyleCnt="0">
        <dgm:presLayoutVars>
          <dgm:dir/>
          <dgm:animLvl val="lvl"/>
          <dgm:resizeHandles val="exact"/>
        </dgm:presLayoutVars>
      </dgm:prSet>
      <dgm:spPr/>
    </dgm:pt>
    <dgm:pt modelId="{1C455B5E-8A45-4C88-857A-C17E011A2417}" type="pres">
      <dgm:prSet presAssocID="{510C03DC-8C14-451E-874B-C9483FD9C00A}" presName="linNode" presStyleCnt="0"/>
      <dgm:spPr/>
    </dgm:pt>
    <dgm:pt modelId="{8E4137EE-9FA7-4771-8434-38FACAEF56F3}" type="pres">
      <dgm:prSet presAssocID="{510C03DC-8C14-451E-874B-C9483FD9C00A}" presName="parentText" presStyleLbl="node1" presStyleIdx="0" presStyleCnt="3" custScaleX="89468" custScaleY="77357">
        <dgm:presLayoutVars>
          <dgm:chMax val="1"/>
          <dgm:bulletEnabled val="1"/>
        </dgm:presLayoutVars>
      </dgm:prSet>
      <dgm:spPr/>
    </dgm:pt>
    <dgm:pt modelId="{05FBACF6-AC8A-49C4-868E-A6F0F25EF522}" type="pres">
      <dgm:prSet presAssocID="{FB66327C-BF64-4D9E-9105-73E03F3CA405}" presName="sp" presStyleCnt="0"/>
      <dgm:spPr/>
    </dgm:pt>
    <dgm:pt modelId="{5C3F4D40-61C3-41EE-96CB-ECF0A05397D6}" type="pres">
      <dgm:prSet presAssocID="{6E19C60D-2727-4687-A77A-499FC8A8762B}" presName="linNode" presStyleCnt="0"/>
      <dgm:spPr/>
    </dgm:pt>
    <dgm:pt modelId="{88187E8D-441C-40C9-AFDE-E2DCBA3EC466}" type="pres">
      <dgm:prSet presAssocID="{6E19C60D-2727-4687-A77A-499FC8A8762B}" presName="parentText" presStyleLbl="node1" presStyleIdx="1" presStyleCnt="3" custScaleX="89533" custScaleY="77357">
        <dgm:presLayoutVars>
          <dgm:chMax val="1"/>
          <dgm:bulletEnabled val="1"/>
        </dgm:presLayoutVars>
      </dgm:prSet>
      <dgm:spPr/>
    </dgm:pt>
    <dgm:pt modelId="{AA5167C1-A2C4-4E37-819D-62B252E6E1E8}" type="pres">
      <dgm:prSet presAssocID="{162C5D1C-2497-439C-9684-16EBED6474B1}" presName="sp" presStyleCnt="0"/>
      <dgm:spPr/>
    </dgm:pt>
    <dgm:pt modelId="{3CD92504-92CB-4130-99EC-952A7E5D71F0}" type="pres">
      <dgm:prSet presAssocID="{AE7E3C98-9EB2-42E5-98CE-8A0AE05C11D2}" presName="linNode" presStyleCnt="0"/>
      <dgm:spPr/>
    </dgm:pt>
    <dgm:pt modelId="{2CE8CD90-F7AB-4E63-9A22-C5B923FC7BC3}" type="pres">
      <dgm:prSet presAssocID="{AE7E3C98-9EB2-42E5-98CE-8A0AE05C11D2}" presName="parentText" presStyleLbl="node1" presStyleIdx="2" presStyleCnt="3" custScaleX="89533" custScaleY="77357">
        <dgm:presLayoutVars>
          <dgm:chMax val="1"/>
          <dgm:bulletEnabled val="1"/>
        </dgm:presLayoutVars>
      </dgm:prSet>
      <dgm:spPr/>
    </dgm:pt>
  </dgm:ptLst>
  <dgm:cxnLst>
    <dgm:cxn modelId="{5F942B22-5A7E-4E5B-9BDC-C2BA72FA1D2C}" type="presOf" srcId="{AE7E3C98-9EB2-42E5-98CE-8A0AE05C11D2}" destId="{2CE8CD90-F7AB-4E63-9A22-C5B923FC7BC3}" srcOrd="0" destOrd="0" presId="urn:microsoft.com/office/officeart/2005/8/layout/vList5"/>
    <dgm:cxn modelId="{E53CD126-7438-4588-95C0-36CD6AF284FF}" srcId="{6BEB79D6-FF05-4844-B497-DFC126F18881}" destId="{510C03DC-8C14-451E-874B-C9483FD9C00A}" srcOrd="0" destOrd="0" parTransId="{A19595F9-D806-4E4C-AB32-A910854823C1}" sibTransId="{FB66327C-BF64-4D9E-9105-73E03F3CA405}"/>
    <dgm:cxn modelId="{9111AC2C-76FE-4FFD-B656-8267B4857E4B}" type="presOf" srcId="{6BEB79D6-FF05-4844-B497-DFC126F18881}" destId="{3D0FEE3D-C146-487D-9CC8-F222DC52E924}" srcOrd="0" destOrd="0" presId="urn:microsoft.com/office/officeart/2005/8/layout/vList5"/>
    <dgm:cxn modelId="{50FE5F3A-CD8F-40DB-BEA6-B8809A50EFF7}" srcId="{6BEB79D6-FF05-4844-B497-DFC126F18881}" destId="{AE7E3C98-9EB2-42E5-98CE-8A0AE05C11D2}" srcOrd="2" destOrd="0" parTransId="{2FCD0D44-932F-4B7D-A892-15BF9672BB68}" sibTransId="{68E07964-C2A6-4F56-A980-DFB0EABD77B6}"/>
    <dgm:cxn modelId="{03F26EC2-9D8E-4E00-9742-8636E1264F3C}" srcId="{6BEB79D6-FF05-4844-B497-DFC126F18881}" destId="{6E19C60D-2727-4687-A77A-499FC8A8762B}" srcOrd="1" destOrd="0" parTransId="{CCBC646C-CF3C-475A-81E2-0CEA41309A81}" sibTransId="{162C5D1C-2497-439C-9684-16EBED6474B1}"/>
    <dgm:cxn modelId="{B5242FD7-F3BE-4A8E-B7F5-2FB2C76D6EED}" type="presOf" srcId="{6E19C60D-2727-4687-A77A-499FC8A8762B}" destId="{88187E8D-441C-40C9-AFDE-E2DCBA3EC466}" srcOrd="0" destOrd="0" presId="urn:microsoft.com/office/officeart/2005/8/layout/vList5"/>
    <dgm:cxn modelId="{A4F598F0-F35C-4141-BE96-799DA45AB5DB}" type="presOf" srcId="{510C03DC-8C14-451E-874B-C9483FD9C00A}" destId="{8E4137EE-9FA7-4771-8434-38FACAEF56F3}" srcOrd="0" destOrd="0" presId="urn:microsoft.com/office/officeart/2005/8/layout/vList5"/>
    <dgm:cxn modelId="{16A1E679-5490-4096-8546-81BF77740E0F}" type="presParOf" srcId="{3D0FEE3D-C146-487D-9CC8-F222DC52E924}" destId="{1C455B5E-8A45-4C88-857A-C17E011A2417}" srcOrd="0" destOrd="0" presId="urn:microsoft.com/office/officeart/2005/8/layout/vList5"/>
    <dgm:cxn modelId="{20879F16-B33E-409B-8C14-F28CA25651AB}" type="presParOf" srcId="{1C455B5E-8A45-4C88-857A-C17E011A2417}" destId="{8E4137EE-9FA7-4771-8434-38FACAEF56F3}" srcOrd="0" destOrd="0" presId="urn:microsoft.com/office/officeart/2005/8/layout/vList5"/>
    <dgm:cxn modelId="{8EA537D6-0C31-4ABD-AC87-8AE227EA9B02}" type="presParOf" srcId="{3D0FEE3D-C146-487D-9CC8-F222DC52E924}" destId="{05FBACF6-AC8A-49C4-868E-A6F0F25EF522}" srcOrd="1" destOrd="0" presId="urn:microsoft.com/office/officeart/2005/8/layout/vList5"/>
    <dgm:cxn modelId="{A2F0CC69-B7D9-4B35-9619-8FBB0521B0DF}" type="presParOf" srcId="{3D0FEE3D-C146-487D-9CC8-F222DC52E924}" destId="{5C3F4D40-61C3-41EE-96CB-ECF0A05397D6}" srcOrd="2" destOrd="0" presId="urn:microsoft.com/office/officeart/2005/8/layout/vList5"/>
    <dgm:cxn modelId="{56EDD9B7-274C-4F3C-AF5F-46EBC25CB79C}" type="presParOf" srcId="{5C3F4D40-61C3-41EE-96CB-ECF0A05397D6}" destId="{88187E8D-441C-40C9-AFDE-E2DCBA3EC466}" srcOrd="0" destOrd="0" presId="urn:microsoft.com/office/officeart/2005/8/layout/vList5"/>
    <dgm:cxn modelId="{68FFFA47-1E8F-4B4B-AC87-86A903B9FEDC}" type="presParOf" srcId="{3D0FEE3D-C146-487D-9CC8-F222DC52E924}" destId="{AA5167C1-A2C4-4E37-819D-62B252E6E1E8}" srcOrd="3" destOrd="0" presId="urn:microsoft.com/office/officeart/2005/8/layout/vList5"/>
    <dgm:cxn modelId="{47462D3B-E0B0-4361-90CB-B602F0320715}" type="presParOf" srcId="{3D0FEE3D-C146-487D-9CC8-F222DC52E924}" destId="{3CD92504-92CB-4130-99EC-952A7E5D71F0}" srcOrd="4" destOrd="0" presId="urn:microsoft.com/office/officeart/2005/8/layout/vList5"/>
    <dgm:cxn modelId="{CFBD36B3-566A-495E-A95F-7721ED986249}" type="presParOf" srcId="{3CD92504-92CB-4130-99EC-952A7E5D71F0}" destId="{2CE8CD90-F7AB-4E63-9A22-C5B923FC7BC3}"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860388-9BDF-48A1-B7AB-0C13A755278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BA401EB8-7832-41B0-81A9-4C41ED0BD8CF}">
      <dgm:prSet/>
      <dgm:spPr/>
      <dgm:t>
        <a:bodyPr/>
        <a:lstStyle/>
        <a:p>
          <a:r>
            <a:rPr lang="en-US" dirty="0">
              <a:latin typeface="Times New Roman" panose="02020603050405020304" pitchFamily="18" charset="0"/>
              <a:cs typeface="Times New Roman" panose="02020603050405020304" pitchFamily="18" charset="0"/>
            </a:rPr>
            <a:t>Small class sizes, relative to declining enrollment trends</a:t>
          </a:r>
        </a:p>
      </dgm:t>
    </dgm:pt>
    <dgm:pt modelId="{39BFABA7-0632-44F6-A8DD-262D162EDA4B}" type="parTrans" cxnId="{25DDD446-0B9E-4740-8F69-3C6254A8BD8E}">
      <dgm:prSet/>
      <dgm:spPr/>
      <dgm:t>
        <a:bodyPr/>
        <a:lstStyle/>
        <a:p>
          <a:endParaRPr lang="en-US"/>
        </a:p>
      </dgm:t>
    </dgm:pt>
    <dgm:pt modelId="{F4862FB1-9D34-4A57-A067-41E1EF014C00}" type="sibTrans" cxnId="{25DDD446-0B9E-4740-8F69-3C6254A8BD8E}">
      <dgm:prSet/>
      <dgm:spPr/>
      <dgm:t>
        <a:bodyPr/>
        <a:lstStyle/>
        <a:p>
          <a:endParaRPr lang="en-US"/>
        </a:p>
      </dgm:t>
    </dgm:pt>
    <dgm:pt modelId="{DF5CB35A-645D-4A48-A428-1727ADA01DD7}">
      <dgm:prSet/>
      <dgm:spPr/>
      <dgm:t>
        <a:bodyPr/>
        <a:lstStyle/>
        <a:p>
          <a:r>
            <a:rPr lang="en-US" dirty="0">
              <a:latin typeface="Times New Roman" panose="02020603050405020304" pitchFamily="18" charset="0"/>
              <a:cs typeface="Times New Roman" panose="02020603050405020304" pitchFamily="18" charset="0"/>
            </a:rPr>
            <a:t>Multiple pathways for graduation and Advanced/Honors coursework</a:t>
          </a:r>
        </a:p>
      </dgm:t>
    </dgm:pt>
    <dgm:pt modelId="{A66C1311-5E97-480C-82D0-AD5DA6BE0673}" type="parTrans" cxnId="{BB3A80FD-1E73-4C7C-AF32-4688BA106346}">
      <dgm:prSet/>
      <dgm:spPr/>
      <dgm:t>
        <a:bodyPr/>
        <a:lstStyle/>
        <a:p>
          <a:endParaRPr lang="en-US"/>
        </a:p>
      </dgm:t>
    </dgm:pt>
    <dgm:pt modelId="{111B8B9A-184F-4C91-8CA6-CB7AB692B003}" type="sibTrans" cxnId="{BB3A80FD-1E73-4C7C-AF32-4688BA106346}">
      <dgm:prSet/>
      <dgm:spPr/>
      <dgm:t>
        <a:bodyPr/>
        <a:lstStyle/>
        <a:p>
          <a:endParaRPr lang="en-US"/>
        </a:p>
      </dgm:t>
    </dgm:pt>
    <dgm:pt modelId="{27F068E7-152C-49B5-9705-D84F94E59DC0}">
      <dgm:prSet/>
      <dgm:spPr/>
      <dgm:t>
        <a:bodyPr/>
        <a:lstStyle/>
        <a:p>
          <a:r>
            <a:rPr lang="en-US" dirty="0">
              <a:latin typeface="Times New Roman" panose="02020603050405020304" pitchFamily="18" charset="0"/>
              <a:cs typeface="Times New Roman" panose="02020603050405020304" pitchFamily="18" charset="0"/>
            </a:rPr>
            <a:t>Robust music, art and athletics programs for 5,600 students </a:t>
          </a:r>
        </a:p>
      </dgm:t>
    </dgm:pt>
    <dgm:pt modelId="{672FE4AC-3991-4D69-8949-B80E073D4137}" type="parTrans" cxnId="{152FD757-0A2D-4BF1-AE4F-B4B1643D8CF5}">
      <dgm:prSet/>
      <dgm:spPr/>
      <dgm:t>
        <a:bodyPr/>
        <a:lstStyle/>
        <a:p>
          <a:endParaRPr lang="en-US"/>
        </a:p>
      </dgm:t>
    </dgm:pt>
    <dgm:pt modelId="{208BC908-437C-47F8-9F2C-812F25D1BEAC}" type="sibTrans" cxnId="{152FD757-0A2D-4BF1-AE4F-B4B1643D8CF5}">
      <dgm:prSet/>
      <dgm:spPr/>
      <dgm:t>
        <a:bodyPr/>
        <a:lstStyle/>
        <a:p>
          <a:endParaRPr lang="en-US"/>
        </a:p>
      </dgm:t>
    </dgm:pt>
    <dgm:pt modelId="{FB05A11D-3101-4B92-B821-9DEE02C0C307}">
      <dgm:prSet/>
      <dgm:spPr/>
      <dgm:t>
        <a:bodyPr/>
        <a:lstStyle/>
        <a:p>
          <a:r>
            <a:rPr lang="en-US" dirty="0">
              <a:latin typeface="Times New Roman" panose="02020603050405020304" pitchFamily="18" charset="0"/>
              <a:cs typeface="Times New Roman" panose="02020603050405020304" pitchFamily="18" charset="0"/>
            </a:rPr>
            <a:t>Social and emotional support for 5,600 students</a:t>
          </a:r>
        </a:p>
      </dgm:t>
    </dgm:pt>
    <dgm:pt modelId="{3E943C13-1F45-4F04-A855-BAEB7D2AC751}" type="parTrans" cxnId="{9F025B9F-57C2-4253-AE54-ACCAC64A4A6D}">
      <dgm:prSet/>
      <dgm:spPr/>
      <dgm:t>
        <a:bodyPr/>
        <a:lstStyle/>
        <a:p>
          <a:endParaRPr lang="en-US"/>
        </a:p>
      </dgm:t>
    </dgm:pt>
    <dgm:pt modelId="{3EA0F733-4495-4CA3-9355-FA039F64102A}" type="sibTrans" cxnId="{9F025B9F-57C2-4253-AE54-ACCAC64A4A6D}">
      <dgm:prSet/>
      <dgm:spPr/>
      <dgm:t>
        <a:bodyPr/>
        <a:lstStyle/>
        <a:p>
          <a:endParaRPr lang="en-US"/>
        </a:p>
      </dgm:t>
    </dgm:pt>
    <dgm:pt modelId="{26008176-810F-44C6-B205-985B38CC1B29}">
      <dgm:prSet/>
      <dgm:spPr/>
      <dgm:t>
        <a:bodyPr/>
        <a:lstStyle/>
        <a:p>
          <a:r>
            <a:rPr lang="en-US" dirty="0">
              <a:latin typeface="Times New Roman" panose="02020603050405020304" pitchFamily="18" charset="0"/>
              <a:cs typeface="Times New Roman" panose="02020603050405020304" pitchFamily="18" charset="0"/>
            </a:rPr>
            <a:t>Bi-lingual elementary program at Edson</a:t>
          </a:r>
        </a:p>
      </dgm:t>
    </dgm:pt>
    <dgm:pt modelId="{C65FECCA-BEA9-4BCD-94E1-1AE1FBA34402}" type="parTrans" cxnId="{FEC5269C-6FA7-4561-A18D-88FB89328EC1}">
      <dgm:prSet/>
      <dgm:spPr/>
      <dgm:t>
        <a:bodyPr/>
        <a:lstStyle/>
        <a:p>
          <a:endParaRPr lang="en-US"/>
        </a:p>
      </dgm:t>
    </dgm:pt>
    <dgm:pt modelId="{8082D24D-A39A-4A8F-B771-CEC36359E9EC}" type="sibTrans" cxnId="{FEC5269C-6FA7-4561-A18D-88FB89328EC1}">
      <dgm:prSet/>
      <dgm:spPr/>
      <dgm:t>
        <a:bodyPr/>
        <a:lstStyle/>
        <a:p>
          <a:endParaRPr lang="en-US"/>
        </a:p>
      </dgm:t>
    </dgm:pt>
    <dgm:pt modelId="{2866DCB8-777E-422C-84F2-304E04914DEB}">
      <dgm:prSet/>
      <dgm:spPr/>
      <dgm:t>
        <a:bodyPr/>
        <a:lstStyle/>
        <a:p>
          <a:r>
            <a:rPr lang="en-US">
              <a:latin typeface="Times New Roman" panose="02020603050405020304" pitchFamily="18" charset="0"/>
              <a:cs typeface="Times New Roman" panose="02020603050405020304" pitchFamily="18" charset="0"/>
            </a:rPr>
            <a:t>In-District Universal Pre-Kindergarten for 200 students</a:t>
          </a:r>
        </a:p>
      </dgm:t>
    </dgm:pt>
    <dgm:pt modelId="{6F463952-C078-4F72-8859-730C3525C224}" type="parTrans" cxnId="{0051BDF8-F391-49F1-A1A4-2700ACE5205E}">
      <dgm:prSet/>
      <dgm:spPr/>
      <dgm:t>
        <a:bodyPr/>
        <a:lstStyle/>
        <a:p>
          <a:endParaRPr lang="en-US"/>
        </a:p>
      </dgm:t>
    </dgm:pt>
    <dgm:pt modelId="{0649B02A-2741-4754-99AA-33E24E40B9FA}" type="sibTrans" cxnId="{0051BDF8-F391-49F1-A1A4-2700ACE5205E}">
      <dgm:prSet/>
      <dgm:spPr/>
      <dgm:t>
        <a:bodyPr/>
        <a:lstStyle/>
        <a:p>
          <a:endParaRPr lang="en-US"/>
        </a:p>
      </dgm:t>
    </dgm:pt>
    <dgm:pt modelId="{D6C874E5-6FDF-4199-9466-41D197DC2E06}">
      <dgm:prSet/>
      <dgm:spPr/>
      <dgm:t>
        <a:bodyPr/>
        <a:lstStyle/>
        <a:p>
          <a:r>
            <a:rPr lang="en-US" dirty="0">
              <a:latin typeface="Times New Roman" panose="02020603050405020304" pitchFamily="18" charset="0"/>
              <a:cs typeface="Times New Roman" panose="02020603050405020304" pitchFamily="18" charset="0"/>
            </a:rPr>
            <a:t>1:1 Chromebooks for 5,600 students</a:t>
          </a:r>
        </a:p>
      </dgm:t>
    </dgm:pt>
    <dgm:pt modelId="{FD0D1C00-214E-4AAF-8D4E-E59EE442DC4C}" type="parTrans" cxnId="{586DFF5D-8F1B-446D-B2D1-904455C064A2}">
      <dgm:prSet/>
      <dgm:spPr/>
      <dgm:t>
        <a:bodyPr/>
        <a:lstStyle/>
        <a:p>
          <a:endParaRPr lang="en-US"/>
        </a:p>
      </dgm:t>
    </dgm:pt>
    <dgm:pt modelId="{A4A2FE7E-1AAF-47AE-8ECE-CC64063AF923}" type="sibTrans" cxnId="{586DFF5D-8F1B-446D-B2D1-904455C064A2}">
      <dgm:prSet/>
      <dgm:spPr/>
      <dgm:t>
        <a:bodyPr/>
        <a:lstStyle/>
        <a:p>
          <a:endParaRPr lang="en-US"/>
        </a:p>
      </dgm:t>
    </dgm:pt>
    <dgm:pt modelId="{BA935491-CC8D-494E-8FBA-70F459D963C8}">
      <dgm:prSet/>
      <dgm:spPr/>
      <dgm:t>
        <a:bodyPr/>
        <a:lstStyle/>
        <a:p>
          <a:r>
            <a:rPr lang="en-US" dirty="0">
              <a:latin typeface="Times New Roman" panose="02020603050405020304" pitchFamily="18" charset="0"/>
              <a:cs typeface="Times New Roman" panose="02020603050405020304" pitchFamily="18" charset="0"/>
            </a:rPr>
            <a:t>Transportation for 5,600 students over 98 square miles in-district</a:t>
          </a:r>
        </a:p>
      </dgm:t>
    </dgm:pt>
    <dgm:pt modelId="{B79F235B-6D57-4B62-B89C-10929E6972EF}" type="parTrans" cxnId="{8D77BD05-7658-4796-A924-718C4F4713DE}">
      <dgm:prSet/>
      <dgm:spPr/>
      <dgm:t>
        <a:bodyPr/>
        <a:lstStyle/>
        <a:p>
          <a:endParaRPr lang="en-US"/>
        </a:p>
      </dgm:t>
    </dgm:pt>
    <dgm:pt modelId="{B59E7B8F-D3A6-4AF8-AF23-51307D058ED4}" type="sibTrans" cxnId="{8D77BD05-7658-4796-A924-718C4F4713DE}">
      <dgm:prSet/>
      <dgm:spPr/>
      <dgm:t>
        <a:bodyPr/>
        <a:lstStyle/>
        <a:p>
          <a:endParaRPr lang="en-US"/>
        </a:p>
      </dgm:t>
    </dgm:pt>
    <dgm:pt modelId="{F1529424-CF51-49B3-AA48-1072B8C34154}">
      <dgm:prSet/>
      <dgm:spPr/>
      <dgm:t>
        <a:bodyPr/>
        <a:lstStyle/>
        <a:p>
          <a:r>
            <a:rPr lang="en-US" dirty="0">
              <a:latin typeface="Times New Roman" panose="02020603050405020304" pitchFamily="18" charset="0"/>
              <a:cs typeface="Times New Roman" panose="02020603050405020304" pitchFamily="18" charset="0"/>
            </a:rPr>
            <a:t>Investments in Math for K-8 students</a:t>
          </a:r>
        </a:p>
      </dgm:t>
    </dgm:pt>
    <dgm:pt modelId="{098B47F2-51CA-4C3F-A4B6-D20300A2E5A6}" type="parTrans" cxnId="{87BC543E-E8DF-459C-989B-22408A292877}">
      <dgm:prSet/>
      <dgm:spPr/>
      <dgm:t>
        <a:bodyPr/>
        <a:lstStyle/>
        <a:p>
          <a:endParaRPr lang="en-US"/>
        </a:p>
      </dgm:t>
    </dgm:pt>
    <dgm:pt modelId="{E2E2BD11-188A-49A8-B32D-249D9EC5F464}" type="sibTrans" cxnId="{87BC543E-E8DF-459C-989B-22408A292877}">
      <dgm:prSet/>
      <dgm:spPr/>
      <dgm:t>
        <a:bodyPr/>
        <a:lstStyle/>
        <a:p>
          <a:endParaRPr lang="en-US"/>
        </a:p>
      </dgm:t>
    </dgm:pt>
    <dgm:pt modelId="{9A750ABB-9AE1-40A4-9221-521C66E535D0}">
      <dgm:prSet/>
      <dgm:spPr/>
      <dgm:t>
        <a:bodyPr/>
        <a:lstStyle/>
        <a:p>
          <a:r>
            <a:rPr lang="en-US" dirty="0">
              <a:latin typeface="Times New Roman" panose="02020603050405020304" pitchFamily="18" charset="0"/>
              <a:cs typeface="Times New Roman" panose="02020603050405020304" pitchFamily="18" charset="0"/>
            </a:rPr>
            <a:t>Investments in Reading curriculum for K-5 students</a:t>
          </a:r>
        </a:p>
      </dgm:t>
    </dgm:pt>
    <dgm:pt modelId="{5D742A0E-BD1E-48DB-9427-8E2D5E6CF1E7}" type="parTrans" cxnId="{B98BDADE-68DD-4271-9842-16A83B79CA5B}">
      <dgm:prSet/>
      <dgm:spPr/>
      <dgm:t>
        <a:bodyPr/>
        <a:lstStyle/>
        <a:p>
          <a:endParaRPr lang="en-US"/>
        </a:p>
      </dgm:t>
    </dgm:pt>
    <dgm:pt modelId="{0BDD75EC-F909-44AA-A87E-69C05AEB14ED}" type="sibTrans" cxnId="{B98BDADE-68DD-4271-9842-16A83B79CA5B}">
      <dgm:prSet/>
      <dgm:spPr/>
      <dgm:t>
        <a:bodyPr/>
        <a:lstStyle/>
        <a:p>
          <a:endParaRPr lang="en-US"/>
        </a:p>
      </dgm:t>
    </dgm:pt>
    <dgm:pt modelId="{BBF07A83-2F62-4E3A-83C7-FB826FE289C6}">
      <dgm:prSet/>
      <dgm:spPr/>
      <dgm:t>
        <a:bodyPr/>
        <a:lstStyle/>
        <a:p>
          <a:r>
            <a:rPr lang="en-US" dirty="0">
              <a:latin typeface="Times New Roman" panose="02020603050405020304" pitchFamily="18" charset="0"/>
              <a:cs typeface="Times New Roman" panose="02020603050405020304" pitchFamily="18" charset="0"/>
            </a:rPr>
            <a:t>Professional Development for faculty and staff</a:t>
          </a:r>
        </a:p>
      </dgm:t>
    </dgm:pt>
    <dgm:pt modelId="{916C911C-0D09-4BBE-A2D9-B6388D60F9C8}" type="parTrans" cxnId="{65373254-DAC0-4E18-9D41-84C6175ECE77}">
      <dgm:prSet/>
      <dgm:spPr/>
      <dgm:t>
        <a:bodyPr/>
        <a:lstStyle/>
        <a:p>
          <a:endParaRPr lang="en-US"/>
        </a:p>
      </dgm:t>
    </dgm:pt>
    <dgm:pt modelId="{2D589CAA-1633-4230-85D4-688709469492}" type="sibTrans" cxnId="{65373254-DAC0-4E18-9D41-84C6175ECE77}">
      <dgm:prSet/>
      <dgm:spPr/>
      <dgm:t>
        <a:bodyPr/>
        <a:lstStyle/>
        <a:p>
          <a:endParaRPr lang="en-US"/>
        </a:p>
      </dgm:t>
    </dgm:pt>
    <dgm:pt modelId="{C1DB27D8-B8B6-4D1A-8806-344ED4712599}">
      <dgm:prSet/>
      <dgm:spPr/>
      <dgm:t>
        <a:bodyPr/>
        <a:lstStyle/>
        <a:p>
          <a:r>
            <a:rPr lang="en-US" dirty="0">
              <a:latin typeface="Times New Roman" panose="02020603050405020304" pitchFamily="18" charset="0"/>
              <a:cs typeface="Times New Roman" panose="02020603050405020304" pitchFamily="18" charset="0"/>
            </a:rPr>
            <a:t>Operations and Maintenance for 11 buildings (1,000,000 sq.ft.)</a:t>
          </a:r>
        </a:p>
      </dgm:t>
    </dgm:pt>
    <dgm:pt modelId="{C75F92B9-8E9C-42A7-BFF0-C3DACEFB2C14}" type="parTrans" cxnId="{476833F4-D9A0-4477-BF24-B31410308CF2}">
      <dgm:prSet/>
      <dgm:spPr/>
      <dgm:t>
        <a:bodyPr/>
        <a:lstStyle/>
        <a:p>
          <a:endParaRPr lang="en-US"/>
        </a:p>
      </dgm:t>
    </dgm:pt>
    <dgm:pt modelId="{998DE92F-FCC2-475F-9274-FD67DC4B856B}" type="sibTrans" cxnId="{476833F4-D9A0-4477-BF24-B31410308CF2}">
      <dgm:prSet/>
      <dgm:spPr/>
      <dgm:t>
        <a:bodyPr/>
        <a:lstStyle/>
        <a:p>
          <a:endParaRPr lang="en-US"/>
        </a:p>
      </dgm:t>
    </dgm:pt>
    <dgm:pt modelId="{4A8547D3-49D6-479E-B36B-465B8E9C1A5F}" type="pres">
      <dgm:prSet presAssocID="{1D860388-9BDF-48A1-B7AB-0C13A7552784}" presName="diagram" presStyleCnt="0">
        <dgm:presLayoutVars>
          <dgm:dir/>
          <dgm:resizeHandles val="exact"/>
        </dgm:presLayoutVars>
      </dgm:prSet>
      <dgm:spPr/>
    </dgm:pt>
    <dgm:pt modelId="{4F2219F0-5340-465E-AEC3-308B1277877E}" type="pres">
      <dgm:prSet presAssocID="{BA401EB8-7832-41B0-81A9-4C41ED0BD8CF}" presName="node" presStyleLbl="node1" presStyleIdx="0" presStyleCnt="12">
        <dgm:presLayoutVars>
          <dgm:bulletEnabled val="1"/>
        </dgm:presLayoutVars>
      </dgm:prSet>
      <dgm:spPr/>
    </dgm:pt>
    <dgm:pt modelId="{C305DFC6-7621-47D6-9AB5-3061D47A49D1}" type="pres">
      <dgm:prSet presAssocID="{F4862FB1-9D34-4A57-A067-41E1EF014C00}" presName="sibTrans" presStyleCnt="0"/>
      <dgm:spPr/>
    </dgm:pt>
    <dgm:pt modelId="{DBDA165A-9434-4215-A15F-9FAC444571E7}" type="pres">
      <dgm:prSet presAssocID="{DF5CB35A-645D-4A48-A428-1727ADA01DD7}" presName="node" presStyleLbl="node1" presStyleIdx="1" presStyleCnt="12">
        <dgm:presLayoutVars>
          <dgm:bulletEnabled val="1"/>
        </dgm:presLayoutVars>
      </dgm:prSet>
      <dgm:spPr/>
    </dgm:pt>
    <dgm:pt modelId="{FF7143E9-B6C3-4266-865A-2BF8FA114927}" type="pres">
      <dgm:prSet presAssocID="{111B8B9A-184F-4C91-8CA6-CB7AB692B003}" presName="sibTrans" presStyleCnt="0"/>
      <dgm:spPr/>
    </dgm:pt>
    <dgm:pt modelId="{9D123186-4D3B-46E0-8C7F-9D107F407204}" type="pres">
      <dgm:prSet presAssocID="{27F068E7-152C-49B5-9705-D84F94E59DC0}" presName="node" presStyleLbl="node1" presStyleIdx="2" presStyleCnt="12">
        <dgm:presLayoutVars>
          <dgm:bulletEnabled val="1"/>
        </dgm:presLayoutVars>
      </dgm:prSet>
      <dgm:spPr/>
    </dgm:pt>
    <dgm:pt modelId="{97C6F05A-2026-48FB-816C-669C456583A0}" type="pres">
      <dgm:prSet presAssocID="{208BC908-437C-47F8-9F2C-812F25D1BEAC}" presName="sibTrans" presStyleCnt="0"/>
      <dgm:spPr/>
    </dgm:pt>
    <dgm:pt modelId="{BB45D49B-5412-4DD9-AA81-B93491743B49}" type="pres">
      <dgm:prSet presAssocID="{FB05A11D-3101-4B92-B821-9DEE02C0C307}" presName="node" presStyleLbl="node1" presStyleIdx="3" presStyleCnt="12">
        <dgm:presLayoutVars>
          <dgm:bulletEnabled val="1"/>
        </dgm:presLayoutVars>
      </dgm:prSet>
      <dgm:spPr/>
    </dgm:pt>
    <dgm:pt modelId="{B79641A3-14FA-4B4C-96B8-FCE7924A77D4}" type="pres">
      <dgm:prSet presAssocID="{3EA0F733-4495-4CA3-9355-FA039F64102A}" presName="sibTrans" presStyleCnt="0"/>
      <dgm:spPr/>
    </dgm:pt>
    <dgm:pt modelId="{1D29987E-9B49-40EA-B9FE-7880C9E9C338}" type="pres">
      <dgm:prSet presAssocID="{26008176-810F-44C6-B205-985B38CC1B29}" presName="node" presStyleLbl="node1" presStyleIdx="4" presStyleCnt="12">
        <dgm:presLayoutVars>
          <dgm:bulletEnabled val="1"/>
        </dgm:presLayoutVars>
      </dgm:prSet>
      <dgm:spPr/>
    </dgm:pt>
    <dgm:pt modelId="{DADC47A8-A90E-4028-AF9E-CA33B1B01D6C}" type="pres">
      <dgm:prSet presAssocID="{8082D24D-A39A-4A8F-B771-CEC36359E9EC}" presName="sibTrans" presStyleCnt="0"/>
      <dgm:spPr/>
    </dgm:pt>
    <dgm:pt modelId="{E9B9E5F7-3BA0-4852-8D21-67D7BD46818B}" type="pres">
      <dgm:prSet presAssocID="{2866DCB8-777E-422C-84F2-304E04914DEB}" presName="node" presStyleLbl="node1" presStyleIdx="5" presStyleCnt="12">
        <dgm:presLayoutVars>
          <dgm:bulletEnabled val="1"/>
        </dgm:presLayoutVars>
      </dgm:prSet>
      <dgm:spPr/>
    </dgm:pt>
    <dgm:pt modelId="{7177E198-204A-49CB-ACCD-1A62B2398A49}" type="pres">
      <dgm:prSet presAssocID="{0649B02A-2741-4754-99AA-33E24E40B9FA}" presName="sibTrans" presStyleCnt="0"/>
      <dgm:spPr/>
    </dgm:pt>
    <dgm:pt modelId="{9671D2D4-FBF8-40E4-94BA-7B58631F077F}" type="pres">
      <dgm:prSet presAssocID="{D6C874E5-6FDF-4199-9466-41D197DC2E06}" presName="node" presStyleLbl="node1" presStyleIdx="6" presStyleCnt="12">
        <dgm:presLayoutVars>
          <dgm:bulletEnabled val="1"/>
        </dgm:presLayoutVars>
      </dgm:prSet>
      <dgm:spPr/>
    </dgm:pt>
    <dgm:pt modelId="{D9D7BA07-1F5D-475C-B822-503BF9E35072}" type="pres">
      <dgm:prSet presAssocID="{A4A2FE7E-1AAF-47AE-8ECE-CC64063AF923}" presName="sibTrans" presStyleCnt="0"/>
      <dgm:spPr/>
    </dgm:pt>
    <dgm:pt modelId="{3EB90D7B-58ED-4CEA-8452-6EF99DFE7EA9}" type="pres">
      <dgm:prSet presAssocID="{BA935491-CC8D-494E-8FBA-70F459D963C8}" presName="node" presStyleLbl="node1" presStyleIdx="7" presStyleCnt="12">
        <dgm:presLayoutVars>
          <dgm:bulletEnabled val="1"/>
        </dgm:presLayoutVars>
      </dgm:prSet>
      <dgm:spPr/>
    </dgm:pt>
    <dgm:pt modelId="{19B93685-4FB2-45F3-B424-E487BABA4228}" type="pres">
      <dgm:prSet presAssocID="{B59E7B8F-D3A6-4AF8-AF23-51307D058ED4}" presName="sibTrans" presStyleCnt="0"/>
      <dgm:spPr/>
    </dgm:pt>
    <dgm:pt modelId="{744400AF-8101-4946-B764-DDD85DCE95AB}" type="pres">
      <dgm:prSet presAssocID="{F1529424-CF51-49B3-AA48-1072B8C34154}" presName="node" presStyleLbl="node1" presStyleIdx="8" presStyleCnt="12">
        <dgm:presLayoutVars>
          <dgm:bulletEnabled val="1"/>
        </dgm:presLayoutVars>
      </dgm:prSet>
      <dgm:spPr/>
    </dgm:pt>
    <dgm:pt modelId="{F6A37082-8851-4B5E-8D65-3D8B62FFFD00}" type="pres">
      <dgm:prSet presAssocID="{E2E2BD11-188A-49A8-B32D-249D9EC5F464}" presName="sibTrans" presStyleCnt="0"/>
      <dgm:spPr/>
    </dgm:pt>
    <dgm:pt modelId="{05E91DF3-2E87-456C-B974-CFD3534F7B18}" type="pres">
      <dgm:prSet presAssocID="{9A750ABB-9AE1-40A4-9221-521C66E535D0}" presName="node" presStyleLbl="node1" presStyleIdx="9" presStyleCnt="12">
        <dgm:presLayoutVars>
          <dgm:bulletEnabled val="1"/>
        </dgm:presLayoutVars>
      </dgm:prSet>
      <dgm:spPr/>
    </dgm:pt>
    <dgm:pt modelId="{AEEE678F-B590-46FB-97DD-37990C08E590}" type="pres">
      <dgm:prSet presAssocID="{0BDD75EC-F909-44AA-A87E-69C05AEB14ED}" presName="sibTrans" presStyleCnt="0"/>
      <dgm:spPr/>
    </dgm:pt>
    <dgm:pt modelId="{AD4C8FC7-E358-464C-97AC-03140E7ACF1D}" type="pres">
      <dgm:prSet presAssocID="{BBF07A83-2F62-4E3A-83C7-FB826FE289C6}" presName="node" presStyleLbl="node1" presStyleIdx="10" presStyleCnt="12">
        <dgm:presLayoutVars>
          <dgm:bulletEnabled val="1"/>
        </dgm:presLayoutVars>
      </dgm:prSet>
      <dgm:spPr/>
    </dgm:pt>
    <dgm:pt modelId="{7863E3EF-C96A-477C-B57E-19A46588456A}" type="pres">
      <dgm:prSet presAssocID="{2D589CAA-1633-4230-85D4-688709469492}" presName="sibTrans" presStyleCnt="0"/>
      <dgm:spPr/>
    </dgm:pt>
    <dgm:pt modelId="{9B91CE41-C356-4391-BEC0-311E539C0270}" type="pres">
      <dgm:prSet presAssocID="{C1DB27D8-B8B6-4D1A-8806-344ED4712599}" presName="node" presStyleLbl="node1" presStyleIdx="11" presStyleCnt="12">
        <dgm:presLayoutVars>
          <dgm:bulletEnabled val="1"/>
        </dgm:presLayoutVars>
      </dgm:prSet>
      <dgm:spPr/>
    </dgm:pt>
  </dgm:ptLst>
  <dgm:cxnLst>
    <dgm:cxn modelId="{8D77BD05-7658-4796-A924-718C4F4713DE}" srcId="{1D860388-9BDF-48A1-B7AB-0C13A7552784}" destId="{BA935491-CC8D-494E-8FBA-70F459D963C8}" srcOrd="7" destOrd="0" parTransId="{B79F235B-6D57-4B62-B89C-10929E6972EF}" sibTransId="{B59E7B8F-D3A6-4AF8-AF23-51307D058ED4}"/>
    <dgm:cxn modelId="{A3F07A09-8B34-47F0-8B98-46AA72A9CD29}" type="presOf" srcId="{27F068E7-152C-49B5-9705-D84F94E59DC0}" destId="{9D123186-4D3B-46E0-8C7F-9D107F407204}" srcOrd="0" destOrd="0" presId="urn:microsoft.com/office/officeart/2005/8/layout/default"/>
    <dgm:cxn modelId="{A4C87C0E-5DE0-45FB-82A7-D601868E86C4}" type="presOf" srcId="{D6C874E5-6FDF-4199-9466-41D197DC2E06}" destId="{9671D2D4-FBF8-40E4-94BA-7B58631F077F}" srcOrd="0" destOrd="0" presId="urn:microsoft.com/office/officeart/2005/8/layout/default"/>
    <dgm:cxn modelId="{BEF0C316-D49C-4D76-9E41-5CB308B2DF8E}" type="presOf" srcId="{F1529424-CF51-49B3-AA48-1072B8C34154}" destId="{744400AF-8101-4946-B764-DDD85DCE95AB}" srcOrd="0" destOrd="0" presId="urn:microsoft.com/office/officeart/2005/8/layout/default"/>
    <dgm:cxn modelId="{46EAA829-7DF6-4A4F-B3F1-B29B54C664F5}" type="presOf" srcId="{BA401EB8-7832-41B0-81A9-4C41ED0BD8CF}" destId="{4F2219F0-5340-465E-AEC3-308B1277877E}" srcOrd="0" destOrd="0" presId="urn:microsoft.com/office/officeart/2005/8/layout/default"/>
    <dgm:cxn modelId="{B82B412C-0E34-4372-BB07-39A34B834B3C}" type="presOf" srcId="{2866DCB8-777E-422C-84F2-304E04914DEB}" destId="{E9B9E5F7-3BA0-4852-8D21-67D7BD46818B}" srcOrd="0" destOrd="0" presId="urn:microsoft.com/office/officeart/2005/8/layout/default"/>
    <dgm:cxn modelId="{74F33739-6495-495C-A8C0-331B0AD5712E}" type="presOf" srcId="{BA935491-CC8D-494E-8FBA-70F459D963C8}" destId="{3EB90D7B-58ED-4CEA-8452-6EF99DFE7EA9}" srcOrd="0" destOrd="0" presId="urn:microsoft.com/office/officeart/2005/8/layout/default"/>
    <dgm:cxn modelId="{87BC543E-E8DF-459C-989B-22408A292877}" srcId="{1D860388-9BDF-48A1-B7AB-0C13A7552784}" destId="{F1529424-CF51-49B3-AA48-1072B8C34154}" srcOrd="8" destOrd="0" parTransId="{098B47F2-51CA-4C3F-A4B6-D20300A2E5A6}" sibTransId="{E2E2BD11-188A-49A8-B32D-249D9EC5F464}"/>
    <dgm:cxn modelId="{1D87D05C-4D00-42ED-A6A6-5E07F423E885}" type="presOf" srcId="{26008176-810F-44C6-B205-985B38CC1B29}" destId="{1D29987E-9B49-40EA-B9FE-7880C9E9C338}" srcOrd="0" destOrd="0" presId="urn:microsoft.com/office/officeart/2005/8/layout/default"/>
    <dgm:cxn modelId="{586DFF5D-8F1B-446D-B2D1-904455C064A2}" srcId="{1D860388-9BDF-48A1-B7AB-0C13A7552784}" destId="{D6C874E5-6FDF-4199-9466-41D197DC2E06}" srcOrd="6" destOrd="0" parTransId="{FD0D1C00-214E-4AAF-8D4E-E59EE442DC4C}" sibTransId="{A4A2FE7E-1AAF-47AE-8ECE-CC64063AF923}"/>
    <dgm:cxn modelId="{404A0344-CC85-4D71-9DB7-4B6356610CA1}" type="presOf" srcId="{DF5CB35A-645D-4A48-A428-1727ADA01DD7}" destId="{DBDA165A-9434-4215-A15F-9FAC444571E7}" srcOrd="0" destOrd="0" presId="urn:microsoft.com/office/officeart/2005/8/layout/default"/>
    <dgm:cxn modelId="{25DDD446-0B9E-4740-8F69-3C6254A8BD8E}" srcId="{1D860388-9BDF-48A1-B7AB-0C13A7552784}" destId="{BA401EB8-7832-41B0-81A9-4C41ED0BD8CF}" srcOrd="0" destOrd="0" parTransId="{39BFABA7-0632-44F6-A8DD-262D162EDA4B}" sibTransId="{F4862FB1-9D34-4A57-A067-41E1EF014C00}"/>
    <dgm:cxn modelId="{11F1C96F-4EC0-4A2A-A39A-237B5973C4B9}" type="presOf" srcId="{1D860388-9BDF-48A1-B7AB-0C13A7552784}" destId="{4A8547D3-49D6-479E-B36B-465B8E9C1A5F}" srcOrd="0" destOrd="0" presId="urn:microsoft.com/office/officeart/2005/8/layout/default"/>
    <dgm:cxn modelId="{65373254-DAC0-4E18-9D41-84C6175ECE77}" srcId="{1D860388-9BDF-48A1-B7AB-0C13A7552784}" destId="{BBF07A83-2F62-4E3A-83C7-FB826FE289C6}" srcOrd="10" destOrd="0" parTransId="{916C911C-0D09-4BBE-A2D9-B6388D60F9C8}" sibTransId="{2D589CAA-1633-4230-85D4-688709469492}"/>
    <dgm:cxn modelId="{152FD757-0A2D-4BF1-AE4F-B4B1643D8CF5}" srcId="{1D860388-9BDF-48A1-B7AB-0C13A7552784}" destId="{27F068E7-152C-49B5-9705-D84F94E59DC0}" srcOrd="2" destOrd="0" parTransId="{672FE4AC-3991-4D69-8949-B80E073D4137}" sibTransId="{208BC908-437C-47F8-9F2C-812F25D1BEAC}"/>
    <dgm:cxn modelId="{A5FDB57C-E7A7-41D1-A341-977A187C3CF1}" type="presOf" srcId="{FB05A11D-3101-4B92-B821-9DEE02C0C307}" destId="{BB45D49B-5412-4DD9-AA81-B93491743B49}" srcOrd="0" destOrd="0" presId="urn:microsoft.com/office/officeart/2005/8/layout/default"/>
    <dgm:cxn modelId="{B7A11395-930A-41EC-BC37-2CFE1252FB38}" type="presOf" srcId="{BBF07A83-2F62-4E3A-83C7-FB826FE289C6}" destId="{AD4C8FC7-E358-464C-97AC-03140E7ACF1D}" srcOrd="0" destOrd="0" presId="urn:microsoft.com/office/officeart/2005/8/layout/default"/>
    <dgm:cxn modelId="{FEC5269C-6FA7-4561-A18D-88FB89328EC1}" srcId="{1D860388-9BDF-48A1-B7AB-0C13A7552784}" destId="{26008176-810F-44C6-B205-985B38CC1B29}" srcOrd="4" destOrd="0" parTransId="{C65FECCA-BEA9-4BCD-94E1-1AE1FBA34402}" sibTransId="{8082D24D-A39A-4A8F-B771-CEC36359E9EC}"/>
    <dgm:cxn modelId="{9F025B9F-57C2-4253-AE54-ACCAC64A4A6D}" srcId="{1D860388-9BDF-48A1-B7AB-0C13A7552784}" destId="{FB05A11D-3101-4B92-B821-9DEE02C0C307}" srcOrd="3" destOrd="0" parTransId="{3E943C13-1F45-4F04-A855-BAEB7D2AC751}" sibTransId="{3EA0F733-4495-4CA3-9355-FA039F64102A}"/>
    <dgm:cxn modelId="{3831A7A4-5AD9-4C2E-9475-A4C3B2B9075F}" type="presOf" srcId="{C1DB27D8-B8B6-4D1A-8806-344ED4712599}" destId="{9B91CE41-C356-4391-BEC0-311E539C0270}" srcOrd="0" destOrd="0" presId="urn:microsoft.com/office/officeart/2005/8/layout/default"/>
    <dgm:cxn modelId="{0D2913C4-59B6-4B4A-A5C3-8744DC510235}" type="presOf" srcId="{9A750ABB-9AE1-40A4-9221-521C66E535D0}" destId="{05E91DF3-2E87-456C-B974-CFD3534F7B18}" srcOrd="0" destOrd="0" presId="urn:microsoft.com/office/officeart/2005/8/layout/default"/>
    <dgm:cxn modelId="{B98BDADE-68DD-4271-9842-16A83B79CA5B}" srcId="{1D860388-9BDF-48A1-B7AB-0C13A7552784}" destId="{9A750ABB-9AE1-40A4-9221-521C66E535D0}" srcOrd="9" destOrd="0" parTransId="{5D742A0E-BD1E-48DB-9427-8E2D5E6CF1E7}" sibTransId="{0BDD75EC-F909-44AA-A87E-69C05AEB14ED}"/>
    <dgm:cxn modelId="{476833F4-D9A0-4477-BF24-B31410308CF2}" srcId="{1D860388-9BDF-48A1-B7AB-0C13A7552784}" destId="{C1DB27D8-B8B6-4D1A-8806-344ED4712599}" srcOrd="11" destOrd="0" parTransId="{C75F92B9-8E9C-42A7-BFF0-C3DACEFB2C14}" sibTransId="{998DE92F-FCC2-475F-9274-FD67DC4B856B}"/>
    <dgm:cxn modelId="{0051BDF8-F391-49F1-A1A4-2700ACE5205E}" srcId="{1D860388-9BDF-48A1-B7AB-0C13A7552784}" destId="{2866DCB8-777E-422C-84F2-304E04914DEB}" srcOrd="5" destOrd="0" parTransId="{6F463952-C078-4F72-8859-730C3525C224}" sibTransId="{0649B02A-2741-4754-99AA-33E24E40B9FA}"/>
    <dgm:cxn modelId="{BB3A80FD-1E73-4C7C-AF32-4688BA106346}" srcId="{1D860388-9BDF-48A1-B7AB-0C13A7552784}" destId="{DF5CB35A-645D-4A48-A428-1727ADA01DD7}" srcOrd="1" destOrd="0" parTransId="{A66C1311-5E97-480C-82D0-AD5DA6BE0673}" sibTransId="{111B8B9A-184F-4C91-8CA6-CB7AB692B003}"/>
    <dgm:cxn modelId="{5AB9809B-C5BE-4CA0-8D9E-A9BD46743EA2}" type="presParOf" srcId="{4A8547D3-49D6-479E-B36B-465B8E9C1A5F}" destId="{4F2219F0-5340-465E-AEC3-308B1277877E}" srcOrd="0" destOrd="0" presId="urn:microsoft.com/office/officeart/2005/8/layout/default"/>
    <dgm:cxn modelId="{9428AF16-293D-4970-A243-C0B34BC304F2}" type="presParOf" srcId="{4A8547D3-49D6-479E-B36B-465B8E9C1A5F}" destId="{C305DFC6-7621-47D6-9AB5-3061D47A49D1}" srcOrd="1" destOrd="0" presId="urn:microsoft.com/office/officeart/2005/8/layout/default"/>
    <dgm:cxn modelId="{874E0F4F-4562-4848-BB05-50D41588DA1B}" type="presParOf" srcId="{4A8547D3-49D6-479E-B36B-465B8E9C1A5F}" destId="{DBDA165A-9434-4215-A15F-9FAC444571E7}" srcOrd="2" destOrd="0" presId="urn:microsoft.com/office/officeart/2005/8/layout/default"/>
    <dgm:cxn modelId="{DA4BC8C6-3820-4611-8D5E-E0BE05E31912}" type="presParOf" srcId="{4A8547D3-49D6-479E-B36B-465B8E9C1A5F}" destId="{FF7143E9-B6C3-4266-865A-2BF8FA114927}" srcOrd="3" destOrd="0" presId="urn:microsoft.com/office/officeart/2005/8/layout/default"/>
    <dgm:cxn modelId="{723A06CC-6566-40B4-A072-41DC4C87BA7B}" type="presParOf" srcId="{4A8547D3-49D6-479E-B36B-465B8E9C1A5F}" destId="{9D123186-4D3B-46E0-8C7F-9D107F407204}" srcOrd="4" destOrd="0" presId="urn:microsoft.com/office/officeart/2005/8/layout/default"/>
    <dgm:cxn modelId="{3AB8CE8B-F58C-486B-A08E-DE9E051B8666}" type="presParOf" srcId="{4A8547D3-49D6-479E-B36B-465B8E9C1A5F}" destId="{97C6F05A-2026-48FB-816C-669C456583A0}" srcOrd="5" destOrd="0" presId="urn:microsoft.com/office/officeart/2005/8/layout/default"/>
    <dgm:cxn modelId="{C2D7E210-02E4-461E-B0C8-7A7F13E77030}" type="presParOf" srcId="{4A8547D3-49D6-479E-B36B-465B8E9C1A5F}" destId="{BB45D49B-5412-4DD9-AA81-B93491743B49}" srcOrd="6" destOrd="0" presId="urn:microsoft.com/office/officeart/2005/8/layout/default"/>
    <dgm:cxn modelId="{111F8A32-3382-45CC-90A5-80C77E05CB6A}" type="presParOf" srcId="{4A8547D3-49D6-479E-B36B-465B8E9C1A5F}" destId="{B79641A3-14FA-4B4C-96B8-FCE7924A77D4}" srcOrd="7" destOrd="0" presId="urn:microsoft.com/office/officeart/2005/8/layout/default"/>
    <dgm:cxn modelId="{7BFB78EB-3E9A-4847-A42C-E69721A215A1}" type="presParOf" srcId="{4A8547D3-49D6-479E-B36B-465B8E9C1A5F}" destId="{1D29987E-9B49-40EA-B9FE-7880C9E9C338}" srcOrd="8" destOrd="0" presId="urn:microsoft.com/office/officeart/2005/8/layout/default"/>
    <dgm:cxn modelId="{DE79C899-65DF-4A3E-9580-2F1D12FB9595}" type="presParOf" srcId="{4A8547D3-49D6-479E-B36B-465B8E9C1A5F}" destId="{DADC47A8-A90E-4028-AF9E-CA33B1B01D6C}" srcOrd="9" destOrd="0" presId="urn:microsoft.com/office/officeart/2005/8/layout/default"/>
    <dgm:cxn modelId="{FA374F10-557D-4099-BFFD-8C7134EF92A4}" type="presParOf" srcId="{4A8547D3-49D6-479E-B36B-465B8E9C1A5F}" destId="{E9B9E5F7-3BA0-4852-8D21-67D7BD46818B}" srcOrd="10" destOrd="0" presId="urn:microsoft.com/office/officeart/2005/8/layout/default"/>
    <dgm:cxn modelId="{6689CB9E-5F7E-4B04-8A57-14C7A5A6B119}" type="presParOf" srcId="{4A8547D3-49D6-479E-B36B-465B8E9C1A5F}" destId="{7177E198-204A-49CB-ACCD-1A62B2398A49}" srcOrd="11" destOrd="0" presId="urn:microsoft.com/office/officeart/2005/8/layout/default"/>
    <dgm:cxn modelId="{2D648D1B-D25D-451C-A7E3-4134AE2FB708}" type="presParOf" srcId="{4A8547D3-49D6-479E-B36B-465B8E9C1A5F}" destId="{9671D2D4-FBF8-40E4-94BA-7B58631F077F}" srcOrd="12" destOrd="0" presId="urn:microsoft.com/office/officeart/2005/8/layout/default"/>
    <dgm:cxn modelId="{DA088E74-3A67-4C3C-92D6-50A1A89EB5B7}" type="presParOf" srcId="{4A8547D3-49D6-479E-B36B-465B8E9C1A5F}" destId="{D9D7BA07-1F5D-475C-B822-503BF9E35072}" srcOrd="13" destOrd="0" presId="urn:microsoft.com/office/officeart/2005/8/layout/default"/>
    <dgm:cxn modelId="{C3CF0F0A-28CA-43CE-B646-738C32A5A4A8}" type="presParOf" srcId="{4A8547D3-49D6-479E-B36B-465B8E9C1A5F}" destId="{3EB90D7B-58ED-4CEA-8452-6EF99DFE7EA9}" srcOrd="14" destOrd="0" presId="urn:microsoft.com/office/officeart/2005/8/layout/default"/>
    <dgm:cxn modelId="{1CF12EA7-6C14-4AF4-A89E-3B8A473ADEB7}" type="presParOf" srcId="{4A8547D3-49D6-479E-B36B-465B8E9C1A5F}" destId="{19B93685-4FB2-45F3-B424-E487BABA4228}" srcOrd="15" destOrd="0" presId="urn:microsoft.com/office/officeart/2005/8/layout/default"/>
    <dgm:cxn modelId="{6F437467-73EF-4F3C-8B20-4008A21E9427}" type="presParOf" srcId="{4A8547D3-49D6-479E-B36B-465B8E9C1A5F}" destId="{744400AF-8101-4946-B764-DDD85DCE95AB}" srcOrd="16" destOrd="0" presId="urn:microsoft.com/office/officeart/2005/8/layout/default"/>
    <dgm:cxn modelId="{C948D628-E565-4168-A198-FB31288414A4}" type="presParOf" srcId="{4A8547D3-49D6-479E-B36B-465B8E9C1A5F}" destId="{F6A37082-8851-4B5E-8D65-3D8B62FFFD00}" srcOrd="17" destOrd="0" presId="urn:microsoft.com/office/officeart/2005/8/layout/default"/>
    <dgm:cxn modelId="{5DE7AE8B-DB29-448C-BAE7-4535D12658E9}" type="presParOf" srcId="{4A8547D3-49D6-479E-B36B-465B8E9C1A5F}" destId="{05E91DF3-2E87-456C-B974-CFD3534F7B18}" srcOrd="18" destOrd="0" presId="urn:microsoft.com/office/officeart/2005/8/layout/default"/>
    <dgm:cxn modelId="{8CC9B0A7-A11F-4766-A1B7-FC9C78FF0AAF}" type="presParOf" srcId="{4A8547D3-49D6-479E-B36B-465B8E9C1A5F}" destId="{AEEE678F-B590-46FB-97DD-37990C08E590}" srcOrd="19" destOrd="0" presId="urn:microsoft.com/office/officeart/2005/8/layout/default"/>
    <dgm:cxn modelId="{67EADC57-FB5E-444D-91AB-E046B07C6387}" type="presParOf" srcId="{4A8547D3-49D6-479E-B36B-465B8E9C1A5F}" destId="{AD4C8FC7-E358-464C-97AC-03140E7ACF1D}" srcOrd="20" destOrd="0" presId="urn:microsoft.com/office/officeart/2005/8/layout/default"/>
    <dgm:cxn modelId="{86149C18-D6B0-4A6D-94DB-C2135DF2ADAD}" type="presParOf" srcId="{4A8547D3-49D6-479E-B36B-465B8E9C1A5F}" destId="{7863E3EF-C96A-477C-B57E-19A46588456A}" srcOrd="21" destOrd="0" presId="urn:microsoft.com/office/officeart/2005/8/layout/default"/>
    <dgm:cxn modelId="{75A6EAA5-FB13-48EE-A297-398F9A445023}" type="presParOf" srcId="{4A8547D3-49D6-479E-B36B-465B8E9C1A5F}" destId="{9B91CE41-C356-4391-BEC0-311E539C0270}" srcOrd="22" destOrd="0" presId="urn:microsoft.com/office/officeart/2005/8/layout/default"/>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E32D3946-3898-4164-AF92-690B1981A1A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20E1890-2238-402B-A5CB-7BA15C154577}">
      <dgm:prSe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Tax Levy Increase	    $5,085,900</a:t>
          </a:r>
        </a:p>
      </dgm:t>
    </dgm:pt>
    <dgm:pt modelId="{5961CF17-6940-4662-B3EB-12D9D5B6A822}" type="parTrans" cxnId="{FC37128A-FCFA-4DC9-9F7A-24ECC5790854}">
      <dgm:prSet/>
      <dgm:spPr/>
      <dgm:t>
        <a:bodyPr/>
        <a:lstStyle/>
        <a:p>
          <a:endParaRPr lang="en-US"/>
        </a:p>
      </dgm:t>
    </dgm:pt>
    <dgm:pt modelId="{AB58AA87-C11B-49FA-8D04-D15100158C15}" type="sibTrans" cxnId="{FC37128A-FCFA-4DC9-9F7A-24ECC5790854}">
      <dgm:prSet/>
      <dgm:spPr/>
      <dgm:t>
        <a:bodyPr/>
        <a:lstStyle/>
        <a:p>
          <a:endParaRPr lang="en-US"/>
        </a:p>
      </dgm:t>
    </dgm:pt>
    <dgm:pt modelId="{20C3410E-28F7-4409-AACF-361ECCBCAFE2}">
      <dgm:prSet custT="1"/>
      <dgm:spPr/>
      <dgm:t>
        <a:bodyPr/>
        <a:lstStyle/>
        <a:p>
          <a:pPr>
            <a:lnSpc>
              <a:spcPct val="100000"/>
            </a:lnSpc>
          </a:pPr>
          <a:r>
            <a:rPr lang="en-US" sz="1900" b="1" baseline="0" dirty="0">
              <a:latin typeface="Times New Roman" panose="02020603050405020304" pitchFamily="18" charset="0"/>
              <a:cs typeface="Times New Roman" panose="02020603050405020304" pitchFamily="18" charset="0"/>
            </a:rPr>
            <a:t>TOTAL REVENUE INCREASE</a:t>
          </a:r>
          <a:r>
            <a:rPr lang="en-US" sz="2000" b="1" baseline="0" dirty="0">
              <a:latin typeface="Times New Roman" panose="02020603050405020304" pitchFamily="18" charset="0"/>
              <a:cs typeface="Times New Roman" panose="02020603050405020304" pitchFamily="18" charset="0"/>
            </a:rPr>
            <a:t>        </a:t>
          </a:r>
          <a:r>
            <a:rPr lang="en-US" sz="2200" b="1" baseline="0" dirty="0">
              <a:latin typeface="Times New Roman" panose="02020603050405020304" pitchFamily="18" charset="0"/>
              <a:cs typeface="Times New Roman" panose="02020603050405020304" pitchFamily="18" charset="0"/>
            </a:rPr>
            <a:t>$8,557,330</a:t>
          </a:r>
          <a:endParaRPr lang="en-US" sz="2200" dirty="0">
            <a:latin typeface="Times New Roman" panose="02020603050405020304" pitchFamily="18" charset="0"/>
            <a:cs typeface="Times New Roman" panose="02020603050405020304" pitchFamily="18" charset="0"/>
          </a:endParaRPr>
        </a:p>
      </dgm:t>
    </dgm:pt>
    <dgm:pt modelId="{6611EF2C-B632-4CD6-B3DA-90F0C09D82F7}" type="parTrans" cxnId="{D70272C3-FB74-4047-8CB6-423CD823D3E0}">
      <dgm:prSet/>
      <dgm:spPr/>
      <dgm:t>
        <a:bodyPr/>
        <a:lstStyle/>
        <a:p>
          <a:endParaRPr lang="en-US"/>
        </a:p>
      </dgm:t>
    </dgm:pt>
    <dgm:pt modelId="{8FF71AFD-76E2-4519-A438-24CF781ACFBB}" type="sibTrans" cxnId="{D70272C3-FB74-4047-8CB6-423CD823D3E0}">
      <dgm:prSet/>
      <dgm:spPr/>
      <dgm:t>
        <a:bodyPr/>
        <a:lstStyle/>
        <a:p>
          <a:endParaRPr lang="en-US"/>
        </a:p>
      </dgm:t>
    </dgm:pt>
    <dgm:pt modelId="{BDC525D6-9322-4914-895B-E7B9936E09A4}">
      <dgm:prSe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State Aid Increase 	    $2,842,475</a:t>
          </a:r>
        </a:p>
      </dgm:t>
    </dgm:pt>
    <dgm:pt modelId="{0ADA8C72-5D76-4FFF-BF18-44A905BB2452}" type="sibTrans" cxnId="{8A0B2FB8-768A-4711-9FB8-204276AA821F}">
      <dgm:prSet/>
      <dgm:spPr/>
      <dgm:t>
        <a:bodyPr/>
        <a:lstStyle/>
        <a:p>
          <a:endParaRPr lang="en-US"/>
        </a:p>
      </dgm:t>
    </dgm:pt>
    <dgm:pt modelId="{A9FBCAC0-A355-45AB-92B6-C64E0F0E81E7}" type="parTrans" cxnId="{8A0B2FB8-768A-4711-9FB8-204276AA821F}">
      <dgm:prSet/>
      <dgm:spPr/>
      <dgm:t>
        <a:bodyPr/>
        <a:lstStyle/>
        <a:p>
          <a:endParaRPr lang="en-US"/>
        </a:p>
      </dgm:t>
    </dgm:pt>
    <dgm:pt modelId="{4470EB4B-7751-44EA-A172-9E00D3DE95A4}">
      <dgm:prSe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Interest Income Increase	    </a:t>
          </a:r>
          <a:r>
            <a:rPr lang="en-US" sz="2400" dirty="0">
              <a:solidFill>
                <a:schemeClr val="tx1"/>
              </a:solidFill>
              <a:latin typeface="Times New Roman" panose="02020603050405020304" pitchFamily="18" charset="0"/>
              <a:cs typeface="Times New Roman" panose="02020603050405020304" pitchFamily="18" charset="0"/>
            </a:rPr>
            <a:t>$   850,000</a:t>
          </a:r>
        </a:p>
      </dgm:t>
    </dgm:pt>
    <dgm:pt modelId="{1CC8BCEF-23BE-4B79-A3D2-E58649F2095B}" type="parTrans" cxnId="{D6486B7A-84D0-4E0F-8AE6-D0777359A99C}">
      <dgm:prSet/>
      <dgm:spPr/>
      <dgm:t>
        <a:bodyPr/>
        <a:lstStyle/>
        <a:p>
          <a:endParaRPr lang="en-US"/>
        </a:p>
      </dgm:t>
    </dgm:pt>
    <dgm:pt modelId="{88CAFF0A-B2C8-4E78-994E-55388F2F7CDF}" type="sibTrans" cxnId="{D6486B7A-84D0-4E0F-8AE6-D0777359A99C}">
      <dgm:prSet/>
      <dgm:spPr/>
      <dgm:t>
        <a:bodyPr/>
        <a:lstStyle/>
        <a:p>
          <a:endParaRPr lang="en-US"/>
        </a:p>
      </dgm:t>
    </dgm:pt>
    <dgm:pt modelId="{391FA876-F19E-4DA8-8B94-0D644227407F}">
      <dgm:prSe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*Other Revenue Changes</a:t>
          </a:r>
          <a:r>
            <a:rPr lang="en-US" sz="2400" dirty="0">
              <a:solidFill>
                <a:schemeClr val="tx1"/>
              </a:solidFill>
              <a:latin typeface="Times New Roman" panose="02020603050405020304" pitchFamily="18" charset="0"/>
              <a:cs typeface="Times New Roman" panose="02020603050405020304" pitchFamily="18" charset="0"/>
            </a:rPr>
            <a:t>       </a:t>
          </a:r>
          <a:r>
            <a:rPr lang="en-US" sz="2200" dirty="0">
              <a:solidFill>
                <a:srgbClr val="C00000"/>
              </a:solidFill>
              <a:latin typeface="Times New Roman" panose="02020603050405020304" pitchFamily="18" charset="0"/>
              <a:cs typeface="Times New Roman" panose="02020603050405020304" pitchFamily="18" charset="0"/>
            </a:rPr>
            <a:t>(</a:t>
          </a:r>
          <a:r>
            <a:rPr lang="en-US" sz="2200" u="none" dirty="0">
              <a:solidFill>
                <a:srgbClr val="C00000"/>
              </a:solidFill>
              <a:latin typeface="Times New Roman" panose="02020603050405020304" pitchFamily="18" charset="0"/>
              <a:cs typeface="Times New Roman" panose="02020603050405020304" pitchFamily="18" charset="0"/>
            </a:rPr>
            <a:t>$ 221,045)</a:t>
          </a:r>
        </a:p>
      </dgm:t>
    </dgm:pt>
    <dgm:pt modelId="{D4002D3C-3120-4D22-A607-9B5DE00032E7}" type="parTrans" cxnId="{EC943D4B-E6D8-4F5A-969D-BFC65952F239}">
      <dgm:prSet/>
      <dgm:spPr/>
      <dgm:t>
        <a:bodyPr/>
        <a:lstStyle/>
        <a:p>
          <a:endParaRPr lang="en-US"/>
        </a:p>
      </dgm:t>
    </dgm:pt>
    <dgm:pt modelId="{C8AC8F38-7280-4E1D-B7C8-FCA8F21B9A02}" type="sibTrans" cxnId="{EC943D4B-E6D8-4F5A-969D-BFC65952F239}">
      <dgm:prSet/>
      <dgm:spPr/>
      <dgm:t>
        <a:bodyPr/>
        <a:lstStyle/>
        <a:p>
          <a:endParaRPr lang="en-US"/>
        </a:p>
      </dgm:t>
    </dgm:pt>
    <dgm:pt modelId="{4B0FD950-D0B6-4974-9842-18DC0E989997}" type="pres">
      <dgm:prSet presAssocID="{E32D3946-3898-4164-AF92-690B1981A1A3}" presName="root" presStyleCnt="0">
        <dgm:presLayoutVars>
          <dgm:dir/>
          <dgm:resizeHandles val="exact"/>
        </dgm:presLayoutVars>
      </dgm:prSet>
      <dgm:spPr/>
    </dgm:pt>
    <dgm:pt modelId="{B02E5402-66A4-44A8-AFCD-FA5EE5518D4B}" type="pres">
      <dgm:prSet presAssocID="{BDC525D6-9322-4914-895B-E7B9936E09A4}" presName="compNode" presStyleCnt="0"/>
      <dgm:spPr/>
    </dgm:pt>
    <dgm:pt modelId="{61BE485A-E68F-41EC-AAF1-B2FF1E2EB066}" type="pres">
      <dgm:prSet presAssocID="{BDC525D6-9322-4914-895B-E7B9936E09A4}" presName="bgRect" presStyleLbl="bgShp" presStyleIdx="0" presStyleCnt="5" custLinFactNeighborY="767"/>
      <dgm:spPr/>
    </dgm:pt>
    <dgm:pt modelId="{130D597D-8702-4D09-805E-377C73F9B25F}" type="pres">
      <dgm:prSet presAssocID="{BDC525D6-9322-4914-895B-E7B9936E09A4}" presName="iconRect" presStyleLbl="node1" presStyleIdx="0" presStyleCnt="5"/>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B0F7B8BD-F1E9-41C7-A74A-9C5701738BC6}" type="pres">
      <dgm:prSet presAssocID="{BDC525D6-9322-4914-895B-E7B9936E09A4}" presName="spaceRect" presStyleCnt="0"/>
      <dgm:spPr/>
    </dgm:pt>
    <dgm:pt modelId="{0D8ADB87-61AC-401E-BCD9-399D867A25AF}" type="pres">
      <dgm:prSet presAssocID="{BDC525D6-9322-4914-895B-E7B9936E09A4}" presName="parTx" presStyleLbl="revTx" presStyleIdx="0" presStyleCnt="5">
        <dgm:presLayoutVars>
          <dgm:chMax val="0"/>
          <dgm:chPref val="0"/>
        </dgm:presLayoutVars>
      </dgm:prSet>
      <dgm:spPr/>
    </dgm:pt>
    <dgm:pt modelId="{3B9F2B88-3150-4A3B-AE59-E04DBD60D510}" type="pres">
      <dgm:prSet presAssocID="{0ADA8C72-5D76-4FFF-BF18-44A905BB2452}" presName="sibTrans" presStyleCnt="0"/>
      <dgm:spPr/>
    </dgm:pt>
    <dgm:pt modelId="{6E4407CE-6441-47B1-B9A7-641111AAD124}" type="pres">
      <dgm:prSet presAssocID="{120E1890-2238-402B-A5CB-7BA15C154577}" presName="compNode" presStyleCnt="0"/>
      <dgm:spPr/>
    </dgm:pt>
    <dgm:pt modelId="{85D5CE06-E264-4294-BFB4-6BA49C9BAF19}" type="pres">
      <dgm:prSet presAssocID="{120E1890-2238-402B-A5CB-7BA15C154577}" presName="bgRect" presStyleLbl="bgShp" presStyleIdx="1" presStyleCnt="5"/>
      <dgm:spPr/>
    </dgm:pt>
    <dgm:pt modelId="{8A51EACB-247F-47C8-A31A-FB6A1C4D0E78}" type="pres">
      <dgm:prSet presAssocID="{120E1890-2238-402B-A5CB-7BA15C154577}" presName="iconRect" presStyleLbl="node1" presStyleIdx="1" presStyleCnt="5"/>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ins"/>
        </a:ext>
      </dgm:extLst>
    </dgm:pt>
    <dgm:pt modelId="{3DDAF726-102B-40DE-A655-9870613E26A5}" type="pres">
      <dgm:prSet presAssocID="{120E1890-2238-402B-A5CB-7BA15C154577}" presName="spaceRect" presStyleCnt="0"/>
      <dgm:spPr/>
    </dgm:pt>
    <dgm:pt modelId="{500B36F4-0E5B-4727-8AC1-5B8DD6357992}" type="pres">
      <dgm:prSet presAssocID="{120E1890-2238-402B-A5CB-7BA15C154577}" presName="parTx" presStyleLbl="revTx" presStyleIdx="1" presStyleCnt="5">
        <dgm:presLayoutVars>
          <dgm:chMax val="0"/>
          <dgm:chPref val="0"/>
        </dgm:presLayoutVars>
      </dgm:prSet>
      <dgm:spPr/>
    </dgm:pt>
    <dgm:pt modelId="{0EEB2BA1-98FE-4815-AE10-FED21BFC65FA}" type="pres">
      <dgm:prSet presAssocID="{AB58AA87-C11B-49FA-8D04-D15100158C15}" presName="sibTrans" presStyleCnt="0"/>
      <dgm:spPr/>
    </dgm:pt>
    <dgm:pt modelId="{86939358-0D6B-4C51-B5F5-10C4AE115CE4}" type="pres">
      <dgm:prSet presAssocID="{4470EB4B-7751-44EA-A172-9E00D3DE95A4}" presName="compNode" presStyleCnt="0"/>
      <dgm:spPr/>
    </dgm:pt>
    <dgm:pt modelId="{5D369B9F-E05A-4E75-9606-698EB4F5CE33}" type="pres">
      <dgm:prSet presAssocID="{4470EB4B-7751-44EA-A172-9E00D3DE95A4}" presName="bgRect" presStyleLbl="bgShp" presStyleIdx="2" presStyleCnt="5"/>
      <dgm:spPr/>
    </dgm:pt>
    <dgm:pt modelId="{4A4078A1-EAEE-4062-85DC-0C6156D9D5A6}" type="pres">
      <dgm:prSet presAssocID="{4470EB4B-7751-44EA-A172-9E00D3DE95A4}" presName="iconRect" presStyleLbl="node1" presStyleIdx="2" presStyleCnt="5"/>
      <dgm:spPr/>
    </dgm:pt>
    <dgm:pt modelId="{E18E02A1-6463-4A45-91AE-15DC00274DAA}" type="pres">
      <dgm:prSet presAssocID="{4470EB4B-7751-44EA-A172-9E00D3DE95A4}" presName="spaceRect" presStyleCnt="0"/>
      <dgm:spPr/>
    </dgm:pt>
    <dgm:pt modelId="{3293FF52-88C8-4E2E-ACA5-EC9E52D967AC}" type="pres">
      <dgm:prSet presAssocID="{4470EB4B-7751-44EA-A172-9E00D3DE95A4}" presName="parTx" presStyleLbl="revTx" presStyleIdx="2" presStyleCnt="5">
        <dgm:presLayoutVars>
          <dgm:chMax val="0"/>
          <dgm:chPref val="0"/>
        </dgm:presLayoutVars>
      </dgm:prSet>
      <dgm:spPr/>
    </dgm:pt>
    <dgm:pt modelId="{10930861-2FF5-48BE-A155-2B9C908756B2}" type="pres">
      <dgm:prSet presAssocID="{88CAFF0A-B2C8-4E78-994E-55388F2F7CDF}" presName="sibTrans" presStyleCnt="0"/>
      <dgm:spPr/>
    </dgm:pt>
    <dgm:pt modelId="{20F78475-9303-439C-A9A1-D546E0A5DBC9}" type="pres">
      <dgm:prSet presAssocID="{391FA876-F19E-4DA8-8B94-0D644227407F}" presName="compNode" presStyleCnt="0"/>
      <dgm:spPr/>
    </dgm:pt>
    <dgm:pt modelId="{ACBDA3BB-4572-4623-A5B2-B09482907DF8}" type="pres">
      <dgm:prSet presAssocID="{391FA876-F19E-4DA8-8B94-0D644227407F}" presName="bgRect" presStyleLbl="bgShp" presStyleIdx="3" presStyleCnt="5"/>
      <dgm:spPr/>
    </dgm:pt>
    <dgm:pt modelId="{7F7F8289-ECE0-4777-9657-E404789E9D69}" type="pres">
      <dgm:prSet presAssocID="{391FA876-F19E-4DA8-8B94-0D644227407F}" presName="iconRect" presStyleLbl="node1" presStyleIdx="3" presStyleCnt="5"/>
      <dgm:spPr/>
    </dgm:pt>
    <dgm:pt modelId="{2CE18DA3-99D1-4445-9228-F8375C1CC471}" type="pres">
      <dgm:prSet presAssocID="{391FA876-F19E-4DA8-8B94-0D644227407F}" presName="spaceRect" presStyleCnt="0"/>
      <dgm:spPr/>
    </dgm:pt>
    <dgm:pt modelId="{E33E0204-7AB1-4881-877B-D12336D20602}" type="pres">
      <dgm:prSet presAssocID="{391FA876-F19E-4DA8-8B94-0D644227407F}" presName="parTx" presStyleLbl="revTx" presStyleIdx="3" presStyleCnt="5">
        <dgm:presLayoutVars>
          <dgm:chMax val="0"/>
          <dgm:chPref val="0"/>
        </dgm:presLayoutVars>
      </dgm:prSet>
      <dgm:spPr/>
    </dgm:pt>
    <dgm:pt modelId="{F383F0EF-E60C-4E2A-9A27-7D025B579455}" type="pres">
      <dgm:prSet presAssocID="{C8AC8F38-7280-4E1D-B7C8-FCA8F21B9A02}" presName="sibTrans" presStyleCnt="0"/>
      <dgm:spPr/>
    </dgm:pt>
    <dgm:pt modelId="{EB88F26E-FA2A-4956-AE10-BC8D7D7EB6C4}" type="pres">
      <dgm:prSet presAssocID="{20C3410E-28F7-4409-AACF-361ECCBCAFE2}" presName="compNode" presStyleCnt="0"/>
      <dgm:spPr/>
    </dgm:pt>
    <dgm:pt modelId="{8E50AAA3-43D7-44B4-B140-D938072F4F71}" type="pres">
      <dgm:prSet presAssocID="{20C3410E-28F7-4409-AACF-361ECCBCAFE2}" presName="bgRect" presStyleLbl="bgShp" presStyleIdx="4" presStyleCnt="5" custLinFactNeighborX="22" custLinFactNeighborY="787"/>
      <dgm:spPr/>
    </dgm:pt>
    <dgm:pt modelId="{AFC84A8A-9906-467C-B84A-57D89C3878E4}" type="pres">
      <dgm:prSet presAssocID="{20C3410E-28F7-4409-AACF-361ECCBCAFE2}" presName="iconRect" presStyleLbl="node1" presStyleIdx="4" presStyleCnt="5"/>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Bar chart"/>
        </a:ext>
      </dgm:extLst>
    </dgm:pt>
    <dgm:pt modelId="{4F20043B-FC53-4FA8-ACB8-5A21B04EB627}" type="pres">
      <dgm:prSet presAssocID="{20C3410E-28F7-4409-AACF-361ECCBCAFE2}" presName="spaceRect" presStyleCnt="0"/>
      <dgm:spPr/>
    </dgm:pt>
    <dgm:pt modelId="{3911ED71-277C-4C22-820D-00E8B4DDC6F8}" type="pres">
      <dgm:prSet presAssocID="{20C3410E-28F7-4409-AACF-361ECCBCAFE2}" presName="parTx" presStyleLbl="revTx" presStyleIdx="4" presStyleCnt="5" custScaleX="107827">
        <dgm:presLayoutVars>
          <dgm:chMax val="0"/>
          <dgm:chPref val="0"/>
        </dgm:presLayoutVars>
      </dgm:prSet>
      <dgm:spPr/>
    </dgm:pt>
  </dgm:ptLst>
  <dgm:cxnLst>
    <dgm:cxn modelId="{E888DE2E-A783-4918-87E9-017346F31EEB}" type="presOf" srcId="{391FA876-F19E-4DA8-8B94-0D644227407F}" destId="{E33E0204-7AB1-4881-877B-D12336D20602}" srcOrd="0" destOrd="0" presId="urn:microsoft.com/office/officeart/2018/2/layout/IconVerticalSolidList"/>
    <dgm:cxn modelId="{BFE7CD32-EAF4-4743-AB19-1DA202D63B92}" type="presOf" srcId="{E32D3946-3898-4164-AF92-690B1981A1A3}" destId="{4B0FD950-D0B6-4974-9842-18DC0E989997}" srcOrd="0" destOrd="0" presId="urn:microsoft.com/office/officeart/2018/2/layout/IconVerticalSolidList"/>
    <dgm:cxn modelId="{3BC6C862-56A7-4A69-8EE1-5ED564918D0F}" type="presOf" srcId="{BDC525D6-9322-4914-895B-E7B9936E09A4}" destId="{0D8ADB87-61AC-401E-BCD9-399D867A25AF}" srcOrd="0" destOrd="0" presId="urn:microsoft.com/office/officeart/2018/2/layout/IconVerticalSolidList"/>
    <dgm:cxn modelId="{EC943D4B-E6D8-4F5A-969D-BFC65952F239}" srcId="{E32D3946-3898-4164-AF92-690B1981A1A3}" destId="{391FA876-F19E-4DA8-8B94-0D644227407F}" srcOrd="3" destOrd="0" parTransId="{D4002D3C-3120-4D22-A607-9B5DE00032E7}" sibTransId="{C8AC8F38-7280-4E1D-B7C8-FCA8F21B9A02}"/>
    <dgm:cxn modelId="{BAE98B55-0C41-4EB2-A03E-4A661798305C}" type="presOf" srcId="{4470EB4B-7751-44EA-A172-9E00D3DE95A4}" destId="{3293FF52-88C8-4E2E-ACA5-EC9E52D967AC}" srcOrd="0" destOrd="0" presId="urn:microsoft.com/office/officeart/2018/2/layout/IconVerticalSolidList"/>
    <dgm:cxn modelId="{D6486B7A-84D0-4E0F-8AE6-D0777359A99C}" srcId="{E32D3946-3898-4164-AF92-690B1981A1A3}" destId="{4470EB4B-7751-44EA-A172-9E00D3DE95A4}" srcOrd="2" destOrd="0" parTransId="{1CC8BCEF-23BE-4B79-A3D2-E58649F2095B}" sibTransId="{88CAFF0A-B2C8-4E78-994E-55388F2F7CDF}"/>
    <dgm:cxn modelId="{FC37128A-FCFA-4DC9-9F7A-24ECC5790854}" srcId="{E32D3946-3898-4164-AF92-690B1981A1A3}" destId="{120E1890-2238-402B-A5CB-7BA15C154577}" srcOrd="1" destOrd="0" parTransId="{5961CF17-6940-4662-B3EB-12D9D5B6A822}" sibTransId="{AB58AA87-C11B-49FA-8D04-D15100158C15}"/>
    <dgm:cxn modelId="{8A0B2FB8-768A-4711-9FB8-204276AA821F}" srcId="{E32D3946-3898-4164-AF92-690B1981A1A3}" destId="{BDC525D6-9322-4914-895B-E7B9936E09A4}" srcOrd="0" destOrd="0" parTransId="{A9FBCAC0-A355-45AB-92B6-C64E0F0E81E7}" sibTransId="{0ADA8C72-5D76-4FFF-BF18-44A905BB2452}"/>
    <dgm:cxn modelId="{D70272C3-FB74-4047-8CB6-423CD823D3E0}" srcId="{E32D3946-3898-4164-AF92-690B1981A1A3}" destId="{20C3410E-28F7-4409-AACF-361ECCBCAFE2}" srcOrd="4" destOrd="0" parTransId="{6611EF2C-B632-4CD6-B3DA-90F0C09D82F7}" sibTransId="{8FF71AFD-76E2-4519-A438-24CF781ACFBB}"/>
    <dgm:cxn modelId="{984ECECE-B2EE-4E1F-B8D8-C12CE121259C}" type="presOf" srcId="{120E1890-2238-402B-A5CB-7BA15C154577}" destId="{500B36F4-0E5B-4727-8AC1-5B8DD6357992}" srcOrd="0" destOrd="0" presId="urn:microsoft.com/office/officeart/2018/2/layout/IconVerticalSolidList"/>
    <dgm:cxn modelId="{39F63BF8-0221-4F7B-9292-1E4C0173FB88}" type="presOf" srcId="{20C3410E-28F7-4409-AACF-361ECCBCAFE2}" destId="{3911ED71-277C-4C22-820D-00E8B4DDC6F8}" srcOrd="0" destOrd="0" presId="urn:microsoft.com/office/officeart/2018/2/layout/IconVerticalSolidList"/>
    <dgm:cxn modelId="{3D3D4743-4B29-4E54-BED5-293C8795812B}" type="presParOf" srcId="{4B0FD950-D0B6-4974-9842-18DC0E989997}" destId="{B02E5402-66A4-44A8-AFCD-FA5EE5518D4B}" srcOrd="0" destOrd="0" presId="urn:microsoft.com/office/officeart/2018/2/layout/IconVerticalSolidList"/>
    <dgm:cxn modelId="{B420EA84-AB14-4789-AD3B-B43974A8097C}" type="presParOf" srcId="{B02E5402-66A4-44A8-AFCD-FA5EE5518D4B}" destId="{61BE485A-E68F-41EC-AAF1-B2FF1E2EB066}" srcOrd="0" destOrd="0" presId="urn:microsoft.com/office/officeart/2018/2/layout/IconVerticalSolidList"/>
    <dgm:cxn modelId="{E08A33BE-149F-4C2C-A6DE-E75ED276715C}" type="presParOf" srcId="{B02E5402-66A4-44A8-AFCD-FA5EE5518D4B}" destId="{130D597D-8702-4D09-805E-377C73F9B25F}" srcOrd="1" destOrd="0" presId="urn:microsoft.com/office/officeart/2018/2/layout/IconVerticalSolidList"/>
    <dgm:cxn modelId="{2C9A8256-F51E-47DC-87A3-B5B6A55867D5}" type="presParOf" srcId="{B02E5402-66A4-44A8-AFCD-FA5EE5518D4B}" destId="{B0F7B8BD-F1E9-41C7-A74A-9C5701738BC6}" srcOrd="2" destOrd="0" presId="urn:microsoft.com/office/officeart/2018/2/layout/IconVerticalSolidList"/>
    <dgm:cxn modelId="{6DEBA6A3-F85D-4C07-B5AA-E11FE49501AA}" type="presParOf" srcId="{B02E5402-66A4-44A8-AFCD-FA5EE5518D4B}" destId="{0D8ADB87-61AC-401E-BCD9-399D867A25AF}" srcOrd="3" destOrd="0" presId="urn:microsoft.com/office/officeart/2018/2/layout/IconVerticalSolidList"/>
    <dgm:cxn modelId="{279609CE-F447-4306-B66F-3C7250990F6C}" type="presParOf" srcId="{4B0FD950-D0B6-4974-9842-18DC0E989997}" destId="{3B9F2B88-3150-4A3B-AE59-E04DBD60D510}" srcOrd="1" destOrd="0" presId="urn:microsoft.com/office/officeart/2018/2/layout/IconVerticalSolidList"/>
    <dgm:cxn modelId="{30D14449-05E3-4E88-984F-F51992D4CB07}" type="presParOf" srcId="{4B0FD950-D0B6-4974-9842-18DC0E989997}" destId="{6E4407CE-6441-47B1-B9A7-641111AAD124}" srcOrd="2" destOrd="0" presId="urn:microsoft.com/office/officeart/2018/2/layout/IconVerticalSolidList"/>
    <dgm:cxn modelId="{9D1046B6-6360-4996-8D43-D6F2E46EB39F}" type="presParOf" srcId="{6E4407CE-6441-47B1-B9A7-641111AAD124}" destId="{85D5CE06-E264-4294-BFB4-6BA49C9BAF19}" srcOrd="0" destOrd="0" presId="urn:microsoft.com/office/officeart/2018/2/layout/IconVerticalSolidList"/>
    <dgm:cxn modelId="{64EF5A1A-9698-4093-8639-39C169189298}" type="presParOf" srcId="{6E4407CE-6441-47B1-B9A7-641111AAD124}" destId="{8A51EACB-247F-47C8-A31A-FB6A1C4D0E78}" srcOrd="1" destOrd="0" presId="urn:microsoft.com/office/officeart/2018/2/layout/IconVerticalSolidList"/>
    <dgm:cxn modelId="{30B8353E-1DBC-499E-BF70-0D2AD4B5F2F3}" type="presParOf" srcId="{6E4407CE-6441-47B1-B9A7-641111AAD124}" destId="{3DDAF726-102B-40DE-A655-9870613E26A5}" srcOrd="2" destOrd="0" presId="urn:microsoft.com/office/officeart/2018/2/layout/IconVerticalSolidList"/>
    <dgm:cxn modelId="{01D50658-AE18-4D51-A4DC-6446D8B36132}" type="presParOf" srcId="{6E4407CE-6441-47B1-B9A7-641111AAD124}" destId="{500B36F4-0E5B-4727-8AC1-5B8DD6357992}" srcOrd="3" destOrd="0" presId="urn:microsoft.com/office/officeart/2018/2/layout/IconVerticalSolidList"/>
    <dgm:cxn modelId="{AEDA876C-5701-4498-A837-2676855DB0FA}" type="presParOf" srcId="{4B0FD950-D0B6-4974-9842-18DC0E989997}" destId="{0EEB2BA1-98FE-4815-AE10-FED21BFC65FA}" srcOrd="3" destOrd="0" presId="urn:microsoft.com/office/officeart/2018/2/layout/IconVerticalSolidList"/>
    <dgm:cxn modelId="{C5C08072-ED3A-484A-81F9-EFED9BC80F9F}" type="presParOf" srcId="{4B0FD950-D0B6-4974-9842-18DC0E989997}" destId="{86939358-0D6B-4C51-B5F5-10C4AE115CE4}" srcOrd="4" destOrd="0" presId="urn:microsoft.com/office/officeart/2018/2/layout/IconVerticalSolidList"/>
    <dgm:cxn modelId="{79436CA9-35DC-4B6A-ADCD-FAEEE74499D6}" type="presParOf" srcId="{86939358-0D6B-4C51-B5F5-10C4AE115CE4}" destId="{5D369B9F-E05A-4E75-9606-698EB4F5CE33}" srcOrd="0" destOrd="0" presId="urn:microsoft.com/office/officeart/2018/2/layout/IconVerticalSolidList"/>
    <dgm:cxn modelId="{CB339B4E-5E0C-40D9-8F09-28D56EA8277A}" type="presParOf" srcId="{86939358-0D6B-4C51-B5F5-10C4AE115CE4}" destId="{4A4078A1-EAEE-4062-85DC-0C6156D9D5A6}" srcOrd="1" destOrd="0" presId="urn:microsoft.com/office/officeart/2018/2/layout/IconVerticalSolidList"/>
    <dgm:cxn modelId="{D1C9EB60-AED2-42A0-8BAF-0ABE747AA7B5}" type="presParOf" srcId="{86939358-0D6B-4C51-B5F5-10C4AE115CE4}" destId="{E18E02A1-6463-4A45-91AE-15DC00274DAA}" srcOrd="2" destOrd="0" presId="urn:microsoft.com/office/officeart/2018/2/layout/IconVerticalSolidList"/>
    <dgm:cxn modelId="{277A57DF-6678-4CFD-9C4C-FE6F2EAB8FD6}" type="presParOf" srcId="{86939358-0D6B-4C51-B5F5-10C4AE115CE4}" destId="{3293FF52-88C8-4E2E-ACA5-EC9E52D967AC}" srcOrd="3" destOrd="0" presId="urn:microsoft.com/office/officeart/2018/2/layout/IconVerticalSolidList"/>
    <dgm:cxn modelId="{869D7DB0-D1DD-4D94-8152-7E8466893018}" type="presParOf" srcId="{4B0FD950-D0B6-4974-9842-18DC0E989997}" destId="{10930861-2FF5-48BE-A155-2B9C908756B2}" srcOrd="5" destOrd="0" presId="urn:microsoft.com/office/officeart/2018/2/layout/IconVerticalSolidList"/>
    <dgm:cxn modelId="{6990AE54-EDE4-40BA-93BD-1D7A64F863E8}" type="presParOf" srcId="{4B0FD950-D0B6-4974-9842-18DC0E989997}" destId="{20F78475-9303-439C-A9A1-D546E0A5DBC9}" srcOrd="6" destOrd="0" presId="urn:microsoft.com/office/officeart/2018/2/layout/IconVerticalSolidList"/>
    <dgm:cxn modelId="{28A147E9-ACEE-43BD-9C14-5B3DFBCC11C2}" type="presParOf" srcId="{20F78475-9303-439C-A9A1-D546E0A5DBC9}" destId="{ACBDA3BB-4572-4623-A5B2-B09482907DF8}" srcOrd="0" destOrd="0" presId="urn:microsoft.com/office/officeart/2018/2/layout/IconVerticalSolidList"/>
    <dgm:cxn modelId="{18BDA298-5F6E-4DFA-8313-756F4D2B7A69}" type="presParOf" srcId="{20F78475-9303-439C-A9A1-D546E0A5DBC9}" destId="{7F7F8289-ECE0-4777-9657-E404789E9D69}" srcOrd="1" destOrd="0" presId="urn:microsoft.com/office/officeart/2018/2/layout/IconVerticalSolidList"/>
    <dgm:cxn modelId="{6A8230BA-89DA-4F68-8EC7-6FA1D3C36D13}" type="presParOf" srcId="{20F78475-9303-439C-A9A1-D546E0A5DBC9}" destId="{2CE18DA3-99D1-4445-9228-F8375C1CC471}" srcOrd="2" destOrd="0" presId="urn:microsoft.com/office/officeart/2018/2/layout/IconVerticalSolidList"/>
    <dgm:cxn modelId="{2C250225-BCD2-4697-BA2D-46B1D5CFBE2F}" type="presParOf" srcId="{20F78475-9303-439C-A9A1-D546E0A5DBC9}" destId="{E33E0204-7AB1-4881-877B-D12336D20602}" srcOrd="3" destOrd="0" presId="urn:microsoft.com/office/officeart/2018/2/layout/IconVerticalSolidList"/>
    <dgm:cxn modelId="{33001AC7-3119-4498-B1A3-9B81C5E0BB7D}" type="presParOf" srcId="{4B0FD950-D0B6-4974-9842-18DC0E989997}" destId="{F383F0EF-E60C-4E2A-9A27-7D025B579455}" srcOrd="7" destOrd="0" presId="urn:microsoft.com/office/officeart/2018/2/layout/IconVerticalSolidList"/>
    <dgm:cxn modelId="{23B27F98-0D58-4272-9D23-2BBE1D5E707E}" type="presParOf" srcId="{4B0FD950-D0B6-4974-9842-18DC0E989997}" destId="{EB88F26E-FA2A-4956-AE10-BC8D7D7EB6C4}" srcOrd="8" destOrd="0" presId="urn:microsoft.com/office/officeart/2018/2/layout/IconVerticalSolidList"/>
    <dgm:cxn modelId="{9D78D33C-39E1-49D3-8C62-0AD03EE1EB7C}" type="presParOf" srcId="{EB88F26E-FA2A-4956-AE10-BC8D7D7EB6C4}" destId="{8E50AAA3-43D7-44B4-B140-D938072F4F71}" srcOrd="0" destOrd="0" presId="urn:microsoft.com/office/officeart/2018/2/layout/IconVerticalSolidList"/>
    <dgm:cxn modelId="{97D5D273-1FD1-4E8F-B2DB-AF726BE6DD3B}" type="presParOf" srcId="{EB88F26E-FA2A-4956-AE10-BC8D7D7EB6C4}" destId="{AFC84A8A-9906-467C-B84A-57D89C3878E4}" srcOrd="1" destOrd="0" presId="urn:microsoft.com/office/officeart/2018/2/layout/IconVerticalSolidList"/>
    <dgm:cxn modelId="{305F2D82-731E-4AC1-9E72-9A8EF3B0F2A6}" type="presParOf" srcId="{EB88F26E-FA2A-4956-AE10-BC8D7D7EB6C4}" destId="{4F20043B-FC53-4FA8-ACB8-5A21B04EB627}" srcOrd="2" destOrd="0" presId="urn:microsoft.com/office/officeart/2018/2/layout/IconVerticalSolidList"/>
    <dgm:cxn modelId="{3CC01EEC-FBA8-47A1-9011-B1994ED9E57F}" type="presParOf" srcId="{EB88F26E-FA2A-4956-AE10-BC8D7D7EB6C4}" destId="{3911ED71-277C-4C22-820D-00E8B4DDC6F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4DE2D50-2E57-4A85-8A80-23A03D7FB4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82B101B-AEB0-4684-9B3D-EFE2EC3EC531}">
      <dgm:prSet custT="1"/>
      <dgm:spPr>
        <a:solidFill>
          <a:schemeClr val="accent1">
            <a:lumMod val="75000"/>
          </a:schemeClr>
        </a:solidFill>
      </dgm:spPr>
      <dgm:t>
        <a:bodyPr/>
        <a:lstStyle/>
        <a:p>
          <a:r>
            <a:rPr lang="en-US" sz="3200" b="1">
              <a:latin typeface="Times New Roman" panose="02020603050405020304" pitchFamily="18" charset="0"/>
              <a:cs typeface="Times New Roman" panose="02020603050405020304" pitchFamily="18" charset="0"/>
            </a:rPr>
            <a:t>Current Year Tax Levy</a:t>
          </a:r>
          <a:endParaRPr lang="en-US" sz="3200">
            <a:latin typeface="Times New Roman" panose="02020603050405020304" pitchFamily="18" charset="0"/>
            <a:cs typeface="Times New Roman" panose="02020603050405020304" pitchFamily="18" charset="0"/>
          </a:endParaRPr>
        </a:p>
      </dgm:t>
    </dgm:pt>
    <dgm:pt modelId="{C04A04B9-25FA-4432-B02A-2E8F8BA4FBD8}" type="parTrans" cxnId="{DC4D2DD6-C758-4302-9F7A-727DB39B8990}">
      <dgm:prSet/>
      <dgm:spPr/>
      <dgm:t>
        <a:bodyPr/>
        <a:lstStyle/>
        <a:p>
          <a:endParaRPr lang="en-US"/>
        </a:p>
      </dgm:t>
    </dgm:pt>
    <dgm:pt modelId="{321E9D75-6526-4405-8880-34C5B9ACF1C4}" type="sibTrans" cxnId="{DC4D2DD6-C758-4302-9F7A-727DB39B8990}">
      <dgm:prSet/>
      <dgm:spPr/>
      <dgm:t>
        <a:bodyPr/>
        <a:lstStyle/>
        <a:p>
          <a:endParaRPr lang="en-US"/>
        </a:p>
      </dgm:t>
    </dgm:pt>
    <dgm:pt modelId="{FBC5679C-F7BE-405B-A8C8-52E5A1FF6868}">
      <dgm:prSet custT="1"/>
      <dgm:spPr>
        <a:solidFill>
          <a:schemeClr val="accent1">
            <a:lumMod val="75000"/>
          </a:schemeClr>
        </a:solidFill>
      </dgm:spPr>
      <dgm:t>
        <a:bodyPr/>
        <a:lstStyle/>
        <a:p>
          <a:r>
            <a:rPr lang="en-US" sz="3200" b="1" i="0" baseline="0" dirty="0">
              <a:latin typeface="Times New Roman" panose="02020603050405020304" pitchFamily="18" charset="0"/>
            </a:rPr>
            <a:t>Tax Base Growth Factor</a:t>
          </a:r>
          <a:endParaRPr lang="en-US" sz="3200" baseline="0" dirty="0">
            <a:latin typeface="Times New Roman" panose="02020603050405020304" pitchFamily="18" charset="0"/>
          </a:endParaRPr>
        </a:p>
      </dgm:t>
    </dgm:pt>
    <dgm:pt modelId="{633672BF-131B-445B-80FD-C30CDAA1FBFE}" type="parTrans" cxnId="{1DD0D723-03A3-41EB-964E-F5A342AD740E}">
      <dgm:prSet/>
      <dgm:spPr/>
      <dgm:t>
        <a:bodyPr/>
        <a:lstStyle/>
        <a:p>
          <a:endParaRPr lang="en-US"/>
        </a:p>
      </dgm:t>
    </dgm:pt>
    <dgm:pt modelId="{92B920A5-BD9F-4557-AC97-0C0CF8B26C2E}" type="sibTrans" cxnId="{1DD0D723-03A3-41EB-964E-F5A342AD740E}">
      <dgm:prSet/>
      <dgm:spPr/>
      <dgm:t>
        <a:bodyPr/>
        <a:lstStyle/>
        <a:p>
          <a:endParaRPr lang="en-US"/>
        </a:p>
      </dgm:t>
    </dgm:pt>
    <dgm:pt modelId="{8C09FAF1-6ECA-44BF-AF2C-64B9E7E5C9C1}">
      <dgm:prSet custT="1"/>
      <dgm:spPr>
        <a:solidFill>
          <a:schemeClr val="accent1">
            <a:lumMod val="75000"/>
          </a:schemeClr>
        </a:solidFill>
      </dgm:spPr>
      <dgm:t>
        <a:bodyPr/>
        <a:lstStyle/>
        <a:p>
          <a:r>
            <a:rPr lang="en-US" sz="3200" b="1">
              <a:latin typeface="Times New Roman" panose="02020603050405020304" pitchFamily="18" charset="0"/>
              <a:cs typeface="Times New Roman" panose="02020603050405020304" pitchFamily="18" charset="0"/>
            </a:rPr>
            <a:t>CPI (Inflation)</a:t>
          </a:r>
          <a:endParaRPr lang="en-US" sz="3200">
            <a:latin typeface="Times New Roman" panose="02020603050405020304" pitchFamily="18" charset="0"/>
            <a:cs typeface="Times New Roman" panose="02020603050405020304" pitchFamily="18" charset="0"/>
          </a:endParaRPr>
        </a:p>
      </dgm:t>
    </dgm:pt>
    <dgm:pt modelId="{A8EBF9DD-54F9-41CF-B111-13354F28A729}" type="parTrans" cxnId="{44F28E2B-AAAC-4F61-BF21-4C6599F818B3}">
      <dgm:prSet/>
      <dgm:spPr/>
      <dgm:t>
        <a:bodyPr/>
        <a:lstStyle/>
        <a:p>
          <a:endParaRPr lang="en-US"/>
        </a:p>
      </dgm:t>
    </dgm:pt>
    <dgm:pt modelId="{0621D3DF-93FF-4924-99D9-2114841F6B5C}" type="sibTrans" cxnId="{44F28E2B-AAAC-4F61-BF21-4C6599F818B3}">
      <dgm:prSet/>
      <dgm:spPr/>
      <dgm:t>
        <a:bodyPr/>
        <a:lstStyle/>
        <a:p>
          <a:endParaRPr lang="en-US"/>
        </a:p>
      </dgm:t>
    </dgm:pt>
    <dgm:pt modelId="{ADB3413F-FFB5-470B-9F9D-41FADB7C1868}">
      <dgm:prSet custT="1"/>
      <dgm:spPr>
        <a:solidFill>
          <a:schemeClr val="accent1">
            <a:lumMod val="75000"/>
          </a:schemeClr>
        </a:solidFill>
      </dgm:spPr>
      <dgm:t>
        <a:bodyPr/>
        <a:lstStyle/>
        <a:p>
          <a:r>
            <a:rPr lang="en-US" sz="3200" b="1">
              <a:latin typeface="Times New Roman" panose="02020603050405020304" pitchFamily="18" charset="0"/>
              <a:cs typeface="Times New Roman" panose="02020603050405020304" pitchFamily="18" charset="0"/>
            </a:rPr>
            <a:t>PILOT Payments </a:t>
          </a:r>
          <a:endParaRPr lang="en-US" sz="3200">
            <a:latin typeface="Times New Roman" panose="02020603050405020304" pitchFamily="18" charset="0"/>
            <a:cs typeface="Times New Roman" panose="02020603050405020304" pitchFamily="18" charset="0"/>
          </a:endParaRPr>
        </a:p>
      </dgm:t>
    </dgm:pt>
    <dgm:pt modelId="{44BA17F6-06E3-4132-951E-6BBF1FF3F458}" type="parTrans" cxnId="{6A85AECE-8EED-4E87-8912-EF4C542414BE}">
      <dgm:prSet/>
      <dgm:spPr/>
      <dgm:t>
        <a:bodyPr/>
        <a:lstStyle/>
        <a:p>
          <a:endParaRPr lang="en-US"/>
        </a:p>
      </dgm:t>
    </dgm:pt>
    <dgm:pt modelId="{3BD60E10-AC6F-4CD8-81CB-527F904ADED1}" type="sibTrans" cxnId="{6A85AECE-8EED-4E87-8912-EF4C542414BE}">
      <dgm:prSet/>
      <dgm:spPr/>
      <dgm:t>
        <a:bodyPr/>
        <a:lstStyle/>
        <a:p>
          <a:endParaRPr lang="en-US"/>
        </a:p>
      </dgm:t>
    </dgm:pt>
    <dgm:pt modelId="{CB940F52-E839-4FA0-A0D8-447C38C9B854}">
      <dgm:prSet custT="1"/>
      <dgm:spPr>
        <a:solidFill>
          <a:schemeClr val="accent1">
            <a:lumMod val="75000"/>
          </a:schemeClr>
        </a:solidFill>
      </dgm:spPr>
      <dgm:t>
        <a:bodyPr/>
        <a:lstStyle/>
        <a:p>
          <a:r>
            <a:rPr lang="en-US" sz="3200" b="1">
              <a:latin typeface="Times New Roman" panose="02020603050405020304" pitchFamily="18" charset="0"/>
              <a:cs typeface="Times New Roman" panose="02020603050405020304" pitchFamily="18" charset="0"/>
            </a:rPr>
            <a:t>Exclusions</a:t>
          </a:r>
          <a:r>
            <a:rPr lang="en-US" sz="3000" b="1">
              <a:latin typeface="Times New Roman" panose="02020603050405020304" pitchFamily="18" charset="0"/>
              <a:cs typeface="Times New Roman" panose="02020603050405020304" pitchFamily="18" charset="0"/>
            </a:rPr>
            <a:t>: Capital &amp; Retirement</a:t>
          </a:r>
        </a:p>
      </dgm:t>
    </dgm:pt>
    <dgm:pt modelId="{A70B1CFE-2135-482D-ABF2-858C6249AB7B}" type="parTrans" cxnId="{ED6F9C60-5B87-4520-B285-AB47FA7B901B}">
      <dgm:prSet/>
      <dgm:spPr/>
      <dgm:t>
        <a:bodyPr/>
        <a:lstStyle/>
        <a:p>
          <a:endParaRPr lang="en-US"/>
        </a:p>
      </dgm:t>
    </dgm:pt>
    <dgm:pt modelId="{54A5989E-0C49-4C01-AB08-260F3698DDF9}" type="sibTrans" cxnId="{ED6F9C60-5B87-4520-B285-AB47FA7B901B}">
      <dgm:prSet/>
      <dgm:spPr/>
      <dgm:t>
        <a:bodyPr/>
        <a:lstStyle/>
        <a:p>
          <a:endParaRPr lang="en-US"/>
        </a:p>
      </dgm:t>
    </dgm:pt>
    <dgm:pt modelId="{ABAD579C-2851-4FE7-BCF6-6E8EB10EBCA6}" type="pres">
      <dgm:prSet presAssocID="{34DE2D50-2E57-4A85-8A80-23A03D7FB43B}" presName="linear" presStyleCnt="0">
        <dgm:presLayoutVars>
          <dgm:animLvl val="lvl"/>
          <dgm:resizeHandles val="exact"/>
        </dgm:presLayoutVars>
      </dgm:prSet>
      <dgm:spPr/>
    </dgm:pt>
    <dgm:pt modelId="{D743E92F-F212-4ABA-9EAF-FA84B7421D5E}" type="pres">
      <dgm:prSet presAssocID="{E82B101B-AEB0-4684-9B3D-EFE2EC3EC531}" presName="parentText" presStyleLbl="node1" presStyleIdx="0" presStyleCnt="5">
        <dgm:presLayoutVars>
          <dgm:chMax val="0"/>
          <dgm:bulletEnabled val="1"/>
        </dgm:presLayoutVars>
      </dgm:prSet>
      <dgm:spPr/>
    </dgm:pt>
    <dgm:pt modelId="{6F237258-86AD-4CBF-BB6D-651A8D99674F}" type="pres">
      <dgm:prSet presAssocID="{321E9D75-6526-4405-8880-34C5B9ACF1C4}" presName="spacer" presStyleCnt="0"/>
      <dgm:spPr/>
    </dgm:pt>
    <dgm:pt modelId="{7C561A6D-5967-4F92-B5D0-81CE47D95839}" type="pres">
      <dgm:prSet presAssocID="{FBC5679C-F7BE-405B-A8C8-52E5A1FF6868}" presName="parentText" presStyleLbl="node1" presStyleIdx="1" presStyleCnt="5">
        <dgm:presLayoutVars>
          <dgm:chMax val="0"/>
          <dgm:bulletEnabled val="1"/>
        </dgm:presLayoutVars>
      </dgm:prSet>
      <dgm:spPr/>
    </dgm:pt>
    <dgm:pt modelId="{AE71F1B9-CC7A-4D35-B4C2-058F0D5F02C4}" type="pres">
      <dgm:prSet presAssocID="{92B920A5-BD9F-4557-AC97-0C0CF8B26C2E}" presName="spacer" presStyleCnt="0"/>
      <dgm:spPr/>
    </dgm:pt>
    <dgm:pt modelId="{FC77A9BE-15BF-4C9F-B174-1E473B17BCC0}" type="pres">
      <dgm:prSet presAssocID="{8C09FAF1-6ECA-44BF-AF2C-64B9E7E5C9C1}" presName="parentText" presStyleLbl="node1" presStyleIdx="2" presStyleCnt="5">
        <dgm:presLayoutVars>
          <dgm:chMax val="0"/>
          <dgm:bulletEnabled val="1"/>
        </dgm:presLayoutVars>
      </dgm:prSet>
      <dgm:spPr/>
    </dgm:pt>
    <dgm:pt modelId="{479466D2-0910-48F3-B4D2-8EE6683FD8D3}" type="pres">
      <dgm:prSet presAssocID="{0621D3DF-93FF-4924-99D9-2114841F6B5C}" presName="spacer" presStyleCnt="0"/>
      <dgm:spPr/>
    </dgm:pt>
    <dgm:pt modelId="{6AA8E6DA-3D3A-4A53-91A9-BE20A0E70508}" type="pres">
      <dgm:prSet presAssocID="{ADB3413F-FFB5-470B-9F9D-41FADB7C1868}" presName="parentText" presStyleLbl="node1" presStyleIdx="3" presStyleCnt="5">
        <dgm:presLayoutVars>
          <dgm:chMax val="0"/>
          <dgm:bulletEnabled val="1"/>
        </dgm:presLayoutVars>
      </dgm:prSet>
      <dgm:spPr/>
    </dgm:pt>
    <dgm:pt modelId="{7913E918-7252-49F7-9ED1-B4BA37FC8675}" type="pres">
      <dgm:prSet presAssocID="{3BD60E10-AC6F-4CD8-81CB-527F904ADED1}" presName="spacer" presStyleCnt="0"/>
      <dgm:spPr/>
    </dgm:pt>
    <dgm:pt modelId="{B9DFD113-51D6-4B6B-AE98-8A3E281DD9F0}" type="pres">
      <dgm:prSet presAssocID="{CB940F52-E839-4FA0-A0D8-447C38C9B854}" presName="parentText" presStyleLbl="node1" presStyleIdx="4" presStyleCnt="5">
        <dgm:presLayoutVars>
          <dgm:chMax val="0"/>
          <dgm:bulletEnabled val="1"/>
        </dgm:presLayoutVars>
      </dgm:prSet>
      <dgm:spPr/>
    </dgm:pt>
  </dgm:ptLst>
  <dgm:cxnLst>
    <dgm:cxn modelId="{104C7B03-2D4E-451D-B858-E2E9B5734BEC}" type="presOf" srcId="{CB940F52-E839-4FA0-A0D8-447C38C9B854}" destId="{B9DFD113-51D6-4B6B-AE98-8A3E281DD9F0}" srcOrd="0" destOrd="0" presId="urn:microsoft.com/office/officeart/2005/8/layout/vList2"/>
    <dgm:cxn modelId="{36A9BC14-C1F5-4C16-9A1C-3F1ED4665A23}" type="presOf" srcId="{8C09FAF1-6ECA-44BF-AF2C-64B9E7E5C9C1}" destId="{FC77A9BE-15BF-4C9F-B174-1E473B17BCC0}" srcOrd="0" destOrd="0" presId="urn:microsoft.com/office/officeart/2005/8/layout/vList2"/>
    <dgm:cxn modelId="{1DD0D723-03A3-41EB-964E-F5A342AD740E}" srcId="{34DE2D50-2E57-4A85-8A80-23A03D7FB43B}" destId="{FBC5679C-F7BE-405B-A8C8-52E5A1FF6868}" srcOrd="1" destOrd="0" parTransId="{633672BF-131B-445B-80FD-C30CDAA1FBFE}" sibTransId="{92B920A5-BD9F-4557-AC97-0C0CF8B26C2E}"/>
    <dgm:cxn modelId="{44F28E2B-AAAC-4F61-BF21-4C6599F818B3}" srcId="{34DE2D50-2E57-4A85-8A80-23A03D7FB43B}" destId="{8C09FAF1-6ECA-44BF-AF2C-64B9E7E5C9C1}" srcOrd="2" destOrd="0" parTransId="{A8EBF9DD-54F9-41CF-B111-13354F28A729}" sibTransId="{0621D3DF-93FF-4924-99D9-2114841F6B5C}"/>
    <dgm:cxn modelId="{ED6F9C60-5B87-4520-B285-AB47FA7B901B}" srcId="{34DE2D50-2E57-4A85-8A80-23A03D7FB43B}" destId="{CB940F52-E839-4FA0-A0D8-447C38C9B854}" srcOrd="4" destOrd="0" parTransId="{A70B1CFE-2135-482D-ABF2-858C6249AB7B}" sibTransId="{54A5989E-0C49-4C01-AB08-260F3698DDF9}"/>
    <dgm:cxn modelId="{66DE4976-6894-406F-83CA-4B5F60E33AC3}" type="presOf" srcId="{34DE2D50-2E57-4A85-8A80-23A03D7FB43B}" destId="{ABAD579C-2851-4FE7-BCF6-6E8EB10EBCA6}" srcOrd="0" destOrd="0" presId="urn:microsoft.com/office/officeart/2005/8/layout/vList2"/>
    <dgm:cxn modelId="{B1BF9CA4-DACE-4376-9656-D06CD247D25E}" type="presOf" srcId="{FBC5679C-F7BE-405B-A8C8-52E5A1FF6868}" destId="{7C561A6D-5967-4F92-B5D0-81CE47D95839}" srcOrd="0" destOrd="0" presId="urn:microsoft.com/office/officeart/2005/8/layout/vList2"/>
    <dgm:cxn modelId="{7C5733A7-3ABF-49A0-B782-041BCF7A32A3}" type="presOf" srcId="{ADB3413F-FFB5-470B-9F9D-41FADB7C1868}" destId="{6AA8E6DA-3D3A-4A53-91A9-BE20A0E70508}" srcOrd="0" destOrd="0" presId="urn:microsoft.com/office/officeart/2005/8/layout/vList2"/>
    <dgm:cxn modelId="{6A85AECE-8EED-4E87-8912-EF4C542414BE}" srcId="{34DE2D50-2E57-4A85-8A80-23A03D7FB43B}" destId="{ADB3413F-FFB5-470B-9F9D-41FADB7C1868}" srcOrd="3" destOrd="0" parTransId="{44BA17F6-06E3-4132-951E-6BBF1FF3F458}" sibTransId="{3BD60E10-AC6F-4CD8-81CB-527F904ADED1}"/>
    <dgm:cxn modelId="{705628D1-205F-4C54-800B-FEF33330A803}" type="presOf" srcId="{E82B101B-AEB0-4684-9B3D-EFE2EC3EC531}" destId="{D743E92F-F212-4ABA-9EAF-FA84B7421D5E}" srcOrd="0" destOrd="0" presId="urn:microsoft.com/office/officeart/2005/8/layout/vList2"/>
    <dgm:cxn modelId="{DC4D2DD6-C758-4302-9F7A-727DB39B8990}" srcId="{34DE2D50-2E57-4A85-8A80-23A03D7FB43B}" destId="{E82B101B-AEB0-4684-9B3D-EFE2EC3EC531}" srcOrd="0" destOrd="0" parTransId="{C04A04B9-25FA-4432-B02A-2E8F8BA4FBD8}" sibTransId="{321E9D75-6526-4405-8880-34C5B9ACF1C4}"/>
    <dgm:cxn modelId="{5217B3CE-7ED6-4DE7-A2E1-922C3DEBF632}" type="presParOf" srcId="{ABAD579C-2851-4FE7-BCF6-6E8EB10EBCA6}" destId="{D743E92F-F212-4ABA-9EAF-FA84B7421D5E}" srcOrd="0" destOrd="0" presId="urn:microsoft.com/office/officeart/2005/8/layout/vList2"/>
    <dgm:cxn modelId="{04325387-C8C4-40C2-9DEC-731FD2DB0882}" type="presParOf" srcId="{ABAD579C-2851-4FE7-BCF6-6E8EB10EBCA6}" destId="{6F237258-86AD-4CBF-BB6D-651A8D99674F}" srcOrd="1" destOrd="0" presId="urn:microsoft.com/office/officeart/2005/8/layout/vList2"/>
    <dgm:cxn modelId="{78CEC589-7266-41D9-96A7-485D59C63838}" type="presParOf" srcId="{ABAD579C-2851-4FE7-BCF6-6E8EB10EBCA6}" destId="{7C561A6D-5967-4F92-B5D0-81CE47D95839}" srcOrd="2" destOrd="0" presId="urn:microsoft.com/office/officeart/2005/8/layout/vList2"/>
    <dgm:cxn modelId="{0CA2B4CA-437C-41AC-B64C-5240873ACDCE}" type="presParOf" srcId="{ABAD579C-2851-4FE7-BCF6-6E8EB10EBCA6}" destId="{AE71F1B9-CC7A-4D35-B4C2-058F0D5F02C4}" srcOrd="3" destOrd="0" presId="urn:microsoft.com/office/officeart/2005/8/layout/vList2"/>
    <dgm:cxn modelId="{32BE6243-1D3F-4168-AEA9-CFBCD4972357}" type="presParOf" srcId="{ABAD579C-2851-4FE7-BCF6-6E8EB10EBCA6}" destId="{FC77A9BE-15BF-4C9F-B174-1E473B17BCC0}" srcOrd="4" destOrd="0" presId="urn:microsoft.com/office/officeart/2005/8/layout/vList2"/>
    <dgm:cxn modelId="{442F30C6-D49A-4E77-B57E-F9ED79A3AAAF}" type="presParOf" srcId="{ABAD579C-2851-4FE7-BCF6-6E8EB10EBCA6}" destId="{479466D2-0910-48F3-B4D2-8EE6683FD8D3}" srcOrd="5" destOrd="0" presId="urn:microsoft.com/office/officeart/2005/8/layout/vList2"/>
    <dgm:cxn modelId="{6FB73064-2292-4A7C-A828-57C457FAC70A}" type="presParOf" srcId="{ABAD579C-2851-4FE7-BCF6-6E8EB10EBCA6}" destId="{6AA8E6DA-3D3A-4A53-91A9-BE20A0E70508}" srcOrd="6" destOrd="0" presId="urn:microsoft.com/office/officeart/2005/8/layout/vList2"/>
    <dgm:cxn modelId="{B604A688-83A9-4429-A1DE-AFD09EEC21C5}" type="presParOf" srcId="{ABAD579C-2851-4FE7-BCF6-6E8EB10EBCA6}" destId="{7913E918-7252-49F7-9ED1-B4BA37FC8675}" srcOrd="7" destOrd="0" presId="urn:microsoft.com/office/officeart/2005/8/layout/vList2"/>
    <dgm:cxn modelId="{067B43F9-D2AE-485C-B0E9-6FD58D0B25B8}" type="presParOf" srcId="{ABAD579C-2851-4FE7-BCF6-6E8EB10EBCA6}" destId="{B9DFD113-51D6-4B6B-AE98-8A3E281DD9F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34DE2D50-2E57-4A85-8A80-23A03D7FB4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82B101B-AEB0-4684-9B3D-EFE2EC3EC531}">
      <dgm:prSet custT="1"/>
      <dgm:spPr>
        <a:solidFill>
          <a:schemeClr val="accent1">
            <a:lumMod val="75000"/>
          </a:schemeClr>
        </a:solidFill>
      </dgm:spPr>
      <dgm:t>
        <a:bodyPr/>
        <a:lstStyle/>
        <a:p>
          <a:r>
            <a:rPr lang="en-US" sz="3200" b="1" dirty="0">
              <a:latin typeface="Times New Roman" panose="02020603050405020304" pitchFamily="18" charset="0"/>
              <a:cs typeface="Times New Roman" panose="02020603050405020304" pitchFamily="18" charset="0"/>
            </a:rPr>
            <a:t>Foundation Aid (Enrollment)</a:t>
          </a:r>
          <a:endParaRPr lang="en-US" sz="3200" dirty="0">
            <a:latin typeface="Times New Roman" panose="02020603050405020304" pitchFamily="18" charset="0"/>
            <a:cs typeface="Times New Roman" panose="02020603050405020304" pitchFamily="18" charset="0"/>
          </a:endParaRPr>
        </a:p>
      </dgm:t>
    </dgm:pt>
    <dgm:pt modelId="{C04A04B9-25FA-4432-B02A-2E8F8BA4FBD8}" type="parTrans" cxnId="{DC4D2DD6-C758-4302-9F7A-727DB39B8990}">
      <dgm:prSet/>
      <dgm:spPr/>
      <dgm:t>
        <a:bodyPr/>
        <a:lstStyle/>
        <a:p>
          <a:endParaRPr lang="en-US"/>
        </a:p>
      </dgm:t>
    </dgm:pt>
    <dgm:pt modelId="{321E9D75-6526-4405-8880-34C5B9ACF1C4}" type="sibTrans" cxnId="{DC4D2DD6-C758-4302-9F7A-727DB39B8990}">
      <dgm:prSet/>
      <dgm:spPr/>
      <dgm:t>
        <a:bodyPr/>
        <a:lstStyle/>
        <a:p>
          <a:endParaRPr lang="en-US"/>
        </a:p>
      </dgm:t>
    </dgm:pt>
    <dgm:pt modelId="{FBC5679C-F7BE-405B-A8C8-52E5A1FF6868}">
      <dgm:prSet custT="1"/>
      <dgm:spPr>
        <a:solidFill>
          <a:schemeClr val="accent1">
            <a:lumMod val="75000"/>
          </a:schemeClr>
        </a:solidFill>
      </dgm:spPr>
      <dgm:t>
        <a:bodyPr/>
        <a:lstStyle/>
        <a:p>
          <a:r>
            <a:rPr lang="en-US" sz="3200" b="1" i="0" baseline="0" dirty="0">
              <a:latin typeface="Times New Roman" panose="02020603050405020304" pitchFamily="18" charset="0"/>
            </a:rPr>
            <a:t>Transportation Aid</a:t>
          </a:r>
          <a:endParaRPr lang="en-US" sz="3200" baseline="0" dirty="0">
            <a:latin typeface="Times New Roman" panose="02020603050405020304" pitchFamily="18" charset="0"/>
          </a:endParaRPr>
        </a:p>
      </dgm:t>
    </dgm:pt>
    <dgm:pt modelId="{633672BF-131B-445B-80FD-C30CDAA1FBFE}" type="parTrans" cxnId="{1DD0D723-03A3-41EB-964E-F5A342AD740E}">
      <dgm:prSet/>
      <dgm:spPr/>
      <dgm:t>
        <a:bodyPr/>
        <a:lstStyle/>
        <a:p>
          <a:endParaRPr lang="en-US"/>
        </a:p>
      </dgm:t>
    </dgm:pt>
    <dgm:pt modelId="{92B920A5-BD9F-4557-AC97-0C0CF8B26C2E}" type="sibTrans" cxnId="{1DD0D723-03A3-41EB-964E-F5A342AD740E}">
      <dgm:prSet/>
      <dgm:spPr/>
      <dgm:t>
        <a:bodyPr/>
        <a:lstStyle/>
        <a:p>
          <a:endParaRPr lang="en-US"/>
        </a:p>
      </dgm:t>
    </dgm:pt>
    <dgm:pt modelId="{8C09FAF1-6ECA-44BF-AF2C-64B9E7E5C9C1}">
      <dgm:prSet custT="1"/>
      <dgm:spPr>
        <a:solidFill>
          <a:schemeClr val="accent1">
            <a:lumMod val="75000"/>
          </a:schemeClr>
        </a:solidFill>
      </dgm:spPr>
      <dgm:t>
        <a:bodyPr/>
        <a:lstStyle/>
        <a:p>
          <a:r>
            <a:rPr lang="en-US" sz="3200" b="1" dirty="0">
              <a:latin typeface="Times New Roman" panose="02020603050405020304" pitchFamily="18" charset="0"/>
              <a:cs typeface="Times New Roman" panose="02020603050405020304" pitchFamily="18" charset="0"/>
            </a:rPr>
            <a:t>Special Education Services</a:t>
          </a:r>
        </a:p>
      </dgm:t>
    </dgm:pt>
    <dgm:pt modelId="{A8EBF9DD-54F9-41CF-B111-13354F28A729}" type="parTrans" cxnId="{44F28E2B-AAAC-4F61-BF21-4C6599F818B3}">
      <dgm:prSet/>
      <dgm:spPr/>
      <dgm:t>
        <a:bodyPr/>
        <a:lstStyle/>
        <a:p>
          <a:endParaRPr lang="en-US"/>
        </a:p>
      </dgm:t>
    </dgm:pt>
    <dgm:pt modelId="{0621D3DF-93FF-4924-99D9-2114841F6B5C}" type="sibTrans" cxnId="{44F28E2B-AAAC-4F61-BF21-4C6599F818B3}">
      <dgm:prSet/>
      <dgm:spPr/>
      <dgm:t>
        <a:bodyPr/>
        <a:lstStyle/>
        <a:p>
          <a:endParaRPr lang="en-US"/>
        </a:p>
      </dgm:t>
    </dgm:pt>
    <dgm:pt modelId="{ADB3413F-FFB5-470B-9F9D-41FADB7C1868}">
      <dgm:prSet custT="1"/>
      <dgm:spPr>
        <a:solidFill>
          <a:schemeClr val="accent1">
            <a:lumMod val="75000"/>
          </a:schemeClr>
        </a:solidFill>
      </dgm:spPr>
      <dgm:t>
        <a:bodyPr/>
        <a:lstStyle/>
        <a:p>
          <a:r>
            <a:rPr lang="en-US" sz="3200" b="1" dirty="0">
              <a:latin typeface="Times New Roman" panose="02020603050405020304" pitchFamily="18" charset="0"/>
              <a:cs typeface="Times New Roman" panose="02020603050405020304" pitchFamily="18" charset="0"/>
            </a:rPr>
            <a:t>BOCES Aid</a:t>
          </a:r>
          <a:endParaRPr lang="en-US" sz="3200" dirty="0">
            <a:latin typeface="Times New Roman" panose="02020603050405020304" pitchFamily="18" charset="0"/>
            <a:cs typeface="Times New Roman" panose="02020603050405020304" pitchFamily="18" charset="0"/>
          </a:endParaRPr>
        </a:p>
      </dgm:t>
    </dgm:pt>
    <dgm:pt modelId="{44BA17F6-06E3-4132-951E-6BBF1FF3F458}" type="parTrans" cxnId="{6A85AECE-8EED-4E87-8912-EF4C542414BE}">
      <dgm:prSet/>
      <dgm:spPr/>
      <dgm:t>
        <a:bodyPr/>
        <a:lstStyle/>
        <a:p>
          <a:endParaRPr lang="en-US"/>
        </a:p>
      </dgm:t>
    </dgm:pt>
    <dgm:pt modelId="{3BD60E10-AC6F-4CD8-81CB-527F904ADED1}" type="sibTrans" cxnId="{6A85AECE-8EED-4E87-8912-EF4C542414BE}">
      <dgm:prSet/>
      <dgm:spPr/>
      <dgm:t>
        <a:bodyPr/>
        <a:lstStyle/>
        <a:p>
          <a:endParaRPr lang="en-US"/>
        </a:p>
      </dgm:t>
    </dgm:pt>
    <dgm:pt modelId="{CB940F52-E839-4FA0-A0D8-447C38C9B854}">
      <dgm:prSet custT="1"/>
      <dgm:spPr>
        <a:solidFill>
          <a:schemeClr val="accent1">
            <a:lumMod val="75000"/>
          </a:schemeClr>
        </a:solidFill>
      </dgm:spPr>
      <dgm:t>
        <a:bodyPr/>
        <a:lstStyle/>
        <a:p>
          <a:r>
            <a:rPr lang="en-US" sz="3200" b="1" dirty="0">
              <a:latin typeface="Times New Roman" panose="02020603050405020304" pitchFamily="18" charset="0"/>
              <a:cs typeface="Times New Roman" panose="02020603050405020304" pitchFamily="18" charset="0"/>
            </a:rPr>
            <a:t>Building Aid (Capital Projects)</a:t>
          </a:r>
          <a:endParaRPr lang="en-US" sz="3000" b="1" dirty="0">
            <a:latin typeface="Times New Roman" panose="02020603050405020304" pitchFamily="18" charset="0"/>
            <a:cs typeface="Times New Roman" panose="02020603050405020304" pitchFamily="18" charset="0"/>
          </a:endParaRPr>
        </a:p>
      </dgm:t>
    </dgm:pt>
    <dgm:pt modelId="{A70B1CFE-2135-482D-ABF2-858C6249AB7B}" type="parTrans" cxnId="{ED6F9C60-5B87-4520-B285-AB47FA7B901B}">
      <dgm:prSet/>
      <dgm:spPr/>
      <dgm:t>
        <a:bodyPr/>
        <a:lstStyle/>
        <a:p>
          <a:endParaRPr lang="en-US"/>
        </a:p>
      </dgm:t>
    </dgm:pt>
    <dgm:pt modelId="{54A5989E-0C49-4C01-AB08-260F3698DDF9}" type="sibTrans" cxnId="{ED6F9C60-5B87-4520-B285-AB47FA7B901B}">
      <dgm:prSet/>
      <dgm:spPr/>
      <dgm:t>
        <a:bodyPr/>
        <a:lstStyle/>
        <a:p>
          <a:endParaRPr lang="en-US"/>
        </a:p>
      </dgm:t>
    </dgm:pt>
    <dgm:pt modelId="{ABAD579C-2851-4FE7-BCF6-6E8EB10EBCA6}" type="pres">
      <dgm:prSet presAssocID="{34DE2D50-2E57-4A85-8A80-23A03D7FB43B}" presName="linear" presStyleCnt="0">
        <dgm:presLayoutVars>
          <dgm:animLvl val="lvl"/>
          <dgm:resizeHandles val="exact"/>
        </dgm:presLayoutVars>
      </dgm:prSet>
      <dgm:spPr/>
    </dgm:pt>
    <dgm:pt modelId="{D743E92F-F212-4ABA-9EAF-FA84B7421D5E}" type="pres">
      <dgm:prSet presAssocID="{E82B101B-AEB0-4684-9B3D-EFE2EC3EC531}" presName="parentText" presStyleLbl="node1" presStyleIdx="0" presStyleCnt="5">
        <dgm:presLayoutVars>
          <dgm:chMax val="0"/>
          <dgm:bulletEnabled val="1"/>
        </dgm:presLayoutVars>
      </dgm:prSet>
      <dgm:spPr/>
    </dgm:pt>
    <dgm:pt modelId="{6F237258-86AD-4CBF-BB6D-651A8D99674F}" type="pres">
      <dgm:prSet presAssocID="{321E9D75-6526-4405-8880-34C5B9ACF1C4}" presName="spacer" presStyleCnt="0"/>
      <dgm:spPr/>
    </dgm:pt>
    <dgm:pt modelId="{7C561A6D-5967-4F92-B5D0-81CE47D95839}" type="pres">
      <dgm:prSet presAssocID="{FBC5679C-F7BE-405B-A8C8-52E5A1FF6868}" presName="parentText" presStyleLbl="node1" presStyleIdx="1" presStyleCnt="5">
        <dgm:presLayoutVars>
          <dgm:chMax val="0"/>
          <dgm:bulletEnabled val="1"/>
        </dgm:presLayoutVars>
      </dgm:prSet>
      <dgm:spPr/>
    </dgm:pt>
    <dgm:pt modelId="{AE71F1B9-CC7A-4D35-B4C2-058F0D5F02C4}" type="pres">
      <dgm:prSet presAssocID="{92B920A5-BD9F-4557-AC97-0C0CF8B26C2E}" presName="spacer" presStyleCnt="0"/>
      <dgm:spPr/>
    </dgm:pt>
    <dgm:pt modelId="{FC77A9BE-15BF-4C9F-B174-1E473B17BCC0}" type="pres">
      <dgm:prSet presAssocID="{8C09FAF1-6ECA-44BF-AF2C-64B9E7E5C9C1}" presName="parentText" presStyleLbl="node1" presStyleIdx="2" presStyleCnt="5">
        <dgm:presLayoutVars>
          <dgm:chMax val="0"/>
          <dgm:bulletEnabled val="1"/>
        </dgm:presLayoutVars>
      </dgm:prSet>
      <dgm:spPr/>
    </dgm:pt>
    <dgm:pt modelId="{479466D2-0910-48F3-B4D2-8EE6683FD8D3}" type="pres">
      <dgm:prSet presAssocID="{0621D3DF-93FF-4924-99D9-2114841F6B5C}" presName="spacer" presStyleCnt="0"/>
      <dgm:spPr/>
    </dgm:pt>
    <dgm:pt modelId="{6AA8E6DA-3D3A-4A53-91A9-BE20A0E70508}" type="pres">
      <dgm:prSet presAssocID="{ADB3413F-FFB5-470B-9F9D-41FADB7C1868}" presName="parentText" presStyleLbl="node1" presStyleIdx="3" presStyleCnt="5">
        <dgm:presLayoutVars>
          <dgm:chMax val="0"/>
          <dgm:bulletEnabled val="1"/>
        </dgm:presLayoutVars>
      </dgm:prSet>
      <dgm:spPr/>
    </dgm:pt>
    <dgm:pt modelId="{7913E918-7252-49F7-9ED1-B4BA37FC8675}" type="pres">
      <dgm:prSet presAssocID="{3BD60E10-AC6F-4CD8-81CB-527F904ADED1}" presName="spacer" presStyleCnt="0"/>
      <dgm:spPr/>
    </dgm:pt>
    <dgm:pt modelId="{B9DFD113-51D6-4B6B-AE98-8A3E281DD9F0}" type="pres">
      <dgm:prSet presAssocID="{CB940F52-E839-4FA0-A0D8-447C38C9B854}" presName="parentText" presStyleLbl="node1" presStyleIdx="4" presStyleCnt="5">
        <dgm:presLayoutVars>
          <dgm:chMax val="0"/>
          <dgm:bulletEnabled val="1"/>
        </dgm:presLayoutVars>
      </dgm:prSet>
      <dgm:spPr/>
    </dgm:pt>
  </dgm:ptLst>
  <dgm:cxnLst>
    <dgm:cxn modelId="{104C7B03-2D4E-451D-B858-E2E9B5734BEC}" type="presOf" srcId="{CB940F52-E839-4FA0-A0D8-447C38C9B854}" destId="{B9DFD113-51D6-4B6B-AE98-8A3E281DD9F0}" srcOrd="0" destOrd="0" presId="urn:microsoft.com/office/officeart/2005/8/layout/vList2"/>
    <dgm:cxn modelId="{36A9BC14-C1F5-4C16-9A1C-3F1ED4665A23}" type="presOf" srcId="{8C09FAF1-6ECA-44BF-AF2C-64B9E7E5C9C1}" destId="{FC77A9BE-15BF-4C9F-B174-1E473B17BCC0}" srcOrd="0" destOrd="0" presId="urn:microsoft.com/office/officeart/2005/8/layout/vList2"/>
    <dgm:cxn modelId="{1DD0D723-03A3-41EB-964E-F5A342AD740E}" srcId="{34DE2D50-2E57-4A85-8A80-23A03D7FB43B}" destId="{FBC5679C-F7BE-405B-A8C8-52E5A1FF6868}" srcOrd="1" destOrd="0" parTransId="{633672BF-131B-445B-80FD-C30CDAA1FBFE}" sibTransId="{92B920A5-BD9F-4557-AC97-0C0CF8B26C2E}"/>
    <dgm:cxn modelId="{44F28E2B-AAAC-4F61-BF21-4C6599F818B3}" srcId="{34DE2D50-2E57-4A85-8A80-23A03D7FB43B}" destId="{8C09FAF1-6ECA-44BF-AF2C-64B9E7E5C9C1}" srcOrd="2" destOrd="0" parTransId="{A8EBF9DD-54F9-41CF-B111-13354F28A729}" sibTransId="{0621D3DF-93FF-4924-99D9-2114841F6B5C}"/>
    <dgm:cxn modelId="{ED6F9C60-5B87-4520-B285-AB47FA7B901B}" srcId="{34DE2D50-2E57-4A85-8A80-23A03D7FB43B}" destId="{CB940F52-E839-4FA0-A0D8-447C38C9B854}" srcOrd="4" destOrd="0" parTransId="{A70B1CFE-2135-482D-ABF2-858C6249AB7B}" sibTransId="{54A5989E-0C49-4C01-AB08-260F3698DDF9}"/>
    <dgm:cxn modelId="{66DE4976-6894-406F-83CA-4B5F60E33AC3}" type="presOf" srcId="{34DE2D50-2E57-4A85-8A80-23A03D7FB43B}" destId="{ABAD579C-2851-4FE7-BCF6-6E8EB10EBCA6}" srcOrd="0" destOrd="0" presId="urn:microsoft.com/office/officeart/2005/8/layout/vList2"/>
    <dgm:cxn modelId="{B1BF9CA4-DACE-4376-9656-D06CD247D25E}" type="presOf" srcId="{FBC5679C-F7BE-405B-A8C8-52E5A1FF6868}" destId="{7C561A6D-5967-4F92-B5D0-81CE47D95839}" srcOrd="0" destOrd="0" presId="urn:microsoft.com/office/officeart/2005/8/layout/vList2"/>
    <dgm:cxn modelId="{7C5733A7-3ABF-49A0-B782-041BCF7A32A3}" type="presOf" srcId="{ADB3413F-FFB5-470B-9F9D-41FADB7C1868}" destId="{6AA8E6DA-3D3A-4A53-91A9-BE20A0E70508}" srcOrd="0" destOrd="0" presId="urn:microsoft.com/office/officeart/2005/8/layout/vList2"/>
    <dgm:cxn modelId="{6A85AECE-8EED-4E87-8912-EF4C542414BE}" srcId="{34DE2D50-2E57-4A85-8A80-23A03D7FB43B}" destId="{ADB3413F-FFB5-470B-9F9D-41FADB7C1868}" srcOrd="3" destOrd="0" parTransId="{44BA17F6-06E3-4132-951E-6BBF1FF3F458}" sibTransId="{3BD60E10-AC6F-4CD8-81CB-527F904ADED1}"/>
    <dgm:cxn modelId="{705628D1-205F-4C54-800B-FEF33330A803}" type="presOf" srcId="{E82B101B-AEB0-4684-9B3D-EFE2EC3EC531}" destId="{D743E92F-F212-4ABA-9EAF-FA84B7421D5E}" srcOrd="0" destOrd="0" presId="urn:microsoft.com/office/officeart/2005/8/layout/vList2"/>
    <dgm:cxn modelId="{DC4D2DD6-C758-4302-9F7A-727DB39B8990}" srcId="{34DE2D50-2E57-4A85-8A80-23A03D7FB43B}" destId="{E82B101B-AEB0-4684-9B3D-EFE2EC3EC531}" srcOrd="0" destOrd="0" parTransId="{C04A04B9-25FA-4432-B02A-2E8F8BA4FBD8}" sibTransId="{321E9D75-6526-4405-8880-34C5B9ACF1C4}"/>
    <dgm:cxn modelId="{5217B3CE-7ED6-4DE7-A2E1-922C3DEBF632}" type="presParOf" srcId="{ABAD579C-2851-4FE7-BCF6-6E8EB10EBCA6}" destId="{D743E92F-F212-4ABA-9EAF-FA84B7421D5E}" srcOrd="0" destOrd="0" presId="urn:microsoft.com/office/officeart/2005/8/layout/vList2"/>
    <dgm:cxn modelId="{04325387-C8C4-40C2-9DEC-731FD2DB0882}" type="presParOf" srcId="{ABAD579C-2851-4FE7-BCF6-6E8EB10EBCA6}" destId="{6F237258-86AD-4CBF-BB6D-651A8D99674F}" srcOrd="1" destOrd="0" presId="urn:microsoft.com/office/officeart/2005/8/layout/vList2"/>
    <dgm:cxn modelId="{78CEC589-7266-41D9-96A7-485D59C63838}" type="presParOf" srcId="{ABAD579C-2851-4FE7-BCF6-6E8EB10EBCA6}" destId="{7C561A6D-5967-4F92-B5D0-81CE47D95839}" srcOrd="2" destOrd="0" presId="urn:microsoft.com/office/officeart/2005/8/layout/vList2"/>
    <dgm:cxn modelId="{0CA2B4CA-437C-41AC-B64C-5240873ACDCE}" type="presParOf" srcId="{ABAD579C-2851-4FE7-BCF6-6E8EB10EBCA6}" destId="{AE71F1B9-CC7A-4D35-B4C2-058F0D5F02C4}" srcOrd="3" destOrd="0" presId="urn:microsoft.com/office/officeart/2005/8/layout/vList2"/>
    <dgm:cxn modelId="{32BE6243-1D3F-4168-AEA9-CFBCD4972357}" type="presParOf" srcId="{ABAD579C-2851-4FE7-BCF6-6E8EB10EBCA6}" destId="{FC77A9BE-15BF-4C9F-B174-1E473B17BCC0}" srcOrd="4" destOrd="0" presId="urn:microsoft.com/office/officeart/2005/8/layout/vList2"/>
    <dgm:cxn modelId="{442F30C6-D49A-4E77-B57E-F9ED79A3AAAF}" type="presParOf" srcId="{ABAD579C-2851-4FE7-BCF6-6E8EB10EBCA6}" destId="{479466D2-0910-48F3-B4D2-8EE6683FD8D3}" srcOrd="5" destOrd="0" presId="urn:microsoft.com/office/officeart/2005/8/layout/vList2"/>
    <dgm:cxn modelId="{6FB73064-2292-4A7C-A828-57C457FAC70A}" type="presParOf" srcId="{ABAD579C-2851-4FE7-BCF6-6E8EB10EBCA6}" destId="{6AA8E6DA-3D3A-4A53-91A9-BE20A0E70508}" srcOrd="6" destOrd="0" presId="urn:microsoft.com/office/officeart/2005/8/layout/vList2"/>
    <dgm:cxn modelId="{B604A688-83A9-4429-A1DE-AFD09EEC21C5}" type="presParOf" srcId="{ABAD579C-2851-4FE7-BCF6-6E8EB10EBCA6}" destId="{7913E918-7252-49F7-9ED1-B4BA37FC8675}" srcOrd="7" destOrd="0" presId="urn:microsoft.com/office/officeart/2005/8/layout/vList2"/>
    <dgm:cxn modelId="{067B43F9-D2AE-485C-B0E9-6FD58D0B25B8}" type="presParOf" srcId="{ABAD579C-2851-4FE7-BCF6-6E8EB10EBCA6}" destId="{B9DFD113-51D6-4B6B-AE98-8A3E281DD9F0}"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E32D3946-3898-4164-AF92-690B1981A1A3}" type="doc">
      <dgm:prSet loTypeId="urn:microsoft.com/office/officeart/2018/2/layout/IconVerticalSolidList" loCatId="icon" qsTypeId="urn:microsoft.com/office/officeart/2005/8/quickstyle/simple1" qsCatId="simple" csTypeId="urn:microsoft.com/office/officeart/2005/8/colors/accent1_2" csCatId="accent1" phldr="1"/>
      <dgm:spPr/>
      <dgm:t>
        <a:bodyPr/>
        <a:lstStyle/>
        <a:p>
          <a:endParaRPr lang="en-US"/>
        </a:p>
      </dgm:t>
    </dgm:pt>
    <dgm:pt modelId="{120E1890-2238-402B-A5CB-7BA15C154577}">
      <dgm:prSe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Debt Service	                       $6,958,300</a:t>
          </a:r>
        </a:p>
      </dgm:t>
    </dgm:pt>
    <dgm:pt modelId="{5961CF17-6940-4662-B3EB-12D9D5B6A822}" type="parTrans" cxnId="{FC37128A-FCFA-4DC9-9F7A-24ECC5790854}">
      <dgm:prSet/>
      <dgm:spPr/>
      <dgm:t>
        <a:bodyPr/>
        <a:lstStyle/>
        <a:p>
          <a:endParaRPr lang="en-US"/>
        </a:p>
      </dgm:t>
    </dgm:pt>
    <dgm:pt modelId="{AB58AA87-C11B-49FA-8D04-D15100158C15}" type="sibTrans" cxnId="{FC37128A-FCFA-4DC9-9F7A-24ECC5790854}">
      <dgm:prSet/>
      <dgm:spPr/>
      <dgm:t>
        <a:bodyPr/>
        <a:lstStyle/>
        <a:p>
          <a:endParaRPr lang="en-US"/>
        </a:p>
      </dgm:t>
    </dgm:pt>
    <dgm:pt modelId="{2F7A545E-9496-4F7B-879E-A98B6209CD3A}">
      <dgm:prSe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Special Education Tuition	       </a:t>
          </a:r>
          <a:r>
            <a:rPr lang="en-US" sz="2400" dirty="0">
              <a:solidFill>
                <a:srgbClr val="C00000"/>
              </a:solidFill>
              <a:latin typeface="Times New Roman" panose="02020603050405020304" pitchFamily="18" charset="0"/>
              <a:cs typeface="Times New Roman" panose="02020603050405020304" pitchFamily="18" charset="0"/>
            </a:rPr>
            <a:t>($1,801,400)</a:t>
          </a:r>
          <a:r>
            <a:rPr lang="en-US" sz="2400" dirty="0">
              <a:latin typeface="Times New Roman" panose="02020603050405020304" pitchFamily="18" charset="0"/>
              <a:cs typeface="Times New Roman" panose="02020603050405020304" pitchFamily="18" charset="0"/>
            </a:rPr>
            <a:t>                             </a:t>
          </a:r>
          <a:endParaRPr lang="en-US" sz="2400" u="none" dirty="0">
            <a:solidFill>
              <a:srgbClr val="853E37"/>
            </a:solidFill>
            <a:latin typeface="Times New Roman" panose="02020603050405020304" pitchFamily="18" charset="0"/>
            <a:cs typeface="Times New Roman" panose="02020603050405020304" pitchFamily="18" charset="0"/>
          </a:endParaRPr>
        </a:p>
      </dgm:t>
    </dgm:pt>
    <dgm:pt modelId="{36B48DF5-224C-4135-B199-E62F019EABED}" type="parTrans" cxnId="{D6B664DD-BD2B-4930-9833-14F4C6C8CD0A}">
      <dgm:prSet/>
      <dgm:spPr/>
      <dgm:t>
        <a:bodyPr/>
        <a:lstStyle/>
        <a:p>
          <a:endParaRPr lang="en-US"/>
        </a:p>
      </dgm:t>
    </dgm:pt>
    <dgm:pt modelId="{EAFF4392-69B2-4371-92F8-A64762C3FAEA}" type="sibTrans" cxnId="{D6B664DD-BD2B-4930-9833-14F4C6C8CD0A}">
      <dgm:prSet/>
      <dgm:spPr/>
      <dgm:t>
        <a:bodyPr/>
        <a:lstStyle/>
        <a:p>
          <a:endParaRPr lang="en-US"/>
        </a:p>
      </dgm:t>
    </dgm:pt>
    <dgm:pt modelId="{20C3410E-28F7-4409-AACF-361ECCBCAFE2}">
      <dgm:prSet custT="1"/>
      <dgm:spPr/>
      <dgm:t>
        <a:bodyPr/>
        <a:lstStyle/>
        <a:p>
          <a:pPr>
            <a:lnSpc>
              <a:spcPct val="100000"/>
            </a:lnSpc>
          </a:pPr>
          <a:r>
            <a:rPr lang="en-US" sz="2000" b="1" baseline="0" dirty="0">
              <a:latin typeface="Times New Roman" panose="02020603050405020304" pitchFamily="18" charset="0"/>
              <a:cs typeface="Times New Roman" panose="02020603050405020304" pitchFamily="18" charset="0"/>
            </a:rPr>
            <a:t>TOTAL EXPENSE INCREASE       </a:t>
          </a:r>
          <a:r>
            <a:rPr lang="en-US" sz="2400" b="1" baseline="0" dirty="0">
              <a:latin typeface="Times New Roman" panose="02020603050405020304" pitchFamily="18" charset="0"/>
              <a:cs typeface="Times New Roman" panose="02020603050405020304" pitchFamily="18" charset="0"/>
            </a:rPr>
            <a:t>$8,557,330</a:t>
          </a:r>
          <a:endParaRPr lang="en-US" sz="2400" dirty="0">
            <a:latin typeface="Times New Roman" panose="02020603050405020304" pitchFamily="18" charset="0"/>
            <a:cs typeface="Times New Roman" panose="02020603050405020304" pitchFamily="18" charset="0"/>
          </a:endParaRPr>
        </a:p>
      </dgm:t>
    </dgm:pt>
    <dgm:pt modelId="{6611EF2C-B632-4CD6-B3DA-90F0C09D82F7}" type="parTrans" cxnId="{D70272C3-FB74-4047-8CB6-423CD823D3E0}">
      <dgm:prSet/>
      <dgm:spPr/>
      <dgm:t>
        <a:bodyPr/>
        <a:lstStyle/>
        <a:p>
          <a:endParaRPr lang="en-US"/>
        </a:p>
      </dgm:t>
    </dgm:pt>
    <dgm:pt modelId="{8FF71AFD-76E2-4519-A438-24CF781ACFBB}" type="sibTrans" cxnId="{D70272C3-FB74-4047-8CB6-423CD823D3E0}">
      <dgm:prSet/>
      <dgm:spPr/>
      <dgm:t>
        <a:bodyPr/>
        <a:lstStyle/>
        <a:p>
          <a:endParaRPr lang="en-US"/>
        </a:p>
      </dgm:t>
    </dgm:pt>
    <dgm:pt modelId="{BDC525D6-9322-4914-895B-E7B9936E09A4}">
      <dgm:prSe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Salaries  		         </a:t>
          </a:r>
          <a:r>
            <a:rPr lang="en-US" sz="2400" dirty="0">
              <a:solidFill>
                <a:srgbClr val="C00000"/>
              </a:solidFill>
              <a:latin typeface="Times New Roman" panose="02020603050405020304" pitchFamily="18" charset="0"/>
              <a:cs typeface="Times New Roman" panose="02020603050405020304" pitchFamily="18" charset="0"/>
            </a:rPr>
            <a:t>($ 200,000)</a:t>
          </a:r>
          <a:r>
            <a:rPr lang="en-US" sz="2400" dirty="0">
              <a:latin typeface="Times New Roman" panose="02020603050405020304" pitchFamily="18" charset="0"/>
              <a:cs typeface="Times New Roman" panose="02020603050405020304" pitchFamily="18" charset="0"/>
            </a:rPr>
            <a:t>  </a:t>
          </a:r>
        </a:p>
      </dgm:t>
    </dgm:pt>
    <dgm:pt modelId="{0ADA8C72-5D76-4FFF-BF18-44A905BB2452}" type="sibTrans" cxnId="{8A0B2FB8-768A-4711-9FB8-204276AA821F}">
      <dgm:prSet/>
      <dgm:spPr/>
      <dgm:t>
        <a:bodyPr/>
        <a:lstStyle/>
        <a:p>
          <a:endParaRPr lang="en-US"/>
        </a:p>
      </dgm:t>
    </dgm:pt>
    <dgm:pt modelId="{A9FBCAC0-A355-45AB-92B6-C64E0F0E81E7}" type="parTrans" cxnId="{8A0B2FB8-768A-4711-9FB8-204276AA821F}">
      <dgm:prSet/>
      <dgm:spPr/>
      <dgm:t>
        <a:bodyPr/>
        <a:lstStyle/>
        <a:p>
          <a:endParaRPr lang="en-US"/>
        </a:p>
      </dgm:t>
    </dgm:pt>
    <dgm:pt modelId="{4470EB4B-7751-44EA-A172-9E00D3DE95A4}">
      <dgm:prSe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Transportation	                       $   208,400</a:t>
          </a:r>
          <a:endParaRPr lang="en-US" sz="2400" dirty="0">
            <a:solidFill>
              <a:srgbClr val="853E37"/>
            </a:solidFill>
            <a:latin typeface="Times New Roman" panose="02020603050405020304" pitchFamily="18" charset="0"/>
            <a:cs typeface="Times New Roman" panose="02020603050405020304" pitchFamily="18" charset="0"/>
          </a:endParaRPr>
        </a:p>
      </dgm:t>
    </dgm:pt>
    <dgm:pt modelId="{1CC8BCEF-23BE-4B79-A3D2-E58649F2095B}" type="parTrans" cxnId="{D6486B7A-84D0-4E0F-8AE6-D0777359A99C}">
      <dgm:prSet/>
      <dgm:spPr/>
      <dgm:t>
        <a:bodyPr/>
        <a:lstStyle/>
        <a:p>
          <a:endParaRPr lang="en-US"/>
        </a:p>
      </dgm:t>
    </dgm:pt>
    <dgm:pt modelId="{88CAFF0A-B2C8-4E78-994E-55388F2F7CDF}" type="sibTrans" cxnId="{D6486B7A-84D0-4E0F-8AE6-D0777359A99C}">
      <dgm:prSet/>
      <dgm:spPr/>
      <dgm:t>
        <a:bodyPr/>
        <a:lstStyle/>
        <a:p>
          <a:endParaRPr lang="en-US"/>
        </a:p>
      </dgm:t>
    </dgm:pt>
    <dgm:pt modelId="{391FA876-F19E-4DA8-8B94-0D644227407F}">
      <dgm:prSe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Other Contractual Expenses      </a:t>
          </a:r>
          <a:r>
            <a:rPr lang="en-US" sz="2400" u="sng" dirty="0">
              <a:solidFill>
                <a:schemeClr val="tx1"/>
              </a:solidFill>
              <a:latin typeface="Times New Roman" panose="02020603050405020304" pitchFamily="18" charset="0"/>
              <a:cs typeface="Times New Roman" panose="02020603050405020304" pitchFamily="18" charset="0"/>
            </a:rPr>
            <a:t>$   232,030     </a:t>
          </a:r>
        </a:p>
      </dgm:t>
    </dgm:pt>
    <dgm:pt modelId="{D4002D3C-3120-4D22-A607-9B5DE00032E7}" type="parTrans" cxnId="{EC943D4B-E6D8-4F5A-969D-BFC65952F239}">
      <dgm:prSet/>
      <dgm:spPr/>
      <dgm:t>
        <a:bodyPr/>
        <a:lstStyle/>
        <a:p>
          <a:endParaRPr lang="en-US"/>
        </a:p>
      </dgm:t>
    </dgm:pt>
    <dgm:pt modelId="{C8AC8F38-7280-4E1D-B7C8-FCA8F21B9A02}" type="sibTrans" cxnId="{EC943D4B-E6D8-4F5A-969D-BFC65952F239}">
      <dgm:prSet/>
      <dgm:spPr/>
      <dgm:t>
        <a:bodyPr/>
        <a:lstStyle/>
        <a:p>
          <a:endParaRPr lang="en-US"/>
        </a:p>
      </dgm:t>
    </dgm:pt>
    <dgm:pt modelId="{10A08154-8C3C-41FC-8405-74FE4E2D40BA}">
      <dgm:prSet custT="1"/>
      <dgm:spPr/>
      <dgm:t>
        <a:bodyPr/>
        <a:lstStyle/>
        <a:p>
          <a:pPr>
            <a:lnSpc>
              <a:spcPct val="100000"/>
            </a:lnSpc>
          </a:pPr>
          <a:r>
            <a:rPr lang="en-US" sz="2400" dirty="0">
              <a:latin typeface="Times New Roman" panose="02020603050405020304" pitchFamily="18" charset="0"/>
              <a:cs typeface="Times New Roman" panose="02020603050405020304" pitchFamily="18" charset="0"/>
            </a:rPr>
            <a:t>Employee Benefits     	         $3,160,000</a:t>
          </a:r>
        </a:p>
      </dgm:t>
    </dgm:pt>
    <dgm:pt modelId="{6DA64EE7-6622-40EE-A853-88C9260B0CB2}" type="parTrans" cxnId="{801CC1CA-EACE-4BED-A830-EF4D89A40AD4}">
      <dgm:prSet/>
      <dgm:spPr/>
      <dgm:t>
        <a:bodyPr/>
        <a:lstStyle/>
        <a:p>
          <a:endParaRPr lang="en-US"/>
        </a:p>
      </dgm:t>
    </dgm:pt>
    <dgm:pt modelId="{3E93A8D9-6936-424A-BB62-7ECDF3F115CD}" type="sibTrans" cxnId="{801CC1CA-EACE-4BED-A830-EF4D89A40AD4}">
      <dgm:prSet/>
      <dgm:spPr/>
      <dgm:t>
        <a:bodyPr/>
        <a:lstStyle/>
        <a:p>
          <a:endParaRPr lang="en-US"/>
        </a:p>
      </dgm:t>
    </dgm:pt>
    <dgm:pt modelId="{4B0FD950-D0B6-4974-9842-18DC0E989997}" type="pres">
      <dgm:prSet presAssocID="{E32D3946-3898-4164-AF92-690B1981A1A3}" presName="root" presStyleCnt="0">
        <dgm:presLayoutVars>
          <dgm:dir/>
          <dgm:resizeHandles val="exact"/>
        </dgm:presLayoutVars>
      </dgm:prSet>
      <dgm:spPr/>
    </dgm:pt>
    <dgm:pt modelId="{B02E5402-66A4-44A8-AFCD-FA5EE5518D4B}" type="pres">
      <dgm:prSet presAssocID="{BDC525D6-9322-4914-895B-E7B9936E09A4}" presName="compNode" presStyleCnt="0"/>
      <dgm:spPr/>
    </dgm:pt>
    <dgm:pt modelId="{61BE485A-E68F-41EC-AAF1-B2FF1E2EB066}" type="pres">
      <dgm:prSet presAssocID="{BDC525D6-9322-4914-895B-E7B9936E09A4}" presName="bgRect" presStyleLbl="bgShp" presStyleIdx="0" presStyleCnt="7" custLinFactNeighborY="767"/>
      <dgm:spPr/>
    </dgm:pt>
    <dgm:pt modelId="{130D597D-8702-4D09-805E-377C73F9B25F}" type="pres">
      <dgm:prSet presAssocID="{BDC525D6-9322-4914-895B-E7B9936E09A4}" presName="iconRect" presStyleLbl="node1" presStyleIdx="0" presStyleCnt="7"/>
      <dgm:spPr>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dgm:spPr>
      <dgm:extLst>
        <a:ext uri="{E40237B7-FDA0-4F09-8148-C483321AD2D9}">
          <dgm14:cNvPr xmlns:dgm14="http://schemas.microsoft.com/office/drawing/2010/diagram" id="0" name="" descr="Money"/>
        </a:ext>
      </dgm:extLst>
    </dgm:pt>
    <dgm:pt modelId="{B0F7B8BD-F1E9-41C7-A74A-9C5701738BC6}" type="pres">
      <dgm:prSet presAssocID="{BDC525D6-9322-4914-895B-E7B9936E09A4}" presName="spaceRect" presStyleCnt="0"/>
      <dgm:spPr/>
    </dgm:pt>
    <dgm:pt modelId="{0D8ADB87-61AC-401E-BCD9-399D867A25AF}" type="pres">
      <dgm:prSet presAssocID="{BDC525D6-9322-4914-895B-E7B9936E09A4}" presName="parTx" presStyleLbl="revTx" presStyleIdx="0" presStyleCnt="7">
        <dgm:presLayoutVars>
          <dgm:chMax val="0"/>
          <dgm:chPref val="0"/>
        </dgm:presLayoutVars>
      </dgm:prSet>
      <dgm:spPr/>
    </dgm:pt>
    <dgm:pt modelId="{3B9F2B88-3150-4A3B-AE59-E04DBD60D510}" type="pres">
      <dgm:prSet presAssocID="{0ADA8C72-5D76-4FFF-BF18-44A905BB2452}" presName="sibTrans" presStyleCnt="0"/>
      <dgm:spPr/>
    </dgm:pt>
    <dgm:pt modelId="{1D46C072-03A3-4959-8A46-584DE576425C}" type="pres">
      <dgm:prSet presAssocID="{10A08154-8C3C-41FC-8405-74FE4E2D40BA}" presName="compNode" presStyleCnt="0"/>
      <dgm:spPr/>
    </dgm:pt>
    <dgm:pt modelId="{C4253554-0CE8-43D3-BADB-A031DE693F5B}" type="pres">
      <dgm:prSet presAssocID="{10A08154-8C3C-41FC-8405-74FE4E2D40BA}" presName="bgRect" presStyleLbl="bgShp" presStyleIdx="1" presStyleCnt="7"/>
      <dgm:spPr/>
    </dgm:pt>
    <dgm:pt modelId="{B64D1DE5-CC06-44FE-B04D-D2726A70A1FC}" type="pres">
      <dgm:prSet presAssocID="{10A08154-8C3C-41FC-8405-74FE4E2D40BA}" presName="iconRect" presStyleLbl="node1" presStyleIdx="1" presStyleCnt="7"/>
      <dgm:spPr/>
    </dgm:pt>
    <dgm:pt modelId="{E6B6008A-A96A-4807-899E-A450D5393C7F}" type="pres">
      <dgm:prSet presAssocID="{10A08154-8C3C-41FC-8405-74FE4E2D40BA}" presName="spaceRect" presStyleCnt="0"/>
      <dgm:spPr/>
    </dgm:pt>
    <dgm:pt modelId="{D166D585-27D0-4044-A258-E3E01D43A05B}" type="pres">
      <dgm:prSet presAssocID="{10A08154-8C3C-41FC-8405-74FE4E2D40BA}" presName="parTx" presStyleLbl="revTx" presStyleIdx="1" presStyleCnt="7" custScaleX="102160">
        <dgm:presLayoutVars>
          <dgm:chMax val="0"/>
          <dgm:chPref val="0"/>
        </dgm:presLayoutVars>
      </dgm:prSet>
      <dgm:spPr/>
    </dgm:pt>
    <dgm:pt modelId="{FB998C98-C930-484A-9AEB-569C9FE8F182}" type="pres">
      <dgm:prSet presAssocID="{3E93A8D9-6936-424A-BB62-7ECDF3F115CD}" presName="sibTrans" presStyleCnt="0"/>
      <dgm:spPr/>
    </dgm:pt>
    <dgm:pt modelId="{6E4407CE-6441-47B1-B9A7-641111AAD124}" type="pres">
      <dgm:prSet presAssocID="{120E1890-2238-402B-A5CB-7BA15C154577}" presName="compNode" presStyleCnt="0"/>
      <dgm:spPr/>
    </dgm:pt>
    <dgm:pt modelId="{85D5CE06-E264-4294-BFB4-6BA49C9BAF19}" type="pres">
      <dgm:prSet presAssocID="{120E1890-2238-402B-A5CB-7BA15C154577}" presName="bgRect" presStyleLbl="bgShp" presStyleIdx="2" presStyleCnt="7"/>
      <dgm:spPr/>
    </dgm:pt>
    <dgm:pt modelId="{8A51EACB-247F-47C8-A31A-FB6A1C4D0E78}" type="pres">
      <dgm:prSet presAssocID="{120E1890-2238-402B-A5CB-7BA15C154577}" presName="iconRect" presStyleLbl="node1" presStyleIdx="2" presStyleCnt="7"/>
      <dgm:spPr>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dgm:spPr>
      <dgm:extLst>
        <a:ext uri="{E40237B7-FDA0-4F09-8148-C483321AD2D9}">
          <dgm14:cNvPr xmlns:dgm14="http://schemas.microsoft.com/office/drawing/2010/diagram" id="0" name="" descr="Coins"/>
        </a:ext>
      </dgm:extLst>
    </dgm:pt>
    <dgm:pt modelId="{3DDAF726-102B-40DE-A655-9870613E26A5}" type="pres">
      <dgm:prSet presAssocID="{120E1890-2238-402B-A5CB-7BA15C154577}" presName="spaceRect" presStyleCnt="0"/>
      <dgm:spPr/>
    </dgm:pt>
    <dgm:pt modelId="{500B36F4-0E5B-4727-8AC1-5B8DD6357992}" type="pres">
      <dgm:prSet presAssocID="{120E1890-2238-402B-A5CB-7BA15C154577}" presName="parTx" presStyleLbl="revTx" presStyleIdx="2" presStyleCnt="7" custScaleX="102160">
        <dgm:presLayoutVars>
          <dgm:chMax val="0"/>
          <dgm:chPref val="0"/>
        </dgm:presLayoutVars>
      </dgm:prSet>
      <dgm:spPr/>
    </dgm:pt>
    <dgm:pt modelId="{0EEB2BA1-98FE-4815-AE10-FED21BFC65FA}" type="pres">
      <dgm:prSet presAssocID="{AB58AA87-C11B-49FA-8D04-D15100158C15}" presName="sibTrans" presStyleCnt="0"/>
      <dgm:spPr/>
    </dgm:pt>
    <dgm:pt modelId="{86939358-0D6B-4C51-B5F5-10C4AE115CE4}" type="pres">
      <dgm:prSet presAssocID="{4470EB4B-7751-44EA-A172-9E00D3DE95A4}" presName="compNode" presStyleCnt="0"/>
      <dgm:spPr/>
    </dgm:pt>
    <dgm:pt modelId="{5D369B9F-E05A-4E75-9606-698EB4F5CE33}" type="pres">
      <dgm:prSet presAssocID="{4470EB4B-7751-44EA-A172-9E00D3DE95A4}" presName="bgRect" presStyleLbl="bgShp" presStyleIdx="3" presStyleCnt="7"/>
      <dgm:spPr/>
    </dgm:pt>
    <dgm:pt modelId="{4A4078A1-EAEE-4062-85DC-0C6156D9D5A6}" type="pres">
      <dgm:prSet presAssocID="{4470EB4B-7751-44EA-A172-9E00D3DE95A4}" presName="iconRect" presStyleLbl="node1" presStyleIdx="3" presStyleCnt="7"/>
      <dgm:spPr/>
    </dgm:pt>
    <dgm:pt modelId="{E18E02A1-6463-4A45-91AE-15DC00274DAA}" type="pres">
      <dgm:prSet presAssocID="{4470EB4B-7751-44EA-A172-9E00D3DE95A4}" presName="spaceRect" presStyleCnt="0"/>
      <dgm:spPr/>
    </dgm:pt>
    <dgm:pt modelId="{3293FF52-88C8-4E2E-ACA5-EC9E52D967AC}" type="pres">
      <dgm:prSet presAssocID="{4470EB4B-7751-44EA-A172-9E00D3DE95A4}" presName="parTx" presStyleLbl="revTx" presStyleIdx="3" presStyleCnt="7" custScaleX="102828">
        <dgm:presLayoutVars>
          <dgm:chMax val="0"/>
          <dgm:chPref val="0"/>
        </dgm:presLayoutVars>
      </dgm:prSet>
      <dgm:spPr/>
    </dgm:pt>
    <dgm:pt modelId="{10930861-2FF5-48BE-A155-2B9C908756B2}" type="pres">
      <dgm:prSet presAssocID="{88CAFF0A-B2C8-4E78-994E-55388F2F7CDF}" presName="sibTrans" presStyleCnt="0"/>
      <dgm:spPr/>
    </dgm:pt>
    <dgm:pt modelId="{BCC24EE2-A91B-4ADF-801D-9E753079D464}" type="pres">
      <dgm:prSet presAssocID="{2F7A545E-9496-4F7B-879E-A98B6209CD3A}" presName="compNode" presStyleCnt="0"/>
      <dgm:spPr/>
    </dgm:pt>
    <dgm:pt modelId="{E7E5FA91-EFB7-45DB-99A0-778AF56B7A1D}" type="pres">
      <dgm:prSet presAssocID="{2F7A545E-9496-4F7B-879E-A98B6209CD3A}" presName="bgRect" presStyleLbl="bgShp" presStyleIdx="4" presStyleCnt="7"/>
      <dgm:spPr/>
    </dgm:pt>
    <dgm:pt modelId="{56372482-A0A2-49FC-B9C7-EE7279EE3AEA}" type="pres">
      <dgm:prSet presAssocID="{2F7A545E-9496-4F7B-879E-A98B6209CD3A}" presName="iconRect" presStyleLbl="node1" presStyleIdx="4" presStyleCnt="7"/>
      <dgm:spPr>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dgm:spPr>
      <dgm:extLst>
        <a:ext uri="{E40237B7-FDA0-4F09-8148-C483321AD2D9}">
          <dgm14:cNvPr xmlns:dgm14="http://schemas.microsoft.com/office/drawing/2010/diagram" id="0" name="" descr="Upward trend"/>
        </a:ext>
      </dgm:extLst>
    </dgm:pt>
    <dgm:pt modelId="{77766FBD-4AA5-4A5B-87B3-1C28E1B77C0D}" type="pres">
      <dgm:prSet presAssocID="{2F7A545E-9496-4F7B-879E-A98B6209CD3A}" presName="spaceRect" presStyleCnt="0"/>
      <dgm:spPr/>
    </dgm:pt>
    <dgm:pt modelId="{E90EA693-5164-4444-BDED-871EFCBDCDD5}" type="pres">
      <dgm:prSet presAssocID="{2F7A545E-9496-4F7B-879E-A98B6209CD3A}" presName="parTx" presStyleLbl="revTx" presStyleIdx="4" presStyleCnt="7" custScaleX="101826">
        <dgm:presLayoutVars>
          <dgm:chMax val="0"/>
          <dgm:chPref val="0"/>
        </dgm:presLayoutVars>
      </dgm:prSet>
      <dgm:spPr/>
    </dgm:pt>
    <dgm:pt modelId="{3AEBF3D6-722C-49F0-8F5B-A34EA1E7DBFA}" type="pres">
      <dgm:prSet presAssocID="{EAFF4392-69B2-4371-92F8-A64762C3FAEA}" presName="sibTrans" presStyleCnt="0"/>
      <dgm:spPr/>
    </dgm:pt>
    <dgm:pt modelId="{20F78475-9303-439C-A9A1-D546E0A5DBC9}" type="pres">
      <dgm:prSet presAssocID="{391FA876-F19E-4DA8-8B94-0D644227407F}" presName="compNode" presStyleCnt="0"/>
      <dgm:spPr/>
    </dgm:pt>
    <dgm:pt modelId="{ACBDA3BB-4572-4623-A5B2-B09482907DF8}" type="pres">
      <dgm:prSet presAssocID="{391FA876-F19E-4DA8-8B94-0D644227407F}" presName="bgRect" presStyleLbl="bgShp" presStyleIdx="5" presStyleCnt="7"/>
      <dgm:spPr/>
    </dgm:pt>
    <dgm:pt modelId="{7F7F8289-ECE0-4777-9657-E404789E9D69}" type="pres">
      <dgm:prSet presAssocID="{391FA876-F19E-4DA8-8B94-0D644227407F}" presName="iconRect" presStyleLbl="node1" presStyleIdx="5" presStyleCnt="7"/>
      <dgm:spPr/>
    </dgm:pt>
    <dgm:pt modelId="{2CE18DA3-99D1-4445-9228-F8375C1CC471}" type="pres">
      <dgm:prSet presAssocID="{391FA876-F19E-4DA8-8B94-0D644227407F}" presName="spaceRect" presStyleCnt="0"/>
      <dgm:spPr/>
    </dgm:pt>
    <dgm:pt modelId="{E33E0204-7AB1-4881-877B-D12336D20602}" type="pres">
      <dgm:prSet presAssocID="{391FA876-F19E-4DA8-8B94-0D644227407F}" presName="parTx" presStyleLbl="revTx" presStyleIdx="5" presStyleCnt="7" custScaleX="102160">
        <dgm:presLayoutVars>
          <dgm:chMax val="0"/>
          <dgm:chPref val="0"/>
        </dgm:presLayoutVars>
      </dgm:prSet>
      <dgm:spPr/>
    </dgm:pt>
    <dgm:pt modelId="{F383F0EF-E60C-4E2A-9A27-7D025B579455}" type="pres">
      <dgm:prSet presAssocID="{C8AC8F38-7280-4E1D-B7C8-FCA8F21B9A02}" presName="sibTrans" presStyleCnt="0"/>
      <dgm:spPr/>
    </dgm:pt>
    <dgm:pt modelId="{EB88F26E-FA2A-4956-AE10-BC8D7D7EB6C4}" type="pres">
      <dgm:prSet presAssocID="{20C3410E-28F7-4409-AACF-361ECCBCAFE2}" presName="compNode" presStyleCnt="0"/>
      <dgm:spPr/>
    </dgm:pt>
    <dgm:pt modelId="{8E50AAA3-43D7-44B4-B140-D938072F4F71}" type="pres">
      <dgm:prSet presAssocID="{20C3410E-28F7-4409-AACF-361ECCBCAFE2}" presName="bgRect" presStyleLbl="bgShp" presStyleIdx="6" presStyleCnt="7" custLinFactNeighborY="504"/>
      <dgm:spPr/>
    </dgm:pt>
    <dgm:pt modelId="{AFC84A8A-9906-467C-B84A-57D89C3878E4}" type="pres">
      <dgm:prSet presAssocID="{20C3410E-28F7-4409-AACF-361ECCBCAFE2}" presName="iconRect" presStyleLbl="node1" presStyleIdx="6" presStyleCnt="7"/>
      <dgm:spPr>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dgm:spPr>
      <dgm:extLst>
        <a:ext uri="{E40237B7-FDA0-4F09-8148-C483321AD2D9}">
          <dgm14:cNvPr xmlns:dgm14="http://schemas.microsoft.com/office/drawing/2010/diagram" id="0" name="" descr="Bar chart"/>
        </a:ext>
      </dgm:extLst>
    </dgm:pt>
    <dgm:pt modelId="{4F20043B-FC53-4FA8-ACB8-5A21B04EB627}" type="pres">
      <dgm:prSet presAssocID="{20C3410E-28F7-4409-AACF-361ECCBCAFE2}" presName="spaceRect" presStyleCnt="0"/>
      <dgm:spPr/>
    </dgm:pt>
    <dgm:pt modelId="{3911ED71-277C-4C22-820D-00E8B4DDC6F8}" type="pres">
      <dgm:prSet presAssocID="{20C3410E-28F7-4409-AACF-361ECCBCAFE2}" presName="parTx" presStyleLbl="revTx" presStyleIdx="6" presStyleCnt="7" custScaleX="103402">
        <dgm:presLayoutVars>
          <dgm:chMax val="0"/>
          <dgm:chPref val="0"/>
        </dgm:presLayoutVars>
      </dgm:prSet>
      <dgm:spPr/>
    </dgm:pt>
  </dgm:ptLst>
  <dgm:cxnLst>
    <dgm:cxn modelId="{04F9520A-5A77-4B87-8F56-09AEEAA4DAE5}" type="presOf" srcId="{10A08154-8C3C-41FC-8405-74FE4E2D40BA}" destId="{D166D585-27D0-4044-A258-E3E01D43A05B}" srcOrd="0" destOrd="0" presId="urn:microsoft.com/office/officeart/2018/2/layout/IconVerticalSolidList"/>
    <dgm:cxn modelId="{B4948322-8083-46A7-89B8-8015A74A4B4E}" type="presOf" srcId="{2F7A545E-9496-4F7B-879E-A98B6209CD3A}" destId="{E90EA693-5164-4444-BDED-871EFCBDCDD5}" srcOrd="0" destOrd="0" presId="urn:microsoft.com/office/officeart/2018/2/layout/IconVerticalSolidList"/>
    <dgm:cxn modelId="{E888DE2E-A783-4918-87E9-017346F31EEB}" type="presOf" srcId="{391FA876-F19E-4DA8-8B94-0D644227407F}" destId="{E33E0204-7AB1-4881-877B-D12336D20602}" srcOrd="0" destOrd="0" presId="urn:microsoft.com/office/officeart/2018/2/layout/IconVerticalSolidList"/>
    <dgm:cxn modelId="{BFE7CD32-EAF4-4743-AB19-1DA202D63B92}" type="presOf" srcId="{E32D3946-3898-4164-AF92-690B1981A1A3}" destId="{4B0FD950-D0B6-4974-9842-18DC0E989997}" srcOrd="0" destOrd="0" presId="urn:microsoft.com/office/officeart/2018/2/layout/IconVerticalSolidList"/>
    <dgm:cxn modelId="{3BC6C862-56A7-4A69-8EE1-5ED564918D0F}" type="presOf" srcId="{BDC525D6-9322-4914-895B-E7B9936E09A4}" destId="{0D8ADB87-61AC-401E-BCD9-399D867A25AF}" srcOrd="0" destOrd="0" presId="urn:microsoft.com/office/officeart/2018/2/layout/IconVerticalSolidList"/>
    <dgm:cxn modelId="{EC943D4B-E6D8-4F5A-969D-BFC65952F239}" srcId="{E32D3946-3898-4164-AF92-690B1981A1A3}" destId="{391FA876-F19E-4DA8-8B94-0D644227407F}" srcOrd="5" destOrd="0" parTransId="{D4002D3C-3120-4D22-A607-9B5DE00032E7}" sibTransId="{C8AC8F38-7280-4E1D-B7C8-FCA8F21B9A02}"/>
    <dgm:cxn modelId="{BAE98B55-0C41-4EB2-A03E-4A661798305C}" type="presOf" srcId="{4470EB4B-7751-44EA-A172-9E00D3DE95A4}" destId="{3293FF52-88C8-4E2E-ACA5-EC9E52D967AC}" srcOrd="0" destOrd="0" presId="urn:microsoft.com/office/officeart/2018/2/layout/IconVerticalSolidList"/>
    <dgm:cxn modelId="{D6486B7A-84D0-4E0F-8AE6-D0777359A99C}" srcId="{E32D3946-3898-4164-AF92-690B1981A1A3}" destId="{4470EB4B-7751-44EA-A172-9E00D3DE95A4}" srcOrd="3" destOrd="0" parTransId="{1CC8BCEF-23BE-4B79-A3D2-E58649F2095B}" sibTransId="{88CAFF0A-B2C8-4E78-994E-55388F2F7CDF}"/>
    <dgm:cxn modelId="{FC37128A-FCFA-4DC9-9F7A-24ECC5790854}" srcId="{E32D3946-3898-4164-AF92-690B1981A1A3}" destId="{120E1890-2238-402B-A5CB-7BA15C154577}" srcOrd="2" destOrd="0" parTransId="{5961CF17-6940-4662-B3EB-12D9D5B6A822}" sibTransId="{AB58AA87-C11B-49FA-8D04-D15100158C15}"/>
    <dgm:cxn modelId="{8A0B2FB8-768A-4711-9FB8-204276AA821F}" srcId="{E32D3946-3898-4164-AF92-690B1981A1A3}" destId="{BDC525D6-9322-4914-895B-E7B9936E09A4}" srcOrd="0" destOrd="0" parTransId="{A9FBCAC0-A355-45AB-92B6-C64E0F0E81E7}" sibTransId="{0ADA8C72-5D76-4FFF-BF18-44A905BB2452}"/>
    <dgm:cxn modelId="{D70272C3-FB74-4047-8CB6-423CD823D3E0}" srcId="{E32D3946-3898-4164-AF92-690B1981A1A3}" destId="{20C3410E-28F7-4409-AACF-361ECCBCAFE2}" srcOrd="6" destOrd="0" parTransId="{6611EF2C-B632-4CD6-B3DA-90F0C09D82F7}" sibTransId="{8FF71AFD-76E2-4519-A438-24CF781ACFBB}"/>
    <dgm:cxn modelId="{801CC1CA-EACE-4BED-A830-EF4D89A40AD4}" srcId="{E32D3946-3898-4164-AF92-690B1981A1A3}" destId="{10A08154-8C3C-41FC-8405-74FE4E2D40BA}" srcOrd="1" destOrd="0" parTransId="{6DA64EE7-6622-40EE-A853-88C9260B0CB2}" sibTransId="{3E93A8D9-6936-424A-BB62-7ECDF3F115CD}"/>
    <dgm:cxn modelId="{984ECECE-B2EE-4E1F-B8D8-C12CE121259C}" type="presOf" srcId="{120E1890-2238-402B-A5CB-7BA15C154577}" destId="{500B36F4-0E5B-4727-8AC1-5B8DD6357992}" srcOrd="0" destOrd="0" presId="urn:microsoft.com/office/officeart/2018/2/layout/IconVerticalSolidList"/>
    <dgm:cxn modelId="{D6B664DD-BD2B-4930-9833-14F4C6C8CD0A}" srcId="{E32D3946-3898-4164-AF92-690B1981A1A3}" destId="{2F7A545E-9496-4F7B-879E-A98B6209CD3A}" srcOrd="4" destOrd="0" parTransId="{36B48DF5-224C-4135-B199-E62F019EABED}" sibTransId="{EAFF4392-69B2-4371-92F8-A64762C3FAEA}"/>
    <dgm:cxn modelId="{39F63BF8-0221-4F7B-9292-1E4C0173FB88}" type="presOf" srcId="{20C3410E-28F7-4409-AACF-361ECCBCAFE2}" destId="{3911ED71-277C-4C22-820D-00E8B4DDC6F8}" srcOrd="0" destOrd="0" presId="urn:microsoft.com/office/officeart/2018/2/layout/IconVerticalSolidList"/>
    <dgm:cxn modelId="{3D3D4743-4B29-4E54-BED5-293C8795812B}" type="presParOf" srcId="{4B0FD950-D0B6-4974-9842-18DC0E989997}" destId="{B02E5402-66A4-44A8-AFCD-FA5EE5518D4B}" srcOrd="0" destOrd="0" presId="urn:microsoft.com/office/officeart/2018/2/layout/IconVerticalSolidList"/>
    <dgm:cxn modelId="{B420EA84-AB14-4789-AD3B-B43974A8097C}" type="presParOf" srcId="{B02E5402-66A4-44A8-AFCD-FA5EE5518D4B}" destId="{61BE485A-E68F-41EC-AAF1-B2FF1E2EB066}" srcOrd="0" destOrd="0" presId="urn:microsoft.com/office/officeart/2018/2/layout/IconVerticalSolidList"/>
    <dgm:cxn modelId="{E08A33BE-149F-4C2C-A6DE-E75ED276715C}" type="presParOf" srcId="{B02E5402-66A4-44A8-AFCD-FA5EE5518D4B}" destId="{130D597D-8702-4D09-805E-377C73F9B25F}" srcOrd="1" destOrd="0" presId="urn:microsoft.com/office/officeart/2018/2/layout/IconVerticalSolidList"/>
    <dgm:cxn modelId="{2C9A8256-F51E-47DC-87A3-B5B6A55867D5}" type="presParOf" srcId="{B02E5402-66A4-44A8-AFCD-FA5EE5518D4B}" destId="{B0F7B8BD-F1E9-41C7-A74A-9C5701738BC6}" srcOrd="2" destOrd="0" presId="urn:microsoft.com/office/officeart/2018/2/layout/IconVerticalSolidList"/>
    <dgm:cxn modelId="{6DEBA6A3-F85D-4C07-B5AA-E11FE49501AA}" type="presParOf" srcId="{B02E5402-66A4-44A8-AFCD-FA5EE5518D4B}" destId="{0D8ADB87-61AC-401E-BCD9-399D867A25AF}" srcOrd="3" destOrd="0" presId="urn:microsoft.com/office/officeart/2018/2/layout/IconVerticalSolidList"/>
    <dgm:cxn modelId="{279609CE-F447-4306-B66F-3C7250990F6C}" type="presParOf" srcId="{4B0FD950-D0B6-4974-9842-18DC0E989997}" destId="{3B9F2B88-3150-4A3B-AE59-E04DBD60D510}" srcOrd="1" destOrd="0" presId="urn:microsoft.com/office/officeart/2018/2/layout/IconVerticalSolidList"/>
    <dgm:cxn modelId="{762DA79A-B6C7-4CB2-BC9F-627D0A9F7B62}" type="presParOf" srcId="{4B0FD950-D0B6-4974-9842-18DC0E989997}" destId="{1D46C072-03A3-4959-8A46-584DE576425C}" srcOrd="2" destOrd="0" presId="urn:microsoft.com/office/officeart/2018/2/layout/IconVerticalSolidList"/>
    <dgm:cxn modelId="{B5E4D9C0-F56E-4C1E-A1E2-0EBBABA2B50F}" type="presParOf" srcId="{1D46C072-03A3-4959-8A46-584DE576425C}" destId="{C4253554-0CE8-43D3-BADB-A031DE693F5B}" srcOrd="0" destOrd="0" presId="urn:microsoft.com/office/officeart/2018/2/layout/IconVerticalSolidList"/>
    <dgm:cxn modelId="{9FA57F77-AD20-4AB3-8A12-76971F49928F}" type="presParOf" srcId="{1D46C072-03A3-4959-8A46-584DE576425C}" destId="{B64D1DE5-CC06-44FE-B04D-D2726A70A1FC}" srcOrd="1" destOrd="0" presId="urn:microsoft.com/office/officeart/2018/2/layout/IconVerticalSolidList"/>
    <dgm:cxn modelId="{7288CA33-87F8-45C0-BCC8-4DC233D75867}" type="presParOf" srcId="{1D46C072-03A3-4959-8A46-584DE576425C}" destId="{E6B6008A-A96A-4807-899E-A450D5393C7F}" srcOrd="2" destOrd="0" presId="urn:microsoft.com/office/officeart/2018/2/layout/IconVerticalSolidList"/>
    <dgm:cxn modelId="{6F20C89A-1E05-48CD-83D3-29369EF759E1}" type="presParOf" srcId="{1D46C072-03A3-4959-8A46-584DE576425C}" destId="{D166D585-27D0-4044-A258-E3E01D43A05B}" srcOrd="3" destOrd="0" presId="urn:microsoft.com/office/officeart/2018/2/layout/IconVerticalSolidList"/>
    <dgm:cxn modelId="{5E51749E-4B65-4431-BEE8-4972D94B834E}" type="presParOf" srcId="{4B0FD950-D0B6-4974-9842-18DC0E989997}" destId="{FB998C98-C930-484A-9AEB-569C9FE8F182}" srcOrd="3" destOrd="0" presId="urn:microsoft.com/office/officeart/2018/2/layout/IconVerticalSolidList"/>
    <dgm:cxn modelId="{30D14449-05E3-4E88-984F-F51992D4CB07}" type="presParOf" srcId="{4B0FD950-D0B6-4974-9842-18DC0E989997}" destId="{6E4407CE-6441-47B1-B9A7-641111AAD124}" srcOrd="4" destOrd="0" presId="urn:microsoft.com/office/officeart/2018/2/layout/IconVerticalSolidList"/>
    <dgm:cxn modelId="{9D1046B6-6360-4996-8D43-D6F2E46EB39F}" type="presParOf" srcId="{6E4407CE-6441-47B1-B9A7-641111AAD124}" destId="{85D5CE06-E264-4294-BFB4-6BA49C9BAF19}" srcOrd="0" destOrd="0" presId="urn:microsoft.com/office/officeart/2018/2/layout/IconVerticalSolidList"/>
    <dgm:cxn modelId="{64EF5A1A-9698-4093-8639-39C169189298}" type="presParOf" srcId="{6E4407CE-6441-47B1-B9A7-641111AAD124}" destId="{8A51EACB-247F-47C8-A31A-FB6A1C4D0E78}" srcOrd="1" destOrd="0" presId="urn:microsoft.com/office/officeart/2018/2/layout/IconVerticalSolidList"/>
    <dgm:cxn modelId="{30B8353E-1DBC-499E-BF70-0D2AD4B5F2F3}" type="presParOf" srcId="{6E4407CE-6441-47B1-B9A7-641111AAD124}" destId="{3DDAF726-102B-40DE-A655-9870613E26A5}" srcOrd="2" destOrd="0" presId="urn:microsoft.com/office/officeart/2018/2/layout/IconVerticalSolidList"/>
    <dgm:cxn modelId="{01D50658-AE18-4D51-A4DC-6446D8B36132}" type="presParOf" srcId="{6E4407CE-6441-47B1-B9A7-641111AAD124}" destId="{500B36F4-0E5B-4727-8AC1-5B8DD6357992}" srcOrd="3" destOrd="0" presId="urn:microsoft.com/office/officeart/2018/2/layout/IconVerticalSolidList"/>
    <dgm:cxn modelId="{AEDA876C-5701-4498-A837-2676855DB0FA}" type="presParOf" srcId="{4B0FD950-D0B6-4974-9842-18DC0E989997}" destId="{0EEB2BA1-98FE-4815-AE10-FED21BFC65FA}" srcOrd="5" destOrd="0" presId="urn:microsoft.com/office/officeart/2018/2/layout/IconVerticalSolidList"/>
    <dgm:cxn modelId="{C5C08072-ED3A-484A-81F9-EFED9BC80F9F}" type="presParOf" srcId="{4B0FD950-D0B6-4974-9842-18DC0E989997}" destId="{86939358-0D6B-4C51-B5F5-10C4AE115CE4}" srcOrd="6" destOrd="0" presId="urn:microsoft.com/office/officeart/2018/2/layout/IconVerticalSolidList"/>
    <dgm:cxn modelId="{79436CA9-35DC-4B6A-ADCD-FAEEE74499D6}" type="presParOf" srcId="{86939358-0D6B-4C51-B5F5-10C4AE115CE4}" destId="{5D369B9F-E05A-4E75-9606-698EB4F5CE33}" srcOrd="0" destOrd="0" presId="urn:microsoft.com/office/officeart/2018/2/layout/IconVerticalSolidList"/>
    <dgm:cxn modelId="{CB339B4E-5E0C-40D9-8F09-28D56EA8277A}" type="presParOf" srcId="{86939358-0D6B-4C51-B5F5-10C4AE115CE4}" destId="{4A4078A1-EAEE-4062-85DC-0C6156D9D5A6}" srcOrd="1" destOrd="0" presId="urn:microsoft.com/office/officeart/2018/2/layout/IconVerticalSolidList"/>
    <dgm:cxn modelId="{D1C9EB60-AED2-42A0-8BAF-0ABE747AA7B5}" type="presParOf" srcId="{86939358-0D6B-4C51-B5F5-10C4AE115CE4}" destId="{E18E02A1-6463-4A45-91AE-15DC00274DAA}" srcOrd="2" destOrd="0" presId="urn:microsoft.com/office/officeart/2018/2/layout/IconVerticalSolidList"/>
    <dgm:cxn modelId="{277A57DF-6678-4CFD-9C4C-FE6F2EAB8FD6}" type="presParOf" srcId="{86939358-0D6B-4C51-B5F5-10C4AE115CE4}" destId="{3293FF52-88C8-4E2E-ACA5-EC9E52D967AC}" srcOrd="3" destOrd="0" presId="urn:microsoft.com/office/officeart/2018/2/layout/IconVerticalSolidList"/>
    <dgm:cxn modelId="{869D7DB0-D1DD-4D94-8152-7E8466893018}" type="presParOf" srcId="{4B0FD950-D0B6-4974-9842-18DC0E989997}" destId="{10930861-2FF5-48BE-A155-2B9C908756B2}" srcOrd="7" destOrd="0" presId="urn:microsoft.com/office/officeart/2018/2/layout/IconVerticalSolidList"/>
    <dgm:cxn modelId="{2A74A77F-E3F0-41EB-8FE7-D46F4DBAAB6C}" type="presParOf" srcId="{4B0FD950-D0B6-4974-9842-18DC0E989997}" destId="{BCC24EE2-A91B-4ADF-801D-9E753079D464}" srcOrd="8" destOrd="0" presId="urn:microsoft.com/office/officeart/2018/2/layout/IconVerticalSolidList"/>
    <dgm:cxn modelId="{11AD58BB-42C6-4313-8EC1-3B64D36A2813}" type="presParOf" srcId="{BCC24EE2-A91B-4ADF-801D-9E753079D464}" destId="{E7E5FA91-EFB7-45DB-99A0-778AF56B7A1D}" srcOrd="0" destOrd="0" presId="urn:microsoft.com/office/officeart/2018/2/layout/IconVerticalSolidList"/>
    <dgm:cxn modelId="{C83975CB-23EF-42B2-8FC8-7FF3D395A099}" type="presParOf" srcId="{BCC24EE2-A91B-4ADF-801D-9E753079D464}" destId="{56372482-A0A2-49FC-B9C7-EE7279EE3AEA}" srcOrd="1" destOrd="0" presId="urn:microsoft.com/office/officeart/2018/2/layout/IconVerticalSolidList"/>
    <dgm:cxn modelId="{D8E58A70-38D3-4B9A-8DBC-A2D2C4AB416E}" type="presParOf" srcId="{BCC24EE2-A91B-4ADF-801D-9E753079D464}" destId="{77766FBD-4AA5-4A5B-87B3-1C28E1B77C0D}" srcOrd="2" destOrd="0" presId="urn:microsoft.com/office/officeart/2018/2/layout/IconVerticalSolidList"/>
    <dgm:cxn modelId="{8952A5D3-6FA3-46F2-9E3B-EE60FCFA735B}" type="presParOf" srcId="{BCC24EE2-A91B-4ADF-801D-9E753079D464}" destId="{E90EA693-5164-4444-BDED-871EFCBDCDD5}" srcOrd="3" destOrd="0" presId="urn:microsoft.com/office/officeart/2018/2/layout/IconVerticalSolidList"/>
    <dgm:cxn modelId="{6085FD4D-4123-45C3-B9A9-E611219A66A0}" type="presParOf" srcId="{4B0FD950-D0B6-4974-9842-18DC0E989997}" destId="{3AEBF3D6-722C-49F0-8F5B-A34EA1E7DBFA}" srcOrd="9" destOrd="0" presId="urn:microsoft.com/office/officeart/2018/2/layout/IconVerticalSolidList"/>
    <dgm:cxn modelId="{6990AE54-EDE4-40BA-93BD-1D7A64F863E8}" type="presParOf" srcId="{4B0FD950-D0B6-4974-9842-18DC0E989997}" destId="{20F78475-9303-439C-A9A1-D546E0A5DBC9}" srcOrd="10" destOrd="0" presId="urn:microsoft.com/office/officeart/2018/2/layout/IconVerticalSolidList"/>
    <dgm:cxn modelId="{28A147E9-ACEE-43BD-9C14-5B3DFBCC11C2}" type="presParOf" srcId="{20F78475-9303-439C-A9A1-D546E0A5DBC9}" destId="{ACBDA3BB-4572-4623-A5B2-B09482907DF8}" srcOrd="0" destOrd="0" presId="urn:microsoft.com/office/officeart/2018/2/layout/IconVerticalSolidList"/>
    <dgm:cxn modelId="{18BDA298-5F6E-4DFA-8313-756F4D2B7A69}" type="presParOf" srcId="{20F78475-9303-439C-A9A1-D546E0A5DBC9}" destId="{7F7F8289-ECE0-4777-9657-E404789E9D69}" srcOrd="1" destOrd="0" presId="urn:microsoft.com/office/officeart/2018/2/layout/IconVerticalSolidList"/>
    <dgm:cxn modelId="{6A8230BA-89DA-4F68-8EC7-6FA1D3C36D13}" type="presParOf" srcId="{20F78475-9303-439C-A9A1-D546E0A5DBC9}" destId="{2CE18DA3-99D1-4445-9228-F8375C1CC471}" srcOrd="2" destOrd="0" presId="urn:microsoft.com/office/officeart/2018/2/layout/IconVerticalSolidList"/>
    <dgm:cxn modelId="{2C250225-BCD2-4697-BA2D-46B1D5CFBE2F}" type="presParOf" srcId="{20F78475-9303-439C-A9A1-D546E0A5DBC9}" destId="{E33E0204-7AB1-4881-877B-D12336D20602}" srcOrd="3" destOrd="0" presId="urn:microsoft.com/office/officeart/2018/2/layout/IconVerticalSolidList"/>
    <dgm:cxn modelId="{33001AC7-3119-4498-B1A3-9B81C5E0BB7D}" type="presParOf" srcId="{4B0FD950-D0B6-4974-9842-18DC0E989997}" destId="{F383F0EF-E60C-4E2A-9A27-7D025B579455}" srcOrd="11" destOrd="0" presId="urn:microsoft.com/office/officeart/2018/2/layout/IconVerticalSolidList"/>
    <dgm:cxn modelId="{23B27F98-0D58-4272-9D23-2BBE1D5E707E}" type="presParOf" srcId="{4B0FD950-D0B6-4974-9842-18DC0E989997}" destId="{EB88F26E-FA2A-4956-AE10-BC8D7D7EB6C4}" srcOrd="12" destOrd="0" presId="urn:microsoft.com/office/officeart/2018/2/layout/IconVerticalSolidList"/>
    <dgm:cxn modelId="{9D78D33C-39E1-49D3-8C62-0AD03EE1EB7C}" type="presParOf" srcId="{EB88F26E-FA2A-4956-AE10-BC8D7D7EB6C4}" destId="{8E50AAA3-43D7-44B4-B140-D938072F4F71}" srcOrd="0" destOrd="0" presId="urn:microsoft.com/office/officeart/2018/2/layout/IconVerticalSolidList"/>
    <dgm:cxn modelId="{97D5D273-1FD1-4E8F-B2DB-AF726BE6DD3B}" type="presParOf" srcId="{EB88F26E-FA2A-4956-AE10-BC8D7D7EB6C4}" destId="{AFC84A8A-9906-467C-B84A-57D89C3878E4}" srcOrd="1" destOrd="0" presId="urn:microsoft.com/office/officeart/2018/2/layout/IconVerticalSolidList"/>
    <dgm:cxn modelId="{305F2D82-731E-4AC1-9E72-9A8EF3B0F2A6}" type="presParOf" srcId="{EB88F26E-FA2A-4956-AE10-BC8D7D7EB6C4}" destId="{4F20043B-FC53-4FA8-ACB8-5A21B04EB627}" srcOrd="2" destOrd="0" presId="urn:microsoft.com/office/officeart/2018/2/layout/IconVerticalSolidList"/>
    <dgm:cxn modelId="{3CC01EEC-FBA8-47A1-9011-B1994ED9E57F}" type="presParOf" srcId="{EB88F26E-FA2A-4956-AE10-BC8D7D7EB6C4}" destId="{3911ED71-277C-4C22-820D-00E8B4DDC6F8}" srcOrd="3" destOrd="0" presId="urn:microsoft.com/office/officeart/2018/2/layout/IconVerticalSolid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34DE2D50-2E57-4A85-8A80-23A03D7FB43B}"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E82B101B-AEB0-4684-9B3D-EFE2EC3EC531}">
      <dgm:prSet custT="1"/>
      <dgm:spPr>
        <a:solidFill>
          <a:schemeClr val="accent1">
            <a:lumMod val="75000"/>
          </a:schemeClr>
        </a:solidFill>
      </dgm:spPr>
      <dgm:t>
        <a:bodyPr/>
        <a:lstStyle/>
        <a:p>
          <a:r>
            <a:rPr lang="en-US" sz="3200" b="1" dirty="0">
              <a:latin typeface="Times New Roman" panose="02020603050405020304" pitchFamily="18" charset="0"/>
              <a:cs typeface="Times New Roman" panose="02020603050405020304" pitchFamily="18" charset="0"/>
            </a:rPr>
            <a:t>Revise the budget on June 16</a:t>
          </a:r>
          <a:r>
            <a:rPr lang="en-US" sz="3200" b="1" baseline="30000" dirty="0">
              <a:latin typeface="Times New Roman" panose="02020603050405020304" pitchFamily="18" charset="0"/>
              <a:cs typeface="Times New Roman" panose="02020603050405020304" pitchFamily="18" charset="0"/>
            </a:rPr>
            <a:t>th</a:t>
          </a:r>
          <a:r>
            <a:rPr lang="en-US" sz="3200" b="1" dirty="0">
              <a:latin typeface="Times New Roman" panose="02020603050405020304" pitchFamily="18" charset="0"/>
              <a:cs typeface="Times New Roman" panose="02020603050405020304" pitchFamily="18" charset="0"/>
            </a:rPr>
            <a:t> </a:t>
          </a:r>
        </a:p>
      </dgm:t>
    </dgm:pt>
    <dgm:pt modelId="{C04A04B9-25FA-4432-B02A-2E8F8BA4FBD8}" type="parTrans" cxnId="{DC4D2DD6-C758-4302-9F7A-727DB39B8990}">
      <dgm:prSet/>
      <dgm:spPr/>
      <dgm:t>
        <a:bodyPr/>
        <a:lstStyle/>
        <a:p>
          <a:endParaRPr lang="en-US"/>
        </a:p>
      </dgm:t>
    </dgm:pt>
    <dgm:pt modelId="{321E9D75-6526-4405-8880-34C5B9ACF1C4}" type="sibTrans" cxnId="{DC4D2DD6-C758-4302-9F7A-727DB39B8990}">
      <dgm:prSet/>
      <dgm:spPr/>
      <dgm:t>
        <a:bodyPr/>
        <a:lstStyle/>
        <a:p>
          <a:endParaRPr lang="en-US"/>
        </a:p>
      </dgm:t>
    </dgm:pt>
    <dgm:pt modelId="{FBC5679C-F7BE-405B-A8C8-52E5A1FF6868}">
      <dgm:prSet custT="1"/>
      <dgm:spPr>
        <a:solidFill>
          <a:schemeClr val="accent1">
            <a:lumMod val="75000"/>
          </a:schemeClr>
        </a:solidFill>
      </dgm:spPr>
      <dgm:t>
        <a:bodyPr/>
        <a:lstStyle/>
        <a:p>
          <a:r>
            <a:rPr lang="en-US" sz="3000" b="1" i="0" baseline="0" dirty="0">
              <a:latin typeface="Times New Roman" panose="02020603050405020304" pitchFamily="18" charset="0"/>
            </a:rPr>
            <a:t>Propose this budget again on June 16th</a:t>
          </a:r>
          <a:endParaRPr lang="en-US" sz="3000" baseline="0" dirty="0">
            <a:latin typeface="Times New Roman" panose="02020603050405020304" pitchFamily="18" charset="0"/>
          </a:endParaRPr>
        </a:p>
      </dgm:t>
    </dgm:pt>
    <dgm:pt modelId="{633672BF-131B-445B-80FD-C30CDAA1FBFE}" type="parTrans" cxnId="{1DD0D723-03A3-41EB-964E-F5A342AD740E}">
      <dgm:prSet/>
      <dgm:spPr/>
      <dgm:t>
        <a:bodyPr/>
        <a:lstStyle/>
        <a:p>
          <a:endParaRPr lang="en-US"/>
        </a:p>
      </dgm:t>
    </dgm:pt>
    <dgm:pt modelId="{92B920A5-BD9F-4557-AC97-0C0CF8B26C2E}" type="sibTrans" cxnId="{1DD0D723-03A3-41EB-964E-F5A342AD740E}">
      <dgm:prSet/>
      <dgm:spPr/>
      <dgm:t>
        <a:bodyPr/>
        <a:lstStyle/>
        <a:p>
          <a:endParaRPr lang="en-US"/>
        </a:p>
      </dgm:t>
    </dgm:pt>
    <dgm:pt modelId="{8C09FAF1-6ECA-44BF-AF2C-64B9E7E5C9C1}">
      <dgm:prSet custT="1"/>
      <dgm:spPr>
        <a:solidFill>
          <a:schemeClr val="accent1">
            <a:lumMod val="75000"/>
          </a:schemeClr>
        </a:solidFill>
      </dgm:spPr>
      <dgm:t>
        <a:bodyPr/>
        <a:lstStyle/>
        <a:p>
          <a:r>
            <a:rPr lang="en-US" sz="3200" b="1" dirty="0">
              <a:latin typeface="Times New Roman" panose="02020603050405020304" pitchFamily="18" charset="0"/>
              <a:cs typeface="Times New Roman" panose="02020603050405020304" pitchFamily="18" charset="0"/>
            </a:rPr>
            <a:t>Contingency Budget</a:t>
          </a:r>
          <a:endParaRPr lang="en-US" sz="3200" dirty="0">
            <a:latin typeface="Times New Roman" panose="02020603050405020304" pitchFamily="18" charset="0"/>
            <a:cs typeface="Times New Roman" panose="02020603050405020304" pitchFamily="18" charset="0"/>
          </a:endParaRPr>
        </a:p>
      </dgm:t>
    </dgm:pt>
    <dgm:pt modelId="{A8EBF9DD-54F9-41CF-B111-13354F28A729}" type="parTrans" cxnId="{44F28E2B-AAAC-4F61-BF21-4C6599F818B3}">
      <dgm:prSet/>
      <dgm:spPr/>
      <dgm:t>
        <a:bodyPr/>
        <a:lstStyle/>
        <a:p>
          <a:endParaRPr lang="en-US"/>
        </a:p>
      </dgm:t>
    </dgm:pt>
    <dgm:pt modelId="{0621D3DF-93FF-4924-99D9-2114841F6B5C}" type="sibTrans" cxnId="{44F28E2B-AAAC-4F61-BF21-4C6599F818B3}">
      <dgm:prSet/>
      <dgm:spPr/>
      <dgm:t>
        <a:bodyPr/>
        <a:lstStyle/>
        <a:p>
          <a:endParaRPr lang="en-US"/>
        </a:p>
      </dgm:t>
    </dgm:pt>
    <dgm:pt modelId="{ABAD579C-2851-4FE7-BCF6-6E8EB10EBCA6}" type="pres">
      <dgm:prSet presAssocID="{34DE2D50-2E57-4A85-8A80-23A03D7FB43B}" presName="linear" presStyleCnt="0">
        <dgm:presLayoutVars>
          <dgm:animLvl val="lvl"/>
          <dgm:resizeHandles val="exact"/>
        </dgm:presLayoutVars>
      </dgm:prSet>
      <dgm:spPr/>
    </dgm:pt>
    <dgm:pt modelId="{D743E92F-F212-4ABA-9EAF-FA84B7421D5E}" type="pres">
      <dgm:prSet presAssocID="{E82B101B-AEB0-4684-9B3D-EFE2EC3EC531}" presName="parentText" presStyleLbl="node1" presStyleIdx="0" presStyleCnt="3" custLinFactY="1412" custLinFactNeighborY="100000">
        <dgm:presLayoutVars>
          <dgm:chMax val="0"/>
          <dgm:bulletEnabled val="1"/>
        </dgm:presLayoutVars>
      </dgm:prSet>
      <dgm:spPr/>
    </dgm:pt>
    <dgm:pt modelId="{6F237258-86AD-4CBF-BB6D-651A8D99674F}" type="pres">
      <dgm:prSet presAssocID="{321E9D75-6526-4405-8880-34C5B9ACF1C4}" presName="spacer" presStyleCnt="0"/>
      <dgm:spPr/>
    </dgm:pt>
    <dgm:pt modelId="{7C561A6D-5967-4F92-B5D0-81CE47D95839}" type="pres">
      <dgm:prSet presAssocID="{FBC5679C-F7BE-405B-A8C8-52E5A1FF6868}" presName="parentText" presStyleLbl="node1" presStyleIdx="1" presStyleCnt="3" custLinFactNeighborY="37353">
        <dgm:presLayoutVars>
          <dgm:chMax val="0"/>
          <dgm:bulletEnabled val="1"/>
        </dgm:presLayoutVars>
      </dgm:prSet>
      <dgm:spPr/>
    </dgm:pt>
    <dgm:pt modelId="{AE71F1B9-CC7A-4D35-B4C2-058F0D5F02C4}" type="pres">
      <dgm:prSet presAssocID="{92B920A5-BD9F-4557-AC97-0C0CF8B26C2E}" presName="spacer" presStyleCnt="0"/>
      <dgm:spPr/>
    </dgm:pt>
    <dgm:pt modelId="{FC77A9BE-15BF-4C9F-B174-1E473B17BCC0}" type="pres">
      <dgm:prSet presAssocID="{8C09FAF1-6ECA-44BF-AF2C-64B9E7E5C9C1}" presName="parentText" presStyleLbl="node1" presStyleIdx="2" presStyleCnt="3">
        <dgm:presLayoutVars>
          <dgm:chMax val="0"/>
          <dgm:bulletEnabled val="1"/>
        </dgm:presLayoutVars>
      </dgm:prSet>
      <dgm:spPr/>
    </dgm:pt>
  </dgm:ptLst>
  <dgm:cxnLst>
    <dgm:cxn modelId="{36A9BC14-C1F5-4C16-9A1C-3F1ED4665A23}" type="presOf" srcId="{8C09FAF1-6ECA-44BF-AF2C-64B9E7E5C9C1}" destId="{FC77A9BE-15BF-4C9F-B174-1E473B17BCC0}" srcOrd="0" destOrd="0" presId="urn:microsoft.com/office/officeart/2005/8/layout/vList2"/>
    <dgm:cxn modelId="{1DD0D723-03A3-41EB-964E-F5A342AD740E}" srcId="{34DE2D50-2E57-4A85-8A80-23A03D7FB43B}" destId="{FBC5679C-F7BE-405B-A8C8-52E5A1FF6868}" srcOrd="1" destOrd="0" parTransId="{633672BF-131B-445B-80FD-C30CDAA1FBFE}" sibTransId="{92B920A5-BD9F-4557-AC97-0C0CF8B26C2E}"/>
    <dgm:cxn modelId="{44F28E2B-AAAC-4F61-BF21-4C6599F818B3}" srcId="{34DE2D50-2E57-4A85-8A80-23A03D7FB43B}" destId="{8C09FAF1-6ECA-44BF-AF2C-64B9E7E5C9C1}" srcOrd="2" destOrd="0" parTransId="{A8EBF9DD-54F9-41CF-B111-13354F28A729}" sibTransId="{0621D3DF-93FF-4924-99D9-2114841F6B5C}"/>
    <dgm:cxn modelId="{66DE4976-6894-406F-83CA-4B5F60E33AC3}" type="presOf" srcId="{34DE2D50-2E57-4A85-8A80-23A03D7FB43B}" destId="{ABAD579C-2851-4FE7-BCF6-6E8EB10EBCA6}" srcOrd="0" destOrd="0" presId="urn:microsoft.com/office/officeart/2005/8/layout/vList2"/>
    <dgm:cxn modelId="{B1BF9CA4-DACE-4376-9656-D06CD247D25E}" type="presOf" srcId="{FBC5679C-F7BE-405B-A8C8-52E5A1FF6868}" destId="{7C561A6D-5967-4F92-B5D0-81CE47D95839}" srcOrd="0" destOrd="0" presId="urn:microsoft.com/office/officeart/2005/8/layout/vList2"/>
    <dgm:cxn modelId="{705628D1-205F-4C54-800B-FEF33330A803}" type="presOf" srcId="{E82B101B-AEB0-4684-9B3D-EFE2EC3EC531}" destId="{D743E92F-F212-4ABA-9EAF-FA84B7421D5E}" srcOrd="0" destOrd="0" presId="urn:microsoft.com/office/officeart/2005/8/layout/vList2"/>
    <dgm:cxn modelId="{DC4D2DD6-C758-4302-9F7A-727DB39B8990}" srcId="{34DE2D50-2E57-4A85-8A80-23A03D7FB43B}" destId="{E82B101B-AEB0-4684-9B3D-EFE2EC3EC531}" srcOrd="0" destOrd="0" parTransId="{C04A04B9-25FA-4432-B02A-2E8F8BA4FBD8}" sibTransId="{321E9D75-6526-4405-8880-34C5B9ACF1C4}"/>
    <dgm:cxn modelId="{5217B3CE-7ED6-4DE7-A2E1-922C3DEBF632}" type="presParOf" srcId="{ABAD579C-2851-4FE7-BCF6-6E8EB10EBCA6}" destId="{D743E92F-F212-4ABA-9EAF-FA84B7421D5E}" srcOrd="0" destOrd="0" presId="urn:microsoft.com/office/officeart/2005/8/layout/vList2"/>
    <dgm:cxn modelId="{04325387-C8C4-40C2-9DEC-731FD2DB0882}" type="presParOf" srcId="{ABAD579C-2851-4FE7-BCF6-6E8EB10EBCA6}" destId="{6F237258-86AD-4CBF-BB6D-651A8D99674F}" srcOrd="1" destOrd="0" presId="urn:microsoft.com/office/officeart/2005/8/layout/vList2"/>
    <dgm:cxn modelId="{78CEC589-7266-41D9-96A7-485D59C63838}" type="presParOf" srcId="{ABAD579C-2851-4FE7-BCF6-6E8EB10EBCA6}" destId="{7C561A6D-5967-4F92-B5D0-81CE47D95839}" srcOrd="2" destOrd="0" presId="urn:microsoft.com/office/officeart/2005/8/layout/vList2"/>
    <dgm:cxn modelId="{0CA2B4CA-437C-41AC-B64C-5240873ACDCE}" type="presParOf" srcId="{ABAD579C-2851-4FE7-BCF6-6E8EB10EBCA6}" destId="{AE71F1B9-CC7A-4D35-B4C2-058F0D5F02C4}" srcOrd="3" destOrd="0" presId="urn:microsoft.com/office/officeart/2005/8/layout/vList2"/>
    <dgm:cxn modelId="{32BE6243-1D3F-4168-AEA9-CFBCD4972357}" type="presParOf" srcId="{ABAD579C-2851-4FE7-BCF6-6E8EB10EBCA6}" destId="{FC77A9BE-15BF-4C9F-B174-1E473B17BCC0}"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E4137EE-9FA7-4771-8434-38FACAEF56F3}">
      <dsp:nvSpPr>
        <dsp:cNvPr id="0" name=""/>
        <dsp:cNvSpPr/>
      </dsp:nvSpPr>
      <dsp:spPr>
        <a:xfrm>
          <a:off x="2258993" y="107"/>
          <a:ext cx="2147285" cy="1773929"/>
        </a:xfrm>
        <a:prstGeom prst="roundRect">
          <a:avLst/>
        </a:prstGeom>
        <a:gradFill rotWithShape="0">
          <a:gsLst>
            <a:gs pos="0">
              <a:schemeClr val="accent5">
                <a:hueOff val="0"/>
                <a:satOff val="0"/>
                <a:lumOff val="0"/>
                <a:alphaOff val="0"/>
                <a:satMod val="103000"/>
                <a:lumMod val="102000"/>
                <a:tint val="94000"/>
              </a:schemeClr>
            </a:gs>
            <a:gs pos="50000">
              <a:schemeClr val="accent5">
                <a:hueOff val="0"/>
                <a:satOff val="0"/>
                <a:lumOff val="0"/>
                <a:alphaOff val="0"/>
                <a:satMod val="110000"/>
                <a:lumMod val="100000"/>
                <a:shade val="100000"/>
              </a:schemeClr>
            </a:gs>
            <a:gs pos="100000">
              <a:schemeClr val="accent5">
                <a:hueOff val="0"/>
                <a:satOff val="0"/>
                <a:lumOff val="0"/>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1" kern="1200">
              <a:latin typeface="Times New Roman" panose="02020603050405020304" pitchFamily="18" charset="0"/>
              <a:cs typeface="Times New Roman" panose="02020603050405020304" pitchFamily="18" charset="0"/>
            </a:rPr>
            <a:t>DECLINING STUDENT ENROLLMENT</a:t>
          </a:r>
        </a:p>
      </dsp:txBody>
      <dsp:txXfrm>
        <a:off x="2345589" y="86703"/>
        <a:ext cx="1974093" cy="1600737"/>
      </dsp:txXfrm>
    </dsp:sp>
    <dsp:sp modelId="{88187E8D-441C-40C9-AFDE-E2DCBA3EC466}">
      <dsp:nvSpPr>
        <dsp:cNvPr id="0" name=""/>
        <dsp:cNvSpPr/>
      </dsp:nvSpPr>
      <dsp:spPr>
        <a:xfrm>
          <a:off x="2258993" y="1888695"/>
          <a:ext cx="2148845" cy="1773929"/>
        </a:xfrm>
        <a:prstGeom prst="roundRect">
          <a:avLst/>
        </a:prstGeom>
        <a:gradFill rotWithShape="0">
          <a:gsLst>
            <a:gs pos="0">
              <a:schemeClr val="accent5">
                <a:hueOff val="-3379271"/>
                <a:satOff val="-8710"/>
                <a:lumOff val="-5883"/>
                <a:alphaOff val="0"/>
                <a:satMod val="103000"/>
                <a:lumMod val="102000"/>
                <a:tint val="94000"/>
              </a:schemeClr>
            </a:gs>
            <a:gs pos="50000">
              <a:schemeClr val="accent5">
                <a:hueOff val="-3379271"/>
                <a:satOff val="-8710"/>
                <a:lumOff val="-5883"/>
                <a:alphaOff val="0"/>
                <a:satMod val="110000"/>
                <a:lumMod val="100000"/>
                <a:shade val="100000"/>
              </a:schemeClr>
            </a:gs>
            <a:gs pos="100000">
              <a:schemeClr val="accent5">
                <a:hueOff val="-3379271"/>
                <a:satOff val="-8710"/>
                <a:lumOff val="-5883"/>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1" kern="1200">
              <a:latin typeface="Times New Roman" panose="02020603050405020304" pitchFamily="18" charset="0"/>
              <a:cs typeface="Times New Roman" panose="02020603050405020304" pitchFamily="18" charset="0"/>
            </a:rPr>
            <a:t>STATE AID REDUCTION</a:t>
          </a:r>
        </a:p>
      </dsp:txBody>
      <dsp:txXfrm>
        <a:off x="2345589" y="1975291"/>
        <a:ext cx="1975653" cy="1600737"/>
      </dsp:txXfrm>
    </dsp:sp>
    <dsp:sp modelId="{2CE8CD90-F7AB-4E63-9A22-C5B923FC7BC3}">
      <dsp:nvSpPr>
        <dsp:cNvPr id="0" name=""/>
        <dsp:cNvSpPr/>
      </dsp:nvSpPr>
      <dsp:spPr>
        <a:xfrm>
          <a:off x="2258993" y="3777283"/>
          <a:ext cx="2148845" cy="1773929"/>
        </a:xfrm>
        <a:prstGeom prst="roundRect">
          <a:avLst/>
        </a:prstGeom>
        <a:gradFill rotWithShape="0">
          <a:gsLst>
            <a:gs pos="0">
              <a:schemeClr val="accent5">
                <a:hueOff val="-6758543"/>
                <a:satOff val="-17419"/>
                <a:lumOff val="-11765"/>
                <a:alphaOff val="0"/>
                <a:satMod val="103000"/>
                <a:lumMod val="102000"/>
                <a:tint val="94000"/>
              </a:schemeClr>
            </a:gs>
            <a:gs pos="50000">
              <a:schemeClr val="accent5">
                <a:hueOff val="-6758543"/>
                <a:satOff val="-17419"/>
                <a:lumOff val="-11765"/>
                <a:alphaOff val="0"/>
                <a:satMod val="110000"/>
                <a:lumMod val="100000"/>
                <a:shade val="100000"/>
              </a:schemeClr>
            </a:gs>
            <a:gs pos="100000">
              <a:schemeClr val="accent5">
                <a:hueOff val="-6758543"/>
                <a:satOff val="-17419"/>
                <a:lumOff val="-11765"/>
                <a:alphaOff val="0"/>
                <a:lumMod val="99000"/>
                <a:satMod val="120000"/>
                <a:shade val="78000"/>
              </a:schemeClr>
            </a:gs>
          </a:gsLst>
          <a:lin ang="5400000" scaled="0"/>
        </a:gradFill>
        <a:ln>
          <a:noFill/>
        </a:ln>
        <a:effectLst/>
      </dsp:spPr>
      <dsp:style>
        <a:lnRef idx="0">
          <a:scrgbClr r="0" g="0" b="0"/>
        </a:lnRef>
        <a:fillRef idx="3">
          <a:scrgbClr r="0" g="0" b="0"/>
        </a:fillRef>
        <a:effectRef idx="2">
          <a:scrgbClr r="0" g="0" b="0"/>
        </a:effectRef>
        <a:fontRef idx="minor">
          <a:schemeClr val="lt1"/>
        </a:fontRef>
      </dsp:style>
      <dsp:txBody>
        <a:bodyPr spcFirstLastPara="0" vert="horz" wrap="square" lIns="72390" tIns="36195" rIns="72390" bIns="36195" numCol="1" spcCol="1270" anchor="ctr" anchorCtr="0">
          <a:noAutofit/>
        </a:bodyPr>
        <a:lstStyle/>
        <a:p>
          <a:pPr marL="0" lvl="0" indent="0" algn="ctr" defTabSz="844550">
            <a:lnSpc>
              <a:spcPct val="90000"/>
            </a:lnSpc>
            <a:spcBef>
              <a:spcPct val="0"/>
            </a:spcBef>
            <a:spcAft>
              <a:spcPct val="35000"/>
            </a:spcAft>
            <a:buNone/>
          </a:pPr>
          <a:r>
            <a:rPr lang="en-US" sz="1900" b="1" kern="1200">
              <a:latin typeface="Times New Roman" panose="02020603050405020304" pitchFamily="18" charset="0"/>
              <a:cs typeface="Times New Roman" panose="02020603050405020304" pitchFamily="18" charset="0"/>
            </a:rPr>
            <a:t>SIGNIFICANT COST INCREASES</a:t>
          </a:r>
          <a:endParaRPr lang="en-US" sz="1900" kern="1200">
            <a:latin typeface="Times New Roman" panose="02020603050405020304" pitchFamily="18" charset="0"/>
            <a:cs typeface="Times New Roman" panose="02020603050405020304" pitchFamily="18" charset="0"/>
          </a:endParaRPr>
        </a:p>
      </dsp:txBody>
      <dsp:txXfrm>
        <a:off x="2345589" y="3863879"/>
        <a:ext cx="1975653" cy="1600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F2219F0-5340-465E-AEC3-308B1277877E}">
      <dsp:nvSpPr>
        <dsp:cNvPr id="0" name=""/>
        <dsp:cNvSpPr/>
      </dsp:nvSpPr>
      <dsp:spPr>
        <a:xfrm>
          <a:off x="961120" y="2079"/>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Small class sizes, relative to declining enrollment trends</a:t>
          </a:r>
        </a:p>
      </dsp:txBody>
      <dsp:txXfrm>
        <a:off x="961120" y="2079"/>
        <a:ext cx="2094322" cy="1256593"/>
      </dsp:txXfrm>
    </dsp:sp>
    <dsp:sp modelId="{DBDA165A-9434-4215-A15F-9FAC444571E7}">
      <dsp:nvSpPr>
        <dsp:cNvPr id="0" name=""/>
        <dsp:cNvSpPr/>
      </dsp:nvSpPr>
      <dsp:spPr>
        <a:xfrm>
          <a:off x="3264875" y="2079"/>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Multiple pathways for graduation and Advanced/Honors coursework</a:t>
          </a:r>
        </a:p>
      </dsp:txBody>
      <dsp:txXfrm>
        <a:off x="3264875" y="2079"/>
        <a:ext cx="2094322" cy="1256593"/>
      </dsp:txXfrm>
    </dsp:sp>
    <dsp:sp modelId="{9D123186-4D3B-46E0-8C7F-9D107F407204}">
      <dsp:nvSpPr>
        <dsp:cNvPr id="0" name=""/>
        <dsp:cNvSpPr/>
      </dsp:nvSpPr>
      <dsp:spPr>
        <a:xfrm>
          <a:off x="5568630" y="2079"/>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Robust music, art and athletics programs for 5,600 students </a:t>
          </a:r>
        </a:p>
      </dsp:txBody>
      <dsp:txXfrm>
        <a:off x="5568630" y="2079"/>
        <a:ext cx="2094322" cy="1256593"/>
      </dsp:txXfrm>
    </dsp:sp>
    <dsp:sp modelId="{BB45D49B-5412-4DD9-AA81-B93491743B49}">
      <dsp:nvSpPr>
        <dsp:cNvPr id="0" name=""/>
        <dsp:cNvSpPr/>
      </dsp:nvSpPr>
      <dsp:spPr>
        <a:xfrm>
          <a:off x="7872385" y="2079"/>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Social and emotional support for 5,600 students</a:t>
          </a:r>
        </a:p>
      </dsp:txBody>
      <dsp:txXfrm>
        <a:off x="7872385" y="2079"/>
        <a:ext cx="2094322" cy="1256593"/>
      </dsp:txXfrm>
    </dsp:sp>
    <dsp:sp modelId="{1D29987E-9B49-40EA-B9FE-7880C9E9C338}">
      <dsp:nvSpPr>
        <dsp:cNvPr id="0" name=""/>
        <dsp:cNvSpPr/>
      </dsp:nvSpPr>
      <dsp:spPr>
        <a:xfrm>
          <a:off x="961120" y="1468105"/>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Bi-lingual elementary program at Edson</a:t>
          </a:r>
        </a:p>
      </dsp:txBody>
      <dsp:txXfrm>
        <a:off x="961120" y="1468105"/>
        <a:ext cx="2094322" cy="1256593"/>
      </dsp:txXfrm>
    </dsp:sp>
    <dsp:sp modelId="{E9B9E5F7-3BA0-4852-8D21-67D7BD46818B}">
      <dsp:nvSpPr>
        <dsp:cNvPr id="0" name=""/>
        <dsp:cNvSpPr/>
      </dsp:nvSpPr>
      <dsp:spPr>
        <a:xfrm>
          <a:off x="3264875" y="1468105"/>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a:latin typeface="Times New Roman" panose="02020603050405020304" pitchFamily="18" charset="0"/>
              <a:cs typeface="Times New Roman" panose="02020603050405020304" pitchFamily="18" charset="0"/>
            </a:rPr>
            <a:t>In-District Universal Pre-Kindergarten for 200 students</a:t>
          </a:r>
        </a:p>
      </dsp:txBody>
      <dsp:txXfrm>
        <a:off x="3264875" y="1468105"/>
        <a:ext cx="2094322" cy="1256593"/>
      </dsp:txXfrm>
    </dsp:sp>
    <dsp:sp modelId="{9671D2D4-FBF8-40E4-94BA-7B58631F077F}">
      <dsp:nvSpPr>
        <dsp:cNvPr id="0" name=""/>
        <dsp:cNvSpPr/>
      </dsp:nvSpPr>
      <dsp:spPr>
        <a:xfrm>
          <a:off x="5568630" y="1468105"/>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1:1 Chromebooks for 5,600 students</a:t>
          </a:r>
        </a:p>
      </dsp:txBody>
      <dsp:txXfrm>
        <a:off x="5568630" y="1468105"/>
        <a:ext cx="2094322" cy="1256593"/>
      </dsp:txXfrm>
    </dsp:sp>
    <dsp:sp modelId="{3EB90D7B-58ED-4CEA-8452-6EF99DFE7EA9}">
      <dsp:nvSpPr>
        <dsp:cNvPr id="0" name=""/>
        <dsp:cNvSpPr/>
      </dsp:nvSpPr>
      <dsp:spPr>
        <a:xfrm>
          <a:off x="7872385" y="1468105"/>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Transportation for 5,600 students over 98 square miles in-district</a:t>
          </a:r>
        </a:p>
      </dsp:txBody>
      <dsp:txXfrm>
        <a:off x="7872385" y="1468105"/>
        <a:ext cx="2094322" cy="1256593"/>
      </dsp:txXfrm>
    </dsp:sp>
    <dsp:sp modelId="{744400AF-8101-4946-B764-DDD85DCE95AB}">
      <dsp:nvSpPr>
        <dsp:cNvPr id="0" name=""/>
        <dsp:cNvSpPr/>
      </dsp:nvSpPr>
      <dsp:spPr>
        <a:xfrm>
          <a:off x="961120" y="2934131"/>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Investments in Math for K-8 students</a:t>
          </a:r>
        </a:p>
      </dsp:txBody>
      <dsp:txXfrm>
        <a:off x="961120" y="2934131"/>
        <a:ext cx="2094322" cy="1256593"/>
      </dsp:txXfrm>
    </dsp:sp>
    <dsp:sp modelId="{05E91DF3-2E87-456C-B974-CFD3534F7B18}">
      <dsp:nvSpPr>
        <dsp:cNvPr id="0" name=""/>
        <dsp:cNvSpPr/>
      </dsp:nvSpPr>
      <dsp:spPr>
        <a:xfrm>
          <a:off x="3264875" y="2934131"/>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Investments in Reading curriculum for K-5 students</a:t>
          </a:r>
        </a:p>
      </dsp:txBody>
      <dsp:txXfrm>
        <a:off x="3264875" y="2934131"/>
        <a:ext cx="2094322" cy="1256593"/>
      </dsp:txXfrm>
    </dsp:sp>
    <dsp:sp modelId="{AD4C8FC7-E358-464C-97AC-03140E7ACF1D}">
      <dsp:nvSpPr>
        <dsp:cNvPr id="0" name=""/>
        <dsp:cNvSpPr/>
      </dsp:nvSpPr>
      <dsp:spPr>
        <a:xfrm>
          <a:off x="5568630" y="2934131"/>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Professional Development for faculty and staff</a:t>
          </a:r>
        </a:p>
      </dsp:txBody>
      <dsp:txXfrm>
        <a:off x="5568630" y="2934131"/>
        <a:ext cx="2094322" cy="1256593"/>
      </dsp:txXfrm>
    </dsp:sp>
    <dsp:sp modelId="{9B91CE41-C356-4391-BEC0-311E539C0270}">
      <dsp:nvSpPr>
        <dsp:cNvPr id="0" name=""/>
        <dsp:cNvSpPr/>
      </dsp:nvSpPr>
      <dsp:spPr>
        <a:xfrm>
          <a:off x="7872385" y="2934131"/>
          <a:ext cx="2094322" cy="1256593"/>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sz="2000" kern="1200" dirty="0">
              <a:latin typeface="Times New Roman" panose="02020603050405020304" pitchFamily="18" charset="0"/>
              <a:cs typeface="Times New Roman" panose="02020603050405020304" pitchFamily="18" charset="0"/>
            </a:rPr>
            <a:t>Operations and Maintenance for 11 buildings (1,000,000 sq.ft.)</a:t>
          </a:r>
        </a:p>
      </dsp:txBody>
      <dsp:txXfrm>
        <a:off x="7872385" y="2934131"/>
        <a:ext cx="2094322" cy="125659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E485A-E68F-41EC-AAF1-B2FF1E2EB066}">
      <dsp:nvSpPr>
        <dsp:cNvPr id="0" name=""/>
        <dsp:cNvSpPr/>
      </dsp:nvSpPr>
      <dsp:spPr>
        <a:xfrm>
          <a:off x="-92599" y="13339"/>
          <a:ext cx="6003015" cy="605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0D597D-8702-4D09-805E-377C73F9B25F}">
      <dsp:nvSpPr>
        <dsp:cNvPr id="0" name=""/>
        <dsp:cNvSpPr/>
      </dsp:nvSpPr>
      <dsp:spPr>
        <a:xfrm>
          <a:off x="90690" y="145023"/>
          <a:ext cx="333254" cy="333254"/>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8ADB87-61AC-401E-BCD9-399D867A25AF}">
      <dsp:nvSpPr>
        <dsp:cNvPr id="0" name=""/>
        <dsp:cNvSpPr/>
      </dsp:nvSpPr>
      <dsp:spPr>
        <a:xfrm>
          <a:off x="607235" y="8691"/>
          <a:ext cx="5281680" cy="64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064" tIns="68064" rIns="68064" bIns="68064"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State Aid Increase 	    $2,842,475</a:t>
          </a:r>
        </a:p>
      </dsp:txBody>
      <dsp:txXfrm>
        <a:off x="607235" y="8691"/>
        <a:ext cx="5281680" cy="643120"/>
      </dsp:txXfrm>
    </dsp:sp>
    <dsp:sp modelId="{85D5CE06-E264-4294-BFB4-6BA49C9BAF19}">
      <dsp:nvSpPr>
        <dsp:cNvPr id="0" name=""/>
        <dsp:cNvSpPr/>
      </dsp:nvSpPr>
      <dsp:spPr>
        <a:xfrm>
          <a:off x="-92599" y="812592"/>
          <a:ext cx="6003015" cy="605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51EACB-247F-47C8-A31A-FB6A1C4D0E78}">
      <dsp:nvSpPr>
        <dsp:cNvPr id="0" name=""/>
        <dsp:cNvSpPr/>
      </dsp:nvSpPr>
      <dsp:spPr>
        <a:xfrm>
          <a:off x="90690" y="948924"/>
          <a:ext cx="333254" cy="333254"/>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0B36F4-0E5B-4727-8AC1-5B8DD6357992}">
      <dsp:nvSpPr>
        <dsp:cNvPr id="0" name=""/>
        <dsp:cNvSpPr/>
      </dsp:nvSpPr>
      <dsp:spPr>
        <a:xfrm>
          <a:off x="607235" y="812592"/>
          <a:ext cx="5281680" cy="64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064" tIns="68064" rIns="68064" bIns="68064"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Tax Levy Increase	    $5,085,900</a:t>
          </a:r>
        </a:p>
      </dsp:txBody>
      <dsp:txXfrm>
        <a:off x="607235" y="812592"/>
        <a:ext cx="5281680" cy="643120"/>
      </dsp:txXfrm>
    </dsp:sp>
    <dsp:sp modelId="{5D369B9F-E05A-4E75-9606-698EB4F5CE33}">
      <dsp:nvSpPr>
        <dsp:cNvPr id="0" name=""/>
        <dsp:cNvSpPr/>
      </dsp:nvSpPr>
      <dsp:spPr>
        <a:xfrm>
          <a:off x="-92599" y="1616493"/>
          <a:ext cx="6003015" cy="605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4078A1-EAEE-4062-85DC-0C6156D9D5A6}">
      <dsp:nvSpPr>
        <dsp:cNvPr id="0" name=""/>
        <dsp:cNvSpPr/>
      </dsp:nvSpPr>
      <dsp:spPr>
        <a:xfrm>
          <a:off x="90690" y="1752824"/>
          <a:ext cx="333254" cy="33325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93FF52-88C8-4E2E-ACA5-EC9E52D967AC}">
      <dsp:nvSpPr>
        <dsp:cNvPr id="0" name=""/>
        <dsp:cNvSpPr/>
      </dsp:nvSpPr>
      <dsp:spPr>
        <a:xfrm>
          <a:off x="607235" y="1616493"/>
          <a:ext cx="5281680" cy="64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064" tIns="68064" rIns="68064" bIns="68064"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Interest Income Increase	    </a:t>
          </a:r>
          <a:r>
            <a:rPr lang="en-US" sz="2400" kern="1200" dirty="0">
              <a:solidFill>
                <a:schemeClr val="tx1"/>
              </a:solidFill>
              <a:latin typeface="Times New Roman" panose="02020603050405020304" pitchFamily="18" charset="0"/>
              <a:cs typeface="Times New Roman" panose="02020603050405020304" pitchFamily="18" charset="0"/>
            </a:rPr>
            <a:t>$   850,000</a:t>
          </a:r>
        </a:p>
      </dsp:txBody>
      <dsp:txXfrm>
        <a:off x="607235" y="1616493"/>
        <a:ext cx="5281680" cy="643120"/>
      </dsp:txXfrm>
    </dsp:sp>
    <dsp:sp modelId="{ACBDA3BB-4572-4623-A5B2-B09482907DF8}">
      <dsp:nvSpPr>
        <dsp:cNvPr id="0" name=""/>
        <dsp:cNvSpPr/>
      </dsp:nvSpPr>
      <dsp:spPr>
        <a:xfrm>
          <a:off x="-92599" y="2420394"/>
          <a:ext cx="6003015" cy="605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7F8289-ECE0-4777-9657-E404789E9D69}">
      <dsp:nvSpPr>
        <dsp:cNvPr id="0" name=""/>
        <dsp:cNvSpPr/>
      </dsp:nvSpPr>
      <dsp:spPr>
        <a:xfrm>
          <a:off x="90690" y="2556725"/>
          <a:ext cx="333254" cy="333254"/>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3E0204-7AB1-4881-877B-D12336D20602}">
      <dsp:nvSpPr>
        <dsp:cNvPr id="0" name=""/>
        <dsp:cNvSpPr/>
      </dsp:nvSpPr>
      <dsp:spPr>
        <a:xfrm>
          <a:off x="607235" y="2420394"/>
          <a:ext cx="5281680" cy="64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064" tIns="68064" rIns="68064" bIns="68064"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*Other Revenue Changes</a:t>
          </a:r>
          <a:r>
            <a:rPr lang="en-US" sz="2400" kern="1200" dirty="0">
              <a:solidFill>
                <a:schemeClr val="tx1"/>
              </a:solidFill>
              <a:latin typeface="Times New Roman" panose="02020603050405020304" pitchFamily="18" charset="0"/>
              <a:cs typeface="Times New Roman" panose="02020603050405020304" pitchFamily="18" charset="0"/>
            </a:rPr>
            <a:t>       </a:t>
          </a:r>
          <a:r>
            <a:rPr lang="en-US" sz="2200" kern="1200" dirty="0">
              <a:solidFill>
                <a:srgbClr val="C00000"/>
              </a:solidFill>
              <a:latin typeface="Times New Roman" panose="02020603050405020304" pitchFamily="18" charset="0"/>
              <a:cs typeface="Times New Roman" panose="02020603050405020304" pitchFamily="18" charset="0"/>
            </a:rPr>
            <a:t>(</a:t>
          </a:r>
          <a:r>
            <a:rPr lang="en-US" sz="2200" u="none" kern="1200" dirty="0">
              <a:solidFill>
                <a:srgbClr val="C00000"/>
              </a:solidFill>
              <a:latin typeface="Times New Roman" panose="02020603050405020304" pitchFamily="18" charset="0"/>
              <a:cs typeface="Times New Roman" panose="02020603050405020304" pitchFamily="18" charset="0"/>
            </a:rPr>
            <a:t>$ 221,045)</a:t>
          </a:r>
        </a:p>
      </dsp:txBody>
      <dsp:txXfrm>
        <a:off x="607235" y="2420394"/>
        <a:ext cx="5281680" cy="643120"/>
      </dsp:txXfrm>
    </dsp:sp>
    <dsp:sp modelId="{8E50AAA3-43D7-44B4-B140-D938072F4F71}">
      <dsp:nvSpPr>
        <dsp:cNvPr id="0" name=""/>
        <dsp:cNvSpPr/>
      </dsp:nvSpPr>
      <dsp:spPr>
        <a:xfrm>
          <a:off x="-91278" y="3229064"/>
          <a:ext cx="6003015" cy="605917"/>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C84A8A-9906-467C-B84A-57D89C3878E4}">
      <dsp:nvSpPr>
        <dsp:cNvPr id="0" name=""/>
        <dsp:cNvSpPr/>
      </dsp:nvSpPr>
      <dsp:spPr>
        <a:xfrm>
          <a:off x="90690" y="3360626"/>
          <a:ext cx="333254" cy="333254"/>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11ED71-277C-4C22-820D-00E8B4DDC6F8}">
      <dsp:nvSpPr>
        <dsp:cNvPr id="0" name=""/>
        <dsp:cNvSpPr/>
      </dsp:nvSpPr>
      <dsp:spPr>
        <a:xfrm>
          <a:off x="400536" y="3224295"/>
          <a:ext cx="5695077" cy="6431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8064" tIns="68064" rIns="68064" bIns="68064" numCol="1" spcCol="1270" anchor="ctr" anchorCtr="0">
          <a:noAutofit/>
        </a:bodyPr>
        <a:lstStyle/>
        <a:p>
          <a:pPr marL="0" lvl="0" indent="0" algn="l" defTabSz="844550">
            <a:lnSpc>
              <a:spcPct val="100000"/>
            </a:lnSpc>
            <a:spcBef>
              <a:spcPct val="0"/>
            </a:spcBef>
            <a:spcAft>
              <a:spcPct val="35000"/>
            </a:spcAft>
            <a:buNone/>
          </a:pPr>
          <a:r>
            <a:rPr lang="en-US" sz="1900" b="1" kern="1200" baseline="0" dirty="0">
              <a:latin typeface="Times New Roman" panose="02020603050405020304" pitchFamily="18" charset="0"/>
              <a:cs typeface="Times New Roman" panose="02020603050405020304" pitchFamily="18" charset="0"/>
            </a:rPr>
            <a:t>TOTAL REVENUE INCREASE</a:t>
          </a:r>
          <a:r>
            <a:rPr lang="en-US" sz="2000" b="1" kern="1200" baseline="0" dirty="0">
              <a:latin typeface="Times New Roman" panose="02020603050405020304" pitchFamily="18" charset="0"/>
              <a:cs typeface="Times New Roman" panose="02020603050405020304" pitchFamily="18" charset="0"/>
            </a:rPr>
            <a:t>        </a:t>
          </a:r>
          <a:r>
            <a:rPr lang="en-US" sz="2200" b="1" kern="1200" baseline="0" dirty="0">
              <a:latin typeface="Times New Roman" panose="02020603050405020304" pitchFamily="18" charset="0"/>
              <a:cs typeface="Times New Roman" panose="02020603050405020304" pitchFamily="18" charset="0"/>
            </a:rPr>
            <a:t>$8,557,330</a:t>
          </a:r>
          <a:endParaRPr lang="en-US" sz="2200" kern="1200" dirty="0">
            <a:latin typeface="Times New Roman" panose="02020603050405020304" pitchFamily="18" charset="0"/>
            <a:cs typeface="Times New Roman" panose="02020603050405020304" pitchFamily="18" charset="0"/>
          </a:endParaRPr>
        </a:p>
      </dsp:txBody>
      <dsp:txXfrm>
        <a:off x="400536" y="3224295"/>
        <a:ext cx="5695077" cy="64312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3E92F-F212-4ABA-9EAF-FA84B7421D5E}">
      <dsp:nvSpPr>
        <dsp:cNvPr id="0" name=""/>
        <dsp:cNvSpPr/>
      </dsp:nvSpPr>
      <dsp:spPr>
        <a:xfrm>
          <a:off x="0" y="440789"/>
          <a:ext cx="5943601" cy="78624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latin typeface="Times New Roman" panose="02020603050405020304" pitchFamily="18" charset="0"/>
              <a:cs typeface="Times New Roman" panose="02020603050405020304" pitchFamily="18" charset="0"/>
            </a:rPr>
            <a:t>Current Year Tax Levy</a:t>
          </a:r>
          <a:endParaRPr lang="en-US" sz="3200" kern="1200">
            <a:latin typeface="Times New Roman" panose="02020603050405020304" pitchFamily="18" charset="0"/>
            <a:cs typeface="Times New Roman" panose="02020603050405020304" pitchFamily="18" charset="0"/>
          </a:endParaRPr>
        </a:p>
      </dsp:txBody>
      <dsp:txXfrm>
        <a:off x="38381" y="479170"/>
        <a:ext cx="5866839" cy="709478"/>
      </dsp:txXfrm>
    </dsp:sp>
    <dsp:sp modelId="{7C561A6D-5967-4F92-B5D0-81CE47D95839}">
      <dsp:nvSpPr>
        <dsp:cNvPr id="0" name=""/>
        <dsp:cNvSpPr/>
      </dsp:nvSpPr>
      <dsp:spPr>
        <a:xfrm>
          <a:off x="0" y="1347989"/>
          <a:ext cx="5943601" cy="78624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i="0" kern="1200" baseline="0" dirty="0">
              <a:latin typeface="Times New Roman" panose="02020603050405020304" pitchFamily="18" charset="0"/>
            </a:rPr>
            <a:t>Tax Base Growth Factor</a:t>
          </a:r>
          <a:endParaRPr lang="en-US" sz="3200" kern="1200" baseline="0" dirty="0">
            <a:latin typeface="Times New Roman" panose="02020603050405020304" pitchFamily="18" charset="0"/>
          </a:endParaRPr>
        </a:p>
      </dsp:txBody>
      <dsp:txXfrm>
        <a:off x="38381" y="1386370"/>
        <a:ext cx="5866839" cy="709478"/>
      </dsp:txXfrm>
    </dsp:sp>
    <dsp:sp modelId="{FC77A9BE-15BF-4C9F-B174-1E473B17BCC0}">
      <dsp:nvSpPr>
        <dsp:cNvPr id="0" name=""/>
        <dsp:cNvSpPr/>
      </dsp:nvSpPr>
      <dsp:spPr>
        <a:xfrm>
          <a:off x="0" y="2255189"/>
          <a:ext cx="5943601" cy="78624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latin typeface="Times New Roman" panose="02020603050405020304" pitchFamily="18" charset="0"/>
              <a:cs typeface="Times New Roman" panose="02020603050405020304" pitchFamily="18" charset="0"/>
            </a:rPr>
            <a:t>CPI (Inflation)</a:t>
          </a:r>
          <a:endParaRPr lang="en-US" sz="3200" kern="1200">
            <a:latin typeface="Times New Roman" panose="02020603050405020304" pitchFamily="18" charset="0"/>
            <a:cs typeface="Times New Roman" panose="02020603050405020304" pitchFamily="18" charset="0"/>
          </a:endParaRPr>
        </a:p>
      </dsp:txBody>
      <dsp:txXfrm>
        <a:off x="38381" y="2293570"/>
        <a:ext cx="5866839" cy="709478"/>
      </dsp:txXfrm>
    </dsp:sp>
    <dsp:sp modelId="{6AA8E6DA-3D3A-4A53-91A9-BE20A0E70508}">
      <dsp:nvSpPr>
        <dsp:cNvPr id="0" name=""/>
        <dsp:cNvSpPr/>
      </dsp:nvSpPr>
      <dsp:spPr>
        <a:xfrm>
          <a:off x="0" y="3162389"/>
          <a:ext cx="5943601" cy="78624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latin typeface="Times New Roman" panose="02020603050405020304" pitchFamily="18" charset="0"/>
              <a:cs typeface="Times New Roman" panose="02020603050405020304" pitchFamily="18" charset="0"/>
            </a:rPr>
            <a:t>PILOT Payments </a:t>
          </a:r>
          <a:endParaRPr lang="en-US" sz="3200" kern="1200">
            <a:latin typeface="Times New Roman" panose="02020603050405020304" pitchFamily="18" charset="0"/>
            <a:cs typeface="Times New Roman" panose="02020603050405020304" pitchFamily="18" charset="0"/>
          </a:endParaRPr>
        </a:p>
      </dsp:txBody>
      <dsp:txXfrm>
        <a:off x="38381" y="3200770"/>
        <a:ext cx="5866839" cy="709478"/>
      </dsp:txXfrm>
    </dsp:sp>
    <dsp:sp modelId="{B9DFD113-51D6-4B6B-AE98-8A3E281DD9F0}">
      <dsp:nvSpPr>
        <dsp:cNvPr id="0" name=""/>
        <dsp:cNvSpPr/>
      </dsp:nvSpPr>
      <dsp:spPr>
        <a:xfrm>
          <a:off x="0" y="4069589"/>
          <a:ext cx="5943601" cy="78624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a:latin typeface="Times New Roman" panose="02020603050405020304" pitchFamily="18" charset="0"/>
              <a:cs typeface="Times New Roman" panose="02020603050405020304" pitchFamily="18" charset="0"/>
            </a:rPr>
            <a:t>Exclusions</a:t>
          </a:r>
          <a:r>
            <a:rPr lang="en-US" sz="3000" b="1" kern="1200">
              <a:latin typeface="Times New Roman" panose="02020603050405020304" pitchFamily="18" charset="0"/>
              <a:cs typeface="Times New Roman" panose="02020603050405020304" pitchFamily="18" charset="0"/>
            </a:rPr>
            <a:t>: Capital &amp; Retirement</a:t>
          </a:r>
        </a:p>
      </dsp:txBody>
      <dsp:txXfrm>
        <a:off x="38381" y="4107970"/>
        <a:ext cx="5866839" cy="709478"/>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3E92F-F212-4ABA-9EAF-FA84B7421D5E}">
      <dsp:nvSpPr>
        <dsp:cNvPr id="0" name=""/>
        <dsp:cNvSpPr/>
      </dsp:nvSpPr>
      <dsp:spPr>
        <a:xfrm>
          <a:off x="0" y="20309"/>
          <a:ext cx="5943601" cy="93600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latin typeface="Times New Roman" panose="02020603050405020304" pitchFamily="18" charset="0"/>
              <a:cs typeface="Times New Roman" panose="02020603050405020304" pitchFamily="18" charset="0"/>
            </a:rPr>
            <a:t>Foundation Aid (Enrollment)</a:t>
          </a:r>
          <a:endParaRPr lang="en-US" sz="3200" kern="1200" dirty="0">
            <a:latin typeface="Times New Roman" panose="02020603050405020304" pitchFamily="18" charset="0"/>
            <a:cs typeface="Times New Roman" panose="02020603050405020304" pitchFamily="18" charset="0"/>
          </a:endParaRPr>
        </a:p>
      </dsp:txBody>
      <dsp:txXfrm>
        <a:off x="45692" y="66001"/>
        <a:ext cx="5852217" cy="844616"/>
      </dsp:txXfrm>
    </dsp:sp>
    <dsp:sp modelId="{7C561A6D-5967-4F92-B5D0-81CE47D95839}">
      <dsp:nvSpPr>
        <dsp:cNvPr id="0" name=""/>
        <dsp:cNvSpPr/>
      </dsp:nvSpPr>
      <dsp:spPr>
        <a:xfrm>
          <a:off x="0" y="1100309"/>
          <a:ext cx="5943601" cy="93600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i="0" kern="1200" baseline="0" dirty="0">
              <a:latin typeface="Times New Roman" panose="02020603050405020304" pitchFamily="18" charset="0"/>
            </a:rPr>
            <a:t>Transportation Aid</a:t>
          </a:r>
          <a:endParaRPr lang="en-US" sz="3200" kern="1200" baseline="0" dirty="0">
            <a:latin typeface="Times New Roman" panose="02020603050405020304" pitchFamily="18" charset="0"/>
          </a:endParaRPr>
        </a:p>
      </dsp:txBody>
      <dsp:txXfrm>
        <a:off x="45692" y="1146001"/>
        <a:ext cx="5852217" cy="844616"/>
      </dsp:txXfrm>
    </dsp:sp>
    <dsp:sp modelId="{FC77A9BE-15BF-4C9F-B174-1E473B17BCC0}">
      <dsp:nvSpPr>
        <dsp:cNvPr id="0" name=""/>
        <dsp:cNvSpPr/>
      </dsp:nvSpPr>
      <dsp:spPr>
        <a:xfrm>
          <a:off x="0" y="2180309"/>
          <a:ext cx="5943601" cy="93600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latin typeface="Times New Roman" panose="02020603050405020304" pitchFamily="18" charset="0"/>
              <a:cs typeface="Times New Roman" panose="02020603050405020304" pitchFamily="18" charset="0"/>
            </a:rPr>
            <a:t>Special Education Services</a:t>
          </a:r>
        </a:p>
      </dsp:txBody>
      <dsp:txXfrm>
        <a:off x="45692" y="2226001"/>
        <a:ext cx="5852217" cy="844616"/>
      </dsp:txXfrm>
    </dsp:sp>
    <dsp:sp modelId="{6AA8E6DA-3D3A-4A53-91A9-BE20A0E70508}">
      <dsp:nvSpPr>
        <dsp:cNvPr id="0" name=""/>
        <dsp:cNvSpPr/>
      </dsp:nvSpPr>
      <dsp:spPr>
        <a:xfrm>
          <a:off x="0" y="3260309"/>
          <a:ext cx="5943601" cy="93600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latin typeface="Times New Roman" panose="02020603050405020304" pitchFamily="18" charset="0"/>
              <a:cs typeface="Times New Roman" panose="02020603050405020304" pitchFamily="18" charset="0"/>
            </a:rPr>
            <a:t>BOCES Aid</a:t>
          </a:r>
          <a:endParaRPr lang="en-US" sz="3200" kern="1200" dirty="0">
            <a:latin typeface="Times New Roman" panose="02020603050405020304" pitchFamily="18" charset="0"/>
            <a:cs typeface="Times New Roman" panose="02020603050405020304" pitchFamily="18" charset="0"/>
          </a:endParaRPr>
        </a:p>
      </dsp:txBody>
      <dsp:txXfrm>
        <a:off x="45692" y="3306001"/>
        <a:ext cx="5852217" cy="844616"/>
      </dsp:txXfrm>
    </dsp:sp>
    <dsp:sp modelId="{B9DFD113-51D6-4B6B-AE98-8A3E281DD9F0}">
      <dsp:nvSpPr>
        <dsp:cNvPr id="0" name=""/>
        <dsp:cNvSpPr/>
      </dsp:nvSpPr>
      <dsp:spPr>
        <a:xfrm>
          <a:off x="0" y="4340309"/>
          <a:ext cx="5943601" cy="93600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latin typeface="Times New Roman" panose="02020603050405020304" pitchFamily="18" charset="0"/>
              <a:cs typeface="Times New Roman" panose="02020603050405020304" pitchFamily="18" charset="0"/>
            </a:rPr>
            <a:t>Building Aid (Capital Projects)</a:t>
          </a:r>
          <a:endParaRPr lang="en-US" sz="3000" b="1" kern="1200" dirty="0">
            <a:latin typeface="Times New Roman" panose="02020603050405020304" pitchFamily="18" charset="0"/>
            <a:cs typeface="Times New Roman" panose="02020603050405020304" pitchFamily="18" charset="0"/>
          </a:endParaRPr>
        </a:p>
      </dsp:txBody>
      <dsp:txXfrm>
        <a:off x="45692" y="4386001"/>
        <a:ext cx="5852217" cy="844616"/>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1BE485A-E68F-41EC-AAF1-B2FF1E2EB066}">
      <dsp:nvSpPr>
        <dsp:cNvPr id="0" name=""/>
        <dsp:cNvSpPr/>
      </dsp:nvSpPr>
      <dsp:spPr>
        <a:xfrm>
          <a:off x="-46067" y="9489"/>
          <a:ext cx="6003015" cy="454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130D597D-8702-4D09-805E-377C73F9B25F}">
      <dsp:nvSpPr>
        <dsp:cNvPr id="0" name=""/>
        <dsp:cNvSpPr/>
      </dsp:nvSpPr>
      <dsp:spPr>
        <a:xfrm>
          <a:off x="91448" y="108287"/>
          <a:ext cx="250030" cy="250030"/>
        </a:xfrm>
        <a:prstGeom prst="rect">
          <a:avLst/>
        </a:prstGeom>
        <a:blipFill>
          <a:blip xmlns:r="http://schemas.openxmlformats.org/officeDocument/2006/relationships"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D8ADB87-61AC-401E-BCD9-399D867A25AF}">
      <dsp:nvSpPr>
        <dsp:cNvPr id="0" name=""/>
        <dsp:cNvSpPr/>
      </dsp:nvSpPr>
      <dsp:spPr>
        <a:xfrm>
          <a:off x="478995" y="6002"/>
          <a:ext cx="5476924" cy="45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112" tIns="48112" rIns="48112" bIns="4811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Salaries  		         </a:t>
          </a:r>
          <a:r>
            <a:rPr lang="en-US" sz="2400" kern="1200" dirty="0">
              <a:solidFill>
                <a:srgbClr val="C00000"/>
              </a:solidFill>
              <a:latin typeface="Times New Roman" panose="02020603050405020304" pitchFamily="18" charset="0"/>
              <a:cs typeface="Times New Roman" panose="02020603050405020304" pitchFamily="18" charset="0"/>
            </a:rPr>
            <a:t>($ 200,000)</a:t>
          </a:r>
          <a:r>
            <a:rPr lang="en-US" sz="2400" kern="1200" dirty="0">
              <a:latin typeface="Times New Roman" panose="02020603050405020304" pitchFamily="18" charset="0"/>
              <a:cs typeface="Times New Roman" panose="02020603050405020304" pitchFamily="18" charset="0"/>
            </a:rPr>
            <a:t>  </a:t>
          </a:r>
        </a:p>
      </dsp:txBody>
      <dsp:txXfrm>
        <a:off x="478995" y="6002"/>
        <a:ext cx="5476924" cy="454600"/>
      </dsp:txXfrm>
    </dsp:sp>
    <dsp:sp modelId="{C4253554-0CE8-43D3-BADB-A031DE693F5B}">
      <dsp:nvSpPr>
        <dsp:cNvPr id="0" name=""/>
        <dsp:cNvSpPr/>
      </dsp:nvSpPr>
      <dsp:spPr>
        <a:xfrm>
          <a:off x="-46067" y="574253"/>
          <a:ext cx="6003015" cy="454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B64D1DE5-CC06-44FE-B04D-D2726A70A1FC}">
      <dsp:nvSpPr>
        <dsp:cNvPr id="0" name=""/>
        <dsp:cNvSpPr/>
      </dsp:nvSpPr>
      <dsp:spPr>
        <a:xfrm>
          <a:off x="91448" y="676538"/>
          <a:ext cx="250030" cy="250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D166D585-27D0-4044-A258-E3E01D43A05B}">
      <dsp:nvSpPr>
        <dsp:cNvPr id="0" name=""/>
        <dsp:cNvSpPr/>
      </dsp:nvSpPr>
      <dsp:spPr>
        <a:xfrm>
          <a:off x="419844" y="574253"/>
          <a:ext cx="5595226" cy="45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112" tIns="48112" rIns="48112" bIns="4811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Employee Benefits     	         $3,160,000</a:t>
          </a:r>
        </a:p>
      </dsp:txBody>
      <dsp:txXfrm>
        <a:off x="419844" y="574253"/>
        <a:ext cx="5595226" cy="454600"/>
      </dsp:txXfrm>
    </dsp:sp>
    <dsp:sp modelId="{85D5CE06-E264-4294-BFB4-6BA49C9BAF19}">
      <dsp:nvSpPr>
        <dsp:cNvPr id="0" name=""/>
        <dsp:cNvSpPr/>
      </dsp:nvSpPr>
      <dsp:spPr>
        <a:xfrm>
          <a:off x="-46067" y="1142503"/>
          <a:ext cx="6003015" cy="454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8A51EACB-247F-47C8-A31A-FB6A1C4D0E78}">
      <dsp:nvSpPr>
        <dsp:cNvPr id="0" name=""/>
        <dsp:cNvSpPr/>
      </dsp:nvSpPr>
      <dsp:spPr>
        <a:xfrm>
          <a:off x="91448" y="1244788"/>
          <a:ext cx="250030" cy="250030"/>
        </a:xfrm>
        <a:prstGeom prst="rect">
          <a:avLst/>
        </a:prstGeom>
        <a:blipFill>
          <a:blip xmlns:r="http://schemas.openxmlformats.org/officeDocument/2006/relationships"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00B36F4-0E5B-4727-8AC1-5B8DD6357992}">
      <dsp:nvSpPr>
        <dsp:cNvPr id="0" name=""/>
        <dsp:cNvSpPr/>
      </dsp:nvSpPr>
      <dsp:spPr>
        <a:xfrm>
          <a:off x="419844" y="1142503"/>
          <a:ext cx="5595226" cy="45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112" tIns="48112" rIns="48112" bIns="4811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Debt Service	                       $6,958,300</a:t>
          </a:r>
        </a:p>
      </dsp:txBody>
      <dsp:txXfrm>
        <a:off x="419844" y="1142503"/>
        <a:ext cx="5595226" cy="454600"/>
      </dsp:txXfrm>
    </dsp:sp>
    <dsp:sp modelId="{5D369B9F-E05A-4E75-9606-698EB4F5CE33}">
      <dsp:nvSpPr>
        <dsp:cNvPr id="0" name=""/>
        <dsp:cNvSpPr/>
      </dsp:nvSpPr>
      <dsp:spPr>
        <a:xfrm>
          <a:off x="-46067" y="1710753"/>
          <a:ext cx="6003015" cy="454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4A4078A1-EAEE-4062-85DC-0C6156D9D5A6}">
      <dsp:nvSpPr>
        <dsp:cNvPr id="0" name=""/>
        <dsp:cNvSpPr/>
      </dsp:nvSpPr>
      <dsp:spPr>
        <a:xfrm>
          <a:off x="91448" y="1813038"/>
          <a:ext cx="250030" cy="250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293FF52-88C8-4E2E-ACA5-EC9E52D967AC}">
      <dsp:nvSpPr>
        <dsp:cNvPr id="0" name=""/>
        <dsp:cNvSpPr/>
      </dsp:nvSpPr>
      <dsp:spPr>
        <a:xfrm>
          <a:off x="401551" y="1710753"/>
          <a:ext cx="5631812" cy="45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112" tIns="48112" rIns="48112" bIns="4811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Transportation	                       $   208,400</a:t>
          </a:r>
          <a:endParaRPr lang="en-US" sz="2400" kern="1200" dirty="0">
            <a:solidFill>
              <a:srgbClr val="853E37"/>
            </a:solidFill>
            <a:latin typeface="Times New Roman" panose="02020603050405020304" pitchFamily="18" charset="0"/>
            <a:cs typeface="Times New Roman" panose="02020603050405020304" pitchFamily="18" charset="0"/>
          </a:endParaRPr>
        </a:p>
      </dsp:txBody>
      <dsp:txXfrm>
        <a:off x="401551" y="1710753"/>
        <a:ext cx="5631812" cy="454600"/>
      </dsp:txXfrm>
    </dsp:sp>
    <dsp:sp modelId="{E7E5FA91-EFB7-45DB-99A0-778AF56B7A1D}">
      <dsp:nvSpPr>
        <dsp:cNvPr id="0" name=""/>
        <dsp:cNvSpPr/>
      </dsp:nvSpPr>
      <dsp:spPr>
        <a:xfrm>
          <a:off x="-46067" y="2279004"/>
          <a:ext cx="6003015" cy="454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56372482-A0A2-49FC-B9C7-EE7279EE3AEA}">
      <dsp:nvSpPr>
        <dsp:cNvPr id="0" name=""/>
        <dsp:cNvSpPr/>
      </dsp:nvSpPr>
      <dsp:spPr>
        <a:xfrm>
          <a:off x="91448" y="2381289"/>
          <a:ext cx="250030" cy="250030"/>
        </a:xfrm>
        <a:prstGeom prst="rect">
          <a:avLst/>
        </a:prstGeom>
        <a:blipFill>
          <a:blip xmlns:r="http://schemas.openxmlformats.org/officeDocument/2006/relationships"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90EA693-5164-4444-BDED-871EFCBDCDD5}">
      <dsp:nvSpPr>
        <dsp:cNvPr id="0" name=""/>
        <dsp:cNvSpPr/>
      </dsp:nvSpPr>
      <dsp:spPr>
        <a:xfrm>
          <a:off x="428991" y="2279004"/>
          <a:ext cx="5576933" cy="45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112" tIns="48112" rIns="48112" bIns="4811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Special Education Tuition	       </a:t>
          </a:r>
          <a:r>
            <a:rPr lang="en-US" sz="2400" kern="1200" dirty="0">
              <a:solidFill>
                <a:srgbClr val="C00000"/>
              </a:solidFill>
              <a:latin typeface="Times New Roman" panose="02020603050405020304" pitchFamily="18" charset="0"/>
              <a:cs typeface="Times New Roman" panose="02020603050405020304" pitchFamily="18" charset="0"/>
            </a:rPr>
            <a:t>($1,801,400)</a:t>
          </a:r>
          <a:r>
            <a:rPr lang="en-US" sz="2400" kern="1200" dirty="0">
              <a:latin typeface="Times New Roman" panose="02020603050405020304" pitchFamily="18" charset="0"/>
              <a:cs typeface="Times New Roman" panose="02020603050405020304" pitchFamily="18" charset="0"/>
            </a:rPr>
            <a:t>                             </a:t>
          </a:r>
          <a:endParaRPr lang="en-US" sz="2400" u="none" kern="1200" dirty="0">
            <a:solidFill>
              <a:srgbClr val="853E37"/>
            </a:solidFill>
            <a:latin typeface="Times New Roman" panose="02020603050405020304" pitchFamily="18" charset="0"/>
            <a:cs typeface="Times New Roman" panose="02020603050405020304" pitchFamily="18" charset="0"/>
          </a:endParaRPr>
        </a:p>
      </dsp:txBody>
      <dsp:txXfrm>
        <a:off x="428991" y="2279004"/>
        <a:ext cx="5576933" cy="454600"/>
      </dsp:txXfrm>
    </dsp:sp>
    <dsp:sp modelId="{ACBDA3BB-4572-4623-A5B2-B09482907DF8}">
      <dsp:nvSpPr>
        <dsp:cNvPr id="0" name=""/>
        <dsp:cNvSpPr/>
      </dsp:nvSpPr>
      <dsp:spPr>
        <a:xfrm>
          <a:off x="-46067" y="2847254"/>
          <a:ext cx="6003015" cy="454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7F7F8289-ECE0-4777-9657-E404789E9D69}">
      <dsp:nvSpPr>
        <dsp:cNvPr id="0" name=""/>
        <dsp:cNvSpPr/>
      </dsp:nvSpPr>
      <dsp:spPr>
        <a:xfrm>
          <a:off x="91448" y="2949539"/>
          <a:ext cx="250030" cy="250030"/>
        </a:xfrm>
        <a:prstGeom prst="rect">
          <a:avLst/>
        </a:prstGeom>
        <a:solidFill>
          <a:schemeClr val="accent1">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E33E0204-7AB1-4881-877B-D12336D20602}">
      <dsp:nvSpPr>
        <dsp:cNvPr id="0" name=""/>
        <dsp:cNvSpPr/>
      </dsp:nvSpPr>
      <dsp:spPr>
        <a:xfrm>
          <a:off x="419844" y="2847254"/>
          <a:ext cx="5595226" cy="45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112" tIns="48112" rIns="48112" bIns="48112" numCol="1" spcCol="1270" anchor="ctr" anchorCtr="0">
          <a:noAutofit/>
        </a:bodyPr>
        <a:lstStyle/>
        <a:p>
          <a:pPr marL="0" lvl="0" indent="0" algn="l" defTabSz="1066800">
            <a:lnSpc>
              <a:spcPct val="100000"/>
            </a:lnSpc>
            <a:spcBef>
              <a:spcPct val="0"/>
            </a:spcBef>
            <a:spcAft>
              <a:spcPct val="35000"/>
            </a:spcAft>
            <a:buNone/>
          </a:pPr>
          <a:r>
            <a:rPr lang="en-US" sz="2400" kern="1200" dirty="0">
              <a:latin typeface="Times New Roman" panose="02020603050405020304" pitchFamily="18" charset="0"/>
              <a:cs typeface="Times New Roman" panose="02020603050405020304" pitchFamily="18" charset="0"/>
            </a:rPr>
            <a:t>Other Contractual Expenses      </a:t>
          </a:r>
          <a:r>
            <a:rPr lang="en-US" sz="2400" u="sng" kern="1200" dirty="0">
              <a:solidFill>
                <a:schemeClr val="tx1"/>
              </a:solidFill>
              <a:latin typeface="Times New Roman" panose="02020603050405020304" pitchFamily="18" charset="0"/>
              <a:cs typeface="Times New Roman" panose="02020603050405020304" pitchFamily="18" charset="0"/>
            </a:rPr>
            <a:t>$   232,030     </a:t>
          </a:r>
        </a:p>
      </dsp:txBody>
      <dsp:txXfrm>
        <a:off x="419844" y="2847254"/>
        <a:ext cx="5595226" cy="454600"/>
      </dsp:txXfrm>
    </dsp:sp>
    <dsp:sp modelId="{8E50AAA3-43D7-44B4-B140-D938072F4F71}">
      <dsp:nvSpPr>
        <dsp:cNvPr id="0" name=""/>
        <dsp:cNvSpPr/>
      </dsp:nvSpPr>
      <dsp:spPr>
        <a:xfrm>
          <a:off x="-46067" y="3417796"/>
          <a:ext cx="6003015" cy="454600"/>
        </a:xfrm>
        <a:prstGeom prst="roundRect">
          <a:avLst>
            <a:gd name="adj" fmla="val 10000"/>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AFC84A8A-9906-467C-B84A-57D89C3878E4}">
      <dsp:nvSpPr>
        <dsp:cNvPr id="0" name=""/>
        <dsp:cNvSpPr/>
      </dsp:nvSpPr>
      <dsp:spPr>
        <a:xfrm>
          <a:off x="91448" y="3517790"/>
          <a:ext cx="250030" cy="250030"/>
        </a:xfrm>
        <a:prstGeom prst="rect">
          <a:avLst/>
        </a:prstGeom>
        <a:blipFill>
          <a:blip xmlns:r="http://schemas.openxmlformats.org/officeDocument/2006/relationships"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a:blip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911ED71-277C-4C22-820D-00E8B4DDC6F8}">
      <dsp:nvSpPr>
        <dsp:cNvPr id="0" name=""/>
        <dsp:cNvSpPr/>
      </dsp:nvSpPr>
      <dsp:spPr>
        <a:xfrm>
          <a:off x="385833" y="3415505"/>
          <a:ext cx="5663249" cy="4546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48112" tIns="48112" rIns="48112" bIns="48112" numCol="1" spcCol="1270" anchor="ctr" anchorCtr="0">
          <a:noAutofit/>
        </a:bodyPr>
        <a:lstStyle/>
        <a:p>
          <a:pPr marL="0" lvl="0" indent="0" algn="l" defTabSz="889000">
            <a:lnSpc>
              <a:spcPct val="100000"/>
            </a:lnSpc>
            <a:spcBef>
              <a:spcPct val="0"/>
            </a:spcBef>
            <a:spcAft>
              <a:spcPct val="35000"/>
            </a:spcAft>
            <a:buNone/>
          </a:pPr>
          <a:r>
            <a:rPr lang="en-US" sz="2000" b="1" kern="1200" baseline="0" dirty="0">
              <a:latin typeface="Times New Roman" panose="02020603050405020304" pitchFamily="18" charset="0"/>
              <a:cs typeface="Times New Roman" panose="02020603050405020304" pitchFamily="18" charset="0"/>
            </a:rPr>
            <a:t>TOTAL EXPENSE INCREASE       </a:t>
          </a:r>
          <a:r>
            <a:rPr lang="en-US" sz="2400" b="1" kern="1200" baseline="0" dirty="0">
              <a:latin typeface="Times New Roman" panose="02020603050405020304" pitchFamily="18" charset="0"/>
              <a:cs typeface="Times New Roman" panose="02020603050405020304" pitchFamily="18" charset="0"/>
            </a:rPr>
            <a:t>$8,557,330</a:t>
          </a:r>
          <a:endParaRPr lang="en-US" sz="2400" kern="1200" dirty="0">
            <a:latin typeface="Times New Roman" panose="02020603050405020304" pitchFamily="18" charset="0"/>
            <a:cs typeface="Times New Roman" panose="02020603050405020304" pitchFamily="18" charset="0"/>
          </a:endParaRPr>
        </a:p>
      </dsp:txBody>
      <dsp:txXfrm>
        <a:off x="385833" y="3415505"/>
        <a:ext cx="5663249" cy="454600"/>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43E92F-F212-4ABA-9EAF-FA84B7421D5E}">
      <dsp:nvSpPr>
        <dsp:cNvPr id="0" name=""/>
        <dsp:cNvSpPr/>
      </dsp:nvSpPr>
      <dsp:spPr>
        <a:xfrm>
          <a:off x="0" y="920171"/>
          <a:ext cx="6847526" cy="121680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latin typeface="Times New Roman" panose="02020603050405020304" pitchFamily="18" charset="0"/>
              <a:cs typeface="Times New Roman" panose="02020603050405020304" pitchFamily="18" charset="0"/>
            </a:rPr>
            <a:t>Revise the budget on June 16</a:t>
          </a:r>
          <a:r>
            <a:rPr lang="en-US" sz="3200" b="1" kern="1200" baseline="30000" dirty="0">
              <a:latin typeface="Times New Roman" panose="02020603050405020304" pitchFamily="18" charset="0"/>
              <a:cs typeface="Times New Roman" panose="02020603050405020304" pitchFamily="18" charset="0"/>
            </a:rPr>
            <a:t>th</a:t>
          </a:r>
          <a:r>
            <a:rPr lang="en-US" sz="3200" b="1" kern="1200" dirty="0">
              <a:latin typeface="Times New Roman" panose="02020603050405020304" pitchFamily="18" charset="0"/>
              <a:cs typeface="Times New Roman" panose="02020603050405020304" pitchFamily="18" charset="0"/>
            </a:rPr>
            <a:t> </a:t>
          </a:r>
        </a:p>
      </dsp:txBody>
      <dsp:txXfrm>
        <a:off x="59399" y="979570"/>
        <a:ext cx="6728728" cy="1098002"/>
      </dsp:txXfrm>
    </dsp:sp>
    <dsp:sp modelId="{7C561A6D-5967-4F92-B5D0-81CE47D95839}">
      <dsp:nvSpPr>
        <dsp:cNvPr id="0" name=""/>
        <dsp:cNvSpPr/>
      </dsp:nvSpPr>
      <dsp:spPr>
        <a:xfrm>
          <a:off x="0" y="2189714"/>
          <a:ext cx="6847526" cy="121680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114300" rIns="114300" bIns="114300" numCol="1" spcCol="1270" anchor="ctr" anchorCtr="0">
          <a:noAutofit/>
        </a:bodyPr>
        <a:lstStyle/>
        <a:p>
          <a:pPr marL="0" lvl="0" indent="0" algn="l" defTabSz="1333500">
            <a:lnSpc>
              <a:spcPct val="90000"/>
            </a:lnSpc>
            <a:spcBef>
              <a:spcPct val="0"/>
            </a:spcBef>
            <a:spcAft>
              <a:spcPct val="35000"/>
            </a:spcAft>
            <a:buNone/>
          </a:pPr>
          <a:r>
            <a:rPr lang="en-US" sz="3000" b="1" i="0" kern="1200" baseline="0" dirty="0">
              <a:latin typeface="Times New Roman" panose="02020603050405020304" pitchFamily="18" charset="0"/>
            </a:rPr>
            <a:t>Propose this budget again on June 16th</a:t>
          </a:r>
          <a:endParaRPr lang="en-US" sz="3000" kern="1200" baseline="0" dirty="0">
            <a:latin typeface="Times New Roman" panose="02020603050405020304" pitchFamily="18" charset="0"/>
          </a:endParaRPr>
        </a:p>
      </dsp:txBody>
      <dsp:txXfrm>
        <a:off x="59399" y="2249113"/>
        <a:ext cx="6728728" cy="1098002"/>
      </dsp:txXfrm>
    </dsp:sp>
    <dsp:sp modelId="{FC77A9BE-15BF-4C9F-B174-1E473B17BCC0}">
      <dsp:nvSpPr>
        <dsp:cNvPr id="0" name=""/>
        <dsp:cNvSpPr/>
      </dsp:nvSpPr>
      <dsp:spPr>
        <a:xfrm>
          <a:off x="0" y="3523790"/>
          <a:ext cx="6847526" cy="1216800"/>
        </a:xfrm>
        <a:prstGeom prst="roundRect">
          <a:avLst/>
        </a:prstGeom>
        <a:solidFill>
          <a:schemeClr val="accent1">
            <a:lumMod val="7500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b="1" kern="1200" dirty="0">
              <a:latin typeface="Times New Roman" panose="02020603050405020304" pitchFamily="18" charset="0"/>
              <a:cs typeface="Times New Roman" panose="02020603050405020304" pitchFamily="18" charset="0"/>
            </a:rPr>
            <a:t>Contingency Budget</a:t>
          </a:r>
          <a:endParaRPr lang="en-US" sz="3200" kern="1200" dirty="0">
            <a:latin typeface="Times New Roman" panose="02020603050405020304" pitchFamily="18" charset="0"/>
            <a:cs typeface="Times New Roman" panose="02020603050405020304" pitchFamily="18" charset="0"/>
          </a:endParaRPr>
        </a:p>
      </dsp:txBody>
      <dsp:txXfrm>
        <a:off x="59399" y="3583189"/>
        <a:ext cx="6728728" cy="1098002"/>
      </dsp:txXfrm>
    </dsp:sp>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4.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6.xml><?xml version="1.0" encoding="utf-8"?>
<dgm:layoutDef xmlns:dgm="http://schemas.openxmlformats.org/drawingml/2006/diagram" xmlns:a="http://schemas.openxmlformats.org/drawingml/2006/main" uniqueId="urn:microsoft.com/office/officeart/2018/2/layout/IconVerticalSolidList">
  <dgm:title val="Icon Vertical Solid List"/>
  <dgm:desc val="Use to show a series of visuals from top to bottom with Level 1 or Level 1 and Level 2 text grouped in a shape. Works best with icons or small pictures with lengthier descri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hoose name="Name3">
      <dgm:if name="Name4" axis="ch" ptType="node" func="cnt" op="lte" val="3">
        <dgm:constrLst>
          <dgm:constr type="h" for="ch" forName="compNode" refType="h" fact="0.3"/>
          <dgm:constr type="w" for="ch" forName="compNode" refType="w"/>
          <dgm:constr type="h" for="ch" forName="sibTrans" refType="h" refFor="ch" refForName="compNode" fact="0.25"/>
          <dgm:constr type="primFontSz" for="des" forName="parTx" val="25"/>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5" axis="ch" ptType="node" func="cnt" op="lte" val="4">
        <dgm:constrLst>
          <dgm:constr type="h" for="ch" forName="compNode" refType="h" fact="0.3"/>
          <dgm:constr type="w" for="ch" forName="compNode" refType="w"/>
          <dgm:constr type="h" for="ch" forName="sibTrans" refType="h" refFor="ch" refForName="compNode" fact="0.25"/>
          <dgm:constr type="primFontSz" for="des" forName="parTx" val="22"/>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if name="Name6" axis="ch" ptType="node" func="cnt" op="lte" val="6">
        <dgm:constrLst>
          <dgm:constr type="h" for="ch" forName="compNode" refType="h" fact="0.3"/>
          <dgm:constr type="w" for="ch" forName="compNode" refType="w"/>
          <dgm:constr type="h" for="ch" forName="sibTrans" refType="h" refFor="ch" refForName="compNode" fact="0.25"/>
          <dgm:constr type="primFontSz" for="des" forName="parTx" val="19"/>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if>
      <dgm:else name="Name7">
        <dgm:constrLst>
          <dgm:constr type="h" for="ch" forName="compNode" refType="h" fact="0.3"/>
          <dgm:constr type="w" for="ch" forName="compNode" refType="w"/>
          <dgm:constr type="h" for="ch" forName="sibTrans" refType="h" refFor="ch" refForName="compNode" fact="0.25"/>
          <dgm:constr type="primFontSz" for="des" forName="parTx" val="16"/>
          <dgm:constr type="primFontSz" for="des" forName="desTx" refType="primFontSz" refFor="des" refForName="parTx" op="lte" fact="0.75"/>
          <dgm:constr type="h" for="des" forName="compNode" op="equ"/>
          <dgm:constr type="h" for="des" forName="bgRect" op="equ"/>
          <dgm:constr type="h" for="des" forName="iconRect" op="equ"/>
          <dgm:constr type="w" for="des" forName="iconRect" op="equ"/>
          <dgm:constr type="h" for="des" forName="spaceRect" op="equ"/>
          <dgm:constr type="h" for="des" forName="parTx" op="equ"/>
          <dgm:constr type="h" for="des" forName="desTx" op="equ"/>
        </dgm:constrLst>
      </dgm:else>
    </dgm:choose>
    <dgm:ruleLst>
      <dgm:rule type="h" for="ch" forName="compNode" val="0" fact="NaN" max="NaN"/>
    </dgm:ruleLst>
    <dgm:forEach name="Name8" axis="ch" ptType="node">
      <dgm:layoutNode name="compNode">
        <dgm:alg type="composite"/>
        <dgm:shape xmlns:r="http://schemas.openxmlformats.org/officeDocument/2006/relationships" r:blip="">
          <dgm:adjLst/>
        </dgm:shape>
        <dgm:presOf axis="self"/>
        <dgm:choose name="Name9">
          <dgm:if name="Name10" axis="ch" ptType="node" func="cnt" op="gte" val="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w" for="ch" forName="parTx" refType="w" fact="0.45"/>
              <dgm:constr type="h" for="ch" forName="parTx" refType="h"/>
              <dgm:constr type="l" for="ch" forName="parTx" refType="r" refFor="ch" refForName="spaceRect"/>
              <dgm:constr type="t" for="ch" forName="parTx"/>
              <dgm:constr type="h" for="ch" forName="desTx" refType="h"/>
              <dgm:constr type="l" for="ch" forName="desTx" refType="r" refFor="ch" refForName="parTx"/>
              <dgm:constr type="t" for="ch" forName="desTx"/>
            </dgm:constrLst>
          </dgm:if>
          <dgm:else name="Name11">
            <dgm:constrLst>
              <dgm:constr type="w" for="ch" forName="bgRect" refType="w"/>
              <dgm:constr type="h" for="ch" forName="bgRect" refType="h"/>
              <dgm:constr type="l" for="ch" forName="bgRect"/>
              <dgm:constr type="t" for="ch" forName="bgRect"/>
              <dgm:constr type="h" for="ch" forName="iconRect" refType="h" fact="0.55"/>
              <dgm:constr type="w" for="ch" forName="iconRect" refType="h" refFor="ch" refForName="iconRect"/>
              <dgm:constr type="l" for="ch" forName="iconRect" refType="h" refFor="ch" refForName="iconRect" fact="0.55"/>
              <dgm:constr type="ctrY" for="ch" forName="iconRect" refType="ctrY" refFor="ch" refForName="bgRect"/>
              <dgm:constr type="w" for="ch" forName="spaceRect" refType="l" refFor="ch" refForName="iconRect"/>
              <dgm:constr type="h" for="ch" forName="spaceRect" refType="h"/>
              <dgm:constr type="l" for="ch" forName="spaceRect" refType="r" refFor="ch" refForName="iconRect"/>
              <dgm:constr type="t" for="ch" forName="spaceRect"/>
              <dgm:constr type="h" for="ch" forName="parTx" refType="h"/>
              <dgm:constr type="l" for="ch" forName="parTx" refType="r" refFor="ch" refForName="spaceRect"/>
              <dgm:constr type="t" for="ch" forName="parTx"/>
            </dgm:constrLst>
          </dgm:else>
        </dgm:choose>
        <dgm:ruleLst>
          <dgm:rule type="h" val="INF" fact="NaN" max="NaN"/>
        </dgm:ruleLst>
        <dgm:layoutNode name="bgRect" styleLbl="bgShp">
          <dgm:alg type="sp"/>
          <dgm:shape xmlns:r="http://schemas.openxmlformats.org/officeDocument/2006/relationships" type="roundRect" r:blip="">
            <dgm:adjLst>
              <dgm:adj idx="1" val="0.1"/>
            </dgm:adjLst>
          </dgm:shape>
          <dgm:presOf/>
          <dgm:constrLst/>
          <dgm:ruleLst/>
        </dgm:layoutNode>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parTx" styleLbl="revTx">
          <dgm:varLst>
            <dgm:chMax val="0"/>
            <dgm:chPref val="0"/>
          </dgm:varLst>
          <dgm:alg type="tx">
            <dgm:param type="txAnchorVert" val="mid"/>
            <dgm:param type="parTxLTRAlign" val="l"/>
            <dgm:param type="shpTxLTRAlignCh" val="l"/>
            <dgm:param type="parTxRTLAlign" val="r"/>
            <dgm:param type="shpTxRTLAlignCh" val="r"/>
          </dgm:alg>
          <dgm:shape xmlns:r="http://schemas.openxmlformats.org/officeDocument/2006/relationships" type="rect" r:blip="">
            <dgm:adjLst/>
          </dgm:shape>
          <dgm:presOf axis="self" ptType="node"/>
          <dgm:constrLst>
            <dgm:constr type="lMarg" refType="h" fact="0.3"/>
            <dgm:constr type="rMarg" refType="h" fact="0.3"/>
            <dgm:constr type="tMarg" refType="h" fact="0.3"/>
            <dgm:constr type="bMarg" refType="h" fact="0.3"/>
          </dgm:constrLst>
          <dgm:ruleLst>
            <dgm:rule type="primFontSz" val="14" fact="NaN" max="NaN"/>
            <dgm:rule type="h" val="INF" fact="NaN" max="NaN"/>
          </dgm:ruleLst>
        </dgm:layoutNode>
        <dgm:choose name="Name12">
          <dgm:if name="Name13" axis="ch" ptType="node" func="cnt" op="gte" val="1">
            <dgm:layoutNode name="desTx" styleLbl="revTx">
              <dgm:varLst/>
              <dgm:alg type="tx">
                <dgm:param type="txAnchorVertCh" val="mid"/>
                <dgm:param type="parTxLTRAlign" val="l"/>
                <dgm:param type="shpTxLTRAlignCh" val="l"/>
                <dgm:param type="parTxRTLAlign" val="r"/>
                <dgm:param type="shpTxRTLAlignCh" val="r"/>
                <dgm:param type="stBulletLvl" val="0"/>
              </dgm:alg>
              <dgm:shape xmlns:r="http://schemas.openxmlformats.org/officeDocument/2006/relationships" type="rect" r:blip="">
                <dgm:adjLst/>
              </dgm:shape>
              <dgm:presOf axis="des" ptType="node"/>
              <dgm:constrLst>
                <dgm:constr type="primFontSz" val="18"/>
                <dgm:constr type="secFontSz" refType="primFontSz"/>
                <dgm:constr type="lMarg" refType="h" fact="0.3"/>
                <dgm:constr type="rMarg" refType="h" fact="0.3"/>
                <dgm:constr type="tMarg" refType="h" fact="0.3"/>
                <dgm:constr type="bMarg" refType="h" fact="0.3"/>
              </dgm:constrLst>
              <dgm:ruleLst>
                <dgm:rule type="primFontSz" val="11" fact="NaN" max="NaN"/>
              </dgm:ruleLst>
            </dgm:layoutNode>
          </dgm:if>
          <dgm:else name="Name14"/>
        </dgm:choose>
      </dgm:layoutNode>
      <dgm:forEach name="Name15"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a:lvl2pPr>
          <a:lnSpc>
            <a:spcPct val="100000"/>
          </a:lnSpc>
        </a:lvl2pPr>
      </dgm1612:lstStyle>
    </a:ext>
  </dgm:extLst>
</dgm:layoutDef>
</file>

<file path=ppt/diagrams/layout7.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drawing2.xml.rels><?xml version="1.0" encoding="UTF-8" standalone="yes"?>
<Relationships xmlns="http://schemas.openxmlformats.org/package/2006/relationships"><Relationship Id="rId1" Type="http://schemas.openxmlformats.org/officeDocument/2006/relationships/image" Target="../media/image9.png"/></Relationships>
</file>

<file path=ppt/drawings/drawing1.xml><?xml version="1.0" encoding="utf-8"?>
<c:userShapes xmlns:c="http://schemas.openxmlformats.org/drawingml/2006/chart">
  <cdr:relSizeAnchor xmlns:cdr="http://schemas.openxmlformats.org/drawingml/2006/chartDrawing">
    <cdr:from>
      <cdr:x>0.10301</cdr:x>
      <cdr:y>0.09949</cdr:y>
    </cdr:from>
    <cdr:to>
      <cdr:x>0.58861</cdr:x>
      <cdr:y>0.27824</cdr:y>
    </cdr:to>
    <cdr:sp macro="" textlink="">
      <cdr:nvSpPr>
        <cdr:cNvPr id="3" name="TextBox 2">
          <a:extLst xmlns:a="http://schemas.openxmlformats.org/drawingml/2006/main">
            <a:ext uri="{FF2B5EF4-FFF2-40B4-BE49-F238E27FC236}">
              <a16:creationId xmlns:a16="http://schemas.microsoft.com/office/drawing/2014/main" id="{7E203089-5D8A-5495-5617-A39A4D10CF35}"/>
            </a:ext>
          </a:extLst>
        </cdr:cNvPr>
        <cdr:cNvSpPr txBox="1"/>
      </cdr:nvSpPr>
      <cdr:spPr>
        <a:xfrm xmlns:a="http://schemas.openxmlformats.org/drawingml/2006/main">
          <a:off x="835731" y="573932"/>
          <a:ext cx="3939703" cy="103113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kern="1200" dirty="0" err="1"/>
            <a:t>vv</a:t>
          </a:r>
          <a:endParaRPr lang="en-US" sz="1100" kern="1200" dirty="0"/>
        </a:p>
      </cdr:txBody>
    </cdr:sp>
  </cdr:relSizeAnchor>
</c:userShapes>
</file>

<file path=ppt/drawings/drawing2.xml><?xml version="1.0" encoding="utf-8"?>
<c:userShapes xmlns:c="http://schemas.openxmlformats.org/drawingml/2006/chart">
  <cdr:relSizeAnchor xmlns:cdr="http://schemas.openxmlformats.org/drawingml/2006/chartDrawing">
    <cdr:from>
      <cdr:x>0.12727</cdr:x>
      <cdr:y>0.2024</cdr:y>
    </cdr:from>
    <cdr:to>
      <cdr:x>0.39182</cdr:x>
      <cdr:y>0.43545</cdr:y>
    </cdr:to>
    <cdr:sp macro="" textlink="">
      <cdr:nvSpPr>
        <cdr:cNvPr id="2" name="TextBox 1">
          <a:extLst xmlns:a="http://schemas.openxmlformats.org/drawingml/2006/main">
            <a:ext uri="{FF2B5EF4-FFF2-40B4-BE49-F238E27FC236}">
              <a16:creationId xmlns:a16="http://schemas.microsoft.com/office/drawing/2014/main" id="{A6609CB0-FF8A-7AA7-2176-EEF85EA030FF}"/>
            </a:ext>
          </a:extLst>
        </cdr:cNvPr>
        <cdr:cNvSpPr txBox="1"/>
      </cdr:nvSpPr>
      <cdr:spPr>
        <a:xfrm xmlns:a="http://schemas.openxmlformats.org/drawingml/2006/main">
          <a:off x="1361872" y="979995"/>
          <a:ext cx="2830749" cy="112840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US" sz="1100" kern="1200" dirty="0"/>
        </a:p>
      </cdr:txBody>
    </cdr:sp>
  </cdr:relSizeAnchor>
  <cdr:relSizeAnchor xmlns:cdr="http://schemas.openxmlformats.org/drawingml/2006/chartDrawing">
    <cdr:from>
      <cdr:x>0.12455</cdr:x>
      <cdr:y>0.12606</cdr:y>
    </cdr:from>
    <cdr:to>
      <cdr:x>0.42455</cdr:x>
      <cdr:y>0.32696</cdr:y>
    </cdr:to>
    <cdr:sp macro="" textlink="">
      <cdr:nvSpPr>
        <cdr:cNvPr id="5" name="TextBox 4">
          <a:extLst xmlns:a="http://schemas.openxmlformats.org/drawingml/2006/main">
            <a:ext uri="{FF2B5EF4-FFF2-40B4-BE49-F238E27FC236}">
              <a16:creationId xmlns:a16="http://schemas.microsoft.com/office/drawing/2014/main" id="{42A7E447-33F0-9E42-1DAE-C65F3B7E3329}"/>
            </a:ext>
          </a:extLst>
        </cdr:cNvPr>
        <cdr:cNvSpPr txBox="1"/>
      </cdr:nvSpPr>
      <cdr:spPr>
        <a:xfrm xmlns:a="http://schemas.openxmlformats.org/drawingml/2006/main">
          <a:off x="1332689" y="610344"/>
          <a:ext cx="3210127" cy="972766"/>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100" kern="1200" dirty="0"/>
            <a:t>v</a:t>
          </a:r>
        </a:p>
      </cdr:txBody>
    </cdr:sp>
  </cdr:relSizeAnchor>
  <cdr:relSizeAnchor xmlns:cdr="http://schemas.openxmlformats.org/drawingml/2006/chartDrawing">
    <cdr:from>
      <cdr:x>0.07998</cdr:x>
      <cdr:y>0.06928</cdr:y>
    </cdr:from>
    <cdr:to>
      <cdr:x>0.47793</cdr:x>
      <cdr:y>0.36259</cdr:y>
    </cdr:to>
    <cdr:pic>
      <cdr:nvPicPr>
        <cdr:cNvPr id="6" name="chart">
          <a:extLst xmlns:a="http://schemas.openxmlformats.org/drawingml/2006/main">
            <a:ext uri="{FF2B5EF4-FFF2-40B4-BE49-F238E27FC236}">
              <a16:creationId xmlns:a16="http://schemas.microsoft.com/office/drawing/2014/main" id="{D7D681F2-DD6F-4171-4345-B5757C18DD76}"/>
            </a:ext>
          </a:extLst>
        </cdr:cNvPr>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874011" y="304800"/>
          <a:ext cx="4348729" cy="1290320"/>
        </a:xfrm>
        <a:prstGeom xmlns:a="http://schemas.openxmlformats.org/drawingml/2006/main" prst="rect">
          <a:avLst/>
        </a:prstGeom>
        <a:ln xmlns:a="http://schemas.openxmlformats.org/drawingml/2006/main" w="12700">
          <a:solidFill>
            <a:schemeClr val="tx1"/>
          </a:solidFill>
        </a:ln>
      </cdr:spPr>
    </cdr:pic>
  </cdr:relSizeAnchor>
</c:userShapes>
</file>

<file path=ppt/drawings/drawing3.xml><?xml version="1.0" encoding="utf-8"?>
<c:userShapes xmlns:c="http://schemas.openxmlformats.org/drawingml/2006/chart">
  <cdr:relSizeAnchor xmlns:cdr="http://schemas.openxmlformats.org/drawingml/2006/chartDrawing">
    <cdr:from>
      <cdr:x>0.21972</cdr:x>
      <cdr:y>0.35612</cdr:y>
    </cdr:from>
    <cdr:to>
      <cdr:x>0.28042</cdr:x>
      <cdr:y>0.41803</cdr:y>
    </cdr:to>
    <cdr:sp macro="" textlink="">
      <cdr:nvSpPr>
        <cdr:cNvPr id="2" name="TextBox 1">
          <a:extLst xmlns:a="http://schemas.openxmlformats.org/drawingml/2006/main">
            <a:ext uri="{FF2B5EF4-FFF2-40B4-BE49-F238E27FC236}">
              <a16:creationId xmlns:a16="http://schemas.microsoft.com/office/drawing/2014/main" id="{A80A5AA9-930C-0A00-99D7-10ED50E967B1}"/>
            </a:ext>
          </a:extLst>
        </cdr:cNvPr>
        <cdr:cNvSpPr txBox="1"/>
      </cdr:nvSpPr>
      <cdr:spPr>
        <a:xfrm xmlns:a="http://schemas.openxmlformats.org/drawingml/2006/main">
          <a:off x="2310472" y="1687221"/>
          <a:ext cx="638354" cy="293298"/>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en-US" sz="1400" b="1" kern="1200" dirty="0">
              <a:solidFill>
                <a:schemeClr val="bg1"/>
              </a:solidFill>
              <a:latin typeface="Times New Roman" panose="02020603050405020304" pitchFamily="18" charset="0"/>
              <a:cs typeface="Times New Roman" panose="02020603050405020304" pitchFamily="18" charset="0"/>
            </a:rPr>
            <a:t>-50</a:t>
          </a:r>
        </a:p>
      </cdr:txBody>
    </cdr:sp>
  </cdr:relSizeAnchor>
  <cdr:relSizeAnchor xmlns:cdr="http://schemas.openxmlformats.org/drawingml/2006/chartDrawing">
    <cdr:from>
      <cdr:x>0.362</cdr:x>
      <cdr:y>0.38708</cdr:y>
    </cdr:from>
    <cdr:to>
      <cdr:x>0.40461</cdr:x>
      <cdr:y>0.46193</cdr:y>
    </cdr:to>
    <cdr:sp macro="" textlink="">
      <cdr:nvSpPr>
        <cdr:cNvPr id="3" name="TextBox 2">
          <a:extLst xmlns:a="http://schemas.openxmlformats.org/drawingml/2006/main">
            <a:ext uri="{FF2B5EF4-FFF2-40B4-BE49-F238E27FC236}">
              <a16:creationId xmlns:a16="http://schemas.microsoft.com/office/drawing/2014/main" id="{49EF822D-43D6-527C-A2FB-DD8952127EF5}"/>
            </a:ext>
          </a:extLst>
        </cdr:cNvPr>
        <cdr:cNvSpPr txBox="1"/>
      </cdr:nvSpPr>
      <cdr:spPr>
        <a:xfrm xmlns:a="http://schemas.openxmlformats.org/drawingml/2006/main">
          <a:off x="3806637" y="1833870"/>
          <a:ext cx="448056" cy="354647"/>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kern="1200" dirty="0">
              <a:solidFill>
                <a:schemeClr val="bg1"/>
              </a:solidFill>
              <a:latin typeface="Times New Roman" panose="02020603050405020304" pitchFamily="18" charset="0"/>
              <a:cs typeface="Times New Roman" panose="02020603050405020304" pitchFamily="18" charset="0"/>
            </a:rPr>
            <a:t>-11</a:t>
          </a:r>
        </a:p>
      </cdr:txBody>
    </cdr:sp>
  </cdr:relSizeAnchor>
  <cdr:relSizeAnchor xmlns:cdr="http://schemas.openxmlformats.org/drawingml/2006/chartDrawing">
    <cdr:from>
      <cdr:x>0.4933</cdr:x>
      <cdr:y>0.44204</cdr:y>
    </cdr:from>
    <cdr:to>
      <cdr:x>0.53504</cdr:x>
      <cdr:y>0.51153</cdr:y>
    </cdr:to>
    <cdr:sp macro="" textlink="">
      <cdr:nvSpPr>
        <cdr:cNvPr id="4" name="TextBox 3">
          <a:extLst xmlns:a="http://schemas.openxmlformats.org/drawingml/2006/main">
            <a:ext uri="{FF2B5EF4-FFF2-40B4-BE49-F238E27FC236}">
              <a16:creationId xmlns:a16="http://schemas.microsoft.com/office/drawing/2014/main" id="{90AF514A-EA16-4198-40D5-8A5EA13289C7}"/>
            </a:ext>
          </a:extLst>
        </cdr:cNvPr>
        <cdr:cNvSpPr txBox="1"/>
      </cdr:nvSpPr>
      <cdr:spPr>
        <a:xfrm xmlns:a="http://schemas.openxmlformats.org/drawingml/2006/main">
          <a:off x="5187381" y="2094288"/>
          <a:ext cx="438912" cy="32918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kern="1200" dirty="0">
              <a:solidFill>
                <a:schemeClr val="bg1"/>
              </a:solidFill>
              <a:latin typeface="Times New Roman" panose="02020603050405020304" pitchFamily="18" charset="0"/>
              <a:cs typeface="Times New Roman" panose="02020603050405020304" pitchFamily="18" charset="0"/>
            </a:rPr>
            <a:t>-36</a:t>
          </a:r>
        </a:p>
      </cdr:txBody>
    </cdr:sp>
  </cdr:relSizeAnchor>
  <cdr:relSizeAnchor xmlns:cdr="http://schemas.openxmlformats.org/drawingml/2006/chartDrawing">
    <cdr:from>
      <cdr:x>0.62548</cdr:x>
      <cdr:y>0.5046</cdr:y>
    </cdr:from>
    <cdr:to>
      <cdr:x>0.675</cdr:x>
      <cdr:y>0.5818</cdr:y>
    </cdr:to>
    <cdr:sp macro="" textlink="">
      <cdr:nvSpPr>
        <cdr:cNvPr id="5" name="TextBox 4">
          <a:extLst xmlns:a="http://schemas.openxmlformats.org/drawingml/2006/main">
            <a:ext uri="{FF2B5EF4-FFF2-40B4-BE49-F238E27FC236}">
              <a16:creationId xmlns:a16="http://schemas.microsoft.com/office/drawing/2014/main" id="{9FB8D8F0-0EB1-3369-45D8-1511C090C0DA}"/>
            </a:ext>
          </a:extLst>
        </cdr:cNvPr>
        <cdr:cNvSpPr txBox="1"/>
      </cdr:nvSpPr>
      <cdr:spPr>
        <a:xfrm xmlns:a="http://schemas.openxmlformats.org/drawingml/2006/main">
          <a:off x="6577269" y="2390657"/>
          <a:ext cx="520731" cy="36576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kern="1200" dirty="0">
              <a:solidFill>
                <a:schemeClr val="bg1"/>
              </a:solidFill>
              <a:latin typeface="Times New Roman" panose="02020603050405020304" pitchFamily="18" charset="0"/>
              <a:cs typeface="Times New Roman" panose="02020603050405020304" pitchFamily="18" charset="0"/>
            </a:rPr>
            <a:t>-37</a:t>
          </a:r>
        </a:p>
      </cdr:txBody>
    </cdr:sp>
  </cdr:relSizeAnchor>
  <cdr:relSizeAnchor xmlns:cdr="http://schemas.openxmlformats.org/drawingml/2006/chartDrawing">
    <cdr:from>
      <cdr:x>0.76026</cdr:x>
      <cdr:y>0.58461</cdr:y>
    </cdr:from>
    <cdr:to>
      <cdr:x>0.80896</cdr:x>
      <cdr:y>0.63286</cdr:y>
    </cdr:to>
    <cdr:sp macro="" textlink="">
      <cdr:nvSpPr>
        <cdr:cNvPr id="6" name="TextBox 5">
          <a:extLst xmlns:a="http://schemas.openxmlformats.org/drawingml/2006/main">
            <a:ext uri="{FF2B5EF4-FFF2-40B4-BE49-F238E27FC236}">
              <a16:creationId xmlns:a16="http://schemas.microsoft.com/office/drawing/2014/main" id="{4C1B7061-F312-EC38-509F-FF5A7D34B967}"/>
            </a:ext>
          </a:extLst>
        </cdr:cNvPr>
        <cdr:cNvSpPr txBox="1"/>
      </cdr:nvSpPr>
      <cdr:spPr>
        <a:xfrm xmlns:a="http://schemas.openxmlformats.org/drawingml/2006/main">
          <a:off x="7994589" y="2769712"/>
          <a:ext cx="512064" cy="228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kern="1200" dirty="0">
              <a:solidFill>
                <a:schemeClr val="bg1"/>
              </a:solidFill>
              <a:latin typeface="Times New Roman" panose="02020603050405020304" pitchFamily="18" charset="0"/>
              <a:cs typeface="Times New Roman" panose="02020603050405020304" pitchFamily="18" charset="0"/>
            </a:rPr>
            <a:t>-71</a:t>
          </a:r>
        </a:p>
      </cdr:txBody>
    </cdr:sp>
  </cdr:relSizeAnchor>
  <cdr:relSizeAnchor xmlns:cdr="http://schemas.openxmlformats.org/drawingml/2006/chartDrawing">
    <cdr:from>
      <cdr:x>0.89591</cdr:x>
      <cdr:y>0.67251</cdr:y>
    </cdr:from>
    <cdr:to>
      <cdr:x>0.942</cdr:x>
      <cdr:y>0.72269</cdr:y>
    </cdr:to>
    <cdr:sp macro="" textlink="">
      <cdr:nvSpPr>
        <cdr:cNvPr id="7" name="TextBox 6">
          <a:extLst xmlns:a="http://schemas.openxmlformats.org/drawingml/2006/main">
            <a:ext uri="{FF2B5EF4-FFF2-40B4-BE49-F238E27FC236}">
              <a16:creationId xmlns:a16="http://schemas.microsoft.com/office/drawing/2014/main" id="{1AC276E9-C247-2D2A-BFEA-954737852C86}"/>
            </a:ext>
          </a:extLst>
        </cdr:cNvPr>
        <cdr:cNvSpPr txBox="1"/>
      </cdr:nvSpPr>
      <cdr:spPr>
        <a:xfrm xmlns:a="http://schemas.openxmlformats.org/drawingml/2006/main">
          <a:off x="9421053" y="3186185"/>
          <a:ext cx="484632" cy="237744"/>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400" b="1" kern="1200" dirty="0">
              <a:solidFill>
                <a:schemeClr val="bg1"/>
              </a:solidFill>
              <a:latin typeface="Times New Roman" panose="02020603050405020304" pitchFamily="18" charset="0"/>
              <a:cs typeface="Times New Roman" panose="02020603050405020304" pitchFamily="18" charset="0"/>
            </a:rPr>
            <a:t>-65</a:t>
          </a:r>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643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66434"/>
          </a:xfrm>
          <a:prstGeom prst="rect">
            <a:avLst/>
          </a:prstGeom>
        </p:spPr>
        <p:txBody>
          <a:bodyPr vert="horz" lIns="91440" tIns="45720" rIns="91440" bIns="45720" rtlCol="0"/>
          <a:lstStyle>
            <a:lvl1pPr algn="r">
              <a:defRPr sz="1200"/>
            </a:lvl1pPr>
          </a:lstStyle>
          <a:p>
            <a:fld id="{5740A5B5-6E4C-411B-8DDC-23002D0A4B72}" type="datetimeFigureOut">
              <a:rPr lang="en-US" smtClean="0"/>
              <a:t>5/6/2026</a:t>
            </a:fld>
            <a:endParaRPr lang="en-US"/>
          </a:p>
        </p:txBody>
      </p:sp>
      <p:sp>
        <p:nvSpPr>
          <p:cNvPr id="4" name="Slide Image Placeholder 3"/>
          <p:cNvSpPr>
            <a:spLocks noGrp="1" noRot="1" noChangeAspect="1"/>
          </p:cNvSpPr>
          <p:nvPr>
            <p:ph type="sldImg" idx="2"/>
          </p:nvPr>
        </p:nvSpPr>
        <p:spPr>
          <a:xfrm>
            <a:off x="641350" y="1162050"/>
            <a:ext cx="5575300" cy="31369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73892"/>
            <a:ext cx="5486400" cy="366045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2971800" cy="46643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829967"/>
            <a:ext cx="2971800" cy="466433"/>
          </a:xfrm>
          <a:prstGeom prst="rect">
            <a:avLst/>
          </a:prstGeom>
        </p:spPr>
        <p:txBody>
          <a:bodyPr vert="horz" lIns="91440" tIns="45720" rIns="91440" bIns="45720" rtlCol="0" anchor="b"/>
          <a:lstStyle>
            <a:lvl1pPr algn="r">
              <a:defRPr sz="1200"/>
            </a:lvl1pPr>
          </a:lstStyle>
          <a:p>
            <a:fld id="{5BA18037-C1C3-440C-B1A4-D4BB60894661}" type="slidenum">
              <a:rPr lang="en-US" smtClean="0"/>
              <a:t>‹#›</a:t>
            </a:fld>
            <a:endParaRPr lang="en-US"/>
          </a:p>
        </p:txBody>
      </p:sp>
    </p:spTree>
    <p:extLst>
      <p:ext uri="{BB962C8B-B14F-4D97-AF65-F5344CB8AC3E}">
        <p14:creationId xmlns:p14="http://schemas.microsoft.com/office/powerpoint/2010/main" val="356963862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a:t>
            </a:fld>
            <a:endParaRPr lang="en-US"/>
          </a:p>
        </p:txBody>
      </p:sp>
    </p:spTree>
    <p:extLst>
      <p:ext uri="{BB962C8B-B14F-4D97-AF65-F5344CB8AC3E}">
        <p14:creationId xmlns:p14="http://schemas.microsoft.com/office/powerpoint/2010/main" val="157616035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2</a:t>
            </a:fld>
            <a:endParaRPr lang="en-US"/>
          </a:p>
        </p:txBody>
      </p:sp>
    </p:spTree>
    <p:extLst>
      <p:ext uri="{BB962C8B-B14F-4D97-AF65-F5344CB8AC3E}">
        <p14:creationId xmlns:p14="http://schemas.microsoft.com/office/powerpoint/2010/main" val="4330771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3</a:t>
            </a:fld>
            <a:endParaRPr lang="en-US"/>
          </a:p>
        </p:txBody>
      </p:sp>
    </p:spTree>
    <p:extLst>
      <p:ext uri="{BB962C8B-B14F-4D97-AF65-F5344CB8AC3E}">
        <p14:creationId xmlns:p14="http://schemas.microsoft.com/office/powerpoint/2010/main" val="18019084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4</a:t>
            </a:fld>
            <a:endParaRPr lang="en-US"/>
          </a:p>
        </p:txBody>
      </p:sp>
    </p:spTree>
    <p:extLst>
      <p:ext uri="{BB962C8B-B14F-4D97-AF65-F5344CB8AC3E}">
        <p14:creationId xmlns:p14="http://schemas.microsoft.com/office/powerpoint/2010/main" val="28395933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5</a:t>
            </a:fld>
            <a:endParaRPr lang="en-US"/>
          </a:p>
        </p:txBody>
      </p:sp>
    </p:spTree>
    <p:extLst>
      <p:ext uri="{BB962C8B-B14F-4D97-AF65-F5344CB8AC3E}">
        <p14:creationId xmlns:p14="http://schemas.microsoft.com/office/powerpoint/2010/main" val="13762157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6</a:t>
            </a:fld>
            <a:endParaRPr lang="en-US"/>
          </a:p>
        </p:txBody>
      </p:sp>
    </p:spTree>
    <p:extLst>
      <p:ext uri="{BB962C8B-B14F-4D97-AF65-F5344CB8AC3E}">
        <p14:creationId xmlns:p14="http://schemas.microsoft.com/office/powerpoint/2010/main" val="14468369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7</a:t>
            </a:fld>
            <a:endParaRPr lang="en-US"/>
          </a:p>
        </p:txBody>
      </p:sp>
    </p:spTree>
    <p:extLst>
      <p:ext uri="{BB962C8B-B14F-4D97-AF65-F5344CB8AC3E}">
        <p14:creationId xmlns:p14="http://schemas.microsoft.com/office/powerpoint/2010/main" val="1222682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8</a:t>
            </a:fld>
            <a:endParaRPr lang="en-US"/>
          </a:p>
        </p:txBody>
      </p:sp>
    </p:spTree>
    <p:extLst>
      <p:ext uri="{BB962C8B-B14F-4D97-AF65-F5344CB8AC3E}">
        <p14:creationId xmlns:p14="http://schemas.microsoft.com/office/powerpoint/2010/main" val="40127009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9</a:t>
            </a:fld>
            <a:endParaRPr lang="en-US"/>
          </a:p>
        </p:txBody>
      </p:sp>
    </p:spTree>
    <p:extLst>
      <p:ext uri="{BB962C8B-B14F-4D97-AF65-F5344CB8AC3E}">
        <p14:creationId xmlns:p14="http://schemas.microsoft.com/office/powerpoint/2010/main" val="5031931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10</a:t>
            </a:fld>
            <a:endParaRPr lang="en-US"/>
          </a:p>
        </p:txBody>
      </p:sp>
    </p:spTree>
    <p:extLst>
      <p:ext uri="{BB962C8B-B14F-4D97-AF65-F5344CB8AC3E}">
        <p14:creationId xmlns:p14="http://schemas.microsoft.com/office/powerpoint/2010/main" val="37220289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11</a:t>
            </a:fld>
            <a:endParaRPr lang="en-US"/>
          </a:p>
        </p:txBody>
      </p:sp>
    </p:spTree>
    <p:extLst>
      <p:ext uri="{BB962C8B-B14F-4D97-AF65-F5344CB8AC3E}">
        <p14:creationId xmlns:p14="http://schemas.microsoft.com/office/powerpoint/2010/main" val="34515548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12</a:t>
            </a:fld>
            <a:endParaRPr lang="en-US"/>
          </a:p>
        </p:txBody>
      </p:sp>
    </p:spTree>
    <p:extLst>
      <p:ext uri="{BB962C8B-B14F-4D97-AF65-F5344CB8AC3E}">
        <p14:creationId xmlns:p14="http://schemas.microsoft.com/office/powerpoint/2010/main" val="360066083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13</a:t>
            </a:fld>
            <a:endParaRPr lang="en-US"/>
          </a:p>
        </p:txBody>
      </p:sp>
    </p:spTree>
    <p:extLst>
      <p:ext uri="{BB962C8B-B14F-4D97-AF65-F5344CB8AC3E}">
        <p14:creationId xmlns:p14="http://schemas.microsoft.com/office/powerpoint/2010/main" val="36179156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14</a:t>
            </a:fld>
            <a:endParaRPr lang="en-US"/>
          </a:p>
        </p:txBody>
      </p:sp>
    </p:spTree>
    <p:extLst>
      <p:ext uri="{BB962C8B-B14F-4D97-AF65-F5344CB8AC3E}">
        <p14:creationId xmlns:p14="http://schemas.microsoft.com/office/powerpoint/2010/main" val="20575970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15</a:t>
            </a:fld>
            <a:endParaRPr lang="en-US"/>
          </a:p>
        </p:txBody>
      </p:sp>
    </p:spTree>
    <p:extLst>
      <p:ext uri="{BB962C8B-B14F-4D97-AF65-F5344CB8AC3E}">
        <p14:creationId xmlns:p14="http://schemas.microsoft.com/office/powerpoint/2010/main" val="2774124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16</a:t>
            </a:fld>
            <a:endParaRPr lang="en-US"/>
          </a:p>
        </p:txBody>
      </p:sp>
    </p:spTree>
    <p:extLst>
      <p:ext uri="{BB962C8B-B14F-4D97-AF65-F5344CB8AC3E}">
        <p14:creationId xmlns:p14="http://schemas.microsoft.com/office/powerpoint/2010/main" val="25332201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17</a:t>
            </a:fld>
            <a:endParaRPr lang="en-US"/>
          </a:p>
        </p:txBody>
      </p:sp>
    </p:spTree>
    <p:extLst>
      <p:ext uri="{BB962C8B-B14F-4D97-AF65-F5344CB8AC3E}">
        <p14:creationId xmlns:p14="http://schemas.microsoft.com/office/powerpoint/2010/main" val="222677236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18</a:t>
            </a:fld>
            <a:endParaRPr lang="en-US"/>
          </a:p>
        </p:txBody>
      </p:sp>
    </p:spTree>
    <p:extLst>
      <p:ext uri="{BB962C8B-B14F-4D97-AF65-F5344CB8AC3E}">
        <p14:creationId xmlns:p14="http://schemas.microsoft.com/office/powerpoint/2010/main" val="420724325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19</a:t>
            </a:fld>
            <a:endParaRPr lang="en-US"/>
          </a:p>
        </p:txBody>
      </p:sp>
    </p:spTree>
    <p:extLst>
      <p:ext uri="{BB962C8B-B14F-4D97-AF65-F5344CB8AC3E}">
        <p14:creationId xmlns:p14="http://schemas.microsoft.com/office/powerpoint/2010/main" val="316915550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20</a:t>
            </a:fld>
            <a:endParaRPr lang="en-US"/>
          </a:p>
        </p:txBody>
      </p:sp>
    </p:spTree>
    <p:extLst>
      <p:ext uri="{BB962C8B-B14F-4D97-AF65-F5344CB8AC3E}">
        <p14:creationId xmlns:p14="http://schemas.microsoft.com/office/powerpoint/2010/main" val="7760162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21</a:t>
            </a:fld>
            <a:endParaRPr lang="en-US"/>
          </a:p>
        </p:txBody>
      </p:sp>
    </p:spTree>
    <p:extLst>
      <p:ext uri="{BB962C8B-B14F-4D97-AF65-F5344CB8AC3E}">
        <p14:creationId xmlns:p14="http://schemas.microsoft.com/office/powerpoint/2010/main" val="258391554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22</a:t>
            </a:fld>
            <a:endParaRPr lang="en-US"/>
          </a:p>
        </p:txBody>
      </p:sp>
    </p:spTree>
    <p:extLst>
      <p:ext uri="{BB962C8B-B14F-4D97-AF65-F5344CB8AC3E}">
        <p14:creationId xmlns:p14="http://schemas.microsoft.com/office/powerpoint/2010/main" val="130780706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23</a:t>
            </a:fld>
            <a:endParaRPr lang="en-US"/>
          </a:p>
        </p:txBody>
      </p:sp>
    </p:spTree>
    <p:extLst>
      <p:ext uri="{BB962C8B-B14F-4D97-AF65-F5344CB8AC3E}">
        <p14:creationId xmlns:p14="http://schemas.microsoft.com/office/powerpoint/2010/main" val="17432575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24</a:t>
            </a:fld>
            <a:endParaRPr lang="en-US"/>
          </a:p>
        </p:txBody>
      </p:sp>
    </p:spTree>
    <p:extLst>
      <p:ext uri="{BB962C8B-B14F-4D97-AF65-F5344CB8AC3E}">
        <p14:creationId xmlns:p14="http://schemas.microsoft.com/office/powerpoint/2010/main" val="28891588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25</a:t>
            </a:fld>
            <a:endParaRPr lang="en-US"/>
          </a:p>
        </p:txBody>
      </p:sp>
    </p:spTree>
    <p:extLst>
      <p:ext uri="{BB962C8B-B14F-4D97-AF65-F5344CB8AC3E}">
        <p14:creationId xmlns:p14="http://schemas.microsoft.com/office/powerpoint/2010/main" val="13642676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26</a:t>
            </a:fld>
            <a:endParaRPr lang="en-US"/>
          </a:p>
        </p:txBody>
      </p:sp>
    </p:spTree>
    <p:extLst>
      <p:ext uri="{BB962C8B-B14F-4D97-AF65-F5344CB8AC3E}">
        <p14:creationId xmlns:p14="http://schemas.microsoft.com/office/powerpoint/2010/main" val="81181367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27</a:t>
            </a:fld>
            <a:endParaRPr lang="en-US"/>
          </a:p>
        </p:txBody>
      </p:sp>
    </p:spTree>
    <p:extLst>
      <p:ext uri="{BB962C8B-B14F-4D97-AF65-F5344CB8AC3E}">
        <p14:creationId xmlns:p14="http://schemas.microsoft.com/office/powerpoint/2010/main" val="32175438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28</a:t>
            </a:fld>
            <a:endParaRPr lang="en-US"/>
          </a:p>
        </p:txBody>
      </p:sp>
    </p:spTree>
    <p:extLst>
      <p:ext uri="{BB962C8B-B14F-4D97-AF65-F5344CB8AC3E}">
        <p14:creationId xmlns:p14="http://schemas.microsoft.com/office/powerpoint/2010/main" val="306028443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0EC552-B91E-3CBE-D40B-3CE407249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585097-F938-FCC6-57B6-D896B7435AA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E89D10-CEAA-72B5-98F2-9D21E86970B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119B57-46F0-3DC0-BA31-C391A847C74A}"/>
              </a:ext>
            </a:extLst>
          </p:cNvPr>
          <p:cNvSpPr>
            <a:spLocks noGrp="1"/>
          </p:cNvSpPr>
          <p:nvPr>
            <p:ph type="sldNum" sz="quarter" idx="5"/>
          </p:nvPr>
        </p:nvSpPr>
        <p:spPr/>
        <p:txBody>
          <a:bodyPr/>
          <a:lstStyle/>
          <a:p>
            <a:fld id="{5BA18037-C1C3-440C-B1A4-D4BB60894661}" type="slidenum">
              <a:rPr lang="en-US" smtClean="0"/>
              <a:t>29</a:t>
            </a:fld>
            <a:endParaRPr lang="en-US"/>
          </a:p>
        </p:txBody>
      </p:sp>
    </p:spTree>
    <p:extLst>
      <p:ext uri="{BB962C8B-B14F-4D97-AF65-F5344CB8AC3E}">
        <p14:creationId xmlns:p14="http://schemas.microsoft.com/office/powerpoint/2010/main" val="350041269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
---
This slide references information from the following file: https://p12.nysed.gov/mgtserv/budgeting/handbook/appendixF.html,https://law.justia.com/codes/new-york/edn/title-2/article-41/part-1/2023/
In addition to the 0% tax levy limitation, a contingency budget imposes strict controls on the administrative component of a school district’s budget. Under NYS law and NYSED guidance, the administrative component of a contingency budget may not exceed the lesser of: (1) the percentage the administrative component represented in the prior year’s budget, exclusive of the capital component, or (2) the percentage represented in the last defeated budget for the upcoming year. This cap is intended to prevent growth in administrative spending when voters have not approved a proposed budget, even if administrative costs are contractually or operationally increasing.
Operationally, contingency budgets prohibit or significantly restrict several categories of spending that districts often rely on to maintain program quality and facilities. New equipment purchases are generally not permitted unless they are necessary to address health, safety, or legal compliance issues. Non-essential maintenance and most capital projects must be deferred, which can compound future costs and accelerate facility deterioration. Community use of school buildings is restricted unless all costs, including custodial and utility expenses, are fully reimbursed, limiting partnerships and extracurricular opportunities that rely on shared facilities.
Staffing and compensation are also affected. While teachers’ salaries may continue under a contingency budget, salary increases for non-instructional, non-union employees are typically prohibited. This can create challenges in recruitment, retention, and internal equity, particularly in administrative and operational roles. Programmatically, districts may be forced to reduce or eliminate field trips, certain extracurricular activities, and instructional enhancements that do not clearly qualify as ordinary contingent expenses, even if they are valued by the community and support student engagement.
From a governance perspective, adopting a contingency budget places the Board of Education in a difficult position, balancing statutory compliance with educational priorities under severe fiscal constraints. NYSED guidance emphasizes that contingency budgets are not intended to be sustainable long-term financial plans but rather a mechanism to ensure minimal operations in the absence of voter approval. For this reason, districts consistently communicate that passage of a proposed budget is critical to preserving programs, addressing rising costs, and maintaining facilities. Understanding these impacts helps the community appreciate both the legal structure and the real-world consequences of a contingency budget.
</a:t>
            </a:r>
          </a:p>
        </p:txBody>
      </p:sp>
      <p:sp>
        <p:nvSpPr>
          <p:cNvPr id="4" name="Slide Number Placeholder 3"/>
          <p:cNvSpPr>
            <a:spLocks noGrp="1"/>
          </p:cNvSpPr>
          <p:nvPr>
            <p:ph type="sldNum" sz="quarter" idx="5"/>
          </p:nvPr>
        </p:nvSpPr>
        <p:spPr/>
        <p:txBody>
          <a:bodyPr/>
          <a:lstStyle/>
          <a:p>
            <a:fld id="{14767C04-78B4-4D11-9334-B8CED1E29214}" type="slidenum">
              <a:t>30</a:t>
            </a:fld>
            <a:endParaRPr lang="en-US"/>
          </a:p>
        </p:txBody>
      </p:sp>
    </p:spTree>
    <p:extLst>
      <p:ext uri="{BB962C8B-B14F-4D97-AF65-F5344CB8AC3E}">
        <p14:creationId xmlns:p14="http://schemas.microsoft.com/office/powerpoint/2010/main" val="19478470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F056F-59CA-27F1-B424-02A9DD7D3A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D8B2BF-6411-2AD9-6E14-CB37FF97E7B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50D64D-DBFA-D4A0-6A03-5D1A0A39E200}"/>
              </a:ext>
            </a:extLst>
          </p:cNvPr>
          <p:cNvSpPr>
            <a:spLocks noGrp="1"/>
          </p:cNvSpPr>
          <p:nvPr>
            <p:ph type="body" idx="1"/>
          </p:nvPr>
        </p:nvSpPr>
        <p:spPr/>
        <p:txBody>
          <a:bodyPr/>
          <a:lstStyle/>
          <a:p>
            <a:r>
              <a:rPr lang="en-US"/>
              <a:t>
---
This slide references information from the following file: https://p12.nysed.gov/mgtserv/budgeting/handbook/appendixF.html,https://law.justia.com/codes/new-york/edn/title-2/article-41/part-1/2023/
In addition to the 0% tax levy limitation, a contingency budget imposes strict controls on the administrative component of a school district’s budget. Under NYS law and NYSED guidance, the administrative component of a contingency budget may not exceed the lesser of: (1) the percentage the administrative component represented in the prior year’s budget, exclusive of the capital component, or (2) the percentage represented in the last defeated budget for the upcoming year. This cap is intended to prevent growth in administrative spending when voters have not approved a proposed budget, even if administrative costs are contractually or operationally increasing.
Operationally, contingency budgets prohibit or significantly restrict several categories of spending that districts often rely on to maintain program quality and facilities. New equipment purchases are generally not permitted unless they are necessary to address health, safety, or legal compliance issues. Non-essential maintenance and most capital projects must be deferred, which can compound future costs and accelerate facility deterioration. Community use of school buildings is restricted unless all costs, including custodial and utility expenses, are fully reimbursed, limiting partnerships and extracurricular opportunities that rely on shared facilities.
Staffing and compensation are also affected. While teachers’ salaries may continue under a contingency budget, salary increases for non-instructional, non-union employees are typically prohibited. This can create challenges in recruitment, retention, and internal equity, particularly in administrative and operational roles. Programmatically, districts may be forced to reduce or eliminate field trips, certain extracurricular activities, and instructional enhancements that do not clearly qualify as ordinary contingent expenses, even if they are valued by the community and support student engagement.
From a governance perspective, adopting a contingency budget places the Board of Education in a difficult position, balancing statutory compliance with educational priorities under severe fiscal constraints. NYSED guidance emphasizes that contingency budgets are not intended to be sustainable long-term financial plans but rather a mechanism to ensure minimal operations in the absence of voter approval. For this reason, districts consistently communicate that passage of a proposed budget is critical to preserving programs, addressing rising costs, and maintaining facilities. Understanding these impacts helps the community appreciate both the legal structure and the real-world consequences of a contingency budget.
</a:t>
            </a:r>
          </a:p>
        </p:txBody>
      </p:sp>
      <p:sp>
        <p:nvSpPr>
          <p:cNvPr id="4" name="Slide Number Placeholder 3">
            <a:extLst>
              <a:ext uri="{FF2B5EF4-FFF2-40B4-BE49-F238E27FC236}">
                <a16:creationId xmlns:a16="http://schemas.microsoft.com/office/drawing/2014/main" id="{383D6D24-1106-2BB5-FFD6-00BE4582D1B6}"/>
              </a:ext>
            </a:extLst>
          </p:cNvPr>
          <p:cNvSpPr>
            <a:spLocks noGrp="1"/>
          </p:cNvSpPr>
          <p:nvPr>
            <p:ph type="sldNum" sz="quarter" idx="5"/>
          </p:nvPr>
        </p:nvSpPr>
        <p:spPr/>
        <p:txBody>
          <a:bodyPr/>
          <a:lstStyle/>
          <a:p>
            <a:fld id="{14767C04-78B4-4D11-9334-B8CED1E29214}" type="slidenum">
              <a:t>31</a:t>
            </a:fld>
            <a:endParaRPr lang="en-US"/>
          </a:p>
        </p:txBody>
      </p:sp>
    </p:spTree>
    <p:extLst>
      <p:ext uri="{BB962C8B-B14F-4D97-AF65-F5344CB8AC3E}">
        <p14:creationId xmlns:p14="http://schemas.microsoft.com/office/powerpoint/2010/main" val="38245040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5BA18037-C1C3-440C-B1A4-D4BB60894661}" type="slidenum">
              <a:rPr lang="en-US" smtClean="0"/>
              <a:t>32</a:t>
            </a:fld>
            <a:endParaRPr lang="en-US"/>
          </a:p>
        </p:txBody>
      </p:sp>
    </p:spTree>
    <p:extLst>
      <p:ext uri="{BB962C8B-B14F-4D97-AF65-F5344CB8AC3E}">
        <p14:creationId xmlns:p14="http://schemas.microsoft.com/office/powerpoint/2010/main" val="34945872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FBFB23-906E-6FE7-DA7A-12D24733490C}"/>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9F15B7F-4E87-0ECC-3798-65258D5DAC2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F730DDB-62B1-C93E-5286-77900A0CFF82}"/>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5" name="Footer Placeholder 4">
            <a:extLst>
              <a:ext uri="{FF2B5EF4-FFF2-40B4-BE49-F238E27FC236}">
                <a16:creationId xmlns:a16="http://schemas.microsoft.com/office/drawing/2014/main" id="{9272961C-7810-4254-4306-6EC0EF764F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3C6E936-DDCD-52CC-0F1E-8E7DF111A17A}"/>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599307361"/>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0B8FC-141E-A983-F0DC-770FD80EE4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72C2045-24BE-0742-57E0-913CD7EB6FB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328E159-E1A7-DD4B-9039-B24DCC329404}"/>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5" name="Footer Placeholder 4">
            <a:extLst>
              <a:ext uri="{FF2B5EF4-FFF2-40B4-BE49-F238E27FC236}">
                <a16:creationId xmlns:a16="http://schemas.microsoft.com/office/drawing/2014/main" id="{A5C780B9-1AC5-220D-3858-CFF97BF7157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E906B3B-7F13-D547-304A-2173A217204E}"/>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5213336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6924E7-163F-B7D6-A449-ABDB93C5752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9DB55831-D49A-40D0-9074-2444E932B1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0F8BCE1-06E3-873D-52CD-BCD32A893669}"/>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5" name="Footer Placeholder 4">
            <a:extLst>
              <a:ext uri="{FF2B5EF4-FFF2-40B4-BE49-F238E27FC236}">
                <a16:creationId xmlns:a16="http://schemas.microsoft.com/office/drawing/2014/main" id="{C984F2F1-6CA3-6F33-99D1-A67DA616788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D3524E-5C54-3205-2871-5B6914B9614E}"/>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878283168"/>
      </p:ext>
    </p:extLst>
  </p:cSld>
  <p:clrMapOvr>
    <a:masterClrMapping/>
  </p:clrMapOvr>
  <p:extLst>
    <p:ext uri="{DCECCB84-F9BA-43D5-87BE-67443E8EF086}">
      <p15:sldGuideLst xmlns:p15="http://schemas.microsoft.com/office/powerpoint/2012/main"/>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1978CF-C691-54AE-F2AB-192B5C5EBB6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5E8CB70-8B2F-6F7D-E31C-6297D63F202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AAD1D76-8ECD-578B-66D6-446785FAF12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0F50AABD-F2E5-AB87-0240-2825F4F7F67E}"/>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6" name="Footer Placeholder 5">
            <a:extLst>
              <a:ext uri="{FF2B5EF4-FFF2-40B4-BE49-F238E27FC236}">
                <a16:creationId xmlns:a16="http://schemas.microsoft.com/office/drawing/2014/main" id="{51160E45-95C3-0734-C386-31FC97ED838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EFAA980-FB94-D8EB-A1F8-447DD752250B}"/>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606167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CB39DE-2C6F-7748-08D3-4A3B08EBDDD5}"/>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6B6E7A7-DE33-C61F-423F-685D7EAAB44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9C14625-E230-7B64-2DC3-3CA72D1ECC86}"/>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155CC5-523E-B59D-E2D8-21A8B507B20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A6DE7ED-F10B-CC8D-9A00-53907AE9D05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19A3C356-FA2D-DBC1-0A68-DAA7628739FE}"/>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8" name="Footer Placeholder 7">
            <a:extLst>
              <a:ext uri="{FF2B5EF4-FFF2-40B4-BE49-F238E27FC236}">
                <a16:creationId xmlns:a16="http://schemas.microsoft.com/office/drawing/2014/main" id="{11607132-9FED-0E24-F699-A52EA3D961D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2C08544-27F4-77F5-D290-7AD9422CB657}"/>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11464636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3340F-D6C4-77A2-5485-C27F3C173A5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9CD39D3-65B6-3A38-A672-7773CE1D4E88}"/>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4" name="Footer Placeholder 3">
            <a:extLst>
              <a:ext uri="{FF2B5EF4-FFF2-40B4-BE49-F238E27FC236}">
                <a16:creationId xmlns:a16="http://schemas.microsoft.com/office/drawing/2014/main" id="{6F5A7C7F-5686-636D-4D83-B51B8526BB2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52C8706-087E-7AC6-7358-C1084951F549}"/>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7762391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9A30763-9CEC-4ED6-606A-0409E7FFD536}"/>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3" name="Footer Placeholder 2">
            <a:extLst>
              <a:ext uri="{FF2B5EF4-FFF2-40B4-BE49-F238E27FC236}">
                <a16:creationId xmlns:a16="http://schemas.microsoft.com/office/drawing/2014/main" id="{DD334674-F90B-9A05-006A-6AF734F2F0B8}"/>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C0472108-632F-5E70-C8DA-A4A63A845356}"/>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15409115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8D6A8E-05CC-B968-F9CA-5085EB1CF71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86001D76-58F8-6B97-DF8D-B8952AA8A63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854C450-F5F3-5701-D22F-4322E88BD99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1B21FCE-0E8D-10AB-1C65-97E2C7A41DBE}"/>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6" name="Footer Placeholder 5">
            <a:extLst>
              <a:ext uri="{FF2B5EF4-FFF2-40B4-BE49-F238E27FC236}">
                <a16:creationId xmlns:a16="http://schemas.microsoft.com/office/drawing/2014/main" id="{B8E8D2C6-F48E-8D05-21B0-378B0E5A6E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EF4808-60EE-CCCA-9171-7709E3366093}"/>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6343388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66881E-C978-307A-684D-48BEB35993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6838B9C-EFBF-C669-EF90-7DFE1482595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01A7929-401F-D658-5751-736A8E48D8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7C7ED2E-AB94-3CC9-45BA-8AE8A20453A9}"/>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6" name="Footer Placeholder 5">
            <a:extLst>
              <a:ext uri="{FF2B5EF4-FFF2-40B4-BE49-F238E27FC236}">
                <a16:creationId xmlns:a16="http://schemas.microsoft.com/office/drawing/2014/main" id="{6365F172-9DFD-AA8E-32A7-B59F09D885A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8BF57F7-8FAD-165C-3E9A-B6024A185BED}"/>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834335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94377-170E-3EA0-F1BA-FD3DA9C1A6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F95F8A7-31DF-3A76-41FC-30E78AED47D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31A41D-3E3C-58D6-20F1-C1EC7EB6A80D}"/>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5" name="Footer Placeholder 4">
            <a:extLst>
              <a:ext uri="{FF2B5EF4-FFF2-40B4-BE49-F238E27FC236}">
                <a16:creationId xmlns:a16="http://schemas.microsoft.com/office/drawing/2014/main" id="{430EC81E-9E84-DC84-83F4-FB77D96D051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C5597BF-470F-D7BE-0D67-FCA5A811A4B7}"/>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9976245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C09B679-3411-8B9E-A519-A196F942BF2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7FA8C2F-D1FD-0E58-24F7-3377E226C4A3}"/>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2B20D8-A2BB-8B98-4B9B-99C3A82AD3AB}"/>
              </a:ext>
            </a:extLst>
          </p:cNvPr>
          <p:cNvSpPr>
            <a:spLocks noGrp="1"/>
          </p:cNvSpPr>
          <p:nvPr>
            <p:ph type="dt" sz="half" idx="10"/>
          </p:nvPr>
        </p:nvSpPr>
        <p:spPr/>
        <p:txBody>
          <a:bodyPr/>
          <a:lstStyle/>
          <a:p>
            <a:fld id="{B61BEF0D-F0BB-DE4B-95CE-6DB70DBA9567}" type="datetimeFigureOut">
              <a:rPr lang="en-US" smtClean="0"/>
              <a:pPr/>
              <a:t>5/6/2026</a:t>
            </a:fld>
            <a:endParaRPr lang="en-US"/>
          </a:p>
        </p:txBody>
      </p:sp>
      <p:sp>
        <p:nvSpPr>
          <p:cNvPr id="5" name="Footer Placeholder 4">
            <a:extLst>
              <a:ext uri="{FF2B5EF4-FFF2-40B4-BE49-F238E27FC236}">
                <a16:creationId xmlns:a16="http://schemas.microsoft.com/office/drawing/2014/main" id="{29007FE4-461B-C8F6-B442-320F6BB7E6F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40426E1-BA0B-E54B-C2E0-7D80387A1E04}"/>
              </a:ext>
            </a:extLst>
          </p:cNvPr>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374510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B61BEF0D-F0BB-DE4B-95CE-6DB70DBA9567}" type="datetimeFigureOut">
              <a:rPr lang="en-US" smtClean="0"/>
              <a:pPr/>
              <a:t>5/6/2026</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D57F1E4F-1CFF-5643-939E-217C01CDF565}" type="slidenum">
              <a:rPr lang="en-US" smtClean="0"/>
              <a:pPr/>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398179166"/>
      </p:ext>
    </p:extLst>
  </p:cSld>
  <p:clrMapOvr>
    <a:masterClrMapping/>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191808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258942650"/>
      </p:ext>
    </p:extLst>
  </p:cSld>
  <p:clrMapOvr>
    <a:masterClrMapping/>
  </p:clrMapOvr>
  <p:extLst>
    <p:ext uri="{DCECCB84-F9BA-43D5-87BE-67443E8EF086}">
      <p15:sldGuideLst xmlns:p15="http://schemas.microsoft.com/office/powerpoint/2012/main"/>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61BEF0D-F0BB-DE4B-95CE-6DB70DBA9567}" type="datetimeFigureOut">
              <a:rPr lang="en-US" smtClean="0"/>
              <a:pPr/>
              <a:t>5/6/2026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29077464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61BEF0D-F0BB-DE4B-95CE-6DB70DBA9567}" type="datetimeFigureOut">
              <a:rPr lang="en-US" smtClean="0"/>
              <a:pPr/>
              <a:t>5/6/2026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96074152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61BEF0D-F0BB-DE4B-95CE-6DB70DBA9567}" type="datetimeFigureOut">
              <a:rPr lang="en-US" smtClean="0"/>
              <a:pPr/>
              <a:t>5/6/2026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89871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5/6/2026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a:p>
        </p:txBody>
      </p:sp>
    </p:spTree>
    <p:extLst>
      <p:ext uri="{BB962C8B-B14F-4D97-AF65-F5344CB8AC3E}">
        <p14:creationId xmlns:p14="http://schemas.microsoft.com/office/powerpoint/2010/main" val="25916998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5/6/2026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3062462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B61BEF0D-F0BB-DE4B-95CE-6DB70DBA9567}" type="datetimeFigureOut">
              <a:rPr lang="en-US" smtClean="0"/>
              <a:pPr/>
              <a:t>5/6/2026</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239969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16319112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61BEF0D-F0BB-DE4B-95CE-6DB70DBA9567}" type="datetimeFigureOut">
              <a:rPr lang="en-US" smtClean="0"/>
              <a:pPr/>
              <a:t>5/6/2026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2335346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Content">
    <p:bg>
      <p:bgPr>
        <a:solidFill>
          <a:schemeClr val="bg1"/>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D909A06-A364-5E3D-6D27-7FAA213CE4A0}"/>
              </a:ext>
            </a:extLst>
          </p:cNvPr>
          <p:cNvSpPr>
            <a:spLocks noGrp="1"/>
          </p:cNvSpPr>
          <p:nvPr>
            <p:ph type="title"/>
          </p:nvPr>
        </p:nvSpPr>
        <p:spPr>
          <a:xfrm>
            <a:off x="678872" y="694932"/>
            <a:ext cx="10827328" cy="985966"/>
          </a:xfrm>
        </p:spPr>
        <p:txBody>
          <a:bodyPr anchor="t"/>
          <a:lstStyle/>
          <a:p>
            <a:r>
              <a:rPr lang="en-US"/>
              <a:t>Click to edit Master title style</a:t>
            </a:r>
          </a:p>
        </p:txBody>
      </p:sp>
      <p:sp>
        <p:nvSpPr>
          <p:cNvPr id="3" name="Content Placeholder 2">
            <a:extLst>
              <a:ext uri="{FF2B5EF4-FFF2-40B4-BE49-F238E27FC236}">
                <a16:creationId xmlns:a16="http://schemas.microsoft.com/office/drawing/2014/main" id="{6C2DD052-3E45-E789-01F8-33250024ECBD}"/>
              </a:ext>
            </a:extLst>
          </p:cNvPr>
          <p:cNvSpPr>
            <a:spLocks noGrp="1"/>
          </p:cNvSpPr>
          <p:nvPr>
            <p:ph idx="1"/>
          </p:nvPr>
        </p:nvSpPr>
        <p:spPr>
          <a:xfrm>
            <a:off x="678872" y="1830774"/>
            <a:ext cx="10827328" cy="43322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3">
            <a:extLst>
              <a:ext uri="{FF2B5EF4-FFF2-40B4-BE49-F238E27FC236}">
                <a16:creationId xmlns:a16="http://schemas.microsoft.com/office/drawing/2014/main" id="{9931E58F-1A72-99FC-BFB5-C1A7E18DCA88}"/>
              </a:ext>
            </a:extLst>
          </p:cNvPr>
          <p:cNvSpPr>
            <a:spLocks noGrp="1"/>
          </p:cNvSpPr>
          <p:nvPr>
            <p:ph type="ftr" sz="quarter" idx="11"/>
          </p:nvPr>
        </p:nvSpPr>
        <p:spPr/>
        <p:txBody>
          <a:bodyPr/>
          <a:lstStyle/>
          <a:p>
            <a:endParaRPr lang="en-US"/>
          </a:p>
        </p:txBody>
      </p:sp>
      <p:sp>
        <p:nvSpPr>
          <p:cNvPr id="2" name="Date Placeholder 1">
            <a:extLst>
              <a:ext uri="{FF2B5EF4-FFF2-40B4-BE49-F238E27FC236}">
                <a16:creationId xmlns:a16="http://schemas.microsoft.com/office/drawing/2014/main" id="{5AB93EAD-9C49-0E73-60D2-E95D760F702A}"/>
              </a:ext>
            </a:extLst>
          </p:cNvPr>
          <p:cNvSpPr>
            <a:spLocks noGrp="1"/>
          </p:cNvSpPr>
          <p:nvPr>
            <p:ph type="dt" sz="half" idx="10"/>
          </p:nvPr>
        </p:nvSpPr>
        <p:spPr/>
        <p:txBody>
          <a:bodyPr/>
          <a:lstStyle/>
          <a:p>
            <a:endParaRPr lang="en-US"/>
          </a:p>
        </p:txBody>
      </p:sp>
      <p:sp>
        <p:nvSpPr>
          <p:cNvPr id="5" name="Slide Number Placeholder 4">
            <a:extLst>
              <a:ext uri="{FF2B5EF4-FFF2-40B4-BE49-F238E27FC236}">
                <a16:creationId xmlns:a16="http://schemas.microsoft.com/office/drawing/2014/main" id="{E951C29A-9EE1-5B40-D317-4A98FF038C71}"/>
              </a:ext>
            </a:extLst>
          </p:cNvPr>
          <p:cNvSpPr>
            <a:spLocks noGrp="1"/>
          </p:cNvSpPr>
          <p:nvPr>
            <p:ph type="sldNum" sz="quarter" idx="12"/>
          </p:nvPr>
        </p:nvSpPr>
        <p:spPr/>
        <p:txBody>
          <a:bodyPr/>
          <a:lstStyle/>
          <a:p>
            <a:fld id="{AEAA3239-9EA4-4A65-A281-97F994456D9F}" type="slidenum">
              <a:rPr lang="en-US" smtClean="0"/>
              <a:pPr/>
              <a:t>‹#›</a:t>
            </a:fld>
            <a:endParaRPr lang="en-US"/>
          </a:p>
        </p:txBody>
      </p:sp>
    </p:spTree>
    <p:extLst>
      <p:ext uri="{BB962C8B-B14F-4D97-AF65-F5344CB8AC3E}">
        <p14:creationId xmlns:p14="http://schemas.microsoft.com/office/powerpoint/2010/main" val="1455655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35044A4-AA6B-B680-88F2-A75D04BD1A9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21B59C63-A8BE-52FB-AE80-FC0D7E057E08}"/>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E8198AF-7906-DDA6-D0B0-A72FE830D42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61BEF0D-F0BB-DE4B-95CE-6DB70DBA9567}" type="datetimeFigureOut">
              <a:rPr lang="en-US" smtClean="0"/>
              <a:pPr/>
              <a:t>5/6/2026</a:t>
            </a:fld>
            <a:endParaRPr lang="en-US"/>
          </a:p>
        </p:txBody>
      </p:sp>
      <p:sp>
        <p:nvSpPr>
          <p:cNvPr id="5" name="Footer Placeholder 4">
            <a:extLst>
              <a:ext uri="{FF2B5EF4-FFF2-40B4-BE49-F238E27FC236}">
                <a16:creationId xmlns:a16="http://schemas.microsoft.com/office/drawing/2014/main" id="{FDFEC95D-755C-8469-5B44-2CB0C8607B5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13941C5-318E-A389-464D-5E0693B3A62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57F1E4F-1CFF-5643-939E-217C01CDF565}" type="slidenum">
              <a:rPr lang="en-US" smtClean="0"/>
              <a:pPr/>
              <a:t>‹#›</a:t>
            </a:fld>
            <a:endParaRPr lang="en-US"/>
          </a:p>
        </p:txBody>
      </p:sp>
    </p:spTree>
    <p:extLst>
      <p:ext uri="{BB962C8B-B14F-4D97-AF65-F5344CB8AC3E}">
        <p14:creationId xmlns:p14="http://schemas.microsoft.com/office/powerpoint/2010/main" val="3078143605"/>
      </p:ext>
    </p:extLst>
  </p:cSld>
  <p:clrMap bg1="lt1" tx1="dk1" bg2="lt2" tx2="dk2" accent1="accent1" accent2="accent2" accent3="accent3" accent4="accent4" accent5="accent5" accent6="accent6" hlink="hlink" folHlink="folHlink"/>
  <p:sldLayoutIdLst>
    <p:sldLayoutId id="2147484679" r:id="rId1"/>
    <p:sldLayoutId id="2147484680" r:id="rId2"/>
    <p:sldLayoutId id="2147484681" r:id="rId3"/>
    <p:sldLayoutId id="2147484682" r:id="rId4"/>
    <p:sldLayoutId id="2147484683" r:id="rId5"/>
    <p:sldLayoutId id="2147484684" r:id="rId6"/>
    <p:sldLayoutId id="2147484685" r:id="rId7"/>
    <p:sldLayoutId id="2147484686" r:id="rId8"/>
    <p:sldLayoutId id="2147484687" r:id="rId9"/>
    <p:sldLayoutId id="2147484688" r:id="rId10"/>
    <p:sldLayoutId id="214748468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B61BEF0D-F0BB-DE4B-95CE-6DB70DBA9567}" type="datetimeFigureOut">
              <a:rPr lang="en-US" smtClean="0"/>
              <a:pPr/>
              <a:t>5/6/2026</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D57F1E4F-1CFF-5643-939E-217C01CDF565}" type="slidenum">
              <a:rPr lang="en-US" smtClean="0"/>
              <a:pPr/>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15262298"/>
      </p:ext>
    </p:extLst>
  </p:cSld>
  <p:clrMap bg1="lt1" tx1="dk1" bg2="lt2" tx2="dk2" accent1="accent1" accent2="accent2" accent3="accent3" accent4="accent4" accent5="accent5" accent6="accent6" hlink="hlink" folHlink="folHlink"/>
  <p:sldLayoutIdLst>
    <p:sldLayoutId id="2147484667" r:id="rId1"/>
    <p:sldLayoutId id="2147484668" r:id="rId2"/>
    <p:sldLayoutId id="2147484669" r:id="rId3"/>
    <p:sldLayoutId id="2147484670" r:id="rId4"/>
    <p:sldLayoutId id="2147484671" r:id="rId5"/>
    <p:sldLayoutId id="2147484672" r:id="rId6"/>
    <p:sldLayoutId id="2147484673" r:id="rId7"/>
    <p:sldLayoutId id="2147484674" r:id="rId8"/>
    <p:sldLayoutId id="2147484675" r:id="rId9"/>
    <p:sldLayoutId id="2147484676" r:id="rId10"/>
    <p:sldLayoutId id="2147484677" r:id="rId11"/>
    <p:sldLayoutId id="2147484690" r:id="rId12"/>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 Id="rId4" Type="http://schemas.openxmlformats.org/officeDocument/2006/relationships/image" Target="../media/image1.jpeg"/></Relationships>
</file>

<file path=ppt/slides/_rels/slide2.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2.xml"/><Relationship Id="rId1" Type="http://schemas.openxmlformats.org/officeDocument/2006/relationships/slideLayout" Target="../slideLayouts/slideLayout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4.png"/><Relationship Id="rId7" Type="http://schemas.openxmlformats.org/officeDocument/2006/relationships/diagramColors" Target="../diagrams/colors2.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6.emf"/><Relationship Id="rId4" Type="http://schemas.openxmlformats.org/officeDocument/2006/relationships/oleObject" Target="../embeddings/oleObject1.bin"/></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chart" Target="../charts/chart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8.emf"/><Relationship Id="rId4" Type="http://schemas.openxmlformats.org/officeDocument/2006/relationships/oleObject" Target="../embeddings/oleObject2.bin"/></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2.xml"/></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emf"/><Relationship Id="rId4" Type="http://schemas.openxmlformats.org/officeDocument/2006/relationships/oleObject" Target="../embeddings/oleObject3.bin"/></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11.emf"/></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5.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6.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6.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17.xml"/><Relationship Id="rId1" Type="http://schemas.openxmlformats.org/officeDocument/2006/relationships/slideLayout" Target="../slideLayouts/slideLayout19.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8.xml"/><Relationship Id="rId1" Type="http://schemas.openxmlformats.org/officeDocument/2006/relationships/slideLayout" Target="../slideLayouts/slideLayout13.xml"/><Relationship Id="rId5" Type="http://schemas.openxmlformats.org/officeDocument/2006/relationships/image" Target="../media/image18.emf"/><Relationship Id="rId4" Type="http://schemas.openxmlformats.org/officeDocument/2006/relationships/image" Target="../media/image4.png"/></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9.xml"/><Relationship Id="rId5" Type="http://schemas.openxmlformats.org/officeDocument/2006/relationships/image" Target="../media/image19.emf"/><Relationship Id="rId4" Type="http://schemas.openxmlformats.org/officeDocument/2006/relationships/oleObject" Target="../embeddings/oleObject4.bin"/></Relationships>
</file>

<file path=ppt/slides/_rels/slide20.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0.xml"/><Relationship Id="rId1" Type="http://schemas.openxmlformats.org/officeDocument/2006/relationships/slideLayout" Target="../slideLayouts/slideLayout19.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21.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21.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24.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25.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27.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27.xml"/><Relationship Id="rId1" Type="http://schemas.openxmlformats.org/officeDocument/2006/relationships/slideLayout" Target="../slideLayouts/slideLayout18.xml"/><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22.jpeg"/></Relationships>
</file>

<file path=ppt/slides/_rels/slide29.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notesSlide" Target="../notesSlides/notesSlide29.xml"/><Relationship Id="rId1" Type="http://schemas.openxmlformats.org/officeDocument/2006/relationships/slideLayout" Target="../slideLayouts/slideLayout19.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3.xml"/></Relationships>
</file>

<file path=ppt/slides/_rels/slide3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2.xml"/><Relationship Id="rId1" Type="http://schemas.openxmlformats.org/officeDocument/2006/relationships/slideLayout" Target="../slideLayouts/slideLayout13.xml"/><Relationship Id="rId4" Type="http://schemas.openxmlformats.org/officeDocument/2006/relationships/image" Target="../media/image23.png"/></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58F38D88-7331-404A-B23E-637B26592C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3E9C95FC-D3F4-4091-87B4-5EC30CC3654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3" name="Subtitle 2"/>
          <p:cNvSpPr>
            <a:spLocks noGrp="1"/>
          </p:cNvSpPr>
          <p:nvPr>
            <p:ph type="subTitle" idx="1"/>
          </p:nvPr>
        </p:nvSpPr>
        <p:spPr>
          <a:xfrm>
            <a:off x="1776729" y="5016709"/>
            <a:ext cx="8643011" cy="1098341"/>
          </a:xfrm>
        </p:spPr>
        <p:txBody>
          <a:bodyPr>
            <a:normAutofit fontScale="47500" lnSpcReduction="20000"/>
          </a:bodyPr>
          <a:lstStyle/>
          <a:p>
            <a:pPr>
              <a:lnSpc>
                <a:spcPct val="110000"/>
              </a:lnSpc>
            </a:pPr>
            <a:endParaRPr lang="en-US" sz="400" b="1" dirty="0"/>
          </a:p>
          <a:p>
            <a:pPr algn="ctr">
              <a:lnSpc>
                <a:spcPct val="110000"/>
              </a:lnSpc>
              <a:spcAft>
                <a:spcPts val="0"/>
              </a:spcAft>
            </a:pPr>
            <a:r>
              <a:rPr lang="en-US" sz="5800" b="1" dirty="0">
                <a:latin typeface="Times New Roman" panose="02020603050405020304" pitchFamily="18" charset="0"/>
                <a:cs typeface="Times New Roman" panose="02020603050405020304" pitchFamily="18" charset="0"/>
              </a:rPr>
              <a:t>2026-27 Budget HEARING PRESENTATION </a:t>
            </a:r>
          </a:p>
          <a:p>
            <a:pPr algn="ctr">
              <a:lnSpc>
                <a:spcPct val="110000"/>
              </a:lnSpc>
              <a:spcAft>
                <a:spcPts val="0"/>
              </a:spcAft>
            </a:pPr>
            <a:r>
              <a:rPr lang="en-US" sz="3800" b="1" dirty="0">
                <a:latin typeface="Times New Roman" panose="02020603050405020304" pitchFamily="18" charset="0"/>
                <a:cs typeface="Times New Roman" panose="02020603050405020304" pitchFamily="18" charset="0"/>
              </a:rPr>
              <a:t>MAY 6, 2026 board of education business meeting</a:t>
            </a:r>
          </a:p>
        </p:txBody>
      </p:sp>
      <p:grpSp>
        <p:nvGrpSpPr>
          <p:cNvPr id="14" name="Group 13">
            <a:extLst>
              <a:ext uri="{FF2B5EF4-FFF2-40B4-BE49-F238E27FC236}">
                <a16:creationId xmlns:a16="http://schemas.microsoft.com/office/drawing/2014/main" id="{A2329C73-A7AD-4A96-B299-F0516A23C3A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081101" y="323838"/>
            <a:ext cx="8025265" cy="3652791"/>
            <a:chOff x="2081101" y="323838"/>
            <a:chExt cx="8025265" cy="3652791"/>
          </a:xfrm>
        </p:grpSpPr>
        <p:sp>
          <p:nvSpPr>
            <p:cNvPr id="15" name="Rectangle 14">
              <a:extLst>
                <a:ext uri="{FF2B5EF4-FFF2-40B4-BE49-F238E27FC236}">
                  <a16:creationId xmlns:a16="http://schemas.microsoft.com/office/drawing/2014/main" id="{EDE6651A-3D97-438E-B412-B4F0BDE74DA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081101" y="323838"/>
              <a:ext cx="8025265" cy="365279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F4DBA3E1-89AB-4644-A431-DF3174B25F4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2404879" y="647445"/>
              <a:ext cx="7385131" cy="3002215"/>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Rectangle 17">
            <a:extLst>
              <a:ext uri="{FF2B5EF4-FFF2-40B4-BE49-F238E27FC236}">
                <a16:creationId xmlns:a16="http://schemas.microsoft.com/office/drawing/2014/main" id="{928C7B9F-8C39-479D-A5E5-746771D4CB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568301" y="806495"/>
            <a:ext cx="7045423" cy="2678774"/>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picture containing drawing&#10;&#10;Description automatically generated">
            <a:extLst>
              <a:ext uri="{FF2B5EF4-FFF2-40B4-BE49-F238E27FC236}">
                <a16:creationId xmlns:a16="http://schemas.microsoft.com/office/drawing/2014/main" id="{2A652750-93C1-465F-ACB9-DA63FAD4B7E7}"/>
              </a:ext>
            </a:extLst>
          </p:cNvPr>
          <p:cNvPicPr>
            <a:picLocks noChangeAspect="1"/>
          </p:cNvPicPr>
          <p:nvPr/>
        </p:nvPicPr>
        <p:blipFill>
          <a:blip r:embed="rId3"/>
          <a:stretch>
            <a:fillRect/>
          </a:stretch>
        </p:blipFill>
        <p:spPr>
          <a:xfrm>
            <a:off x="3044885" y="963739"/>
            <a:ext cx="6114123" cy="2369223"/>
          </a:xfrm>
          <a:prstGeom prst="rect">
            <a:avLst/>
          </a:prstGeom>
        </p:spPr>
      </p:pic>
      <p:cxnSp>
        <p:nvCxnSpPr>
          <p:cNvPr id="20" name="Straight Connector 19">
            <a:extLst>
              <a:ext uri="{FF2B5EF4-FFF2-40B4-BE49-F238E27FC236}">
                <a16:creationId xmlns:a16="http://schemas.microsoft.com/office/drawing/2014/main" id="{D2CF3106-795A-47D9-870F-986251735F6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776728" y="5027185"/>
            <a:ext cx="8643011"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22" name="Picture 21">
            <a:extLst>
              <a:ext uri="{FF2B5EF4-FFF2-40B4-BE49-F238E27FC236}">
                <a16:creationId xmlns:a16="http://schemas.microsoft.com/office/drawing/2014/main" id="{D59D2C05-FE27-4EEB-9B92-E2BBB42A8D1E}"/>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4">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24" name="Straight Connector 23">
            <a:extLst>
              <a:ext uri="{FF2B5EF4-FFF2-40B4-BE49-F238E27FC236}">
                <a16:creationId xmlns:a16="http://schemas.microsoft.com/office/drawing/2014/main" id="{A029C81D-EBE2-4545-8E03-4A5213FD89D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377022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0CAB35F1-AE5F-FBBD-B0A2-548248254E58}"/>
            </a:ext>
          </a:extLst>
        </p:cNvPr>
        <p:cNvGrpSpPr/>
        <p:nvPr/>
      </p:nvGrpSpPr>
      <p:grpSpPr>
        <a:xfrm>
          <a:off x="0" y="0"/>
          <a:ext cx="0" cy="0"/>
          <a:chOff x="0" y="0"/>
          <a:chExt cx="0" cy="0"/>
        </a:xfrm>
      </p:grpSpPr>
      <p:sp useBgFill="1">
        <p:nvSpPr>
          <p:cNvPr id="25" name="Rectangle 8">
            <a:extLst>
              <a:ext uri="{FF2B5EF4-FFF2-40B4-BE49-F238E27FC236}">
                <a16:creationId xmlns:a16="http://schemas.microsoft.com/office/drawing/2014/main" id="{F0377855-D34B-86FA-E010-1386EC2E24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4BFA6C1F-D571-2988-9EC3-37EA85DFE5EB}"/>
              </a:ext>
            </a:extLst>
          </p:cNvPr>
          <p:cNvSpPr>
            <a:spLocks noGrp="1"/>
          </p:cNvSpPr>
          <p:nvPr>
            <p:ph type="title"/>
          </p:nvPr>
        </p:nvSpPr>
        <p:spPr>
          <a:xfrm>
            <a:off x="838199" y="6555"/>
            <a:ext cx="5698787" cy="1563454"/>
          </a:xfrm>
        </p:spPr>
        <p:txBody>
          <a:bodyPr vert="horz" lIns="91440" tIns="45720" rIns="91440" bIns="45720" rtlCol="0" anchor="ctr">
            <a:normAutofit/>
          </a:bodyPr>
          <a:lstStyle/>
          <a:p>
            <a:pPr algn="ctr"/>
            <a:r>
              <a:rPr lang="en-US" sz="3600" b="1" dirty="0">
                <a:latin typeface="Times New Roman" panose="02020603050405020304" pitchFamily="18" charset="0"/>
                <a:cs typeface="Times New Roman" panose="02020603050405020304" pitchFamily="18" charset="0"/>
              </a:rPr>
              <a:t>The Intersection of Three Critical Challenges:</a:t>
            </a:r>
            <a:endParaRPr lang="en-US" sz="3600" b="1" dirty="0"/>
          </a:p>
        </p:txBody>
      </p:sp>
      <p:pic>
        <p:nvPicPr>
          <p:cNvPr id="27" name="Picture 4" descr="Desk with productivity items">
            <a:extLst>
              <a:ext uri="{FF2B5EF4-FFF2-40B4-BE49-F238E27FC236}">
                <a16:creationId xmlns:a16="http://schemas.microsoft.com/office/drawing/2014/main" id="{AE11F5E9-E7E2-241E-143D-ED04EAF9B85A}"/>
              </a:ext>
            </a:extLst>
          </p:cNvPr>
          <p:cNvPicPr>
            <a:picLocks noChangeAspect="1"/>
          </p:cNvPicPr>
          <p:nvPr/>
        </p:nvPicPr>
        <p:blipFill rotWithShape="1">
          <a:blip r:embed="rId3"/>
          <a:srcRect l="28606" r="13356" b="-1"/>
          <a:stretch/>
        </p:blipFill>
        <p:spPr>
          <a:xfrm>
            <a:off x="6229215" y="1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graphicFrame>
        <p:nvGraphicFramePr>
          <p:cNvPr id="5" name="Content Placeholder 2">
            <a:extLst>
              <a:ext uri="{FF2B5EF4-FFF2-40B4-BE49-F238E27FC236}">
                <a16:creationId xmlns:a16="http://schemas.microsoft.com/office/drawing/2014/main" id="{99BC664A-28D8-C6E0-662A-AC27FD4EDCFE}"/>
              </a:ext>
            </a:extLst>
          </p:cNvPr>
          <p:cNvGraphicFramePr>
            <a:graphicFrameLocks/>
          </p:cNvGraphicFramePr>
          <p:nvPr>
            <p:extLst>
              <p:ext uri="{D42A27DB-BD31-4B8C-83A1-F6EECF244321}">
                <p14:modId xmlns:p14="http://schemas.microsoft.com/office/powerpoint/2010/main" val="4194376376"/>
              </p:ext>
            </p:extLst>
          </p:nvPr>
        </p:nvGraphicFramePr>
        <p:xfrm>
          <a:off x="130441" y="1313234"/>
          <a:ext cx="6666833" cy="555132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40911235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2DDF06-78A5-AFBA-3141-AB5DAA64AD0C}"/>
            </a:ext>
          </a:extLst>
        </p:cNvPr>
        <p:cNvGrpSpPr/>
        <p:nvPr/>
      </p:nvGrpSpPr>
      <p:grpSpPr>
        <a:xfrm>
          <a:off x="0" y="0"/>
          <a:ext cx="0" cy="0"/>
          <a:chOff x="0" y="0"/>
          <a:chExt cx="0" cy="0"/>
        </a:xfrm>
      </p:grpSpPr>
      <p:sp useBgFill="1">
        <p:nvSpPr>
          <p:cNvPr id="76" name="Rectangle 75">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1575955"/>
          </a:xfrm>
          <a:prstGeom prst="rect">
            <a:avLst/>
          </a:prstGeom>
          <a:gradFill>
            <a:gsLst>
              <a:gs pos="0">
                <a:srgbClr val="000000">
                  <a:alpha val="96000"/>
                </a:srgbClr>
              </a:gs>
              <a:gs pos="100000">
                <a:schemeClr val="accent1">
                  <a:lumMod val="75000"/>
                </a:schemeClr>
              </a:gs>
            </a:gsLst>
            <a:lin ang="8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8128857" y="0"/>
            <a:ext cx="4063143" cy="1576412"/>
          </a:xfrm>
          <a:prstGeom prst="rect">
            <a:avLst/>
          </a:prstGeom>
          <a:gradFill>
            <a:gsLst>
              <a:gs pos="19000">
                <a:schemeClr val="accent1">
                  <a:lumMod val="50000"/>
                  <a:alpha val="68000"/>
                </a:schemeClr>
              </a:gs>
              <a:gs pos="100000">
                <a:schemeClr val="accent1">
                  <a:alpha val="79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307777" y="-5307778"/>
            <a:ext cx="1576446" cy="12192002"/>
          </a:xfrm>
          <a:prstGeom prst="rect">
            <a:avLst/>
          </a:prstGeom>
          <a:gradFill>
            <a:gsLst>
              <a:gs pos="23000">
                <a:schemeClr val="accent1">
                  <a:alpha val="0"/>
                </a:schemeClr>
              </a:gs>
              <a:gs pos="99000">
                <a:srgbClr val="000000">
                  <a:alpha val="74000"/>
                </a:srgbClr>
              </a:gs>
            </a:gsLst>
            <a:lin ang="20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CF89314A-1F47-2E6C-5AF9-60D0F74E803F}"/>
              </a:ext>
            </a:extLst>
          </p:cNvPr>
          <p:cNvSpPr>
            <a:spLocks noGrp="1"/>
          </p:cNvSpPr>
          <p:nvPr>
            <p:ph type="title"/>
          </p:nvPr>
        </p:nvSpPr>
        <p:spPr>
          <a:xfrm>
            <a:off x="1371597" y="348865"/>
            <a:ext cx="10044023" cy="873543"/>
          </a:xfrm>
        </p:spPr>
        <p:txBody>
          <a:bodyPr vert="horz" lIns="91440" tIns="45720" rIns="91440" bIns="45720" rtlCol="0" anchor="ctr">
            <a:noAutofit/>
          </a:bodyPr>
          <a:lstStyle/>
          <a:p>
            <a:r>
              <a:rPr kumimoji="0" lang="en-US" sz="3200" b="1" i="0" u="none" strike="noStrike" kern="1200" cap="all"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Our student investments: </a:t>
            </a:r>
            <a:br>
              <a:rPr kumimoji="0" lang="en-US" sz="3200" b="1" i="0" u="none" strike="noStrike" kern="1200" cap="all"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br>
            <a:r>
              <a:rPr kumimoji="0" lang="en-US" sz="3200" b="1" i="0" u="none" strike="noStrike" kern="1200" cap="all"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instruction, supports &amp; operations</a:t>
            </a:r>
            <a:br>
              <a:rPr kumimoji="0" lang="en-US" sz="3200" b="1" i="0" u="none" strike="noStrike" kern="1200" cap="all"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br>
            <a:r>
              <a:rPr kumimoji="0" lang="en-US" sz="2400" b="1" i="0" u="none" strike="noStrike" kern="1200" cap="all" spc="0" normalizeH="0" baseline="0" noProof="0" dirty="0">
                <a:ln>
                  <a:noFill/>
                </a:ln>
                <a:solidFill>
                  <a:srgbClr val="FFFFFF"/>
                </a:solidFill>
                <a:effectLst/>
                <a:uLnTx/>
                <a:uFillTx/>
                <a:latin typeface="Times New Roman" panose="02020603050405020304" pitchFamily="18" charset="0"/>
                <a:cs typeface="Times New Roman" panose="02020603050405020304" pitchFamily="18" charset="0"/>
              </a:rPr>
              <a:t>(Not an all-inclusive list)</a:t>
            </a:r>
            <a:endParaRPr lang="en-US" sz="2400" kern="1200" dirty="0">
              <a:solidFill>
                <a:srgbClr val="FFFFFF"/>
              </a:solidFill>
              <a:latin typeface="Times New Roman" panose="02020603050405020304" pitchFamily="18" charset="0"/>
              <a:cs typeface="Times New Roman" panose="02020603050405020304" pitchFamily="18" charset="0"/>
            </a:endParaRPr>
          </a:p>
        </p:txBody>
      </p:sp>
      <p:pic>
        <p:nvPicPr>
          <p:cNvPr id="4" name="Picture 3" descr="A drawing of a face&#10;&#10;Description automatically generated">
            <a:extLst>
              <a:ext uri="{FF2B5EF4-FFF2-40B4-BE49-F238E27FC236}">
                <a16:creationId xmlns:a16="http://schemas.microsoft.com/office/drawing/2014/main" id="{AADC3D27-D0E5-029A-0D12-3980B4E5D963}"/>
              </a:ext>
            </a:extLst>
          </p:cNvPr>
          <p:cNvPicPr>
            <a:picLocks noChangeAspect="1"/>
          </p:cNvPicPr>
          <p:nvPr/>
        </p:nvPicPr>
        <p:blipFill>
          <a:blip r:embed="rId3"/>
          <a:stretch>
            <a:fillRect/>
          </a:stretch>
        </p:blipFill>
        <p:spPr>
          <a:xfrm>
            <a:off x="11710988" y="6399650"/>
            <a:ext cx="457200" cy="454151"/>
          </a:xfrm>
          <a:prstGeom prst="rect">
            <a:avLst/>
          </a:prstGeom>
        </p:spPr>
      </p:pic>
      <p:graphicFrame>
        <p:nvGraphicFramePr>
          <p:cNvPr id="72" name="Content Placeholder 2">
            <a:extLst>
              <a:ext uri="{FF2B5EF4-FFF2-40B4-BE49-F238E27FC236}">
                <a16:creationId xmlns:a16="http://schemas.microsoft.com/office/drawing/2014/main" id="{D5FA9AE3-01C2-EE45-874E-DB63F15CB9F6}"/>
              </a:ext>
            </a:extLst>
          </p:cNvPr>
          <p:cNvGraphicFramePr/>
          <p:nvPr>
            <p:extLst>
              <p:ext uri="{D42A27DB-BD31-4B8C-83A1-F6EECF244321}">
                <p14:modId xmlns:p14="http://schemas.microsoft.com/office/powerpoint/2010/main" val="2994756146"/>
              </p:ext>
            </p:extLst>
          </p:nvPr>
        </p:nvGraphicFramePr>
        <p:xfrm>
          <a:off x="644056" y="2112579"/>
          <a:ext cx="10927829" cy="419280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8956473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43AFD8E7-0C24-4C0C-90C4-7CD1ABE2B23B}"/>
            </a:ext>
          </a:extLst>
        </p:cNvPr>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A328D136-4435-BB5E-C051-4251FAEE2A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1">
            <a:extLst>
              <a:ext uri="{FF2B5EF4-FFF2-40B4-BE49-F238E27FC236}">
                <a16:creationId xmlns:a16="http://schemas.microsoft.com/office/drawing/2014/main" id="{3E790819-3861-F36D-DE9D-10B1640ECFF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3">
            <a:extLst>
              <a:ext uri="{FF2B5EF4-FFF2-40B4-BE49-F238E27FC236}">
                <a16:creationId xmlns:a16="http://schemas.microsoft.com/office/drawing/2014/main" id="{D6124497-133A-5F14-65E2-12C5DD37340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5">
            <a:extLst>
              <a:ext uri="{FF2B5EF4-FFF2-40B4-BE49-F238E27FC236}">
                <a16:creationId xmlns:a16="http://schemas.microsoft.com/office/drawing/2014/main" id="{681EAD02-9A51-8F13-02E2-6F4FCB7D95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17">
            <a:extLst>
              <a:ext uri="{FF2B5EF4-FFF2-40B4-BE49-F238E27FC236}">
                <a16:creationId xmlns:a16="http://schemas.microsoft.com/office/drawing/2014/main" id="{2FC533E7-9DCF-CF62-A4EE-34E4D3FDB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43FACED2-BE01-4E84-8F1B-CAE2027E98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ADA353A1-31B1-231D-8090-90743B234B36}"/>
              </a:ext>
            </a:extLst>
          </p:cNvPr>
          <p:cNvSpPr>
            <a:spLocks noGrp="1"/>
          </p:cNvSpPr>
          <p:nvPr>
            <p:ph type="title"/>
          </p:nvPr>
        </p:nvSpPr>
        <p:spPr>
          <a:xfrm>
            <a:off x="28312" y="513788"/>
            <a:ext cx="4015556" cy="3460564"/>
          </a:xfrm>
        </p:spPr>
        <p:txBody>
          <a:bodyPr anchor="b">
            <a:normAutofit/>
          </a:bodyPr>
          <a:lstStyle/>
          <a:p>
            <a:pPr algn="r"/>
            <a:r>
              <a:rPr lang="en-US" sz="4000" b="1">
                <a:solidFill>
                  <a:srgbClr val="FFFFFF"/>
                </a:solidFill>
                <a:latin typeface="Times New Roman"/>
                <a:cs typeface="Times New Roman"/>
              </a:rPr>
              <a:t>DECLINING ENROLLMENT</a:t>
            </a:r>
            <a:endParaRPr lang="en-US"/>
          </a:p>
        </p:txBody>
      </p:sp>
      <p:pic>
        <p:nvPicPr>
          <p:cNvPr id="4" name="Picture 3" descr="A drawing of a face&#10;&#10;Description automatically generated">
            <a:extLst>
              <a:ext uri="{FF2B5EF4-FFF2-40B4-BE49-F238E27FC236}">
                <a16:creationId xmlns:a16="http://schemas.microsoft.com/office/drawing/2014/main" id="{A4423415-BA6B-4800-DD17-B16C353C71C2}"/>
              </a:ext>
            </a:extLst>
          </p:cNvPr>
          <p:cNvPicPr>
            <a:picLocks noChangeAspect="1"/>
          </p:cNvPicPr>
          <p:nvPr/>
        </p:nvPicPr>
        <p:blipFill>
          <a:blip r:embed="rId3"/>
          <a:stretch>
            <a:fillRect/>
          </a:stretch>
        </p:blipFill>
        <p:spPr>
          <a:xfrm>
            <a:off x="5815274" y="1126543"/>
            <a:ext cx="4510543" cy="4480463"/>
          </a:xfrm>
          <a:prstGeom prst="rect">
            <a:avLst/>
          </a:prstGeom>
        </p:spPr>
      </p:pic>
    </p:spTree>
    <p:extLst>
      <p:ext uri="{BB962C8B-B14F-4D97-AF65-F5344CB8AC3E}">
        <p14:creationId xmlns:p14="http://schemas.microsoft.com/office/powerpoint/2010/main" val="4128638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30CE015-F761-F4A9-E487-14EA48BCC1DF}"/>
            </a:ext>
          </a:extLst>
        </p:cNvPr>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BACC6370-2D7E-4714-9D71-7542949D7D5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F68B3F68-107C-434F-AA38-110D5EA91B8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AAD0DBB9-1A4B-4391-81D4-CB19F9AB91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063BBA22-50EA-4C4D-BE05-F1CE4E63A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41ECD7E-5823-13FB-6C44-8F9ABCB142DE}"/>
              </a:ext>
            </a:extLst>
          </p:cNvPr>
          <p:cNvSpPr>
            <a:spLocks noGrp="1"/>
          </p:cNvSpPr>
          <p:nvPr>
            <p:ph type="title"/>
          </p:nvPr>
        </p:nvSpPr>
        <p:spPr>
          <a:xfrm>
            <a:off x="1383564" y="500332"/>
            <a:ext cx="9718111" cy="1324012"/>
          </a:xfrm>
        </p:spPr>
        <p:txBody>
          <a:bodyPr anchor="ctr">
            <a:normAutofit fontScale="90000"/>
          </a:bodyPr>
          <a:lstStyle/>
          <a:p>
            <a:pPr algn="ctr"/>
            <a:r>
              <a:rPr kumimoji="0" lang="en-US" sz="31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Declining enrollment:  </a:t>
            </a:r>
            <a:br>
              <a:rPr kumimoji="0" lang="en-US" sz="31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br>
            <a:r>
              <a:rPr lang="en-US" sz="3200" b="1" cap="all">
                <a:solidFill>
                  <a:srgbClr val="FFFFFF"/>
                </a:solidFill>
                <a:latin typeface="Times New Roman" panose="02020603050405020304" pitchFamily="18" charset="0"/>
                <a:cs typeface="Times New Roman" panose="02020603050405020304" pitchFamily="18" charset="0"/>
              </a:rPr>
              <a:t>IMPACTS STATE AID AND CLASS SIZES</a:t>
            </a:r>
            <a:b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br>
            <a:endParaRPr lang="en-US" sz="3200">
              <a:solidFill>
                <a:srgbClr val="FFFFFF"/>
              </a:solidFill>
            </a:endParaRPr>
          </a:p>
        </p:txBody>
      </p:sp>
      <p:pic>
        <p:nvPicPr>
          <p:cNvPr id="4" name="Picture 3" descr="A drawing of a face&#10;&#10;Description automatically generated">
            <a:extLst>
              <a:ext uri="{FF2B5EF4-FFF2-40B4-BE49-F238E27FC236}">
                <a16:creationId xmlns:a16="http://schemas.microsoft.com/office/drawing/2014/main" id="{3E63D54A-9756-389E-6C7F-80BFEC411C37}"/>
              </a:ext>
            </a:extLst>
          </p:cNvPr>
          <p:cNvPicPr>
            <a:picLocks noChangeAspect="1"/>
          </p:cNvPicPr>
          <p:nvPr/>
        </p:nvPicPr>
        <p:blipFill>
          <a:blip r:embed="rId3"/>
          <a:stretch>
            <a:fillRect/>
          </a:stretch>
        </p:blipFill>
        <p:spPr>
          <a:xfrm>
            <a:off x="11710988" y="6399650"/>
            <a:ext cx="457200" cy="454151"/>
          </a:xfrm>
          <a:prstGeom prst="rect">
            <a:avLst/>
          </a:prstGeom>
        </p:spPr>
      </p:pic>
      <p:pic>
        <p:nvPicPr>
          <p:cNvPr id="7" name="Content Placeholder 6">
            <a:extLst>
              <a:ext uri="{FF2B5EF4-FFF2-40B4-BE49-F238E27FC236}">
                <a16:creationId xmlns:a16="http://schemas.microsoft.com/office/drawing/2014/main" id="{6AECCE76-AF28-A969-CACD-D21EF6B81744}"/>
              </a:ext>
            </a:extLst>
          </p:cNvPr>
          <p:cNvPicPr>
            <a:picLocks noGrp="1" noChangeAspect="1"/>
          </p:cNvPicPr>
          <p:nvPr>
            <p:ph idx="1"/>
          </p:nvPr>
        </p:nvPicPr>
        <p:blipFill>
          <a:blip r:embed="rId4"/>
          <a:stretch>
            <a:fillRect/>
          </a:stretch>
        </p:blipFill>
        <p:spPr>
          <a:xfrm>
            <a:off x="1367919" y="1742536"/>
            <a:ext cx="9509989" cy="5039809"/>
          </a:xfrm>
          <a:prstGeom prst="rect">
            <a:avLst/>
          </a:prstGeom>
        </p:spPr>
      </p:pic>
      <p:sp>
        <p:nvSpPr>
          <p:cNvPr id="9" name="TextBox 8">
            <a:extLst>
              <a:ext uri="{FF2B5EF4-FFF2-40B4-BE49-F238E27FC236}">
                <a16:creationId xmlns:a16="http://schemas.microsoft.com/office/drawing/2014/main" id="{883B9FD7-DD5F-A574-4C71-FAA6ADF3FF59}"/>
              </a:ext>
            </a:extLst>
          </p:cNvPr>
          <p:cNvSpPr txBox="1"/>
          <p:nvPr/>
        </p:nvSpPr>
        <p:spPr>
          <a:xfrm>
            <a:off x="7276290" y="2404016"/>
            <a:ext cx="3424136" cy="923330"/>
          </a:xfrm>
          <a:prstGeom prst="rect">
            <a:avLst/>
          </a:prstGeom>
          <a:solidFill>
            <a:srgbClr val="7030A0"/>
          </a:solidFill>
          <a:ln>
            <a:solidFill>
              <a:sysClr val="windowText" lastClr="0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ExtraBold" panose="020B0004020202020204" pitchFamily="34" charset="0"/>
                <a:ea typeface="+mn-ea"/>
                <a:cs typeface="+mn-cs"/>
              </a:rPr>
              <a:t>KCSD currently has 891 fewer students than in the 2019-20 school year.</a:t>
            </a:r>
          </a:p>
        </p:txBody>
      </p:sp>
    </p:spTree>
    <p:extLst>
      <p:ext uri="{BB962C8B-B14F-4D97-AF65-F5344CB8AC3E}">
        <p14:creationId xmlns:p14="http://schemas.microsoft.com/office/powerpoint/2010/main" val="33783885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250EB372-2114-BE46-7B9A-959F4A02536A}"/>
            </a:ext>
          </a:extLst>
        </p:cNvPr>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A27A29D9-1F96-10D0-A13D-ED795F22D1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1">
            <a:extLst>
              <a:ext uri="{FF2B5EF4-FFF2-40B4-BE49-F238E27FC236}">
                <a16:creationId xmlns:a16="http://schemas.microsoft.com/office/drawing/2014/main" id="{AF5191F6-6DD5-1045-8075-C594BD20254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3">
            <a:extLst>
              <a:ext uri="{FF2B5EF4-FFF2-40B4-BE49-F238E27FC236}">
                <a16:creationId xmlns:a16="http://schemas.microsoft.com/office/drawing/2014/main" id="{8BF4F273-B4FA-D9D2-88B8-E70F80221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5">
            <a:extLst>
              <a:ext uri="{FF2B5EF4-FFF2-40B4-BE49-F238E27FC236}">
                <a16:creationId xmlns:a16="http://schemas.microsoft.com/office/drawing/2014/main" id="{62C1CE76-5DF0-4FE9-4A16-A08C162375A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17">
            <a:extLst>
              <a:ext uri="{FF2B5EF4-FFF2-40B4-BE49-F238E27FC236}">
                <a16:creationId xmlns:a16="http://schemas.microsoft.com/office/drawing/2014/main" id="{3E027F6F-B5FC-CE1F-5D8F-B83775AD60A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AA2F92E2-1C2B-D92B-6188-E7C24B600F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2A3D8CB-38AB-A2C5-4C3D-2459D6E92E16}"/>
              </a:ext>
            </a:extLst>
          </p:cNvPr>
          <p:cNvSpPr>
            <a:spLocks noGrp="1"/>
          </p:cNvSpPr>
          <p:nvPr>
            <p:ph type="title"/>
          </p:nvPr>
        </p:nvSpPr>
        <p:spPr>
          <a:xfrm>
            <a:off x="-9" y="513787"/>
            <a:ext cx="4043877" cy="4359769"/>
          </a:xfrm>
        </p:spPr>
        <p:txBody>
          <a:bodyPr anchor="b">
            <a:normAutofit/>
          </a:bodyPr>
          <a:lstStyle/>
          <a:p>
            <a:pPr algn="r"/>
            <a:r>
              <a:rPr lang="en-US" sz="3600" b="1">
                <a:solidFill>
                  <a:srgbClr val="FFFFFF"/>
                </a:solidFill>
                <a:latin typeface="Times New Roman"/>
                <a:cs typeface="Times New Roman"/>
              </a:rPr>
              <a:t>KCSD Elementary School Enrollment:</a:t>
            </a:r>
            <a:br>
              <a:rPr lang="en-US" sz="3600" b="1">
                <a:solidFill>
                  <a:srgbClr val="FFFFFF"/>
                </a:solidFill>
                <a:latin typeface="Times New Roman"/>
                <a:cs typeface="Times New Roman"/>
              </a:rPr>
            </a:br>
            <a:br>
              <a:rPr lang="en-US" sz="3900" b="1">
                <a:solidFill>
                  <a:srgbClr val="FFFFFF"/>
                </a:solidFill>
                <a:latin typeface="Times New Roman"/>
                <a:cs typeface="Times New Roman"/>
              </a:rPr>
            </a:br>
            <a:r>
              <a:rPr lang="en-US" sz="2800" b="1">
                <a:solidFill>
                  <a:srgbClr val="FFFFFF"/>
                </a:solidFill>
                <a:latin typeface="Times New Roman"/>
                <a:cs typeface="Times New Roman"/>
              </a:rPr>
              <a:t>2019-2020</a:t>
            </a:r>
            <a:br>
              <a:rPr lang="en-US" sz="2800" b="1">
                <a:solidFill>
                  <a:srgbClr val="FFFFFF"/>
                </a:solidFill>
                <a:latin typeface="Times New Roman"/>
                <a:cs typeface="Times New Roman"/>
              </a:rPr>
            </a:br>
            <a:r>
              <a:rPr lang="en-US" sz="2800" b="1">
                <a:solidFill>
                  <a:srgbClr val="FFFFFF"/>
                </a:solidFill>
                <a:latin typeface="Times New Roman"/>
                <a:cs typeface="Times New Roman"/>
              </a:rPr>
              <a:t>2025-2026</a:t>
            </a:r>
            <a:br>
              <a:rPr lang="en-US" sz="2800" b="1">
                <a:solidFill>
                  <a:srgbClr val="FFFFFF"/>
                </a:solidFill>
                <a:latin typeface="Times New Roman"/>
                <a:cs typeface="Times New Roman"/>
              </a:rPr>
            </a:br>
            <a:r>
              <a:rPr lang="en-US" sz="2800" b="1">
                <a:solidFill>
                  <a:srgbClr val="FFFFFF"/>
                </a:solidFill>
                <a:latin typeface="Times New Roman"/>
                <a:cs typeface="Times New Roman"/>
              </a:rPr>
              <a:t>2026-2027 Projections</a:t>
            </a:r>
            <a:endParaRPr lang="en-US" sz="2800"/>
          </a:p>
        </p:txBody>
      </p:sp>
      <p:pic>
        <p:nvPicPr>
          <p:cNvPr id="4" name="Picture 3" descr="A drawing of a face&#10;&#10;Description automatically generated">
            <a:extLst>
              <a:ext uri="{FF2B5EF4-FFF2-40B4-BE49-F238E27FC236}">
                <a16:creationId xmlns:a16="http://schemas.microsoft.com/office/drawing/2014/main" id="{27FBBF68-BA4E-72E6-4AE5-9F8EACF6C5D7}"/>
              </a:ext>
            </a:extLst>
          </p:cNvPr>
          <p:cNvPicPr>
            <a:picLocks noChangeAspect="1"/>
          </p:cNvPicPr>
          <p:nvPr/>
        </p:nvPicPr>
        <p:blipFill>
          <a:blip r:embed="rId3"/>
          <a:stretch>
            <a:fillRect/>
          </a:stretch>
        </p:blipFill>
        <p:spPr>
          <a:xfrm>
            <a:off x="11710988" y="6399650"/>
            <a:ext cx="457200" cy="454151"/>
          </a:xfrm>
          <a:prstGeom prst="rect">
            <a:avLst/>
          </a:prstGeom>
        </p:spPr>
      </p:pic>
      <p:graphicFrame>
        <p:nvGraphicFramePr>
          <p:cNvPr id="6" name="Object 5">
            <a:extLst>
              <a:ext uri="{FF2B5EF4-FFF2-40B4-BE49-F238E27FC236}">
                <a16:creationId xmlns:a16="http://schemas.microsoft.com/office/drawing/2014/main" id="{6CA9EC50-240A-5058-A072-5A56F14B546F}"/>
              </a:ext>
            </a:extLst>
          </p:cNvPr>
          <p:cNvGraphicFramePr>
            <a:graphicFrameLocks noChangeAspect="1"/>
          </p:cNvGraphicFramePr>
          <p:nvPr/>
        </p:nvGraphicFramePr>
        <p:xfrm>
          <a:off x="5518935" y="32301"/>
          <a:ext cx="4237908" cy="6753014"/>
        </p:xfrm>
        <a:graphic>
          <a:graphicData uri="http://schemas.openxmlformats.org/presentationml/2006/ole">
            <mc:AlternateContent xmlns:mc="http://schemas.openxmlformats.org/markup-compatibility/2006">
              <mc:Choice xmlns:v="urn:schemas-microsoft-com:vml" Requires="v">
                <p:oleObj name="Worksheet" r:id="rId4" imgW="4372116" imgH="6972223" progId="Excel.Sheet.12">
                  <p:embed/>
                </p:oleObj>
              </mc:Choice>
              <mc:Fallback>
                <p:oleObj name="Worksheet" r:id="rId4" imgW="4372116" imgH="6972223" progId="Excel.Sheet.12">
                  <p:embed/>
                  <p:pic>
                    <p:nvPicPr>
                      <p:cNvPr id="6" name="Object 5">
                        <a:extLst>
                          <a:ext uri="{FF2B5EF4-FFF2-40B4-BE49-F238E27FC236}">
                            <a16:creationId xmlns:a16="http://schemas.microsoft.com/office/drawing/2014/main" id="{6CA9EC50-240A-5058-A072-5A56F14B546F}"/>
                          </a:ext>
                        </a:extLst>
                      </p:cNvPr>
                      <p:cNvPicPr/>
                      <p:nvPr/>
                    </p:nvPicPr>
                    <p:blipFill>
                      <a:blip r:embed="rId5"/>
                      <a:stretch>
                        <a:fillRect/>
                      </a:stretch>
                    </p:blipFill>
                    <p:spPr>
                      <a:xfrm>
                        <a:off x="5518935" y="32301"/>
                        <a:ext cx="4237908" cy="6753014"/>
                      </a:xfrm>
                      <a:prstGeom prst="rect">
                        <a:avLst/>
                      </a:prstGeom>
                      <a:ln w="19050">
                        <a:solidFill>
                          <a:sysClr val="windowText" lastClr="000000"/>
                        </a:solidFill>
                      </a:ln>
                    </p:spPr>
                  </p:pic>
                </p:oleObj>
              </mc:Fallback>
            </mc:AlternateContent>
          </a:graphicData>
        </a:graphic>
      </p:graphicFrame>
    </p:spTree>
    <p:extLst>
      <p:ext uri="{BB962C8B-B14F-4D97-AF65-F5344CB8AC3E}">
        <p14:creationId xmlns:p14="http://schemas.microsoft.com/office/powerpoint/2010/main" val="2683437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36A3A711-EA19-7084-9E83-42AC84C5D764}"/>
            </a:ext>
          </a:extLst>
        </p:cNvPr>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7004618F-F6DF-839B-1F90-8DE39E5841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1">
            <a:extLst>
              <a:ext uri="{FF2B5EF4-FFF2-40B4-BE49-F238E27FC236}">
                <a16:creationId xmlns:a16="http://schemas.microsoft.com/office/drawing/2014/main" id="{8418CD8A-F781-F29A-D53A-C97BAFE169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3">
            <a:extLst>
              <a:ext uri="{FF2B5EF4-FFF2-40B4-BE49-F238E27FC236}">
                <a16:creationId xmlns:a16="http://schemas.microsoft.com/office/drawing/2014/main" id="{E26337CA-D51E-DC0A-BF15-DDA3B0A5A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5">
            <a:extLst>
              <a:ext uri="{FF2B5EF4-FFF2-40B4-BE49-F238E27FC236}">
                <a16:creationId xmlns:a16="http://schemas.microsoft.com/office/drawing/2014/main" id="{B89A01D3-4D1E-F238-4AD7-6CF22D26B6C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17">
            <a:extLst>
              <a:ext uri="{FF2B5EF4-FFF2-40B4-BE49-F238E27FC236}">
                <a16:creationId xmlns:a16="http://schemas.microsoft.com/office/drawing/2014/main" id="{15099BED-EA13-882D-D09D-9C18329291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CB5DA51B-C1EA-8D9F-D028-28BEF749B1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6DFCEC8-783C-5033-7296-3CAB01CE7A83}"/>
              </a:ext>
            </a:extLst>
          </p:cNvPr>
          <p:cNvSpPr>
            <a:spLocks noGrp="1"/>
          </p:cNvSpPr>
          <p:nvPr>
            <p:ph type="title"/>
          </p:nvPr>
        </p:nvSpPr>
        <p:spPr>
          <a:xfrm>
            <a:off x="-9" y="513787"/>
            <a:ext cx="4043877" cy="4359769"/>
          </a:xfrm>
        </p:spPr>
        <p:txBody>
          <a:bodyPr anchor="b">
            <a:normAutofit/>
          </a:bodyPr>
          <a:lstStyle/>
          <a:p>
            <a:pPr algn="r"/>
            <a:r>
              <a:rPr lang="en-US" sz="3600" b="1">
                <a:solidFill>
                  <a:srgbClr val="FFFFFF"/>
                </a:solidFill>
                <a:latin typeface="Times New Roman"/>
                <a:cs typeface="Times New Roman"/>
              </a:rPr>
              <a:t>KCSD Elementary School Enrollment:</a:t>
            </a:r>
            <a:br>
              <a:rPr lang="en-US" sz="3600" b="1">
                <a:solidFill>
                  <a:srgbClr val="FFFFFF"/>
                </a:solidFill>
                <a:latin typeface="Times New Roman"/>
                <a:cs typeface="Times New Roman"/>
              </a:rPr>
            </a:br>
            <a:br>
              <a:rPr lang="en-US" sz="3900" b="1">
                <a:solidFill>
                  <a:srgbClr val="FFFFFF"/>
                </a:solidFill>
                <a:latin typeface="Times New Roman"/>
                <a:cs typeface="Times New Roman"/>
              </a:rPr>
            </a:br>
            <a:r>
              <a:rPr lang="en-US" sz="2800" b="1">
                <a:solidFill>
                  <a:srgbClr val="FFFFFF"/>
                </a:solidFill>
                <a:latin typeface="Times New Roman"/>
                <a:cs typeface="Times New Roman"/>
              </a:rPr>
              <a:t>2019-2020</a:t>
            </a:r>
            <a:br>
              <a:rPr lang="en-US" sz="2800" b="1">
                <a:solidFill>
                  <a:srgbClr val="FFFFFF"/>
                </a:solidFill>
                <a:latin typeface="Times New Roman"/>
                <a:cs typeface="Times New Roman"/>
              </a:rPr>
            </a:br>
            <a:r>
              <a:rPr lang="en-US" sz="2800" b="1">
                <a:solidFill>
                  <a:srgbClr val="FFFFFF"/>
                </a:solidFill>
                <a:latin typeface="Times New Roman"/>
                <a:cs typeface="Times New Roman"/>
              </a:rPr>
              <a:t>2025-2026</a:t>
            </a:r>
            <a:br>
              <a:rPr lang="en-US" sz="2800" b="1">
                <a:solidFill>
                  <a:srgbClr val="FFFFFF"/>
                </a:solidFill>
                <a:latin typeface="Times New Roman"/>
                <a:cs typeface="Times New Roman"/>
              </a:rPr>
            </a:br>
            <a:r>
              <a:rPr lang="en-US" sz="2800" b="1">
                <a:solidFill>
                  <a:srgbClr val="FFFFFF"/>
                </a:solidFill>
                <a:latin typeface="Times New Roman"/>
                <a:cs typeface="Times New Roman"/>
              </a:rPr>
              <a:t>2026-2027 Projections</a:t>
            </a:r>
            <a:endParaRPr lang="en-US" sz="2800"/>
          </a:p>
        </p:txBody>
      </p:sp>
      <p:pic>
        <p:nvPicPr>
          <p:cNvPr id="4" name="Picture 3" descr="A drawing of a face&#10;&#10;Description automatically generated">
            <a:extLst>
              <a:ext uri="{FF2B5EF4-FFF2-40B4-BE49-F238E27FC236}">
                <a16:creationId xmlns:a16="http://schemas.microsoft.com/office/drawing/2014/main" id="{2754F726-DC93-1088-B9FF-2A1667803B21}"/>
              </a:ext>
            </a:extLst>
          </p:cNvPr>
          <p:cNvPicPr>
            <a:picLocks noChangeAspect="1"/>
          </p:cNvPicPr>
          <p:nvPr/>
        </p:nvPicPr>
        <p:blipFill>
          <a:blip r:embed="rId3"/>
          <a:stretch>
            <a:fillRect/>
          </a:stretch>
        </p:blipFill>
        <p:spPr>
          <a:xfrm>
            <a:off x="11710988" y="6399650"/>
            <a:ext cx="457200" cy="454151"/>
          </a:xfrm>
          <a:prstGeom prst="rect">
            <a:avLst/>
          </a:prstGeom>
        </p:spPr>
      </p:pic>
      <p:graphicFrame>
        <p:nvGraphicFramePr>
          <p:cNvPr id="3" name="Chart 2">
            <a:extLst>
              <a:ext uri="{FF2B5EF4-FFF2-40B4-BE49-F238E27FC236}">
                <a16:creationId xmlns:a16="http://schemas.microsoft.com/office/drawing/2014/main" id="{CBCD6A17-B161-33AF-0D19-483DB185BF75}"/>
              </a:ext>
            </a:extLst>
          </p:cNvPr>
          <p:cNvGraphicFramePr>
            <a:graphicFrameLocks/>
          </p:cNvGraphicFramePr>
          <p:nvPr/>
        </p:nvGraphicFramePr>
        <p:xfrm>
          <a:off x="4037826" y="359923"/>
          <a:ext cx="8113108" cy="5984290"/>
        </p:xfrm>
        <a:graphic>
          <a:graphicData uri="http://schemas.openxmlformats.org/drawingml/2006/chart">
            <c:chart xmlns:c="http://schemas.openxmlformats.org/drawingml/2006/chart" xmlns:r="http://schemas.openxmlformats.org/officeDocument/2006/relationships" r:id="rId4"/>
          </a:graphicData>
        </a:graphic>
      </p:graphicFrame>
      <p:pic>
        <p:nvPicPr>
          <p:cNvPr id="7" name="Picture 6">
            <a:extLst>
              <a:ext uri="{FF2B5EF4-FFF2-40B4-BE49-F238E27FC236}">
                <a16:creationId xmlns:a16="http://schemas.microsoft.com/office/drawing/2014/main" id="{8AE7FFB7-B904-B3F6-E434-3907D28EE5E0}"/>
              </a:ext>
            </a:extLst>
          </p:cNvPr>
          <p:cNvPicPr>
            <a:picLocks noChangeAspect="1"/>
          </p:cNvPicPr>
          <p:nvPr/>
        </p:nvPicPr>
        <p:blipFill>
          <a:blip r:embed="rId5"/>
          <a:stretch>
            <a:fillRect/>
          </a:stretch>
        </p:blipFill>
        <p:spPr>
          <a:xfrm>
            <a:off x="4795126" y="883712"/>
            <a:ext cx="4391638" cy="1238423"/>
          </a:xfrm>
          <a:prstGeom prst="rect">
            <a:avLst/>
          </a:prstGeom>
        </p:spPr>
      </p:pic>
      <p:sp>
        <p:nvSpPr>
          <p:cNvPr id="5" name="TextBox 4">
            <a:extLst>
              <a:ext uri="{FF2B5EF4-FFF2-40B4-BE49-F238E27FC236}">
                <a16:creationId xmlns:a16="http://schemas.microsoft.com/office/drawing/2014/main" id="{D55DA1C2-1DC6-A9BF-1798-31673EA69F6E}"/>
              </a:ext>
            </a:extLst>
          </p:cNvPr>
          <p:cNvSpPr txBox="1"/>
          <p:nvPr/>
        </p:nvSpPr>
        <p:spPr>
          <a:xfrm>
            <a:off x="6389370" y="2788920"/>
            <a:ext cx="2880360" cy="1015663"/>
          </a:xfrm>
          <a:prstGeom prst="rect">
            <a:avLst/>
          </a:prstGeom>
          <a:solidFill>
            <a:srgbClr val="7030A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Calibri" panose="020F0502020204030204"/>
                <a:ea typeface="+mn-ea"/>
                <a:cs typeface="+mn-cs"/>
              </a:rPr>
              <a:t>320 students is the equivalent of one KCSD elementary school</a:t>
            </a:r>
          </a:p>
        </p:txBody>
      </p:sp>
    </p:spTree>
    <p:extLst>
      <p:ext uri="{BB962C8B-B14F-4D97-AF65-F5344CB8AC3E}">
        <p14:creationId xmlns:p14="http://schemas.microsoft.com/office/powerpoint/2010/main" val="28851488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2D71118-BF2A-65E8-8F94-0ED39AD8D7C9}"/>
            </a:ext>
          </a:extLst>
        </p:cNvPr>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A03EA5EF-CC41-9F49-33A1-6B361A8867D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1">
            <a:extLst>
              <a:ext uri="{FF2B5EF4-FFF2-40B4-BE49-F238E27FC236}">
                <a16:creationId xmlns:a16="http://schemas.microsoft.com/office/drawing/2014/main" id="{426C4029-B2B3-88AC-08E0-78D2F0FCA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3">
            <a:extLst>
              <a:ext uri="{FF2B5EF4-FFF2-40B4-BE49-F238E27FC236}">
                <a16:creationId xmlns:a16="http://schemas.microsoft.com/office/drawing/2014/main" id="{E4714D39-AC4D-F57E-1472-4FDC74D8A7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5">
            <a:extLst>
              <a:ext uri="{FF2B5EF4-FFF2-40B4-BE49-F238E27FC236}">
                <a16:creationId xmlns:a16="http://schemas.microsoft.com/office/drawing/2014/main" id="{BEB4E93B-6AEB-2D00-883C-558163A62B9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17">
            <a:extLst>
              <a:ext uri="{FF2B5EF4-FFF2-40B4-BE49-F238E27FC236}">
                <a16:creationId xmlns:a16="http://schemas.microsoft.com/office/drawing/2014/main" id="{EF700F06-7384-9BF1-0938-2E418C9C33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70434070-7C1D-36FC-DFE8-BC18872E75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A1FE301-86C5-E46F-B7EA-166CFFB8B77B}"/>
              </a:ext>
            </a:extLst>
          </p:cNvPr>
          <p:cNvSpPr>
            <a:spLocks noGrp="1"/>
          </p:cNvSpPr>
          <p:nvPr>
            <p:ph type="title"/>
          </p:nvPr>
        </p:nvSpPr>
        <p:spPr>
          <a:xfrm>
            <a:off x="-9" y="513787"/>
            <a:ext cx="4043877" cy="4359769"/>
          </a:xfrm>
        </p:spPr>
        <p:txBody>
          <a:bodyPr anchor="b">
            <a:normAutofit/>
          </a:bodyPr>
          <a:lstStyle/>
          <a:p>
            <a:pPr algn="r"/>
            <a:r>
              <a:rPr lang="en-US" sz="3600" b="1">
                <a:solidFill>
                  <a:srgbClr val="FFFFFF"/>
                </a:solidFill>
                <a:latin typeface="Times New Roman"/>
                <a:cs typeface="Times New Roman"/>
              </a:rPr>
              <a:t>KCSD Elementary School Enrollment:</a:t>
            </a:r>
            <a:br>
              <a:rPr lang="en-US" sz="3600" b="1">
                <a:solidFill>
                  <a:srgbClr val="FFFFFF"/>
                </a:solidFill>
                <a:latin typeface="Times New Roman"/>
                <a:cs typeface="Times New Roman"/>
              </a:rPr>
            </a:br>
            <a:br>
              <a:rPr lang="en-US" sz="3900" b="1">
                <a:solidFill>
                  <a:srgbClr val="FFFFFF"/>
                </a:solidFill>
                <a:latin typeface="Times New Roman"/>
                <a:cs typeface="Times New Roman"/>
              </a:rPr>
            </a:br>
            <a:r>
              <a:rPr lang="en-US" sz="2800" b="1">
                <a:solidFill>
                  <a:srgbClr val="FFFFFF"/>
                </a:solidFill>
                <a:latin typeface="Times New Roman"/>
                <a:cs typeface="Times New Roman"/>
              </a:rPr>
              <a:t>Average Class Sizes</a:t>
            </a:r>
            <a:br>
              <a:rPr lang="en-US" sz="3900" b="1">
                <a:solidFill>
                  <a:srgbClr val="FFFFFF"/>
                </a:solidFill>
                <a:latin typeface="Times New Roman"/>
                <a:cs typeface="Times New Roman"/>
              </a:rPr>
            </a:br>
            <a:r>
              <a:rPr lang="en-US" sz="2800" b="1">
                <a:solidFill>
                  <a:srgbClr val="FFFFFF"/>
                </a:solidFill>
                <a:latin typeface="Times New Roman"/>
                <a:cs typeface="Times New Roman"/>
              </a:rPr>
              <a:t>2019-2020</a:t>
            </a:r>
            <a:br>
              <a:rPr lang="en-US" sz="2800" b="1">
                <a:solidFill>
                  <a:srgbClr val="FFFFFF"/>
                </a:solidFill>
                <a:latin typeface="Times New Roman"/>
                <a:cs typeface="Times New Roman"/>
              </a:rPr>
            </a:br>
            <a:r>
              <a:rPr lang="en-US" sz="2800" b="1">
                <a:solidFill>
                  <a:srgbClr val="FFFFFF"/>
                </a:solidFill>
                <a:latin typeface="Times New Roman"/>
                <a:cs typeface="Times New Roman"/>
              </a:rPr>
              <a:t>2025-2026</a:t>
            </a:r>
            <a:br>
              <a:rPr lang="en-US" sz="2800" b="1">
                <a:solidFill>
                  <a:srgbClr val="FFFFFF"/>
                </a:solidFill>
                <a:latin typeface="Times New Roman"/>
                <a:cs typeface="Times New Roman"/>
              </a:rPr>
            </a:br>
            <a:r>
              <a:rPr lang="en-US" sz="2800" b="1">
                <a:solidFill>
                  <a:srgbClr val="FFFFFF"/>
                </a:solidFill>
                <a:latin typeface="Times New Roman"/>
                <a:cs typeface="Times New Roman"/>
              </a:rPr>
              <a:t>2026-2027 Projections</a:t>
            </a:r>
            <a:endParaRPr lang="en-US" sz="2800"/>
          </a:p>
        </p:txBody>
      </p:sp>
      <p:pic>
        <p:nvPicPr>
          <p:cNvPr id="4" name="Picture 3" descr="A drawing of a face&#10;&#10;Description automatically generated">
            <a:extLst>
              <a:ext uri="{FF2B5EF4-FFF2-40B4-BE49-F238E27FC236}">
                <a16:creationId xmlns:a16="http://schemas.microsoft.com/office/drawing/2014/main" id="{BDFDBDB1-59F5-B9CD-9D9B-CF84B574A52A}"/>
              </a:ext>
            </a:extLst>
          </p:cNvPr>
          <p:cNvPicPr>
            <a:picLocks noChangeAspect="1"/>
          </p:cNvPicPr>
          <p:nvPr/>
        </p:nvPicPr>
        <p:blipFill>
          <a:blip r:embed="rId3"/>
          <a:stretch>
            <a:fillRect/>
          </a:stretch>
        </p:blipFill>
        <p:spPr>
          <a:xfrm>
            <a:off x="11710988" y="6399650"/>
            <a:ext cx="457200" cy="454151"/>
          </a:xfrm>
          <a:prstGeom prst="rect">
            <a:avLst/>
          </a:prstGeom>
        </p:spPr>
      </p:pic>
      <p:graphicFrame>
        <p:nvGraphicFramePr>
          <p:cNvPr id="5" name="Object 4">
            <a:extLst>
              <a:ext uri="{FF2B5EF4-FFF2-40B4-BE49-F238E27FC236}">
                <a16:creationId xmlns:a16="http://schemas.microsoft.com/office/drawing/2014/main" id="{CF767A20-2597-99EA-8885-67633259A1C3}"/>
              </a:ext>
            </a:extLst>
          </p:cNvPr>
          <p:cNvGraphicFramePr>
            <a:graphicFrameLocks noChangeAspect="1"/>
          </p:cNvGraphicFramePr>
          <p:nvPr/>
        </p:nvGraphicFramePr>
        <p:xfrm>
          <a:off x="4724400" y="10138"/>
          <a:ext cx="5304817" cy="6781800"/>
        </p:xfrm>
        <a:graphic>
          <a:graphicData uri="http://schemas.openxmlformats.org/presentationml/2006/ole">
            <mc:AlternateContent xmlns:mc="http://schemas.openxmlformats.org/markup-compatibility/2006">
              <mc:Choice xmlns:v="urn:schemas-microsoft-com:vml" Requires="v">
                <p:oleObj name="Worksheet" r:id="rId4" imgW="4657714" imgH="6781774" progId="Excel.Sheet.12">
                  <p:embed/>
                </p:oleObj>
              </mc:Choice>
              <mc:Fallback>
                <p:oleObj name="Worksheet" r:id="rId4" imgW="4657714" imgH="6781774" progId="Excel.Sheet.12">
                  <p:embed/>
                  <p:pic>
                    <p:nvPicPr>
                      <p:cNvPr id="5" name="Object 4">
                        <a:extLst>
                          <a:ext uri="{FF2B5EF4-FFF2-40B4-BE49-F238E27FC236}">
                            <a16:creationId xmlns:a16="http://schemas.microsoft.com/office/drawing/2014/main" id="{CF767A20-2597-99EA-8885-67633259A1C3}"/>
                          </a:ext>
                        </a:extLst>
                      </p:cNvPr>
                      <p:cNvPicPr/>
                      <p:nvPr/>
                    </p:nvPicPr>
                    <p:blipFill>
                      <a:blip r:embed="rId5"/>
                      <a:stretch>
                        <a:fillRect/>
                      </a:stretch>
                    </p:blipFill>
                    <p:spPr>
                      <a:xfrm>
                        <a:off x="4724400" y="10138"/>
                        <a:ext cx="5304817" cy="6781800"/>
                      </a:xfrm>
                      <a:prstGeom prst="rect">
                        <a:avLst/>
                      </a:prstGeom>
                      <a:solidFill>
                        <a:schemeClr val="bg1"/>
                      </a:solidFill>
                      <a:ln w="15875">
                        <a:solidFill>
                          <a:sysClr val="windowText" lastClr="000000"/>
                        </a:solidFill>
                      </a:ln>
                    </p:spPr>
                  </p:pic>
                </p:oleObj>
              </mc:Fallback>
            </mc:AlternateContent>
          </a:graphicData>
        </a:graphic>
      </p:graphicFrame>
    </p:spTree>
    <p:extLst>
      <p:ext uri="{BB962C8B-B14F-4D97-AF65-F5344CB8AC3E}">
        <p14:creationId xmlns:p14="http://schemas.microsoft.com/office/powerpoint/2010/main" val="39171858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D7A693A-02F0-3AD9-7851-0657C111F9A9}"/>
            </a:ext>
          </a:extLst>
        </p:cNvPr>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99C75045-F5EB-9DDA-483D-050072380F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E9A78C85-8987-748E-9C38-D282B200446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FE2E18B4-C391-275F-5273-824D860868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AF2D9602-D81D-289B-8522-8E96D9D3D0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EB4AD722-8934-91FF-151A-D29A0583F81C}"/>
              </a:ext>
            </a:extLst>
          </p:cNvPr>
          <p:cNvSpPr>
            <a:spLocks noGrp="1"/>
          </p:cNvSpPr>
          <p:nvPr>
            <p:ph type="title"/>
          </p:nvPr>
        </p:nvSpPr>
        <p:spPr>
          <a:xfrm>
            <a:off x="1383564" y="91441"/>
            <a:ext cx="9718111" cy="1833870"/>
          </a:xfrm>
        </p:spPr>
        <p:txBody>
          <a:bodyPr anchor="ctr">
            <a:normAutofit/>
          </a:bodyPr>
          <a:lstStyle/>
          <a:p>
            <a:pPr algn="ctr"/>
            <a:r>
              <a:rPr kumimoji="0" lang="en-US" sz="28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Declining enrollment  </a:t>
            </a:r>
            <a:br>
              <a:rPr kumimoji="0" lang="en-US" sz="25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br>
            <a:br>
              <a:rPr kumimoji="0" lang="en-US" sz="25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br>
            <a:r>
              <a:rPr lang="en-US" sz="3200" b="1" cap="all">
                <a:solidFill>
                  <a:srgbClr val="FFFFFF"/>
                </a:solidFill>
                <a:latin typeface="Times New Roman" panose="02020603050405020304" pitchFamily="18" charset="0"/>
                <a:cs typeface="Times New Roman" panose="02020603050405020304" pitchFamily="18" charset="0"/>
              </a:rPr>
              <a:t>kcsd </a:t>
            </a:r>
            <a: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MIDDLE SCHOOL ENROLLMENT: </a:t>
            </a:r>
            <a:b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br>
            <a: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2019-20 </a:t>
            </a:r>
            <a:r>
              <a:rPr kumimoji="0" lang="en-US" sz="20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VS.</a:t>
            </a:r>
            <a: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 2025-26</a:t>
            </a:r>
            <a:endParaRPr lang="en-US" sz="3200">
              <a:solidFill>
                <a:srgbClr val="FFFFFF"/>
              </a:solidFill>
            </a:endParaRPr>
          </a:p>
        </p:txBody>
      </p:sp>
      <p:pic>
        <p:nvPicPr>
          <p:cNvPr id="4" name="Picture 3" descr="A drawing of a face&#10;&#10;Description automatically generated">
            <a:extLst>
              <a:ext uri="{FF2B5EF4-FFF2-40B4-BE49-F238E27FC236}">
                <a16:creationId xmlns:a16="http://schemas.microsoft.com/office/drawing/2014/main" id="{5F230730-2891-6A19-ABC7-4FA86ED8C81C}"/>
              </a:ext>
            </a:extLst>
          </p:cNvPr>
          <p:cNvPicPr>
            <a:picLocks noChangeAspect="1"/>
          </p:cNvPicPr>
          <p:nvPr/>
        </p:nvPicPr>
        <p:blipFill>
          <a:blip r:embed="rId3"/>
          <a:stretch>
            <a:fillRect/>
          </a:stretch>
        </p:blipFill>
        <p:spPr>
          <a:xfrm>
            <a:off x="11710988" y="6399650"/>
            <a:ext cx="457200" cy="454151"/>
          </a:xfrm>
          <a:prstGeom prst="rect">
            <a:avLst/>
          </a:prstGeom>
        </p:spPr>
      </p:pic>
      <p:graphicFrame>
        <p:nvGraphicFramePr>
          <p:cNvPr id="3" name="Content Placeholder 42">
            <a:extLst>
              <a:ext uri="{FF2B5EF4-FFF2-40B4-BE49-F238E27FC236}">
                <a16:creationId xmlns:a16="http://schemas.microsoft.com/office/drawing/2014/main" id="{E0123271-434C-2E5C-EC90-FF7D7348D0BF}"/>
              </a:ext>
            </a:extLst>
          </p:cNvPr>
          <p:cNvGraphicFramePr>
            <a:graphicFrameLocks noGrp="1"/>
          </p:cNvGraphicFramePr>
          <p:nvPr>
            <p:ph idx="1"/>
          </p:nvPr>
        </p:nvGraphicFramePr>
        <p:xfrm>
          <a:off x="644056" y="2273574"/>
          <a:ext cx="10927829" cy="4492985"/>
        </p:xfrm>
        <a:graphic>
          <a:graphicData uri="http://schemas.openxmlformats.org/drawingml/2006/chart">
            <c:chart xmlns:c="http://schemas.openxmlformats.org/drawingml/2006/chart" xmlns:r="http://schemas.openxmlformats.org/officeDocument/2006/relationships" r:id="rId4"/>
          </a:graphicData>
        </a:graphic>
      </p:graphicFrame>
      <p:sp>
        <p:nvSpPr>
          <p:cNvPr id="5" name="TextBox 4">
            <a:extLst>
              <a:ext uri="{FF2B5EF4-FFF2-40B4-BE49-F238E27FC236}">
                <a16:creationId xmlns:a16="http://schemas.microsoft.com/office/drawing/2014/main" id="{FA397792-EBB9-A3A8-B49B-F4E7A21806D9}"/>
              </a:ext>
            </a:extLst>
          </p:cNvPr>
          <p:cNvSpPr txBox="1"/>
          <p:nvPr/>
        </p:nvSpPr>
        <p:spPr>
          <a:xfrm>
            <a:off x="6389370" y="2891790"/>
            <a:ext cx="2468880" cy="1200329"/>
          </a:xfrm>
          <a:prstGeom prst="rect">
            <a:avLst/>
          </a:prstGeom>
          <a:solidFill>
            <a:srgbClr val="7030A0"/>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white"/>
                </a:solidFill>
                <a:effectLst/>
                <a:uLnTx/>
                <a:uFillTx/>
                <a:latin typeface="Calibri" panose="020F0502020204030204"/>
                <a:ea typeface="+mn-ea"/>
                <a:cs typeface="+mn-cs"/>
              </a:rPr>
              <a:t>The decline of 233 students = 11.8% of 2019-2020 middle school enrollment</a:t>
            </a:r>
          </a:p>
        </p:txBody>
      </p:sp>
    </p:spTree>
    <p:extLst>
      <p:ext uri="{BB962C8B-B14F-4D97-AF65-F5344CB8AC3E}">
        <p14:creationId xmlns:p14="http://schemas.microsoft.com/office/powerpoint/2010/main" val="6159990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583A75F-B038-2890-79D4-4270F51CE530}"/>
            </a:ext>
          </a:extLst>
        </p:cNvPr>
        <p:cNvGrpSpPr/>
        <p:nvPr/>
      </p:nvGrpSpPr>
      <p:grpSpPr>
        <a:xfrm>
          <a:off x="0" y="0"/>
          <a:ext cx="0" cy="0"/>
          <a:chOff x="0" y="0"/>
          <a:chExt cx="0" cy="0"/>
        </a:xfrm>
      </p:grpSpPr>
      <p:sp useBgFill="1">
        <p:nvSpPr>
          <p:cNvPr id="21" name="Rectangle 9">
            <a:extLst>
              <a:ext uri="{FF2B5EF4-FFF2-40B4-BE49-F238E27FC236}">
                <a16:creationId xmlns:a16="http://schemas.microsoft.com/office/drawing/2014/main" id="{C3C91262-0733-52BA-B4D3-0BF743C3B02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 name="Rectangle 11">
            <a:extLst>
              <a:ext uri="{FF2B5EF4-FFF2-40B4-BE49-F238E27FC236}">
                <a16:creationId xmlns:a16="http://schemas.microsoft.com/office/drawing/2014/main" id="{04B42165-8C02-F4F9-C97E-9D25C3990A5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4" y="1410082"/>
            <a:ext cx="6858000" cy="4037836"/>
          </a:xfrm>
          <a:prstGeom prst="rect">
            <a:avLst/>
          </a:prstGeom>
          <a:gradFill>
            <a:gsLst>
              <a:gs pos="8000">
                <a:srgbClr val="000000"/>
              </a:gs>
              <a:gs pos="100000">
                <a:schemeClr val="accent1">
                  <a:lumMod val="75000"/>
                </a:schemeClr>
              </a:gs>
            </a:gsLst>
            <a:lin ang="3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3" name="Rectangle 13">
            <a:extLst>
              <a:ext uri="{FF2B5EF4-FFF2-40B4-BE49-F238E27FC236}">
                <a16:creationId xmlns:a16="http://schemas.microsoft.com/office/drawing/2014/main" id="{8A6B204A-79A1-380C-649C-2EDC37E1B07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85" y="1420219"/>
            <a:ext cx="6857999" cy="4037839"/>
          </a:xfrm>
          <a:prstGeom prst="rect">
            <a:avLst/>
          </a:prstGeom>
          <a:gradFill>
            <a:gsLst>
              <a:gs pos="0">
                <a:srgbClr val="000000">
                  <a:alpha val="0"/>
                </a:srgbClr>
              </a:gs>
              <a:gs pos="99000">
                <a:schemeClr val="accent1">
                  <a:alpha val="46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4" name="Rectangle 15">
            <a:extLst>
              <a:ext uri="{FF2B5EF4-FFF2-40B4-BE49-F238E27FC236}">
                <a16:creationId xmlns:a16="http://schemas.microsoft.com/office/drawing/2014/main" id="{519B4D6E-B159-63EB-A57E-8C0756C8CA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767923" y="3588085"/>
            <a:ext cx="2501979" cy="4037841"/>
          </a:xfrm>
          <a:prstGeom prst="rect">
            <a:avLst/>
          </a:prstGeom>
          <a:gradFill>
            <a:gsLst>
              <a:gs pos="2000">
                <a:schemeClr val="accent1">
                  <a:alpha val="29000"/>
                </a:schemeClr>
              </a:gs>
              <a:gs pos="100000">
                <a:srgbClr val="000000">
                  <a:alpha val="30000"/>
                </a:srgbClr>
              </a:gs>
            </a:gsLst>
            <a:lin ang="7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Freeform: Shape 17">
            <a:extLst>
              <a:ext uri="{FF2B5EF4-FFF2-40B4-BE49-F238E27FC236}">
                <a16:creationId xmlns:a16="http://schemas.microsoft.com/office/drawing/2014/main" id="{A382620F-8A20-8D54-CA33-9648A68D32E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20635413">
            <a:off x="-501737" y="969718"/>
            <a:ext cx="3900357" cy="4178958"/>
          </a:xfrm>
          <a:custGeom>
            <a:avLst/>
            <a:gdLst>
              <a:gd name="connsiteX0" fmla="*/ 2432225 w 3900357"/>
              <a:gd name="connsiteY0" fmla="*/ 93939 h 4178958"/>
              <a:gd name="connsiteX1" fmla="*/ 3900357 w 3900357"/>
              <a:gd name="connsiteY1" fmla="*/ 2089479 h 4178958"/>
              <a:gd name="connsiteX2" fmla="*/ 1810878 w 3900357"/>
              <a:gd name="connsiteY2" fmla="*/ 4178958 h 4178958"/>
              <a:gd name="connsiteX3" fmla="*/ 78249 w 3900357"/>
              <a:gd name="connsiteY3" fmla="*/ 3257727 h 4178958"/>
              <a:gd name="connsiteX4" fmla="*/ 0 w 3900357"/>
              <a:gd name="connsiteY4" fmla="*/ 3128923 h 4178958"/>
              <a:gd name="connsiteX5" fmla="*/ 831324 w 3900357"/>
              <a:gd name="connsiteY5" fmla="*/ 244281 h 4178958"/>
              <a:gd name="connsiteX6" fmla="*/ 997559 w 3900357"/>
              <a:gd name="connsiteY6" fmla="*/ 164202 h 4178958"/>
              <a:gd name="connsiteX7" fmla="*/ 1810878 w 3900357"/>
              <a:gd name="connsiteY7" fmla="*/ 0 h 4178958"/>
              <a:gd name="connsiteX8" fmla="*/ 2432225 w 3900357"/>
              <a:gd name="connsiteY8" fmla="*/ 93939 h 417895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900357" h="4178958">
                <a:moveTo>
                  <a:pt x="2432225" y="93939"/>
                </a:moveTo>
                <a:cubicBezTo>
                  <a:pt x="3282786" y="358491"/>
                  <a:pt x="3900357" y="1151865"/>
                  <a:pt x="3900357" y="2089479"/>
                </a:cubicBezTo>
                <a:cubicBezTo>
                  <a:pt x="3900357" y="3243466"/>
                  <a:pt x="2964865" y="4178958"/>
                  <a:pt x="1810878" y="4178958"/>
                </a:cubicBezTo>
                <a:cubicBezTo>
                  <a:pt x="1089636" y="4178958"/>
                  <a:pt x="453744" y="3813531"/>
                  <a:pt x="78249" y="3257727"/>
                </a:cubicBezTo>
                <a:lnTo>
                  <a:pt x="0" y="3128923"/>
                </a:lnTo>
                <a:lnTo>
                  <a:pt x="831324" y="244281"/>
                </a:lnTo>
                <a:lnTo>
                  <a:pt x="997559" y="164202"/>
                </a:lnTo>
                <a:cubicBezTo>
                  <a:pt x="1247540" y="58468"/>
                  <a:pt x="1522381" y="0"/>
                  <a:pt x="1810878" y="0"/>
                </a:cubicBezTo>
                <a:cubicBezTo>
                  <a:pt x="2027251" y="0"/>
                  <a:pt x="2235942" y="32888"/>
                  <a:pt x="2432225" y="93939"/>
                </a:cubicBezTo>
                <a:close/>
              </a:path>
            </a:pathLst>
          </a:custGeom>
          <a:gradFill>
            <a:gsLst>
              <a:gs pos="29000">
                <a:srgbClr val="000000">
                  <a:alpha val="0"/>
                </a:srgbClr>
              </a:gs>
              <a:gs pos="100000">
                <a:schemeClr val="accent1">
                  <a:alpha val="43000"/>
                </a:schemeClr>
              </a:gs>
            </a:gsLst>
            <a:lin ang="1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a:extLst>
              <a:ext uri="{FF2B5EF4-FFF2-40B4-BE49-F238E27FC236}">
                <a16:creationId xmlns:a16="http://schemas.microsoft.com/office/drawing/2014/main" id="{5A06D384-9D52-135C-9F4E-69B39A848B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flipH="1">
            <a:off x="-1410093" y="1399943"/>
            <a:ext cx="6858003" cy="4037835"/>
          </a:xfrm>
          <a:prstGeom prst="rect">
            <a:avLst/>
          </a:prstGeom>
          <a:gradFill>
            <a:gsLst>
              <a:gs pos="0">
                <a:srgbClr val="000000">
                  <a:alpha val="0"/>
                </a:srgbClr>
              </a:gs>
              <a:gs pos="99000">
                <a:schemeClr val="accent1">
                  <a:lumMod val="60000"/>
                  <a:lumOff val="40000"/>
                  <a:alpha val="11000"/>
                </a:schemeClr>
              </a:gs>
            </a:gsLst>
            <a:lin ang="7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96236BF2-FF2E-FCA8-3AE8-E840A7D3F799}"/>
              </a:ext>
            </a:extLst>
          </p:cNvPr>
          <p:cNvSpPr>
            <a:spLocks noGrp="1"/>
          </p:cNvSpPr>
          <p:nvPr>
            <p:ph type="title"/>
          </p:nvPr>
        </p:nvSpPr>
        <p:spPr>
          <a:xfrm>
            <a:off x="28312" y="513788"/>
            <a:ext cx="4015556" cy="3460564"/>
          </a:xfrm>
        </p:spPr>
        <p:txBody>
          <a:bodyPr anchor="b">
            <a:normAutofit/>
          </a:bodyPr>
          <a:lstStyle/>
          <a:p>
            <a:pPr algn="r"/>
            <a:r>
              <a:rPr lang="en-US" sz="3900" b="1">
                <a:solidFill>
                  <a:srgbClr val="FFFFFF"/>
                </a:solidFill>
                <a:latin typeface="Times New Roman"/>
                <a:cs typeface="Times New Roman"/>
              </a:rPr>
              <a:t>KCSD Middle School Enrollment:</a:t>
            </a:r>
            <a:endParaRPr lang="en-US"/>
          </a:p>
        </p:txBody>
      </p:sp>
      <p:pic>
        <p:nvPicPr>
          <p:cNvPr id="4" name="Picture 3" descr="A drawing of a face&#10;&#10;Description automatically generated">
            <a:extLst>
              <a:ext uri="{FF2B5EF4-FFF2-40B4-BE49-F238E27FC236}">
                <a16:creationId xmlns:a16="http://schemas.microsoft.com/office/drawing/2014/main" id="{141F862F-A001-A587-1C23-F3D9C8018043}"/>
              </a:ext>
            </a:extLst>
          </p:cNvPr>
          <p:cNvPicPr>
            <a:picLocks noChangeAspect="1"/>
          </p:cNvPicPr>
          <p:nvPr/>
        </p:nvPicPr>
        <p:blipFill>
          <a:blip r:embed="rId3"/>
          <a:stretch>
            <a:fillRect/>
          </a:stretch>
        </p:blipFill>
        <p:spPr>
          <a:xfrm>
            <a:off x="11710988" y="6399650"/>
            <a:ext cx="457200" cy="454151"/>
          </a:xfrm>
          <a:prstGeom prst="rect">
            <a:avLst/>
          </a:prstGeom>
        </p:spPr>
      </p:pic>
      <p:graphicFrame>
        <p:nvGraphicFramePr>
          <p:cNvPr id="8" name="Object 7">
            <a:extLst>
              <a:ext uri="{FF2B5EF4-FFF2-40B4-BE49-F238E27FC236}">
                <a16:creationId xmlns:a16="http://schemas.microsoft.com/office/drawing/2014/main" id="{2B7F66EB-3F78-E129-4F56-70136F27AA11}"/>
              </a:ext>
            </a:extLst>
          </p:cNvPr>
          <p:cNvGraphicFramePr>
            <a:graphicFrameLocks noChangeAspect="1"/>
          </p:cNvGraphicFramePr>
          <p:nvPr/>
        </p:nvGraphicFramePr>
        <p:xfrm>
          <a:off x="4905054" y="263262"/>
          <a:ext cx="5900468" cy="6331473"/>
        </p:xfrm>
        <a:graphic>
          <a:graphicData uri="http://schemas.openxmlformats.org/presentationml/2006/ole">
            <mc:AlternateContent xmlns:mc="http://schemas.openxmlformats.org/markup-compatibility/2006">
              <mc:Choice xmlns:v="urn:schemas-microsoft-com:vml" Requires="v">
                <p:oleObj name="Worksheet" r:id="rId4" imgW="5038743" imgH="5419789" progId="Excel.Sheet.12">
                  <p:embed/>
                </p:oleObj>
              </mc:Choice>
              <mc:Fallback>
                <p:oleObj name="Worksheet" r:id="rId4" imgW="5038743" imgH="5419789" progId="Excel.Sheet.12">
                  <p:embed/>
                  <p:pic>
                    <p:nvPicPr>
                      <p:cNvPr id="8" name="Object 7">
                        <a:extLst>
                          <a:ext uri="{FF2B5EF4-FFF2-40B4-BE49-F238E27FC236}">
                            <a16:creationId xmlns:a16="http://schemas.microsoft.com/office/drawing/2014/main" id="{2B7F66EB-3F78-E129-4F56-70136F27AA11}"/>
                          </a:ext>
                        </a:extLst>
                      </p:cNvPr>
                      <p:cNvPicPr/>
                      <p:nvPr/>
                    </p:nvPicPr>
                    <p:blipFill>
                      <a:blip r:embed="rId5"/>
                      <a:stretch>
                        <a:fillRect/>
                      </a:stretch>
                    </p:blipFill>
                    <p:spPr>
                      <a:xfrm>
                        <a:off x="4905054" y="263262"/>
                        <a:ext cx="5900468" cy="6331473"/>
                      </a:xfrm>
                      <a:prstGeom prst="rect">
                        <a:avLst/>
                      </a:prstGeom>
                      <a:solidFill>
                        <a:schemeClr val="bg1"/>
                      </a:solidFill>
                      <a:ln>
                        <a:solidFill>
                          <a:sysClr val="windowText" lastClr="000000"/>
                        </a:solidFill>
                      </a:ln>
                    </p:spPr>
                  </p:pic>
                </p:oleObj>
              </mc:Fallback>
            </mc:AlternateContent>
          </a:graphicData>
        </a:graphic>
      </p:graphicFrame>
    </p:spTree>
    <p:extLst>
      <p:ext uri="{BB962C8B-B14F-4D97-AF65-F5344CB8AC3E}">
        <p14:creationId xmlns:p14="http://schemas.microsoft.com/office/powerpoint/2010/main" val="352321449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C00E366-B4A3-11DB-58B6-96046F29BB81}"/>
            </a:ext>
          </a:extLst>
        </p:cNvPr>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4503E8BE-3711-25F5-1F66-DDF9DD90A6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B466716E-A71C-24E9-6F56-E458DC6616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A8201749-BC7A-173F-458D-322B00EA325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FF9FE202-3816-BA3C-1EBA-CB66D414E9B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BAC6CC52-CAC9-2E82-58C5-62B54446CA56}"/>
              </a:ext>
            </a:extLst>
          </p:cNvPr>
          <p:cNvSpPr>
            <a:spLocks noGrp="1"/>
          </p:cNvSpPr>
          <p:nvPr>
            <p:ph type="title"/>
          </p:nvPr>
        </p:nvSpPr>
        <p:spPr>
          <a:xfrm>
            <a:off x="1383564" y="91441"/>
            <a:ext cx="9718111" cy="1833870"/>
          </a:xfrm>
        </p:spPr>
        <p:txBody>
          <a:bodyPr anchor="ctr">
            <a:normAutofit/>
          </a:bodyPr>
          <a:lstStyle/>
          <a:p>
            <a:pPr algn="ctr"/>
            <a:r>
              <a:rPr kumimoji="0" lang="en-US" sz="28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Declining enrollment  </a:t>
            </a:r>
            <a:br>
              <a:rPr kumimoji="0" lang="en-US" sz="25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br>
            <a:br>
              <a:rPr kumimoji="0" lang="en-US" sz="25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br>
            <a:r>
              <a:rPr lang="en-US" sz="3200" b="1" cap="all">
                <a:solidFill>
                  <a:srgbClr val="FFFFFF"/>
                </a:solidFill>
                <a:latin typeface="Times New Roman" panose="02020603050405020304" pitchFamily="18" charset="0"/>
                <a:cs typeface="Times New Roman" panose="02020603050405020304" pitchFamily="18" charset="0"/>
              </a:rPr>
              <a:t>KINGSTON HIGH </a:t>
            </a:r>
            <a: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SCHOOL ENROLLMENT: </a:t>
            </a:r>
            <a:b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br>
            <a: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2019-20 </a:t>
            </a:r>
            <a:r>
              <a:rPr kumimoji="0" lang="en-US" sz="20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VS.</a:t>
            </a:r>
            <a: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 2025-26</a:t>
            </a:r>
            <a:endParaRPr lang="en-US" sz="3200">
              <a:solidFill>
                <a:srgbClr val="FFFFFF"/>
              </a:solidFill>
            </a:endParaRPr>
          </a:p>
        </p:txBody>
      </p:sp>
      <p:pic>
        <p:nvPicPr>
          <p:cNvPr id="4" name="Picture 3" descr="A drawing of a face&#10;&#10;Description automatically generated">
            <a:extLst>
              <a:ext uri="{FF2B5EF4-FFF2-40B4-BE49-F238E27FC236}">
                <a16:creationId xmlns:a16="http://schemas.microsoft.com/office/drawing/2014/main" id="{815E473E-62BE-0925-7F7C-B3D7BF3C7021}"/>
              </a:ext>
            </a:extLst>
          </p:cNvPr>
          <p:cNvPicPr>
            <a:picLocks noChangeAspect="1"/>
          </p:cNvPicPr>
          <p:nvPr/>
        </p:nvPicPr>
        <p:blipFill>
          <a:blip r:embed="rId3"/>
          <a:stretch>
            <a:fillRect/>
          </a:stretch>
        </p:blipFill>
        <p:spPr>
          <a:xfrm>
            <a:off x="11710988" y="6399650"/>
            <a:ext cx="457200" cy="454151"/>
          </a:xfrm>
          <a:prstGeom prst="rect">
            <a:avLst/>
          </a:prstGeom>
        </p:spPr>
      </p:pic>
      <p:graphicFrame>
        <p:nvGraphicFramePr>
          <p:cNvPr id="7" name="Content Placeholder 6">
            <a:extLst>
              <a:ext uri="{FF2B5EF4-FFF2-40B4-BE49-F238E27FC236}">
                <a16:creationId xmlns:a16="http://schemas.microsoft.com/office/drawing/2014/main" id="{F72DA4F4-BA07-43C8-B0B4-4E6E8179BB3B}"/>
              </a:ext>
            </a:extLst>
          </p:cNvPr>
          <p:cNvGraphicFramePr>
            <a:graphicFrameLocks noGrp="1"/>
          </p:cNvGraphicFramePr>
          <p:nvPr>
            <p:ph idx="1"/>
            <p:extLst>
              <p:ext uri="{D42A27DB-BD31-4B8C-83A1-F6EECF244321}">
                <p14:modId xmlns:p14="http://schemas.microsoft.com/office/powerpoint/2010/main" val="3189792408"/>
              </p:ext>
            </p:extLst>
          </p:nvPr>
        </p:nvGraphicFramePr>
        <p:xfrm>
          <a:off x="984819" y="1925311"/>
          <a:ext cx="10515600" cy="4737735"/>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A0E85F8A-D9FF-9D77-BE92-1A3D6C0F9E0D}"/>
              </a:ext>
            </a:extLst>
          </p:cNvPr>
          <p:cNvSpPr txBox="1"/>
          <p:nvPr/>
        </p:nvSpPr>
        <p:spPr>
          <a:xfrm>
            <a:off x="7677539" y="2260870"/>
            <a:ext cx="3424136" cy="923330"/>
          </a:xfrm>
          <a:prstGeom prst="rect">
            <a:avLst/>
          </a:prstGeom>
          <a:solidFill>
            <a:srgbClr val="7030A0"/>
          </a:solidFill>
          <a:ln>
            <a:solidFill>
              <a:sysClr val="windowText" lastClr="000000"/>
            </a:solidFill>
          </a:ln>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Aptos ExtraBold" panose="020B0004020202020204" pitchFamily="34" charset="0"/>
                <a:ea typeface="+mn-ea"/>
                <a:cs typeface="+mn-cs"/>
              </a:rPr>
              <a:t>KHS currently has 270 fewer students than in the 2019-20 school year.</a:t>
            </a:r>
          </a:p>
        </p:txBody>
      </p:sp>
    </p:spTree>
    <p:extLst>
      <p:ext uri="{BB962C8B-B14F-4D97-AF65-F5344CB8AC3E}">
        <p14:creationId xmlns:p14="http://schemas.microsoft.com/office/powerpoint/2010/main" val="275246756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C72DDF06-78A5-AFBA-3141-AB5DAA64AD0C}"/>
            </a:ext>
          </a:extLst>
        </p:cNvPr>
        <p:cNvGrpSpPr/>
        <p:nvPr/>
      </p:nvGrpSpPr>
      <p:grpSpPr>
        <a:xfrm>
          <a:off x="0" y="0"/>
          <a:ext cx="0" cy="0"/>
          <a:chOff x="0" y="0"/>
          <a:chExt cx="0" cy="0"/>
        </a:xfrm>
      </p:grpSpPr>
      <p:sp useBgFill="1">
        <p:nvSpPr>
          <p:cNvPr id="64" name="Rectangle 63">
            <a:extLst>
              <a:ext uri="{FF2B5EF4-FFF2-40B4-BE49-F238E27FC236}">
                <a16:creationId xmlns:a16="http://schemas.microsoft.com/office/drawing/2014/main" id="{BBA6723A-285D-409F-A25F-8E8028C42EC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Rectangle 65">
            <a:extLst>
              <a:ext uri="{FF2B5EF4-FFF2-40B4-BE49-F238E27FC236}">
                <a16:creationId xmlns:a16="http://schemas.microsoft.com/office/drawing/2014/main" id="{1E2EEC29-153B-36CB-C962-FABB2E8574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2" y="0"/>
            <a:ext cx="12191998" cy="2170031"/>
          </a:xfrm>
          <a:prstGeom prst="rect">
            <a:avLst/>
          </a:prstGeom>
          <a:gradFill>
            <a:gsLst>
              <a:gs pos="0">
                <a:srgbClr val="000000">
                  <a:alpha val="96000"/>
                </a:srgbClr>
              </a:gs>
              <a:gs pos="100000">
                <a:schemeClr val="accent1">
                  <a:lumMod val="75000"/>
                </a:schemeClr>
              </a:gs>
            </a:gsLst>
            <a:lin ang="19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Rectangle 67">
            <a:extLst>
              <a:ext uri="{FF2B5EF4-FFF2-40B4-BE49-F238E27FC236}">
                <a16:creationId xmlns:a16="http://schemas.microsoft.com/office/drawing/2014/main" id="{36AE4410-EE8D-E209-D009-078C60436F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a:off x="8082819" y="0"/>
            <a:ext cx="4097211" cy="2170661"/>
          </a:xfrm>
          <a:prstGeom prst="rect">
            <a:avLst/>
          </a:prstGeom>
          <a:gradFill>
            <a:gsLst>
              <a:gs pos="19000">
                <a:schemeClr val="accent1">
                  <a:lumMod val="50000"/>
                  <a:alpha val="68000"/>
                </a:schemeClr>
              </a:gs>
              <a:gs pos="100000">
                <a:schemeClr val="accent1">
                  <a:alpha val="48000"/>
                </a:schemeClr>
              </a:gs>
            </a:gsLst>
            <a:lin ang="19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0" name="Rectangle 69">
            <a:extLst>
              <a:ext uri="{FF2B5EF4-FFF2-40B4-BE49-F238E27FC236}">
                <a16:creationId xmlns:a16="http://schemas.microsoft.com/office/drawing/2014/main" id="{F2CC865D-5799-0078-1FA7-2ADA911ED81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5010646" y="-5010043"/>
            <a:ext cx="2170709" cy="12192000"/>
          </a:xfrm>
          <a:prstGeom prst="rect">
            <a:avLst/>
          </a:prstGeom>
          <a:gradFill>
            <a:gsLst>
              <a:gs pos="23000">
                <a:schemeClr val="accent1">
                  <a:lumMod val="75000"/>
                  <a:alpha val="16000"/>
                </a:schemeClr>
              </a:gs>
              <a:gs pos="99000">
                <a:srgbClr val="000000">
                  <a:alpha val="45000"/>
                </a:srgbClr>
              </a:gs>
            </a:gsLst>
            <a:lin ang="21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CF89314A-1F47-2E6C-5AF9-60D0F74E803F}"/>
              </a:ext>
            </a:extLst>
          </p:cNvPr>
          <p:cNvSpPr>
            <a:spLocks noGrp="1"/>
          </p:cNvSpPr>
          <p:nvPr>
            <p:ph type="title"/>
          </p:nvPr>
        </p:nvSpPr>
        <p:spPr>
          <a:xfrm>
            <a:off x="1236944" y="358860"/>
            <a:ext cx="9718111" cy="1116257"/>
          </a:xfrm>
        </p:spPr>
        <p:txBody>
          <a:bodyPr anchor="ctr">
            <a:normAutofit fontScale="90000"/>
          </a:bodyPr>
          <a:lstStyle/>
          <a:p>
            <a:pPr algn="ctr"/>
            <a: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Our student investments: </a:t>
            </a:r>
            <a:b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br>
            <a: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instruction, supports &amp; operations</a:t>
            </a:r>
            <a:br>
              <a:rPr kumimoji="0" lang="en-US" sz="32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br>
            <a:r>
              <a:rPr kumimoji="0" lang="en-US" sz="2000" b="1" i="0" u="none" strike="noStrike" kern="1200" cap="all" spc="0" normalizeH="0" baseline="0" noProof="0">
                <a:ln>
                  <a:noFill/>
                </a:ln>
                <a:solidFill>
                  <a:srgbClr val="FFFFFF"/>
                </a:solidFill>
                <a:effectLst/>
                <a:uLnTx/>
                <a:uFillTx/>
                <a:latin typeface="Times New Roman" panose="02020603050405020304" pitchFamily="18" charset="0"/>
                <a:ea typeface="+mj-ea"/>
                <a:cs typeface="Times New Roman" panose="02020603050405020304" pitchFamily="18" charset="0"/>
              </a:rPr>
              <a:t>(Not an all-inclusive list)</a:t>
            </a:r>
            <a:endParaRPr lang="en-US" sz="2000">
              <a:solidFill>
                <a:srgbClr val="FFFFFF"/>
              </a:solidFill>
            </a:endParaRPr>
          </a:p>
        </p:txBody>
      </p:sp>
      <p:pic>
        <p:nvPicPr>
          <p:cNvPr id="4" name="Picture 3" descr="A drawing of a face&#10;&#10;Description automatically generated">
            <a:extLst>
              <a:ext uri="{FF2B5EF4-FFF2-40B4-BE49-F238E27FC236}">
                <a16:creationId xmlns:a16="http://schemas.microsoft.com/office/drawing/2014/main" id="{AADC3D27-D0E5-029A-0D12-3980B4E5D963}"/>
              </a:ext>
            </a:extLst>
          </p:cNvPr>
          <p:cNvPicPr>
            <a:picLocks noChangeAspect="1"/>
          </p:cNvPicPr>
          <p:nvPr/>
        </p:nvPicPr>
        <p:blipFill>
          <a:blip r:embed="rId3"/>
          <a:stretch>
            <a:fillRect/>
          </a:stretch>
        </p:blipFill>
        <p:spPr>
          <a:xfrm>
            <a:off x="11710988" y="6399650"/>
            <a:ext cx="457200" cy="454151"/>
          </a:xfrm>
          <a:prstGeom prst="rect">
            <a:avLst/>
          </a:prstGeom>
        </p:spPr>
      </p:pic>
      <p:sp>
        <p:nvSpPr>
          <p:cNvPr id="6" name="Content Placeholder 2">
            <a:extLst>
              <a:ext uri="{FF2B5EF4-FFF2-40B4-BE49-F238E27FC236}">
                <a16:creationId xmlns:a16="http://schemas.microsoft.com/office/drawing/2014/main" id="{8BD59D81-46CB-1359-AF9B-0333F462695D}"/>
              </a:ext>
            </a:extLst>
          </p:cNvPr>
          <p:cNvSpPr txBox="1">
            <a:spLocks/>
          </p:cNvSpPr>
          <p:nvPr/>
        </p:nvSpPr>
        <p:spPr>
          <a:xfrm>
            <a:off x="1999142" y="2170031"/>
            <a:ext cx="8358997" cy="4631629"/>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0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a:t>
            </a: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Smaller class sizes, relative to declining enrollment trends</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Multiple pathways for graduation</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Robust music, art and athletic programs for 5,900 students</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Social and emotional support for 5,900 students</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Bi-lingual elementary program at Edson</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In-District Universal Pre-Kindergarten for 300 students</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1:1 Chromebooks for 5,900 students</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Transportation for 5,600 students over 98 square miles in-district</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Investments in Math for K-8 students</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Investments in Reading curriculum for K-5 students</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Professional Development for faculty and staff</a:t>
            </a:r>
          </a:p>
          <a:p>
            <a:pPr marL="228600" marR="0" lvl="0" indent="-228600" algn="l" defTabSz="914400" rtl="0" eaLnBrk="1" fontAlgn="auto" latinLnBrk="0" hangingPunct="1">
              <a:lnSpc>
                <a:spcPct val="90000"/>
              </a:lnSpc>
              <a:spcBef>
                <a:spcPts val="1000"/>
              </a:spcBef>
              <a:spcAft>
                <a:spcPts val="0"/>
              </a:spcAft>
              <a:buClr>
                <a:srgbClr val="4472C4"/>
              </a:buClr>
              <a:buSzPct val="100000"/>
              <a:buFont typeface="Wingdings" panose="05000000000000000000" pitchFamily="2" charset="2"/>
              <a:buChar char="q"/>
              <a:tabLst/>
              <a:defRPr/>
            </a:pPr>
            <a:r>
              <a:rPr kumimoji="0" lang="en-US" sz="2400" b="0" i="0" u="none" strike="noStrike" kern="1200" cap="none" spc="0" normalizeH="0" baseline="0" noProof="0">
                <a:ln>
                  <a:noFill/>
                </a:ln>
                <a:solidFill>
                  <a:prstClr val="black"/>
                </a:solidFill>
                <a:effectLst/>
                <a:uLnTx/>
                <a:uFillTx/>
                <a:latin typeface="Times New Roman" panose="02020603050405020304" pitchFamily="18" charset="0"/>
                <a:ea typeface="+mn-ea"/>
                <a:cs typeface="Times New Roman" panose="02020603050405020304" pitchFamily="18" charset="0"/>
              </a:rPr>
              <a:t>  Operations and Maintenance for 11 buildings (1,000,000 sq.ft.)</a:t>
            </a:r>
          </a:p>
        </p:txBody>
      </p:sp>
    </p:spTree>
    <p:extLst>
      <p:ext uri="{BB962C8B-B14F-4D97-AF65-F5344CB8AC3E}">
        <p14:creationId xmlns:p14="http://schemas.microsoft.com/office/powerpoint/2010/main" val="208135689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9BF18394-A4B9-E3E8-B367-8D893919ECB8}"/>
            </a:ext>
          </a:extLst>
        </p:cNvPr>
        <p:cNvGrpSpPr/>
        <p:nvPr/>
      </p:nvGrpSpPr>
      <p:grpSpPr>
        <a:xfrm>
          <a:off x="0" y="0"/>
          <a:ext cx="0" cy="0"/>
          <a:chOff x="0" y="0"/>
          <a:chExt cx="0" cy="0"/>
        </a:xfrm>
      </p:grpSpPr>
      <p:sp useBgFill="1">
        <p:nvSpPr>
          <p:cNvPr id="25" name="Rectangle 8">
            <a:extLst>
              <a:ext uri="{FF2B5EF4-FFF2-40B4-BE49-F238E27FC236}">
                <a16:creationId xmlns:a16="http://schemas.microsoft.com/office/drawing/2014/main" id="{CD8FFB81-ED34-05DD-393E-E29AC105485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7" name="Picture 4" descr="Desk with productivity items">
            <a:extLst>
              <a:ext uri="{FF2B5EF4-FFF2-40B4-BE49-F238E27FC236}">
                <a16:creationId xmlns:a16="http://schemas.microsoft.com/office/drawing/2014/main" id="{C1D86C06-FF40-7327-F528-6618D0FB920F}"/>
              </a:ext>
            </a:extLst>
          </p:cNvPr>
          <p:cNvPicPr>
            <a:picLocks noChangeAspect="1"/>
          </p:cNvPicPr>
          <p:nvPr/>
        </p:nvPicPr>
        <p:blipFill rotWithShape="1">
          <a:blip r:embed="rId3"/>
          <a:srcRect l="28606" r="13356" b="-1"/>
          <a:stretch/>
        </p:blipFill>
        <p:spPr>
          <a:xfrm>
            <a:off x="6229215" y="0"/>
            <a:ext cx="5962785" cy="6857990"/>
          </a:xfrm>
          <a:custGeom>
            <a:avLst/>
            <a:gdLst/>
            <a:ahLst/>
            <a:cxnLst/>
            <a:rect l="l" t="t" r="r" b="b"/>
            <a:pathLst>
              <a:path w="5962785" h="6858000">
                <a:moveTo>
                  <a:pt x="1044839" y="0"/>
                </a:moveTo>
                <a:lnTo>
                  <a:pt x="5962785" y="0"/>
                </a:lnTo>
                <a:lnTo>
                  <a:pt x="5962785" y="6858000"/>
                </a:lnTo>
                <a:lnTo>
                  <a:pt x="1469886" y="6858000"/>
                </a:lnTo>
                <a:lnTo>
                  <a:pt x="1416006" y="6823984"/>
                </a:lnTo>
                <a:cubicBezTo>
                  <a:pt x="1356767" y="6787940"/>
                  <a:pt x="1296437" y="6755500"/>
                  <a:pt x="1232473" y="6733873"/>
                </a:cubicBezTo>
                <a:cubicBezTo>
                  <a:pt x="1145250" y="6705037"/>
                  <a:pt x="1060933" y="6654575"/>
                  <a:pt x="1075471" y="6503186"/>
                </a:cubicBezTo>
                <a:cubicBezTo>
                  <a:pt x="1078378" y="6459932"/>
                  <a:pt x="1055118" y="6427493"/>
                  <a:pt x="1020229" y="6438306"/>
                </a:cubicBezTo>
                <a:cubicBezTo>
                  <a:pt x="953358" y="6459932"/>
                  <a:pt x="921375" y="6398656"/>
                  <a:pt x="883579" y="6351798"/>
                </a:cubicBezTo>
                <a:cubicBezTo>
                  <a:pt x="816707" y="6268895"/>
                  <a:pt x="752743" y="6182387"/>
                  <a:pt x="645167" y="6167969"/>
                </a:cubicBezTo>
                <a:cubicBezTo>
                  <a:pt x="665519" y="6103088"/>
                  <a:pt x="700408" y="6110298"/>
                  <a:pt x="732391" y="6124716"/>
                </a:cubicBezTo>
                <a:cubicBezTo>
                  <a:pt x="816707" y="6160761"/>
                  <a:pt x="901023" y="6200410"/>
                  <a:pt x="985339" y="6236455"/>
                </a:cubicBezTo>
                <a:cubicBezTo>
                  <a:pt x="1040581" y="6258081"/>
                  <a:pt x="1095822" y="6290522"/>
                  <a:pt x="1168509" y="6265291"/>
                </a:cubicBezTo>
                <a:cubicBezTo>
                  <a:pt x="1104545" y="6135530"/>
                  <a:pt x="996969" y="6110298"/>
                  <a:pt x="909746" y="6070649"/>
                </a:cubicBezTo>
                <a:cubicBezTo>
                  <a:pt x="802169" y="6020185"/>
                  <a:pt x="738206" y="5926470"/>
                  <a:pt x="659704" y="5818335"/>
                </a:cubicBezTo>
                <a:cubicBezTo>
                  <a:pt x="738206" y="5789500"/>
                  <a:pt x="787632" y="5868798"/>
                  <a:pt x="851597" y="5865193"/>
                </a:cubicBezTo>
                <a:cubicBezTo>
                  <a:pt x="854504" y="5854380"/>
                  <a:pt x="860319" y="5832753"/>
                  <a:pt x="860319" y="5832753"/>
                </a:cubicBezTo>
                <a:cubicBezTo>
                  <a:pt x="755650" y="5775081"/>
                  <a:pt x="709132" y="5666947"/>
                  <a:pt x="691686" y="5533581"/>
                </a:cubicBezTo>
                <a:cubicBezTo>
                  <a:pt x="685872" y="5465095"/>
                  <a:pt x="648075" y="5443468"/>
                  <a:pt x="610278" y="5411029"/>
                </a:cubicBezTo>
                <a:cubicBezTo>
                  <a:pt x="482350" y="5299289"/>
                  <a:pt x="345700" y="5198364"/>
                  <a:pt x="238123" y="5046976"/>
                </a:cubicBezTo>
                <a:cubicBezTo>
                  <a:pt x="363144" y="5064998"/>
                  <a:pt x="461997" y="5165924"/>
                  <a:pt x="592833" y="5209177"/>
                </a:cubicBezTo>
                <a:cubicBezTo>
                  <a:pt x="488165" y="5043371"/>
                  <a:pt x="351514" y="4956864"/>
                  <a:pt x="226494" y="4855939"/>
                </a:cubicBezTo>
                <a:cubicBezTo>
                  <a:pt x="168344" y="4809081"/>
                  <a:pt x="116011" y="4751408"/>
                  <a:pt x="49139" y="4726177"/>
                </a:cubicBezTo>
                <a:cubicBezTo>
                  <a:pt x="25879" y="4718968"/>
                  <a:pt x="-14825" y="4700947"/>
                  <a:pt x="5527" y="4650483"/>
                </a:cubicBezTo>
                <a:cubicBezTo>
                  <a:pt x="22972" y="4607230"/>
                  <a:pt x="54954" y="4621648"/>
                  <a:pt x="84029" y="4632460"/>
                </a:cubicBezTo>
                <a:cubicBezTo>
                  <a:pt x="153807" y="4661296"/>
                  <a:pt x="229401" y="4661296"/>
                  <a:pt x="325347" y="4661296"/>
                </a:cubicBezTo>
                <a:cubicBezTo>
                  <a:pt x="243939" y="4524326"/>
                  <a:pt x="95658" y="4567580"/>
                  <a:pt x="25879" y="4423401"/>
                </a:cubicBezTo>
                <a:cubicBezTo>
                  <a:pt x="113103" y="4398170"/>
                  <a:pt x="179975" y="4448632"/>
                  <a:pt x="249753" y="4459446"/>
                </a:cubicBezTo>
                <a:cubicBezTo>
                  <a:pt x="313718" y="4470259"/>
                  <a:pt x="328254" y="4445028"/>
                  <a:pt x="313718" y="4365729"/>
                </a:cubicBezTo>
                <a:cubicBezTo>
                  <a:pt x="290458" y="4243177"/>
                  <a:pt x="325347" y="4181900"/>
                  <a:pt x="418386" y="4214341"/>
                </a:cubicBezTo>
                <a:cubicBezTo>
                  <a:pt x="505609" y="4246781"/>
                  <a:pt x="514332" y="4199922"/>
                  <a:pt x="491072" y="4131438"/>
                </a:cubicBezTo>
                <a:cubicBezTo>
                  <a:pt x="456183" y="4030512"/>
                  <a:pt x="493979" y="3951214"/>
                  <a:pt x="520147" y="3864706"/>
                </a:cubicBezTo>
                <a:cubicBezTo>
                  <a:pt x="560851" y="3734945"/>
                  <a:pt x="543407" y="3670064"/>
                  <a:pt x="459090" y="3572743"/>
                </a:cubicBezTo>
                <a:cubicBezTo>
                  <a:pt x="409664" y="3518676"/>
                  <a:pt x="360236" y="3471818"/>
                  <a:pt x="290458" y="3424959"/>
                </a:cubicBezTo>
                <a:cubicBezTo>
                  <a:pt x="450368" y="3399728"/>
                  <a:pt x="284643" y="3313221"/>
                  <a:pt x="339884" y="3259153"/>
                </a:cubicBezTo>
                <a:cubicBezTo>
                  <a:pt x="453275" y="3237527"/>
                  <a:pt x="543407" y="3410542"/>
                  <a:pt x="697501" y="3360078"/>
                </a:cubicBezTo>
                <a:cubicBezTo>
                  <a:pt x="511425" y="3212294"/>
                  <a:pt x="302087" y="3165436"/>
                  <a:pt x="165437" y="2967190"/>
                </a:cubicBezTo>
                <a:cubicBezTo>
                  <a:pt x="197419" y="2923937"/>
                  <a:pt x="229401" y="2967190"/>
                  <a:pt x="255568" y="2949167"/>
                </a:cubicBezTo>
                <a:cubicBezTo>
                  <a:pt x="255568" y="2938354"/>
                  <a:pt x="560851" y="3006840"/>
                  <a:pt x="578296" y="2725691"/>
                </a:cubicBezTo>
                <a:cubicBezTo>
                  <a:pt x="584111" y="2725691"/>
                  <a:pt x="589926" y="2725691"/>
                  <a:pt x="595740" y="2714876"/>
                </a:cubicBezTo>
                <a:cubicBezTo>
                  <a:pt x="627722" y="2675228"/>
                  <a:pt x="598648" y="2581510"/>
                  <a:pt x="650982" y="2574301"/>
                </a:cubicBezTo>
                <a:cubicBezTo>
                  <a:pt x="709132" y="2567092"/>
                  <a:pt x="764373" y="2534653"/>
                  <a:pt x="825429" y="2552674"/>
                </a:cubicBezTo>
                <a:cubicBezTo>
                  <a:pt x="871949" y="2567092"/>
                  <a:pt x="921375" y="2585115"/>
                  <a:pt x="970802" y="2585115"/>
                </a:cubicBezTo>
                <a:cubicBezTo>
                  <a:pt x="1023136" y="2585115"/>
                  <a:pt x="1095822" y="2707668"/>
                  <a:pt x="1127805" y="2545465"/>
                </a:cubicBezTo>
                <a:cubicBezTo>
                  <a:pt x="1127805" y="2538257"/>
                  <a:pt x="1217936" y="2556280"/>
                  <a:pt x="1267362" y="2563488"/>
                </a:cubicBezTo>
                <a:cubicBezTo>
                  <a:pt x="1308067" y="2570698"/>
                  <a:pt x="1357494" y="2603137"/>
                  <a:pt x="1386568" y="2538257"/>
                </a:cubicBezTo>
                <a:cubicBezTo>
                  <a:pt x="1401105" y="2498607"/>
                  <a:pt x="1331326" y="2426518"/>
                  <a:pt x="1270270" y="2419309"/>
                </a:cubicBezTo>
                <a:cubicBezTo>
                  <a:pt x="1215029" y="2412101"/>
                  <a:pt x="1159787" y="2404892"/>
                  <a:pt x="1107453" y="2419309"/>
                </a:cubicBezTo>
                <a:cubicBezTo>
                  <a:pt x="1043489" y="2437331"/>
                  <a:pt x="1008599" y="2408495"/>
                  <a:pt x="991154" y="2343615"/>
                </a:cubicBezTo>
                <a:cubicBezTo>
                  <a:pt x="970802" y="2275131"/>
                  <a:pt x="933005" y="2239085"/>
                  <a:pt x="880671" y="2206645"/>
                </a:cubicBezTo>
                <a:cubicBezTo>
                  <a:pt x="752743" y="2127346"/>
                  <a:pt x="630630" y="2033629"/>
                  <a:pt x="491072" y="1986771"/>
                </a:cubicBezTo>
                <a:cubicBezTo>
                  <a:pt x="464905" y="1979562"/>
                  <a:pt x="432923" y="1965145"/>
                  <a:pt x="421293" y="1903868"/>
                </a:cubicBezTo>
                <a:cubicBezTo>
                  <a:pt x="799262" y="1997584"/>
                  <a:pt x="1142342" y="2239085"/>
                  <a:pt x="1531941" y="2224667"/>
                </a:cubicBezTo>
                <a:cubicBezTo>
                  <a:pt x="1427272" y="2148974"/>
                  <a:pt x="1302252" y="2145369"/>
                  <a:pt x="1188861" y="2091301"/>
                </a:cubicBezTo>
                <a:cubicBezTo>
                  <a:pt x="1270270" y="2051652"/>
                  <a:pt x="1345864" y="2094906"/>
                  <a:pt x="1421458" y="2116532"/>
                </a:cubicBezTo>
                <a:cubicBezTo>
                  <a:pt x="1485422" y="2134554"/>
                  <a:pt x="1543571" y="2138160"/>
                  <a:pt x="1549386" y="2026420"/>
                </a:cubicBezTo>
                <a:cubicBezTo>
                  <a:pt x="1549386" y="2015607"/>
                  <a:pt x="1549386" y="2008398"/>
                  <a:pt x="1549386" y="1997584"/>
                </a:cubicBezTo>
                <a:cubicBezTo>
                  <a:pt x="1526126" y="1950727"/>
                  <a:pt x="1494144" y="1929099"/>
                  <a:pt x="1453440" y="1914682"/>
                </a:cubicBezTo>
                <a:cubicBezTo>
                  <a:pt x="1430180" y="1907473"/>
                  <a:pt x="1398198" y="1893056"/>
                  <a:pt x="1398198" y="1860614"/>
                </a:cubicBezTo>
                <a:cubicBezTo>
                  <a:pt x="1401105" y="1738063"/>
                  <a:pt x="1322604" y="1702018"/>
                  <a:pt x="1247011" y="1665972"/>
                </a:cubicBezTo>
                <a:cubicBezTo>
                  <a:pt x="1287715" y="1604696"/>
                  <a:pt x="1322604" y="1647950"/>
                  <a:pt x="1354586" y="1644345"/>
                </a:cubicBezTo>
                <a:cubicBezTo>
                  <a:pt x="1374939" y="1640741"/>
                  <a:pt x="1395290" y="1637138"/>
                  <a:pt x="1395290" y="1604696"/>
                </a:cubicBezTo>
                <a:cubicBezTo>
                  <a:pt x="1395290" y="1579465"/>
                  <a:pt x="1386568" y="1547025"/>
                  <a:pt x="1366216" y="1547025"/>
                </a:cubicBezTo>
                <a:cubicBezTo>
                  <a:pt x="1238288" y="1543420"/>
                  <a:pt x="1165601" y="1370405"/>
                  <a:pt x="1031858" y="1370405"/>
                </a:cubicBezTo>
                <a:cubicBezTo>
                  <a:pt x="950450" y="1370405"/>
                  <a:pt x="1072563" y="1273083"/>
                  <a:pt x="1005692" y="1233435"/>
                </a:cubicBezTo>
                <a:cubicBezTo>
                  <a:pt x="991154" y="1222621"/>
                  <a:pt x="1046396" y="1208203"/>
                  <a:pt x="1069655" y="1211808"/>
                </a:cubicBezTo>
                <a:cubicBezTo>
                  <a:pt x="1092915" y="1215412"/>
                  <a:pt x="1113268" y="1240644"/>
                  <a:pt x="1142342" y="1222621"/>
                </a:cubicBezTo>
                <a:cubicBezTo>
                  <a:pt x="1156879" y="1157741"/>
                  <a:pt x="1119082" y="1132510"/>
                  <a:pt x="1084193" y="1114487"/>
                </a:cubicBezTo>
                <a:cubicBezTo>
                  <a:pt x="1008599" y="1071234"/>
                  <a:pt x="933005" y="1020771"/>
                  <a:pt x="848689" y="1006353"/>
                </a:cubicBezTo>
                <a:cubicBezTo>
                  <a:pt x="819615" y="1002748"/>
                  <a:pt x="802169" y="984726"/>
                  <a:pt x="805077" y="948681"/>
                </a:cubicBezTo>
                <a:cubicBezTo>
                  <a:pt x="810892" y="901822"/>
                  <a:pt x="839967" y="916240"/>
                  <a:pt x="863226" y="919844"/>
                </a:cubicBezTo>
                <a:cubicBezTo>
                  <a:pt x="877764" y="923450"/>
                  <a:pt x="892301" y="934263"/>
                  <a:pt x="906838" y="909031"/>
                </a:cubicBezTo>
                <a:cubicBezTo>
                  <a:pt x="566666" y="653113"/>
                  <a:pt x="386404" y="667532"/>
                  <a:pt x="5527" y="458471"/>
                </a:cubicBezTo>
                <a:cubicBezTo>
                  <a:pt x="89843" y="418822"/>
                  <a:pt x="150900" y="447658"/>
                  <a:pt x="209049" y="454867"/>
                </a:cubicBezTo>
                <a:cubicBezTo>
                  <a:pt x="354422" y="472890"/>
                  <a:pt x="264290" y="505329"/>
                  <a:pt x="409664" y="526956"/>
                </a:cubicBezTo>
                <a:cubicBezTo>
                  <a:pt x="479443" y="537770"/>
                  <a:pt x="543407" y="573815"/>
                  <a:pt x="621908" y="516143"/>
                </a:cubicBezTo>
                <a:cubicBezTo>
                  <a:pt x="674242" y="476494"/>
                  <a:pt x="758558" y="519747"/>
                  <a:pt x="822522" y="552188"/>
                </a:cubicBezTo>
                <a:cubicBezTo>
                  <a:pt x="874856" y="581024"/>
                  <a:pt x="927190" y="588232"/>
                  <a:pt x="996969" y="552188"/>
                </a:cubicBezTo>
                <a:cubicBezTo>
                  <a:pt x="933005" y="530562"/>
                  <a:pt x="883579" y="512539"/>
                  <a:pt x="834151" y="498120"/>
                </a:cubicBezTo>
                <a:cubicBezTo>
                  <a:pt x="793447" y="487307"/>
                  <a:pt x="770187" y="462076"/>
                  <a:pt x="773095" y="408008"/>
                </a:cubicBezTo>
                <a:cubicBezTo>
                  <a:pt x="773095" y="379172"/>
                  <a:pt x="764373" y="339523"/>
                  <a:pt x="793447" y="325106"/>
                </a:cubicBezTo>
                <a:cubicBezTo>
                  <a:pt x="816707" y="310688"/>
                  <a:pt x="848689" y="325106"/>
                  <a:pt x="860319" y="350336"/>
                </a:cubicBezTo>
                <a:cubicBezTo>
                  <a:pt x="874856" y="397195"/>
                  <a:pt x="889393" y="440449"/>
                  <a:pt x="938820" y="444054"/>
                </a:cubicBezTo>
                <a:cubicBezTo>
                  <a:pt x="1005692" y="451262"/>
                  <a:pt x="967894" y="422426"/>
                  <a:pt x="956265" y="386381"/>
                </a:cubicBezTo>
                <a:cubicBezTo>
                  <a:pt x="944635" y="346733"/>
                  <a:pt x="979525" y="335919"/>
                  <a:pt x="1002784" y="343127"/>
                </a:cubicBezTo>
                <a:cubicBezTo>
                  <a:pt x="1090008" y="375569"/>
                  <a:pt x="1180139" y="317897"/>
                  <a:pt x="1270270" y="364755"/>
                </a:cubicBezTo>
                <a:cubicBezTo>
                  <a:pt x="1247011" y="249411"/>
                  <a:pt x="1197583" y="198949"/>
                  <a:pt x="1092915" y="180926"/>
                </a:cubicBezTo>
                <a:cubicBezTo>
                  <a:pt x="1055118" y="177322"/>
                  <a:pt x="1014414" y="184530"/>
                  <a:pt x="979525" y="152090"/>
                </a:cubicBezTo>
                <a:cubicBezTo>
                  <a:pt x="959172" y="134068"/>
                  <a:pt x="938820" y="112441"/>
                  <a:pt x="953358" y="76396"/>
                </a:cubicBezTo>
                <a:cubicBezTo>
                  <a:pt x="962080" y="51165"/>
                  <a:pt x="985339" y="51165"/>
                  <a:pt x="1005692" y="58373"/>
                </a:cubicBezTo>
                <a:cubicBezTo>
                  <a:pt x="1090008" y="98023"/>
                  <a:pt x="1180139" y="108837"/>
                  <a:pt x="1267362" y="123254"/>
                </a:cubicBezTo>
                <a:cubicBezTo>
                  <a:pt x="1281900" y="126859"/>
                  <a:pt x="1296437" y="134068"/>
                  <a:pt x="1310975" y="98023"/>
                </a:cubicBezTo>
                <a:cubicBezTo>
                  <a:pt x="1260095" y="81803"/>
                  <a:pt x="1209941" y="62879"/>
                  <a:pt x="1159787" y="43505"/>
                </a:cubicBezTo>
                <a:close/>
              </a:path>
            </a:pathLst>
          </a:custGeom>
        </p:spPr>
      </p:pic>
      <p:pic>
        <p:nvPicPr>
          <p:cNvPr id="2" name="Picture 1">
            <a:extLst>
              <a:ext uri="{FF2B5EF4-FFF2-40B4-BE49-F238E27FC236}">
                <a16:creationId xmlns:a16="http://schemas.microsoft.com/office/drawing/2014/main" id="{77EEFF7E-D6C6-DA62-1CA8-0642B661F3EE}"/>
              </a:ext>
            </a:extLst>
          </p:cNvPr>
          <p:cNvPicPr>
            <a:picLocks noChangeAspect="1"/>
          </p:cNvPicPr>
          <p:nvPr/>
        </p:nvPicPr>
        <p:blipFill>
          <a:blip r:embed="rId4"/>
          <a:stretch>
            <a:fillRect/>
          </a:stretch>
        </p:blipFill>
        <p:spPr>
          <a:xfrm>
            <a:off x="170453" y="372487"/>
            <a:ext cx="6767726" cy="6105315"/>
          </a:xfrm>
          <a:prstGeom prst="rect">
            <a:avLst/>
          </a:prstGeom>
        </p:spPr>
      </p:pic>
      <p:sp>
        <p:nvSpPr>
          <p:cNvPr id="3" name="TextBox 2">
            <a:extLst>
              <a:ext uri="{FF2B5EF4-FFF2-40B4-BE49-F238E27FC236}">
                <a16:creationId xmlns:a16="http://schemas.microsoft.com/office/drawing/2014/main" id="{634952CC-93D3-40CD-5CEB-876E360AD293}"/>
              </a:ext>
            </a:extLst>
          </p:cNvPr>
          <p:cNvSpPr txBox="1"/>
          <p:nvPr/>
        </p:nvSpPr>
        <p:spPr>
          <a:xfrm>
            <a:off x="170453" y="6513729"/>
            <a:ext cx="3167107" cy="276999"/>
          </a:xfrm>
          <a:prstGeom prst="rect">
            <a:avLst/>
          </a:prstGeom>
          <a:noFill/>
        </p:spPr>
        <p:txBody>
          <a:bodyPr wrap="square" rtlCol="0">
            <a:spAutoFit/>
          </a:bodyPr>
          <a:lstStyle/>
          <a:p>
            <a:r>
              <a:rPr lang="en-US" sz="1200" i="1" dirty="0">
                <a:latin typeface="Times New Roman" panose="02020603050405020304" pitchFamily="18" charset="0"/>
                <a:cs typeface="Times New Roman" panose="02020603050405020304" pitchFamily="18" charset="0"/>
              </a:rPr>
              <a:t>*Reserve balances reflect rounding.</a:t>
            </a:r>
          </a:p>
        </p:txBody>
      </p:sp>
    </p:spTree>
    <p:extLst>
      <p:ext uri="{BB962C8B-B14F-4D97-AF65-F5344CB8AC3E}">
        <p14:creationId xmlns:p14="http://schemas.microsoft.com/office/powerpoint/2010/main" val="22737524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15" name="Rectangle 114">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116" name="Picture 115">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7" name="Straight Connector 116">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19" name="Rectangle 118">
            <a:extLst>
              <a:ext uri="{FF2B5EF4-FFF2-40B4-BE49-F238E27FC236}">
                <a16:creationId xmlns:a16="http://schemas.microsoft.com/office/drawing/2014/main" id="{D0712110-0BC1-4B31-B3BB-63B44222E87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20" name="Rectangle 119">
            <a:extLst>
              <a:ext uri="{FF2B5EF4-FFF2-40B4-BE49-F238E27FC236}">
                <a16:creationId xmlns:a16="http://schemas.microsoft.com/office/drawing/2014/main" id="{4466B5F3-C053-4580-B04A-1EF94988828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Title 1">
            <a:extLst>
              <a:ext uri="{FF2B5EF4-FFF2-40B4-BE49-F238E27FC236}">
                <a16:creationId xmlns:a16="http://schemas.microsoft.com/office/drawing/2014/main" id="{8C4A7F2B-C622-4D3F-9BF5-6757595C1731}"/>
              </a:ext>
            </a:extLst>
          </p:cNvPr>
          <p:cNvSpPr>
            <a:spLocks noGrp="1"/>
          </p:cNvSpPr>
          <p:nvPr>
            <p:ph type="title"/>
          </p:nvPr>
        </p:nvSpPr>
        <p:spPr>
          <a:xfrm>
            <a:off x="1348459" y="1573160"/>
            <a:ext cx="4171479" cy="1770569"/>
          </a:xfrm>
        </p:spPr>
        <p:txBody>
          <a:bodyPr vert="horz" lIns="91440" tIns="45720" rIns="91440" bIns="0" rtlCol="0" anchor="b">
            <a:normAutofit/>
          </a:bodyPr>
          <a:lstStyle/>
          <a:p>
            <a:pPr algn="ctr"/>
            <a:r>
              <a:rPr lang="en-US" sz="4000" b="1" dirty="0">
                <a:latin typeface="Times New Roman" panose="02020603050405020304" pitchFamily="18" charset="0"/>
                <a:cs typeface="Times New Roman" panose="02020603050405020304" pitchFamily="18" charset="0"/>
              </a:rPr>
              <a:t>2026-27 </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REVENUE BUDGET</a:t>
            </a:r>
          </a:p>
        </p:txBody>
      </p:sp>
      <p:cxnSp>
        <p:nvCxnSpPr>
          <p:cNvPr id="121" name="Straight Connector 120">
            <a:extLst>
              <a:ext uri="{FF2B5EF4-FFF2-40B4-BE49-F238E27FC236}">
                <a16:creationId xmlns:a16="http://schemas.microsoft.com/office/drawing/2014/main" id="{FA6123F2-4B61-414F-A7E5-5B7828EACAE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122" name="Picture 121">
            <a:extLst>
              <a:ext uri="{FF2B5EF4-FFF2-40B4-BE49-F238E27FC236}">
                <a16:creationId xmlns:a16="http://schemas.microsoft.com/office/drawing/2014/main" id="{25CED634-E2D0-4AB7-96DD-816C9B52C5CF}"/>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4" name="Straight Connector 113">
            <a:extLst>
              <a:ext uri="{FF2B5EF4-FFF2-40B4-BE49-F238E27FC236}">
                <a16:creationId xmlns:a16="http://schemas.microsoft.com/office/drawing/2014/main" id="{FCDDCDFB-696D-4FDF-9B58-24F71B7C37B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 name="Picture 1" descr="A drawing of a face&#10;&#10;Description automatically generated">
            <a:extLst>
              <a:ext uri="{FF2B5EF4-FFF2-40B4-BE49-F238E27FC236}">
                <a16:creationId xmlns:a16="http://schemas.microsoft.com/office/drawing/2014/main" id="{64454E02-FD5A-5FC3-4F7A-BC467207634F}"/>
              </a:ext>
            </a:extLst>
          </p:cNvPr>
          <p:cNvPicPr>
            <a:picLocks noChangeAspect="1"/>
          </p:cNvPicPr>
          <p:nvPr/>
        </p:nvPicPr>
        <p:blipFill>
          <a:blip r:embed="rId4"/>
          <a:srcRect l="2766" r="9406" b="-4"/>
          <a:stretch/>
        </p:blipFill>
        <p:spPr>
          <a:xfrm>
            <a:off x="7164514" y="1040637"/>
            <a:ext cx="3915433" cy="4428507"/>
          </a:xfrm>
          <a:prstGeom prst="rect">
            <a:avLst/>
          </a:prstGeom>
        </p:spPr>
      </p:pic>
      <p:graphicFrame>
        <p:nvGraphicFramePr>
          <p:cNvPr id="3" name="Table 2">
            <a:extLst>
              <a:ext uri="{FF2B5EF4-FFF2-40B4-BE49-F238E27FC236}">
                <a16:creationId xmlns:a16="http://schemas.microsoft.com/office/drawing/2014/main" id="{C9BC7259-CB17-B652-F5DC-9CA7812294BB}"/>
              </a:ext>
            </a:extLst>
          </p:cNvPr>
          <p:cNvGraphicFramePr>
            <a:graphicFrameLocks noGrp="1"/>
          </p:cNvGraphicFramePr>
          <p:nvPr>
            <p:extLst>
              <p:ext uri="{D42A27DB-BD31-4B8C-83A1-F6EECF244321}">
                <p14:modId xmlns:p14="http://schemas.microsoft.com/office/powerpoint/2010/main" val="3700460073"/>
              </p:ext>
            </p:extLst>
          </p:nvPr>
        </p:nvGraphicFramePr>
        <p:xfrm>
          <a:off x="1009931" y="3689056"/>
          <a:ext cx="5144654" cy="2275846"/>
        </p:xfrm>
        <a:graphic>
          <a:graphicData uri="http://schemas.openxmlformats.org/drawingml/2006/table">
            <a:tbl>
              <a:tblPr/>
              <a:tblGrid>
                <a:gridCol w="2839556">
                  <a:extLst>
                    <a:ext uri="{9D8B030D-6E8A-4147-A177-3AD203B41FA5}">
                      <a16:colId xmlns:a16="http://schemas.microsoft.com/office/drawing/2014/main" val="3780429447"/>
                    </a:ext>
                  </a:extLst>
                </a:gridCol>
                <a:gridCol w="1298335">
                  <a:extLst>
                    <a:ext uri="{9D8B030D-6E8A-4147-A177-3AD203B41FA5}">
                      <a16:colId xmlns:a16="http://schemas.microsoft.com/office/drawing/2014/main" val="399024756"/>
                    </a:ext>
                  </a:extLst>
                </a:gridCol>
                <a:gridCol w="1006763">
                  <a:extLst>
                    <a:ext uri="{9D8B030D-6E8A-4147-A177-3AD203B41FA5}">
                      <a16:colId xmlns:a16="http://schemas.microsoft.com/office/drawing/2014/main" val="1354896246"/>
                    </a:ext>
                  </a:extLst>
                </a:gridCol>
              </a:tblGrid>
              <a:tr h="568960">
                <a:tc>
                  <a:txBody>
                    <a:bodyPr/>
                    <a:lstStyle/>
                    <a:p>
                      <a:pPr algn="ctr" fontAlgn="b">
                        <a:buNone/>
                      </a:pPr>
                      <a:r>
                        <a:rPr lang="en-US" sz="1600" b="1" i="0" u="none" strike="noStrike" dirty="0">
                          <a:ln>
                            <a:noFill/>
                          </a:ln>
                          <a:solidFill>
                            <a:srgbClr val="000000"/>
                          </a:solidFill>
                          <a:effectLst/>
                          <a:latin typeface="Times New Roman" panose="02020603050405020304" pitchFamily="18" charset="0"/>
                        </a:rPr>
                        <a:t>REVENUE SOURCE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1600" b="1" i="0" u="none" strike="noStrike" dirty="0">
                          <a:ln>
                            <a:noFill/>
                          </a:ln>
                          <a:solidFill>
                            <a:srgbClr val="000000"/>
                          </a:solidFill>
                          <a:effectLst/>
                          <a:latin typeface="Times New Roman" panose="02020603050405020304" pitchFamily="18" charset="0"/>
                        </a:rPr>
                        <a:t>2026-27 BUDGET</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1600" b="1" i="0" u="none" strike="noStrike" dirty="0">
                          <a:ln>
                            <a:noFill/>
                          </a:ln>
                          <a:solidFill>
                            <a:srgbClr val="000000"/>
                          </a:solidFill>
                          <a:effectLst/>
                          <a:latin typeface="Times New Roman" panose="02020603050405020304" pitchFamily="18" charset="0"/>
                        </a:rPr>
                        <a:t>% TO TOTAL</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986351204"/>
                  </a:ext>
                </a:extLst>
              </a:tr>
              <a:tr h="284481">
                <a:tc>
                  <a:txBody>
                    <a:bodyPr/>
                    <a:lstStyle/>
                    <a:p>
                      <a:pPr algn="l" fontAlgn="b">
                        <a:buNone/>
                      </a:pPr>
                      <a:r>
                        <a:rPr lang="en-US" sz="1300" b="0" i="0" u="none" strike="noStrike">
                          <a:ln>
                            <a:noFill/>
                          </a:ln>
                          <a:solidFill>
                            <a:srgbClr val="000000"/>
                          </a:solidFill>
                          <a:effectLst/>
                          <a:latin typeface="Times New Roman" panose="02020603050405020304" pitchFamily="18" charset="0"/>
                        </a:rPr>
                        <a:t>PROPERTY TAX REVENUES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l" fontAlgn="b">
                        <a:buNone/>
                      </a:pPr>
                      <a:r>
                        <a:rPr lang="en-US" sz="1300" b="0" i="0" u="none" strike="noStrike" dirty="0">
                          <a:ln>
                            <a:noFill/>
                          </a:ln>
                          <a:solidFill>
                            <a:srgbClr val="000000"/>
                          </a:solidFill>
                          <a:effectLst/>
                          <a:latin typeface="Times New Roman" panose="02020603050405020304" pitchFamily="18" charset="0"/>
                        </a:rPr>
                        <a:t> $      132,577,500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tc>
                  <a:txBody>
                    <a:bodyPr/>
                    <a:lstStyle/>
                    <a:p>
                      <a:pPr algn="ctr" fontAlgn="b">
                        <a:buNone/>
                      </a:pPr>
                      <a:r>
                        <a:rPr lang="en-US" sz="1300" b="0" i="0" u="none" strike="noStrike" dirty="0">
                          <a:ln>
                            <a:noFill/>
                          </a:ln>
                          <a:solidFill>
                            <a:srgbClr val="000000"/>
                          </a:solidFill>
                          <a:effectLst/>
                          <a:latin typeface="Times New Roman" panose="02020603050405020304" pitchFamily="18" charset="0"/>
                        </a:rPr>
                        <a:t>51.4%</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noFill/>
                  </a:tcPr>
                </a:tc>
                <a:extLst>
                  <a:ext uri="{0D108BD9-81ED-4DB2-BD59-A6C34878D82A}">
                    <a16:rowId xmlns:a16="http://schemas.microsoft.com/office/drawing/2014/main" val="3357729044"/>
                  </a:ext>
                </a:extLst>
              </a:tr>
              <a:tr h="284481">
                <a:tc>
                  <a:txBody>
                    <a:bodyPr/>
                    <a:lstStyle/>
                    <a:p>
                      <a:pPr algn="l" fontAlgn="b">
                        <a:buNone/>
                      </a:pPr>
                      <a:r>
                        <a:rPr lang="en-US" sz="1300" b="0" i="0" u="none" strike="noStrike" dirty="0">
                          <a:ln>
                            <a:noFill/>
                          </a:ln>
                          <a:solidFill>
                            <a:srgbClr val="000000"/>
                          </a:solidFill>
                          <a:effectLst/>
                          <a:latin typeface="Times New Roman" panose="02020603050405020304" pitchFamily="18" charset="0"/>
                        </a:rPr>
                        <a:t>MISCELLANEOUS REVENUES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buNone/>
                      </a:pPr>
                      <a:r>
                        <a:rPr lang="en-US" sz="1300" b="0" i="0" u="none" strike="noStrike" dirty="0">
                          <a:ln>
                            <a:noFill/>
                          </a:ln>
                          <a:solidFill>
                            <a:srgbClr val="000000"/>
                          </a:solidFill>
                          <a:effectLst/>
                          <a:latin typeface="Times New Roman" panose="02020603050405020304" pitchFamily="18" charset="0"/>
                        </a:rPr>
                        <a:t> $          2,988,000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US" sz="1300" b="0" i="0" u="none" strike="noStrike" dirty="0">
                          <a:ln>
                            <a:noFill/>
                          </a:ln>
                          <a:solidFill>
                            <a:srgbClr val="000000"/>
                          </a:solidFill>
                          <a:effectLst/>
                          <a:latin typeface="Times New Roman" panose="02020603050405020304" pitchFamily="18" charset="0"/>
                        </a:rPr>
                        <a:t>1.2%</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1614717985"/>
                  </a:ext>
                </a:extLst>
              </a:tr>
              <a:tr h="284481">
                <a:tc>
                  <a:txBody>
                    <a:bodyPr/>
                    <a:lstStyle/>
                    <a:p>
                      <a:pPr algn="l" fontAlgn="b">
                        <a:buNone/>
                      </a:pPr>
                      <a:r>
                        <a:rPr lang="en-US" sz="1300" b="0" i="0" u="none" strike="noStrike">
                          <a:ln>
                            <a:noFill/>
                          </a:ln>
                          <a:solidFill>
                            <a:srgbClr val="000000"/>
                          </a:solidFill>
                          <a:effectLst/>
                          <a:latin typeface="Times New Roman" panose="02020603050405020304" pitchFamily="18" charset="0"/>
                        </a:rPr>
                        <a:t>INTEREST INCOME</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buNone/>
                      </a:pPr>
                      <a:r>
                        <a:rPr lang="en-US" sz="1300" b="0" i="0" u="none" strike="noStrike" dirty="0">
                          <a:ln>
                            <a:noFill/>
                          </a:ln>
                          <a:solidFill>
                            <a:srgbClr val="000000"/>
                          </a:solidFill>
                          <a:effectLst/>
                          <a:latin typeface="Times New Roman" panose="02020603050405020304" pitchFamily="18" charset="0"/>
                        </a:rPr>
                        <a:t> $          2,500,000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US" sz="1300" b="0" i="0" u="none" strike="noStrike">
                          <a:ln>
                            <a:noFill/>
                          </a:ln>
                          <a:solidFill>
                            <a:srgbClr val="000000"/>
                          </a:solidFill>
                          <a:effectLst/>
                          <a:latin typeface="Times New Roman" panose="02020603050405020304" pitchFamily="18" charset="0"/>
                        </a:rPr>
                        <a:t>1.0%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4234958766"/>
                  </a:ext>
                </a:extLst>
              </a:tr>
              <a:tr h="284481">
                <a:tc>
                  <a:txBody>
                    <a:bodyPr/>
                    <a:lstStyle/>
                    <a:p>
                      <a:pPr algn="l" fontAlgn="b">
                        <a:buNone/>
                      </a:pPr>
                      <a:r>
                        <a:rPr lang="en-US" sz="1300" b="0" i="0" u="none" strike="noStrike">
                          <a:ln>
                            <a:noFill/>
                          </a:ln>
                          <a:solidFill>
                            <a:srgbClr val="000000"/>
                          </a:solidFill>
                          <a:effectLst/>
                          <a:latin typeface="Times New Roman" panose="02020603050405020304" pitchFamily="18" charset="0"/>
                        </a:rPr>
                        <a:t>STATE AID</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l" fontAlgn="b">
                        <a:buNone/>
                      </a:pPr>
                      <a:r>
                        <a:rPr lang="en-US" sz="1300" b="0" i="0" u="none" strike="noStrike">
                          <a:ln>
                            <a:noFill/>
                          </a:ln>
                          <a:solidFill>
                            <a:srgbClr val="000000"/>
                          </a:solidFill>
                          <a:effectLst/>
                          <a:latin typeface="Times New Roman" panose="02020603050405020304" pitchFamily="18" charset="0"/>
                        </a:rPr>
                        <a:t> $      107,935,775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a:noFill/>
                    </a:lnB>
                    <a:noFill/>
                  </a:tcPr>
                </a:tc>
                <a:tc>
                  <a:txBody>
                    <a:bodyPr/>
                    <a:lstStyle/>
                    <a:p>
                      <a:pPr algn="ctr" fontAlgn="b">
                        <a:buNone/>
                      </a:pPr>
                      <a:r>
                        <a:rPr lang="en-US" sz="1300" b="0" i="0" u="none" strike="noStrike" dirty="0">
                          <a:ln>
                            <a:noFill/>
                          </a:ln>
                          <a:solidFill>
                            <a:srgbClr val="000000"/>
                          </a:solidFill>
                          <a:effectLst/>
                          <a:latin typeface="Times New Roman" panose="02020603050405020304" pitchFamily="18" charset="0"/>
                        </a:rPr>
                        <a:t>41.8%</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noFill/>
                  </a:tcPr>
                </a:tc>
                <a:extLst>
                  <a:ext uri="{0D108BD9-81ED-4DB2-BD59-A6C34878D82A}">
                    <a16:rowId xmlns:a16="http://schemas.microsoft.com/office/drawing/2014/main" val="2556807058"/>
                  </a:ext>
                </a:extLst>
              </a:tr>
              <a:tr h="284481">
                <a:tc>
                  <a:txBody>
                    <a:bodyPr/>
                    <a:lstStyle/>
                    <a:p>
                      <a:pPr algn="l" fontAlgn="b">
                        <a:buNone/>
                      </a:pPr>
                      <a:r>
                        <a:rPr lang="en-US" sz="1300" b="0" i="0" u="none" strike="noStrike" dirty="0">
                          <a:ln>
                            <a:noFill/>
                          </a:ln>
                          <a:solidFill>
                            <a:srgbClr val="000000"/>
                          </a:solidFill>
                          <a:effectLst/>
                          <a:latin typeface="Times New Roman" panose="02020603050405020304" pitchFamily="18" charset="0"/>
                        </a:rPr>
                        <a:t>FB &amp; RESERVE ALLOCATIONS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l" fontAlgn="b">
                        <a:buNone/>
                      </a:pPr>
                      <a:r>
                        <a:rPr lang="en-US" sz="1300" b="0" i="0" u="none" strike="noStrike" dirty="0">
                          <a:ln>
                            <a:noFill/>
                          </a:ln>
                          <a:solidFill>
                            <a:srgbClr val="000000"/>
                          </a:solidFill>
                          <a:effectLst/>
                          <a:latin typeface="Times New Roman" panose="02020603050405020304" pitchFamily="18" charset="0"/>
                        </a:rPr>
                        <a:t> $        12,078,555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300" b="0" i="0" u="none" strike="noStrike" dirty="0">
                          <a:ln>
                            <a:noFill/>
                          </a:ln>
                          <a:solidFill>
                            <a:srgbClr val="000000"/>
                          </a:solidFill>
                          <a:effectLst/>
                          <a:latin typeface="Times New Roman" panose="02020603050405020304" pitchFamily="18" charset="0"/>
                        </a:rPr>
                        <a:t>4.7%</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35997224"/>
                  </a:ext>
                </a:extLst>
              </a:tr>
              <a:tr h="284481">
                <a:tc>
                  <a:txBody>
                    <a:bodyPr/>
                    <a:lstStyle/>
                    <a:p>
                      <a:pPr algn="ctr" fontAlgn="b">
                        <a:buNone/>
                      </a:pPr>
                      <a:r>
                        <a:rPr lang="en-US" sz="1200" b="1" i="0" u="none" strike="noStrike" dirty="0">
                          <a:ln>
                            <a:noFill/>
                          </a:ln>
                          <a:solidFill>
                            <a:srgbClr val="000000"/>
                          </a:solidFill>
                          <a:effectLst/>
                          <a:latin typeface="Times New Roman" panose="02020603050405020304" pitchFamily="18" charset="0"/>
                        </a:rPr>
                        <a:t>TOTAL REVENUES</a:t>
                      </a:r>
                    </a:p>
                  </a:txBody>
                  <a:tcPr marL="0" marR="0" marT="0"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fontAlgn="b">
                        <a:buNone/>
                      </a:pPr>
                      <a:r>
                        <a:rPr lang="en-US" sz="1200" b="1" i="0" u="none" strike="noStrike" dirty="0">
                          <a:ln>
                            <a:noFill/>
                          </a:ln>
                          <a:solidFill>
                            <a:srgbClr val="000000"/>
                          </a:solidFill>
                          <a:effectLst/>
                          <a:latin typeface="Times New Roman" panose="02020603050405020304" pitchFamily="18" charset="0"/>
                        </a:rPr>
                        <a:t> $      258,079,830 </a:t>
                      </a:r>
                    </a:p>
                  </a:txBody>
                  <a:tcPr marL="0" marR="0" marT="0"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fontAlgn="b">
                        <a:buNone/>
                      </a:pPr>
                      <a:r>
                        <a:rPr lang="en-US" sz="1200" b="1" i="0" u="none" strike="noStrike" dirty="0">
                          <a:ln>
                            <a:noFill/>
                          </a:ln>
                          <a:solidFill>
                            <a:srgbClr val="000000"/>
                          </a:solidFill>
                          <a:effectLst/>
                          <a:latin typeface="Times New Roman" panose="02020603050405020304" pitchFamily="18" charset="0"/>
                        </a:rPr>
                        <a:t>100.0%</a:t>
                      </a:r>
                    </a:p>
                  </a:txBody>
                  <a:tcPr marL="0" marR="0" marT="0"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5182359"/>
                  </a:ext>
                </a:extLst>
              </a:tr>
            </a:tbl>
          </a:graphicData>
        </a:graphic>
      </p:graphicFrame>
    </p:spTree>
    <p:extLst>
      <p:ext uri="{BB962C8B-B14F-4D97-AF65-F5344CB8AC3E}">
        <p14:creationId xmlns:p14="http://schemas.microsoft.com/office/powerpoint/2010/main" val="33758226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5206" y="496952"/>
            <a:ext cx="9603275" cy="1059296"/>
          </a:xfrm>
        </p:spPr>
        <p:txBody>
          <a:bodyPr>
            <a:normAutofit/>
          </a:bodyPr>
          <a:lstStyle/>
          <a:p>
            <a:pPr algn="ctr"/>
            <a:r>
              <a:rPr lang="en-US" b="1" dirty="0">
                <a:latin typeface="Times New Roman" panose="02020603050405020304" pitchFamily="18" charset="0"/>
                <a:cs typeface="Times New Roman" panose="02020603050405020304" pitchFamily="18" charset="0"/>
              </a:rPr>
              <a:t>2026-27 PROPOSED revenueS</a:t>
            </a:r>
            <a:br>
              <a:rPr lang="en-US"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major CHANGES</a:t>
            </a:r>
            <a:endParaRPr lang="en-US" sz="1400" b="1" dirty="0">
              <a:latin typeface="Times New Roman" panose="02020603050405020304" pitchFamily="18" charset="0"/>
              <a:cs typeface="Times New Roman" panose="02020603050405020304" pitchFamily="18" charset="0"/>
            </a:endParaRPr>
          </a:p>
        </p:txBody>
      </p:sp>
      <p:graphicFrame>
        <p:nvGraphicFramePr>
          <p:cNvPr id="28" name="Content Placeholder 2">
            <a:extLst>
              <a:ext uri="{FF2B5EF4-FFF2-40B4-BE49-F238E27FC236}">
                <a16:creationId xmlns:a16="http://schemas.microsoft.com/office/drawing/2014/main" id="{0FAE8B80-2EF8-5D8E-13C7-FC4486978EEA}"/>
              </a:ext>
            </a:extLst>
          </p:cNvPr>
          <p:cNvGraphicFramePr>
            <a:graphicFrameLocks noGrp="1"/>
          </p:cNvGraphicFramePr>
          <p:nvPr>
            <p:ph idx="1"/>
            <p:extLst>
              <p:ext uri="{D42A27DB-BD31-4B8C-83A1-F6EECF244321}">
                <p14:modId xmlns:p14="http://schemas.microsoft.com/office/powerpoint/2010/main" val="3846972572"/>
              </p:ext>
            </p:extLst>
          </p:nvPr>
        </p:nvGraphicFramePr>
        <p:xfrm>
          <a:off x="1455206" y="1903591"/>
          <a:ext cx="6003015" cy="3876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drawing of a face&#10;&#10;Description automatically generated">
            <a:extLst>
              <a:ext uri="{FF2B5EF4-FFF2-40B4-BE49-F238E27FC236}">
                <a16:creationId xmlns:a16="http://schemas.microsoft.com/office/drawing/2014/main" id="{6390016D-00CB-47B1-8A94-3D269DDC43D3}"/>
              </a:ext>
            </a:extLst>
          </p:cNvPr>
          <p:cNvPicPr>
            <a:picLocks noChangeAspect="1"/>
          </p:cNvPicPr>
          <p:nvPr/>
        </p:nvPicPr>
        <p:blipFill>
          <a:blip r:embed="rId8"/>
          <a:srcRect l="2766" r="9406" b="-4"/>
          <a:stretch/>
        </p:blipFill>
        <p:spPr>
          <a:xfrm>
            <a:off x="8052556" y="2177401"/>
            <a:ext cx="2762372" cy="3124351"/>
          </a:xfrm>
          <a:prstGeom prst="rect">
            <a:avLst/>
          </a:prstGeom>
        </p:spPr>
      </p:pic>
      <p:sp>
        <p:nvSpPr>
          <p:cNvPr id="3" name="TextBox 2">
            <a:extLst>
              <a:ext uri="{FF2B5EF4-FFF2-40B4-BE49-F238E27FC236}">
                <a16:creationId xmlns:a16="http://schemas.microsoft.com/office/drawing/2014/main" id="{40870D9C-ABDD-A325-D3C3-A3DBEC47E25D}"/>
              </a:ext>
            </a:extLst>
          </p:cNvPr>
          <p:cNvSpPr txBox="1"/>
          <p:nvPr/>
        </p:nvSpPr>
        <p:spPr>
          <a:xfrm>
            <a:off x="2352675" y="5802647"/>
            <a:ext cx="5210321" cy="369332"/>
          </a:xfrm>
          <a:prstGeom prst="rect">
            <a:avLst/>
          </a:prstGeom>
          <a:noFill/>
        </p:spPr>
        <p:txBody>
          <a:bodyPr wrap="square" rtlCol="0">
            <a:spAutoFit/>
          </a:bodyPr>
          <a:lstStyle/>
          <a:p>
            <a:r>
              <a:rPr lang="en-US" b="1" i="1" dirty="0">
                <a:latin typeface="Times New Roman" panose="02020603050405020304" pitchFamily="18" charset="0"/>
                <a:cs typeface="Times New Roman" panose="02020603050405020304" pitchFamily="18" charset="0"/>
              </a:rPr>
              <a:t>*Net of smaller revenue decreases.</a:t>
            </a:r>
          </a:p>
        </p:txBody>
      </p:sp>
    </p:spTree>
    <p:extLst>
      <p:ext uri="{BB962C8B-B14F-4D97-AF65-F5344CB8AC3E}">
        <p14:creationId xmlns:p14="http://schemas.microsoft.com/office/powerpoint/2010/main" val="25844815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8F799DE9-36AA-70E3-8B69-63702609293C}"/>
              </a:ext>
            </a:extLst>
          </p:cNvPr>
          <p:cNvGraphicFramePr>
            <a:graphicFrameLocks/>
          </p:cNvGraphicFramePr>
          <p:nvPr>
            <p:extLst>
              <p:ext uri="{D42A27DB-BD31-4B8C-83A1-F6EECF244321}">
                <p14:modId xmlns:p14="http://schemas.microsoft.com/office/powerpoint/2010/main" val="2726481823"/>
              </p:ext>
            </p:extLst>
          </p:nvPr>
        </p:nvGraphicFramePr>
        <p:xfrm>
          <a:off x="1457325" y="104775"/>
          <a:ext cx="9277350" cy="664845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8473042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E6E251-193E-959D-DD25-A9AEA6737701}"/>
              </a:ext>
            </a:extLst>
          </p:cNvPr>
          <p:cNvSpPr>
            <a:spLocks noGrp="1"/>
          </p:cNvSpPr>
          <p:nvPr>
            <p:ph type="title"/>
          </p:nvPr>
        </p:nvSpPr>
        <p:spPr>
          <a:xfrm>
            <a:off x="627062" y="552450"/>
            <a:ext cx="4249738" cy="2486025"/>
          </a:xfrm>
        </p:spPr>
        <p:txBody>
          <a:bodyPr>
            <a:normAutofit/>
          </a:bodyPr>
          <a:lstStyle/>
          <a:p>
            <a:r>
              <a:rPr lang="en-US" sz="3600" b="1" dirty="0">
                <a:latin typeface="Times New Roman" panose="02020603050405020304" pitchFamily="18" charset="0"/>
                <a:cs typeface="Times New Roman" panose="02020603050405020304" pitchFamily="18" charset="0"/>
              </a:rPr>
              <a:t>TAX CAP CALCULATION:</a:t>
            </a:r>
            <a:br>
              <a:rPr lang="en-US" sz="3600" b="1" dirty="0">
                <a:latin typeface="Times New Roman" panose="02020603050405020304" pitchFamily="18" charset="0"/>
                <a:cs typeface="Times New Roman" panose="02020603050405020304" pitchFamily="18" charset="0"/>
              </a:rPr>
            </a:br>
            <a:br>
              <a:rPr lang="en-US" sz="3600" b="1" dirty="0">
                <a:latin typeface="Times New Roman" panose="02020603050405020304" pitchFamily="18" charset="0"/>
                <a:cs typeface="Times New Roman" panose="02020603050405020304" pitchFamily="18" charset="0"/>
              </a:rPr>
            </a:br>
            <a:r>
              <a:rPr lang="en-US" sz="3600" b="1" dirty="0">
                <a:latin typeface="Times New Roman" panose="02020603050405020304" pitchFamily="18" charset="0"/>
                <a:cs typeface="Times New Roman" panose="02020603050405020304" pitchFamily="18" charset="0"/>
              </a:rPr>
              <a:t>5 KEY FACTORS</a:t>
            </a:r>
          </a:p>
        </p:txBody>
      </p:sp>
      <p:graphicFrame>
        <p:nvGraphicFramePr>
          <p:cNvPr id="5" name="Content Placeholder 2">
            <a:extLst>
              <a:ext uri="{FF2B5EF4-FFF2-40B4-BE49-F238E27FC236}">
                <a16:creationId xmlns:a16="http://schemas.microsoft.com/office/drawing/2014/main" id="{AFDF9B98-0673-178A-C139-A1252B9BCBFE}"/>
              </a:ext>
            </a:extLst>
          </p:cNvPr>
          <p:cNvGraphicFramePr>
            <a:graphicFrameLocks noGrp="1"/>
          </p:cNvGraphicFramePr>
          <p:nvPr>
            <p:ph idx="1"/>
          </p:nvPr>
        </p:nvGraphicFramePr>
        <p:xfrm>
          <a:off x="5411787" y="414068"/>
          <a:ext cx="5943601" cy="5296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drawing of a face&#10;&#10;Description automatically generated">
            <a:extLst>
              <a:ext uri="{FF2B5EF4-FFF2-40B4-BE49-F238E27FC236}">
                <a16:creationId xmlns:a16="http://schemas.microsoft.com/office/drawing/2014/main" id="{17CA96DC-B714-088C-A84D-DEA60AB6408D}"/>
              </a:ext>
            </a:extLst>
          </p:cNvPr>
          <p:cNvPicPr>
            <a:picLocks noChangeAspect="1"/>
          </p:cNvPicPr>
          <p:nvPr/>
        </p:nvPicPr>
        <p:blipFill>
          <a:blip r:embed="rId8"/>
          <a:stretch>
            <a:fillRect/>
          </a:stretch>
        </p:blipFill>
        <p:spPr>
          <a:xfrm>
            <a:off x="11724326" y="6410940"/>
            <a:ext cx="460268" cy="457200"/>
          </a:xfrm>
          <a:prstGeom prst="rect">
            <a:avLst/>
          </a:prstGeom>
        </p:spPr>
      </p:pic>
      <p:sp>
        <p:nvSpPr>
          <p:cNvPr id="4" name="Title 1">
            <a:extLst>
              <a:ext uri="{FF2B5EF4-FFF2-40B4-BE49-F238E27FC236}">
                <a16:creationId xmlns:a16="http://schemas.microsoft.com/office/drawing/2014/main" id="{F5120A58-7262-ACE5-FC9E-D6E3A5AF7906}"/>
              </a:ext>
            </a:extLst>
          </p:cNvPr>
          <p:cNvSpPr txBox="1">
            <a:spLocks/>
          </p:cNvSpPr>
          <p:nvPr/>
        </p:nvSpPr>
        <p:spPr>
          <a:xfrm>
            <a:off x="627062" y="3429000"/>
            <a:ext cx="4249738" cy="248602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2400" b="0" i="0" kern="1200" cap="all">
                <a:solidFill>
                  <a:schemeClr val="tx1"/>
                </a:solidFill>
                <a:effectLst/>
                <a:latin typeface="+mj-lt"/>
                <a:ea typeface="+mj-ea"/>
                <a:cs typeface="+mj-cs"/>
              </a:defRPr>
            </a:lvl1pPr>
          </a:lstStyle>
          <a:p>
            <a:pPr marL="0" marR="0" lvl="0" indent="0" defTabSz="914400" eaLnBrk="1" fontAlgn="auto" latinLnBrk="0" hangingPunct="1">
              <a:lnSpc>
                <a:spcPct val="100000"/>
              </a:lnSpc>
              <a:spcBef>
                <a:spcPts val="0"/>
              </a:spcBef>
              <a:spcAft>
                <a:spcPts val="0"/>
              </a:spcAft>
              <a:buClrTx/>
              <a:buSzTx/>
              <a:buFontTx/>
              <a:buNone/>
              <a:tabLst/>
              <a:defRPr/>
            </a:pPr>
            <a:r>
              <a:rPr lang="en-US" sz="3500" b="1" kern="0" cap="none" dirty="0">
                <a:solidFill>
                  <a:srgbClr val="0033CC"/>
                </a:solidFill>
                <a:latin typeface="Times New Roman" panose="02020603050405020304" pitchFamily="18" charset="0"/>
              </a:rPr>
              <a:t>Proposed Tax Levy:</a:t>
            </a:r>
            <a:endParaRPr lang="en-US" sz="3500" b="1" dirty="0">
              <a:solidFill>
                <a:srgbClr val="0033CC"/>
              </a:solidFill>
              <a:latin typeface="Times New Roman" panose="02020603050405020304" pitchFamily="18" charset="0"/>
              <a:cs typeface="Times New Roman" panose="02020603050405020304" pitchFamily="18" charset="0"/>
            </a:endParaRPr>
          </a:p>
          <a:p>
            <a:r>
              <a:rPr lang="en-US" sz="3500" b="1" dirty="0">
                <a:solidFill>
                  <a:srgbClr val="0033CC"/>
                </a:solidFill>
                <a:latin typeface="Times New Roman" panose="02020603050405020304" pitchFamily="18" charset="0"/>
                <a:cs typeface="Times New Roman" panose="02020603050405020304" pitchFamily="18" charset="0"/>
              </a:rPr>
              <a:t>$130,877,575</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2800" b="1" i="0" u="none" strike="noStrike" kern="0" cap="none" spc="0" normalizeH="0" baseline="0" noProof="0" dirty="0">
                <a:ln>
                  <a:noFill/>
                </a:ln>
                <a:solidFill>
                  <a:srgbClr val="0033CC"/>
                </a:solidFill>
                <a:effectLst/>
                <a:uLnTx/>
                <a:uFillTx/>
                <a:latin typeface="Times New Roman" panose="02020603050405020304" pitchFamily="18" charset="0"/>
              </a:rPr>
              <a:t>4.04% Increase </a:t>
            </a:r>
          </a:p>
          <a:p>
            <a:pPr marL="0" marR="0" lvl="0" indent="0" defTabSz="914400" eaLnBrk="1" fontAlgn="auto" latinLnBrk="0" hangingPunct="1">
              <a:lnSpc>
                <a:spcPct val="100000"/>
              </a:lnSpc>
              <a:spcBef>
                <a:spcPts val="0"/>
              </a:spcBef>
              <a:spcAft>
                <a:spcPts val="0"/>
              </a:spcAft>
              <a:buClrTx/>
              <a:buSzTx/>
              <a:buFontTx/>
              <a:buNone/>
              <a:tabLst/>
              <a:defRPr/>
            </a:pPr>
            <a:r>
              <a:rPr kumimoji="0" lang="en-US" b="1" i="0" u="none" strike="noStrike" kern="0" cap="none" spc="0" normalizeH="0" baseline="0" noProof="0" dirty="0">
                <a:ln>
                  <a:noFill/>
                </a:ln>
                <a:solidFill>
                  <a:srgbClr val="0033CC"/>
                </a:solidFill>
                <a:effectLst/>
                <a:uLnTx/>
                <a:uFillTx/>
                <a:latin typeface="Times New Roman" panose="02020603050405020304" pitchFamily="18" charset="0"/>
              </a:rPr>
              <a:t>(Maximum Allowable)</a:t>
            </a:r>
            <a:endParaRPr kumimoji="0" lang="en-US" b="0" i="0" u="none" strike="noStrike" kern="0" cap="none" spc="0" normalizeH="0" baseline="0" noProof="0" dirty="0">
              <a:ln>
                <a:noFill/>
              </a:ln>
              <a:solidFill>
                <a:srgbClr val="0033CC"/>
              </a:solidFill>
              <a:effectLst/>
              <a:uLnTx/>
              <a:uFillTx/>
              <a:latin typeface="Times New Roman" panose="02020603050405020304" pitchFamily="18" charset="0"/>
            </a:endParaRPr>
          </a:p>
          <a:p>
            <a:r>
              <a:rPr lang="en-US" b="1" dirty="0">
                <a:solidFill>
                  <a:srgbClr val="0033CC"/>
                </a:solidFill>
                <a:latin typeface="Times New Roman" panose="02020603050405020304" pitchFamily="18" charset="0"/>
                <a:cs typeface="Times New Roman" panose="02020603050405020304" pitchFamily="18" charset="0"/>
              </a:rPr>
              <a:t>  </a:t>
            </a:r>
            <a:endParaRPr lang="en-US" sz="3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673548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5441BAAA-EF22-09FC-4E16-B8CDCEAC0531}"/>
            </a:ext>
          </a:extLst>
        </p:cNvPr>
        <p:cNvGrpSpPr/>
        <p:nvPr/>
      </p:nvGrpSpPr>
      <p:grpSpPr>
        <a:xfrm>
          <a:off x="0" y="0"/>
          <a:ext cx="0" cy="0"/>
          <a:chOff x="0" y="0"/>
          <a:chExt cx="0" cy="0"/>
        </a:xfrm>
      </p:grpSpPr>
      <p:sp>
        <p:nvSpPr>
          <p:cNvPr id="115" name="Rectangle 114">
            <a:extLst>
              <a:ext uri="{FF2B5EF4-FFF2-40B4-BE49-F238E27FC236}">
                <a16:creationId xmlns:a16="http://schemas.microsoft.com/office/drawing/2014/main" id="{71836E1A-0BFB-D08C-3B52-BDC8021A38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116" name="Picture 115">
            <a:extLst>
              <a:ext uri="{FF2B5EF4-FFF2-40B4-BE49-F238E27FC236}">
                <a16:creationId xmlns:a16="http://schemas.microsoft.com/office/drawing/2014/main" id="{AF2B84D8-CB54-BD2D-B5FA-C738C017C965}"/>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7" name="Straight Connector 116">
            <a:extLst>
              <a:ext uri="{FF2B5EF4-FFF2-40B4-BE49-F238E27FC236}">
                <a16:creationId xmlns:a16="http://schemas.microsoft.com/office/drawing/2014/main" id="{EF90D3A0-3529-514C-26D1-615A9BCCBFA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C04D9839-4535-CD3B-C5DB-CAF0FF0235F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19" name="Rectangle 118">
            <a:extLst>
              <a:ext uri="{FF2B5EF4-FFF2-40B4-BE49-F238E27FC236}">
                <a16:creationId xmlns:a16="http://schemas.microsoft.com/office/drawing/2014/main" id="{8BD9F5E0-00AA-A592-3213-A360D976DB4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120" name="Rectangle 119">
            <a:extLst>
              <a:ext uri="{FF2B5EF4-FFF2-40B4-BE49-F238E27FC236}">
                <a16:creationId xmlns:a16="http://schemas.microsoft.com/office/drawing/2014/main" id="{DC03234A-5C11-8626-39C4-B1899CF5A3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6" name="Title 1">
            <a:extLst>
              <a:ext uri="{FF2B5EF4-FFF2-40B4-BE49-F238E27FC236}">
                <a16:creationId xmlns:a16="http://schemas.microsoft.com/office/drawing/2014/main" id="{ABF5461F-4A9F-E12C-C649-F4240E56BE9F}"/>
              </a:ext>
            </a:extLst>
          </p:cNvPr>
          <p:cNvSpPr>
            <a:spLocks noGrp="1"/>
          </p:cNvSpPr>
          <p:nvPr>
            <p:ph type="title"/>
          </p:nvPr>
        </p:nvSpPr>
        <p:spPr>
          <a:xfrm>
            <a:off x="1348459" y="1573160"/>
            <a:ext cx="4171479" cy="1770569"/>
          </a:xfrm>
        </p:spPr>
        <p:txBody>
          <a:bodyPr vert="horz" lIns="91440" tIns="45720" rIns="91440" bIns="0" rtlCol="0" anchor="b">
            <a:normAutofit fontScale="90000"/>
          </a:bodyPr>
          <a:lstStyle/>
          <a:p>
            <a:pPr algn="ctr"/>
            <a:r>
              <a:rPr lang="en-US" sz="4000" b="1">
                <a:latin typeface="Times New Roman" panose="02020603050405020304" pitchFamily="18" charset="0"/>
                <a:cs typeface="Times New Roman" panose="02020603050405020304" pitchFamily="18" charset="0"/>
              </a:rPr>
              <a:t>2026-2027 </a:t>
            </a:r>
            <a:br>
              <a:rPr lang="en-US" sz="4000" b="1">
                <a:latin typeface="Times New Roman" panose="02020603050405020304" pitchFamily="18" charset="0"/>
                <a:cs typeface="Times New Roman" panose="02020603050405020304" pitchFamily="18" charset="0"/>
              </a:rPr>
            </a:br>
            <a:r>
              <a:rPr lang="en-US" sz="4000" b="1">
                <a:latin typeface="Times New Roman" panose="02020603050405020304" pitchFamily="18" charset="0"/>
                <a:cs typeface="Times New Roman" panose="02020603050405020304" pitchFamily="18" charset="0"/>
              </a:rPr>
              <a:t>TAX LEVY LIMIT CALCULATION</a:t>
            </a:r>
          </a:p>
        </p:txBody>
      </p:sp>
      <p:cxnSp>
        <p:nvCxnSpPr>
          <p:cNvPr id="121" name="Straight Connector 120">
            <a:extLst>
              <a:ext uri="{FF2B5EF4-FFF2-40B4-BE49-F238E27FC236}">
                <a16:creationId xmlns:a16="http://schemas.microsoft.com/office/drawing/2014/main" id="{843BD2DD-B8F3-010E-D6D7-E70B9E035C8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452617" y="3528543"/>
            <a:ext cx="4171479" cy="0"/>
          </a:xfrm>
          <a:prstGeom prst="line">
            <a:avLst/>
          </a:prstGeom>
          <a:ln w="31750"/>
        </p:spPr>
        <p:style>
          <a:lnRef idx="3">
            <a:schemeClr val="accent1"/>
          </a:lnRef>
          <a:fillRef idx="0">
            <a:schemeClr val="accent1"/>
          </a:fillRef>
          <a:effectRef idx="2">
            <a:schemeClr val="accent1"/>
          </a:effectRef>
          <a:fontRef idx="minor">
            <a:schemeClr val="tx1"/>
          </a:fontRef>
        </p:style>
      </p:cxnSp>
      <p:pic>
        <p:nvPicPr>
          <p:cNvPr id="122" name="Picture 121">
            <a:extLst>
              <a:ext uri="{FF2B5EF4-FFF2-40B4-BE49-F238E27FC236}">
                <a16:creationId xmlns:a16="http://schemas.microsoft.com/office/drawing/2014/main" id="{4ED05FA6-12A2-5E49-C434-0536AF43287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14" name="Straight Connector 113">
            <a:extLst>
              <a:ext uri="{FF2B5EF4-FFF2-40B4-BE49-F238E27FC236}">
                <a16:creationId xmlns:a16="http://schemas.microsoft.com/office/drawing/2014/main" id="{59BBC0C5-7F57-F9E8-9CAD-8C504248A4F2}"/>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pic>
        <p:nvPicPr>
          <p:cNvPr id="2" name="Picture 1" descr="A drawing of a face&#10;&#10;Description automatically generated">
            <a:extLst>
              <a:ext uri="{FF2B5EF4-FFF2-40B4-BE49-F238E27FC236}">
                <a16:creationId xmlns:a16="http://schemas.microsoft.com/office/drawing/2014/main" id="{20FCD6E2-7121-51FB-974C-FCB4B49AFD57}"/>
              </a:ext>
            </a:extLst>
          </p:cNvPr>
          <p:cNvPicPr>
            <a:picLocks noChangeAspect="1"/>
          </p:cNvPicPr>
          <p:nvPr/>
        </p:nvPicPr>
        <p:blipFill>
          <a:blip r:embed="rId4"/>
          <a:srcRect l="2766" r="9406" b="-4"/>
          <a:stretch/>
        </p:blipFill>
        <p:spPr>
          <a:xfrm>
            <a:off x="2307844" y="3429001"/>
            <a:ext cx="2507086" cy="2835612"/>
          </a:xfrm>
          <a:prstGeom prst="rect">
            <a:avLst/>
          </a:prstGeom>
        </p:spPr>
      </p:pic>
      <p:pic>
        <p:nvPicPr>
          <p:cNvPr id="5" name="Picture 4">
            <a:extLst>
              <a:ext uri="{FF2B5EF4-FFF2-40B4-BE49-F238E27FC236}">
                <a16:creationId xmlns:a16="http://schemas.microsoft.com/office/drawing/2014/main" id="{A66A8AC3-5DD5-F4B2-DAF9-A81F3307B6BC}"/>
              </a:ext>
            </a:extLst>
          </p:cNvPr>
          <p:cNvPicPr>
            <a:picLocks noChangeAspect="1"/>
          </p:cNvPicPr>
          <p:nvPr/>
        </p:nvPicPr>
        <p:blipFill>
          <a:blip r:embed="rId5"/>
          <a:stretch>
            <a:fillRect/>
          </a:stretch>
        </p:blipFill>
        <p:spPr>
          <a:xfrm>
            <a:off x="6129957" y="0"/>
            <a:ext cx="5695758" cy="6858000"/>
          </a:xfrm>
          <a:prstGeom prst="rect">
            <a:avLst/>
          </a:prstGeom>
        </p:spPr>
      </p:pic>
    </p:spTree>
    <p:extLst>
      <p:ext uri="{BB962C8B-B14F-4D97-AF65-F5344CB8AC3E}">
        <p14:creationId xmlns:p14="http://schemas.microsoft.com/office/powerpoint/2010/main" val="234895006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83777-A4C0-8615-9786-87F00B4E03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89882FE-645C-93C4-99F3-1CB6D60991DF}"/>
              </a:ext>
            </a:extLst>
          </p:cNvPr>
          <p:cNvSpPr>
            <a:spLocks noGrp="1"/>
          </p:cNvSpPr>
          <p:nvPr>
            <p:ph type="title"/>
          </p:nvPr>
        </p:nvSpPr>
        <p:spPr>
          <a:xfrm>
            <a:off x="307884" y="1086929"/>
            <a:ext cx="3893180" cy="2104845"/>
          </a:xfrm>
        </p:spPr>
        <p:txBody>
          <a:bodyPr>
            <a:normAutofit fontScale="90000"/>
          </a:bodyPr>
          <a:lstStyle/>
          <a:p>
            <a:r>
              <a:rPr lang="en-US" sz="3600" b="1">
                <a:latin typeface="Times New Roman" panose="02020603050405020304" pitchFamily="18" charset="0"/>
                <a:cs typeface="Times New Roman" panose="02020603050405020304" pitchFamily="18" charset="0"/>
              </a:rPr>
              <a:t>TAX CAP: </a:t>
            </a:r>
            <a:br>
              <a:rPr lang="en-US" sz="3600" b="1">
                <a:latin typeface="Times New Roman" panose="02020603050405020304" pitchFamily="18" charset="0"/>
                <a:cs typeface="Times New Roman" panose="02020603050405020304" pitchFamily="18" charset="0"/>
              </a:rPr>
            </a:br>
            <a:br>
              <a:rPr lang="en-US" sz="3600" b="1">
                <a:latin typeface="Times New Roman" panose="02020603050405020304" pitchFamily="18" charset="0"/>
                <a:cs typeface="Times New Roman" panose="02020603050405020304" pitchFamily="18" charset="0"/>
              </a:rPr>
            </a:br>
            <a:r>
              <a:rPr lang="en-US" sz="2800" b="1">
                <a:latin typeface="Times New Roman" panose="02020603050405020304" pitchFamily="18" charset="0"/>
                <a:cs typeface="Times New Roman" panose="02020603050405020304" pitchFamily="18" charset="0"/>
              </a:rPr>
              <a:t>long-term impact of levying 0%</a:t>
            </a:r>
          </a:p>
        </p:txBody>
      </p:sp>
      <p:pic>
        <p:nvPicPr>
          <p:cNvPr id="3" name="Picture 2" descr="A drawing of a face&#10;&#10;Description automatically generated">
            <a:extLst>
              <a:ext uri="{FF2B5EF4-FFF2-40B4-BE49-F238E27FC236}">
                <a16:creationId xmlns:a16="http://schemas.microsoft.com/office/drawing/2014/main" id="{F4EBE2A3-46A5-CA10-0724-969D3FC7E68E}"/>
              </a:ext>
            </a:extLst>
          </p:cNvPr>
          <p:cNvPicPr>
            <a:picLocks noChangeAspect="1"/>
          </p:cNvPicPr>
          <p:nvPr/>
        </p:nvPicPr>
        <p:blipFill>
          <a:blip r:embed="rId3"/>
          <a:stretch>
            <a:fillRect/>
          </a:stretch>
        </p:blipFill>
        <p:spPr>
          <a:xfrm>
            <a:off x="11724326" y="6410940"/>
            <a:ext cx="460268" cy="457200"/>
          </a:xfrm>
          <a:prstGeom prst="rect">
            <a:avLst/>
          </a:prstGeom>
        </p:spPr>
      </p:pic>
      <p:graphicFrame>
        <p:nvGraphicFramePr>
          <p:cNvPr id="8" name="Object 7">
            <a:extLst>
              <a:ext uri="{FF2B5EF4-FFF2-40B4-BE49-F238E27FC236}">
                <a16:creationId xmlns:a16="http://schemas.microsoft.com/office/drawing/2014/main" id="{8FB975A2-9706-63BD-F953-8B2434086136}"/>
              </a:ext>
            </a:extLst>
          </p:cNvPr>
          <p:cNvGraphicFramePr>
            <a:graphicFrameLocks noChangeAspect="1"/>
          </p:cNvGraphicFramePr>
          <p:nvPr/>
        </p:nvGraphicFramePr>
        <p:xfrm>
          <a:off x="3967838" y="948906"/>
          <a:ext cx="8046200" cy="4666890"/>
        </p:xfrm>
        <a:graphic>
          <a:graphicData uri="http://schemas.openxmlformats.org/presentationml/2006/ole">
            <mc:AlternateContent xmlns:mc="http://schemas.openxmlformats.org/markup-compatibility/2006">
              <mc:Choice xmlns:v="urn:schemas-microsoft-com:vml" Requires="v">
                <p:oleObj name="Worksheet" r:id="rId4" imgW="8029716" imgH="3429116" progId="Excel.Sheet.12">
                  <p:embed/>
                </p:oleObj>
              </mc:Choice>
              <mc:Fallback>
                <p:oleObj name="Worksheet" r:id="rId4" imgW="8029716" imgH="3429116" progId="Excel.Sheet.12">
                  <p:embed/>
                  <p:pic>
                    <p:nvPicPr>
                      <p:cNvPr id="8" name="Object 7">
                        <a:extLst>
                          <a:ext uri="{FF2B5EF4-FFF2-40B4-BE49-F238E27FC236}">
                            <a16:creationId xmlns:a16="http://schemas.microsoft.com/office/drawing/2014/main" id="{8FB975A2-9706-63BD-F953-8B2434086136}"/>
                          </a:ext>
                        </a:extLst>
                      </p:cNvPr>
                      <p:cNvPicPr/>
                      <p:nvPr/>
                    </p:nvPicPr>
                    <p:blipFill>
                      <a:blip r:embed="rId5"/>
                      <a:stretch>
                        <a:fillRect/>
                      </a:stretch>
                    </p:blipFill>
                    <p:spPr>
                      <a:xfrm>
                        <a:off x="3967838" y="948906"/>
                        <a:ext cx="8046200" cy="4666890"/>
                      </a:xfrm>
                      <a:prstGeom prst="rect">
                        <a:avLst/>
                      </a:prstGeom>
                    </p:spPr>
                  </p:pic>
                </p:oleObj>
              </mc:Fallback>
            </mc:AlternateContent>
          </a:graphicData>
        </a:graphic>
      </p:graphicFrame>
    </p:spTree>
    <p:extLst>
      <p:ext uri="{BB962C8B-B14F-4D97-AF65-F5344CB8AC3E}">
        <p14:creationId xmlns:p14="http://schemas.microsoft.com/office/powerpoint/2010/main" val="1461211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DBC0D-E692-DFD3-0170-3E74A93E96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4A24CA-A8CE-3A57-3D08-802CC3DEAA77}"/>
              </a:ext>
            </a:extLst>
          </p:cNvPr>
          <p:cNvSpPr>
            <a:spLocks noGrp="1"/>
          </p:cNvSpPr>
          <p:nvPr>
            <p:ph type="title"/>
          </p:nvPr>
        </p:nvSpPr>
        <p:spPr>
          <a:xfrm>
            <a:off x="627062" y="552450"/>
            <a:ext cx="4402138" cy="2486025"/>
          </a:xfrm>
        </p:spPr>
        <p:txBody>
          <a:bodyPr>
            <a:normAutofit/>
          </a:bodyPr>
          <a:lstStyle/>
          <a:p>
            <a:r>
              <a:rPr lang="en-US" sz="3600" b="1" dirty="0">
                <a:latin typeface="Times New Roman" panose="02020603050405020304" pitchFamily="18" charset="0"/>
                <a:cs typeface="Times New Roman" panose="02020603050405020304" pitchFamily="18" charset="0"/>
              </a:rPr>
              <a:t>State aid revenues:</a:t>
            </a:r>
            <a:br>
              <a:rPr lang="en-US" sz="3600" b="1" dirty="0">
                <a:latin typeface="Times New Roman" panose="02020603050405020304" pitchFamily="18" charset="0"/>
                <a:cs typeface="Times New Roman" panose="02020603050405020304" pitchFamily="18" charset="0"/>
              </a:rPr>
            </a:br>
            <a:br>
              <a:rPr lang="en-US" sz="3600" b="1" dirty="0">
                <a:latin typeface="Times New Roman" panose="02020603050405020304" pitchFamily="18" charset="0"/>
                <a:cs typeface="Times New Roman" panose="02020603050405020304" pitchFamily="18" charset="0"/>
              </a:rPr>
            </a:br>
            <a:r>
              <a:rPr lang="en-US" sz="3100" b="1" dirty="0">
                <a:latin typeface="Times New Roman" panose="02020603050405020304" pitchFamily="18" charset="0"/>
                <a:cs typeface="Times New Roman" panose="02020603050405020304" pitchFamily="18" charset="0"/>
              </a:rPr>
              <a:t>5 MAIN CATEGORIES</a:t>
            </a:r>
          </a:p>
        </p:txBody>
      </p:sp>
      <p:graphicFrame>
        <p:nvGraphicFramePr>
          <p:cNvPr id="5" name="Content Placeholder 2">
            <a:extLst>
              <a:ext uri="{FF2B5EF4-FFF2-40B4-BE49-F238E27FC236}">
                <a16:creationId xmlns:a16="http://schemas.microsoft.com/office/drawing/2014/main" id="{C266D448-D017-BC68-A64F-B16C7E0506A2}"/>
              </a:ext>
            </a:extLst>
          </p:cNvPr>
          <p:cNvGraphicFramePr>
            <a:graphicFrameLocks noGrp="1"/>
          </p:cNvGraphicFramePr>
          <p:nvPr>
            <p:ph idx="1"/>
            <p:extLst>
              <p:ext uri="{D42A27DB-BD31-4B8C-83A1-F6EECF244321}">
                <p14:modId xmlns:p14="http://schemas.microsoft.com/office/powerpoint/2010/main" val="2132169518"/>
              </p:ext>
            </p:extLst>
          </p:nvPr>
        </p:nvGraphicFramePr>
        <p:xfrm>
          <a:off x="5411787" y="414068"/>
          <a:ext cx="5943601" cy="529661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drawing of a face&#10;&#10;Description automatically generated">
            <a:extLst>
              <a:ext uri="{FF2B5EF4-FFF2-40B4-BE49-F238E27FC236}">
                <a16:creationId xmlns:a16="http://schemas.microsoft.com/office/drawing/2014/main" id="{7038186C-F7DE-024F-FAED-301CDEECFD43}"/>
              </a:ext>
            </a:extLst>
          </p:cNvPr>
          <p:cNvPicPr>
            <a:picLocks noChangeAspect="1"/>
          </p:cNvPicPr>
          <p:nvPr/>
        </p:nvPicPr>
        <p:blipFill>
          <a:blip r:embed="rId8"/>
          <a:stretch>
            <a:fillRect/>
          </a:stretch>
        </p:blipFill>
        <p:spPr>
          <a:xfrm>
            <a:off x="11724326" y="6410940"/>
            <a:ext cx="460268" cy="457200"/>
          </a:xfrm>
          <a:prstGeom prst="rect">
            <a:avLst/>
          </a:prstGeom>
        </p:spPr>
      </p:pic>
    </p:spTree>
    <p:extLst>
      <p:ext uri="{BB962C8B-B14F-4D97-AF65-F5344CB8AC3E}">
        <p14:creationId xmlns:p14="http://schemas.microsoft.com/office/powerpoint/2010/main" val="11602837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id="{6B153F7D-1AEE-6F3B-782B-33A2DD782375}"/>
              </a:ext>
            </a:extLst>
          </p:cNvPr>
          <p:cNvGraphicFramePr>
            <a:graphicFrameLocks/>
          </p:cNvGraphicFramePr>
          <p:nvPr>
            <p:extLst>
              <p:ext uri="{D42A27DB-BD31-4B8C-83A1-F6EECF244321}">
                <p14:modId xmlns:p14="http://schemas.microsoft.com/office/powerpoint/2010/main" val="204667231"/>
              </p:ext>
            </p:extLst>
          </p:nvPr>
        </p:nvGraphicFramePr>
        <p:xfrm>
          <a:off x="976312" y="109728"/>
          <a:ext cx="10239375" cy="6533959"/>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descr="A drawing of a face&#10;&#10;Description automatically generated">
            <a:extLst>
              <a:ext uri="{FF2B5EF4-FFF2-40B4-BE49-F238E27FC236}">
                <a16:creationId xmlns:a16="http://schemas.microsoft.com/office/drawing/2014/main" id="{962D742C-01EB-CDFA-B06B-5C8371470BD9}"/>
              </a:ext>
            </a:extLst>
          </p:cNvPr>
          <p:cNvPicPr>
            <a:picLocks noChangeAspect="1"/>
          </p:cNvPicPr>
          <p:nvPr/>
        </p:nvPicPr>
        <p:blipFill>
          <a:blip r:embed="rId4"/>
          <a:stretch>
            <a:fillRect/>
          </a:stretch>
        </p:blipFill>
        <p:spPr>
          <a:xfrm>
            <a:off x="11724326" y="6410940"/>
            <a:ext cx="460268" cy="457200"/>
          </a:xfrm>
          <a:prstGeom prst="rect">
            <a:avLst/>
          </a:prstGeom>
        </p:spPr>
      </p:pic>
    </p:spTree>
    <p:extLst>
      <p:ext uri="{BB962C8B-B14F-4D97-AF65-F5344CB8AC3E}">
        <p14:creationId xmlns:p14="http://schemas.microsoft.com/office/powerpoint/2010/main" val="39034132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0491B-70F0-BB45-ADBA-9AB824B7364F}"/>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A5A800A-A762-EDF6-016B-9A547D8DF4EB}"/>
              </a:ext>
            </a:extLst>
          </p:cNvPr>
          <p:cNvSpPr>
            <a:spLocks noGrp="1"/>
          </p:cNvSpPr>
          <p:nvPr>
            <p:ph type="title"/>
          </p:nvPr>
        </p:nvSpPr>
        <p:spPr>
          <a:xfrm>
            <a:off x="1531339" y="2249816"/>
            <a:ext cx="4171479" cy="1770569"/>
          </a:xfrm>
        </p:spPr>
        <p:txBody>
          <a:bodyPr vert="horz" lIns="91440" tIns="45720" rIns="91440" bIns="0" rtlCol="0" anchor="b">
            <a:normAutofit/>
          </a:bodyPr>
          <a:lstStyle/>
          <a:p>
            <a:pPr algn="ctr"/>
            <a:r>
              <a:rPr lang="en-US" sz="4000" b="1" dirty="0">
                <a:latin typeface="Times New Roman" panose="02020603050405020304" pitchFamily="18" charset="0"/>
                <a:cs typeface="Times New Roman" panose="02020603050405020304" pitchFamily="18" charset="0"/>
              </a:rPr>
              <a:t>2026-27 </a:t>
            </a:r>
            <a:br>
              <a:rPr lang="en-US" sz="4000" b="1" dirty="0">
                <a:latin typeface="Times New Roman" panose="02020603050405020304" pitchFamily="18" charset="0"/>
                <a:cs typeface="Times New Roman" panose="02020603050405020304" pitchFamily="18" charset="0"/>
              </a:rPr>
            </a:br>
            <a:r>
              <a:rPr lang="en-US" sz="4000" b="1" dirty="0">
                <a:latin typeface="Times New Roman" panose="02020603050405020304" pitchFamily="18" charset="0"/>
                <a:cs typeface="Times New Roman" panose="02020603050405020304" pitchFamily="18" charset="0"/>
              </a:rPr>
              <a:t>EXPENSE BUDGET</a:t>
            </a:r>
          </a:p>
        </p:txBody>
      </p:sp>
      <p:pic>
        <p:nvPicPr>
          <p:cNvPr id="2" name="Picture 1" descr="A drawing of a face&#10;&#10;Description automatically generated">
            <a:extLst>
              <a:ext uri="{FF2B5EF4-FFF2-40B4-BE49-F238E27FC236}">
                <a16:creationId xmlns:a16="http://schemas.microsoft.com/office/drawing/2014/main" id="{DDF532C9-C48A-BB05-730A-864CA459E8A1}"/>
              </a:ext>
            </a:extLst>
          </p:cNvPr>
          <p:cNvPicPr>
            <a:picLocks noChangeAspect="1"/>
          </p:cNvPicPr>
          <p:nvPr/>
        </p:nvPicPr>
        <p:blipFill>
          <a:blip r:embed="rId3"/>
          <a:srcRect l="2766" r="9406" b="-4"/>
          <a:stretch/>
        </p:blipFill>
        <p:spPr>
          <a:xfrm>
            <a:off x="7164514" y="1040637"/>
            <a:ext cx="3915433" cy="4428507"/>
          </a:xfrm>
          <a:prstGeom prst="rect">
            <a:avLst/>
          </a:prstGeom>
        </p:spPr>
      </p:pic>
    </p:spTree>
    <p:extLst>
      <p:ext uri="{BB962C8B-B14F-4D97-AF65-F5344CB8AC3E}">
        <p14:creationId xmlns:p14="http://schemas.microsoft.com/office/powerpoint/2010/main" val="21071791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55206" y="812800"/>
            <a:ext cx="9603275" cy="743448"/>
          </a:xfrm>
        </p:spPr>
        <p:txBody>
          <a:bodyPr>
            <a:normAutofit/>
          </a:bodyPr>
          <a:lstStyle/>
          <a:p>
            <a:pPr algn="ctr"/>
            <a:r>
              <a:rPr lang="en-US" b="1" dirty="0">
                <a:latin typeface="Times New Roman" panose="02020603050405020304" pitchFamily="18" charset="0"/>
                <a:cs typeface="Times New Roman" panose="02020603050405020304" pitchFamily="18" charset="0"/>
              </a:rPr>
              <a:t>KCSD PRIMARY EXPENSE DRIVERS</a:t>
            </a:r>
            <a:br>
              <a:rPr lang="en-US" sz="2800" b="1" dirty="0">
                <a:latin typeface="Times New Roman" panose="02020603050405020304" pitchFamily="18" charset="0"/>
                <a:cs typeface="Times New Roman" panose="02020603050405020304" pitchFamily="18" charset="0"/>
              </a:rPr>
            </a:br>
            <a:endParaRPr lang="en-US" sz="1400" b="1" dirty="0">
              <a:latin typeface="Times New Roman" panose="02020603050405020304" pitchFamily="18" charset="0"/>
              <a:cs typeface="Times New Roman" panose="02020603050405020304" pitchFamily="18" charset="0"/>
            </a:endParaRPr>
          </a:p>
        </p:txBody>
      </p:sp>
      <p:pic>
        <p:nvPicPr>
          <p:cNvPr id="5" name="Picture 4" descr="A drawing of a face&#10;&#10;Description automatically generated">
            <a:extLst>
              <a:ext uri="{FF2B5EF4-FFF2-40B4-BE49-F238E27FC236}">
                <a16:creationId xmlns:a16="http://schemas.microsoft.com/office/drawing/2014/main" id="{6390016D-00CB-47B1-8A94-3D269DDC43D3}"/>
              </a:ext>
            </a:extLst>
          </p:cNvPr>
          <p:cNvPicPr>
            <a:picLocks noChangeAspect="1"/>
          </p:cNvPicPr>
          <p:nvPr/>
        </p:nvPicPr>
        <p:blipFill>
          <a:blip r:embed="rId3"/>
          <a:srcRect l="2766" r="9406" b="-4"/>
          <a:stretch/>
        </p:blipFill>
        <p:spPr>
          <a:xfrm>
            <a:off x="8052556" y="2177401"/>
            <a:ext cx="2762372" cy="3124351"/>
          </a:xfrm>
          <a:prstGeom prst="rect">
            <a:avLst/>
          </a:prstGeom>
        </p:spPr>
      </p:pic>
      <p:sp>
        <p:nvSpPr>
          <p:cNvPr id="6" name="TextBox 5">
            <a:extLst>
              <a:ext uri="{FF2B5EF4-FFF2-40B4-BE49-F238E27FC236}">
                <a16:creationId xmlns:a16="http://schemas.microsoft.com/office/drawing/2014/main" id="{A875B620-CF62-A643-6812-4C1F56D683BD}"/>
              </a:ext>
            </a:extLst>
          </p:cNvPr>
          <p:cNvSpPr txBox="1"/>
          <p:nvPr/>
        </p:nvSpPr>
        <p:spPr>
          <a:xfrm>
            <a:off x="1995054" y="2068946"/>
            <a:ext cx="5329289" cy="3719993"/>
          </a:xfrm>
          <a:prstGeom prst="rect">
            <a:avLst/>
          </a:prstGeom>
          <a:solidFill>
            <a:srgbClr val="0033CC"/>
          </a:solidFill>
          <a:ln w="15875">
            <a:solidFill>
              <a:sysClr val="windowText" lastClr="000000"/>
            </a:solidFill>
          </a:ln>
        </p:spPr>
        <p:txBody>
          <a:bodyPr wrap="square">
            <a:spAutoFit/>
          </a:bodyPr>
          <a:lstStyle/>
          <a:p>
            <a:pPr marL="228600" marR="0" lvl="0" indent="-228600" defTabSz="457200" eaLnBrk="1" fontAlgn="auto" latinLnBrk="0" hangingPunct="1">
              <a:lnSpc>
                <a:spcPct val="100000"/>
              </a:lnSpc>
              <a:spcBef>
                <a:spcPts val="1000"/>
              </a:spcBef>
              <a:spcAft>
                <a:spcPts val="0"/>
              </a:spcAft>
              <a:buClr>
                <a:schemeClr val="bg1"/>
              </a:buClr>
              <a:buSzPct val="80000"/>
              <a:buFont typeface="Courier New" panose="02070309020205020404" pitchFamily="49" charset="0"/>
              <a:buChar char="o"/>
              <a:tabLst/>
              <a:defRPr/>
            </a:pPr>
            <a:r>
              <a:rPr kumimoji="0" lang="en-US" sz="2200"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Staff Salaries</a:t>
            </a:r>
          </a:p>
          <a:p>
            <a:pPr marL="228600" marR="0" lvl="0" indent="-228600" defTabSz="457200" eaLnBrk="1" fontAlgn="auto" latinLnBrk="0" hangingPunct="1">
              <a:lnSpc>
                <a:spcPct val="100000"/>
              </a:lnSpc>
              <a:spcBef>
                <a:spcPts val="1000"/>
              </a:spcBef>
              <a:spcAft>
                <a:spcPts val="0"/>
              </a:spcAft>
              <a:buClr>
                <a:schemeClr val="bg1"/>
              </a:buClr>
              <a:buSzPct val="80000"/>
              <a:buFont typeface="Courier New" panose="02070309020205020404" pitchFamily="49" charset="0"/>
              <a:buChar char="o"/>
              <a:tabLst/>
              <a:defRPr/>
            </a:pPr>
            <a:r>
              <a:rPr kumimoji="0" lang="en-US" sz="2200"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Employee Benefits</a:t>
            </a:r>
          </a:p>
          <a:p>
            <a:pPr marL="228600" marR="0" lvl="0" indent="-228600" defTabSz="457200" eaLnBrk="1" fontAlgn="auto" latinLnBrk="0" hangingPunct="1">
              <a:lnSpc>
                <a:spcPct val="100000"/>
              </a:lnSpc>
              <a:spcBef>
                <a:spcPct val="20000"/>
              </a:spcBef>
              <a:spcAft>
                <a:spcPts val="600"/>
              </a:spcAft>
              <a:buClr>
                <a:schemeClr val="bg1"/>
              </a:buClr>
              <a:buSzPct val="80000"/>
              <a:buFont typeface="Courier New" panose="02070309020205020404" pitchFamily="49" charset="0"/>
              <a:buChar char="o"/>
              <a:tabLst/>
              <a:defRPr/>
            </a:pPr>
            <a:r>
              <a:rPr kumimoji="0" lang="en-US" sz="2200"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Transportation</a:t>
            </a:r>
          </a:p>
          <a:p>
            <a:pPr marL="228600" marR="0" lvl="0" indent="-228600" defTabSz="457200" eaLnBrk="1" fontAlgn="auto" latinLnBrk="0" hangingPunct="1">
              <a:lnSpc>
                <a:spcPct val="100000"/>
              </a:lnSpc>
              <a:spcBef>
                <a:spcPct val="20000"/>
              </a:spcBef>
              <a:spcAft>
                <a:spcPts val="600"/>
              </a:spcAft>
              <a:buClr>
                <a:schemeClr val="bg1"/>
              </a:buClr>
              <a:buSzPct val="80000"/>
              <a:buFont typeface="Courier New" panose="02070309020205020404" pitchFamily="49" charset="0"/>
              <a:buChar char="o"/>
              <a:tabLst/>
              <a:defRPr/>
            </a:pPr>
            <a:r>
              <a:rPr kumimoji="0" lang="en-US" sz="2200"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Costs for Students with Disabilities</a:t>
            </a:r>
          </a:p>
          <a:p>
            <a:pPr marL="228600" marR="0" lvl="0" indent="-228600" defTabSz="457200" eaLnBrk="1" fontAlgn="auto" latinLnBrk="0" hangingPunct="1">
              <a:lnSpc>
                <a:spcPct val="100000"/>
              </a:lnSpc>
              <a:spcBef>
                <a:spcPct val="20000"/>
              </a:spcBef>
              <a:spcAft>
                <a:spcPts val="600"/>
              </a:spcAft>
              <a:buClr>
                <a:schemeClr val="bg1"/>
              </a:buClr>
              <a:buSzPct val="80000"/>
              <a:buFont typeface="Courier New" panose="02070309020205020404" pitchFamily="49" charset="0"/>
              <a:buChar char="o"/>
              <a:tabLst/>
              <a:defRPr/>
            </a:pPr>
            <a:r>
              <a:rPr kumimoji="0" lang="en-US" sz="2200"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Debt Service</a:t>
            </a:r>
          </a:p>
          <a:p>
            <a:pPr marL="228600" marR="0" lvl="0" indent="-228600" defTabSz="457200" eaLnBrk="1" fontAlgn="auto" latinLnBrk="0" hangingPunct="1">
              <a:lnSpc>
                <a:spcPct val="100000"/>
              </a:lnSpc>
              <a:spcBef>
                <a:spcPct val="20000"/>
              </a:spcBef>
              <a:spcAft>
                <a:spcPts val="600"/>
              </a:spcAft>
              <a:buClr>
                <a:schemeClr val="bg1"/>
              </a:buClr>
              <a:buSzPct val="80000"/>
              <a:buFont typeface="Courier New" panose="02070309020205020404" pitchFamily="49" charset="0"/>
              <a:buChar char="o"/>
              <a:tabLst/>
              <a:defRPr/>
            </a:pPr>
            <a:r>
              <a:rPr kumimoji="0" lang="en-US" sz="2200"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Contractual Expenses</a:t>
            </a:r>
          </a:p>
          <a:p>
            <a:pPr marL="228600" marR="0" lvl="0" indent="-228600" defTabSz="457200" eaLnBrk="1" fontAlgn="auto" latinLnBrk="0" hangingPunct="1">
              <a:lnSpc>
                <a:spcPct val="100000"/>
              </a:lnSpc>
              <a:spcBef>
                <a:spcPct val="20000"/>
              </a:spcBef>
              <a:spcAft>
                <a:spcPts val="600"/>
              </a:spcAft>
              <a:buClr>
                <a:schemeClr val="bg1"/>
              </a:buClr>
              <a:buSzPct val="80000"/>
              <a:buFont typeface="Courier New" panose="02070309020205020404" pitchFamily="49" charset="0"/>
              <a:buChar char="o"/>
              <a:tabLst/>
              <a:defRPr/>
            </a:pPr>
            <a:r>
              <a:rPr kumimoji="0" lang="en-US" sz="2200"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Textbooks, Equipment, Supplies</a:t>
            </a:r>
          </a:p>
          <a:p>
            <a:pPr marL="228600" marR="0" lvl="0" indent="-228600" defTabSz="457200" eaLnBrk="1" fontAlgn="auto" latinLnBrk="0" hangingPunct="1">
              <a:lnSpc>
                <a:spcPct val="100000"/>
              </a:lnSpc>
              <a:spcBef>
                <a:spcPct val="20000"/>
              </a:spcBef>
              <a:spcAft>
                <a:spcPts val="600"/>
              </a:spcAft>
              <a:buClr>
                <a:schemeClr val="bg1"/>
              </a:buClr>
              <a:buSzPct val="80000"/>
              <a:buFont typeface="Courier New" panose="02070309020205020404" pitchFamily="49" charset="0"/>
              <a:buChar char="o"/>
              <a:tabLst/>
              <a:defRPr/>
            </a:pPr>
            <a:r>
              <a:rPr kumimoji="0" lang="en-US" sz="2200" b="1" i="0" u="none" strike="noStrike" kern="0" cap="none" spc="0" normalizeH="0" baseline="0" noProof="0" dirty="0">
                <a:ln>
                  <a:noFill/>
                </a:ln>
                <a:solidFill>
                  <a:schemeClr val="bg1"/>
                </a:solidFill>
                <a:effectLst/>
                <a:uLnTx/>
                <a:uFillTx/>
                <a:latin typeface="Times New Roman" panose="02020603050405020304" pitchFamily="18" charset="0"/>
                <a:cs typeface="Times New Roman" panose="02020603050405020304" pitchFamily="18" charset="0"/>
              </a:rPr>
              <a:t>Operations &amp; Maintenance</a:t>
            </a:r>
            <a:endParaRPr kumimoji="0" lang="en-US" sz="2200" b="1" i="0" u="none" strike="noStrike" kern="0" cap="none" spc="0" normalizeH="0" baseline="0" noProof="0" dirty="0">
              <a:ln>
                <a:noFill/>
              </a:ln>
              <a:solidFill>
                <a:schemeClr val="bg1"/>
              </a:solidFill>
              <a:effectLst/>
              <a:uLnTx/>
              <a:uFillTx/>
            </a:endParaRPr>
          </a:p>
        </p:txBody>
      </p:sp>
    </p:spTree>
    <p:extLst>
      <p:ext uri="{BB962C8B-B14F-4D97-AF65-F5344CB8AC3E}">
        <p14:creationId xmlns:p14="http://schemas.microsoft.com/office/powerpoint/2010/main" val="419547872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hart 3">
            <a:extLst>
              <a:ext uri="{FF2B5EF4-FFF2-40B4-BE49-F238E27FC236}">
                <a16:creationId xmlns:a16="http://schemas.microsoft.com/office/drawing/2014/main" id="{DE06F0B8-E1A1-4078-A569-DA27F1A46D4B}"/>
              </a:ext>
            </a:extLst>
          </p:cNvPr>
          <p:cNvGraphicFramePr>
            <a:graphicFrameLocks/>
          </p:cNvGraphicFramePr>
          <p:nvPr>
            <p:extLst>
              <p:ext uri="{D42A27DB-BD31-4B8C-83A1-F6EECF244321}">
                <p14:modId xmlns:p14="http://schemas.microsoft.com/office/powerpoint/2010/main" val="1241375948"/>
              </p:ext>
            </p:extLst>
          </p:nvPr>
        </p:nvGraphicFramePr>
        <p:xfrm>
          <a:off x="1115439" y="242887"/>
          <a:ext cx="9961122" cy="6372225"/>
        </p:xfrm>
        <a:graphic>
          <a:graphicData uri="http://schemas.openxmlformats.org/drawingml/2006/chart">
            <c:chart xmlns:c="http://schemas.openxmlformats.org/drawingml/2006/chart" xmlns:r="http://schemas.openxmlformats.org/officeDocument/2006/relationships" r:id="rId3"/>
          </a:graphicData>
        </a:graphic>
      </p:graphicFrame>
      <p:pic>
        <p:nvPicPr>
          <p:cNvPr id="2" name="Picture 1" descr="A drawing of a face&#10;&#10;Description automatically generated">
            <a:extLst>
              <a:ext uri="{FF2B5EF4-FFF2-40B4-BE49-F238E27FC236}">
                <a16:creationId xmlns:a16="http://schemas.microsoft.com/office/drawing/2014/main" id="{2D508DCA-03E6-3A86-B297-277810F55281}"/>
              </a:ext>
            </a:extLst>
          </p:cNvPr>
          <p:cNvPicPr>
            <a:picLocks noChangeAspect="1"/>
          </p:cNvPicPr>
          <p:nvPr/>
        </p:nvPicPr>
        <p:blipFill>
          <a:blip r:embed="rId4"/>
          <a:stretch>
            <a:fillRect/>
          </a:stretch>
        </p:blipFill>
        <p:spPr>
          <a:xfrm>
            <a:off x="11481758" y="6169989"/>
            <a:ext cx="702836" cy="698151"/>
          </a:xfrm>
          <a:prstGeom prst="rect">
            <a:avLst/>
          </a:prstGeom>
        </p:spPr>
      </p:pic>
    </p:spTree>
    <p:extLst>
      <p:ext uri="{BB962C8B-B14F-4D97-AF65-F5344CB8AC3E}">
        <p14:creationId xmlns:p14="http://schemas.microsoft.com/office/powerpoint/2010/main" val="111632167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534812-FADE-F26A-2E15-71491DD68F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C01FA42-3F43-5583-B694-79221C088606}"/>
              </a:ext>
            </a:extLst>
          </p:cNvPr>
          <p:cNvSpPr>
            <a:spLocks noGrp="1"/>
          </p:cNvSpPr>
          <p:nvPr>
            <p:ph type="title"/>
          </p:nvPr>
        </p:nvSpPr>
        <p:spPr>
          <a:xfrm>
            <a:off x="1634351" y="144598"/>
            <a:ext cx="9603275" cy="1049235"/>
          </a:xfrm>
        </p:spPr>
        <p:txBody>
          <a:bodyPr>
            <a:normAutofit fontScale="90000"/>
          </a:bodyPr>
          <a:lstStyle/>
          <a:p>
            <a:pPr algn="ctr"/>
            <a:r>
              <a:rPr lang="en-US" b="1">
                <a:latin typeface="Times New Roman" panose="02020603050405020304" pitchFamily="18" charset="0"/>
                <a:cs typeface="Times New Roman" panose="02020603050405020304" pitchFamily="18" charset="0"/>
              </a:rPr>
              <a:t>SHIFTING WEALTH MEASUREMENTS:  </a:t>
            </a:r>
            <a:br>
              <a:rPr lang="en-US" b="1">
                <a:latin typeface="Times New Roman" panose="02020603050405020304" pitchFamily="18" charset="0"/>
                <a:cs typeface="Times New Roman" panose="02020603050405020304" pitchFamily="18" charset="0"/>
              </a:rPr>
            </a:br>
            <a:r>
              <a:rPr lang="en-US" sz="3100" b="1">
                <a:latin typeface="Times New Roman" panose="02020603050405020304" pitchFamily="18" charset="0"/>
                <a:cs typeface="Times New Roman" panose="02020603050405020304" pitchFamily="18" charset="0"/>
              </a:rPr>
              <a:t>Impacts TO SPECIAL ED &amp; TRANSPORTATION COSTS</a:t>
            </a:r>
          </a:p>
        </p:txBody>
      </p:sp>
      <p:graphicFrame>
        <p:nvGraphicFramePr>
          <p:cNvPr id="5" name="Content Placeholder 4">
            <a:extLst>
              <a:ext uri="{FF2B5EF4-FFF2-40B4-BE49-F238E27FC236}">
                <a16:creationId xmlns:a16="http://schemas.microsoft.com/office/drawing/2014/main" id="{B3690E72-8FC1-73D7-D38E-B5ACF3BA068A}"/>
              </a:ext>
            </a:extLst>
          </p:cNvPr>
          <p:cNvGraphicFramePr>
            <a:graphicFrameLocks noGrp="1"/>
          </p:cNvGraphicFramePr>
          <p:nvPr>
            <p:ph idx="1"/>
            <p:extLst>
              <p:ext uri="{D42A27DB-BD31-4B8C-83A1-F6EECF244321}">
                <p14:modId xmlns:p14="http://schemas.microsoft.com/office/powerpoint/2010/main" val="2435492432"/>
              </p:ext>
            </p:extLst>
          </p:nvPr>
        </p:nvGraphicFramePr>
        <p:xfrm>
          <a:off x="1054359" y="1021976"/>
          <a:ext cx="10746780" cy="5691426"/>
        </p:xfrm>
        <a:graphic>
          <a:graphicData uri="http://schemas.openxmlformats.org/drawingml/2006/chart">
            <c:chart xmlns:c="http://schemas.openxmlformats.org/drawingml/2006/chart" xmlns:r="http://schemas.openxmlformats.org/officeDocument/2006/relationships" r:id="rId3"/>
          </a:graphicData>
        </a:graphic>
      </p:graphicFrame>
      <p:pic>
        <p:nvPicPr>
          <p:cNvPr id="3" name="Picture 2" descr="A drawing of a face&#10;&#10;Description automatically generated">
            <a:extLst>
              <a:ext uri="{FF2B5EF4-FFF2-40B4-BE49-F238E27FC236}">
                <a16:creationId xmlns:a16="http://schemas.microsoft.com/office/drawing/2014/main" id="{F9E64180-CAA0-7F59-8F62-7323FD028807}"/>
              </a:ext>
            </a:extLst>
          </p:cNvPr>
          <p:cNvPicPr>
            <a:picLocks noChangeAspect="1"/>
          </p:cNvPicPr>
          <p:nvPr/>
        </p:nvPicPr>
        <p:blipFill>
          <a:blip r:embed="rId4"/>
          <a:stretch>
            <a:fillRect/>
          </a:stretch>
        </p:blipFill>
        <p:spPr>
          <a:xfrm>
            <a:off x="181154" y="6159849"/>
            <a:ext cx="702836" cy="698151"/>
          </a:xfrm>
          <a:prstGeom prst="rect">
            <a:avLst/>
          </a:prstGeom>
        </p:spPr>
      </p:pic>
    </p:spTree>
    <p:extLst>
      <p:ext uri="{BB962C8B-B14F-4D97-AF65-F5344CB8AC3E}">
        <p14:creationId xmlns:p14="http://schemas.microsoft.com/office/powerpoint/2010/main" val="19148450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33F23C-8562-5B28-EF2D-4EA746198D5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F56D463-3B78-4B96-37FA-95D7BBEE0985}"/>
              </a:ext>
            </a:extLst>
          </p:cNvPr>
          <p:cNvSpPr>
            <a:spLocks noGrp="1"/>
          </p:cNvSpPr>
          <p:nvPr>
            <p:ph type="title"/>
          </p:nvPr>
        </p:nvSpPr>
        <p:spPr>
          <a:xfrm>
            <a:off x="1455206" y="507557"/>
            <a:ext cx="9603275" cy="1141488"/>
          </a:xfrm>
        </p:spPr>
        <p:txBody>
          <a:bodyPr>
            <a:normAutofit fontScale="90000"/>
          </a:bodyPr>
          <a:lstStyle/>
          <a:p>
            <a:pPr algn="ctr"/>
            <a:r>
              <a:rPr lang="en-US" b="1" dirty="0">
                <a:latin typeface="Times New Roman" panose="02020603050405020304" pitchFamily="18" charset="0"/>
                <a:cs typeface="Times New Roman" panose="02020603050405020304" pitchFamily="18" charset="0"/>
              </a:rPr>
              <a:t>2026-27 PROPOSED EXPENSES</a:t>
            </a:r>
            <a:br>
              <a:rPr lang="en-US" b="1" dirty="0">
                <a:latin typeface="Times New Roman" panose="02020603050405020304" pitchFamily="18" charset="0"/>
                <a:cs typeface="Times New Roman" panose="02020603050405020304" pitchFamily="18" charset="0"/>
              </a:rPr>
            </a:br>
            <a:r>
              <a:rPr lang="en-US" sz="2800" b="1" dirty="0">
                <a:latin typeface="Times New Roman" panose="02020603050405020304" pitchFamily="18" charset="0"/>
                <a:cs typeface="Times New Roman" panose="02020603050405020304" pitchFamily="18" charset="0"/>
              </a:rPr>
              <a:t>major CHANGES</a:t>
            </a:r>
            <a:br>
              <a:rPr lang="en-US" sz="2800" b="1" dirty="0">
                <a:latin typeface="Times New Roman" panose="02020603050405020304" pitchFamily="18" charset="0"/>
                <a:cs typeface="Times New Roman" panose="02020603050405020304" pitchFamily="18" charset="0"/>
              </a:rPr>
            </a:br>
            <a:br>
              <a:rPr lang="en-US" sz="2800" b="1" dirty="0">
                <a:latin typeface="Times New Roman" panose="02020603050405020304" pitchFamily="18" charset="0"/>
                <a:cs typeface="Times New Roman" panose="02020603050405020304" pitchFamily="18" charset="0"/>
              </a:rPr>
            </a:br>
            <a:endParaRPr lang="en-US" sz="1400" b="1" dirty="0">
              <a:latin typeface="Times New Roman" panose="02020603050405020304" pitchFamily="18" charset="0"/>
              <a:cs typeface="Times New Roman" panose="02020603050405020304" pitchFamily="18" charset="0"/>
            </a:endParaRPr>
          </a:p>
        </p:txBody>
      </p:sp>
      <p:graphicFrame>
        <p:nvGraphicFramePr>
          <p:cNvPr id="28" name="Content Placeholder 2">
            <a:extLst>
              <a:ext uri="{FF2B5EF4-FFF2-40B4-BE49-F238E27FC236}">
                <a16:creationId xmlns:a16="http://schemas.microsoft.com/office/drawing/2014/main" id="{34886E32-3EEE-1A5F-9B60-983F7BF8A26C}"/>
              </a:ext>
            </a:extLst>
          </p:cNvPr>
          <p:cNvGraphicFramePr>
            <a:graphicFrameLocks noGrp="1"/>
          </p:cNvGraphicFramePr>
          <p:nvPr>
            <p:ph idx="1"/>
            <p:extLst>
              <p:ext uri="{D42A27DB-BD31-4B8C-83A1-F6EECF244321}">
                <p14:modId xmlns:p14="http://schemas.microsoft.com/office/powerpoint/2010/main" val="3461436422"/>
              </p:ext>
            </p:extLst>
          </p:nvPr>
        </p:nvGraphicFramePr>
        <p:xfrm>
          <a:off x="1455206" y="1903591"/>
          <a:ext cx="6003015" cy="387610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5" name="Picture 4" descr="A drawing of a face&#10;&#10;Description automatically generated">
            <a:extLst>
              <a:ext uri="{FF2B5EF4-FFF2-40B4-BE49-F238E27FC236}">
                <a16:creationId xmlns:a16="http://schemas.microsoft.com/office/drawing/2014/main" id="{77FEEA6A-F86D-2E79-B3F4-369A1759D333}"/>
              </a:ext>
            </a:extLst>
          </p:cNvPr>
          <p:cNvPicPr>
            <a:picLocks noChangeAspect="1"/>
          </p:cNvPicPr>
          <p:nvPr/>
        </p:nvPicPr>
        <p:blipFill>
          <a:blip r:embed="rId8"/>
          <a:srcRect l="2766" r="9406" b="-4"/>
          <a:stretch/>
        </p:blipFill>
        <p:spPr>
          <a:xfrm>
            <a:off x="8052556" y="2177401"/>
            <a:ext cx="2762372" cy="3124351"/>
          </a:xfrm>
          <a:prstGeom prst="rect">
            <a:avLst/>
          </a:prstGeom>
        </p:spPr>
      </p:pic>
    </p:spTree>
    <p:extLst>
      <p:ext uri="{BB962C8B-B14F-4D97-AF65-F5344CB8AC3E}">
        <p14:creationId xmlns:p14="http://schemas.microsoft.com/office/powerpoint/2010/main" val="25105706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481781" y="4829527"/>
            <a:ext cx="10738251" cy="1247883"/>
          </a:xfrm>
        </p:spPr>
        <p:txBody>
          <a:bodyPr>
            <a:noAutofit/>
          </a:bodyPr>
          <a:lstStyle/>
          <a:p>
            <a:pPr algn="ctr"/>
            <a:r>
              <a:rPr lang="en-US" sz="4000" b="1"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Tax Levy Changes vs. </a:t>
            </a:r>
            <a:br>
              <a:rPr lang="en-US" sz="4000" b="1"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br>
            <a:r>
              <a:rPr lang="en-US" sz="4000" b="1" dirty="0">
                <a:solidFill>
                  <a:srgbClr val="FFFFFF"/>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Budget Changes</a:t>
            </a:r>
          </a:p>
        </p:txBody>
      </p:sp>
      <p:graphicFrame>
        <p:nvGraphicFramePr>
          <p:cNvPr id="6" name="Content Placeholder 8">
            <a:extLst>
              <a:ext uri="{FF2B5EF4-FFF2-40B4-BE49-F238E27FC236}">
                <a16:creationId xmlns:a16="http://schemas.microsoft.com/office/drawing/2014/main" id="{2B078669-2ECE-561F-1414-2A7EFD1D0D0F}"/>
              </a:ext>
            </a:extLst>
          </p:cNvPr>
          <p:cNvGraphicFramePr>
            <a:graphicFrameLocks noGrp="1"/>
          </p:cNvGraphicFramePr>
          <p:nvPr>
            <p:ph idx="4294967295"/>
            <p:extLst>
              <p:ext uri="{D42A27DB-BD31-4B8C-83A1-F6EECF244321}">
                <p14:modId xmlns:p14="http://schemas.microsoft.com/office/powerpoint/2010/main" val="4278084078"/>
              </p:ext>
            </p:extLst>
          </p:nvPr>
        </p:nvGraphicFramePr>
        <p:xfrm>
          <a:off x="481781" y="780590"/>
          <a:ext cx="10901363" cy="3619500"/>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descr="A drawing of a face&#10;&#10;Description automatically generated">
            <a:extLst>
              <a:ext uri="{FF2B5EF4-FFF2-40B4-BE49-F238E27FC236}">
                <a16:creationId xmlns:a16="http://schemas.microsoft.com/office/drawing/2014/main" id="{3F8A065E-86FA-47F6-9CE7-D43D9CE911DF}"/>
              </a:ext>
            </a:extLst>
          </p:cNvPr>
          <p:cNvPicPr>
            <a:picLocks noChangeAspect="1"/>
          </p:cNvPicPr>
          <p:nvPr/>
        </p:nvPicPr>
        <p:blipFill>
          <a:blip r:embed="rId4"/>
          <a:stretch>
            <a:fillRect/>
          </a:stretch>
        </p:blipFill>
        <p:spPr>
          <a:xfrm>
            <a:off x="11710988" y="6399650"/>
            <a:ext cx="457200" cy="454151"/>
          </a:xfrm>
          <a:prstGeom prst="rect">
            <a:avLst/>
          </a:prstGeom>
        </p:spPr>
      </p:pic>
    </p:spTree>
    <p:extLst>
      <p:ext uri="{BB962C8B-B14F-4D97-AF65-F5344CB8AC3E}">
        <p14:creationId xmlns:p14="http://schemas.microsoft.com/office/powerpoint/2010/main" val="192721631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a:extLst>
            <a:ext uri="{FF2B5EF4-FFF2-40B4-BE49-F238E27FC236}">
              <a16:creationId xmlns:a16="http://schemas.microsoft.com/office/drawing/2014/main" id="{04866514-93D6-BBC7-5B2A-6FDD9671E368}"/>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6A3ED69F-39E0-3EAC-59A4-4FC2D592CC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12" name="Picture 11">
            <a:extLst>
              <a:ext uri="{FF2B5EF4-FFF2-40B4-BE49-F238E27FC236}">
                <a16:creationId xmlns:a16="http://schemas.microsoft.com/office/drawing/2014/main" id="{EA7984BB-4A77-C880-9C40-ED9B75FF1358}"/>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4" name="Straight Connector 13">
            <a:extLst>
              <a:ext uri="{FF2B5EF4-FFF2-40B4-BE49-F238E27FC236}">
                <a16:creationId xmlns:a16="http://schemas.microsoft.com/office/drawing/2014/main" id="{629AADDF-C923-EE76-F793-E6861DDE7FC8}"/>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FAE5DAD-05A7-5FCE-D4AA-22FE7B77F7E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18" name="Rectangle 17">
            <a:extLst>
              <a:ext uri="{FF2B5EF4-FFF2-40B4-BE49-F238E27FC236}">
                <a16:creationId xmlns:a16="http://schemas.microsoft.com/office/drawing/2014/main" id="{FD87BA65-0B64-5DA7-C2AC-C52856A306E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0" name="Rectangle 19">
            <a:extLst>
              <a:ext uri="{FF2B5EF4-FFF2-40B4-BE49-F238E27FC236}">
                <a16:creationId xmlns:a16="http://schemas.microsoft.com/office/drawing/2014/main" id="{A23B3FB1-3A18-EC32-3699-7A64C59FF01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 name="Title 1">
            <a:extLst>
              <a:ext uri="{FF2B5EF4-FFF2-40B4-BE49-F238E27FC236}">
                <a16:creationId xmlns:a16="http://schemas.microsoft.com/office/drawing/2014/main" id="{0F894026-6A73-D3AF-EED2-220194A619F7}"/>
              </a:ext>
            </a:extLst>
          </p:cNvPr>
          <p:cNvSpPr>
            <a:spLocks noGrp="1"/>
          </p:cNvSpPr>
          <p:nvPr>
            <p:ph type="title"/>
          </p:nvPr>
        </p:nvSpPr>
        <p:spPr>
          <a:xfrm>
            <a:off x="310896" y="482172"/>
            <a:ext cx="3498717" cy="3034940"/>
          </a:xfrm>
        </p:spPr>
        <p:txBody>
          <a:bodyPr vert="horz" lIns="91440" tIns="45720" rIns="91440" bIns="0" rtlCol="0" anchor="b">
            <a:normAutofit fontScale="90000"/>
          </a:bodyPr>
          <a:lstStyle/>
          <a:p>
            <a:pPr algn="ctr"/>
            <a:r>
              <a:rPr lang="en-US" sz="4800" b="1" dirty="0">
                <a:latin typeface="Times New Roman" panose="02020603050405020304" pitchFamily="18" charset="0"/>
                <a:cs typeface="Times New Roman" panose="02020603050405020304" pitchFamily="18" charset="0"/>
              </a:rPr>
              <a:t>Budget vote:</a:t>
            </a:r>
            <a:br>
              <a:rPr lang="en-US" sz="4800" b="1" dirty="0">
                <a:latin typeface="Times New Roman" panose="02020603050405020304" pitchFamily="18" charset="0"/>
                <a:cs typeface="Times New Roman" panose="02020603050405020304" pitchFamily="18" charset="0"/>
              </a:rPr>
            </a:br>
            <a:r>
              <a:rPr lang="en-US" sz="3600" b="1" dirty="0">
                <a:latin typeface="Times New Roman" panose="02020603050405020304" pitchFamily="18" charset="0"/>
                <a:cs typeface="Times New Roman" panose="02020603050405020304" pitchFamily="18" charset="0"/>
              </a:rPr>
              <a:t>T</a:t>
            </a:r>
            <a:r>
              <a:rPr lang="en-US" b="1" dirty="0">
                <a:latin typeface="Times New Roman" panose="02020603050405020304" pitchFamily="18" charset="0"/>
                <a:cs typeface="Times New Roman" panose="02020603050405020304" pitchFamily="18" charset="0"/>
              </a:rPr>
              <a:t>uesday, May 19</a:t>
            </a:r>
            <a:r>
              <a:rPr lang="en-US" b="1" baseline="30000" dirty="0">
                <a:latin typeface="Times New Roman" panose="02020603050405020304" pitchFamily="18" charset="0"/>
                <a:cs typeface="Times New Roman" panose="02020603050405020304" pitchFamily="18" charset="0"/>
              </a:rPr>
              <a:t>th</a:t>
            </a:r>
            <a:br>
              <a:rPr lang="en-US" b="1" baseline="30000" dirty="0">
                <a:latin typeface="Times New Roman" panose="02020603050405020304" pitchFamily="18" charset="0"/>
                <a:cs typeface="Times New Roman" panose="02020603050405020304" pitchFamily="18" charset="0"/>
              </a:rPr>
            </a:br>
            <a:r>
              <a:rPr lang="en-US" sz="2400" b="1" baseline="30000" dirty="0">
                <a:solidFill>
                  <a:srgbClr val="0033CC"/>
                </a:solidFill>
                <a:latin typeface="Times New Roman" panose="02020603050405020304" pitchFamily="18" charset="0"/>
                <a:cs typeface="Times New Roman" panose="02020603050405020304" pitchFamily="18" charset="0"/>
              </a:rPr>
              <a:t>SEE KCSD WEBSITE FOR DETAILS</a:t>
            </a:r>
            <a:r>
              <a:rPr lang="en-US" b="1" dirty="0">
                <a:solidFill>
                  <a:srgbClr val="0033CC"/>
                </a:solidFill>
                <a:latin typeface="Times New Roman" panose="02020603050405020304" pitchFamily="18" charset="0"/>
                <a:cs typeface="Times New Roman" panose="02020603050405020304" pitchFamily="18" charset="0"/>
              </a:rPr>
              <a:t> </a:t>
            </a:r>
            <a:br>
              <a:rPr lang="en-US" b="1" dirty="0">
                <a:solidFill>
                  <a:srgbClr val="0033CC"/>
                </a:solidFill>
                <a:latin typeface="Times New Roman" panose="02020603050405020304" pitchFamily="18" charset="0"/>
                <a:cs typeface="Times New Roman" panose="02020603050405020304" pitchFamily="18" charset="0"/>
              </a:rPr>
            </a:br>
            <a:r>
              <a:rPr kumimoji="0" lang="en-US" sz="2000" b="1" i="0" u="none" strike="noStrike" kern="1200" cap="all" spc="0" normalizeH="0" baseline="30000" noProof="0" dirty="0">
                <a:ln>
                  <a:noFill/>
                </a:ln>
                <a:solidFill>
                  <a:srgbClr val="0033CC"/>
                </a:solidFill>
                <a:effectLst/>
                <a:uLnTx/>
                <a:uFillTx/>
                <a:latin typeface="Times New Roman" panose="02020603050405020304" pitchFamily="18" charset="0"/>
                <a:ea typeface="+mj-ea"/>
                <a:cs typeface="Times New Roman" panose="02020603050405020304" pitchFamily="18" charset="0"/>
              </a:rPr>
              <a:t>www.kingstoncityschools.org</a:t>
            </a:r>
            <a:endParaRPr lang="en-US" sz="2000" b="1" dirty="0">
              <a:solidFill>
                <a:srgbClr val="0033CC"/>
              </a:solidFill>
              <a:latin typeface="Times New Roman" panose="02020603050405020304" pitchFamily="18" charset="0"/>
              <a:cs typeface="Times New Roman" panose="02020603050405020304" pitchFamily="18" charset="0"/>
            </a:endParaRPr>
          </a:p>
        </p:txBody>
      </p:sp>
      <p:cxnSp>
        <p:nvCxnSpPr>
          <p:cNvPr id="22" name="Straight Connector 21">
            <a:extLst>
              <a:ext uri="{FF2B5EF4-FFF2-40B4-BE49-F238E27FC236}">
                <a16:creationId xmlns:a16="http://schemas.microsoft.com/office/drawing/2014/main" id="{5ABADC0D-1BBD-ACC4-6AC6-6EF1CEB3EB7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4" name="Group 23">
            <a:extLst>
              <a:ext uri="{FF2B5EF4-FFF2-40B4-BE49-F238E27FC236}">
                <a16:creationId xmlns:a16="http://schemas.microsoft.com/office/drawing/2014/main" id="{D45CFCE7-92D4-7C25-A730-73F5485BB3A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25" name="Rectangle 24">
              <a:extLst>
                <a:ext uri="{FF2B5EF4-FFF2-40B4-BE49-F238E27FC236}">
                  <a16:creationId xmlns:a16="http://schemas.microsoft.com/office/drawing/2014/main" id="{7E56B46E-55C0-048D-F9A8-B091D71EFCD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sp>
          <p:nvSpPr>
            <p:cNvPr id="26" name="Rectangle 25">
              <a:extLst>
                <a:ext uri="{FF2B5EF4-FFF2-40B4-BE49-F238E27FC236}">
                  <a16:creationId xmlns:a16="http://schemas.microsoft.com/office/drawing/2014/main" id="{CF9AFAAD-DEA0-D9A4-912B-C7F07C77167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grpSp>
      <p:sp>
        <p:nvSpPr>
          <p:cNvPr id="28" name="Rectangle 27">
            <a:extLst>
              <a:ext uri="{FF2B5EF4-FFF2-40B4-BE49-F238E27FC236}">
                <a16:creationId xmlns:a16="http://schemas.microsoft.com/office/drawing/2014/main" id="{16AE6A09-7942-5893-2089-FA10EA7A333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Gill Sans MT" panose="020B0502020104020203"/>
              <a:ea typeface="+mn-ea"/>
              <a:cs typeface="+mn-cs"/>
            </a:endParaRPr>
          </a:p>
        </p:txBody>
      </p:sp>
      <p:pic>
        <p:nvPicPr>
          <p:cNvPr id="5" name="Content Placeholder 4" descr="A close up of text on a white background&#10;&#10;Description automatically generated">
            <a:extLst>
              <a:ext uri="{FF2B5EF4-FFF2-40B4-BE49-F238E27FC236}">
                <a16:creationId xmlns:a16="http://schemas.microsoft.com/office/drawing/2014/main" id="{F82E7A2C-B367-BC89-F41A-C0216004D44B}"/>
              </a:ext>
            </a:extLst>
          </p:cNvPr>
          <p:cNvPicPr>
            <a:picLocks noGrp="1" noChangeAspect="1"/>
          </p:cNvPicPr>
          <p:nvPr>
            <p:ph idx="1"/>
          </p:nvPr>
        </p:nvPicPr>
        <p:blipFill>
          <a:blip r:embed="rId4"/>
          <a:stretch>
            <a:fillRect/>
          </a:stretch>
        </p:blipFill>
        <p:spPr>
          <a:xfrm>
            <a:off x="4618374" y="1283599"/>
            <a:ext cx="6282919" cy="3531663"/>
          </a:xfrm>
          <a:prstGeom prst="rect">
            <a:avLst/>
          </a:prstGeom>
        </p:spPr>
      </p:pic>
      <p:pic>
        <p:nvPicPr>
          <p:cNvPr id="30" name="Picture 29">
            <a:extLst>
              <a:ext uri="{FF2B5EF4-FFF2-40B4-BE49-F238E27FC236}">
                <a16:creationId xmlns:a16="http://schemas.microsoft.com/office/drawing/2014/main" id="{0E5C779E-F4F6-54F5-9A16-68EB84704FFB}"/>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2" name="Straight Connector 31">
            <a:extLst>
              <a:ext uri="{FF2B5EF4-FFF2-40B4-BE49-F238E27FC236}">
                <a16:creationId xmlns:a16="http://schemas.microsoft.com/office/drawing/2014/main" id="{790BD8AD-08E9-B680-C8FB-5132404EF8D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629256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83BDF4-A8C6-FF09-FE69-A0C1F5A4BC1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0EFDBC-5808-78BF-F58D-69DF0C51D5FB}"/>
              </a:ext>
            </a:extLst>
          </p:cNvPr>
          <p:cNvSpPr>
            <a:spLocks noGrp="1"/>
          </p:cNvSpPr>
          <p:nvPr>
            <p:ph type="title"/>
          </p:nvPr>
        </p:nvSpPr>
        <p:spPr>
          <a:xfrm>
            <a:off x="627062" y="552450"/>
            <a:ext cx="4249738" cy="2486025"/>
          </a:xfrm>
        </p:spPr>
        <p:txBody>
          <a:bodyPr>
            <a:normAutofit fontScale="90000"/>
          </a:bodyPr>
          <a:lstStyle/>
          <a:p>
            <a:pPr algn="ctr"/>
            <a:r>
              <a:rPr lang="en-US" sz="3600" b="1" dirty="0">
                <a:latin typeface="Times New Roman" panose="02020603050405020304" pitchFamily="18" charset="0"/>
                <a:cs typeface="Times New Roman" panose="02020603050405020304" pitchFamily="18" charset="0"/>
              </a:rPr>
              <a:t>WHAT IF THE BUDGET DOES NOT PASS?</a:t>
            </a:r>
            <a:br>
              <a:rPr lang="en-US" sz="3600" b="1" dirty="0">
                <a:latin typeface="Times New Roman" panose="02020603050405020304" pitchFamily="18" charset="0"/>
                <a:cs typeface="Times New Roman" panose="02020603050405020304" pitchFamily="18" charset="0"/>
              </a:rPr>
            </a:br>
            <a:br>
              <a:rPr lang="en-US" sz="3600" b="1" dirty="0">
                <a:latin typeface="Times New Roman" panose="02020603050405020304" pitchFamily="18" charset="0"/>
                <a:cs typeface="Times New Roman" panose="02020603050405020304" pitchFamily="18" charset="0"/>
              </a:rPr>
            </a:br>
            <a:r>
              <a:rPr lang="en-US" sz="3600" b="1" dirty="0">
                <a:latin typeface="Times New Roman" panose="02020603050405020304" pitchFamily="18" charset="0"/>
                <a:cs typeface="Times New Roman" panose="02020603050405020304" pitchFamily="18" charset="0"/>
              </a:rPr>
              <a:t>3 OPTIONS</a:t>
            </a:r>
          </a:p>
        </p:txBody>
      </p:sp>
      <p:graphicFrame>
        <p:nvGraphicFramePr>
          <p:cNvPr id="5" name="Content Placeholder 2">
            <a:extLst>
              <a:ext uri="{FF2B5EF4-FFF2-40B4-BE49-F238E27FC236}">
                <a16:creationId xmlns:a16="http://schemas.microsoft.com/office/drawing/2014/main" id="{2FF9D14A-52E2-AB23-B9EE-FA1FAA733F17}"/>
              </a:ext>
            </a:extLst>
          </p:cNvPr>
          <p:cNvGraphicFramePr>
            <a:graphicFrameLocks noGrp="1"/>
          </p:cNvGraphicFramePr>
          <p:nvPr>
            <p:ph idx="1"/>
            <p:extLst>
              <p:ext uri="{D42A27DB-BD31-4B8C-83A1-F6EECF244321}">
                <p14:modId xmlns:p14="http://schemas.microsoft.com/office/powerpoint/2010/main" val="238203341"/>
              </p:ext>
            </p:extLst>
          </p:nvPr>
        </p:nvGraphicFramePr>
        <p:xfrm>
          <a:off x="4876800" y="414068"/>
          <a:ext cx="6847526" cy="545638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3" name="Picture 2" descr="A drawing of a face&#10;&#10;Description automatically generated">
            <a:extLst>
              <a:ext uri="{FF2B5EF4-FFF2-40B4-BE49-F238E27FC236}">
                <a16:creationId xmlns:a16="http://schemas.microsoft.com/office/drawing/2014/main" id="{19BEE220-AD65-3DBA-EBEA-17D79A7C04C7}"/>
              </a:ext>
            </a:extLst>
          </p:cNvPr>
          <p:cNvPicPr>
            <a:picLocks noChangeAspect="1"/>
          </p:cNvPicPr>
          <p:nvPr/>
        </p:nvPicPr>
        <p:blipFill>
          <a:blip r:embed="rId8"/>
          <a:stretch>
            <a:fillRect/>
          </a:stretch>
        </p:blipFill>
        <p:spPr>
          <a:xfrm>
            <a:off x="11724326" y="6410940"/>
            <a:ext cx="460268" cy="457200"/>
          </a:xfrm>
          <a:prstGeom prst="rect">
            <a:avLst/>
          </a:prstGeom>
        </p:spPr>
      </p:pic>
    </p:spTree>
    <p:extLst>
      <p:ext uri="{BB962C8B-B14F-4D97-AF65-F5344CB8AC3E}">
        <p14:creationId xmlns:p14="http://schemas.microsoft.com/office/powerpoint/2010/main" val="73291974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650AE-1EE5-DD4B-D744-BE77C68D727E}"/>
              </a:ext>
            </a:extLst>
          </p:cNvPr>
          <p:cNvSpPr>
            <a:spLocks noGrp="1"/>
          </p:cNvSpPr>
          <p:nvPr>
            <p:ph type="title"/>
          </p:nvPr>
        </p:nvSpPr>
        <p:spPr>
          <a:xfrm>
            <a:off x="678872" y="694932"/>
            <a:ext cx="10827328" cy="985966"/>
          </a:xfrm>
        </p:spPr>
        <p:txBody>
          <a:bodyPr anchor="t">
            <a:normAutofit/>
          </a:bodyPr>
          <a:lstStyle/>
          <a:p>
            <a:pPr algn="ctr"/>
            <a:r>
              <a:rPr lang="en-US" b="1" dirty="0">
                <a:latin typeface="Times New Roman" panose="02020603050405020304" pitchFamily="18" charset="0"/>
                <a:cs typeface="Times New Roman" panose="02020603050405020304" pitchFamily="18" charset="0"/>
              </a:rPr>
              <a:t>Operational, Administrative &amp; PROGRMMATIC</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Impact of a Contingency Budget</a:t>
            </a:r>
          </a:p>
        </p:txBody>
      </p:sp>
      <p:graphicFrame>
        <p:nvGraphicFramePr>
          <p:cNvPr id="5" name="Content Placeholder 4">
            <a:extLst>
              <a:ext uri="{FF2B5EF4-FFF2-40B4-BE49-F238E27FC236}">
                <a16:creationId xmlns:a16="http://schemas.microsoft.com/office/drawing/2014/main" id="{D8017F37-7FCC-47C5-BB2C-F879060C2134}"/>
              </a:ext>
            </a:extLst>
          </p:cNvPr>
          <p:cNvGraphicFramePr>
            <a:graphicFrameLocks noGrp="1"/>
          </p:cNvGraphicFramePr>
          <p:nvPr>
            <p:ph idx="1"/>
            <p:extLst>
              <p:ext uri="{D42A27DB-BD31-4B8C-83A1-F6EECF244321}">
                <p14:modId xmlns:p14="http://schemas.microsoft.com/office/powerpoint/2010/main" val="2529707045"/>
              </p:ext>
            </p:extLst>
          </p:nvPr>
        </p:nvGraphicFramePr>
        <p:xfrm>
          <a:off x="704087" y="2232694"/>
          <a:ext cx="10802113" cy="3799687"/>
        </p:xfrm>
        <a:graphic>
          <a:graphicData uri="http://schemas.openxmlformats.org/drawingml/2006/table">
            <a:tbl>
              <a:tblPr firstRow="1" bandRow="1">
                <a:noFill/>
                <a:tableStyleId>{5C22544A-7EE6-4342-B048-85BDC9FD1C3A}</a:tableStyleId>
              </a:tblPr>
              <a:tblGrid>
                <a:gridCol w="4544393">
                  <a:extLst>
                    <a:ext uri="{9D8B030D-6E8A-4147-A177-3AD203B41FA5}">
                      <a16:colId xmlns:a16="http://schemas.microsoft.com/office/drawing/2014/main" val="3452890664"/>
                    </a:ext>
                  </a:extLst>
                </a:gridCol>
                <a:gridCol w="6257720">
                  <a:extLst>
                    <a:ext uri="{9D8B030D-6E8A-4147-A177-3AD203B41FA5}">
                      <a16:colId xmlns:a16="http://schemas.microsoft.com/office/drawing/2014/main" val="3558193933"/>
                    </a:ext>
                  </a:extLst>
                </a:gridCol>
              </a:tblGrid>
              <a:tr h="641261">
                <a:tc>
                  <a:txBody>
                    <a:bodyPr/>
                    <a:lstStyle/>
                    <a:p>
                      <a:pPr algn="ctr">
                        <a:buNone/>
                      </a:pPr>
                      <a:r>
                        <a:rPr lang="en-US" sz="2000" b="1" cap="all" spc="150" dirty="0">
                          <a:solidFill>
                            <a:schemeClr val="tx1"/>
                          </a:solidFill>
                          <a:latin typeface="Times New Roman" panose="02020603050405020304" pitchFamily="18" charset="0"/>
                          <a:cs typeface="Times New Roman" panose="02020603050405020304" pitchFamily="18" charset="0"/>
                        </a:rPr>
                        <a:t>Area</a:t>
                      </a:r>
                    </a:p>
                  </a:txBody>
                  <a:tcPr marL="158553" marR="158553" marT="158553" marB="15855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lgn="ctr">
                        <a:buNone/>
                      </a:pPr>
                      <a:r>
                        <a:rPr lang="en-US" sz="2000" b="1" cap="all" spc="150" dirty="0">
                          <a:solidFill>
                            <a:schemeClr val="tx1"/>
                          </a:solidFill>
                          <a:latin typeface="Times New Roman" panose="02020603050405020304" pitchFamily="18" charset="0"/>
                          <a:cs typeface="Times New Roman" panose="02020603050405020304" pitchFamily="18" charset="0"/>
                        </a:rPr>
                        <a:t>Impact Under Contingency Budget</a:t>
                      </a:r>
                    </a:p>
                  </a:txBody>
                  <a:tcPr marL="158553" marR="158553" marT="158553" marB="158553" anchor="ctr">
                    <a:lnL w="12700" cmpd="sng">
                      <a:noFill/>
                    </a:lnL>
                    <a:lnR w="12700" cmpd="sng">
                      <a:noFill/>
                    </a:lnR>
                    <a:lnT w="6350" cap="flat" cmpd="sng" algn="ctr">
                      <a:noFill/>
                      <a:prstDash val="solid"/>
                    </a:lnT>
                    <a:lnB w="28575" cap="flat" cmpd="sng" algn="ctr">
                      <a:solidFill>
                        <a:schemeClr val="accent1"/>
                      </a:solidFill>
                      <a:prstDash val="solid"/>
                    </a:lnB>
                    <a:noFill/>
                  </a:tcPr>
                </a:tc>
                <a:extLst>
                  <a:ext uri="{0D108BD9-81ED-4DB2-BD59-A6C34878D82A}">
                    <a16:rowId xmlns:a16="http://schemas.microsoft.com/office/drawing/2014/main" val="1923887629"/>
                  </a:ext>
                </a:extLst>
              </a:tr>
              <a:tr h="588410">
                <a:tc>
                  <a:txBody>
                    <a:bodyPr/>
                    <a:lstStyle/>
                    <a:p>
                      <a:pPr>
                        <a:buNone/>
                      </a:pPr>
                      <a:r>
                        <a:rPr lang="en-US" sz="1600" b="1" cap="none" spc="0" dirty="0">
                          <a:solidFill>
                            <a:schemeClr val="tx1"/>
                          </a:solidFill>
                          <a:latin typeface="Times New Roman" panose="02020603050405020304" pitchFamily="18" charset="0"/>
                          <a:cs typeface="Times New Roman" panose="02020603050405020304" pitchFamily="18" charset="0"/>
                        </a:rPr>
                        <a:t>Spending Authority </a:t>
                      </a:r>
                    </a:p>
                  </a:txBody>
                  <a:tcPr marL="158553" marR="158553" marT="158553" marB="158553" anchor="ctr">
                    <a:lnL w="12700" cmpd="sng">
                      <a:noFill/>
                      <a:prstDash val="solid"/>
                    </a:lnL>
                    <a:lnR w="12700" cmpd="sng">
                      <a:noFill/>
                      <a:prstDash val="solid"/>
                    </a:lnR>
                    <a:lnT w="28575" cap="flat" cmpd="sng" algn="ctr">
                      <a:solidFill>
                        <a:schemeClr val="accent1"/>
                      </a:solidFill>
                      <a:prstDash val="solid"/>
                      <a:round/>
                      <a:headEnd type="none" w="med" len="med"/>
                      <a:tailEnd type="none" w="med" len="med"/>
                    </a:lnT>
                    <a:lnB w="6350" cap="flat" cmpd="sng" algn="ctr">
                      <a:noFill/>
                      <a:prstDash val="solid"/>
                    </a:lnB>
                    <a:noFill/>
                  </a:tcPr>
                </a:tc>
                <a:tc>
                  <a:txBody>
                    <a:bodyPr/>
                    <a:lstStyle/>
                    <a:p>
                      <a:pPr>
                        <a:buNone/>
                      </a:pPr>
                      <a:r>
                        <a:rPr lang="en-US" sz="1600" cap="none" spc="0" dirty="0">
                          <a:solidFill>
                            <a:schemeClr val="tx1"/>
                          </a:solidFill>
                          <a:latin typeface="Times New Roman" panose="02020603050405020304" pitchFamily="18" charset="0"/>
                          <a:cs typeface="Times New Roman" panose="02020603050405020304" pitchFamily="18" charset="0"/>
                        </a:rPr>
                        <a:t>Teacher salaries and ordinary contingent expenses.  Non-mandated programs could be impacted.</a:t>
                      </a:r>
                    </a:p>
                  </a:txBody>
                  <a:tcPr marL="158553" marR="158553" marT="158553" marB="158553" anchor="ctr">
                    <a:lnL w="12700" cmpd="sng">
                      <a:noFill/>
                      <a:prstDash val="solid"/>
                    </a:lnL>
                    <a:lnR w="12700" cmpd="sng">
                      <a:noFill/>
                      <a:prstDash val="solid"/>
                    </a:lnR>
                    <a:lnT w="28575" cap="flat" cmpd="sng" algn="ctr">
                      <a:solidFill>
                        <a:schemeClr val="accent1"/>
                      </a:solidFill>
                      <a:prstDash val="solid"/>
                      <a:round/>
                      <a:headEnd type="none" w="med" len="med"/>
                      <a:tailEnd type="none" w="med" len="med"/>
                    </a:lnT>
                    <a:lnB w="6350" cap="flat" cmpd="sng" algn="ctr">
                      <a:noFill/>
                      <a:prstDash val="solid"/>
                    </a:lnB>
                    <a:noFill/>
                  </a:tcPr>
                </a:tc>
                <a:extLst>
                  <a:ext uri="{0D108BD9-81ED-4DB2-BD59-A6C34878D82A}">
                    <a16:rowId xmlns:a16="http://schemas.microsoft.com/office/drawing/2014/main" val="652495699"/>
                  </a:ext>
                </a:extLst>
              </a:tr>
              <a:tr h="588410">
                <a:tc>
                  <a:txBody>
                    <a:bodyPr/>
                    <a:lstStyle/>
                    <a:p>
                      <a:pPr>
                        <a:buNone/>
                      </a:pPr>
                      <a:r>
                        <a:rPr lang="en-US" sz="1600" b="1" cap="none" spc="0" dirty="0">
                          <a:solidFill>
                            <a:schemeClr val="tx1"/>
                          </a:solidFill>
                          <a:latin typeface="Times New Roman" panose="02020603050405020304" pitchFamily="18" charset="0"/>
                          <a:cs typeface="Times New Roman" panose="02020603050405020304" pitchFamily="18" charset="0"/>
                        </a:rPr>
                        <a:t>Tax Levy</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600" cap="none" spc="0" dirty="0">
                          <a:solidFill>
                            <a:schemeClr val="tx1"/>
                          </a:solidFill>
                          <a:latin typeface="Times New Roman" panose="02020603050405020304" pitchFamily="18" charset="0"/>
                          <a:cs typeface="Times New Roman" panose="02020603050405020304" pitchFamily="18" charset="0"/>
                        </a:rPr>
                        <a:t>No increase allowed; the budget would be reduced by $5,085,900</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3503106072"/>
                  </a:ext>
                </a:extLst>
              </a:tr>
              <a:tr h="588410">
                <a:tc>
                  <a:txBody>
                    <a:bodyPr/>
                    <a:lstStyle/>
                    <a:p>
                      <a:pPr>
                        <a:buNone/>
                      </a:pPr>
                      <a:r>
                        <a:rPr lang="en-US" sz="1600" b="1" cap="none" spc="0" dirty="0">
                          <a:solidFill>
                            <a:schemeClr val="tx1"/>
                          </a:solidFill>
                          <a:latin typeface="Times New Roman" panose="02020603050405020304" pitchFamily="18" charset="0"/>
                          <a:cs typeface="Times New Roman" panose="02020603050405020304" pitchFamily="18" charset="0"/>
                        </a:rPr>
                        <a:t>Administrative Spending</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600" cap="none" spc="0" dirty="0">
                          <a:solidFill>
                            <a:schemeClr val="tx1"/>
                          </a:solidFill>
                          <a:latin typeface="Times New Roman" panose="02020603050405020304" pitchFamily="18" charset="0"/>
                          <a:cs typeface="Times New Roman" panose="02020603050405020304" pitchFamily="18" charset="0"/>
                        </a:rPr>
                        <a:t>Capped at of prior year (8.2% vs. 8.48%)</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3608898329"/>
                  </a:ext>
                </a:extLst>
              </a:tr>
              <a:tr h="588410">
                <a:tc>
                  <a:txBody>
                    <a:bodyPr/>
                    <a:lstStyle/>
                    <a:p>
                      <a:pPr>
                        <a:buNone/>
                      </a:pPr>
                      <a:r>
                        <a:rPr lang="en-US" sz="1600" b="1" cap="none" spc="0" dirty="0">
                          <a:solidFill>
                            <a:schemeClr val="tx1"/>
                          </a:solidFill>
                          <a:latin typeface="Times New Roman" panose="02020603050405020304" pitchFamily="18" charset="0"/>
                          <a:cs typeface="Times New Roman" panose="02020603050405020304" pitchFamily="18" charset="0"/>
                        </a:rPr>
                        <a:t>Community Use of Facilities</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600" cap="none" spc="0" dirty="0">
                          <a:solidFill>
                            <a:schemeClr val="tx1"/>
                          </a:solidFill>
                          <a:latin typeface="Times New Roman" panose="02020603050405020304" pitchFamily="18" charset="0"/>
                          <a:cs typeface="Times New Roman" panose="02020603050405020304" pitchFamily="18" charset="0"/>
                        </a:rPr>
                        <a:t>Allowed only if fully cost-reimbursed</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2828745583"/>
                  </a:ext>
                </a:extLst>
              </a:tr>
              <a:tr h="588410">
                <a:tc>
                  <a:txBody>
                    <a:bodyPr/>
                    <a:lstStyle/>
                    <a:p>
                      <a:pPr>
                        <a:buNone/>
                      </a:pPr>
                      <a:r>
                        <a:rPr lang="en-US" sz="1600" b="1" cap="none" spc="0" dirty="0">
                          <a:solidFill>
                            <a:schemeClr val="tx1"/>
                          </a:solidFill>
                          <a:latin typeface="Times New Roman" panose="02020603050405020304" pitchFamily="18" charset="0"/>
                          <a:cs typeface="Times New Roman" panose="02020603050405020304" pitchFamily="18" charset="0"/>
                        </a:rPr>
                        <a:t>Transportation</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600" cap="none" spc="0" dirty="0">
                          <a:solidFill>
                            <a:schemeClr val="tx1"/>
                          </a:solidFill>
                          <a:latin typeface="Times New Roman" panose="02020603050405020304" pitchFamily="18" charset="0"/>
                          <a:cs typeface="Times New Roman" panose="02020603050405020304" pitchFamily="18" charset="0"/>
                        </a:rPr>
                        <a:t>Only legally mandated transportation services</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667419667"/>
                  </a:ext>
                </a:extLst>
              </a:tr>
            </a:tbl>
          </a:graphicData>
        </a:graphic>
      </p:graphicFrame>
    </p:spTree>
    <p:extLst>
      <p:ext uri="{BB962C8B-B14F-4D97-AF65-F5344CB8AC3E}">
        <p14:creationId xmlns:p14="http://schemas.microsoft.com/office/powerpoint/2010/main" val="321703943"/>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853044-80E7-A212-952C-170E5766B03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502E71E-AE66-AA54-D39F-B3ED84AC2C86}"/>
              </a:ext>
            </a:extLst>
          </p:cNvPr>
          <p:cNvSpPr>
            <a:spLocks noGrp="1"/>
          </p:cNvSpPr>
          <p:nvPr>
            <p:ph type="title"/>
          </p:nvPr>
        </p:nvSpPr>
        <p:spPr>
          <a:xfrm>
            <a:off x="678872" y="694932"/>
            <a:ext cx="10827328" cy="985966"/>
          </a:xfrm>
        </p:spPr>
        <p:txBody>
          <a:bodyPr anchor="t">
            <a:normAutofit/>
          </a:bodyPr>
          <a:lstStyle/>
          <a:p>
            <a:pPr algn="ctr"/>
            <a:r>
              <a:rPr lang="en-US" b="1" dirty="0">
                <a:latin typeface="Times New Roman" panose="02020603050405020304" pitchFamily="18" charset="0"/>
                <a:cs typeface="Times New Roman" panose="02020603050405020304" pitchFamily="18" charset="0"/>
              </a:rPr>
              <a:t>Operational, Administrative &amp; PROGRMMATIC</a:t>
            </a:r>
            <a:br>
              <a:rPr lang="en-US" b="1" dirty="0">
                <a:latin typeface="Times New Roman" panose="02020603050405020304" pitchFamily="18" charset="0"/>
                <a:cs typeface="Times New Roman" panose="02020603050405020304" pitchFamily="18" charset="0"/>
              </a:rPr>
            </a:br>
            <a:r>
              <a:rPr lang="en-US" b="1" dirty="0">
                <a:latin typeface="Times New Roman" panose="02020603050405020304" pitchFamily="18" charset="0"/>
                <a:cs typeface="Times New Roman" panose="02020603050405020304" pitchFamily="18" charset="0"/>
              </a:rPr>
              <a:t>Impact of a Contingency Budget</a:t>
            </a:r>
          </a:p>
        </p:txBody>
      </p:sp>
      <p:graphicFrame>
        <p:nvGraphicFramePr>
          <p:cNvPr id="5" name="Content Placeholder 4">
            <a:extLst>
              <a:ext uri="{FF2B5EF4-FFF2-40B4-BE49-F238E27FC236}">
                <a16:creationId xmlns:a16="http://schemas.microsoft.com/office/drawing/2014/main" id="{DE9C7970-AE27-E8BC-C191-EAB9DC55BDB7}"/>
              </a:ext>
            </a:extLst>
          </p:cNvPr>
          <p:cNvGraphicFramePr>
            <a:graphicFrameLocks noGrp="1"/>
          </p:cNvGraphicFramePr>
          <p:nvPr>
            <p:ph idx="1"/>
            <p:extLst>
              <p:ext uri="{D42A27DB-BD31-4B8C-83A1-F6EECF244321}">
                <p14:modId xmlns:p14="http://schemas.microsoft.com/office/powerpoint/2010/main" val="3120097144"/>
              </p:ext>
            </p:extLst>
          </p:nvPr>
        </p:nvGraphicFramePr>
        <p:xfrm>
          <a:off x="704087" y="1958374"/>
          <a:ext cx="10802113" cy="4131709"/>
        </p:xfrm>
        <a:graphic>
          <a:graphicData uri="http://schemas.openxmlformats.org/drawingml/2006/table">
            <a:tbl>
              <a:tblPr firstRow="1" bandRow="1">
                <a:noFill/>
                <a:tableStyleId>{5C22544A-7EE6-4342-B048-85BDC9FD1C3A}</a:tableStyleId>
              </a:tblPr>
              <a:tblGrid>
                <a:gridCol w="4544393">
                  <a:extLst>
                    <a:ext uri="{9D8B030D-6E8A-4147-A177-3AD203B41FA5}">
                      <a16:colId xmlns:a16="http://schemas.microsoft.com/office/drawing/2014/main" val="3452890664"/>
                    </a:ext>
                  </a:extLst>
                </a:gridCol>
                <a:gridCol w="6257720">
                  <a:extLst>
                    <a:ext uri="{9D8B030D-6E8A-4147-A177-3AD203B41FA5}">
                      <a16:colId xmlns:a16="http://schemas.microsoft.com/office/drawing/2014/main" val="3558193933"/>
                    </a:ext>
                  </a:extLst>
                </a:gridCol>
              </a:tblGrid>
              <a:tr h="641261">
                <a:tc>
                  <a:txBody>
                    <a:bodyPr/>
                    <a:lstStyle/>
                    <a:p>
                      <a:pPr algn="ctr">
                        <a:buNone/>
                      </a:pPr>
                      <a:r>
                        <a:rPr lang="en-US" sz="2000" b="1" cap="all" spc="150" dirty="0">
                          <a:solidFill>
                            <a:schemeClr val="tx1"/>
                          </a:solidFill>
                          <a:latin typeface="Times New Roman" panose="02020603050405020304" pitchFamily="18" charset="0"/>
                          <a:cs typeface="Times New Roman" panose="02020603050405020304" pitchFamily="18" charset="0"/>
                        </a:rPr>
                        <a:t>Area</a:t>
                      </a:r>
                    </a:p>
                  </a:txBody>
                  <a:tcPr marL="158553" marR="158553" marT="158553" marB="158553" anchor="ctr">
                    <a:lnL w="12700" cmpd="sng">
                      <a:noFill/>
                    </a:lnL>
                    <a:lnR w="12700" cmpd="sng">
                      <a:noFill/>
                    </a:lnR>
                    <a:lnT w="6350" cap="flat" cmpd="sng" algn="ctr">
                      <a:noFill/>
                      <a:prstDash val="solid"/>
                    </a:lnT>
                    <a:lnB w="28575" cap="flat" cmpd="sng" algn="ctr">
                      <a:solidFill>
                        <a:schemeClr val="accent1"/>
                      </a:solidFill>
                      <a:prstDash val="solid"/>
                    </a:lnB>
                    <a:noFill/>
                  </a:tcPr>
                </a:tc>
                <a:tc>
                  <a:txBody>
                    <a:bodyPr/>
                    <a:lstStyle/>
                    <a:p>
                      <a:pPr algn="ctr">
                        <a:buNone/>
                      </a:pPr>
                      <a:r>
                        <a:rPr lang="en-US" sz="2000" b="1" cap="all" spc="150" dirty="0">
                          <a:solidFill>
                            <a:schemeClr val="tx1"/>
                          </a:solidFill>
                          <a:latin typeface="Times New Roman" panose="02020603050405020304" pitchFamily="18" charset="0"/>
                          <a:cs typeface="Times New Roman" panose="02020603050405020304" pitchFamily="18" charset="0"/>
                        </a:rPr>
                        <a:t>WHAT DOES THIS MEAN?</a:t>
                      </a:r>
                    </a:p>
                  </a:txBody>
                  <a:tcPr marL="158553" marR="158553" marT="158553" marB="158553" anchor="ctr">
                    <a:lnL w="12700" cmpd="sng">
                      <a:noFill/>
                    </a:lnL>
                    <a:lnR w="12700" cmpd="sng">
                      <a:noFill/>
                    </a:lnR>
                    <a:lnT w="6350" cap="flat" cmpd="sng" algn="ctr">
                      <a:noFill/>
                      <a:prstDash val="solid"/>
                    </a:lnT>
                    <a:lnB w="28575" cap="flat" cmpd="sng" algn="ctr">
                      <a:solidFill>
                        <a:schemeClr val="accent1"/>
                      </a:solidFill>
                      <a:prstDash val="solid"/>
                    </a:lnB>
                    <a:noFill/>
                  </a:tcPr>
                </a:tc>
                <a:extLst>
                  <a:ext uri="{0D108BD9-81ED-4DB2-BD59-A6C34878D82A}">
                    <a16:rowId xmlns:a16="http://schemas.microsoft.com/office/drawing/2014/main" val="1923887629"/>
                  </a:ext>
                </a:extLst>
              </a:tr>
              <a:tr h="588410">
                <a:tc>
                  <a:txBody>
                    <a:bodyPr/>
                    <a:lstStyle/>
                    <a:p>
                      <a:pPr>
                        <a:buNone/>
                      </a:pPr>
                      <a:r>
                        <a:rPr lang="en-US" sz="1600" b="1" cap="none" spc="0" dirty="0">
                          <a:solidFill>
                            <a:schemeClr val="tx1"/>
                          </a:solidFill>
                          <a:latin typeface="Times New Roman" panose="02020603050405020304" pitchFamily="18" charset="0"/>
                          <a:cs typeface="Times New Roman" panose="02020603050405020304" pitchFamily="18" charset="0"/>
                        </a:rPr>
                        <a:t>Non-Mandated Programs</a:t>
                      </a:r>
                    </a:p>
                  </a:txBody>
                  <a:tcPr marL="158553" marR="158553" marT="158553" marB="158553" anchor="ctr">
                    <a:lnL w="12700" cmpd="sng">
                      <a:noFill/>
                      <a:prstDash val="solid"/>
                    </a:lnL>
                    <a:lnR w="12700" cmpd="sng">
                      <a:noFill/>
                      <a:prstDash val="solid"/>
                    </a:lnR>
                    <a:lnT w="28575" cap="flat" cmpd="sng" algn="ctr">
                      <a:solidFill>
                        <a:schemeClr val="accent1"/>
                      </a:solidFill>
                      <a:prstDash val="solid"/>
                      <a:round/>
                      <a:headEnd type="none" w="med" len="med"/>
                      <a:tailEnd type="none" w="med" len="med"/>
                    </a:lnT>
                    <a:lnB w="6350" cap="flat" cmpd="sng" algn="ctr">
                      <a:noFill/>
                      <a:prstDash val="solid"/>
                    </a:lnB>
                    <a:noFill/>
                  </a:tcPr>
                </a:tc>
                <a:tc>
                  <a:txBody>
                    <a:bodyPr/>
                    <a:lstStyle/>
                    <a:p>
                      <a:pPr>
                        <a:buNone/>
                      </a:pPr>
                      <a:r>
                        <a:rPr lang="en-US" sz="1600" cap="none" spc="0" dirty="0">
                          <a:solidFill>
                            <a:schemeClr val="tx1"/>
                          </a:solidFill>
                          <a:latin typeface="Times New Roman" panose="02020603050405020304" pitchFamily="18" charset="0"/>
                          <a:cs typeface="Times New Roman" panose="02020603050405020304" pitchFamily="18" charset="0"/>
                        </a:rPr>
                        <a:t>Programs not required by NYS Education Law.  In KCSD, this includes:</a:t>
                      </a:r>
                    </a:p>
                    <a:p>
                      <a:pPr>
                        <a:buNone/>
                      </a:pPr>
                      <a:r>
                        <a:rPr lang="en-US" sz="1600" cap="none" spc="0" dirty="0">
                          <a:solidFill>
                            <a:schemeClr val="tx1"/>
                          </a:solidFill>
                          <a:latin typeface="Times New Roman" panose="02020603050405020304" pitchFamily="18" charset="0"/>
                          <a:cs typeface="Times New Roman" panose="02020603050405020304" pitchFamily="18" charset="0"/>
                        </a:rPr>
                        <a:t>Pre-K, Kindergarten, Athletics, Music, Art, Extracurricular Programs, AP/Advanced/Honors classes, KALP, among other programs.</a:t>
                      </a:r>
                    </a:p>
                  </a:txBody>
                  <a:tcPr marL="158553" marR="158553" marT="158553" marB="158553" anchor="ctr">
                    <a:lnL w="12700" cmpd="sng">
                      <a:noFill/>
                      <a:prstDash val="solid"/>
                    </a:lnL>
                    <a:lnR w="12700" cmpd="sng">
                      <a:noFill/>
                      <a:prstDash val="solid"/>
                    </a:lnR>
                    <a:lnT w="28575" cap="flat" cmpd="sng" algn="ctr">
                      <a:solidFill>
                        <a:schemeClr val="accent1"/>
                      </a:solidFill>
                      <a:prstDash val="solid"/>
                      <a:round/>
                      <a:headEnd type="none" w="med" len="med"/>
                      <a:tailEnd type="none" w="med" len="med"/>
                    </a:lnT>
                    <a:lnB w="6350" cap="flat" cmpd="sng" algn="ctr">
                      <a:noFill/>
                      <a:prstDash val="solid"/>
                    </a:lnB>
                    <a:noFill/>
                  </a:tcPr>
                </a:tc>
                <a:extLst>
                  <a:ext uri="{0D108BD9-81ED-4DB2-BD59-A6C34878D82A}">
                    <a16:rowId xmlns:a16="http://schemas.microsoft.com/office/drawing/2014/main" val="652495699"/>
                  </a:ext>
                </a:extLst>
              </a:tr>
              <a:tr h="588410">
                <a:tc>
                  <a:txBody>
                    <a:bodyPr/>
                    <a:lstStyle/>
                    <a:p>
                      <a:pPr>
                        <a:buNone/>
                      </a:pPr>
                      <a:r>
                        <a:rPr lang="en-US" sz="1600" b="1" cap="none" spc="0" dirty="0">
                          <a:solidFill>
                            <a:schemeClr val="tx1"/>
                          </a:solidFill>
                          <a:latin typeface="Times New Roman" panose="02020603050405020304" pitchFamily="18" charset="0"/>
                          <a:cs typeface="Times New Roman" panose="02020603050405020304" pitchFamily="18" charset="0"/>
                        </a:rPr>
                        <a:t>Transportation – Mandated Services</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600" cap="none" spc="0" dirty="0">
                          <a:solidFill>
                            <a:schemeClr val="tx1"/>
                          </a:solidFill>
                          <a:latin typeface="Times New Roman" panose="02020603050405020304" pitchFamily="18" charset="0"/>
                          <a:cs typeface="Times New Roman" panose="02020603050405020304" pitchFamily="18" charset="0"/>
                        </a:rPr>
                        <a:t>Home to School transportation, at the mileage limits set by NYS.  This does not include after school programs or sports transportation.</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3503106072"/>
                  </a:ext>
                </a:extLst>
              </a:tr>
              <a:tr h="588410">
                <a:tc>
                  <a:txBody>
                    <a:bodyPr/>
                    <a:lstStyle/>
                    <a:p>
                      <a:pPr>
                        <a:buNone/>
                      </a:pPr>
                      <a:r>
                        <a:rPr lang="en-US" sz="1600" b="1" cap="none" spc="0" dirty="0">
                          <a:solidFill>
                            <a:schemeClr val="tx1"/>
                          </a:solidFill>
                          <a:latin typeface="Times New Roman" panose="02020603050405020304" pitchFamily="18" charset="0"/>
                          <a:cs typeface="Times New Roman" panose="02020603050405020304" pitchFamily="18" charset="0"/>
                        </a:rPr>
                        <a:t>Administrative Spending</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600" cap="none" spc="0" dirty="0">
                          <a:solidFill>
                            <a:schemeClr val="tx1"/>
                          </a:solidFill>
                          <a:latin typeface="Times New Roman" panose="02020603050405020304" pitchFamily="18" charset="0"/>
                          <a:cs typeface="Times New Roman" panose="02020603050405020304" pitchFamily="18" charset="0"/>
                        </a:rPr>
                        <a:t>Supports district leadership, financial management, human resources, legal and central office, operations, and system-wide planning and reporting.</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3608898329"/>
                  </a:ext>
                </a:extLst>
              </a:tr>
              <a:tr h="588410">
                <a:tc>
                  <a:txBody>
                    <a:bodyPr/>
                    <a:lstStyle/>
                    <a:p>
                      <a:pPr>
                        <a:buNone/>
                      </a:pPr>
                      <a:r>
                        <a:rPr lang="en-US" sz="1600" b="1" cap="none" spc="0" dirty="0">
                          <a:solidFill>
                            <a:schemeClr val="tx1"/>
                          </a:solidFill>
                          <a:latin typeface="Times New Roman" panose="02020603050405020304" pitchFamily="18" charset="0"/>
                          <a:cs typeface="Times New Roman" panose="02020603050405020304" pitchFamily="18" charset="0"/>
                        </a:rPr>
                        <a:t>Community Use of Facilities</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tc>
                  <a:txBody>
                    <a:bodyPr/>
                    <a:lstStyle/>
                    <a:p>
                      <a:pPr>
                        <a:buNone/>
                      </a:pPr>
                      <a:r>
                        <a:rPr lang="en-US" sz="1600" cap="none" spc="0" dirty="0">
                          <a:solidFill>
                            <a:schemeClr val="tx1"/>
                          </a:solidFill>
                          <a:latin typeface="Times New Roman" panose="02020603050405020304" pitchFamily="18" charset="0"/>
                          <a:cs typeface="Times New Roman" panose="02020603050405020304" pitchFamily="18" charset="0"/>
                        </a:rPr>
                        <a:t>Costs include cost of overtime and/or security coverage.</a:t>
                      </a:r>
                    </a:p>
                  </a:txBody>
                  <a:tcPr marL="158553" marR="158553" marT="158553" marB="158553" anchor="ctr">
                    <a:lnL w="12700" cmpd="sng">
                      <a:noFill/>
                      <a:prstDash val="solid"/>
                    </a:lnL>
                    <a:lnR w="12700" cmpd="sng">
                      <a:noFill/>
                      <a:prstDash val="solid"/>
                    </a:lnR>
                    <a:lnT w="6350" cap="flat" cmpd="sng" algn="ctr">
                      <a:noFill/>
                      <a:prstDash val="solid"/>
                    </a:lnT>
                    <a:lnB w="6350" cap="flat" cmpd="sng" algn="ctr">
                      <a:noFill/>
                      <a:prstDash val="solid"/>
                    </a:lnB>
                    <a:noFill/>
                  </a:tcPr>
                </a:tc>
                <a:extLst>
                  <a:ext uri="{0D108BD9-81ED-4DB2-BD59-A6C34878D82A}">
                    <a16:rowId xmlns:a16="http://schemas.microsoft.com/office/drawing/2014/main" val="2828745583"/>
                  </a:ext>
                </a:extLst>
              </a:tr>
            </a:tbl>
          </a:graphicData>
        </a:graphic>
      </p:graphicFrame>
    </p:spTree>
    <p:extLst>
      <p:ext uri="{BB962C8B-B14F-4D97-AF65-F5344CB8AC3E}">
        <p14:creationId xmlns:p14="http://schemas.microsoft.com/office/powerpoint/2010/main" val="731432950"/>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59103F-FCEA-4F20-93D3-E880733DBFCB}"/>
              </a:ext>
            </a:extLst>
          </p:cNvPr>
          <p:cNvSpPr>
            <a:spLocks noGrp="1"/>
          </p:cNvSpPr>
          <p:nvPr>
            <p:ph type="title"/>
          </p:nvPr>
        </p:nvSpPr>
        <p:spPr>
          <a:xfrm>
            <a:off x="1451579" y="804519"/>
            <a:ext cx="9603275" cy="1049235"/>
          </a:xfrm>
        </p:spPr>
        <p:txBody>
          <a:bodyPr vert="horz" lIns="91440" tIns="45720" rIns="91440" bIns="0" rtlCol="0">
            <a:normAutofit/>
          </a:bodyPr>
          <a:lstStyle/>
          <a:p>
            <a:pPr algn="ctr"/>
            <a:r>
              <a:rPr lang="en-US" sz="4800" b="1" dirty="0">
                <a:latin typeface="Times New Roman" panose="02020603050405020304" pitchFamily="18" charset="0"/>
                <a:cs typeface="Times New Roman" panose="02020603050405020304" pitchFamily="18" charset="0"/>
              </a:rPr>
              <a:t>Thank you!!!</a:t>
            </a:r>
          </a:p>
        </p:txBody>
      </p:sp>
      <p:grpSp>
        <p:nvGrpSpPr>
          <p:cNvPr id="39" name="Group 38">
            <a:extLst>
              <a:ext uri="{FF2B5EF4-FFF2-40B4-BE49-F238E27FC236}">
                <a16:creationId xmlns:a16="http://schemas.microsoft.com/office/drawing/2014/main" id="{9BBF2CDE-35D9-4B83-8A27-7417A116232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459130" y="2012810"/>
            <a:ext cx="4954206" cy="3453535"/>
            <a:chOff x="7807230" y="2012810"/>
            <a:chExt cx="3251252" cy="3459865"/>
          </a:xfrm>
        </p:grpSpPr>
        <p:sp>
          <p:nvSpPr>
            <p:cNvPr id="40" name="Rectangle 39">
              <a:extLst>
                <a:ext uri="{FF2B5EF4-FFF2-40B4-BE49-F238E27FC236}">
                  <a16:creationId xmlns:a16="http://schemas.microsoft.com/office/drawing/2014/main" id="{86B8A987-6618-4D33-A702-A399F6C297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0" y="2012810"/>
              <a:ext cx="3251252" cy="3459865"/>
            </a:xfrm>
            <a:prstGeom prst="rect">
              <a:avLst/>
            </a:prstGeom>
            <a:gradFill>
              <a:gsLst>
                <a:gs pos="0">
                  <a:srgbClr val="000001"/>
                </a:gs>
                <a:gs pos="100000">
                  <a:srgbClr val="191919"/>
                </a:gs>
              </a:gsLst>
            </a:gradFill>
            <a:ln w="76200" cmpd="sng">
              <a:noFill/>
              <a:miter lim="800000"/>
            </a:ln>
            <a:effectLst>
              <a:outerShdw blurRad="127000" dist="1905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44344FC9-2E16-45B0-8F64-1F4DAECFC0A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807231" y="2026142"/>
              <a:ext cx="3251250" cy="3440203"/>
            </a:xfrm>
            <a:prstGeom prst="rect">
              <a:avLst/>
            </a:prstGeom>
            <a:gradFill>
              <a:gsLst>
                <a:gs pos="0">
                  <a:srgbClr val="DADADA"/>
                </a:gs>
                <a:gs pos="100000">
                  <a:srgbClr val="FFFFFE"/>
                </a:gs>
              </a:gsLst>
              <a:lin ang="16200000" scaled="0"/>
            </a:gradFill>
            <a:ln w="762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w="38100" h="38100"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5" name="Content Placeholder 4" descr="A close up of text on a white background&#10;&#10;Description automatically generated">
            <a:extLst>
              <a:ext uri="{FF2B5EF4-FFF2-40B4-BE49-F238E27FC236}">
                <a16:creationId xmlns:a16="http://schemas.microsoft.com/office/drawing/2014/main" id="{398494E4-3986-4A72-8583-15D8B957BE2E}"/>
              </a:ext>
            </a:extLst>
          </p:cNvPr>
          <p:cNvPicPr>
            <a:picLocks noChangeAspect="1"/>
          </p:cNvPicPr>
          <p:nvPr/>
        </p:nvPicPr>
        <p:blipFill>
          <a:blip r:embed="rId3"/>
          <a:srcRect l="13851" r="6407" b="3"/>
          <a:stretch>
            <a:fillRect/>
          </a:stretch>
        </p:blipFill>
        <p:spPr>
          <a:xfrm>
            <a:off x="1635739" y="2174242"/>
            <a:ext cx="4613872" cy="3124351"/>
          </a:xfrm>
          <a:prstGeom prst="rect">
            <a:avLst/>
          </a:prstGeom>
        </p:spPr>
      </p:pic>
      <p:pic>
        <p:nvPicPr>
          <p:cNvPr id="3" name="Content Placeholder 2">
            <a:extLst>
              <a:ext uri="{FF2B5EF4-FFF2-40B4-BE49-F238E27FC236}">
                <a16:creationId xmlns:a16="http://schemas.microsoft.com/office/drawing/2014/main" id="{AFC4C053-6969-D743-D789-3660CD47B275}"/>
              </a:ext>
            </a:extLst>
          </p:cNvPr>
          <p:cNvPicPr>
            <a:picLocks noGrp="1" noChangeAspect="1"/>
          </p:cNvPicPr>
          <p:nvPr>
            <p:ph idx="1"/>
          </p:nvPr>
        </p:nvPicPr>
        <p:blipFill>
          <a:blip r:embed="rId4"/>
          <a:stretch>
            <a:fillRect/>
          </a:stretch>
        </p:blipFill>
        <p:spPr>
          <a:xfrm>
            <a:off x="6571277" y="2122256"/>
            <a:ext cx="4483578" cy="3258265"/>
          </a:xfrm>
          <a:prstGeom prst="rect">
            <a:avLst/>
          </a:prstGeom>
        </p:spPr>
      </p:pic>
    </p:spTree>
    <p:extLst>
      <p:ext uri="{BB962C8B-B14F-4D97-AF65-F5344CB8AC3E}">
        <p14:creationId xmlns:p14="http://schemas.microsoft.com/office/powerpoint/2010/main" val="72911958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Office 2013 - 2022">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2013 - 2022">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2013 - 2022">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Narrow"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ee55c633-cdf8-4dd4-ba39-5b43f834718a"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EC36B6A32BC72648B93D4F264A0E494E" ma:contentTypeVersion="16" ma:contentTypeDescription="Create a new document." ma:contentTypeScope="" ma:versionID="e5fedda9af69a3fe2c6975ae3cfda9c1">
  <xsd:schema xmlns:xsd="http://www.w3.org/2001/XMLSchema" xmlns:xs="http://www.w3.org/2001/XMLSchema" xmlns:p="http://schemas.microsoft.com/office/2006/metadata/properties" xmlns:ns3="ee55c633-cdf8-4dd4-ba39-5b43f834718a" xmlns:ns4="cca78fc1-e17a-470d-a1d2-1df77cef4b7c" targetNamespace="http://schemas.microsoft.com/office/2006/metadata/properties" ma:root="true" ma:fieldsID="19521cd757d21337f673b343f0988937" ns3:_="" ns4:_="">
    <xsd:import namespace="ee55c633-cdf8-4dd4-ba39-5b43f834718a"/>
    <xsd:import namespace="cca78fc1-e17a-470d-a1d2-1df77cef4b7c"/>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LengthInSeconds" minOccurs="0"/>
                <xsd:element ref="ns3:MediaServiceLocation" minOccurs="0"/>
                <xsd:element ref="ns3:MediaServiceGenerationTime" minOccurs="0"/>
                <xsd:element ref="ns3:MediaServiceEventHashCode" minOccurs="0"/>
                <xsd:element ref="ns3:MediaServiceOCR" minOccurs="0"/>
                <xsd:element ref="ns3:_activity" minOccurs="0"/>
                <xsd:element ref="ns4:SharedWithUsers" minOccurs="0"/>
                <xsd:element ref="ns4:SharedWithDetails" minOccurs="0"/>
                <xsd:element ref="ns4:SharingHintHash" minOccurs="0"/>
                <xsd:element ref="ns3:MediaServiceSearchProperties" minOccurs="0"/>
                <xsd:element ref="ns3:MediaServiceObjectDetectorVersions" minOccurs="0"/>
                <xsd:element ref="ns3:MediaServiceSystemTag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e55c633-cdf8-4dd4-ba39-5b43f834718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MediaServiceLocation" ma:index="13" nillable="true" ma:displayName="Location" ma:indexed="true" ma:internalName="MediaServiceLocation"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_activity" ma:index="17" nillable="true" ma:displayName="_activity" ma:hidden="true" ma:internalName="_activity">
      <xsd:simpleType>
        <xsd:restriction base="dms:Note"/>
      </xsd:simpleType>
    </xsd:element>
    <xsd:element name="MediaServiceSearchProperties" ma:index="21" nillable="true" ma:displayName="MediaServiceSearchProperties" ma:hidden="true" ma:internalName="MediaServiceSearchProperties" ma:readOnly="true">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ca78fc1-e17a-470d-a1d2-1df77cef4b7c"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BC9A4E3-05A4-469B-8762-3D2563FD3AAC}">
  <ds:schemaRefs>
    <ds:schemaRef ds:uri="http://schemas.microsoft.com/office/2006/metadata/properties"/>
    <ds:schemaRef ds:uri="http://schemas.openxmlformats.org/package/2006/metadata/core-properties"/>
    <ds:schemaRef ds:uri="ee55c633-cdf8-4dd4-ba39-5b43f834718a"/>
    <ds:schemaRef ds:uri="http://purl.org/dc/elements/1.1/"/>
    <ds:schemaRef ds:uri="cca78fc1-e17a-470d-a1d2-1df77cef4b7c"/>
    <ds:schemaRef ds:uri="http://purl.org/dc/dcmitype/"/>
    <ds:schemaRef ds:uri="http://purl.org/dc/terms/"/>
    <ds:schemaRef ds:uri="http://www.w3.org/XML/1998/namespace"/>
    <ds:schemaRef ds:uri="http://schemas.microsoft.com/office/2006/documentManagement/types"/>
    <ds:schemaRef ds:uri="http://schemas.microsoft.com/office/infopath/2007/PartnerControls"/>
  </ds:schemaRefs>
</ds:datastoreItem>
</file>

<file path=customXml/itemProps2.xml><?xml version="1.0" encoding="utf-8"?>
<ds:datastoreItem xmlns:ds="http://schemas.openxmlformats.org/officeDocument/2006/customXml" ds:itemID="{39A085D4-CB7F-44FA-91A6-D65821B7EA30}">
  <ds:schemaRefs>
    <ds:schemaRef ds:uri="cca78fc1-e17a-470d-a1d2-1df77cef4b7c"/>
    <ds:schemaRef ds:uri="ee55c633-cdf8-4dd4-ba39-5b43f834718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2C031691-2B21-41F2-8900-9FAB7598798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1771</TotalTime>
  <Words>1958</Words>
  <Application>Microsoft Office PowerPoint</Application>
  <PresentationFormat>Widescreen</PresentationFormat>
  <Paragraphs>198</Paragraphs>
  <Slides>32</Slides>
  <Notes>32</Notes>
  <HiddenSlides>0</HiddenSlides>
  <MMClips>0</MMClips>
  <ScaleCrop>false</ScaleCrop>
  <HeadingPairs>
    <vt:vector size="8" baseType="variant">
      <vt:variant>
        <vt:lpstr>Fonts Used</vt:lpstr>
      </vt:variant>
      <vt:variant>
        <vt:i4>9</vt:i4>
      </vt:variant>
      <vt:variant>
        <vt:lpstr>Theme</vt:lpstr>
      </vt:variant>
      <vt:variant>
        <vt:i4>2</vt:i4>
      </vt:variant>
      <vt:variant>
        <vt:lpstr>Embedded OLE Servers</vt:lpstr>
      </vt:variant>
      <vt:variant>
        <vt:i4>1</vt:i4>
      </vt:variant>
      <vt:variant>
        <vt:lpstr>Slide Titles</vt:lpstr>
      </vt:variant>
      <vt:variant>
        <vt:i4>32</vt:i4>
      </vt:variant>
    </vt:vector>
  </HeadingPairs>
  <TitlesOfParts>
    <vt:vector size="44" baseType="lpstr">
      <vt:lpstr>Aptos</vt:lpstr>
      <vt:lpstr>Aptos ExtraBold</vt:lpstr>
      <vt:lpstr>Arial</vt:lpstr>
      <vt:lpstr>Calibri</vt:lpstr>
      <vt:lpstr>Calibri Light</vt:lpstr>
      <vt:lpstr>Courier New</vt:lpstr>
      <vt:lpstr>Gill Sans MT</vt:lpstr>
      <vt:lpstr>Times New Roman</vt:lpstr>
      <vt:lpstr>Wingdings</vt:lpstr>
      <vt:lpstr>Office Theme</vt:lpstr>
      <vt:lpstr>Gallery</vt:lpstr>
      <vt:lpstr>Worksheet</vt:lpstr>
      <vt:lpstr>PowerPoint Presentation</vt:lpstr>
      <vt:lpstr>The Intersection of Three Critical Challenges:</vt:lpstr>
      <vt:lpstr>Our student investments:  instruction, supports &amp; operations (Not an all-inclusive list)</vt:lpstr>
      <vt:lpstr>DECLINING ENROLLMENT</vt:lpstr>
      <vt:lpstr>Declining enrollment:   IMPACTS STATE AID AND CLASS SIZES </vt:lpstr>
      <vt:lpstr>KCSD Elementary School Enrollment:  2019-2020 2025-2026 2026-2027 Projections</vt:lpstr>
      <vt:lpstr>KCSD Elementary School Enrollment:  2019-2020 2025-2026 2026-2027 Projections</vt:lpstr>
      <vt:lpstr>KCSD Elementary School Enrollment:  Average Class Sizes 2019-2020 2025-2026 2026-2027 Projections</vt:lpstr>
      <vt:lpstr>Declining enrollment    kcsd MIDDLE SCHOOL ENROLLMENT:  2019-20 VS. 2025-26</vt:lpstr>
      <vt:lpstr>KCSD Middle School Enrollment:</vt:lpstr>
      <vt:lpstr>Declining enrollment    KINGSTON HIGH SCHOOL ENROLLMENT:  2019-20 VS. 2025-26</vt:lpstr>
      <vt:lpstr>Our student investments:  instruction, supports &amp; operations (Not an all-inclusive list)</vt:lpstr>
      <vt:lpstr>PowerPoint Presentation</vt:lpstr>
      <vt:lpstr>2026-27  REVENUE BUDGET</vt:lpstr>
      <vt:lpstr>2026-27 PROPOSED revenueS major CHANGES</vt:lpstr>
      <vt:lpstr>PowerPoint Presentation</vt:lpstr>
      <vt:lpstr>TAX CAP CALCULATION:  5 KEY FACTORS</vt:lpstr>
      <vt:lpstr>2026-2027  TAX LEVY LIMIT CALCULATION</vt:lpstr>
      <vt:lpstr>TAX CAP:   long-term impact of levying 0%</vt:lpstr>
      <vt:lpstr>State aid revenues:  5 MAIN CATEGORIES</vt:lpstr>
      <vt:lpstr>PowerPoint Presentation</vt:lpstr>
      <vt:lpstr>2026-27  EXPENSE BUDGET</vt:lpstr>
      <vt:lpstr>KCSD PRIMARY EXPENSE DRIVERS </vt:lpstr>
      <vt:lpstr>PowerPoint Presentation</vt:lpstr>
      <vt:lpstr>SHIFTING WEALTH MEASUREMENTS:   Impacts TO SPECIAL ED &amp; TRANSPORTATION COSTS</vt:lpstr>
      <vt:lpstr>2026-27 PROPOSED EXPENSES major CHANGES  </vt:lpstr>
      <vt:lpstr>Tax Levy Changes vs.  Budget Changes</vt:lpstr>
      <vt:lpstr>Budget vote: Tuesday, May 19th SEE KCSD WEBSITE FOR DETAILS  www.kingstoncityschools.org</vt:lpstr>
      <vt:lpstr>WHAT IF THE BUDGET DOES NOT PASS?  3 OPTIONS</vt:lpstr>
      <vt:lpstr>Operational, Administrative &amp; PROGRMMATIC Impact of a Contingency Budget</vt:lpstr>
      <vt:lpstr>Operational, Administrative &amp; PROGRMMATIC Impact of a Contingency Budget</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Melvin Carbon</dc:creator>
  <cp:lastModifiedBy>Sharifa Carbon</cp:lastModifiedBy>
  <cp:revision>8</cp:revision>
  <cp:lastPrinted>2026-05-06T17:15:12Z</cp:lastPrinted>
  <dcterms:created xsi:type="dcterms:W3CDTF">2013-07-15T20:26:40Z</dcterms:created>
  <dcterms:modified xsi:type="dcterms:W3CDTF">2026-05-06T20:12:56Z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0x010100EC36B6A32BC72648B93D4F264A0E494E</vt:lpwstr>
  </property>
</Properties>
</file>