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32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30" r:id="rId71"/>
    <p:sldId id="326" r:id="rId72"/>
    <p:sldId id="324" r:id="rId73"/>
    <p:sldId id="325" r:id="rId74"/>
    <p:sldId id="329" r:id="rId75"/>
    <p:sldId id="331" r:id="rId76"/>
    <p:sldId id="332" r:id="rId77"/>
    <p:sldId id="327" r:id="rId78"/>
  </p:sldIdLst>
  <p:sldSz cx="10058400" cy="7772400"/>
  <p:notesSz cx="9296400" cy="7010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29" d="100"/>
          <a:sy n="29" d="100"/>
        </p:scale>
        <p:origin x="2904" y="6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91439" y="91439"/>
            <a:ext cx="9875520" cy="7322820"/>
          </a:xfrm>
          <a:prstGeom prst="rect">
            <a:avLst/>
          </a:prstGeom>
        </p:spPr>
      </p:pic>
      <p:sp>
        <p:nvSpPr>
          <p:cNvPr id="2" name="Holder 2"/>
          <p:cNvSpPr>
            <a:spLocks noGrp="1"/>
          </p:cNvSpPr>
          <p:nvPr>
            <p:ph type="ctrTitle"/>
          </p:nvPr>
        </p:nvSpPr>
        <p:spPr>
          <a:xfrm>
            <a:off x="383235" y="2238578"/>
            <a:ext cx="5697220" cy="1122679"/>
          </a:xfrm>
          <a:prstGeom prst="rect">
            <a:avLst/>
          </a:prstGeom>
        </p:spPr>
        <p:txBody>
          <a:bodyPr wrap="square" lIns="0" tIns="0" rIns="0" bIns="0">
            <a:spAutoFit/>
          </a:bodyPr>
          <a:lstStyle>
            <a:lvl1pPr>
              <a:defRPr sz="3200" b="0" i="0">
                <a:solidFill>
                  <a:srgbClr val="1F2462"/>
                </a:solidFill>
                <a:latin typeface="Roboto"/>
                <a:cs typeface="Roboto"/>
              </a:defRPr>
            </a:lvl1pPr>
          </a:lstStyle>
          <a:p>
            <a:endParaRPr/>
          </a:p>
        </p:txBody>
      </p:sp>
      <p:sp>
        <p:nvSpPr>
          <p:cNvPr id="3" name="Holder 3"/>
          <p:cNvSpPr>
            <a:spLocks noGrp="1"/>
          </p:cNvSpPr>
          <p:nvPr>
            <p:ph type="subTitle" idx="4"/>
          </p:nvPr>
        </p:nvSpPr>
        <p:spPr>
          <a:xfrm>
            <a:off x="383235" y="3949014"/>
            <a:ext cx="3392804" cy="1000760"/>
          </a:xfrm>
          <a:prstGeom prst="rect">
            <a:avLst/>
          </a:prstGeom>
        </p:spPr>
        <p:txBody>
          <a:bodyPr wrap="square" lIns="0" tIns="0" rIns="0" bIns="0">
            <a:spAutoFit/>
          </a:bodyPr>
          <a:lstStyle>
            <a:lvl1pPr>
              <a:defRPr sz="3200" b="0" i="0">
                <a:solidFill>
                  <a:srgbClr val="1F2462"/>
                </a:solidFill>
                <a:latin typeface="Roboto"/>
                <a:cs typeface="Roboto"/>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5/13/2026</a:t>
            </a:fld>
            <a:endParaRPr lang="en-US"/>
          </a:p>
        </p:txBody>
      </p:sp>
      <p:sp>
        <p:nvSpPr>
          <p:cNvPr id="6" name="Holder 6"/>
          <p:cNvSpPr>
            <a:spLocks noGrp="1"/>
          </p:cNvSpPr>
          <p:nvPr>
            <p:ph type="sldNum" sz="quarter" idx="7"/>
          </p:nvPr>
        </p:nvSpPr>
        <p:spPr/>
        <p:txBody>
          <a:bodyPr lIns="0" tIns="0" rIns="0" bIns="0"/>
          <a:lstStyle>
            <a:lvl1pPr>
              <a:defRPr sz="1200" b="0" i="0">
                <a:solidFill>
                  <a:schemeClr val="tx1"/>
                </a:solidFill>
                <a:latin typeface="Roboto"/>
                <a:cs typeface="Roboto"/>
              </a:defRPr>
            </a:lvl1pPr>
          </a:lstStyle>
          <a:p>
            <a:pPr marL="12700">
              <a:lnSpc>
                <a:spcPct val="100000"/>
              </a:lnSpc>
              <a:spcBef>
                <a:spcPts val="10"/>
              </a:spcBef>
            </a:pPr>
            <a:fld id="{81D60167-4931-47E6-BA6A-407CBD079E47}" type="slidenum">
              <a:rPr spc="-25" dirty="0"/>
              <a:t>‹#›</a:t>
            </a:fld>
            <a:endParaRPr spc="-2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1F2462"/>
                </a:solidFill>
                <a:latin typeface="Roboto"/>
                <a:cs typeface="Roboto"/>
              </a:defRPr>
            </a:lvl1pPr>
          </a:lstStyle>
          <a:p>
            <a:endParaRPr/>
          </a:p>
        </p:txBody>
      </p:sp>
      <p:sp>
        <p:nvSpPr>
          <p:cNvPr id="3" name="Holder 3"/>
          <p:cNvSpPr>
            <a:spLocks noGrp="1"/>
          </p:cNvSpPr>
          <p:nvPr>
            <p:ph type="body" idx="1"/>
          </p:nvPr>
        </p:nvSpPr>
        <p:spPr/>
        <p:txBody>
          <a:bodyPr lIns="0" tIns="0" rIns="0" bIns="0"/>
          <a:lstStyle>
            <a:lvl1pPr>
              <a:defRPr sz="3200" b="0" i="0">
                <a:solidFill>
                  <a:srgbClr val="1F2462"/>
                </a:solidFill>
                <a:latin typeface="Roboto"/>
                <a:cs typeface="Roboto"/>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5/13/2026</a:t>
            </a:fld>
            <a:endParaRPr lang="en-US"/>
          </a:p>
        </p:txBody>
      </p:sp>
      <p:sp>
        <p:nvSpPr>
          <p:cNvPr id="6" name="Holder 6"/>
          <p:cNvSpPr>
            <a:spLocks noGrp="1"/>
          </p:cNvSpPr>
          <p:nvPr>
            <p:ph type="sldNum" sz="quarter" idx="7"/>
          </p:nvPr>
        </p:nvSpPr>
        <p:spPr/>
        <p:txBody>
          <a:bodyPr lIns="0" tIns="0" rIns="0" bIns="0"/>
          <a:lstStyle>
            <a:lvl1pPr>
              <a:defRPr sz="1200" b="0" i="0">
                <a:solidFill>
                  <a:schemeClr val="tx1"/>
                </a:solidFill>
                <a:latin typeface="Roboto"/>
                <a:cs typeface="Roboto"/>
              </a:defRPr>
            </a:lvl1pPr>
          </a:lstStyle>
          <a:p>
            <a:pPr marL="12700">
              <a:lnSpc>
                <a:spcPct val="100000"/>
              </a:lnSpc>
              <a:spcBef>
                <a:spcPts val="10"/>
              </a:spcBef>
            </a:pPr>
            <a:fld id="{81D60167-4931-47E6-BA6A-407CBD079E47}" type="slidenum">
              <a:rPr spc="-25" dirty="0"/>
              <a:t>‹#›</a:t>
            </a:fld>
            <a:endParaRPr spc="-2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1F2462"/>
                </a:solidFill>
                <a:latin typeface="Roboto"/>
                <a:cs typeface="Roboto"/>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5/13/2026</a:t>
            </a:fld>
            <a:endParaRPr lang="en-US"/>
          </a:p>
        </p:txBody>
      </p:sp>
      <p:sp>
        <p:nvSpPr>
          <p:cNvPr id="7" name="Holder 7"/>
          <p:cNvSpPr>
            <a:spLocks noGrp="1"/>
          </p:cNvSpPr>
          <p:nvPr>
            <p:ph type="sldNum" sz="quarter" idx="7"/>
          </p:nvPr>
        </p:nvSpPr>
        <p:spPr/>
        <p:txBody>
          <a:bodyPr lIns="0" tIns="0" rIns="0" bIns="0"/>
          <a:lstStyle>
            <a:lvl1pPr>
              <a:defRPr sz="1200" b="0" i="0">
                <a:solidFill>
                  <a:schemeClr val="tx1"/>
                </a:solidFill>
                <a:latin typeface="Roboto"/>
                <a:cs typeface="Roboto"/>
              </a:defRPr>
            </a:lvl1pPr>
          </a:lstStyle>
          <a:p>
            <a:pPr marL="12700">
              <a:lnSpc>
                <a:spcPct val="100000"/>
              </a:lnSpc>
              <a:spcBef>
                <a:spcPts val="10"/>
              </a:spcBef>
            </a:pPr>
            <a:fld id="{81D60167-4931-47E6-BA6A-407CBD079E47}" type="slidenum">
              <a:rPr spc="-25" dirty="0"/>
              <a:t>‹#›</a:t>
            </a:fld>
            <a:endParaRPr spc="-2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1F2462"/>
                </a:solidFill>
                <a:latin typeface="Roboto"/>
                <a:cs typeface="Roboto"/>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5/13/2026</a:t>
            </a:fld>
            <a:endParaRPr lang="en-US"/>
          </a:p>
        </p:txBody>
      </p:sp>
      <p:sp>
        <p:nvSpPr>
          <p:cNvPr id="5" name="Holder 5"/>
          <p:cNvSpPr>
            <a:spLocks noGrp="1"/>
          </p:cNvSpPr>
          <p:nvPr>
            <p:ph type="sldNum" sz="quarter" idx="7"/>
          </p:nvPr>
        </p:nvSpPr>
        <p:spPr/>
        <p:txBody>
          <a:bodyPr lIns="0" tIns="0" rIns="0" bIns="0"/>
          <a:lstStyle>
            <a:lvl1pPr>
              <a:defRPr sz="1200" b="0" i="0">
                <a:solidFill>
                  <a:schemeClr val="tx1"/>
                </a:solidFill>
                <a:latin typeface="Roboto"/>
                <a:cs typeface="Roboto"/>
              </a:defRPr>
            </a:lvl1pPr>
          </a:lstStyle>
          <a:p>
            <a:pPr marL="12700">
              <a:lnSpc>
                <a:spcPct val="100000"/>
              </a:lnSpc>
              <a:spcBef>
                <a:spcPts val="10"/>
              </a:spcBef>
            </a:pPr>
            <a:fld id="{81D60167-4931-47E6-BA6A-407CBD079E47}" type="slidenum">
              <a:rPr spc="-25" dirty="0"/>
              <a:t>‹#›</a:t>
            </a:fld>
            <a:endParaRPr spc="-2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5/13/2026</a:t>
            </a:fld>
            <a:endParaRPr lang="en-US"/>
          </a:p>
        </p:txBody>
      </p:sp>
      <p:sp>
        <p:nvSpPr>
          <p:cNvPr id="4" name="Holder 4"/>
          <p:cNvSpPr>
            <a:spLocks noGrp="1"/>
          </p:cNvSpPr>
          <p:nvPr>
            <p:ph type="sldNum" sz="quarter" idx="7"/>
          </p:nvPr>
        </p:nvSpPr>
        <p:spPr/>
        <p:txBody>
          <a:bodyPr lIns="0" tIns="0" rIns="0" bIns="0"/>
          <a:lstStyle>
            <a:lvl1pPr>
              <a:defRPr sz="1200" b="0" i="0">
                <a:solidFill>
                  <a:schemeClr val="tx1"/>
                </a:solidFill>
                <a:latin typeface="Roboto"/>
                <a:cs typeface="Roboto"/>
              </a:defRPr>
            </a:lvl1pPr>
          </a:lstStyle>
          <a:p>
            <a:pPr marL="12700">
              <a:lnSpc>
                <a:spcPct val="100000"/>
              </a:lnSpc>
              <a:spcBef>
                <a:spcPts val="10"/>
              </a:spcBef>
            </a:pPr>
            <a:fld id="{81D60167-4931-47E6-BA6A-407CBD079E47}" type="slidenum">
              <a:rPr spc="-25" dirty="0"/>
              <a:t>‹#›</a:t>
            </a:fld>
            <a:endParaRPr spc="-25"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83235" y="3110509"/>
            <a:ext cx="6166484" cy="1234439"/>
          </a:xfrm>
          <a:prstGeom prst="rect">
            <a:avLst/>
          </a:prstGeom>
        </p:spPr>
        <p:txBody>
          <a:bodyPr wrap="square" lIns="0" tIns="0" rIns="0" bIns="0">
            <a:spAutoFit/>
          </a:bodyPr>
          <a:lstStyle>
            <a:lvl1pPr>
              <a:defRPr sz="3200" b="0" i="0">
                <a:solidFill>
                  <a:srgbClr val="1F2462"/>
                </a:solidFill>
                <a:latin typeface="Roboto"/>
                <a:cs typeface="Roboto"/>
              </a:defRPr>
            </a:lvl1pPr>
          </a:lstStyle>
          <a:p>
            <a:endParaRPr/>
          </a:p>
        </p:txBody>
      </p:sp>
      <p:sp>
        <p:nvSpPr>
          <p:cNvPr id="3" name="Holder 3"/>
          <p:cNvSpPr>
            <a:spLocks noGrp="1"/>
          </p:cNvSpPr>
          <p:nvPr>
            <p:ph type="body" idx="1"/>
          </p:nvPr>
        </p:nvSpPr>
        <p:spPr>
          <a:xfrm>
            <a:off x="154635" y="1409999"/>
            <a:ext cx="7383145" cy="2250440"/>
          </a:xfrm>
          <a:prstGeom prst="rect">
            <a:avLst/>
          </a:prstGeom>
        </p:spPr>
        <p:txBody>
          <a:bodyPr wrap="square" lIns="0" tIns="0" rIns="0" bIns="0">
            <a:spAutoFit/>
          </a:bodyPr>
          <a:lstStyle>
            <a:lvl1pPr>
              <a:defRPr sz="3200" b="0" i="0">
                <a:solidFill>
                  <a:srgbClr val="1F2462"/>
                </a:solidFill>
                <a:latin typeface="Roboto"/>
                <a:cs typeface="Roboto"/>
              </a:defRPr>
            </a:lvl1pPr>
          </a:lstStyle>
          <a:p>
            <a:endParaRPr/>
          </a:p>
        </p:txBody>
      </p:sp>
      <p:sp>
        <p:nvSpPr>
          <p:cNvPr id="4" name="Holder 4"/>
          <p:cNvSpPr>
            <a:spLocks noGrp="1"/>
          </p:cNvSpPr>
          <p:nvPr>
            <p:ph type="ftr" sz="quarter" idx="5"/>
          </p:nvPr>
        </p:nvSpPr>
        <p:spPr>
          <a:xfrm>
            <a:off x="3419856" y="7228332"/>
            <a:ext cx="3218688"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5/13/2026</a:t>
            </a:fld>
            <a:endParaRPr lang="en-US"/>
          </a:p>
        </p:txBody>
      </p:sp>
      <p:sp>
        <p:nvSpPr>
          <p:cNvPr id="6" name="Holder 6"/>
          <p:cNvSpPr>
            <a:spLocks noGrp="1"/>
          </p:cNvSpPr>
          <p:nvPr>
            <p:ph type="sldNum" sz="quarter" idx="7"/>
          </p:nvPr>
        </p:nvSpPr>
        <p:spPr>
          <a:xfrm>
            <a:off x="9783267" y="7493813"/>
            <a:ext cx="234950" cy="204470"/>
          </a:xfrm>
          <a:prstGeom prst="rect">
            <a:avLst/>
          </a:prstGeom>
        </p:spPr>
        <p:txBody>
          <a:bodyPr wrap="square" lIns="0" tIns="0" rIns="0" bIns="0">
            <a:spAutoFit/>
          </a:bodyPr>
          <a:lstStyle>
            <a:lvl1pPr>
              <a:defRPr sz="1200" b="0" i="0">
                <a:solidFill>
                  <a:schemeClr val="tx1"/>
                </a:solidFill>
                <a:latin typeface="Roboto"/>
                <a:cs typeface="Roboto"/>
              </a:defRPr>
            </a:lvl1pPr>
          </a:lstStyle>
          <a:p>
            <a:pPr marL="12700">
              <a:lnSpc>
                <a:spcPct val="100000"/>
              </a:lnSpc>
              <a:spcBef>
                <a:spcPts val="10"/>
              </a:spcBef>
            </a:pPr>
            <a:fld id="{81D60167-4931-47E6-BA6A-407CBD079E47}" type="slidenum">
              <a:rPr spc="-25" dirty="0"/>
              <a:t>‹#›</a:t>
            </a:fld>
            <a:endParaRPr spc="-2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png"/></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2700">
              <a:lnSpc>
                <a:spcPct val="100000"/>
              </a:lnSpc>
              <a:spcBef>
                <a:spcPts val="100"/>
              </a:spcBef>
            </a:pPr>
            <a:r>
              <a:rPr sz="3600" b="1" dirty="0">
                <a:latin typeface="Roboto"/>
                <a:cs typeface="Roboto"/>
              </a:rPr>
              <a:t>NJSLA</a:t>
            </a:r>
            <a:r>
              <a:rPr sz="3600" b="1" spc="-25" dirty="0">
                <a:latin typeface="Roboto"/>
                <a:cs typeface="Roboto"/>
              </a:rPr>
              <a:t> </a:t>
            </a:r>
            <a:r>
              <a:rPr sz="3600" b="1" spc="-10" dirty="0">
                <a:latin typeface="Roboto"/>
                <a:cs typeface="Roboto"/>
              </a:rPr>
              <a:t>Results</a:t>
            </a:r>
            <a:endParaRPr sz="3600">
              <a:latin typeface="Roboto"/>
              <a:cs typeface="Roboto"/>
            </a:endParaRPr>
          </a:p>
          <a:p>
            <a:pPr marL="12700">
              <a:lnSpc>
                <a:spcPct val="100000"/>
              </a:lnSpc>
            </a:pPr>
            <a:r>
              <a:rPr sz="3600" b="1" dirty="0">
                <a:latin typeface="Roboto"/>
                <a:cs typeface="Roboto"/>
              </a:rPr>
              <a:t>Spring</a:t>
            </a:r>
            <a:r>
              <a:rPr sz="3600" b="1" spc="-10" dirty="0">
                <a:latin typeface="Roboto"/>
                <a:cs typeface="Roboto"/>
              </a:rPr>
              <a:t> </a:t>
            </a:r>
            <a:r>
              <a:rPr sz="3600" b="1" dirty="0">
                <a:latin typeface="Roboto"/>
                <a:cs typeface="Roboto"/>
              </a:rPr>
              <a:t>2025</a:t>
            </a:r>
            <a:r>
              <a:rPr sz="3600" b="1" spc="-10" dirty="0">
                <a:latin typeface="Roboto"/>
                <a:cs typeface="Roboto"/>
              </a:rPr>
              <a:t> Administration</a:t>
            </a:r>
            <a:endParaRPr sz="3600">
              <a:latin typeface="Roboto"/>
              <a:cs typeface="Roboto"/>
            </a:endParaRPr>
          </a:p>
        </p:txBody>
      </p:sp>
      <p:sp>
        <p:nvSpPr>
          <p:cNvPr id="3" name="object 3"/>
          <p:cNvSpPr txBox="1">
            <a:spLocks noGrp="1"/>
          </p:cNvSpPr>
          <p:nvPr>
            <p:ph type="subTitle" idx="4"/>
          </p:nvPr>
        </p:nvSpPr>
        <p:spPr>
          <a:prstGeom prst="rect">
            <a:avLst/>
          </a:prstGeom>
        </p:spPr>
        <p:txBody>
          <a:bodyPr vert="horz" wrap="square" lIns="0" tIns="12700" rIns="0" bIns="0" rtlCol="0">
            <a:spAutoFit/>
          </a:bodyPr>
          <a:lstStyle/>
          <a:p>
            <a:pPr marL="12700" marR="5080">
              <a:lnSpc>
                <a:spcPct val="100000"/>
              </a:lnSpc>
              <a:spcBef>
                <a:spcPts val="100"/>
              </a:spcBef>
            </a:pPr>
            <a:r>
              <a:rPr dirty="0"/>
              <a:t>South</a:t>
            </a:r>
            <a:r>
              <a:rPr spc="-110" dirty="0"/>
              <a:t> </a:t>
            </a:r>
            <a:r>
              <a:rPr spc="-10" dirty="0"/>
              <a:t>Hackensack </a:t>
            </a:r>
            <a:r>
              <a:rPr dirty="0"/>
              <a:t>October</a:t>
            </a:r>
            <a:r>
              <a:rPr spc="-170" dirty="0"/>
              <a:t> </a:t>
            </a:r>
            <a:r>
              <a:rPr spc="-20" dirty="0"/>
              <a:t>2025</a:t>
            </a:r>
          </a:p>
        </p:txBody>
      </p:sp>
      <p:sp>
        <p:nvSpPr>
          <p:cNvPr id="4" name="object 4"/>
          <p:cNvSpPr txBox="1"/>
          <p:nvPr/>
        </p:nvSpPr>
        <p:spPr>
          <a:xfrm>
            <a:off x="2259583" y="476732"/>
            <a:ext cx="7212965" cy="467359"/>
          </a:xfrm>
          <a:prstGeom prst="rect">
            <a:avLst/>
          </a:prstGeom>
        </p:spPr>
        <p:txBody>
          <a:bodyPr vert="horz" wrap="square" lIns="0" tIns="12700" rIns="0" bIns="0" rtlCol="0">
            <a:spAutoFit/>
          </a:bodyPr>
          <a:lstStyle/>
          <a:p>
            <a:pPr marL="12700">
              <a:lnSpc>
                <a:spcPct val="100000"/>
              </a:lnSpc>
              <a:spcBef>
                <a:spcPts val="100"/>
              </a:spcBef>
            </a:pPr>
            <a:r>
              <a:rPr sz="2900" b="1" dirty="0">
                <a:solidFill>
                  <a:srgbClr val="1F2462"/>
                </a:solidFill>
                <a:latin typeface="Roboto"/>
                <a:cs typeface="Roboto"/>
              </a:rPr>
              <a:t>New</a:t>
            </a:r>
            <a:r>
              <a:rPr sz="2900" b="1" spc="-60" dirty="0">
                <a:solidFill>
                  <a:srgbClr val="1F2462"/>
                </a:solidFill>
                <a:latin typeface="Roboto"/>
                <a:cs typeface="Roboto"/>
              </a:rPr>
              <a:t> </a:t>
            </a:r>
            <a:r>
              <a:rPr sz="2900" b="1" dirty="0">
                <a:solidFill>
                  <a:srgbClr val="1F2462"/>
                </a:solidFill>
                <a:latin typeface="Roboto"/>
                <a:cs typeface="Roboto"/>
              </a:rPr>
              <a:t>Jersey</a:t>
            </a:r>
            <a:r>
              <a:rPr sz="2900" b="1" spc="-60" dirty="0">
                <a:solidFill>
                  <a:srgbClr val="1F2462"/>
                </a:solidFill>
                <a:latin typeface="Roboto"/>
                <a:cs typeface="Roboto"/>
              </a:rPr>
              <a:t> </a:t>
            </a:r>
            <a:r>
              <a:rPr sz="2900" b="1" dirty="0">
                <a:solidFill>
                  <a:srgbClr val="1F2462"/>
                </a:solidFill>
                <a:latin typeface="Roboto"/>
                <a:cs typeface="Roboto"/>
              </a:rPr>
              <a:t>Student</a:t>
            </a:r>
            <a:r>
              <a:rPr sz="2900" b="1" spc="-60" dirty="0">
                <a:solidFill>
                  <a:srgbClr val="1F2462"/>
                </a:solidFill>
                <a:latin typeface="Roboto"/>
                <a:cs typeface="Roboto"/>
              </a:rPr>
              <a:t> </a:t>
            </a:r>
            <a:r>
              <a:rPr sz="2900" b="1" dirty="0">
                <a:solidFill>
                  <a:srgbClr val="1F2462"/>
                </a:solidFill>
                <a:latin typeface="Roboto"/>
                <a:cs typeface="Roboto"/>
              </a:rPr>
              <a:t>Learning</a:t>
            </a:r>
            <a:r>
              <a:rPr sz="2900" b="1" spc="-55" dirty="0">
                <a:solidFill>
                  <a:srgbClr val="1F2462"/>
                </a:solidFill>
                <a:latin typeface="Roboto"/>
                <a:cs typeface="Roboto"/>
              </a:rPr>
              <a:t> </a:t>
            </a:r>
            <a:r>
              <a:rPr sz="2900" b="1" spc="-10" dirty="0">
                <a:solidFill>
                  <a:srgbClr val="1F2462"/>
                </a:solidFill>
                <a:latin typeface="Roboto"/>
                <a:cs typeface="Roboto"/>
              </a:rPr>
              <a:t>Assessments</a:t>
            </a:r>
            <a:endParaRPr sz="2900">
              <a:latin typeface="Roboto"/>
              <a:cs typeface="Roboto"/>
            </a:endParaRPr>
          </a:p>
        </p:txBody>
      </p:sp>
      <p:sp>
        <p:nvSpPr>
          <p:cNvPr id="5" name="object 5"/>
          <p:cNvSpPr txBox="1"/>
          <p:nvPr/>
        </p:nvSpPr>
        <p:spPr>
          <a:xfrm>
            <a:off x="383235" y="7145540"/>
            <a:ext cx="6934834"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1F2462"/>
                </a:solidFill>
                <a:latin typeface="Roboto"/>
                <a:cs typeface="Roboto"/>
              </a:rPr>
              <a:t>To</a:t>
            </a:r>
            <a:r>
              <a:rPr sz="1200" spc="-25" dirty="0">
                <a:solidFill>
                  <a:srgbClr val="1F2462"/>
                </a:solidFill>
                <a:latin typeface="Roboto"/>
                <a:cs typeface="Roboto"/>
              </a:rPr>
              <a:t> </a:t>
            </a:r>
            <a:r>
              <a:rPr sz="1200" dirty="0">
                <a:solidFill>
                  <a:srgbClr val="1F2462"/>
                </a:solidFill>
                <a:latin typeface="Roboto"/>
                <a:cs typeface="Roboto"/>
              </a:rPr>
              <a:t>protect</a:t>
            </a:r>
            <a:r>
              <a:rPr sz="1200" spc="-25" dirty="0">
                <a:solidFill>
                  <a:srgbClr val="1F2462"/>
                </a:solidFill>
                <a:latin typeface="Roboto"/>
                <a:cs typeface="Roboto"/>
              </a:rPr>
              <a:t> </a:t>
            </a:r>
            <a:r>
              <a:rPr sz="1200" dirty="0">
                <a:solidFill>
                  <a:srgbClr val="1F2462"/>
                </a:solidFill>
                <a:latin typeface="Roboto"/>
                <a:cs typeface="Roboto"/>
              </a:rPr>
              <a:t>student</a:t>
            </a:r>
            <a:r>
              <a:rPr sz="1200" spc="-20" dirty="0">
                <a:solidFill>
                  <a:srgbClr val="1F2462"/>
                </a:solidFill>
                <a:latin typeface="Roboto"/>
                <a:cs typeface="Roboto"/>
              </a:rPr>
              <a:t> </a:t>
            </a:r>
            <a:r>
              <a:rPr sz="1200" dirty="0">
                <a:solidFill>
                  <a:srgbClr val="1F2462"/>
                </a:solidFill>
                <a:latin typeface="Roboto"/>
                <a:cs typeface="Roboto"/>
              </a:rPr>
              <a:t>privacy,</a:t>
            </a:r>
            <a:r>
              <a:rPr sz="1200" spc="-25" dirty="0">
                <a:solidFill>
                  <a:srgbClr val="1F2462"/>
                </a:solidFill>
                <a:latin typeface="Roboto"/>
                <a:cs typeface="Roboto"/>
              </a:rPr>
              <a:t> </a:t>
            </a:r>
            <a:r>
              <a:rPr sz="1200" dirty="0">
                <a:solidFill>
                  <a:srgbClr val="1F2462"/>
                </a:solidFill>
                <a:latin typeface="Roboto"/>
                <a:cs typeface="Roboto"/>
              </a:rPr>
              <a:t>data</a:t>
            </a:r>
            <a:r>
              <a:rPr sz="1200" spc="-25" dirty="0">
                <a:solidFill>
                  <a:srgbClr val="1F2462"/>
                </a:solidFill>
                <a:latin typeface="Roboto"/>
                <a:cs typeface="Roboto"/>
              </a:rPr>
              <a:t> </a:t>
            </a:r>
            <a:r>
              <a:rPr sz="1200" dirty="0">
                <a:solidFill>
                  <a:srgbClr val="1F2462"/>
                </a:solidFill>
                <a:latin typeface="Roboto"/>
                <a:cs typeface="Roboto"/>
              </a:rPr>
              <a:t>for</a:t>
            </a:r>
            <a:r>
              <a:rPr sz="1200" spc="-20" dirty="0">
                <a:solidFill>
                  <a:srgbClr val="1F2462"/>
                </a:solidFill>
                <a:latin typeface="Roboto"/>
                <a:cs typeface="Roboto"/>
              </a:rPr>
              <a:t> </a:t>
            </a:r>
            <a:r>
              <a:rPr sz="1200" dirty="0">
                <a:solidFill>
                  <a:srgbClr val="1F2462"/>
                </a:solidFill>
                <a:latin typeface="Roboto"/>
                <a:cs typeface="Roboto"/>
              </a:rPr>
              <a:t>cohorts</a:t>
            </a:r>
            <a:r>
              <a:rPr sz="1200" spc="-25" dirty="0">
                <a:solidFill>
                  <a:srgbClr val="1F2462"/>
                </a:solidFill>
                <a:latin typeface="Roboto"/>
                <a:cs typeface="Roboto"/>
              </a:rPr>
              <a:t> </a:t>
            </a:r>
            <a:r>
              <a:rPr sz="1200" dirty="0">
                <a:solidFill>
                  <a:srgbClr val="1F2462"/>
                </a:solidFill>
                <a:latin typeface="Roboto"/>
                <a:cs typeface="Roboto"/>
              </a:rPr>
              <a:t>with</a:t>
            </a:r>
            <a:r>
              <a:rPr sz="1200" spc="-25" dirty="0">
                <a:solidFill>
                  <a:srgbClr val="1F2462"/>
                </a:solidFill>
                <a:latin typeface="Roboto"/>
                <a:cs typeface="Roboto"/>
              </a:rPr>
              <a:t> </a:t>
            </a:r>
            <a:r>
              <a:rPr sz="1200" dirty="0">
                <a:solidFill>
                  <a:srgbClr val="1F2462"/>
                </a:solidFill>
                <a:latin typeface="Roboto"/>
                <a:cs typeface="Roboto"/>
              </a:rPr>
              <a:t>fewer</a:t>
            </a:r>
            <a:r>
              <a:rPr sz="1200" spc="-20" dirty="0">
                <a:solidFill>
                  <a:srgbClr val="1F2462"/>
                </a:solidFill>
                <a:latin typeface="Roboto"/>
                <a:cs typeface="Roboto"/>
              </a:rPr>
              <a:t> </a:t>
            </a:r>
            <a:r>
              <a:rPr sz="1200" dirty="0">
                <a:solidFill>
                  <a:srgbClr val="1F2462"/>
                </a:solidFill>
                <a:latin typeface="Roboto"/>
                <a:cs typeface="Roboto"/>
              </a:rPr>
              <a:t>than</a:t>
            </a:r>
            <a:r>
              <a:rPr sz="1200" spc="-25" dirty="0">
                <a:solidFill>
                  <a:srgbClr val="1F2462"/>
                </a:solidFill>
                <a:latin typeface="Roboto"/>
                <a:cs typeface="Roboto"/>
              </a:rPr>
              <a:t> </a:t>
            </a:r>
            <a:r>
              <a:rPr sz="1200" dirty="0">
                <a:solidFill>
                  <a:srgbClr val="1F2462"/>
                </a:solidFill>
                <a:latin typeface="Roboto"/>
                <a:cs typeface="Roboto"/>
              </a:rPr>
              <a:t>ten</a:t>
            </a:r>
            <a:r>
              <a:rPr sz="1200" spc="-25" dirty="0">
                <a:solidFill>
                  <a:srgbClr val="1F2462"/>
                </a:solidFill>
                <a:latin typeface="Roboto"/>
                <a:cs typeface="Roboto"/>
              </a:rPr>
              <a:t> </a:t>
            </a:r>
            <a:r>
              <a:rPr sz="1200" spc="-10" dirty="0">
                <a:solidFill>
                  <a:srgbClr val="1F2462"/>
                </a:solidFill>
                <a:latin typeface="Roboto"/>
                <a:cs typeface="Roboto"/>
              </a:rPr>
              <a:t>students</a:t>
            </a:r>
            <a:r>
              <a:rPr sz="1200" spc="-20" dirty="0">
                <a:solidFill>
                  <a:srgbClr val="1F2462"/>
                </a:solidFill>
                <a:latin typeface="Roboto"/>
                <a:cs typeface="Roboto"/>
              </a:rPr>
              <a:t> </a:t>
            </a:r>
            <a:r>
              <a:rPr sz="1200" dirty="0">
                <a:solidFill>
                  <a:srgbClr val="1F2462"/>
                </a:solidFill>
                <a:latin typeface="Roboto"/>
                <a:cs typeface="Roboto"/>
              </a:rPr>
              <a:t>are</a:t>
            </a:r>
            <a:r>
              <a:rPr sz="1200" spc="-25" dirty="0">
                <a:solidFill>
                  <a:srgbClr val="1F2462"/>
                </a:solidFill>
                <a:latin typeface="Roboto"/>
                <a:cs typeface="Roboto"/>
              </a:rPr>
              <a:t> </a:t>
            </a:r>
            <a:r>
              <a:rPr sz="1200" dirty="0">
                <a:solidFill>
                  <a:srgbClr val="1F2462"/>
                </a:solidFill>
                <a:latin typeface="Roboto"/>
                <a:cs typeface="Roboto"/>
              </a:rPr>
              <a:t>excluded</a:t>
            </a:r>
            <a:r>
              <a:rPr sz="1200" spc="-25" dirty="0">
                <a:solidFill>
                  <a:srgbClr val="1F2462"/>
                </a:solidFill>
                <a:latin typeface="Roboto"/>
                <a:cs typeface="Roboto"/>
              </a:rPr>
              <a:t> </a:t>
            </a:r>
            <a:r>
              <a:rPr sz="1200" dirty="0">
                <a:solidFill>
                  <a:srgbClr val="1F2462"/>
                </a:solidFill>
                <a:latin typeface="Roboto"/>
                <a:cs typeface="Roboto"/>
              </a:rPr>
              <a:t>from</a:t>
            </a:r>
            <a:r>
              <a:rPr sz="1200" spc="-20" dirty="0">
                <a:solidFill>
                  <a:srgbClr val="1F2462"/>
                </a:solidFill>
                <a:latin typeface="Roboto"/>
                <a:cs typeface="Roboto"/>
              </a:rPr>
              <a:t> </a:t>
            </a:r>
            <a:r>
              <a:rPr sz="1200" dirty="0">
                <a:solidFill>
                  <a:srgbClr val="1F2462"/>
                </a:solidFill>
                <a:latin typeface="Roboto"/>
                <a:cs typeface="Roboto"/>
              </a:rPr>
              <a:t>this</a:t>
            </a:r>
            <a:r>
              <a:rPr sz="1200" spc="-25" dirty="0">
                <a:solidFill>
                  <a:srgbClr val="1F2462"/>
                </a:solidFill>
                <a:latin typeface="Roboto"/>
                <a:cs typeface="Roboto"/>
              </a:rPr>
              <a:t> </a:t>
            </a:r>
            <a:r>
              <a:rPr sz="1200" spc="-10" dirty="0">
                <a:solidFill>
                  <a:srgbClr val="1F2462"/>
                </a:solidFill>
                <a:latin typeface="Roboto"/>
                <a:cs typeface="Roboto"/>
              </a:rPr>
              <a:t>report.</a:t>
            </a:r>
            <a:endParaRPr sz="1200">
              <a:latin typeface="Roboto"/>
              <a:cs typeface="Roboto"/>
            </a:endParaRPr>
          </a:p>
        </p:txBody>
      </p:sp>
      <p:pic>
        <p:nvPicPr>
          <p:cNvPr id="3074" name="Picture 2">
            <a:extLst>
              <a:ext uri="{FF2B5EF4-FFF2-40B4-BE49-F238E27FC236}">
                <a16:creationId xmlns:a16="http://schemas.microsoft.com/office/drawing/2014/main" id="{BE8C275F-F63D-7E0F-9CF5-504509050B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9779" y="5355381"/>
            <a:ext cx="1805386" cy="18874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97911" y="175094"/>
            <a:ext cx="4908550" cy="756920"/>
          </a:xfrm>
          <a:prstGeom prst="rect">
            <a:avLst/>
          </a:prstGeom>
        </p:spPr>
        <p:txBody>
          <a:bodyPr vert="horz" wrap="square" lIns="0" tIns="12700" rIns="0" bIns="0" rtlCol="0">
            <a:spAutoFit/>
          </a:bodyPr>
          <a:lstStyle/>
          <a:p>
            <a:pPr marL="12700">
              <a:lnSpc>
                <a:spcPct val="100000"/>
              </a:lnSpc>
              <a:spcBef>
                <a:spcPts val="100"/>
              </a:spcBef>
            </a:pPr>
            <a:r>
              <a:rPr sz="4800" b="1" dirty="0">
                <a:latin typeface="Roboto"/>
                <a:cs typeface="Roboto"/>
              </a:rPr>
              <a:t>Table</a:t>
            </a:r>
            <a:r>
              <a:rPr sz="4800" b="1" spc="-105" dirty="0">
                <a:latin typeface="Roboto"/>
                <a:cs typeface="Roboto"/>
              </a:rPr>
              <a:t> </a:t>
            </a:r>
            <a:r>
              <a:rPr sz="4800" b="1" dirty="0">
                <a:latin typeface="Roboto"/>
                <a:cs typeface="Roboto"/>
              </a:rPr>
              <a:t>of</a:t>
            </a:r>
            <a:r>
              <a:rPr sz="4800" b="1" spc="-100" dirty="0">
                <a:latin typeface="Roboto"/>
                <a:cs typeface="Roboto"/>
              </a:rPr>
              <a:t> </a:t>
            </a:r>
            <a:r>
              <a:rPr sz="4800" b="1" spc="-10" dirty="0">
                <a:latin typeface="Roboto"/>
                <a:cs typeface="Roboto"/>
              </a:rPr>
              <a:t>Contents</a:t>
            </a:r>
            <a:endParaRPr sz="4800">
              <a:latin typeface="Roboto"/>
              <a:cs typeface="Roboto"/>
            </a:endParaRPr>
          </a:p>
        </p:txBody>
      </p:sp>
      <p:sp>
        <p:nvSpPr>
          <p:cNvPr id="3" name="object 3"/>
          <p:cNvSpPr txBox="1">
            <a:spLocks noGrp="1"/>
          </p:cNvSpPr>
          <p:nvPr>
            <p:ph type="body" idx="1"/>
          </p:nvPr>
        </p:nvSpPr>
        <p:spPr>
          <a:xfrm>
            <a:off x="154635" y="1409999"/>
            <a:ext cx="9141765" cy="3757439"/>
          </a:xfrm>
          <a:prstGeom prst="rect">
            <a:avLst/>
          </a:prstGeom>
        </p:spPr>
        <p:txBody>
          <a:bodyPr vert="horz" wrap="square" lIns="0" tIns="266700" rIns="0" bIns="0" rtlCol="0">
            <a:spAutoFit/>
          </a:bodyPr>
          <a:lstStyle/>
          <a:p>
            <a:pPr marL="249554" indent="-236854">
              <a:lnSpc>
                <a:spcPct val="100000"/>
              </a:lnSpc>
              <a:spcBef>
                <a:spcPts val="2100"/>
              </a:spcBef>
              <a:buChar char="•"/>
              <a:tabLst>
                <a:tab pos="249554" algn="l"/>
              </a:tabLst>
            </a:pPr>
            <a:r>
              <a:rPr dirty="0"/>
              <a:t>Section</a:t>
            </a:r>
            <a:r>
              <a:rPr spc="-65" dirty="0"/>
              <a:t> </a:t>
            </a:r>
            <a:r>
              <a:rPr dirty="0"/>
              <a:t>1:</a:t>
            </a:r>
            <a:r>
              <a:rPr spc="-65" dirty="0"/>
              <a:t> </a:t>
            </a:r>
            <a:r>
              <a:rPr dirty="0"/>
              <a:t>District</a:t>
            </a:r>
            <a:r>
              <a:rPr spc="-65" dirty="0"/>
              <a:t> </a:t>
            </a:r>
            <a:r>
              <a:rPr dirty="0"/>
              <a:t>Analysis</a:t>
            </a:r>
            <a:r>
              <a:rPr spc="-65" dirty="0"/>
              <a:t> </a:t>
            </a:r>
            <a:endParaRPr spc="-50" dirty="0"/>
          </a:p>
          <a:p>
            <a:pPr marL="249554" indent="-236854">
              <a:lnSpc>
                <a:spcPct val="100000"/>
              </a:lnSpc>
              <a:spcBef>
                <a:spcPts val="1995"/>
              </a:spcBef>
              <a:buChar char="•"/>
              <a:tabLst>
                <a:tab pos="249554" algn="l"/>
              </a:tabLst>
            </a:pPr>
            <a:r>
              <a:rPr dirty="0"/>
              <a:t>Section</a:t>
            </a:r>
            <a:r>
              <a:rPr spc="-50" dirty="0"/>
              <a:t> </a:t>
            </a:r>
            <a:r>
              <a:rPr dirty="0"/>
              <a:t>2:</a:t>
            </a:r>
            <a:r>
              <a:rPr spc="-45" dirty="0"/>
              <a:t> </a:t>
            </a:r>
            <a:r>
              <a:rPr dirty="0"/>
              <a:t>School</a:t>
            </a:r>
            <a:r>
              <a:rPr spc="-45" dirty="0"/>
              <a:t> </a:t>
            </a:r>
            <a:r>
              <a:rPr dirty="0"/>
              <a:t>Analysis</a:t>
            </a:r>
            <a:endParaRPr spc="-25" dirty="0"/>
          </a:p>
          <a:p>
            <a:pPr marL="249554" indent="-236854">
              <a:lnSpc>
                <a:spcPct val="100000"/>
              </a:lnSpc>
              <a:spcBef>
                <a:spcPts val="2000"/>
              </a:spcBef>
              <a:buChar char="•"/>
              <a:tabLst>
                <a:tab pos="249554" algn="l"/>
              </a:tabLst>
            </a:pPr>
            <a:r>
              <a:rPr dirty="0"/>
              <a:t>Section</a:t>
            </a:r>
            <a:r>
              <a:rPr spc="-65" dirty="0"/>
              <a:t> </a:t>
            </a:r>
            <a:r>
              <a:rPr dirty="0"/>
              <a:t>3:</a:t>
            </a:r>
            <a:r>
              <a:rPr spc="-65" dirty="0"/>
              <a:t> </a:t>
            </a:r>
            <a:r>
              <a:rPr spc="-10" dirty="0"/>
              <a:t>Demographic</a:t>
            </a:r>
            <a:r>
              <a:rPr spc="-60" dirty="0"/>
              <a:t> </a:t>
            </a:r>
            <a:r>
              <a:rPr dirty="0"/>
              <a:t>Analysis</a:t>
            </a:r>
            <a:r>
              <a:rPr spc="-65" dirty="0"/>
              <a:t> </a:t>
            </a:r>
            <a:endParaRPr lang="en-US" spc="-25" dirty="0"/>
          </a:p>
          <a:p>
            <a:pPr marL="249554" indent="-236854">
              <a:lnSpc>
                <a:spcPct val="100000"/>
              </a:lnSpc>
              <a:spcBef>
                <a:spcPts val="2000"/>
              </a:spcBef>
              <a:buChar char="•"/>
              <a:tabLst>
                <a:tab pos="249554" algn="l"/>
              </a:tabLst>
            </a:pPr>
            <a:r>
              <a:rPr lang="en-US" spc="-25" dirty="0"/>
              <a:t>Section 4: Trend Analysis </a:t>
            </a:r>
          </a:p>
          <a:p>
            <a:pPr marL="249554" indent="-236854">
              <a:lnSpc>
                <a:spcPct val="100000"/>
              </a:lnSpc>
              <a:spcBef>
                <a:spcPts val="2000"/>
              </a:spcBef>
              <a:buChar char="•"/>
              <a:tabLst>
                <a:tab pos="249554" algn="l"/>
              </a:tabLst>
            </a:pPr>
            <a:r>
              <a:rPr lang="en-US" spc="-25" dirty="0"/>
              <a:t>Section 5: Intervention Strategies</a:t>
            </a:r>
            <a:endParaRPr spc="-25" dirty="0"/>
          </a:p>
        </p:txBody>
      </p:sp>
      <p:sp>
        <p:nvSpPr>
          <p:cNvPr id="6" name="object 6"/>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2</a:t>
            </a:fld>
            <a:endParaRPr spc="-25" dirty="0"/>
          </a:p>
        </p:txBody>
      </p:sp>
      <p:pic>
        <p:nvPicPr>
          <p:cNvPr id="4" name="object 4"/>
          <p:cNvPicPr/>
          <p:nvPr/>
        </p:nvPicPr>
        <p:blipFill>
          <a:blip r:embed="rId2" cstate="print"/>
          <a:stretch>
            <a:fillRect/>
          </a:stretch>
        </p:blipFill>
        <p:spPr>
          <a:xfrm>
            <a:off x="91439" y="7474966"/>
            <a:ext cx="1944547" cy="239014"/>
          </a:xfrm>
          <a:prstGeom prst="rect">
            <a:avLst/>
          </a:prstGeom>
        </p:spPr>
      </p:pic>
      <p:pic>
        <p:nvPicPr>
          <p:cNvPr id="5" name="object 5"/>
          <p:cNvPicPr/>
          <p:nvPr/>
        </p:nvPicPr>
        <p:blipFill>
          <a:blip r:embed="rId3" cstate="print"/>
          <a:stretch>
            <a:fillRect/>
          </a:stretch>
        </p:blipFill>
        <p:spPr>
          <a:xfrm>
            <a:off x="12859067" y="10755058"/>
            <a:ext cx="729818" cy="239014"/>
          </a:xfrm>
          <a:prstGeom prst="rect">
            <a:avLst/>
          </a:prstGeom>
        </p:spPr>
      </p:pic>
      <p:pic>
        <p:nvPicPr>
          <p:cNvPr id="4098" name="Picture 2">
            <a:extLst>
              <a:ext uri="{FF2B5EF4-FFF2-40B4-BE49-F238E27FC236}">
                <a16:creationId xmlns:a16="http://schemas.microsoft.com/office/drawing/2014/main" id="{CE65084E-20C3-4C75-9B1F-FE22A3B965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4400"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ts val="3800"/>
              </a:lnSpc>
              <a:spcBef>
                <a:spcPts val="100"/>
              </a:spcBef>
            </a:pPr>
            <a:r>
              <a:rPr dirty="0"/>
              <a:t>Section</a:t>
            </a:r>
            <a:r>
              <a:rPr spc="-125" dirty="0"/>
              <a:t> </a:t>
            </a:r>
            <a:r>
              <a:rPr spc="-50" dirty="0"/>
              <a:t>1</a:t>
            </a:r>
          </a:p>
          <a:p>
            <a:pPr marL="12700">
              <a:lnSpc>
                <a:spcPts val="5720"/>
              </a:lnSpc>
            </a:pPr>
            <a:r>
              <a:rPr sz="4800" b="1" dirty="0">
                <a:latin typeface="Roboto"/>
                <a:cs typeface="Roboto"/>
              </a:rPr>
              <a:t>District</a:t>
            </a:r>
            <a:r>
              <a:rPr sz="4800" b="1" spc="-200" dirty="0">
                <a:latin typeface="Roboto"/>
                <a:cs typeface="Roboto"/>
              </a:rPr>
              <a:t> </a:t>
            </a:r>
            <a:r>
              <a:rPr sz="4800" b="1" spc="-10" dirty="0">
                <a:latin typeface="Roboto"/>
                <a:cs typeface="Roboto"/>
              </a:rPr>
              <a:t>Analysis</a:t>
            </a:r>
            <a:endParaRPr sz="4800">
              <a:latin typeface="Roboto"/>
              <a:cs typeface="Roboto"/>
            </a:endParaRPr>
          </a:p>
        </p:txBody>
      </p:sp>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3</a:t>
            </a:fld>
            <a:endParaRPr spc="-25" dirty="0"/>
          </a:p>
        </p:txBody>
      </p:sp>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12935267" y="10755058"/>
            <a:ext cx="729818" cy="239014"/>
          </a:xfrm>
          <a:prstGeom prst="rect">
            <a:avLst/>
          </a:prstGeom>
        </p:spPr>
      </p:pic>
      <p:pic>
        <p:nvPicPr>
          <p:cNvPr id="5122" name="Picture 2">
            <a:extLst>
              <a:ext uri="{FF2B5EF4-FFF2-40B4-BE49-F238E27FC236}">
                <a16:creationId xmlns:a16="http://schemas.microsoft.com/office/drawing/2014/main" id="{44579D38-486E-B41F-BCE5-2A98E49814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0600"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6CD7D-30B0-7AD9-D1BD-5C6227D75D93}"/>
              </a:ext>
            </a:extLst>
          </p:cNvPr>
          <p:cNvSpPr>
            <a:spLocks noGrp="1"/>
          </p:cNvSpPr>
          <p:nvPr>
            <p:ph type="title"/>
          </p:nvPr>
        </p:nvSpPr>
        <p:spPr>
          <a:xfrm>
            <a:off x="419100" y="533400"/>
            <a:ext cx="9220200" cy="6401753"/>
          </a:xfrm>
        </p:spPr>
        <p:txBody>
          <a:bodyPr/>
          <a:lstStyle/>
          <a:p>
            <a:pPr algn="l"/>
            <a:r>
              <a:rPr lang="en-US" u="sng" dirty="0"/>
              <a:t>NJSLA PERFORMANCE LEVELS</a:t>
            </a:r>
            <a:br>
              <a:rPr lang="en-US" u="sng" dirty="0"/>
            </a:br>
            <a:br>
              <a:rPr lang="en-US" dirty="0"/>
            </a:br>
            <a:r>
              <a:rPr lang="en-US" dirty="0"/>
              <a:t>Level 1 – not yet meeting grade level expectations</a:t>
            </a:r>
            <a:br>
              <a:rPr lang="en-US" dirty="0"/>
            </a:br>
            <a:br>
              <a:rPr lang="en-US" dirty="0"/>
            </a:br>
            <a:r>
              <a:rPr lang="en-US" dirty="0"/>
              <a:t>Level 2 – Partially meeting grade level expectations</a:t>
            </a:r>
            <a:br>
              <a:rPr lang="en-US" dirty="0"/>
            </a:br>
            <a:br>
              <a:rPr lang="en-US" dirty="0"/>
            </a:br>
            <a:r>
              <a:rPr lang="en-US" dirty="0"/>
              <a:t>Level 3 – Approaching grade level expectations</a:t>
            </a:r>
            <a:br>
              <a:rPr lang="en-US" dirty="0"/>
            </a:br>
            <a:br>
              <a:rPr lang="en-US" dirty="0"/>
            </a:br>
            <a:r>
              <a:rPr lang="en-US" dirty="0"/>
              <a:t>Level 4 – Meeting grade level expectations</a:t>
            </a:r>
            <a:br>
              <a:rPr lang="en-US" dirty="0"/>
            </a:br>
            <a:br>
              <a:rPr lang="en-US" dirty="0"/>
            </a:br>
            <a:r>
              <a:rPr lang="en-US" dirty="0"/>
              <a:t>Level 5 – Exceeding grade level expectations</a:t>
            </a:r>
            <a:br>
              <a:rPr lang="en-US" dirty="0"/>
            </a:br>
            <a:endParaRPr lang="en-US" dirty="0"/>
          </a:p>
        </p:txBody>
      </p:sp>
    </p:spTree>
    <p:extLst>
      <p:ext uri="{BB962C8B-B14F-4D97-AF65-F5344CB8AC3E}">
        <p14:creationId xmlns:p14="http://schemas.microsoft.com/office/powerpoint/2010/main" val="2230001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78739"/>
          <a:ext cx="9864720" cy="494855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521334">
                  <a:extLst>
                    <a:ext uri="{9D8B030D-6E8A-4147-A177-3AD203B41FA5}">
                      <a16:colId xmlns:a16="http://schemas.microsoft.com/office/drawing/2014/main" val="20001"/>
                    </a:ext>
                  </a:extLst>
                </a:gridCol>
                <a:gridCol w="521334">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5">
                  <a:extLst>
                    <a:ext uri="{9D8B030D-6E8A-4147-A177-3AD203B41FA5}">
                      <a16:colId xmlns:a16="http://schemas.microsoft.com/office/drawing/2014/main" val="20010"/>
                    </a:ext>
                  </a:extLst>
                </a:gridCol>
                <a:gridCol w="521335">
                  <a:extLst>
                    <a:ext uri="{9D8B030D-6E8A-4147-A177-3AD203B41FA5}">
                      <a16:colId xmlns:a16="http://schemas.microsoft.com/office/drawing/2014/main" val="20011"/>
                    </a:ext>
                  </a:extLst>
                </a:gridCol>
                <a:gridCol w="521335">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731520">
                  <a:extLst>
                    <a:ext uri="{9D8B030D-6E8A-4147-A177-3AD203B41FA5}">
                      <a16:colId xmlns:a16="http://schemas.microsoft.com/office/drawing/2014/main" val="20016"/>
                    </a:ext>
                  </a:extLst>
                </a:gridCol>
                <a:gridCol w="725170">
                  <a:extLst>
                    <a:ext uri="{9D8B030D-6E8A-4147-A177-3AD203B41FA5}">
                      <a16:colId xmlns:a16="http://schemas.microsoft.com/office/drawing/2014/main" val="20017"/>
                    </a:ext>
                  </a:extLst>
                </a:gridCol>
              </a:tblGrid>
              <a:tr h="1130935">
                <a:tc gridSpan="18">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a:txBody>
                  <a:tcPr marL="0" marR="0" marT="9525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165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solidFill>
                            <a:srgbClr val="FFFFFF"/>
                          </a:solidFill>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9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9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9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9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96240" indent="-114300">
                        <a:lnSpc>
                          <a:spcPct val="101099"/>
                        </a:lnSpc>
                        <a:spcBef>
                          <a:spcPts val="9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rowSpan="3">
                  <a:txBody>
                    <a:bodyPr/>
                    <a:lstStyle/>
                    <a:p>
                      <a:pPr>
                        <a:lnSpc>
                          <a:spcPct val="100000"/>
                        </a:lnSpc>
                        <a:spcBef>
                          <a:spcPts val="925"/>
                        </a:spcBef>
                      </a:pPr>
                      <a:endParaRPr sz="1050">
                        <a:latin typeface="Times New Roman"/>
                        <a:cs typeface="Times New Roman"/>
                      </a:endParaRPr>
                    </a:p>
                    <a:p>
                      <a:pPr marL="11430" marR="34925" indent="35560">
                        <a:lnSpc>
                          <a:spcPct val="101099"/>
                        </a:lnSpc>
                      </a:pPr>
                      <a:r>
                        <a:rPr sz="1050" b="1" dirty="0">
                          <a:solidFill>
                            <a:srgbClr val="FFFFFF"/>
                          </a:solidFill>
                          <a:latin typeface="Roboto"/>
                          <a:cs typeface="Roboto"/>
                        </a:rPr>
                        <a:t>Change</a:t>
                      </a:r>
                      <a:r>
                        <a:rPr sz="1050" b="1" spc="-25" dirty="0">
                          <a:solidFill>
                            <a:srgbClr val="FFFFFF"/>
                          </a:solidFill>
                          <a:latin typeface="Roboto"/>
                          <a:cs typeface="Roboto"/>
                        </a:rPr>
                        <a:t> in </a:t>
                      </a:r>
                      <a:r>
                        <a:rPr sz="1050" b="1" dirty="0">
                          <a:solidFill>
                            <a:srgbClr val="FFFFFF"/>
                          </a:solidFill>
                          <a:latin typeface="Roboto"/>
                          <a:cs typeface="Roboto"/>
                        </a:rPr>
                        <a:t>Levels 1, </a:t>
                      </a:r>
                      <a:r>
                        <a:rPr sz="1050" b="1" spc="-25" dirty="0">
                          <a:solidFill>
                            <a:srgbClr val="FFFFFF"/>
                          </a:solidFill>
                          <a:latin typeface="Roboto"/>
                          <a:cs typeface="Roboto"/>
                        </a:rPr>
                        <a:t>2,</a:t>
                      </a:r>
                      <a:endParaRPr sz="1050">
                        <a:latin typeface="Roboto"/>
                        <a:cs typeface="Roboto"/>
                      </a:endParaRPr>
                    </a:p>
                    <a:p>
                      <a:pPr marL="55244">
                        <a:lnSpc>
                          <a:spcPct val="100000"/>
                        </a:lnSpc>
                        <a:spcBef>
                          <a:spcPts val="15"/>
                        </a:spcBef>
                      </a:pPr>
                      <a:r>
                        <a:rPr sz="1050" b="1" dirty="0">
                          <a:solidFill>
                            <a:srgbClr val="FFFFFF"/>
                          </a:solidFill>
                          <a:latin typeface="Roboto"/>
                          <a:cs typeface="Roboto"/>
                        </a:rPr>
                        <a:t>&amp; 3</a:t>
                      </a:r>
                      <a:r>
                        <a:rPr sz="1050" b="1" spc="5" dirty="0">
                          <a:solidFill>
                            <a:srgbClr val="FFFFFF"/>
                          </a:solidFill>
                          <a:latin typeface="Roboto"/>
                          <a:cs typeface="Roboto"/>
                        </a:rPr>
                        <a:t> </a:t>
                      </a:r>
                      <a:r>
                        <a:rPr sz="1050" b="1" spc="-10" dirty="0">
                          <a:solidFill>
                            <a:srgbClr val="FFFFFF"/>
                          </a:solidFill>
                          <a:latin typeface="Roboto"/>
                          <a:cs typeface="Roboto"/>
                        </a:rPr>
                        <a:t>(2024</a:t>
                      </a:r>
                      <a:endParaRPr sz="1050">
                        <a:latin typeface="Roboto"/>
                        <a:cs typeface="Roboto"/>
                      </a:endParaRPr>
                    </a:p>
                    <a:p>
                      <a:pPr marL="111125">
                        <a:lnSpc>
                          <a:spcPct val="100000"/>
                        </a:lnSpc>
                        <a:spcBef>
                          <a:spcPts val="15"/>
                        </a:spcBef>
                      </a:pPr>
                      <a:r>
                        <a:rPr sz="1050" b="1" dirty="0">
                          <a:solidFill>
                            <a:srgbClr val="FFFFFF"/>
                          </a:solidFill>
                          <a:latin typeface="Roboto"/>
                          <a:cs typeface="Roboto"/>
                        </a:rPr>
                        <a:t>to </a:t>
                      </a:r>
                      <a:r>
                        <a:rPr sz="1050" b="1" spc="-10" dirty="0">
                          <a:solidFill>
                            <a:srgbClr val="FFFFFF"/>
                          </a:solidFill>
                          <a:latin typeface="Roboto"/>
                          <a:cs typeface="Roboto"/>
                        </a:rPr>
                        <a:t>2025)</a:t>
                      </a:r>
                      <a:endParaRPr sz="1050">
                        <a:latin typeface="Roboto"/>
                        <a:cs typeface="Roboto"/>
                      </a:endParaRPr>
                    </a:p>
                  </a:txBody>
                  <a:tcPr marL="0" marR="0" marT="117475"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rowSpan="3">
                  <a:txBody>
                    <a:bodyPr/>
                    <a:lstStyle/>
                    <a:p>
                      <a:pPr>
                        <a:lnSpc>
                          <a:spcPct val="100000"/>
                        </a:lnSpc>
                        <a:spcBef>
                          <a:spcPts val="290"/>
                        </a:spcBef>
                      </a:pPr>
                      <a:endParaRPr sz="1050">
                        <a:latin typeface="Times New Roman"/>
                        <a:cs typeface="Times New Roman"/>
                      </a:endParaRPr>
                    </a:p>
                    <a:p>
                      <a:pPr marL="73025" marR="66040" indent="-26034">
                        <a:lnSpc>
                          <a:spcPct val="101099"/>
                        </a:lnSpc>
                      </a:pPr>
                      <a:r>
                        <a:rPr sz="1050" b="1" dirty="0">
                          <a:solidFill>
                            <a:srgbClr val="FFFFFF"/>
                          </a:solidFill>
                          <a:latin typeface="Roboto"/>
                          <a:cs typeface="Roboto"/>
                        </a:rPr>
                        <a:t>Change</a:t>
                      </a:r>
                      <a:r>
                        <a:rPr sz="1050" b="1" spc="-25" dirty="0">
                          <a:solidFill>
                            <a:srgbClr val="FFFFFF"/>
                          </a:solidFill>
                          <a:latin typeface="Roboto"/>
                          <a:cs typeface="Roboto"/>
                        </a:rPr>
                        <a:t> in </a:t>
                      </a:r>
                      <a:r>
                        <a:rPr sz="1050" b="1" dirty="0">
                          <a:solidFill>
                            <a:srgbClr val="FFFFFF"/>
                          </a:solidFill>
                          <a:latin typeface="Roboto"/>
                          <a:cs typeface="Roboto"/>
                        </a:rPr>
                        <a:t>Level</a:t>
                      </a:r>
                      <a:r>
                        <a:rPr sz="1050" b="1" spc="5" dirty="0">
                          <a:solidFill>
                            <a:srgbClr val="FFFFFF"/>
                          </a:solidFill>
                          <a:latin typeface="Roboto"/>
                          <a:cs typeface="Roboto"/>
                        </a:rPr>
                        <a:t> </a:t>
                      </a:r>
                      <a:r>
                        <a:rPr sz="1050" b="1" dirty="0">
                          <a:solidFill>
                            <a:srgbClr val="FFFFFF"/>
                          </a:solidFill>
                          <a:latin typeface="Roboto"/>
                          <a:cs typeface="Roboto"/>
                        </a:rPr>
                        <a:t>4</a:t>
                      </a:r>
                      <a:r>
                        <a:rPr sz="1050" b="1" spc="5" dirty="0">
                          <a:solidFill>
                            <a:srgbClr val="FFFFFF"/>
                          </a:solidFill>
                          <a:latin typeface="Roboto"/>
                          <a:cs typeface="Roboto"/>
                        </a:rPr>
                        <a:t> </a:t>
                      </a:r>
                      <a:r>
                        <a:rPr sz="1050" b="1" spc="-50" dirty="0">
                          <a:solidFill>
                            <a:srgbClr val="FFFFFF"/>
                          </a:solidFill>
                          <a:latin typeface="Roboto"/>
                          <a:cs typeface="Roboto"/>
                        </a:rPr>
                        <a:t>&amp;</a:t>
                      </a:r>
                      <a:endParaRPr sz="1050">
                        <a:latin typeface="Roboto"/>
                        <a:cs typeface="Roboto"/>
                      </a:endParaRPr>
                    </a:p>
                    <a:p>
                      <a:pPr marL="133985">
                        <a:lnSpc>
                          <a:spcPct val="100000"/>
                        </a:lnSpc>
                        <a:spcBef>
                          <a:spcPts val="15"/>
                        </a:spcBef>
                      </a:pPr>
                      <a:r>
                        <a:rPr sz="1050" b="1" dirty="0">
                          <a:solidFill>
                            <a:srgbClr val="FFFFFF"/>
                          </a:solidFill>
                          <a:latin typeface="Roboto"/>
                          <a:cs typeface="Roboto"/>
                        </a:rPr>
                        <a:t>Level </a:t>
                      </a:r>
                      <a:r>
                        <a:rPr sz="1050" b="1" spc="-50" dirty="0">
                          <a:solidFill>
                            <a:srgbClr val="FFFFFF"/>
                          </a:solidFill>
                          <a:latin typeface="Roboto"/>
                          <a:cs typeface="Roboto"/>
                        </a:rPr>
                        <a:t>5</a:t>
                      </a:r>
                      <a:endParaRPr sz="1050">
                        <a:latin typeface="Roboto"/>
                        <a:cs typeface="Roboto"/>
                      </a:endParaRPr>
                    </a:p>
                    <a:p>
                      <a:pPr marL="94615">
                        <a:lnSpc>
                          <a:spcPct val="100000"/>
                        </a:lnSpc>
                        <a:spcBef>
                          <a:spcPts val="15"/>
                        </a:spcBef>
                      </a:pPr>
                      <a:r>
                        <a:rPr sz="1050" b="1" dirty="0">
                          <a:solidFill>
                            <a:srgbClr val="FFFFFF"/>
                          </a:solidFill>
                          <a:latin typeface="Roboto"/>
                          <a:cs typeface="Roboto"/>
                        </a:rPr>
                        <a:t>(2024</a:t>
                      </a:r>
                      <a:r>
                        <a:rPr sz="1050" b="1" spc="5" dirty="0">
                          <a:solidFill>
                            <a:srgbClr val="FFFFFF"/>
                          </a:solidFill>
                          <a:latin typeface="Roboto"/>
                          <a:cs typeface="Roboto"/>
                        </a:rPr>
                        <a:t> </a:t>
                      </a:r>
                      <a:r>
                        <a:rPr sz="1050" b="1" spc="-25" dirty="0">
                          <a:solidFill>
                            <a:srgbClr val="FFFFFF"/>
                          </a:solidFill>
                          <a:latin typeface="Roboto"/>
                          <a:cs typeface="Roboto"/>
                        </a:rPr>
                        <a:t>to</a:t>
                      </a:r>
                      <a:endParaRPr sz="1050">
                        <a:latin typeface="Roboto"/>
                        <a:cs typeface="Roboto"/>
                      </a:endParaRPr>
                    </a:p>
                    <a:p>
                      <a:pPr marL="187960">
                        <a:lnSpc>
                          <a:spcPct val="100000"/>
                        </a:lnSpc>
                        <a:spcBef>
                          <a:spcPts val="15"/>
                        </a:spcBef>
                      </a:pPr>
                      <a:r>
                        <a:rPr sz="1050" b="1" spc="-10" dirty="0">
                          <a:solidFill>
                            <a:srgbClr val="FFFFFF"/>
                          </a:solidFill>
                          <a:latin typeface="Roboto"/>
                          <a:cs typeface="Roboto"/>
                        </a:rPr>
                        <a:t>2025)</a:t>
                      </a:r>
                      <a:endParaRPr sz="1050">
                        <a:latin typeface="Roboto"/>
                        <a:cs typeface="Roboto"/>
                      </a:endParaRPr>
                    </a:p>
                  </a:txBody>
                  <a:tcPr marL="0" marR="0" marT="3683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vMerge="1">
                  <a:txBody>
                    <a:bodyPr/>
                    <a:lstStyle/>
                    <a:p>
                      <a:endParaRPr/>
                    </a:p>
                  </a:txBody>
                  <a:tcPr marL="0" marR="0" marT="117475"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vMerge="1">
                  <a:txBody>
                    <a:bodyPr/>
                    <a:lstStyle/>
                    <a:p>
                      <a:endParaRPr/>
                    </a:p>
                  </a:txBody>
                  <a:tcPr marL="0" marR="0" marT="3683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vMerge="1">
                  <a:txBody>
                    <a:bodyPr/>
                    <a:lstStyle/>
                    <a:p>
                      <a:endParaRPr/>
                    </a:p>
                  </a:txBody>
                  <a:tcPr marL="0" marR="0" marT="117475"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vMerge="1">
                  <a:txBody>
                    <a:bodyPr/>
                    <a:lstStyle/>
                    <a:p>
                      <a:endParaRPr/>
                    </a:p>
                  </a:txBody>
                  <a:tcPr marL="0" marR="0" marT="3683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spc="-50" dirty="0">
                          <a:solidFill>
                            <a:srgbClr val="FFFFFF"/>
                          </a:solidFill>
                          <a:latin typeface="Roboto"/>
                          <a:cs typeface="Roboto"/>
                        </a:rPr>
                        <a:t>3</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14.3%</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11.1%</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12.5%</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3.6%</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25.9%</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8.3%</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10.7%</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14.8%</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25.0%</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46.4%</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40.7%</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29.2%</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25.0%</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7.4%</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25.0%</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6.0%</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800" spc="-10" dirty="0">
                          <a:latin typeface="Roboto"/>
                          <a:cs typeface="Roboto"/>
                        </a:rPr>
                        <a:t>+6.0%</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4"/>
                  </a:ext>
                </a:extLst>
              </a:tr>
              <a:tr h="370840">
                <a:tc>
                  <a:txBody>
                    <a:bodyPr/>
                    <a:lstStyle/>
                    <a:p>
                      <a:pPr>
                        <a:lnSpc>
                          <a:spcPct val="100000"/>
                        </a:lnSpc>
                        <a:spcBef>
                          <a:spcPts val="30"/>
                        </a:spcBef>
                      </a:pPr>
                      <a:endParaRPr sz="800">
                        <a:latin typeface="Times New Roman"/>
                        <a:cs typeface="Times New Roman"/>
                      </a:endParaRPr>
                    </a:p>
                    <a:p>
                      <a:pPr algn="ctr">
                        <a:lnSpc>
                          <a:spcPct val="100000"/>
                        </a:lnSpc>
                      </a:pPr>
                      <a:r>
                        <a:rPr sz="800" b="1" spc="-50" dirty="0">
                          <a:solidFill>
                            <a:srgbClr val="FFFFFF"/>
                          </a:solidFill>
                          <a:latin typeface="Roboto"/>
                          <a:cs typeface="Roboto"/>
                        </a:rPr>
                        <a:t>4</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11.8%</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7.4%</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7.1%</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5.9%</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11.1%</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10.7%</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29.4%</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18.5%</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25.0%</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29.4%</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37.0%</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39.3%</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25.9%</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17.9%</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+5.8%</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5715" algn="ctr">
                        <a:lnSpc>
                          <a:spcPct val="100000"/>
                        </a:lnSpc>
                      </a:pPr>
                      <a:r>
                        <a:rPr sz="800" dirty="0">
                          <a:latin typeface="Roboto"/>
                          <a:cs typeface="Roboto"/>
                        </a:rPr>
                        <a:t>-</a:t>
                      </a:r>
                      <a:r>
                        <a:rPr sz="800" spc="-20" dirty="0">
                          <a:latin typeface="Roboto"/>
                          <a:cs typeface="Roboto"/>
                        </a:rPr>
                        <a:t>5.8%</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5"/>
                  </a:ext>
                </a:extLst>
              </a:tr>
              <a:tr h="370840">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b="1" spc="-50" dirty="0">
                          <a:solidFill>
                            <a:srgbClr val="FFFFFF"/>
                          </a:solidFill>
                          <a:latin typeface="Roboto"/>
                          <a:cs typeface="Roboto"/>
                        </a:rPr>
                        <a:t>5</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12.0%</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20" dirty="0">
                          <a:latin typeface="Roboto"/>
                          <a:cs typeface="Roboto"/>
                        </a:rPr>
                        <a:t>5.9%</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10.0%</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20" dirty="0">
                          <a:latin typeface="Roboto"/>
                          <a:cs typeface="Roboto"/>
                        </a:rPr>
                        <a:t>4.0%</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20" dirty="0">
                          <a:latin typeface="Roboto"/>
                          <a:cs typeface="Roboto"/>
                        </a:rPr>
                        <a:t>5.9%</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20.0%</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20" dirty="0">
                          <a:latin typeface="Roboto"/>
                          <a:cs typeface="Roboto"/>
                        </a:rPr>
                        <a:t>0.0%</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20" dirty="0">
                          <a:latin typeface="Roboto"/>
                          <a:cs typeface="Roboto"/>
                        </a:rPr>
                        <a:t>5.9%</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23.3%</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76.0%</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52.9%</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33.3%</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20" dirty="0">
                          <a:latin typeface="Roboto"/>
                          <a:cs typeface="Roboto"/>
                        </a:rPr>
                        <a:t>8.0%</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29.4%</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13.3%</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+35.7%</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6350" algn="ctr">
                        <a:lnSpc>
                          <a:spcPct val="100000"/>
                        </a:lnSpc>
                        <a:spcBef>
                          <a:spcPts val="5"/>
                        </a:spcBef>
                      </a:pPr>
                      <a:r>
                        <a:rPr sz="800" dirty="0">
                          <a:latin typeface="Roboto"/>
                          <a:cs typeface="Roboto"/>
                        </a:rPr>
                        <a:t>-</a:t>
                      </a:r>
                      <a:r>
                        <a:rPr sz="800" spc="-10" dirty="0">
                          <a:latin typeface="Roboto"/>
                          <a:cs typeface="Roboto"/>
                        </a:rPr>
                        <a:t>35.7%</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6"/>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spc="-50" dirty="0">
                          <a:solidFill>
                            <a:srgbClr val="FFFFFF"/>
                          </a:solidFill>
                          <a:latin typeface="Roboto"/>
                          <a:cs typeface="Roboto"/>
                        </a:rPr>
                        <a:t>6</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3.8%</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6.3%</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26.9%</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4.8%</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6.3%</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34.6%</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19.0%</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37.5%</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34.6%</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76.2%</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50.0%</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+7.7%</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5715" algn="ctr">
                        <a:lnSpc>
                          <a:spcPct val="100000"/>
                        </a:lnSpc>
                      </a:pPr>
                      <a:r>
                        <a:rPr sz="800" dirty="0">
                          <a:latin typeface="Roboto"/>
                          <a:cs typeface="Roboto"/>
                        </a:rPr>
                        <a:t>-</a:t>
                      </a:r>
                      <a:r>
                        <a:rPr sz="800" spc="-20" dirty="0">
                          <a:latin typeface="Roboto"/>
                          <a:cs typeface="Roboto"/>
                        </a:rPr>
                        <a:t>7.7%</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7"/>
                  </a:ext>
                </a:extLst>
              </a:tr>
              <a:tr h="370840">
                <a:tc>
                  <a:txBody>
                    <a:bodyPr/>
                    <a:lstStyle/>
                    <a:p>
                      <a:pPr>
                        <a:lnSpc>
                          <a:spcPct val="100000"/>
                        </a:lnSpc>
                        <a:spcBef>
                          <a:spcPts val="30"/>
                        </a:spcBef>
                      </a:pPr>
                      <a:endParaRPr sz="800">
                        <a:latin typeface="Times New Roman"/>
                        <a:cs typeface="Times New Roman"/>
                      </a:endParaRPr>
                    </a:p>
                    <a:p>
                      <a:pPr algn="ctr">
                        <a:lnSpc>
                          <a:spcPct val="100000"/>
                        </a:lnSpc>
                      </a:pPr>
                      <a:r>
                        <a:rPr sz="800" b="1" spc="-50" dirty="0">
                          <a:solidFill>
                            <a:srgbClr val="FFFFFF"/>
                          </a:solidFill>
                          <a:latin typeface="Roboto"/>
                          <a:cs typeface="Roboto"/>
                        </a:rPr>
                        <a:t>7</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8.6%</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3.7%</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3.8%</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3.7%</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7.7%</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14.3%</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3.7%</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7.7%</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54.3%</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30.8%</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22.9%</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55.6%</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50.0%</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+8.1%</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5715" algn="ctr">
                        <a:lnSpc>
                          <a:spcPct val="100000"/>
                        </a:lnSpc>
                      </a:pPr>
                      <a:r>
                        <a:rPr sz="800" dirty="0">
                          <a:latin typeface="Roboto"/>
                          <a:cs typeface="Roboto"/>
                        </a:rPr>
                        <a:t>-</a:t>
                      </a:r>
                      <a:r>
                        <a:rPr sz="800" spc="-20" dirty="0">
                          <a:latin typeface="Roboto"/>
                          <a:cs typeface="Roboto"/>
                        </a:rPr>
                        <a:t>8.1%</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8"/>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spc="-50" dirty="0">
                          <a:solidFill>
                            <a:srgbClr val="FFFFFF"/>
                          </a:solidFill>
                          <a:latin typeface="Roboto"/>
                          <a:cs typeface="Roboto"/>
                        </a:rPr>
                        <a:t>8</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12.5%</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7.7%</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4.2%</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11.8%</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16.7%</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7.7%</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37.5%</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64.7%</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38.5%</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29.2%</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46.2%</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+3.6%</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5715" algn="ctr">
                        <a:lnSpc>
                          <a:spcPct val="100000"/>
                        </a:lnSpc>
                      </a:pPr>
                      <a:r>
                        <a:rPr sz="800" dirty="0">
                          <a:latin typeface="Roboto"/>
                          <a:cs typeface="Roboto"/>
                        </a:rPr>
                        <a:t>-</a:t>
                      </a:r>
                      <a:r>
                        <a:rPr sz="800" spc="-20" dirty="0">
                          <a:latin typeface="Roboto"/>
                          <a:cs typeface="Roboto"/>
                        </a:rPr>
                        <a:t>3.6%</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9"/>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dirty="0">
                          <a:solidFill>
                            <a:srgbClr val="FFFFFF"/>
                          </a:solidFill>
                          <a:latin typeface="Roboto"/>
                          <a:cs typeface="Roboto"/>
                        </a:rPr>
                        <a:t>All</a:t>
                      </a:r>
                      <a:r>
                        <a:rPr sz="800" b="1" spc="20" dirty="0">
                          <a:solidFill>
                            <a:srgbClr val="FFFFFF"/>
                          </a:solidFill>
                          <a:latin typeface="Roboto"/>
                          <a:cs typeface="Roboto"/>
                        </a:rPr>
                        <a:t> </a:t>
                      </a:r>
                      <a:r>
                        <a:rPr sz="800" b="1" spc="-10" dirty="0">
                          <a:solidFill>
                            <a:srgbClr val="FFFFFF"/>
                          </a:solidFill>
                          <a:latin typeface="Roboto"/>
                          <a:cs typeface="Roboto"/>
                        </a:rPr>
                        <a:t>Grades</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20" dirty="0">
                          <a:latin typeface="Roboto"/>
                          <a:cs typeface="Roboto"/>
                        </a:rPr>
                        <a:t>9.7%</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20" dirty="0">
                          <a:latin typeface="Roboto"/>
                          <a:cs typeface="Roboto"/>
                        </a:rPr>
                        <a:t>4.6%</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20" dirty="0">
                          <a:latin typeface="Roboto"/>
                          <a:cs typeface="Roboto"/>
                        </a:rPr>
                        <a:t>7.3%</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20" dirty="0">
                          <a:latin typeface="Roboto"/>
                          <a:cs typeface="Roboto"/>
                        </a:rPr>
                        <a:t>3.2%</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10" dirty="0">
                          <a:latin typeface="Roboto"/>
                          <a:cs typeface="Roboto"/>
                        </a:rPr>
                        <a:t>10.5%</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20" dirty="0">
                          <a:latin typeface="Roboto"/>
                          <a:cs typeface="Roboto"/>
                        </a:rPr>
                        <a:t>9.3%</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10" dirty="0">
                          <a:latin typeface="Roboto"/>
                          <a:cs typeface="Roboto"/>
                        </a:rPr>
                        <a:t>15.5%</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20" dirty="0">
                          <a:latin typeface="Roboto"/>
                          <a:cs typeface="Roboto"/>
                        </a:rPr>
                        <a:t>7.8%</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10" dirty="0">
                          <a:latin typeface="Roboto"/>
                          <a:cs typeface="Roboto"/>
                        </a:rPr>
                        <a:t>16.7%</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10" dirty="0">
                          <a:latin typeface="Roboto"/>
                          <a:cs typeface="Roboto"/>
                        </a:rPr>
                        <a:t>47.7%</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10" dirty="0">
                          <a:latin typeface="Roboto"/>
                          <a:cs typeface="Roboto"/>
                        </a:rPr>
                        <a:t>42.5%</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10" dirty="0">
                          <a:latin typeface="Roboto"/>
                          <a:cs typeface="Roboto"/>
                        </a:rPr>
                        <a:t>34.7%</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10" dirty="0">
                          <a:latin typeface="Roboto"/>
                          <a:cs typeface="Roboto"/>
                        </a:rPr>
                        <a:t>23.9%</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10" dirty="0">
                          <a:latin typeface="Roboto"/>
                          <a:cs typeface="Roboto"/>
                        </a:rPr>
                        <a:t>34.6%</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b="1" spc="-10" dirty="0">
                          <a:latin typeface="Roboto"/>
                          <a:cs typeface="Roboto"/>
                        </a:rPr>
                        <a:t>32.0%</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b="1" spc="-10" dirty="0">
                          <a:latin typeface="Roboto"/>
                          <a:cs typeface="Roboto"/>
                        </a:rPr>
                        <a:t>+10.5%</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5715" algn="ctr">
                        <a:lnSpc>
                          <a:spcPct val="100000"/>
                        </a:lnSpc>
                      </a:pPr>
                      <a:r>
                        <a:rPr sz="800" b="1" dirty="0">
                          <a:latin typeface="Roboto"/>
                          <a:cs typeface="Roboto"/>
                        </a:rPr>
                        <a:t>-</a:t>
                      </a:r>
                      <a:r>
                        <a:rPr sz="800" b="1" spc="-10" dirty="0">
                          <a:latin typeface="Roboto"/>
                          <a:cs typeface="Roboto"/>
                        </a:rPr>
                        <a:t>10.5%</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28575">
                      <a:solidFill>
                        <a:srgbClr val="000000"/>
                      </a:solidFill>
                      <a:prstDash val="solid"/>
                    </a:lnB>
                    <a:solidFill>
                      <a:srgbClr val="DAE2F3"/>
                    </a:solidFill>
                  </a:tcPr>
                </a:tc>
                <a:extLst>
                  <a:ext uri="{0D108BD9-81ED-4DB2-BD59-A6C34878D82A}">
                    <a16:rowId xmlns:a16="http://schemas.microsoft.com/office/drawing/2014/main" val="10010"/>
                  </a:ext>
                </a:extLst>
              </a:tr>
            </a:tbl>
          </a:graphicData>
        </a:graphic>
      </p:graphicFrame>
      <p:sp>
        <p:nvSpPr>
          <p:cNvPr id="3" name="object 3"/>
          <p:cNvSpPr txBox="1"/>
          <p:nvPr/>
        </p:nvSpPr>
        <p:spPr>
          <a:xfrm>
            <a:off x="104343" y="5036375"/>
            <a:ext cx="2280920" cy="152400"/>
          </a:xfrm>
          <a:prstGeom prst="rect">
            <a:avLst/>
          </a:prstGeom>
        </p:spPr>
        <p:txBody>
          <a:bodyPr vert="horz" wrap="square" lIns="0" tIns="16510" rIns="0" bIns="0" rtlCol="0">
            <a:spAutoFit/>
          </a:bodyPr>
          <a:lstStyle/>
          <a:p>
            <a:pPr marL="12700">
              <a:lnSpc>
                <a:spcPct val="100000"/>
              </a:lnSpc>
              <a:spcBef>
                <a:spcPts val="130"/>
              </a:spcBef>
            </a:pPr>
            <a:r>
              <a:rPr sz="800" b="1" dirty="0">
                <a:latin typeface="Roboto"/>
                <a:cs typeface="Roboto"/>
              </a:rPr>
              <a:t>Percentages</a:t>
            </a:r>
            <a:r>
              <a:rPr sz="800" b="1" spc="40" dirty="0">
                <a:latin typeface="Roboto"/>
                <a:cs typeface="Roboto"/>
              </a:rPr>
              <a:t> </a:t>
            </a:r>
            <a:r>
              <a:rPr sz="800" b="1" dirty="0">
                <a:latin typeface="Roboto"/>
                <a:cs typeface="Roboto"/>
              </a:rPr>
              <a:t>may</a:t>
            </a:r>
            <a:r>
              <a:rPr sz="800" b="1" spc="40" dirty="0">
                <a:latin typeface="Roboto"/>
                <a:cs typeface="Roboto"/>
              </a:rPr>
              <a:t> </a:t>
            </a:r>
            <a:r>
              <a:rPr sz="800" b="1" dirty="0">
                <a:latin typeface="Roboto"/>
                <a:cs typeface="Roboto"/>
              </a:rPr>
              <a:t>not</a:t>
            </a:r>
            <a:r>
              <a:rPr sz="800" b="1" spc="40" dirty="0">
                <a:latin typeface="Roboto"/>
                <a:cs typeface="Roboto"/>
              </a:rPr>
              <a:t> </a:t>
            </a:r>
            <a:r>
              <a:rPr sz="800" b="1" dirty="0">
                <a:latin typeface="Roboto"/>
                <a:cs typeface="Roboto"/>
              </a:rPr>
              <a:t>total</a:t>
            </a:r>
            <a:r>
              <a:rPr sz="800" b="1" spc="45" dirty="0">
                <a:latin typeface="Roboto"/>
                <a:cs typeface="Roboto"/>
              </a:rPr>
              <a:t> </a:t>
            </a:r>
            <a:r>
              <a:rPr sz="800" b="1" dirty="0">
                <a:latin typeface="Roboto"/>
                <a:cs typeface="Roboto"/>
              </a:rPr>
              <a:t>100</a:t>
            </a:r>
            <a:r>
              <a:rPr sz="800" b="1" spc="40" dirty="0">
                <a:latin typeface="Roboto"/>
                <a:cs typeface="Roboto"/>
              </a:rPr>
              <a:t> </a:t>
            </a:r>
            <a:r>
              <a:rPr sz="800" b="1" dirty="0">
                <a:latin typeface="Roboto"/>
                <a:cs typeface="Roboto"/>
              </a:rPr>
              <a:t>due</a:t>
            </a:r>
            <a:r>
              <a:rPr sz="800" b="1" spc="40" dirty="0">
                <a:latin typeface="Roboto"/>
                <a:cs typeface="Roboto"/>
              </a:rPr>
              <a:t> </a:t>
            </a:r>
            <a:r>
              <a:rPr sz="800" b="1" dirty="0">
                <a:latin typeface="Roboto"/>
                <a:cs typeface="Roboto"/>
              </a:rPr>
              <a:t>to</a:t>
            </a:r>
            <a:r>
              <a:rPr sz="800" b="1" spc="45" dirty="0">
                <a:latin typeface="Roboto"/>
                <a:cs typeface="Roboto"/>
              </a:rPr>
              <a:t> </a:t>
            </a:r>
            <a:r>
              <a:rPr sz="800" b="1" spc="-10" dirty="0">
                <a:latin typeface="Roboto"/>
                <a:cs typeface="Roboto"/>
              </a:rPr>
              <a:t>rounding.</a:t>
            </a:r>
            <a:endParaRPr sz="800">
              <a:latin typeface="Roboto"/>
              <a:cs typeface="Roboto"/>
            </a:endParaRPr>
          </a:p>
        </p:txBody>
      </p:sp>
      <p:pic>
        <p:nvPicPr>
          <p:cNvPr id="4" name="object 4"/>
          <p:cNvPicPr/>
          <p:nvPr/>
        </p:nvPicPr>
        <p:blipFill>
          <a:blip r:embed="rId2" cstate="print"/>
          <a:stretch>
            <a:fillRect/>
          </a:stretch>
        </p:blipFill>
        <p:spPr>
          <a:xfrm>
            <a:off x="91439" y="7474966"/>
            <a:ext cx="1944547" cy="239014"/>
          </a:xfrm>
          <a:prstGeom prst="rect">
            <a:avLst/>
          </a:prstGeom>
        </p:spPr>
      </p:pic>
      <p:pic>
        <p:nvPicPr>
          <p:cNvPr id="5" name="object 5"/>
          <p:cNvPicPr/>
          <p:nvPr/>
        </p:nvPicPr>
        <p:blipFill>
          <a:blip r:embed="rId3" cstate="print"/>
          <a:stretch>
            <a:fillRect/>
          </a:stretch>
        </p:blipFill>
        <p:spPr>
          <a:xfrm>
            <a:off x="8829992" y="7474966"/>
            <a:ext cx="729818" cy="239014"/>
          </a:xfrm>
          <a:prstGeom prst="rect">
            <a:avLst/>
          </a:prstGeom>
        </p:spPr>
      </p:pic>
      <p:sp>
        <p:nvSpPr>
          <p:cNvPr id="6" name="object 6"/>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5</a:t>
            </a:fld>
            <a:endParaRPr spc="-25" dirty="0"/>
          </a:p>
        </p:txBody>
      </p:sp>
      <p:pic>
        <p:nvPicPr>
          <p:cNvPr id="6146" name="Picture 2">
            <a:extLst>
              <a:ext uri="{FF2B5EF4-FFF2-40B4-BE49-F238E27FC236}">
                <a16:creationId xmlns:a16="http://schemas.microsoft.com/office/drawing/2014/main" id="{5B8C95FC-666E-2F7B-4EB8-D3FB9EF5EF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789"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39"/>
            <a:ext cx="9875520" cy="1125220"/>
          </a:xfrm>
          <a:custGeom>
            <a:avLst/>
            <a:gdLst/>
            <a:ahLst/>
            <a:cxnLst/>
            <a:rect l="l" t="t" r="r" b="b"/>
            <a:pathLst>
              <a:path w="9875520" h="1125220">
                <a:moveTo>
                  <a:pt x="9875520" y="0"/>
                </a:moveTo>
                <a:lnTo>
                  <a:pt x="0" y="0"/>
                </a:lnTo>
                <a:lnTo>
                  <a:pt x="0" y="1124711"/>
                </a:lnTo>
                <a:lnTo>
                  <a:pt x="9875520" y="1124711"/>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4027119" y="174079"/>
            <a:ext cx="2002155" cy="940435"/>
          </a:xfrm>
          <a:prstGeom prst="rect">
            <a:avLst/>
          </a:prstGeom>
        </p:spPr>
        <p:txBody>
          <a:bodyPr vert="horz" wrap="square" lIns="0" tIns="12700" rIns="0" bIns="0" rtlCol="0">
            <a:spAutoFit/>
          </a:bodyPr>
          <a:lstStyle/>
          <a:p>
            <a:pPr marL="12065" marR="5080" indent="2540"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pPr>
            <a:endParaRPr sz="1500">
              <a:latin typeface="Roboto"/>
              <a:cs typeface="Roboto"/>
            </a:endParaRPr>
          </a:p>
          <a:p>
            <a:pPr algn="ctr">
              <a:lnSpc>
                <a:spcPct val="100000"/>
              </a:lnSpc>
            </a:pP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p:txBody>
      </p:sp>
      <p:grpSp>
        <p:nvGrpSpPr>
          <p:cNvPr id="4" name="object 4"/>
          <p:cNvGrpSpPr/>
          <p:nvPr/>
        </p:nvGrpSpPr>
        <p:grpSpPr>
          <a:xfrm>
            <a:off x="91439" y="1209802"/>
            <a:ext cx="9875520" cy="6204585"/>
            <a:chOff x="91439" y="1209802"/>
            <a:chExt cx="9875520" cy="6204585"/>
          </a:xfrm>
        </p:grpSpPr>
        <p:pic>
          <p:nvPicPr>
            <p:cNvPr id="5" name="object 5"/>
            <p:cNvPicPr/>
            <p:nvPr/>
          </p:nvPicPr>
          <p:blipFill>
            <a:blip r:embed="rId2" cstate="print"/>
            <a:stretch>
              <a:fillRect/>
            </a:stretch>
          </p:blipFill>
          <p:spPr>
            <a:xfrm>
              <a:off x="576071" y="1264932"/>
              <a:ext cx="9043416" cy="5905428"/>
            </a:xfrm>
            <a:prstGeom prst="rect">
              <a:avLst/>
            </a:prstGeom>
          </p:spPr>
        </p:pic>
        <p:sp>
          <p:nvSpPr>
            <p:cNvPr id="6" name="object 6"/>
            <p:cNvSpPr/>
            <p:nvPr/>
          </p:nvSpPr>
          <p:spPr>
            <a:xfrm>
              <a:off x="94614" y="1209802"/>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1214564"/>
              <a:ext cx="9869170" cy="6196965"/>
            </a:xfrm>
            <a:custGeom>
              <a:avLst/>
              <a:gdLst/>
              <a:ahLst/>
              <a:cxnLst/>
              <a:rect l="l" t="t" r="r" b="b"/>
              <a:pathLst>
                <a:path w="9869170" h="6196965">
                  <a:moveTo>
                    <a:pt x="0" y="0"/>
                  </a:moveTo>
                  <a:lnTo>
                    <a:pt x="0" y="6196520"/>
                  </a:lnTo>
                </a:path>
                <a:path w="9869170" h="6196965">
                  <a:moveTo>
                    <a:pt x="0" y="6196520"/>
                  </a:moveTo>
                  <a:lnTo>
                    <a:pt x="9869169" y="6196520"/>
                  </a:lnTo>
                </a:path>
                <a:path w="9869170" h="6196965">
                  <a:moveTo>
                    <a:pt x="9869169" y="0"/>
                  </a:moveTo>
                  <a:lnTo>
                    <a:pt x="9869169" y="619652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6</a:t>
            </a:fld>
            <a:endParaRPr spc="-25" dirty="0"/>
          </a:p>
        </p:txBody>
      </p:sp>
      <p:pic>
        <p:nvPicPr>
          <p:cNvPr id="7170" name="Picture 2">
            <a:extLst>
              <a:ext uri="{FF2B5EF4-FFF2-40B4-BE49-F238E27FC236}">
                <a16:creationId xmlns:a16="http://schemas.microsoft.com/office/drawing/2014/main" id="{A50198BA-1B81-479E-E176-E622BE8617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1026" y="662973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78739"/>
          <a:ext cx="9864720" cy="531939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521334">
                  <a:extLst>
                    <a:ext uri="{9D8B030D-6E8A-4147-A177-3AD203B41FA5}">
                      <a16:colId xmlns:a16="http://schemas.microsoft.com/office/drawing/2014/main" val="20001"/>
                    </a:ext>
                  </a:extLst>
                </a:gridCol>
                <a:gridCol w="521334">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5">
                  <a:extLst>
                    <a:ext uri="{9D8B030D-6E8A-4147-A177-3AD203B41FA5}">
                      <a16:colId xmlns:a16="http://schemas.microsoft.com/office/drawing/2014/main" val="20010"/>
                    </a:ext>
                  </a:extLst>
                </a:gridCol>
                <a:gridCol w="521335">
                  <a:extLst>
                    <a:ext uri="{9D8B030D-6E8A-4147-A177-3AD203B41FA5}">
                      <a16:colId xmlns:a16="http://schemas.microsoft.com/office/drawing/2014/main" val="20011"/>
                    </a:ext>
                  </a:extLst>
                </a:gridCol>
                <a:gridCol w="521335">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731520">
                  <a:extLst>
                    <a:ext uri="{9D8B030D-6E8A-4147-A177-3AD203B41FA5}">
                      <a16:colId xmlns:a16="http://schemas.microsoft.com/office/drawing/2014/main" val="20016"/>
                    </a:ext>
                  </a:extLst>
                </a:gridCol>
                <a:gridCol w="725170">
                  <a:extLst>
                    <a:ext uri="{9D8B030D-6E8A-4147-A177-3AD203B41FA5}">
                      <a16:colId xmlns:a16="http://schemas.microsoft.com/office/drawing/2014/main" val="20017"/>
                    </a:ext>
                  </a:extLst>
                </a:gridCol>
              </a:tblGrid>
              <a:tr h="1130935">
                <a:tc gridSpan="18">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spc="-20" dirty="0">
                          <a:solidFill>
                            <a:srgbClr val="FFFFFF"/>
                          </a:solidFill>
                          <a:latin typeface="Roboto"/>
                          <a:cs typeface="Roboto"/>
                        </a:rPr>
                        <a:t>Math</a:t>
                      </a:r>
                      <a:endParaRPr sz="1500">
                        <a:latin typeface="Roboto"/>
                        <a:cs typeface="Roboto"/>
                      </a:endParaRPr>
                    </a:p>
                  </a:txBody>
                  <a:tcPr marL="0" marR="0" marT="9525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165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solidFill>
                            <a:srgbClr val="FFFFFF"/>
                          </a:solidFill>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9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9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9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9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96240" indent="-114300">
                        <a:lnSpc>
                          <a:spcPct val="101099"/>
                        </a:lnSpc>
                        <a:spcBef>
                          <a:spcPts val="9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rowSpan="3">
                  <a:txBody>
                    <a:bodyPr/>
                    <a:lstStyle/>
                    <a:p>
                      <a:pPr>
                        <a:lnSpc>
                          <a:spcPct val="100000"/>
                        </a:lnSpc>
                        <a:spcBef>
                          <a:spcPts val="925"/>
                        </a:spcBef>
                      </a:pPr>
                      <a:endParaRPr sz="1050">
                        <a:latin typeface="Times New Roman"/>
                        <a:cs typeface="Times New Roman"/>
                      </a:endParaRPr>
                    </a:p>
                    <a:p>
                      <a:pPr marL="11430" marR="34925" indent="35560">
                        <a:lnSpc>
                          <a:spcPct val="101099"/>
                        </a:lnSpc>
                      </a:pPr>
                      <a:r>
                        <a:rPr sz="1050" b="1" dirty="0">
                          <a:solidFill>
                            <a:srgbClr val="FFFFFF"/>
                          </a:solidFill>
                          <a:latin typeface="Roboto"/>
                          <a:cs typeface="Roboto"/>
                        </a:rPr>
                        <a:t>Change</a:t>
                      </a:r>
                      <a:r>
                        <a:rPr sz="1050" b="1" spc="-25" dirty="0">
                          <a:solidFill>
                            <a:srgbClr val="FFFFFF"/>
                          </a:solidFill>
                          <a:latin typeface="Roboto"/>
                          <a:cs typeface="Roboto"/>
                        </a:rPr>
                        <a:t> in </a:t>
                      </a:r>
                      <a:r>
                        <a:rPr sz="1050" b="1" dirty="0">
                          <a:solidFill>
                            <a:srgbClr val="FFFFFF"/>
                          </a:solidFill>
                          <a:latin typeface="Roboto"/>
                          <a:cs typeface="Roboto"/>
                        </a:rPr>
                        <a:t>Levels 1, </a:t>
                      </a:r>
                      <a:r>
                        <a:rPr sz="1050" b="1" spc="-25" dirty="0">
                          <a:solidFill>
                            <a:srgbClr val="FFFFFF"/>
                          </a:solidFill>
                          <a:latin typeface="Roboto"/>
                          <a:cs typeface="Roboto"/>
                        </a:rPr>
                        <a:t>2,</a:t>
                      </a:r>
                      <a:endParaRPr sz="1050">
                        <a:latin typeface="Roboto"/>
                        <a:cs typeface="Roboto"/>
                      </a:endParaRPr>
                    </a:p>
                    <a:p>
                      <a:pPr marL="55244">
                        <a:lnSpc>
                          <a:spcPct val="100000"/>
                        </a:lnSpc>
                        <a:spcBef>
                          <a:spcPts val="15"/>
                        </a:spcBef>
                      </a:pPr>
                      <a:r>
                        <a:rPr sz="1050" b="1" dirty="0">
                          <a:solidFill>
                            <a:srgbClr val="FFFFFF"/>
                          </a:solidFill>
                          <a:latin typeface="Roboto"/>
                          <a:cs typeface="Roboto"/>
                        </a:rPr>
                        <a:t>&amp; 3</a:t>
                      </a:r>
                      <a:r>
                        <a:rPr sz="1050" b="1" spc="5" dirty="0">
                          <a:solidFill>
                            <a:srgbClr val="FFFFFF"/>
                          </a:solidFill>
                          <a:latin typeface="Roboto"/>
                          <a:cs typeface="Roboto"/>
                        </a:rPr>
                        <a:t> </a:t>
                      </a:r>
                      <a:r>
                        <a:rPr sz="1050" b="1" spc="-10" dirty="0">
                          <a:solidFill>
                            <a:srgbClr val="FFFFFF"/>
                          </a:solidFill>
                          <a:latin typeface="Roboto"/>
                          <a:cs typeface="Roboto"/>
                        </a:rPr>
                        <a:t>(2024</a:t>
                      </a:r>
                      <a:endParaRPr sz="1050">
                        <a:latin typeface="Roboto"/>
                        <a:cs typeface="Roboto"/>
                      </a:endParaRPr>
                    </a:p>
                    <a:p>
                      <a:pPr marL="111125">
                        <a:lnSpc>
                          <a:spcPct val="100000"/>
                        </a:lnSpc>
                        <a:spcBef>
                          <a:spcPts val="15"/>
                        </a:spcBef>
                      </a:pPr>
                      <a:r>
                        <a:rPr sz="1050" b="1" dirty="0">
                          <a:solidFill>
                            <a:srgbClr val="FFFFFF"/>
                          </a:solidFill>
                          <a:latin typeface="Roboto"/>
                          <a:cs typeface="Roboto"/>
                        </a:rPr>
                        <a:t>to </a:t>
                      </a:r>
                      <a:r>
                        <a:rPr sz="1050" b="1" spc="-10" dirty="0">
                          <a:solidFill>
                            <a:srgbClr val="FFFFFF"/>
                          </a:solidFill>
                          <a:latin typeface="Roboto"/>
                          <a:cs typeface="Roboto"/>
                        </a:rPr>
                        <a:t>2025)</a:t>
                      </a:r>
                      <a:endParaRPr sz="1050">
                        <a:latin typeface="Roboto"/>
                        <a:cs typeface="Roboto"/>
                      </a:endParaRPr>
                    </a:p>
                  </a:txBody>
                  <a:tcPr marL="0" marR="0" marT="117475"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rowSpan="3">
                  <a:txBody>
                    <a:bodyPr/>
                    <a:lstStyle/>
                    <a:p>
                      <a:pPr>
                        <a:lnSpc>
                          <a:spcPct val="100000"/>
                        </a:lnSpc>
                        <a:spcBef>
                          <a:spcPts val="290"/>
                        </a:spcBef>
                      </a:pPr>
                      <a:endParaRPr sz="1050">
                        <a:latin typeface="Times New Roman"/>
                        <a:cs typeface="Times New Roman"/>
                      </a:endParaRPr>
                    </a:p>
                    <a:p>
                      <a:pPr marL="73025" marR="66040" indent="-26034">
                        <a:lnSpc>
                          <a:spcPct val="101099"/>
                        </a:lnSpc>
                      </a:pPr>
                      <a:r>
                        <a:rPr sz="1050" b="1" dirty="0">
                          <a:solidFill>
                            <a:srgbClr val="FFFFFF"/>
                          </a:solidFill>
                          <a:latin typeface="Roboto"/>
                          <a:cs typeface="Roboto"/>
                        </a:rPr>
                        <a:t>Change</a:t>
                      </a:r>
                      <a:r>
                        <a:rPr sz="1050" b="1" spc="-25" dirty="0">
                          <a:solidFill>
                            <a:srgbClr val="FFFFFF"/>
                          </a:solidFill>
                          <a:latin typeface="Roboto"/>
                          <a:cs typeface="Roboto"/>
                        </a:rPr>
                        <a:t> in </a:t>
                      </a:r>
                      <a:r>
                        <a:rPr sz="1050" b="1" dirty="0">
                          <a:solidFill>
                            <a:srgbClr val="FFFFFF"/>
                          </a:solidFill>
                          <a:latin typeface="Roboto"/>
                          <a:cs typeface="Roboto"/>
                        </a:rPr>
                        <a:t>Level</a:t>
                      </a:r>
                      <a:r>
                        <a:rPr sz="1050" b="1" spc="5" dirty="0">
                          <a:solidFill>
                            <a:srgbClr val="FFFFFF"/>
                          </a:solidFill>
                          <a:latin typeface="Roboto"/>
                          <a:cs typeface="Roboto"/>
                        </a:rPr>
                        <a:t> </a:t>
                      </a:r>
                      <a:r>
                        <a:rPr sz="1050" b="1" dirty="0">
                          <a:solidFill>
                            <a:srgbClr val="FFFFFF"/>
                          </a:solidFill>
                          <a:latin typeface="Roboto"/>
                          <a:cs typeface="Roboto"/>
                        </a:rPr>
                        <a:t>4</a:t>
                      </a:r>
                      <a:r>
                        <a:rPr sz="1050" b="1" spc="5" dirty="0">
                          <a:solidFill>
                            <a:srgbClr val="FFFFFF"/>
                          </a:solidFill>
                          <a:latin typeface="Roboto"/>
                          <a:cs typeface="Roboto"/>
                        </a:rPr>
                        <a:t> </a:t>
                      </a:r>
                      <a:r>
                        <a:rPr sz="1050" b="1" spc="-50" dirty="0">
                          <a:solidFill>
                            <a:srgbClr val="FFFFFF"/>
                          </a:solidFill>
                          <a:latin typeface="Roboto"/>
                          <a:cs typeface="Roboto"/>
                        </a:rPr>
                        <a:t>&amp;</a:t>
                      </a:r>
                      <a:endParaRPr sz="1050">
                        <a:latin typeface="Roboto"/>
                        <a:cs typeface="Roboto"/>
                      </a:endParaRPr>
                    </a:p>
                    <a:p>
                      <a:pPr marL="133985">
                        <a:lnSpc>
                          <a:spcPct val="100000"/>
                        </a:lnSpc>
                        <a:spcBef>
                          <a:spcPts val="15"/>
                        </a:spcBef>
                      </a:pPr>
                      <a:r>
                        <a:rPr sz="1050" b="1" dirty="0">
                          <a:solidFill>
                            <a:srgbClr val="FFFFFF"/>
                          </a:solidFill>
                          <a:latin typeface="Roboto"/>
                          <a:cs typeface="Roboto"/>
                        </a:rPr>
                        <a:t>Level </a:t>
                      </a:r>
                      <a:r>
                        <a:rPr sz="1050" b="1" spc="-50" dirty="0">
                          <a:solidFill>
                            <a:srgbClr val="FFFFFF"/>
                          </a:solidFill>
                          <a:latin typeface="Roboto"/>
                          <a:cs typeface="Roboto"/>
                        </a:rPr>
                        <a:t>5</a:t>
                      </a:r>
                      <a:endParaRPr sz="1050">
                        <a:latin typeface="Roboto"/>
                        <a:cs typeface="Roboto"/>
                      </a:endParaRPr>
                    </a:p>
                    <a:p>
                      <a:pPr marL="94615">
                        <a:lnSpc>
                          <a:spcPct val="100000"/>
                        </a:lnSpc>
                        <a:spcBef>
                          <a:spcPts val="15"/>
                        </a:spcBef>
                      </a:pPr>
                      <a:r>
                        <a:rPr sz="1050" b="1" dirty="0">
                          <a:solidFill>
                            <a:srgbClr val="FFFFFF"/>
                          </a:solidFill>
                          <a:latin typeface="Roboto"/>
                          <a:cs typeface="Roboto"/>
                        </a:rPr>
                        <a:t>(2024</a:t>
                      </a:r>
                      <a:r>
                        <a:rPr sz="1050" b="1" spc="5" dirty="0">
                          <a:solidFill>
                            <a:srgbClr val="FFFFFF"/>
                          </a:solidFill>
                          <a:latin typeface="Roboto"/>
                          <a:cs typeface="Roboto"/>
                        </a:rPr>
                        <a:t> </a:t>
                      </a:r>
                      <a:r>
                        <a:rPr sz="1050" b="1" spc="-25" dirty="0">
                          <a:solidFill>
                            <a:srgbClr val="FFFFFF"/>
                          </a:solidFill>
                          <a:latin typeface="Roboto"/>
                          <a:cs typeface="Roboto"/>
                        </a:rPr>
                        <a:t>to</a:t>
                      </a:r>
                      <a:endParaRPr sz="1050">
                        <a:latin typeface="Roboto"/>
                        <a:cs typeface="Roboto"/>
                      </a:endParaRPr>
                    </a:p>
                    <a:p>
                      <a:pPr marL="187960">
                        <a:lnSpc>
                          <a:spcPct val="100000"/>
                        </a:lnSpc>
                        <a:spcBef>
                          <a:spcPts val="15"/>
                        </a:spcBef>
                      </a:pPr>
                      <a:r>
                        <a:rPr sz="1050" b="1" spc="-10" dirty="0">
                          <a:solidFill>
                            <a:srgbClr val="FFFFFF"/>
                          </a:solidFill>
                          <a:latin typeface="Roboto"/>
                          <a:cs typeface="Roboto"/>
                        </a:rPr>
                        <a:t>2025)</a:t>
                      </a:r>
                      <a:endParaRPr sz="1050">
                        <a:latin typeface="Roboto"/>
                        <a:cs typeface="Roboto"/>
                      </a:endParaRPr>
                    </a:p>
                  </a:txBody>
                  <a:tcPr marL="0" marR="0" marT="3683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vMerge="1">
                  <a:txBody>
                    <a:bodyPr/>
                    <a:lstStyle/>
                    <a:p>
                      <a:endParaRPr/>
                    </a:p>
                  </a:txBody>
                  <a:tcPr marL="0" marR="0" marT="117475"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vMerge="1">
                  <a:txBody>
                    <a:bodyPr/>
                    <a:lstStyle/>
                    <a:p>
                      <a:endParaRPr/>
                    </a:p>
                  </a:txBody>
                  <a:tcPr marL="0" marR="0" marT="3683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vMerge="1">
                  <a:txBody>
                    <a:bodyPr/>
                    <a:lstStyle/>
                    <a:p>
                      <a:endParaRPr/>
                    </a:p>
                  </a:txBody>
                  <a:tcPr marL="0" marR="0" marT="117475"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vMerge="1">
                  <a:txBody>
                    <a:bodyPr/>
                    <a:lstStyle/>
                    <a:p>
                      <a:endParaRPr/>
                    </a:p>
                  </a:txBody>
                  <a:tcPr marL="0" marR="0" marT="3683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spc="-50" dirty="0">
                          <a:solidFill>
                            <a:srgbClr val="FFFFFF"/>
                          </a:solidFill>
                          <a:latin typeface="Roboto"/>
                          <a:cs typeface="Roboto"/>
                        </a:rPr>
                        <a:t>3</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14.8%</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4.2%</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21.4%</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18.5%</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20.8%</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35.7%</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25.0%</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40.7%</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17.9%</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3.7%</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8.3%</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+2.8%</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5715" algn="ctr">
                        <a:lnSpc>
                          <a:spcPct val="100000"/>
                        </a:lnSpc>
                      </a:pPr>
                      <a:r>
                        <a:rPr sz="800" dirty="0">
                          <a:latin typeface="Roboto"/>
                          <a:cs typeface="Roboto"/>
                        </a:rPr>
                        <a:t>-</a:t>
                      </a:r>
                      <a:r>
                        <a:rPr sz="800" spc="-20" dirty="0">
                          <a:latin typeface="Roboto"/>
                          <a:cs typeface="Roboto"/>
                        </a:rPr>
                        <a:t>2.8%</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4"/>
                  </a:ext>
                </a:extLst>
              </a:tr>
              <a:tr h="370840">
                <a:tc>
                  <a:txBody>
                    <a:bodyPr/>
                    <a:lstStyle/>
                    <a:p>
                      <a:pPr>
                        <a:lnSpc>
                          <a:spcPct val="100000"/>
                        </a:lnSpc>
                        <a:spcBef>
                          <a:spcPts val="30"/>
                        </a:spcBef>
                      </a:pPr>
                      <a:endParaRPr sz="800">
                        <a:latin typeface="Times New Roman"/>
                        <a:cs typeface="Times New Roman"/>
                      </a:endParaRPr>
                    </a:p>
                    <a:p>
                      <a:pPr algn="ctr">
                        <a:lnSpc>
                          <a:spcPct val="100000"/>
                        </a:lnSpc>
                      </a:pPr>
                      <a:r>
                        <a:rPr sz="800" b="1" spc="-50" dirty="0">
                          <a:solidFill>
                            <a:srgbClr val="FFFFFF"/>
                          </a:solidFill>
                          <a:latin typeface="Roboto"/>
                          <a:cs typeface="Roboto"/>
                        </a:rPr>
                        <a:t>4</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6.3%</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10.7%</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6.3%</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37.9%</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14.3%</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31.3%</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24.1%</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35.7%</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50.0%</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37.9%</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39.3%</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6.3%</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1.4%</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5080" algn="ctr">
                        <a:lnSpc>
                          <a:spcPct val="100000"/>
                        </a:lnSpc>
                      </a:pPr>
                      <a:r>
                        <a:rPr sz="800" spc="-10" dirty="0">
                          <a:latin typeface="Roboto"/>
                          <a:cs typeface="Roboto"/>
                        </a:rPr>
                        <a:t>+1.4%</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5"/>
                  </a:ext>
                </a:extLst>
              </a:tr>
              <a:tr h="370840">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b="1" spc="-50" dirty="0">
                          <a:solidFill>
                            <a:srgbClr val="FFFFFF"/>
                          </a:solidFill>
                          <a:latin typeface="Roboto"/>
                          <a:cs typeface="Roboto"/>
                        </a:rPr>
                        <a:t>5</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20" dirty="0">
                          <a:latin typeface="Roboto"/>
                          <a:cs typeface="Roboto"/>
                        </a:rPr>
                        <a:t>4.3%</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11.8%</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20" dirty="0">
                          <a:latin typeface="Roboto"/>
                          <a:cs typeface="Roboto"/>
                        </a:rPr>
                        <a:t>0.0%</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20" dirty="0">
                          <a:latin typeface="Roboto"/>
                          <a:cs typeface="Roboto"/>
                        </a:rPr>
                        <a:t>4.3%</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20" dirty="0">
                          <a:latin typeface="Roboto"/>
                          <a:cs typeface="Roboto"/>
                        </a:rPr>
                        <a:t>5.9%</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32.3%</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34.8%</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23.5%</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35.5%</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52.2%</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47.1%</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32.3%</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20" dirty="0">
                          <a:latin typeface="Roboto"/>
                          <a:cs typeface="Roboto"/>
                        </a:rPr>
                        <a:t>4.3%</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11.8%</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20" dirty="0">
                          <a:latin typeface="Roboto"/>
                          <a:cs typeface="Roboto"/>
                        </a:rPr>
                        <a:t>0.0%</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+26.6%</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6350" algn="ctr">
                        <a:lnSpc>
                          <a:spcPct val="100000"/>
                        </a:lnSpc>
                        <a:spcBef>
                          <a:spcPts val="5"/>
                        </a:spcBef>
                      </a:pPr>
                      <a:r>
                        <a:rPr sz="800" dirty="0">
                          <a:latin typeface="Roboto"/>
                          <a:cs typeface="Roboto"/>
                        </a:rPr>
                        <a:t>-</a:t>
                      </a:r>
                      <a:r>
                        <a:rPr sz="800" spc="-10" dirty="0">
                          <a:latin typeface="Roboto"/>
                          <a:cs typeface="Roboto"/>
                        </a:rPr>
                        <a:t>26.6%</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6"/>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spc="-50" dirty="0">
                          <a:solidFill>
                            <a:srgbClr val="FFFFFF"/>
                          </a:solidFill>
                          <a:latin typeface="Roboto"/>
                          <a:cs typeface="Roboto"/>
                        </a:rPr>
                        <a:t>6</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3.8%</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9.1%</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5.6%</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30.8%</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18.2%</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11.1%</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26.9%</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13.6%</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30.8%</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59.1%</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7.7%</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16.7%</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+9.1%</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5715" algn="ctr">
                        <a:lnSpc>
                          <a:spcPct val="100000"/>
                        </a:lnSpc>
                      </a:pPr>
                      <a:r>
                        <a:rPr sz="800" dirty="0">
                          <a:latin typeface="Roboto"/>
                          <a:cs typeface="Roboto"/>
                        </a:rPr>
                        <a:t>-</a:t>
                      </a:r>
                      <a:r>
                        <a:rPr sz="800" spc="-20" dirty="0">
                          <a:latin typeface="Roboto"/>
                          <a:cs typeface="Roboto"/>
                        </a:rPr>
                        <a:t>9.1%</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7"/>
                  </a:ext>
                </a:extLst>
              </a:tr>
              <a:tr h="370840">
                <a:tc>
                  <a:txBody>
                    <a:bodyPr/>
                    <a:lstStyle/>
                    <a:p>
                      <a:pPr>
                        <a:lnSpc>
                          <a:spcPct val="100000"/>
                        </a:lnSpc>
                        <a:spcBef>
                          <a:spcPts val="30"/>
                        </a:spcBef>
                      </a:pPr>
                      <a:endParaRPr sz="800">
                        <a:latin typeface="Times New Roman"/>
                        <a:cs typeface="Times New Roman"/>
                      </a:endParaRPr>
                    </a:p>
                    <a:p>
                      <a:pPr algn="ctr">
                        <a:lnSpc>
                          <a:spcPct val="100000"/>
                        </a:lnSpc>
                      </a:pPr>
                      <a:r>
                        <a:rPr sz="800" b="1" spc="-50" dirty="0">
                          <a:solidFill>
                            <a:srgbClr val="FFFFFF"/>
                          </a:solidFill>
                          <a:latin typeface="Roboto"/>
                          <a:cs typeface="Roboto"/>
                        </a:rPr>
                        <a:t>7</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11.8%</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7.4%</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11.5%</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14.7%</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11.5%</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44.1%</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34.6%</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29.4%</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40.7%</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38.5%</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7.4%</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20" dirty="0">
                          <a:latin typeface="Roboto"/>
                          <a:cs typeface="Roboto"/>
                        </a:rPr>
                        <a:t>3.8%</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+5.8%</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5715" algn="ctr">
                        <a:lnSpc>
                          <a:spcPct val="100000"/>
                        </a:lnSpc>
                      </a:pPr>
                      <a:r>
                        <a:rPr sz="800" dirty="0">
                          <a:latin typeface="Roboto"/>
                          <a:cs typeface="Roboto"/>
                        </a:rPr>
                        <a:t>-</a:t>
                      </a:r>
                      <a:r>
                        <a:rPr sz="800" spc="-20" dirty="0">
                          <a:latin typeface="Roboto"/>
                          <a:cs typeface="Roboto"/>
                        </a:rPr>
                        <a:t>5.8%</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8"/>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spc="-50" dirty="0">
                          <a:solidFill>
                            <a:srgbClr val="FFFFFF"/>
                          </a:solidFill>
                          <a:latin typeface="Roboto"/>
                          <a:cs typeface="Roboto"/>
                        </a:rPr>
                        <a:t>8</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40.0%</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16.7%</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35.3%</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16.0%</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20.0%</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27.8%</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17.6%</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24.0%</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1.3%</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800" spc="-10" dirty="0">
                          <a:latin typeface="Roboto"/>
                          <a:cs typeface="Roboto"/>
                        </a:rPr>
                        <a:t>+1.3%</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9"/>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dirty="0">
                          <a:solidFill>
                            <a:srgbClr val="FFFFFF"/>
                          </a:solidFill>
                          <a:latin typeface="Roboto"/>
                          <a:cs typeface="Roboto"/>
                        </a:rPr>
                        <a:t>Alg</a:t>
                      </a:r>
                      <a:r>
                        <a:rPr sz="800" b="1" spc="15" dirty="0">
                          <a:solidFill>
                            <a:srgbClr val="FFFFFF"/>
                          </a:solidFill>
                          <a:latin typeface="Roboto"/>
                          <a:cs typeface="Roboto"/>
                        </a:rPr>
                        <a:t> </a:t>
                      </a:r>
                      <a:r>
                        <a:rPr sz="800" b="1" dirty="0">
                          <a:solidFill>
                            <a:srgbClr val="FFFFFF"/>
                          </a:solidFill>
                          <a:latin typeface="Roboto"/>
                          <a:cs typeface="Roboto"/>
                        </a:rPr>
                        <a:t>I</a:t>
                      </a:r>
                      <a:r>
                        <a:rPr sz="800" b="1" spc="20" dirty="0">
                          <a:solidFill>
                            <a:srgbClr val="FFFFFF"/>
                          </a:solidFill>
                          <a:latin typeface="Roboto"/>
                          <a:cs typeface="Roboto"/>
                        </a:rPr>
                        <a:t> </a:t>
                      </a:r>
                      <a:r>
                        <a:rPr sz="800" b="1" spc="-20" dirty="0">
                          <a:solidFill>
                            <a:srgbClr val="FFFFFF"/>
                          </a:solidFill>
                          <a:latin typeface="Roboto"/>
                          <a:cs typeface="Roboto"/>
                        </a:rPr>
                        <a:t>(MS)</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10.0%</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10.0%</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80.0%</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444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6985" algn="ctr">
                        <a:lnSpc>
                          <a:spcPct val="100000"/>
                        </a:lnSpc>
                      </a:pPr>
                      <a:r>
                        <a:rPr sz="800" spc="-25" dirty="0">
                          <a:latin typeface="Roboto"/>
                          <a:cs typeface="Roboto"/>
                        </a:rPr>
                        <a:t>N/A</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10"/>
                  </a:ext>
                </a:extLst>
              </a:tr>
              <a:tr h="370840">
                <a:tc>
                  <a:txBody>
                    <a:bodyPr/>
                    <a:lstStyle/>
                    <a:p>
                      <a:pPr>
                        <a:lnSpc>
                          <a:spcPct val="100000"/>
                        </a:lnSpc>
                        <a:spcBef>
                          <a:spcPts val="30"/>
                        </a:spcBef>
                      </a:pPr>
                      <a:endParaRPr sz="800">
                        <a:latin typeface="Times New Roman"/>
                        <a:cs typeface="Times New Roman"/>
                      </a:endParaRPr>
                    </a:p>
                    <a:p>
                      <a:pPr algn="ctr">
                        <a:lnSpc>
                          <a:spcPct val="100000"/>
                        </a:lnSpc>
                      </a:pPr>
                      <a:r>
                        <a:rPr sz="800" b="1" dirty="0">
                          <a:solidFill>
                            <a:srgbClr val="FFFFFF"/>
                          </a:solidFill>
                          <a:latin typeface="Roboto"/>
                          <a:cs typeface="Roboto"/>
                        </a:rPr>
                        <a:t>All</a:t>
                      </a:r>
                      <a:r>
                        <a:rPr sz="800" b="1" spc="20" dirty="0">
                          <a:solidFill>
                            <a:srgbClr val="FFFFFF"/>
                          </a:solidFill>
                          <a:latin typeface="Roboto"/>
                          <a:cs typeface="Roboto"/>
                        </a:rPr>
                        <a:t> </a:t>
                      </a:r>
                      <a:r>
                        <a:rPr sz="800" b="1" spc="-10" dirty="0">
                          <a:solidFill>
                            <a:srgbClr val="FFFFFF"/>
                          </a:solidFill>
                          <a:latin typeface="Roboto"/>
                          <a:cs typeface="Roboto"/>
                        </a:rPr>
                        <a:t>Grades</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10" dirty="0">
                          <a:latin typeface="Roboto"/>
                          <a:cs typeface="Roboto"/>
                        </a:rPr>
                        <a:t>11.2%</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10" dirty="0">
                          <a:latin typeface="Roboto"/>
                          <a:cs typeface="Roboto"/>
                        </a:rPr>
                        <a:t>10.1%</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20" dirty="0">
                          <a:latin typeface="Roboto"/>
                          <a:cs typeface="Roboto"/>
                        </a:rPr>
                        <a:t>9.1%</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10" dirty="0">
                          <a:latin typeface="Roboto"/>
                          <a:cs typeface="Roboto"/>
                        </a:rPr>
                        <a:t>16.4%</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10" dirty="0">
                          <a:latin typeface="Roboto"/>
                          <a:cs typeface="Roboto"/>
                        </a:rPr>
                        <a:t>24.7%</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10" dirty="0">
                          <a:latin typeface="Roboto"/>
                          <a:cs typeface="Roboto"/>
                        </a:rPr>
                        <a:t>18.8%</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10" dirty="0">
                          <a:latin typeface="Roboto"/>
                          <a:cs typeface="Roboto"/>
                        </a:rPr>
                        <a:t>32.9%</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10" dirty="0">
                          <a:latin typeface="Roboto"/>
                          <a:cs typeface="Roboto"/>
                        </a:rPr>
                        <a:t>22.8%</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10" dirty="0">
                          <a:latin typeface="Roboto"/>
                          <a:cs typeface="Roboto"/>
                        </a:rPr>
                        <a:t>31.2%</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10" dirty="0">
                          <a:latin typeface="Roboto"/>
                          <a:cs typeface="Roboto"/>
                        </a:rPr>
                        <a:t>33.6%</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10" dirty="0">
                          <a:latin typeface="Roboto"/>
                          <a:cs typeface="Roboto"/>
                        </a:rPr>
                        <a:t>39.2%</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10" dirty="0">
                          <a:latin typeface="Roboto"/>
                          <a:cs typeface="Roboto"/>
                        </a:rPr>
                        <a:t>37.0%</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20" dirty="0">
                          <a:latin typeface="Roboto"/>
                          <a:cs typeface="Roboto"/>
                        </a:rPr>
                        <a:t>5.9%</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20" dirty="0">
                          <a:latin typeface="Roboto"/>
                          <a:cs typeface="Roboto"/>
                        </a:rPr>
                        <a:t>3.2%</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635" algn="ctr">
                        <a:lnSpc>
                          <a:spcPct val="100000"/>
                        </a:lnSpc>
                      </a:pPr>
                      <a:r>
                        <a:rPr sz="800" b="1" spc="-20" dirty="0">
                          <a:latin typeface="Roboto"/>
                          <a:cs typeface="Roboto"/>
                        </a:rPr>
                        <a:t>3.9%</a:t>
                      </a:r>
                      <a:endParaRPr sz="800">
                        <a:latin typeface="Roboto"/>
                        <a:cs typeface="Roboto"/>
                      </a:endParaRPr>
                    </a:p>
                  </a:txBody>
                  <a:tcPr marL="0" marR="0" marT="3810"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b="1" spc="-10" dirty="0">
                          <a:latin typeface="Roboto"/>
                          <a:cs typeface="Roboto"/>
                        </a:rPr>
                        <a:t>+1.5%</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5715" algn="ctr">
                        <a:lnSpc>
                          <a:spcPct val="100000"/>
                        </a:lnSpc>
                      </a:pPr>
                      <a:r>
                        <a:rPr sz="800" b="1" dirty="0">
                          <a:latin typeface="Roboto"/>
                          <a:cs typeface="Roboto"/>
                        </a:rPr>
                        <a:t>-</a:t>
                      </a:r>
                      <a:r>
                        <a:rPr sz="800" b="1" spc="-20" dirty="0">
                          <a:latin typeface="Roboto"/>
                          <a:cs typeface="Roboto"/>
                        </a:rPr>
                        <a:t>1.5%</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28575">
                      <a:solidFill>
                        <a:srgbClr val="000000"/>
                      </a:solidFill>
                      <a:prstDash val="solid"/>
                    </a:lnB>
                    <a:solidFill>
                      <a:srgbClr val="DAE2F3"/>
                    </a:solidFill>
                  </a:tcPr>
                </a:tc>
                <a:extLst>
                  <a:ext uri="{0D108BD9-81ED-4DB2-BD59-A6C34878D82A}">
                    <a16:rowId xmlns:a16="http://schemas.microsoft.com/office/drawing/2014/main" val="10011"/>
                  </a:ext>
                </a:extLst>
              </a:tr>
            </a:tbl>
          </a:graphicData>
        </a:graphic>
      </p:graphicFrame>
      <p:sp>
        <p:nvSpPr>
          <p:cNvPr id="3" name="object 3"/>
          <p:cNvSpPr txBox="1"/>
          <p:nvPr/>
        </p:nvSpPr>
        <p:spPr>
          <a:xfrm>
            <a:off x="104343" y="5407621"/>
            <a:ext cx="2280920" cy="152400"/>
          </a:xfrm>
          <a:prstGeom prst="rect">
            <a:avLst/>
          </a:prstGeom>
        </p:spPr>
        <p:txBody>
          <a:bodyPr vert="horz" wrap="square" lIns="0" tIns="16510" rIns="0" bIns="0" rtlCol="0">
            <a:spAutoFit/>
          </a:bodyPr>
          <a:lstStyle/>
          <a:p>
            <a:pPr marL="12700">
              <a:lnSpc>
                <a:spcPct val="100000"/>
              </a:lnSpc>
              <a:spcBef>
                <a:spcPts val="130"/>
              </a:spcBef>
            </a:pPr>
            <a:r>
              <a:rPr sz="800" b="1" dirty="0">
                <a:latin typeface="Roboto"/>
                <a:cs typeface="Roboto"/>
              </a:rPr>
              <a:t>Percentages</a:t>
            </a:r>
            <a:r>
              <a:rPr sz="800" b="1" spc="40" dirty="0">
                <a:latin typeface="Roboto"/>
                <a:cs typeface="Roboto"/>
              </a:rPr>
              <a:t> </a:t>
            </a:r>
            <a:r>
              <a:rPr sz="800" b="1" dirty="0">
                <a:latin typeface="Roboto"/>
                <a:cs typeface="Roboto"/>
              </a:rPr>
              <a:t>may</a:t>
            </a:r>
            <a:r>
              <a:rPr sz="800" b="1" spc="40" dirty="0">
                <a:latin typeface="Roboto"/>
                <a:cs typeface="Roboto"/>
              </a:rPr>
              <a:t> </a:t>
            </a:r>
            <a:r>
              <a:rPr sz="800" b="1" dirty="0">
                <a:latin typeface="Roboto"/>
                <a:cs typeface="Roboto"/>
              </a:rPr>
              <a:t>not</a:t>
            </a:r>
            <a:r>
              <a:rPr sz="800" b="1" spc="40" dirty="0">
                <a:latin typeface="Roboto"/>
                <a:cs typeface="Roboto"/>
              </a:rPr>
              <a:t> </a:t>
            </a:r>
            <a:r>
              <a:rPr sz="800" b="1" dirty="0">
                <a:latin typeface="Roboto"/>
                <a:cs typeface="Roboto"/>
              </a:rPr>
              <a:t>total</a:t>
            </a:r>
            <a:r>
              <a:rPr sz="800" b="1" spc="45" dirty="0">
                <a:latin typeface="Roboto"/>
                <a:cs typeface="Roboto"/>
              </a:rPr>
              <a:t> </a:t>
            </a:r>
            <a:r>
              <a:rPr sz="800" b="1" dirty="0">
                <a:latin typeface="Roboto"/>
                <a:cs typeface="Roboto"/>
              </a:rPr>
              <a:t>100</a:t>
            </a:r>
            <a:r>
              <a:rPr sz="800" b="1" spc="40" dirty="0">
                <a:latin typeface="Roboto"/>
                <a:cs typeface="Roboto"/>
              </a:rPr>
              <a:t> </a:t>
            </a:r>
            <a:r>
              <a:rPr sz="800" b="1" dirty="0">
                <a:latin typeface="Roboto"/>
                <a:cs typeface="Roboto"/>
              </a:rPr>
              <a:t>due</a:t>
            </a:r>
            <a:r>
              <a:rPr sz="800" b="1" spc="40" dirty="0">
                <a:latin typeface="Roboto"/>
                <a:cs typeface="Roboto"/>
              </a:rPr>
              <a:t> </a:t>
            </a:r>
            <a:r>
              <a:rPr sz="800" b="1" dirty="0">
                <a:latin typeface="Roboto"/>
                <a:cs typeface="Roboto"/>
              </a:rPr>
              <a:t>to</a:t>
            </a:r>
            <a:r>
              <a:rPr sz="800" b="1" spc="45" dirty="0">
                <a:latin typeface="Roboto"/>
                <a:cs typeface="Roboto"/>
              </a:rPr>
              <a:t> </a:t>
            </a:r>
            <a:r>
              <a:rPr sz="800" b="1" spc="-10" dirty="0">
                <a:latin typeface="Roboto"/>
                <a:cs typeface="Roboto"/>
              </a:rPr>
              <a:t>rounding.</a:t>
            </a:r>
            <a:endParaRPr sz="800">
              <a:latin typeface="Roboto"/>
              <a:cs typeface="Roboto"/>
            </a:endParaRPr>
          </a:p>
        </p:txBody>
      </p:sp>
      <p:pic>
        <p:nvPicPr>
          <p:cNvPr id="4" name="object 4"/>
          <p:cNvPicPr/>
          <p:nvPr/>
        </p:nvPicPr>
        <p:blipFill>
          <a:blip r:embed="rId2" cstate="print"/>
          <a:stretch>
            <a:fillRect/>
          </a:stretch>
        </p:blipFill>
        <p:spPr>
          <a:xfrm>
            <a:off x="91439" y="7474966"/>
            <a:ext cx="1944547" cy="239014"/>
          </a:xfrm>
          <a:prstGeom prst="rect">
            <a:avLst/>
          </a:prstGeom>
        </p:spPr>
      </p:pic>
      <p:pic>
        <p:nvPicPr>
          <p:cNvPr id="5" name="object 5"/>
          <p:cNvPicPr/>
          <p:nvPr/>
        </p:nvPicPr>
        <p:blipFill>
          <a:blip r:embed="rId3" cstate="print"/>
          <a:stretch>
            <a:fillRect/>
          </a:stretch>
        </p:blipFill>
        <p:spPr>
          <a:xfrm>
            <a:off x="8829992" y="7474966"/>
            <a:ext cx="729818" cy="239014"/>
          </a:xfrm>
          <a:prstGeom prst="rect">
            <a:avLst/>
          </a:prstGeom>
        </p:spPr>
      </p:pic>
      <p:sp>
        <p:nvSpPr>
          <p:cNvPr id="6" name="object 6"/>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7</a:t>
            </a:fld>
            <a:endParaRPr spc="-25" dirty="0"/>
          </a:p>
        </p:txBody>
      </p:sp>
      <p:pic>
        <p:nvPicPr>
          <p:cNvPr id="8194" name="Picture 2">
            <a:extLst>
              <a:ext uri="{FF2B5EF4-FFF2-40B4-BE49-F238E27FC236}">
                <a16:creationId xmlns:a16="http://schemas.microsoft.com/office/drawing/2014/main" id="{4A588714-E8C8-4147-2519-CA8A6A02E6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39"/>
            <a:ext cx="9875520" cy="1125220"/>
          </a:xfrm>
          <a:custGeom>
            <a:avLst/>
            <a:gdLst/>
            <a:ahLst/>
            <a:cxnLst/>
            <a:rect l="l" t="t" r="r" b="b"/>
            <a:pathLst>
              <a:path w="9875520" h="1125220">
                <a:moveTo>
                  <a:pt x="9875520" y="0"/>
                </a:moveTo>
                <a:lnTo>
                  <a:pt x="0" y="0"/>
                </a:lnTo>
                <a:lnTo>
                  <a:pt x="0" y="1124711"/>
                </a:lnTo>
                <a:lnTo>
                  <a:pt x="9875520" y="1124711"/>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4027119" y="174079"/>
            <a:ext cx="2002155" cy="940435"/>
          </a:xfrm>
          <a:prstGeom prst="rect">
            <a:avLst/>
          </a:prstGeom>
        </p:spPr>
        <p:txBody>
          <a:bodyPr vert="horz" wrap="square" lIns="0" tIns="12700" rIns="0" bIns="0" rtlCol="0">
            <a:spAutoFit/>
          </a:bodyPr>
          <a:lstStyle/>
          <a:p>
            <a:pPr marL="12065" marR="5080" indent="2540"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pPr>
            <a:endParaRPr sz="1500">
              <a:latin typeface="Roboto"/>
              <a:cs typeface="Roboto"/>
            </a:endParaRPr>
          </a:p>
          <a:p>
            <a:pPr marL="1905" algn="ctr">
              <a:lnSpc>
                <a:spcPct val="100000"/>
              </a:lnSpc>
            </a:pPr>
            <a:r>
              <a:rPr sz="1500" b="1" spc="-20" dirty="0">
                <a:solidFill>
                  <a:srgbClr val="FFFFFF"/>
                </a:solidFill>
                <a:latin typeface="Roboto"/>
                <a:cs typeface="Roboto"/>
              </a:rPr>
              <a:t>Math</a:t>
            </a:r>
            <a:endParaRPr sz="1500">
              <a:latin typeface="Roboto"/>
              <a:cs typeface="Roboto"/>
            </a:endParaRPr>
          </a:p>
        </p:txBody>
      </p:sp>
      <p:grpSp>
        <p:nvGrpSpPr>
          <p:cNvPr id="4" name="object 4"/>
          <p:cNvGrpSpPr/>
          <p:nvPr/>
        </p:nvGrpSpPr>
        <p:grpSpPr>
          <a:xfrm>
            <a:off x="91439" y="1209802"/>
            <a:ext cx="9875520" cy="6204585"/>
            <a:chOff x="91439" y="1209802"/>
            <a:chExt cx="9875520" cy="6204585"/>
          </a:xfrm>
        </p:grpSpPr>
        <p:pic>
          <p:nvPicPr>
            <p:cNvPr id="5" name="object 5"/>
            <p:cNvPicPr/>
            <p:nvPr/>
          </p:nvPicPr>
          <p:blipFill>
            <a:blip r:embed="rId2" cstate="print"/>
            <a:stretch>
              <a:fillRect/>
            </a:stretch>
          </p:blipFill>
          <p:spPr>
            <a:xfrm>
              <a:off x="576071" y="1264932"/>
              <a:ext cx="9043416" cy="5905428"/>
            </a:xfrm>
            <a:prstGeom prst="rect">
              <a:avLst/>
            </a:prstGeom>
          </p:spPr>
        </p:pic>
        <p:sp>
          <p:nvSpPr>
            <p:cNvPr id="6" name="object 6"/>
            <p:cNvSpPr/>
            <p:nvPr/>
          </p:nvSpPr>
          <p:spPr>
            <a:xfrm>
              <a:off x="94614" y="1209802"/>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1214564"/>
              <a:ext cx="9869170" cy="6196965"/>
            </a:xfrm>
            <a:custGeom>
              <a:avLst/>
              <a:gdLst/>
              <a:ahLst/>
              <a:cxnLst/>
              <a:rect l="l" t="t" r="r" b="b"/>
              <a:pathLst>
                <a:path w="9869170" h="6196965">
                  <a:moveTo>
                    <a:pt x="0" y="0"/>
                  </a:moveTo>
                  <a:lnTo>
                    <a:pt x="0" y="6196520"/>
                  </a:lnTo>
                </a:path>
                <a:path w="9869170" h="6196965">
                  <a:moveTo>
                    <a:pt x="0" y="6196520"/>
                  </a:moveTo>
                  <a:lnTo>
                    <a:pt x="9869169" y="6196520"/>
                  </a:lnTo>
                </a:path>
                <a:path w="9869170" h="6196965">
                  <a:moveTo>
                    <a:pt x="9869169" y="0"/>
                  </a:moveTo>
                  <a:lnTo>
                    <a:pt x="9869169" y="619652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8</a:t>
            </a:fld>
            <a:endParaRPr spc="-25" dirty="0"/>
          </a:p>
        </p:txBody>
      </p:sp>
      <p:pic>
        <p:nvPicPr>
          <p:cNvPr id="9218" name="Picture 2">
            <a:extLst>
              <a:ext uri="{FF2B5EF4-FFF2-40B4-BE49-F238E27FC236}">
                <a16:creationId xmlns:a16="http://schemas.microsoft.com/office/drawing/2014/main" id="{9095E6DF-2A4C-F5AB-5C68-BDBF26AEF3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2342" y="6622672"/>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873252" y="78739"/>
          <a:ext cx="8300718" cy="4762500"/>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521334">
                  <a:extLst>
                    <a:ext uri="{9D8B030D-6E8A-4147-A177-3AD203B41FA5}">
                      <a16:colId xmlns:a16="http://schemas.microsoft.com/office/drawing/2014/main" val="20001"/>
                    </a:ext>
                  </a:extLst>
                </a:gridCol>
                <a:gridCol w="521334">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5">
                  <a:extLst>
                    <a:ext uri="{9D8B030D-6E8A-4147-A177-3AD203B41FA5}">
                      <a16:colId xmlns:a16="http://schemas.microsoft.com/office/drawing/2014/main" val="20010"/>
                    </a:ext>
                  </a:extLst>
                </a:gridCol>
                <a:gridCol w="521335">
                  <a:extLst>
                    <a:ext uri="{9D8B030D-6E8A-4147-A177-3AD203B41FA5}">
                      <a16:colId xmlns:a16="http://schemas.microsoft.com/office/drawing/2014/main" val="20011"/>
                    </a:ext>
                  </a:extLst>
                </a:gridCol>
                <a:gridCol w="521335">
                  <a:extLst>
                    <a:ext uri="{9D8B030D-6E8A-4147-A177-3AD203B41FA5}">
                      <a16:colId xmlns:a16="http://schemas.microsoft.com/office/drawing/2014/main" val="20012"/>
                    </a:ext>
                  </a:extLst>
                </a:gridCol>
                <a:gridCol w="731520">
                  <a:extLst>
                    <a:ext uri="{9D8B030D-6E8A-4147-A177-3AD203B41FA5}">
                      <a16:colId xmlns:a16="http://schemas.microsoft.com/office/drawing/2014/main" val="20013"/>
                    </a:ext>
                  </a:extLst>
                </a:gridCol>
                <a:gridCol w="725170">
                  <a:extLst>
                    <a:ext uri="{9D8B030D-6E8A-4147-A177-3AD203B41FA5}">
                      <a16:colId xmlns:a16="http://schemas.microsoft.com/office/drawing/2014/main" val="20014"/>
                    </a:ext>
                  </a:extLst>
                </a:gridCol>
              </a:tblGrid>
              <a:tr h="1130935">
                <a:tc gridSpan="15">
                  <a:txBody>
                    <a:bodyPr/>
                    <a:lstStyle/>
                    <a:p>
                      <a:pPr marL="3159760" marR="3154680"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spc="-10" dirty="0">
                          <a:solidFill>
                            <a:srgbClr val="FFFFFF"/>
                          </a:solidFill>
                          <a:latin typeface="Roboto"/>
                          <a:cs typeface="Roboto"/>
                        </a:rPr>
                        <a:t>Science</a:t>
                      </a:r>
                      <a:endParaRPr sz="1500">
                        <a:latin typeface="Roboto"/>
                        <a:cs typeface="Roboto"/>
                      </a:endParaRPr>
                    </a:p>
                  </a:txBody>
                  <a:tcPr marL="0" marR="0" marT="9525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165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solidFill>
                            <a:srgbClr val="FFFFFF"/>
                          </a:solidFill>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gridSpan="3">
                  <a:txBody>
                    <a:bodyPr/>
                    <a:lstStyle/>
                    <a:p>
                      <a:pPr marL="518795" marR="163830" indent="-346710">
                        <a:lnSpc>
                          <a:spcPct val="101099"/>
                        </a:lnSpc>
                        <a:spcBef>
                          <a:spcPts val="95"/>
                        </a:spcBef>
                      </a:pPr>
                      <a:r>
                        <a:rPr sz="1050" b="1" dirty="0">
                          <a:solidFill>
                            <a:srgbClr val="FFFFFF"/>
                          </a:solidFill>
                          <a:latin typeface="Roboto"/>
                          <a:cs typeface="Roboto"/>
                        </a:rPr>
                        <a:t>%</a:t>
                      </a:r>
                      <a:r>
                        <a:rPr sz="1050" b="1" spc="-10" dirty="0">
                          <a:solidFill>
                            <a:srgbClr val="FFFFFF"/>
                          </a:solidFill>
                          <a:latin typeface="Roboto"/>
                          <a:cs typeface="Roboto"/>
                        </a:rPr>
                        <a:t> </a:t>
                      </a:r>
                      <a:r>
                        <a:rPr sz="1050" b="1" dirty="0">
                          <a:solidFill>
                            <a:srgbClr val="FFFFFF"/>
                          </a:solidFill>
                          <a:latin typeface="Roboto"/>
                          <a:cs typeface="Roboto"/>
                        </a:rPr>
                        <a:t>Below</a:t>
                      </a:r>
                      <a:r>
                        <a:rPr sz="1050" b="1" spc="-10" dirty="0">
                          <a:solidFill>
                            <a:srgbClr val="FFFFFF"/>
                          </a:solidFill>
                          <a:latin typeface="Roboto"/>
                          <a:cs typeface="Roboto"/>
                        </a:rPr>
                        <a:t> Proficiency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203200" indent="-306705">
                        <a:lnSpc>
                          <a:spcPct val="101099"/>
                        </a:lnSpc>
                        <a:spcBef>
                          <a:spcPts val="95"/>
                        </a:spcBef>
                      </a:pPr>
                      <a:r>
                        <a:rPr sz="1050" b="1" dirty="0">
                          <a:solidFill>
                            <a:srgbClr val="FFFFFF"/>
                          </a:solidFill>
                          <a:latin typeface="Roboto"/>
                          <a:cs typeface="Roboto"/>
                        </a:rPr>
                        <a:t>%</a:t>
                      </a:r>
                      <a:r>
                        <a:rPr sz="1050" b="1" spc="-10" dirty="0">
                          <a:solidFill>
                            <a:srgbClr val="FFFFFF"/>
                          </a:solidFill>
                          <a:latin typeface="Roboto"/>
                          <a:cs typeface="Roboto"/>
                        </a:rPr>
                        <a:t> </a:t>
                      </a:r>
                      <a:r>
                        <a:rPr sz="1050" b="1" dirty="0">
                          <a:solidFill>
                            <a:srgbClr val="FFFFFF"/>
                          </a:solidFill>
                          <a:latin typeface="Roboto"/>
                          <a:cs typeface="Roboto"/>
                        </a:rPr>
                        <a:t>Near</a:t>
                      </a:r>
                      <a:r>
                        <a:rPr sz="1050" b="1" spc="-5" dirty="0">
                          <a:solidFill>
                            <a:srgbClr val="FFFFFF"/>
                          </a:solidFill>
                          <a:latin typeface="Roboto"/>
                          <a:cs typeface="Roboto"/>
                        </a:rPr>
                        <a:t> </a:t>
                      </a:r>
                      <a:r>
                        <a:rPr sz="1050" b="1" spc="-10" dirty="0">
                          <a:solidFill>
                            <a:srgbClr val="FFFFFF"/>
                          </a:solidFill>
                          <a:latin typeface="Roboto"/>
                          <a:cs typeface="Roboto"/>
                        </a:rPr>
                        <a:t>Proficiency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2)</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10209" indent="-99695">
                        <a:lnSpc>
                          <a:spcPct val="101099"/>
                        </a:lnSpc>
                        <a:spcBef>
                          <a:spcPts val="95"/>
                        </a:spcBef>
                      </a:pPr>
                      <a:r>
                        <a:rPr sz="1050" b="1" dirty="0">
                          <a:solidFill>
                            <a:srgbClr val="FFFFFF"/>
                          </a:solidFill>
                          <a:latin typeface="Roboto"/>
                          <a:cs typeface="Roboto"/>
                        </a:rPr>
                        <a:t>% </a:t>
                      </a:r>
                      <a:r>
                        <a:rPr sz="1050" b="1" spc="-10" dirty="0">
                          <a:solidFill>
                            <a:srgbClr val="FFFFFF"/>
                          </a:solidFill>
                          <a:latin typeface="Roboto"/>
                          <a:cs typeface="Roboto"/>
                        </a:rPr>
                        <a:t>Proficient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7625" indent="-462280">
                        <a:lnSpc>
                          <a:spcPct val="101099"/>
                        </a:lnSpc>
                        <a:spcBef>
                          <a:spcPts val="9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Advanced</a:t>
                      </a:r>
                      <a:r>
                        <a:rPr sz="1050" b="1" spc="5" dirty="0">
                          <a:solidFill>
                            <a:srgbClr val="FFFFFF"/>
                          </a:solidFill>
                          <a:latin typeface="Roboto"/>
                          <a:cs typeface="Roboto"/>
                        </a:rPr>
                        <a:t> </a:t>
                      </a:r>
                      <a:r>
                        <a:rPr sz="1050" b="1" spc="-10" dirty="0">
                          <a:solidFill>
                            <a:srgbClr val="FFFFFF"/>
                          </a:solidFill>
                          <a:latin typeface="Roboto"/>
                          <a:cs typeface="Roboto"/>
                        </a:rPr>
                        <a:t>Proficiency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2065" marB="0">
                    <a:lnL w="28575">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rowSpan="3">
                  <a:txBody>
                    <a:bodyPr/>
                    <a:lstStyle/>
                    <a:p>
                      <a:pPr>
                        <a:lnSpc>
                          <a:spcPct val="100000"/>
                        </a:lnSpc>
                        <a:spcBef>
                          <a:spcPts val="290"/>
                        </a:spcBef>
                      </a:pPr>
                      <a:endParaRPr sz="1050">
                        <a:latin typeface="Times New Roman"/>
                        <a:cs typeface="Times New Roman"/>
                      </a:endParaRPr>
                    </a:p>
                    <a:p>
                      <a:pPr marL="73025" marR="72390" indent="-26034">
                        <a:lnSpc>
                          <a:spcPct val="101099"/>
                        </a:lnSpc>
                      </a:pPr>
                      <a:r>
                        <a:rPr sz="1050" b="1" dirty="0">
                          <a:solidFill>
                            <a:srgbClr val="FFFFFF"/>
                          </a:solidFill>
                          <a:latin typeface="Roboto"/>
                          <a:cs typeface="Roboto"/>
                        </a:rPr>
                        <a:t>Change</a:t>
                      </a:r>
                      <a:r>
                        <a:rPr sz="1050" b="1" spc="-25" dirty="0">
                          <a:solidFill>
                            <a:srgbClr val="FFFFFF"/>
                          </a:solidFill>
                          <a:latin typeface="Roboto"/>
                          <a:cs typeface="Roboto"/>
                        </a:rPr>
                        <a:t> in </a:t>
                      </a:r>
                      <a:r>
                        <a:rPr sz="1050" b="1" dirty="0">
                          <a:solidFill>
                            <a:srgbClr val="FFFFFF"/>
                          </a:solidFill>
                          <a:latin typeface="Roboto"/>
                          <a:cs typeface="Roboto"/>
                        </a:rPr>
                        <a:t>Level</a:t>
                      </a:r>
                      <a:r>
                        <a:rPr sz="1050" b="1" spc="5" dirty="0">
                          <a:solidFill>
                            <a:srgbClr val="FFFFFF"/>
                          </a:solidFill>
                          <a:latin typeface="Roboto"/>
                          <a:cs typeface="Roboto"/>
                        </a:rPr>
                        <a:t> </a:t>
                      </a:r>
                      <a:r>
                        <a:rPr sz="1050" b="1" dirty="0">
                          <a:solidFill>
                            <a:srgbClr val="FFFFFF"/>
                          </a:solidFill>
                          <a:latin typeface="Roboto"/>
                          <a:cs typeface="Roboto"/>
                        </a:rPr>
                        <a:t>1</a:t>
                      </a:r>
                      <a:r>
                        <a:rPr sz="1050" b="1" spc="5" dirty="0">
                          <a:solidFill>
                            <a:srgbClr val="FFFFFF"/>
                          </a:solidFill>
                          <a:latin typeface="Roboto"/>
                          <a:cs typeface="Roboto"/>
                        </a:rPr>
                        <a:t> </a:t>
                      </a:r>
                      <a:r>
                        <a:rPr sz="1050" b="1" spc="-50" dirty="0">
                          <a:solidFill>
                            <a:srgbClr val="FFFFFF"/>
                          </a:solidFill>
                          <a:latin typeface="Roboto"/>
                          <a:cs typeface="Roboto"/>
                        </a:rPr>
                        <a:t>&amp;</a:t>
                      </a:r>
                      <a:endParaRPr sz="1050">
                        <a:latin typeface="Roboto"/>
                        <a:cs typeface="Roboto"/>
                      </a:endParaRPr>
                    </a:p>
                    <a:p>
                      <a:pPr marL="133985">
                        <a:lnSpc>
                          <a:spcPct val="100000"/>
                        </a:lnSpc>
                        <a:spcBef>
                          <a:spcPts val="15"/>
                        </a:spcBef>
                      </a:pPr>
                      <a:r>
                        <a:rPr sz="1050" b="1" dirty="0">
                          <a:solidFill>
                            <a:srgbClr val="FFFFFF"/>
                          </a:solidFill>
                          <a:latin typeface="Roboto"/>
                          <a:cs typeface="Roboto"/>
                        </a:rPr>
                        <a:t>Level </a:t>
                      </a:r>
                      <a:r>
                        <a:rPr sz="1050" b="1" spc="-50" dirty="0">
                          <a:solidFill>
                            <a:srgbClr val="FFFFFF"/>
                          </a:solidFill>
                          <a:latin typeface="Roboto"/>
                          <a:cs typeface="Roboto"/>
                        </a:rPr>
                        <a:t>2</a:t>
                      </a:r>
                      <a:endParaRPr sz="1050">
                        <a:latin typeface="Roboto"/>
                        <a:cs typeface="Roboto"/>
                      </a:endParaRPr>
                    </a:p>
                    <a:p>
                      <a:pPr marL="94615">
                        <a:lnSpc>
                          <a:spcPct val="100000"/>
                        </a:lnSpc>
                        <a:spcBef>
                          <a:spcPts val="15"/>
                        </a:spcBef>
                      </a:pPr>
                      <a:r>
                        <a:rPr sz="1050" b="1" dirty="0">
                          <a:solidFill>
                            <a:srgbClr val="FFFFFF"/>
                          </a:solidFill>
                          <a:latin typeface="Roboto"/>
                          <a:cs typeface="Roboto"/>
                        </a:rPr>
                        <a:t>(2024</a:t>
                      </a:r>
                      <a:r>
                        <a:rPr sz="1050" b="1" spc="5" dirty="0">
                          <a:solidFill>
                            <a:srgbClr val="FFFFFF"/>
                          </a:solidFill>
                          <a:latin typeface="Roboto"/>
                          <a:cs typeface="Roboto"/>
                        </a:rPr>
                        <a:t> </a:t>
                      </a:r>
                      <a:r>
                        <a:rPr sz="1050" b="1" spc="-25" dirty="0">
                          <a:solidFill>
                            <a:srgbClr val="FFFFFF"/>
                          </a:solidFill>
                          <a:latin typeface="Roboto"/>
                          <a:cs typeface="Roboto"/>
                        </a:rPr>
                        <a:t>to</a:t>
                      </a:r>
                      <a:endParaRPr sz="1050">
                        <a:latin typeface="Roboto"/>
                        <a:cs typeface="Roboto"/>
                      </a:endParaRPr>
                    </a:p>
                    <a:p>
                      <a:pPr marL="187960">
                        <a:lnSpc>
                          <a:spcPct val="100000"/>
                        </a:lnSpc>
                        <a:spcBef>
                          <a:spcPts val="15"/>
                        </a:spcBef>
                      </a:pPr>
                      <a:r>
                        <a:rPr sz="1050" b="1" spc="-10" dirty="0">
                          <a:solidFill>
                            <a:srgbClr val="FFFFFF"/>
                          </a:solidFill>
                          <a:latin typeface="Roboto"/>
                          <a:cs typeface="Roboto"/>
                        </a:rPr>
                        <a:t>2025)</a:t>
                      </a:r>
                      <a:endParaRPr sz="1050">
                        <a:latin typeface="Roboto"/>
                        <a:cs typeface="Roboto"/>
                      </a:endParaRPr>
                    </a:p>
                  </a:txBody>
                  <a:tcPr marL="0" marR="0" marT="3683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rowSpan="3">
                  <a:txBody>
                    <a:bodyPr/>
                    <a:lstStyle/>
                    <a:p>
                      <a:pPr>
                        <a:lnSpc>
                          <a:spcPct val="100000"/>
                        </a:lnSpc>
                        <a:spcBef>
                          <a:spcPts val="290"/>
                        </a:spcBef>
                      </a:pPr>
                      <a:endParaRPr sz="1050">
                        <a:latin typeface="Times New Roman"/>
                        <a:cs typeface="Times New Roman"/>
                      </a:endParaRPr>
                    </a:p>
                    <a:p>
                      <a:pPr marL="73025" marR="66040" indent="-26034">
                        <a:lnSpc>
                          <a:spcPct val="101099"/>
                        </a:lnSpc>
                      </a:pPr>
                      <a:r>
                        <a:rPr sz="1050" b="1" dirty="0">
                          <a:solidFill>
                            <a:srgbClr val="FFFFFF"/>
                          </a:solidFill>
                          <a:latin typeface="Roboto"/>
                          <a:cs typeface="Roboto"/>
                        </a:rPr>
                        <a:t>Change</a:t>
                      </a:r>
                      <a:r>
                        <a:rPr sz="1050" b="1" spc="-25" dirty="0">
                          <a:solidFill>
                            <a:srgbClr val="FFFFFF"/>
                          </a:solidFill>
                          <a:latin typeface="Roboto"/>
                          <a:cs typeface="Roboto"/>
                        </a:rPr>
                        <a:t> in </a:t>
                      </a:r>
                      <a:r>
                        <a:rPr sz="1050" b="1" dirty="0">
                          <a:solidFill>
                            <a:srgbClr val="FFFFFF"/>
                          </a:solidFill>
                          <a:latin typeface="Roboto"/>
                          <a:cs typeface="Roboto"/>
                        </a:rPr>
                        <a:t>Level</a:t>
                      </a:r>
                      <a:r>
                        <a:rPr sz="1050" b="1" spc="5" dirty="0">
                          <a:solidFill>
                            <a:srgbClr val="FFFFFF"/>
                          </a:solidFill>
                          <a:latin typeface="Roboto"/>
                          <a:cs typeface="Roboto"/>
                        </a:rPr>
                        <a:t> </a:t>
                      </a:r>
                      <a:r>
                        <a:rPr sz="1050" b="1" dirty="0">
                          <a:solidFill>
                            <a:srgbClr val="FFFFFF"/>
                          </a:solidFill>
                          <a:latin typeface="Roboto"/>
                          <a:cs typeface="Roboto"/>
                        </a:rPr>
                        <a:t>3</a:t>
                      </a:r>
                      <a:r>
                        <a:rPr sz="1050" b="1" spc="5" dirty="0">
                          <a:solidFill>
                            <a:srgbClr val="FFFFFF"/>
                          </a:solidFill>
                          <a:latin typeface="Roboto"/>
                          <a:cs typeface="Roboto"/>
                        </a:rPr>
                        <a:t> </a:t>
                      </a:r>
                      <a:r>
                        <a:rPr sz="1050" b="1" spc="-50" dirty="0">
                          <a:solidFill>
                            <a:srgbClr val="FFFFFF"/>
                          </a:solidFill>
                          <a:latin typeface="Roboto"/>
                          <a:cs typeface="Roboto"/>
                        </a:rPr>
                        <a:t>&amp;</a:t>
                      </a:r>
                      <a:endParaRPr sz="1050">
                        <a:latin typeface="Roboto"/>
                        <a:cs typeface="Roboto"/>
                      </a:endParaRPr>
                    </a:p>
                    <a:p>
                      <a:pPr marL="133985">
                        <a:lnSpc>
                          <a:spcPct val="100000"/>
                        </a:lnSpc>
                        <a:spcBef>
                          <a:spcPts val="15"/>
                        </a:spcBef>
                      </a:pPr>
                      <a:r>
                        <a:rPr sz="1050" b="1" dirty="0">
                          <a:solidFill>
                            <a:srgbClr val="FFFFFF"/>
                          </a:solidFill>
                          <a:latin typeface="Roboto"/>
                          <a:cs typeface="Roboto"/>
                        </a:rPr>
                        <a:t>Level </a:t>
                      </a:r>
                      <a:r>
                        <a:rPr sz="1050" b="1" spc="-50" dirty="0">
                          <a:solidFill>
                            <a:srgbClr val="FFFFFF"/>
                          </a:solidFill>
                          <a:latin typeface="Roboto"/>
                          <a:cs typeface="Roboto"/>
                        </a:rPr>
                        <a:t>4</a:t>
                      </a:r>
                      <a:endParaRPr sz="1050">
                        <a:latin typeface="Roboto"/>
                        <a:cs typeface="Roboto"/>
                      </a:endParaRPr>
                    </a:p>
                    <a:p>
                      <a:pPr marL="94615">
                        <a:lnSpc>
                          <a:spcPct val="100000"/>
                        </a:lnSpc>
                        <a:spcBef>
                          <a:spcPts val="15"/>
                        </a:spcBef>
                      </a:pPr>
                      <a:r>
                        <a:rPr sz="1050" b="1" dirty="0">
                          <a:solidFill>
                            <a:srgbClr val="FFFFFF"/>
                          </a:solidFill>
                          <a:latin typeface="Roboto"/>
                          <a:cs typeface="Roboto"/>
                        </a:rPr>
                        <a:t>(2024</a:t>
                      </a:r>
                      <a:r>
                        <a:rPr sz="1050" b="1" spc="5" dirty="0">
                          <a:solidFill>
                            <a:srgbClr val="FFFFFF"/>
                          </a:solidFill>
                          <a:latin typeface="Roboto"/>
                          <a:cs typeface="Roboto"/>
                        </a:rPr>
                        <a:t> </a:t>
                      </a:r>
                      <a:r>
                        <a:rPr sz="1050" b="1" spc="-25" dirty="0">
                          <a:solidFill>
                            <a:srgbClr val="FFFFFF"/>
                          </a:solidFill>
                          <a:latin typeface="Roboto"/>
                          <a:cs typeface="Roboto"/>
                        </a:rPr>
                        <a:t>to</a:t>
                      </a:r>
                      <a:endParaRPr sz="1050">
                        <a:latin typeface="Roboto"/>
                        <a:cs typeface="Roboto"/>
                      </a:endParaRPr>
                    </a:p>
                    <a:p>
                      <a:pPr marL="187960">
                        <a:lnSpc>
                          <a:spcPct val="100000"/>
                        </a:lnSpc>
                        <a:spcBef>
                          <a:spcPts val="15"/>
                        </a:spcBef>
                      </a:pPr>
                      <a:r>
                        <a:rPr sz="1050" b="1" spc="-10" dirty="0">
                          <a:solidFill>
                            <a:srgbClr val="FFFFFF"/>
                          </a:solidFill>
                          <a:latin typeface="Roboto"/>
                          <a:cs typeface="Roboto"/>
                        </a:rPr>
                        <a:t>2025)</a:t>
                      </a:r>
                      <a:endParaRPr sz="1050">
                        <a:latin typeface="Roboto"/>
                        <a:cs typeface="Roboto"/>
                      </a:endParaRPr>
                    </a:p>
                  </a:txBody>
                  <a:tcPr marL="0" marR="0" marT="3683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vMerge="1">
                  <a:txBody>
                    <a:bodyPr/>
                    <a:lstStyle/>
                    <a:p>
                      <a:endParaRPr/>
                    </a:p>
                  </a:txBody>
                  <a:tcPr marL="0" marR="0" marT="3683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vMerge="1">
                  <a:txBody>
                    <a:bodyPr/>
                    <a:lstStyle/>
                    <a:p>
                      <a:endParaRPr/>
                    </a:p>
                  </a:txBody>
                  <a:tcPr marL="0" marR="0" marT="3683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vMerge="1">
                  <a:txBody>
                    <a:bodyPr/>
                    <a:lstStyle/>
                    <a:p>
                      <a:endParaRPr/>
                    </a:p>
                  </a:txBody>
                  <a:tcPr marL="0" marR="0" marT="3683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vMerge="1">
                  <a:txBody>
                    <a:bodyPr/>
                    <a:lstStyle/>
                    <a:p>
                      <a:endParaRPr/>
                    </a:p>
                  </a:txBody>
                  <a:tcPr marL="0" marR="0" marT="3683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803275">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13.6%</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26.7%</a:t>
                      </a:r>
                      <a:endParaRPr sz="800">
                        <a:latin typeface="Roboto"/>
                        <a:cs typeface="Roboto"/>
                      </a:endParaRPr>
                    </a:p>
                  </a:txBody>
                  <a:tcPr marL="0" marR="0" marT="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36.4%</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56.7%</a:t>
                      </a:r>
                      <a:endParaRPr sz="800">
                        <a:latin typeface="Roboto"/>
                        <a:cs typeface="Roboto"/>
                      </a:endParaRPr>
                    </a:p>
                  </a:txBody>
                  <a:tcPr marL="0" marR="0" marT="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50.0%</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47.1%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16.7%</a:t>
                      </a:r>
                      <a:endParaRPr sz="800">
                        <a:latin typeface="Roboto"/>
                        <a:cs typeface="Roboto"/>
                      </a:endParaRPr>
                    </a:p>
                  </a:txBody>
                  <a:tcPr marL="0" marR="0" marT="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5.9%</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+36.3%</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0" algn="ctr">
                        <a:lnSpc>
                          <a:spcPct val="100000"/>
                        </a:lnSpc>
                      </a:pPr>
                      <a:r>
                        <a:rPr sz="800" dirty="0">
                          <a:latin typeface="Roboto"/>
                          <a:cs typeface="Roboto"/>
                        </a:rPr>
                        <a:t>-</a:t>
                      </a:r>
                      <a:r>
                        <a:rPr sz="800" spc="-10" dirty="0">
                          <a:latin typeface="Roboto"/>
                          <a:cs typeface="Roboto"/>
                        </a:rPr>
                        <a:t>36.3%</a:t>
                      </a:r>
                      <a:endParaRPr sz="80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4"/>
                  </a:ext>
                </a:extLst>
              </a:tr>
              <a:tr h="803275">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45.8%</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27.8%</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45.8%</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61.1%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66.7%</a:t>
                      </a:r>
                      <a:endParaRPr sz="800">
                        <a:latin typeface="Roboto"/>
                        <a:cs typeface="Roboto"/>
                      </a:endParaRPr>
                    </a:p>
                  </a:txBody>
                  <a:tcPr marL="0" marR="0" marT="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8.3%</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11.1%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11.1%</a:t>
                      </a:r>
                      <a:endParaRPr sz="800">
                        <a:latin typeface="Roboto"/>
                        <a:cs typeface="Roboto"/>
                      </a:endParaRPr>
                    </a:p>
                  </a:txBody>
                  <a:tcPr marL="0" marR="0" marT="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0" algn="ctr">
                        <a:lnSpc>
                          <a:spcPct val="100000"/>
                        </a:lnSpc>
                      </a:pPr>
                      <a:r>
                        <a:rPr sz="800" spc="-20" dirty="0">
                          <a:latin typeface="Roboto"/>
                          <a:cs typeface="Roboto"/>
                        </a:rPr>
                        <a:t>0.0%</a:t>
                      </a:r>
                      <a:endParaRPr sz="80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5"/>
                  </a:ext>
                </a:extLst>
              </a:tr>
              <a:tr h="803275">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dirty="0">
                          <a:solidFill>
                            <a:srgbClr val="FFFFFF"/>
                          </a:solidFill>
                          <a:latin typeface="Roboto"/>
                          <a:cs typeface="Roboto"/>
                        </a:rPr>
                        <a:t>All</a:t>
                      </a:r>
                      <a:r>
                        <a:rPr sz="800" b="1" spc="20" dirty="0">
                          <a:solidFill>
                            <a:srgbClr val="FFFFFF"/>
                          </a:solidFill>
                          <a:latin typeface="Roboto"/>
                          <a:cs typeface="Roboto"/>
                        </a:rPr>
                        <a:t> </a:t>
                      </a:r>
                      <a:r>
                        <a:rPr sz="800" b="1" spc="-10" dirty="0">
                          <a:solidFill>
                            <a:srgbClr val="FFFFFF"/>
                          </a:solidFill>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1F3763"/>
                    </a:solidFill>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30.4%</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26.4%</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24.6%</a:t>
                      </a:r>
                      <a:endParaRPr sz="800">
                        <a:latin typeface="Roboto"/>
                        <a:cs typeface="Roboto"/>
                      </a:endParaRPr>
                    </a:p>
                  </a:txBody>
                  <a:tcPr marL="0" marR="0" marT="0"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41.3%</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49.1%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61.4%</a:t>
                      </a:r>
                      <a:endParaRPr sz="800">
                        <a:latin typeface="Roboto"/>
                        <a:cs typeface="Roboto"/>
                      </a:endParaRPr>
                    </a:p>
                  </a:txBody>
                  <a:tcPr marL="0" marR="0" marT="0"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28.3%</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22.6%</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14.0%</a:t>
                      </a:r>
                      <a:endParaRPr sz="800">
                        <a:latin typeface="Roboto"/>
                        <a:cs typeface="Roboto"/>
                      </a:endParaRPr>
                    </a:p>
                  </a:txBody>
                  <a:tcPr marL="0" marR="0" marT="0"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20" dirty="0">
                          <a:latin typeface="Roboto"/>
                          <a:cs typeface="Roboto"/>
                        </a:rPr>
                        <a:t>0.0%</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20" dirty="0">
                          <a:latin typeface="Roboto"/>
                          <a:cs typeface="Roboto"/>
                        </a:rPr>
                        <a:t>1.9%</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20" dirty="0">
                          <a:latin typeface="Roboto"/>
                          <a:cs typeface="Roboto"/>
                        </a:rPr>
                        <a:t>0.0%</a:t>
                      </a:r>
                      <a:endParaRPr sz="800">
                        <a:latin typeface="Roboto"/>
                        <a:cs typeface="Roboto"/>
                      </a:endParaRPr>
                    </a:p>
                  </a:txBody>
                  <a:tcPr marL="0" marR="0" marT="0" marB="0">
                    <a:lnL w="635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+10.5%</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5715" algn="ctr">
                        <a:lnSpc>
                          <a:spcPct val="100000"/>
                        </a:lnSpc>
                      </a:pPr>
                      <a:r>
                        <a:rPr sz="800" b="1" dirty="0">
                          <a:latin typeface="Roboto"/>
                          <a:cs typeface="Roboto"/>
                        </a:rPr>
                        <a:t>-</a:t>
                      </a:r>
                      <a:r>
                        <a:rPr sz="800" b="1" spc="-10" dirty="0">
                          <a:latin typeface="Roboto"/>
                          <a:cs typeface="Roboto"/>
                        </a:rPr>
                        <a:t>10.5%</a:t>
                      </a:r>
                      <a:endParaRPr sz="80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28575">
                      <a:solidFill>
                        <a:srgbClr val="000000"/>
                      </a:solidFill>
                      <a:prstDash val="solid"/>
                    </a:lnB>
                    <a:solidFill>
                      <a:srgbClr val="DAE2F3"/>
                    </a:solidFill>
                  </a:tcPr>
                </a:tc>
                <a:extLst>
                  <a:ext uri="{0D108BD9-81ED-4DB2-BD59-A6C34878D82A}">
                    <a16:rowId xmlns:a16="http://schemas.microsoft.com/office/drawing/2014/main" val="10006"/>
                  </a:ext>
                </a:extLst>
              </a:tr>
            </a:tbl>
          </a:graphicData>
        </a:graphic>
      </p:graphicFrame>
      <p:sp>
        <p:nvSpPr>
          <p:cNvPr id="3" name="object 3"/>
          <p:cNvSpPr txBox="1"/>
          <p:nvPr/>
        </p:nvSpPr>
        <p:spPr>
          <a:xfrm>
            <a:off x="886155" y="4850752"/>
            <a:ext cx="2280920" cy="152400"/>
          </a:xfrm>
          <a:prstGeom prst="rect">
            <a:avLst/>
          </a:prstGeom>
        </p:spPr>
        <p:txBody>
          <a:bodyPr vert="horz" wrap="square" lIns="0" tIns="16510" rIns="0" bIns="0" rtlCol="0">
            <a:spAutoFit/>
          </a:bodyPr>
          <a:lstStyle/>
          <a:p>
            <a:pPr marL="12700">
              <a:lnSpc>
                <a:spcPct val="100000"/>
              </a:lnSpc>
              <a:spcBef>
                <a:spcPts val="130"/>
              </a:spcBef>
            </a:pPr>
            <a:r>
              <a:rPr sz="800" b="1" dirty="0">
                <a:latin typeface="Roboto"/>
                <a:cs typeface="Roboto"/>
              </a:rPr>
              <a:t>Percentages</a:t>
            </a:r>
            <a:r>
              <a:rPr sz="800" b="1" spc="40" dirty="0">
                <a:latin typeface="Roboto"/>
                <a:cs typeface="Roboto"/>
              </a:rPr>
              <a:t> </a:t>
            </a:r>
            <a:r>
              <a:rPr sz="800" b="1" dirty="0">
                <a:latin typeface="Roboto"/>
                <a:cs typeface="Roboto"/>
              </a:rPr>
              <a:t>may</a:t>
            </a:r>
            <a:r>
              <a:rPr sz="800" b="1" spc="40" dirty="0">
                <a:latin typeface="Roboto"/>
                <a:cs typeface="Roboto"/>
              </a:rPr>
              <a:t> </a:t>
            </a:r>
            <a:r>
              <a:rPr sz="800" b="1" dirty="0">
                <a:latin typeface="Roboto"/>
                <a:cs typeface="Roboto"/>
              </a:rPr>
              <a:t>not</a:t>
            </a:r>
            <a:r>
              <a:rPr sz="800" b="1" spc="40" dirty="0">
                <a:latin typeface="Roboto"/>
                <a:cs typeface="Roboto"/>
              </a:rPr>
              <a:t> </a:t>
            </a:r>
            <a:r>
              <a:rPr sz="800" b="1" dirty="0">
                <a:latin typeface="Roboto"/>
                <a:cs typeface="Roboto"/>
              </a:rPr>
              <a:t>total</a:t>
            </a:r>
            <a:r>
              <a:rPr sz="800" b="1" spc="45" dirty="0">
                <a:latin typeface="Roboto"/>
                <a:cs typeface="Roboto"/>
              </a:rPr>
              <a:t> </a:t>
            </a:r>
            <a:r>
              <a:rPr sz="800" b="1" dirty="0">
                <a:latin typeface="Roboto"/>
                <a:cs typeface="Roboto"/>
              </a:rPr>
              <a:t>100</a:t>
            </a:r>
            <a:r>
              <a:rPr sz="800" b="1" spc="40" dirty="0">
                <a:latin typeface="Roboto"/>
                <a:cs typeface="Roboto"/>
              </a:rPr>
              <a:t> </a:t>
            </a:r>
            <a:r>
              <a:rPr sz="800" b="1" dirty="0">
                <a:latin typeface="Roboto"/>
                <a:cs typeface="Roboto"/>
              </a:rPr>
              <a:t>due</a:t>
            </a:r>
            <a:r>
              <a:rPr sz="800" b="1" spc="40" dirty="0">
                <a:latin typeface="Roboto"/>
                <a:cs typeface="Roboto"/>
              </a:rPr>
              <a:t> </a:t>
            </a:r>
            <a:r>
              <a:rPr sz="800" b="1" dirty="0">
                <a:latin typeface="Roboto"/>
                <a:cs typeface="Roboto"/>
              </a:rPr>
              <a:t>to</a:t>
            </a:r>
            <a:r>
              <a:rPr sz="800" b="1" spc="45" dirty="0">
                <a:latin typeface="Roboto"/>
                <a:cs typeface="Roboto"/>
              </a:rPr>
              <a:t> </a:t>
            </a:r>
            <a:r>
              <a:rPr sz="800" b="1" spc="-10" dirty="0">
                <a:latin typeface="Roboto"/>
                <a:cs typeface="Roboto"/>
              </a:rPr>
              <a:t>rounding.</a:t>
            </a:r>
            <a:endParaRPr sz="800">
              <a:latin typeface="Roboto"/>
              <a:cs typeface="Roboto"/>
            </a:endParaRPr>
          </a:p>
        </p:txBody>
      </p:sp>
      <p:pic>
        <p:nvPicPr>
          <p:cNvPr id="4" name="object 4"/>
          <p:cNvPicPr/>
          <p:nvPr/>
        </p:nvPicPr>
        <p:blipFill>
          <a:blip r:embed="rId2" cstate="print"/>
          <a:stretch>
            <a:fillRect/>
          </a:stretch>
        </p:blipFill>
        <p:spPr>
          <a:xfrm>
            <a:off x="91439" y="7474966"/>
            <a:ext cx="1944547" cy="239014"/>
          </a:xfrm>
          <a:prstGeom prst="rect">
            <a:avLst/>
          </a:prstGeom>
        </p:spPr>
      </p:pic>
      <p:pic>
        <p:nvPicPr>
          <p:cNvPr id="5" name="object 5"/>
          <p:cNvPicPr/>
          <p:nvPr/>
        </p:nvPicPr>
        <p:blipFill>
          <a:blip r:embed="rId3" cstate="print"/>
          <a:stretch>
            <a:fillRect/>
          </a:stretch>
        </p:blipFill>
        <p:spPr>
          <a:xfrm>
            <a:off x="8829992" y="7474966"/>
            <a:ext cx="729818" cy="239014"/>
          </a:xfrm>
          <a:prstGeom prst="rect">
            <a:avLst/>
          </a:prstGeom>
        </p:spPr>
      </p:pic>
      <p:sp>
        <p:nvSpPr>
          <p:cNvPr id="6" name="object 6"/>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9</a:t>
            </a:fld>
            <a:endParaRPr spc="-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39"/>
            <a:ext cx="9875520" cy="1125220"/>
          </a:xfrm>
          <a:custGeom>
            <a:avLst/>
            <a:gdLst/>
            <a:ahLst/>
            <a:cxnLst/>
            <a:rect l="l" t="t" r="r" b="b"/>
            <a:pathLst>
              <a:path w="9875520" h="1125220">
                <a:moveTo>
                  <a:pt x="9875520" y="0"/>
                </a:moveTo>
                <a:lnTo>
                  <a:pt x="0" y="0"/>
                </a:lnTo>
                <a:lnTo>
                  <a:pt x="0" y="1124711"/>
                </a:lnTo>
                <a:lnTo>
                  <a:pt x="9875520" y="1124711"/>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4027119" y="174079"/>
            <a:ext cx="2002155" cy="940435"/>
          </a:xfrm>
          <a:prstGeom prst="rect">
            <a:avLst/>
          </a:prstGeom>
        </p:spPr>
        <p:txBody>
          <a:bodyPr vert="horz" wrap="square" lIns="0" tIns="12700" rIns="0" bIns="0" rtlCol="0">
            <a:spAutoFit/>
          </a:bodyPr>
          <a:lstStyle/>
          <a:p>
            <a:pPr marL="12065" marR="5080" indent="2540"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pPr>
            <a:endParaRPr sz="1500">
              <a:latin typeface="Roboto"/>
              <a:cs typeface="Roboto"/>
            </a:endParaRPr>
          </a:p>
          <a:p>
            <a:pPr marL="1270" algn="ctr">
              <a:lnSpc>
                <a:spcPct val="100000"/>
              </a:lnSpc>
            </a:pPr>
            <a:r>
              <a:rPr sz="1500" b="1" spc="-10" dirty="0">
                <a:solidFill>
                  <a:srgbClr val="FFFFFF"/>
                </a:solidFill>
                <a:latin typeface="Roboto"/>
                <a:cs typeface="Roboto"/>
              </a:rPr>
              <a:t>Science</a:t>
            </a:r>
            <a:endParaRPr sz="1500">
              <a:latin typeface="Roboto"/>
              <a:cs typeface="Roboto"/>
            </a:endParaRPr>
          </a:p>
        </p:txBody>
      </p:sp>
      <p:grpSp>
        <p:nvGrpSpPr>
          <p:cNvPr id="4" name="object 4"/>
          <p:cNvGrpSpPr/>
          <p:nvPr/>
        </p:nvGrpSpPr>
        <p:grpSpPr>
          <a:xfrm>
            <a:off x="91439" y="1209802"/>
            <a:ext cx="9875520" cy="6204585"/>
            <a:chOff x="91439" y="1209802"/>
            <a:chExt cx="9875520" cy="6204585"/>
          </a:xfrm>
        </p:grpSpPr>
        <p:pic>
          <p:nvPicPr>
            <p:cNvPr id="5" name="object 5"/>
            <p:cNvPicPr/>
            <p:nvPr/>
          </p:nvPicPr>
          <p:blipFill>
            <a:blip r:embed="rId2" cstate="print"/>
            <a:stretch>
              <a:fillRect/>
            </a:stretch>
          </p:blipFill>
          <p:spPr>
            <a:xfrm>
              <a:off x="576071" y="1264932"/>
              <a:ext cx="9043416" cy="5905428"/>
            </a:xfrm>
            <a:prstGeom prst="rect">
              <a:avLst/>
            </a:prstGeom>
          </p:spPr>
        </p:pic>
        <p:sp>
          <p:nvSpPr>
            <p:cNvPr id="6" name="object 6"/>
            <p:cNvSpPr/>
            <p:nvPr/>
          </p:nvSpPr>
          <p:spPr>
            <a:xfrm>
              <a:off x="94614" y="1209802"/>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1214564"/>
              <a:ext cx="9869170" cy="6196965"/>
            </a:xfrm>
            <a:custGeom>
              <a:avLst/>
              <a:gdLst/>
              <a:ahLst/>
              <a:cxnLst/>
              <a:rect l="l" t="t" r="r" b="b"/>
              <a:pathLst>
                <a:path w="9869170" h="6196965">
                  <a:moveTo>
                    <a:pt x="0" y="0"/>
                  </a:moveTo>
                  <a:lnTo>
                    <a:pt x="0" y="6196520"/>
                  </a:lnTo>
                </a:path>
                <a:path w="9869170" h="6196965">
                  <a:moveTo>
                    <a:pt x="0" y="6196520"/>
                  </a:moveTo>
                  <a:lnTo>
                    <a:pt x="9869169" y="6196520"/>
                  </a:lnTo>
                </a:path>
                <a:path w="9869170" h="6196965">
                  <a:moveTo>
                    <a:pt x="9869169" y="0"/>
                  </a:moveTo>
                  <a:lnTo>
                    <a:pt x="9869169" y="619652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10</a:t>
            </a:fld>
            <a:endParaRPr spc="-25" dirty="0"/>
          </a:p>
        </p:txBody>
      </p:sp>
      <p:pic>
        <p:nvPicPr>
          <p:cNvPr id="10242" name="Picture 2">
            <a:extLst>
              <a:ext uri="{FF2B5EF4-FFF2-40B4-BE49-F238E27FC236}">
                <a16:creationId xmlns:a16="http://schemas.microsoft.com/office/drawing/2014/main" id="{3D7843C8-01BA-5149-4F7B-E6FC8BF376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1026" y="6622672"/>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78739"/>
          <a:ext cx="9862819" cy="494855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2320290">
                  <a:extLst>
                    <a:ext uri="{9D8B030D-6E8A-4147-A177-3AD203B41FA5}">
                      <a16:colId xmlns:a16="http://schemas.microsoft.com/office/drawing/2014/main" val="20001"/>
                    </a:ext>
                  </a:extLst>
                </a:gridCol>
                <a:gridCol w="2320290">
                  <a:extLst>
                    <a:ext uri="{9D8B030D-6E8A-4147-A177-3AD203B41FA5}">
                      <a16:colId xmlns:a16="http://schemas.microsoft.com/office/drawing/2014/main" val="20002"/>
                    </a:ext>
                  </a:extLst>
                </a:gridCol>
                <a:gridCol w="2320290">
                  <a:extLst>
                    <a:ext uri="{9D8B030D-6E8A-4147-A177-3AD203B41FA5}">
                      <a16:colId xmlns:a16="http://schemas.microsoft.com/office/drawing/2014/main" val="20003"/>
                    </a:ext>
                  </a:extLst>
                </a:gridCol>
                <a:gridCol w="2313939">
                  <a:extLst>
                    <a:ext uri="{9D8B030D-6E8A-4147-A177-3AD203B41FA5}">
                      <a16:colId xmlns:a16="http://schemas.microsoft.com/office/drawing/2014/main" val="20004"/>
                    </a:ext>
                  </a:extLst>
                </a:gridCol>
              </a:tblGrid>
              <a:tr h="1130935">
                <a:tc gridSpan="5">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a:txBody>
                  <a:tcPr marL="0" marR="0" marT="9525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01345">
                <a:tc rowSpan="2">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solidFill>
                            <a:srgbClr val="FFFFFF"/>
                          </a:solidFill>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gridSpan="2">
                  <a:txBody>
                    <a:bodyPr/>
                    <a:lstStyle/>
                    <a:p>
                      <a:pPr algn="ctr">
                        <a:lnSpc>
                          <a:spcPct val="100000"/>
                        </a:lnSpc>
                        <a:spcBef>
                          <a:spcPts val="1030"/>
                        </a:spcBef>
                      </a:pPr>
                      <a:r>
                        <a:rPr sz="1050" b="1" dirty="0">
                          <a:solidFill>
                            <a:srgbClr val="FFFFFF"/>
                          </a:solidFill>
                          <a:latin typeface="Roboto"/>
                          <a:cs typeface="Roboto"/>
                        </a:rPr>
                        <a:t>Change</a:t>
                      </a:r>
                      <a:r>
                        <a:rPr sz="1050" b="1" spc="-5" dirty="0">
                          <a:solidFill>
                            <a:srgbClr val="FFFFFF"/>
                          </a:solidFill>
                          <a:latin typeface="Roboto"/>
                          <a:cs typeface="Roboto"/>
                        </a:rPr>
                        <a:t> </a:t>
                      </a:r>
                      <a:r>
                        <a:rPr sz="1050" b="1" dirty="0">
                          <a:solidFill>
                            <a:srgbClr val="FFFFFF"/>
                          </a:solidFill>
                          <a:latin typeface="Roboto"/>
                          <a:cs typeface="Roboto"/>
                        </a:rPr>
                        <a:t>in</a:t>
                      </a:r>
                      <a:r>
                        <a:rPr sz="1050" b="1" spc="-5" dirty="0">
                          <a:solidFill>
                            <a:srgbClr val="FFFFFF"/>
                          </a:solidFill>
                          <a:latin typeface="Roboto"/>
                          <a:cs typeface="Roboto"/>
                        </a:rPr>
                        <a:t> </a:t>
                      </a:r>
                      <a:r>
                        <a:rPr sz="1050" b="1" dirty="0">
                          <a:solidFill>
                            <a:srgbClr val="FFFFFF"/>
                          </a:solidFill>
                          <a:latin typeface="Roboto"/>
                          <a:cs typeface="Roboto"/>
                        </a:rPr>
                        <a:t>Levels</a:t>
                      </a:r>
                      <a:r>
                        <a:rPr sz="1050" b="1" spc="-15" dirty="0">
                          <a:solidFill>
                            <a:srgbClr val="FFFFFF"/>
                          </a:solidFill>
                          <a:latin typeface="Roboto"/>
                          <a:cs typeface="Roboto"/>
                        </a:rPr>
                        <a:t> </a:t>
                      </a:r>
                      <a:r>
                        <a:rPr sz="1050" b="1" dirty="0">
                          <a:solidFill>
                            <a:srgbClr val="FFFFFF"/>
                          </a:solidFill>
                          <a:latin typeface="Roboto"/>
                          <a:cs typeface="Roboto"/>
                        </a:rPr>
                        <a:t>1,</a:t>
                      </a:r>
                      <a:r>
                        <a:rPr sz="1050" b="1" spc="-10" dirty="0">
                          <a:solidFill>
                            <a:srgbClr val="FFFFFF"/>
                          </a:solidFill>
                          <a:latin typeface="Roboto"/>
                          <a:cs typeface="Roboto"/>
                        </a:rPr>
                        <a:t> </a:t>
                      </a:r>
                      <a:r>
                        <a:rPr sz="1050" b="1" dirty="0">
                          <a:solidFill>
                            <a:srgbClr val="FFFFFF"/>
                          </a:solidFill>
                          <a:latin typeface="Roboto"/>
                          <a:cs typeface="Roboto"/>
                        </a:rPr>
                        <a:t>2,</a:t>
                      </a:r>
                      <a:r>
                        <a:rPr sz="1050" b="1" spc="-5" dirty="0">
                          <a:solidFill>
                            <a:srgbClr val="FFFFFF"/>
                          </a:solidFill>
                          <a:latin typeface="Roboto"/>
                          <a:cs typeface="Roboto"/>
                        </a:rPr>
                        <a:t> </a:t>
                      </a:r>
                      <a:r>
                        <a:rPr sz="1050" b="1" dirty="0">
                          <a:solidFill>
                            <a:srgbClr val="FFFFFF"/>
                          </a:solidFill>
                          <a:latin typeface="Roboto"/>
                          <a:cs typeface="Roboto"/>
                        </a:rPr>
                        <a:t>&amp;</a:t>
                      </a:r>
                      <a:r>
                        <a:rPr sz="1050" b="1" spc="-5" dirty="0">
                          <a:solidFill>
                            <a:srgbClr val="FFFFFF"/>
                          </a:solidFill>
                          <a:latin typeface="Roboto"/>
                          <a:cs typeface="Roboto"/>
                        </a:rPr>
                        <a:t> </a:t>
                      </a:r>
                      <a:r>
                        <a:rPr sz="1050" b="1" spc="-50" dirty="0">
                          <a:solidFill>
                            <a:srgbClr val="FFFFFF"/>
                          </a:solidFill>
                          <a:latin typeface="Roboto"/>
                          <a:cs typeface="Roboto"/>
                        </a:rPr>
                        <a:t>3</a:t>
                      </a:r>
                      <a:endParaRPr sz="1050">
                        <a:latin typeface="Roboto"/>
                        <a:cs typeface="Roboto"/>
                      </a:endParaRPr>
                    </a:p>
                    <a:p>
                      <a:pPr algn="ctr">
                        <a:lnSpc>
                          <a:spcPct val="100000"/>
                        </a:lnSpc>
                        <a:spcBef>
                          <a:spcPts val="15"/>
                        </a:spcBef>
                      </a:pPr>
                      <a:r>
                        <a:rPr sz="1050" b="1" dirty="0">
                          <a:solidFill>
                            <a:srgbClr val="FFFFFF"/>
                          </a:solidFill>
                          <a:latin typeface="Roboto"/>
                          <a:cs typeface="Roboto"/>
                        </a:rPr>
                        <a:t>(2024</a:t>
                      </a:r>
                      <a:r>
                        <a:rPr sz="1050" b="1" spc="10" dirty="0">
                          <a:solidFill>
                            <a:srgbClr val="FFFFFF"/>
                          </a:solidFill>
                          <a:latin typeface="Roboto"/>
                          <a:cs typeface="Roboto"/>
                        </a:rPr>
                        <a:t> </a:t>
                      </a:r>
                      <a:r>
                        <a:rPr sz="1050" b="1" dirty="0">
                          <a:solidFill>
                            <a:srgbClr val="FFFFFF"/>
                          </a:solidFill>
                          <a:latin typeface="Roboto"/>
                          <a:cs typeface="Roboto"/>
                        </a:rPr>
                        <a:t>to</a:t>
                      </a:r>
                      <a:r>
                        <a:rPr sz="1050" b="1" spc="-5" dirty="0">
                          <a:solidFill>
                            <a:srgbClr val="FFFFFF"/>
                          </a:solidFill>
                          <a:latin typeface="Roboto"/>
                          <a:cs typeface="Roboto"/>
                        </a:rPr>
                        <a:t> </a:t>
                      </a:r>
                      <a:r>
                        <a:rPr sz="1050" b="1" spc="-10" dirty="0">
                          <a:solidFill>
                            <a:srgbClr val="FFFFFF"/>
                          </a:solidFill>
                          <a:latin typeface="Roboto"/>
                          <a:cs typeface="Roboto"/>
                        </a:rPr>
                        <a:t>2025)</a:t>
                      </a:r>
                      <a:endParaRPr sz="1050">
                        <a:latin typeface="Roboto"/>
                        <a:cs typeface="Roboto"/>
                      </a:endParaRPr>
                    </a:p>
                  </a:txBody>
                  <a:tcPr marL="0" marR="0" marT="13081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gridSpan="2">
                  <a:txBody>
                    <a:bodyPr/>
                    <a:lstStyle/>
                    <a:p>
                      <a:pPr marL="1870710" marR="1479550" indent="-377825">
                        <a:lnSpc>
                          <a:spcPct val="101099"/>
                        </a:lnSpc>
                        <a:spcBef>
                          <a:spcPts val="1015"/>
                        </a:spcBef>
                      </a:pPr>
                      <a:r>
                        <a:rPr sz="1050" b="1" dirty="0">
                          <a:solidFill>
                            <a:srgbClr val="FFFFFF"/>
                          </a:solidFill>
                          <a:latin typeface="Roboto"/>
                          <a:cs typeface="Roboto"/>
                        </a:rPr>
                        <a:t>Change</a:t>
                      </a:r>
                      <a:r>
                        <a:rPr sz="1050" b="1" spc="-5" dirty="0">
                          <a:solidFill>
                            <a:srgbClr val="FFFFFF"/>
                          </a:solidFill>
                          <a:latin typeface="Roboto"/>
                          <a:cs typeface="Roboto"/>
                        </a:rPr>
                        <a:t> </a:t>
                      </a:r>
                      <a:r>
                        <a:rPr sz="1050" b="1" dirty="0">
                          <a:solidFill>
                            <a:srgbClr val="FFFFFF"/>
                          </a:solidFill>
                          <a:latin typeface="Roboto"/>
                          <a:cs typeface="Roboto"/>
                        </a:rPr>
                        <a:t>in Level</a:t>
                      </a:r>
                      <a:r>
                        <a:rPr sz="1050" b="1" spc="-5" dirty="0">
                          <a:solidFill>
                            <a:srgbClr val="FFFFFF"/>
                          </a:solidFill>
                          <a:latin typeface="Roboto"/>
                          <a:cs typeface="Roboto"/>
                        </a:rPr>
                        <a:t> </a:t>
                      </a:r>
                      <a:r>
                        <a:rPr sz="1050" b="1" dirty="0">
                          <a:solidFill>
                            <a:srgbClr val="FFFFFF"/>
                          </a:solidFill>
                          <a:latin typeface="Roboto"/>
                          <a:cs typeface="Roboto"/>
                        </a:rPr>
                        <a:t>4</a:t>
                      </a:r>
                      <a:r>
                        <a:rPr sz="1050" b="1" spc="-5" dirty="0">
                          <a:solidFill>
                            <a:srgbClr val="FFFFFF"/>
                          </a:solidFill>
                          <a:latin typeface="Roboto"/>
                          <a:cs typeface="Roboto"/>
                        </a:rPr>
                        <a:t> </a:t>
                      </a:r>
                      <a:r>
                        <a:rPr sz="1050" b="1" dirty="0">
                          <a:solidFill>
                            <a:srgbClr val="FFFFFF"/>
                          </a:solidFill>
                          <a:latin typeface="Roboto"/>
                          <a:cs typeface="Roboto"/>
                        </a:rPr>
                        <a:t>&amp; Level</a:t>
                      </a:r>
                      <a:r>
                        <a:rPr sz="1050" b="1" spc="-20" dirty="0">
                          <a:solidFill>
                            <a:srgbClr val="FFFFFF"/>
                          </a:solidFill>
                          <a:latin typeface="Roboto"/>
                          <a:cs typeface="Roboto"/>
                        </a:rPr>
                        <a:t> </a:t>
                      </a:r>
                      <a:r>
                        <a:rPr sz="1050" b="1" spc="-50" dirty="0">
                          <a:solidFill>
                            <a:srgbClr val="FFFFFF"/>
                          </a:solidFill>
                          <a:latin typeface="Roboto"/>
                          <a:cs typeface="Roboto"/>
                        </a:rPr>
                        <a:t>5 </a:t>
                      </a:r>
                      <a:r>
                        <a:rPr sz="1050" b="1" dirty="0">
                          <a:solidFill>
                            <a:srgbClr val="FFFFFF"/>
                          </a:solidFill>
                          <a:latin typeface="Roboto"/>
                          <a:cs typeface="Roboto"/>
                        </a:rPr>
                        <a:t>(2024</a:t>
                      </a:r>
                      <a:r>
                        <a:rPr sz="1050" b="1" spc="10" dirty="0">
                          <a:solidFill>
                            <a:srgbClr val="FFFFFF"/>
                          </a:solidFill>
                          <a:latin typeface="Roboto"/>
                          <a:cs typeface="Roboto"/>
                        </a:rPr>
                        <a:t> </a:t>
                      </a:r>
                      <a:r>
                        <a:rPr sz="1050" b="1" dirty="0">
                          <a:solidFill>
                            <a:srgbClr val="FFFFFF"/>
                          </a:solidFill>
                          <a:latin typeface="Roboto"/>
                          <a:cs typeface="Roboto"/>
                        </a:rPr>
                        <a:t>to</a:t>
                      </a:r>
                      <a:r>
                        <a:rPr sz="1050" b="1" spc="-5" dirty="0">
                          <a:solidFill>
                            <a:srgbClr val="FFFFFF"/>
                          </a:solidFill>
                          <a:latin typeface="Roboto"/>
                          <a:cs typeface="Roboto"/>
                        </a:rPr>
                        <a:t> </a:t>
                      </a:r>
                      <a:r>
                        <a:rPr sz="1050" b="1" spc="-20" dirty="0">
                          <a:solidFill>
                            <a:srgbClr val="FFFFFF"/>
                          </a:solidFill>
                          <a:latin typeface="Roboto"/>
                          <a:cs typeface="Roboto"/>
                        </a:rPr>
                        <a:t>2025)</a:t>
                      </a:r>
                      <a:endParaRPr sz="1050">
                        <a:latin typeface="Roboto"/>
                        <a:cs typeface="Roboto"/>
                      </a:endParaRPr>
                    </a:p>
                  </a:txBody>
                  <a:tcPr marL="0" marR="0" marT="128905"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extLst>
                  <a:ext uri="{0D108BD9-81ED-4DB2-BD59-A6C34878D82A}">
                    <a16:rowId xmlns:a16="http://schemas.microsoft.com/office/drawing/2014/main" val="10001"/>
                  </a:ext>
                </a:extLst>
              </a:tr>
              <a:tr h="607695">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505"/>
                        </a:spcBef>
                      </a:pPr>
                      <a:endParaRPr sz="1050">
                        <a:latin typeface="Times New Roman"/>
                        <a:cs typeface="Times New Roman"/>
                      </a:endParaRPr>
                    </a:p>
                    <a:p>
                      <a:pPr marL="635" algn="ctr">
                        <a:lnSpc>
                          <a:spcPct val="100000"/>
                        </a:lnSpc>
                      </a:pPr>
                      <a:r>
                        <a:rPr sz="1050" b="1" dirty="0">
                          <a:solidFill>
                            <a:srgbClr val="FFFFFF"/>
                          </a:solidFill>
                          <a:latin typeface="Roboto"/>
                          <a:cs typeface="Roboto"/>
                        </a:rPr>
                        <a:t>South</a:t>
                      </a:r>
                      <a:r>
                        <a:rPr sz="1050" b="1" spc="-20" dirty="0">
                          <a:solidFill>
                            <a:srgbClr val="FFFFFF"/>
                          </a:solidFill>
                          <a:latin typeface="Roboto"/>
                          <a:cs typeface="Roboto"/>
                        </a:rPr>
                        <a:t> </a:t>
                      </a:r>
                      <a:r>
                        <a:rPr sz="1050" b="1" spc="-10" dirty="0">
                          <a:solidFill>
                            <a:srgbClr val="FFFFFF"/>
                          </a:solidFill>
                          <a:latin typeface="Roboto"/>
                          <a:cs typeface="Roboto"/>
                        </a:rPr>
                        <a:t>Hackensack</a:t>
                      </a:r>
                      <a:endParaRPr sz="1050">
                        <a:latin typeface="Roboto"/>
                        <a:cs typeface="Roboto"/>
                      </a:endParaRPr>
                    </a:p>
                  </a:txBody>
                  <a:tcPr marL="0" marR="0" marT="6413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505"/>
                        </a:spcBef>
                      </a:pPr>
                      <a:endParaRPr sz="1050">
                        <a:latin typeface="Times New Roman"/>
                        <a:cs typeface="Times New Roman"/>
                      </a:endParaRPr>
                    </a:p>
                    <a:p>
                      <a:pPr algn="ctr">
                        <a:lnSpc>
                          <a:spcPct val="100000"/>
                        </a:lnSpc>
                      </a:pPr>
                      <a:r>
                        <a:rPr sz="1050" b="1" spc="-10" dirty="0">
                          <a:solidFill>
                            <a:srgbClr val="FFFFFF"/>
                          </a:solidFill>
                          <a:latin typeface="Roboto"/>
                          <a:cs typeface="Roboto"/>
                        </a:rPr>
                        <a:t>State</a:t>
                      </a:r>
                      <a:endParaRPr sz="1050">
                        <a:latin typeface="Roboto"/>
                        <a:cs typeface="Roboto"/>
                      </a:endParaRPr>
                    </a:p>
                  </a:txBody>
                  <a:tcPr marL="0" marR="0" marT="641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505"/>
                        </a:spcBef>
                      </a:pPr>
                      <a:endParaRPr sz="1050">
                        <a:latin typeface="Times New Roman"/>
                        <a:cs typeface="Times New Roman"/>
                      </a:endParaRPr>
                    </a:p>
                    <a:p>
                      <a:pPr marL="635" algn="ctr">
                        <a:lnSpc>
                          <a:spcPct val="100000"/>
                        </a:lnSpc>
                      </a:pPr>
                      <a:r>
                        <a:rPr sz="1050" b="1" dirty="0">
                          <a:solidFill>
                            <a:srgbClr val="FFFFFF"/>
                          </a:solidFill>
                          <a:latin typeface="Roboto"/>
                          <a:cs typeface="Roboto"/>
                        </a:rPr>
                        <a:t>South</a:t>
                      </a:r>
                      <a:r>
                        <a:rPr sz="1050" b="1" spc="-20" dirty="0">
                          <a:solidFill>
                            <a:srgbClr val="FFFFFF"/>
                          </a:solidFill>
                          <a:latin typeface="Roboto"/>
                          <a:cs typeface="Roboto"/>
                        </a:rPr>
                        <a:t> </a:t>
                      </a:r>
                      <a:r>
                        <a:rPr sz="1050" b="1" spc="-10" dirty="0">
                          <a:solidFill>
                            <a:srgbClr val="FFFFFF"/>
                          </a:solidFill>
                          <a:latin typeface="Roboto"/>
                          <a:cs typeface="Roboto"/>
                        </a:rPr>
                        <a:t>Hackensack</a:t>
                      </a:r>
                      <a:endParaRPr sz="1050">
                        <a:latin typeface="Roboto"/>
                        <a:cs typeface="Roboto"/>
                      </a:endParaRPr>
                    </a:p>
                  </a:txBody>
                  <a:tcPr marL="0" marR="0" marT="641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505"/>
                        </a:spcBef>
                      </a:pPr>
                      <a:endParaRPr sz="1050">
                        <a:latin typeface="Times New Roman"/>
                        <a:cs typeface="Times New Roman"/>
                      </a:endParaRPr>
                    </a:p>
                    <a:p>
                      <a:pPr marL="5080" algn="ctr">
                        <a:lnSpc>
                          <a:spcPct val="100000"/>
                        </a:lnSpc>
                      </a:pPr>
                      <a:r>
                        <a:rPr sz="1050" b="1" spc="-10" dirty="0">
                          <a:solidFill>
                            <a:srgbClr val="FFFFFF"/>
                          </a:solidFill>
                          <a:latin typeface="Roboto"/>
                          <a:cs typeface="Roboto"/>
                        </a:rPr>
                        <a:t>State</a:t>
                      </a:r>
                      <a:endParaRPr sz="1050">
                        <a:latin typeface="Roboto"/>
                        <a:cs typeface="Roboto"/>
                      </a:endParaRPr>
                    </a:p>
                  </a:txBody>
                  <a:tcPr marL="0" marR="0" marT="6413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spc="-50" dirty="0">
                          <a:solidFill>
                            <a:srgbClr val="FFFFFF"/>
                          </a:solidFill>
                          <a:latin typeface="Roboto"/>
                          <a:cs typeface="Roboto"/>
                        </a:rPr>
                        <a:t>3</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6.0%</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1.3%</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+6.0%</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800" spc="-10" dirty="0">
                          <a:latin typeface="Roboto"/>
                          <a:cs typeface="Roboto"/>
                        </a:rPr>
                        <a:t>+1.3%</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3"/>
                  </a:ext>
                </a:extLst>
              </a:tr>
              <a:tr h="370840">
                <a:tc>
                  <a:txBody>
                    <a:bodyPr/>
                    <a:lstStyle/>
                    <a:p>
                      <a:pPr>
                        <a:lnSpc>
                          <a:spcPct val="100000"/>
                        </a:lnSpc>
                        <a:spcBef>
                          <a:spcPts val="30"/>
                        </a:spcBef>
                      </a:pPr>
                      <a:endParaRPr sz="800">
                        <a:latin typeface="Times New Roman"/>
                        <a:cs typeface="Times New Roman"/>
                      </a:endParaRPr>
                    </a:p>
                    <a:p>
                      <a:pPr algn="ctr">
                        <a:lnSpc>
                          <a:spcPct val="100000"/>
                        </a:lnSpc>
                      </a:pPr>
                      <a:r>
                        <a:rPr sz="800" b="1" spc="-50" dirty="0">
                          <a:solidFill>
                            <a:srgbClr val="FFFFFF"/>
                          </a:solidFill>
                          <a:latin typeface="Roboto"/>
                          <a:cs typeface="Roboto"/>
                        </a:rPr>
                        <a:t>4</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+5.8%</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2.8%</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5.8%</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5080" algn="ctr">
                        <a:lnSpc>
                          <a:spcPct val="100000"/>
                        </a:lnSpc>
                      </a:pPr>
                      <a:r>
                        <a:rPr sz="800" spc="-10" dirty="0">
                          <a:latin typeface="Roboto"/>
                          <a:cs typeface="Roboto"/>
                        </a:rPr>
                        <a:t>+2.8%</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4"/>
                  </a:ext>
                </a:extLst>
              </a:tr>
              <a:tr h="370840">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b="1" spc="-50" dirty="0">
                          <a:solidFill>
                            <a:srgbClr val="FFFFFF"/>
                          </a:solidFill>
                          <a:latin typeface="Roboto"/>
                          <a:cs typeface="Roboto"/>
                        </a:rPr>
                        <a:t>5</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+35.7%</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dirty="0">
                          <a:latin typeface="Roboto"/>
                          <a:cs typeface="Roboto"/>
                        </a:rPr>
                        <a:t>-</a:t>
                      </a:r>
                      <a:r>
                        <a:rPr sz="800" spc="-20" dirty="0">
                          <a:latin typeface="Roboto"/>
                          <a:cs typeface="Roboto"/>
                        </a:rPr>
                        <a:t>0.5%</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635" algn="ctr">
                        <a:lnSpc>
                          <a:spcPct val="100000"/>
                        </a:lnSpc>
                        <a:spcBef>
                          <a:spcPts val="5"/>
                        </a:spcBef>
                      </a:pPr>
                      <a:r>
                        <a:rPr sz="800" dirty="0">
                          <a:latin typeface="Roboto"/>
                          <a:cs typeface="Roboto"/>
                        </a:rPr>
                        <a:t>-</a:t>
                      </a:r>
                      <a:r>
                        <a:rPr sz="800" spc="-10" dirty="0">
                          <a:latin typeface="Roboto"/>
                          <a:cs typeface="Roboto"/>
                        </a:rPr>
                        <a:t>35.7%</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5080" algn="ctr">
                        <a:lnSpc>
                          <a:spcPct val="100000"/>
                        </a:lnSpc>
                        <a:spcBef>
                          <a:spcPts val="5"/>
                        </a:spcBef>
                      </a:pPr>
                      <a:r>
                        <a:rPr sz="800" spc="-10" dirty="0">
                          <a:latin typeface="Roboto"/>
                          <a:cs typeface="Roboto"/>
                        </a:rPr>
                        <a:t>+0.5%</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5"/>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spc="-50" dirty="0">
                          <a:solidFill>
                            <a:srgbClr val="FFFFFF"/>
                          </a:solidFill>
                          <a:latin typeface="Roboto"/>
                          <a:cs typeface="Roboto"/>
                        </a:rPr>
                        <a:t>6</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+7.7%</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2.9%</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7.7%</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800" spc="-10" dirty="0">
                          <a:latin typeface="Roboto"/>
                          <a:cs typeface="Roboto"/>
                        </a:rPr>
                        <a:t>+2.9%</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6"/>
                  </a:ext>
                </a:extLst>
              </a:tr>
              <a:tr h="370840">
                <a:tc>
                  <a:txBody>
                    <a:bodyPr/>
                    <a:lstStyle/>
                    <a:p>
                      <a:pPr>
                        <a:lnSpc>
                          <a:spcPct val="100000"/>
                        </a:lnSpc>
                        <a:spcBef>
                          <a:spcPts val="30"/>
                        </a:spcBef>
                      </a:pPr>
                      <a:endParaRPr sz="800">
                        <a:latin typeface="Times New Roman"/>
                        <a:cs typeface="Times New Roman"/>
                      </a:endParaRPr>
                    </a:p>
                    <a:p>
                      <a:pPr algn="ctr">
                        <a:lnSpc>
                          <a:spcPct val="100000"/>
                        </a:lnSpc>
                      </a:pPr>
                      <a:r>
                        <a:rPr sz="800" b="1" spc="-50" dirty="0">
                          <a:solidFill>
                            <a:srgbClr val="FFFFFF"/>
                          </a:solidFill>
                          <a:latin typeface="Roboto"/>
                          <a:cs typeface="Roboto"/>
                        </a:rPr>
                        <a:t>7</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+8.1%</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3.1%</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8.1%</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5080" algn="ctr">
                        <a:lnSpc>
                          <a:spcPct val="100000"/>
                        </a:lnSpc>
                      </a:pPr>
                      <a:r>
                        <a:rPr sz="800" spc="-10" dirty="0">
                          <a:latin typeface="Roboto"/>
                          <a:cs typeface="Roboto"/>
                        </a:rPr>
                        <a:t>+3.1%</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7"/>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spc="-50" dirty="0">
                          <a:solidFill>
                            <a:srgbClr val="FFFFFF"/>
                          </a:solidFill>
                          <a:latin typeface="Roboto"/>
                          <a:cs typeface="Roboto"/>
                        </a:rPr>
                        <a:t>8</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+3.6%</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4.2%</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3.6%</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800" spc="-10" dirty="0">
                          <a:latin typeface="Roboto"/>
                          <a:cs typeface="Roboto"/>
                        </a:rPr>
                        <a:t>+4.2%</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8"/>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dirty="0">
                          <a:solidFill>
                            <a:srgbClr val="FFFFFF"/>
                          </a:solidFill>
                          <a:latin typeface="Roboto"/>
                          <a:cs typeface="Roboto"/>
                        </a:rPr>
                        <a:t>All</a:t>
                      </a:r>
                      <a:r>
                        <a:rPr sz="800" b="1" spc="20" dirty="0">
                          <a:solidFill>
                            <a:srgbClr val="FFFFFF"/>
                          </a:solidFill>
                          <a:latin typeface="Roboto"/>
                          <a:cs typeface="Roboto"/>
                        </a:rPr>
                        <a:t> </a:t>
                      </a:r>
                      <a:r>
                        <a:rPr sz="800" b="1" spc="-10" dirty="0">
                          <a:solidFill>
                            <a:srgbClr val="FFFFFF"/>
                          </a:solidFill>
                          <a:latin typeface="Roboto"/>
                          <a:cs typeface="Roboto"/>
                        </a:rPr>
                        <a:t>Grades</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b="1" spc="-10" dirty="0">
                          <a:latin typeface="Roboto"/>
                          <a:cs typeface="Roboto"/>
                        </a:rPr>
                        <a:t>+10.5%</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b="1" dirty="0">
                          <a:latin typeface="Roboto"/>
                          <a:cs typeface="Roboto"/>
                        </a:rPr>
                        <a:t>-</a:t>
                      </a:r>
                      <a:r>
                        <a:rPr sz="800" b="1" spc="-10" dirty="0">
                          <a:latin typeface="Roboto"/>
                          <a:cs typeface="Roboto"/>
                        </a:rPr>
                        <a:t>10.5%</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28575">
                      <a:solidFill>
                        <a:srgbClr val="000000"/>
                      </a:solidFill>
                      <a:prstDash val="solid"/>
                    </a:lnB>
                    <a:solidFill>
                      <a:srgbClr val="DAE2F3"/>
                    </a:solidFill>
                  </a:tcPr>
                </a:tc>
                <a:extLst>
                  <a:ext uri="{0D108BD9-81ED-4DB2-BD59-A6C34878D82A}">
                    <a16:rowId xmlns:a16="http://schemas.microsoft.com/office/drawing/2014/main" val="10009"/>
                  </a:ext>
                </a:extLst>
              </a:tr>
            </a:tbl>
          </a:graphicData>
        </a:graphic>
      </p:graphicFrame>
      <p:sp>
        <p:nvSpPr>
          <p:cNvPr id="3" name="object 3"/>
          <p:cNvSpPr txBox="1"/>
          <p:nvPr/>
        </p:nvSpPr>
        <p:spPr>
          <a:xfrm>
            <a:off x="104343" y="5036375"/>
            <a:ext cx="2280920" cy="152400"/>
          </a:xfrm>
          <a:prstGeom prst="rect">
            <a:avLst/>
          </a:prstGeom>
        </p:spPr>
        <p:txBody>
          <a:bodyPr vert="horz" wrap="square" lIns="0" tIns="16510" rIns="0" bIns="0" rtlCol="0">
            <a:spAutoFit/>
          </a:bodyPr>
          <a:lstStyle/>
          <a:p>
            <a:pPr marL="12700">
              <a:lnSpc>
                <a:spcPct val="100000"/>
              </a:lnSpc>
              <a:spcBef>
                <a:spcPts val="130"/>
              </a:spcBef>
            </a:pPr>
            <a:r>
              <a:rPr sz="800" b="1" dirty="0">
                <a:latin typeface="Roboto"/>
                <a:cs typeface="Roboto"/>
              </a:rPr>
              <a:t>Percentages</a:t>
            </a:r>
            <a:r>
              <a:rPr sz="800" b="1" spc="40" dirty="0">
                <a:latin typeface="Roboto"/>
                <a:cs typeface="Roboto"/>
              </a:rPr>
              <a:t> </a:t>
            </a:r>
            <a:r>
              <a:rPr sz="800" b="1" dirty="0">
                <a:latin typeface="Roboto"/>
                <a:cs typeface="Roboto"/>
              </a:rPr>
              <a:t>may</a:t>
            </a:r>
            <a:r>
              <a:rPr sz="800" b="1" spc="40" dirty="0">
                <a:latin typeface="Roboto"/>
                <a:cs typeface="Roboto"/>
              </a:rPr>
              <a:t> </a:t>
            </a:r>
            <a:r>
              <a:rPr sz="800" b="1" dirty="0">
                <a:latin typeface="Roboto"/>
                <a:cs typeface="Roboto"/>
              </a:rPr>
              <a:t>not</a:t>
            </a:r>
            <a:r>
              <a:rPr sz="800" b="1" spc="40" dirty="0">
                <a:latin typeface="Roboto"/>
                <a:cs typeface="Roboto"/>
              </a:rPr>
              <a:t> </a:t>
            </a:r>
            <a:r>
              <a:rPr sz="800" b="1" dirty="0">
                <a:latin typeface="Roboto"/>
                <a:cs typeface="Roboto"/>
              </a:rPr>
              <a:t>total</a:t>
            </a:r>
            <a:r>
              <a:rPr sz="800" b="1" spc="45" dirty="0">
                <a:latin typeface="Roboto"/>
                <a:cs typeface="Roboto"/>
              </a:rPr>
              <a:t> </a:t>
            </a:r>
            <a:r>
              <a:rPr sz="800" b="1" dirty="0">
                <a:latin typeface="Roboto"/>
                <a:cs typeface="Roboto"/>
              </a:rPr>
              <a:t>100</a:t>
            </a:r>
            <a:r>
              <a:rPr sz="800" b="1" spc="40" dirty="0">
                <a:latin typeface="Roboto"/>
                <a:cs typeface="Roboto"/>
              </a:rPr>
              <a:t> </a:t>
            </a:r>
            <a:r>
              <a:rPr sz="800" b="1" dirty="0">
                <a:latin typeface="Roboto"/>
                <a:cs typeface="Roboto"/>
              </a:rPr>
              <a:t>due</a:t>
            </a:r>
            <a:r>
              <a:rPr sz="800" b="1" spc="40" dirty="0">
                <a:latin typeface="Roboto"/>
                <a:cs typeface="Roboto"/>
              </a:rPr>
              <a:t> </a:t>
            </a:r>
            <a:r>
              <a:rPr sz="800" b="1" dirty="0">
                <a:latin typeface="Roboto"/>
                <a:cs typeface="Roboto"/>
              </a:rPr>
              <a:t>to</a:t>
            </a:r>
            <a:r>
              <a:rPr sz="800" b="1" spc="45" dirty="0">
                <a:latin typeface="Roboto"/>
                <a:cs typeface="Roboto"/>
              </a:rPr>
              <a:t> </a:t>
            </a:r>
            <a:r>
              <a:rPr sz="800" b="1" spc="-10" dirty="0">
                <a:latin typeface="Roboto"/>
                <a:cs typeface="Roboto"/>
              </a:rPr>
              <a:t>rounding.</a:t>
            </a:r>
            <a:endParaRPr sz="800">
              <a:latin typeface="Roboto"/>
              <a:cs typeface="Roboto"/>
            </a:endParaRPr>
          </a:p>
        </p:txBody>
      </p:sp>
      <p:pic>
        <p:nvPicPr>
          <p:cNvPr id="4" name="object 4"/>
          <p:cNvPicPr/>
          <p:nvPr/>
        </p:nvPicPr>
        <p:blipFill>
          <a:blip r:embed="rId2" cstate="print"/>
          <a:stretch>
            <a:fillRect/>
          </a:stretch>
        </p:blipFill>
        <p:spPr>
          <a:xfrm>
            <a:off x="91439" y="7474966"/>
            <a:ext cx="1944547" cy="239014"/>
          </a:xfrm>
          <a:prstGeom prst="rect">
            <a:avLst/>
          </a:prstGeom>
        </p:spPr>
      </p:pic>
      <p:pic>
        <p:nvPicPr>
          <p:cNvPr id="5" name="object 5"/>
          <p:cNvPicPr/>
          <p:nvPr/>
        </p:nvPicPr>
        <p:blipFill>
          <a:blip r:embed="rId3" cstate="print"/>
          <a:stretch>
            <a:fillRect/>
          </a:stretch>
        </p:blipFill>
        <p:spPr>
          <a:xfrm>
            <a:off x="8829992" y="7474966"/>
            <a:ext cx="729818" cy="239014"/>
          </a:xfrm>
          <a:prstGeom prst="rect">
            <a:avLst/>
          </a:prstGeom>
        </p:spPr>
      </p:pic>
      <p:sp>
        <p:nvSpPr>
          <p:cNvPr id="6" name="object 6"/>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11</a:t>
            </a:fld>
            <a:endParaRPr spc="-25" dirty="0"/>
          </a:p>
        </p:txBody>
      </p:sp>
      <p:pic>
        <p:nvPicPr>
          <p:cNvPr id="11266" name="Picture 2">
            <a:extLst>
              <a:ext uri="{FF2B5EF4-FFF2-40B4-BE49-F238E27FC236}">
                <a16:creationId xmlns:a16="http://schemas.microsoft.com/office/drawing/2014/main" id="{E84502BC-894B-B5F8-A624-362154515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5517"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78739"/>
          <a:ext cx="9862819" cy="531939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2320290">
                  <a:extLst>
                    <a:ext uri="{9D8B030D-6E8A-4147-A177-3AD203B41FA5}">
                      <a16:colId xmlns:a16="http://schemas.microsoft.com/office/drawing/2014/main" val="20001"/>
                    </a:ext>
                  </a:extLst>
                </a:gridCol>
                <a:gridCol w="2320290">
                  <a:extLst>
                    <a:ext uri="{9D8B030D-6E8A-4147-A177-3AD203B41FA5}">
                      <a16:colId xmlns:a16="http://schemas.microsoft.com/office/drawing/2014/main" val="20002"/>
                    </a:ext>
                  </a:extLst>
                </a:gridCol>
                <a:gridCol w="2320290">
                  <a:extLst>
                    <a:ext uri="{9D8B030D-6E8A-4147-A177-3AD203B41FA5}">
                      <a16:colId xmlns:a16="http://schemas.microsoft.com/office/drawing/2014/main" val="20003"/>
                    </a:ext>
                  </a:extLst>
                </a:gridCol>
                <a:gridCol w="2313939">
                  <a:extLst>
                    <a:ext uri="{9D8B030D-6E8A-4147-A177-3AD203B41FA5}">
                      <a16:colId xmlns:a16="http://schemas.microsoft.com/office/drawing/2014/main" val="20004"/>
                    </a:ext>
                  </a:extLst>
                </a:gridCol>
              </a:tblGrid>
              <a:tr h="1130935">
                <a:tc gridSpan="5">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spc="-20" dirty="0">
                          <a:solidFill>
                            <a:srgbClr val="FFFFFF"/>
                          </a:solidFill>
                          <a:latin typeface="Roboto"/>
                          <a:cs typeface="Roboto"/>
                        </a:rPr>
                        <a:t>Math</a:t>
                      </a:r>
                      <a:endParaRPr sz="1500">
                        <a:latin typeface="Roboto"/>
                        <a:cs typeface="Roboto"/>
                      </a:endParaRPr>
                    </a:p>
                  </a:txBody>
                  <a:tcPr marL="0" marR="0" marT="9525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01345">
                <a:tc rowSpan="2">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solidFill>
                            <a:srgbClr val="FFFFFF"/>
                          </a:solidFill>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gridSpan="2">
                  <a:txBody>
                    <a:bodyPr/>
                    <a:lstStyle/>
                    <a:p>
                      <a:pPr algn="ctr">
                        <a:lnSpc>
                          <a:spcPct val="100000"/>
                        </a:lnSpc>
                        <a:spcBef>
                          <a:spcPts val="1030"/>
                        </a:spcBef>
                      </a:pPr>
                      <a:r>
                        <a:rPr sz="1050" b="1" dirty="0">
                          <a:solidFill>
                            <a:srgbClr val="FFFFFF"/>
                          </a:solidFill>
                          <a:latin typeface="Roboto"/>
                          <a:cs typeface="Roboto"/>
                        </a:rPr>
                        <a:t>Change</a:t>
                      </a:r>
                      <a:r>
                        <a:rPr sz="1050" b="1" spc="-5" dirty="0">
                          <a:solidFill>
                            <a:srgbClr val="FFFFFF"/>
                          </a:solidFill>
                          <a:latin typeface="Roboto"/>
                          <a:cs typeface="Roboto"/>
                        </a:rPr>
                        <a:t> </a:t>
                      </a:r>
                      <a:r>
                        <a:rPr sz="1050" b="1" dirty="0">
                          <a:solidFill>
                            <a:srgbClr val="FFFFFF"/>
                          </a:solidFill>
                          <a:latin typeface="Roboto"/>
                          <a:cs typeface="Roboto"/>
                        </a:rPr>
                        <a:t>in</a:t>
                      </a:r>
                      <a:r>
                        <a:rPr sz="1050" b="1" spc="-5" dirty="0">
                          <a:solidFill>
                            <a:srgbClr val="FFFFFF"/>
                          </a:solidFill>
                          <a:latin typeface="Roboto"/>
                          <a:cs typeface="Roboto"/>
                        </a:rPr>
                        <a:t> </a:t>
                      </a:r>
                      <a:r>
                        <a:rPr sz="1050" b="1" dirty="0">
                          <a:solidFill>
                            <a:srgbClr val="FFFFFF"/>
                          </a:solidFill>
                          <a:latin typeface="Roboto"/>
                          <a:cs typeface="Roboto"/>
                        </a:rPr>
                        <a:t>Levels</a:t>
                      </a:r>
                      <a:r>
                        <a:rPr sz="1050" b="1" spc="-15" dirty="0">
                          <a:solidFill>
                            <a:srgbClr val="FFFFFF"/>
                          </a:solidFill>
                          <a:latin typeface="Roboto"/>
                          <a:cs typeface="Roboto"/>
                        </a:rPr>
                        <a:t> </a:t>
                      </a:r>
                      <a:r>
                        <a:rPr sz="1050" b="1" dirty="0">
                          <a:solidFill>
                            <a:srgbClr val="FFFFFF"/>
                          </a:solidFill>
                          <a:latin typeface="Roboto"/>
                          <a:cs typeface="Roboto"/>
                        </a:rPr>
                        <a:t>1,</a:t>
                      </a:r>
                      <a:r>
                        <a:rPr sz="1050" b="1" spc="-10" dirty="0">
                          <a:solidFill>
                            <a:srgbClr val="FFFFFF"/>
                          </a:solidFill>
                          <a:latin typeface="Roboto"/>
                          <a:cs typeface="Roboto"/>
                        </a:rPr>
                        <a:t> </a:t>
                      </a:r>
                      <a:r>
                        <a:rPr sz="1050" b="1" dirty="0">
                          <a:solidFill>
                            <a:srgbClr val="FFFFFF"/>
                          </a:solidFill>
                          <a:latin typeface="Roboto"/>
                          <a:cs typeface="Roboto"/>
                        </a:rPr>
                        <a:t>2,</a:t>
                      </a:r>
                      <a:r>
                        <a:rPr sz="1050" b="1" spc="-5" dirty="0">
                          <a:solidFill>
                            <a:srgbClr val="FFFFFF"/>
                          </a:solidFill>
                          <a:latin typeface="Roboto"/>
                          <a:cs typeface="Roboto"/>
                        </a:rPr>
                        <a:t> </a:t>
                      </a:r>
                      <a:r>
                        <a:rPr sz="1050" b="1" dirty="0">
                          <a:solidFill>
                            <a:srgbClr val="FFFFFF"/>
                          </a:solidFill>
                          <a:latin typeface="Roboto"/>
                          <a:cs typeface="Roboto"/>
                        </a:rPr>
                        <a:t>&amp;</a:t>
                      </a:r>
                      <a:r>
                        <a:rPr sz="1050" b="1" spc="-5" dirty="0">
                          <a:solidFill>
                            <a:srgbClr val="FFFFFF"/>
                          </a:solidFill>
                          <a:latin typeface="Roboto"/>
                          <a:cs typeface="Roboto"/>
                        </a:rPr>
                        <a:t> </a:t>
                      </a:r>
                      <a:r>
                        <a:rPr sz="1050" b="1" spc="-50" dirty="0">
                          <a:solidFill>
                            <a:srgbClr val="FFFFFF"/>
                          </a:solidFill>
                          <a:latin typeface="Roboto"/>
                          <a:cs typeface="Roboto"/>
                        </a:rPr>
                        <a:t>3</a:t>
                      </a:r>
                      <a:endParaRPr sz="1050">
                        <a:latin typeface="Roboto"/>
                        <a:cs typeface="Roboto"/>
                      </a:endParaRPr>
                    </a:p>
                    <a:p>
                      <a:pPr algn="ctr">
                        <a:lnSpc>
                          <a:spcPct val="100000"/>
                        </a:lnSpc>
                        <a:spcBef>
                          <a:spcPts val="15"/>
                        </a:spcBef>
                      </a:pPr>
                      <a:r>
                        <a:rPr sz="1050" b="1" dirty="0">
                          <a:solidFill>
                            <a:srgbClr val="FFFFFF"/>
                          </a:solidFill>
                          <a:latin typeface="Roboto"/>
                          <a:cs typeface="Roboto"/>
                        </a:rPr>
                        <a:t>(2024</a:t>
                      </a:r>
                      <a:r>
                        <a:rPr sz="1050" b="1" spc="10" dirty="0">
                          <a:solidFill>
                            <a:srgbClr val="FFFFFF"/>
                          </a:solidFill>
                          <a:latin typeface="Roboto"/>
                          <a:cs typeface="Roboto"/>
                        </a:rPr>
                        <a:t> </a:t>
                      </a:r>
                      <a:r>
                        <a:rPr sz="1050" b="1" dirty="0">
                          <a:solidFill>
                            <a:srgbClr val="FFFFFF"/>
                          </a:solidFill>
                          <a:latin typeface="Roboto"/>
                          <a:cs typeface="Roboto"/>
                        </a:rPr>
                        <a:t>to</a:t>
                      </a:r>
                      <a:r>
                        <a:rPr sz="1050" b="1" spc="-5" dirty="0">
                          <a:solidFill>
                            <a:srgbClr val="FFFFFF"/>
                          </a:solidFill>
                          <a:latin typeface="Roboto"/>
                          <a:cs typeface="Roboto"/>
                        </a:rPr>
                        <a:t> </a:t>
                      </a:r>
                      <a:r>
                        <a:rPr sz="1050" b="1" spc="-10" dirty="0">
                          <a:solidFill>
                            <a:srgbClr val="FFFFFF"/>
                          </a:solidFill>
                          <a:latin typeface="Roboto"/>
                          <a:cs typeface="Roboto"/>
                        </a:rPr>
                        <a:t>2025)</a:t>
                      </a:r>
                      <a:endParaRPr sz="1050">
                        <a:latin typeface="Roboto"/>
                        <a:cs typeface="Roboto"/>
                      </a:endParaRPr>
                    </a:p>
                  </a:txBody>
                  <a:tcPr marL="0" marR="0" marT="13081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gridSpan="2">
                  <a:txBody>
                    <a:bodyPr/>
                    <a:lstStyle/>
                    <a:p>
                      <a:pPr marL="1870710" marR="1479550" indent="-377825">
                        <a:lnSpc>
                          <a:spcPct val="101099"/>
                        </a:lnSpc>
                        <a:spcBef>
                          <a:spcPts val="1015"/>
                        </a:spcBef>
                      </a:pPr>
                      <a:r>
                        <a:rPr sz="1050" b="1" dirty="0">
                          <a:solidFill>
                            <a:srgbClr val="FFFFFF"/>
                          </a:solidFill>
                          <a:latin typeface="Roboto"/>
                          <a:cs typeface="Roboto"/>
                        </a:rPr>
                        <a:t>Change</a:t>
                      </a:r>
                      <a:r>
                        <a:rPr sz="1050" b="1" spc="-5" dirty="0">
                          <a:solidFill>
                            <a:srgbClr val="FFFFFF"/>
                          </a:solidFill>
                          <a:latin typeface="Roboto"/>
                          <a:cs typeface="Roboto"/>
                        </a:rPr>
                        <a:t> </a:t>
                      </a:r>
                      <a:r>
                        <a:rPr sz="1050" b="1" dirty="0">
                          <a:solidFill>
                            <a:srgbClr val="FFFFFF"/>
                          </a:solidFill>
                          <a:latin typeface="Roboto"/>
                          <a:cs typeface="Roboto"/>
                        </a:rPr>
                        <a:t>in Level</a:t>
                      </a:r>
                      <a:r>
                        <a:rPr sz="1050" b="1" spc="-5" dirty="0">
                          <a:solidFill>
                            <a:srgbClr val="FFFFFF"/>
                          </a:solidFill>
                          <a:latin typeface="Roboto"/>
                          <a:cs typeface="Roboto"/>
                        </a:rPr>
                        <a:t> </a:t>
                      </a:r>
                      <a:r>
                        <a:rPr sz="1050" b="1" dirty="0">
                          <a:solidFill>
                            <a:srgbClr val="FFFFFF"/>
                          </a:solidFill>
                          <a:latin typeface="Roboto"/>
                          <a:cs typeface="Roboto"/>
                        </a:rPr>
                        <a:t>4</a:t>
                      </a:r>
                      <a:r>
                        <a:rPr sz="1050" b="1" spc="-5" dirty="0">
                          <a:solidFill>
                            <a:srgbClr val="FFFFFF"/>
                          </a:solidFill>
                          <a:latin typeface="Roboto"/>
                          <a:cs typeface="Roboto"/>
                        </a:rPr>
                        <a:t> </a:t>
                      </a:r>
                      <a:r>
                        <a:rPr sz="1050" b="1" dirty="0">
                          <a:solidFill>
                            <a:srgbClr val="FFFFFF"/>
                          </a:solidFill>
                          <a:latin typeface="Roboto"/>
                          <a:cs typeface="Roboto"/>
                        </a:rPr>
                        <a:t>&amp; Level</a:t>
                      </a:r>
                      <a:r>
                        <a:rPr sz="1050" b="1" spc="-20" dirty="0">
                          <a:solidFill>
                            <a:srgbClr val="FFFFFF"/>
                          </a:solidFill>
                          <a:latin typeface="Roboto"/>
                          <a:cs typeface="Roboto"/>
                        </a:rPr>
                        <a:t> </a:t>
                      </a:r>
                      <a:r>
                        <a:rPr sz="1050" b="1" spc="-50" dirty="0">
                          <a:solidFill>
                            <a:srgbClr val="FFFFFF"/>
                          </a:solidFill>
                          <a:latin typeface="Roboto"/>
                          <a:cs typeface="Roboto"/>
                        </a:rPr>
                        <a:t>5 </a:t>
                      </a:r>
                      <a:r>
                        <a:rPr sz="1050" b="1" dirty="0">
                          <a:solidFill>
                            <a:srgbClr val="FFFFFF"/>
                          </a:solidFill>
                          <a:latin typeface="Roboto"/>
                          <a:cs typeface="Roboto"/>
                        </a:rPr>
                        <a:t>(2024</a:t>
                      </a:r>
                      <a:r>
                        <a:rPr sz="1050" b="1" spc="10" dirty="0">
                          <a:solidFill>
                            <a:srgbClr val="FFFFFF"/>
                          </a:solidFill>
                          <a:latin typeface="Roboto"/>
                          <a:cs typeface="Roboto"/>
                        </a:rPr>
                        <a:t> </a:t>
                      </a:r>
                      <a:r>
                        <a:rPr sz="1050" b="1" dirty="0">
                          <a:solidFill>
                            <a:srgbClr val="FFFFFF"/>
                          </a:solidFill>
                          <a:latin typeface="Roboto"/>
                          <a:cs typeface="Roboto"/>
                        </a:rPr>
                        <a:t>to</a:t>
                      </a:r>
                      <a:r>
                        <a:rPr sz="1050" b="1" spc="-5" dirty="0">
                          <a:solidFill>
                            <a:srgbClr val="FFFFFF"/>
                          </a:solidFill>
                          <a:latin typeface="Roboto"/>
                          <a:cs typeface="Roboto"/>
                        </a:rPr>
                        <a:t> </a:t>
                      </a:r>
                      <a:r>
                        <a:rPr sz="1050" b="1" spc="-20" dirty="0">
                          <a:solidFill>
                            <a:srgbClr val="FFFFFF"/>
                          </a:solidFill>
                          <a:latin typeface="Roboto"/>
                          <a:cs typeface="Roboto"/>
                        </a:rPr>
                        <a:t>2025)</a:t>
                      </a:r>
                      <a:endParaRPr sz="1050">
                        <a:latin typeface="Roboto"/>
                        <a:cs typeface="Roboto"/>
                      </a:endParaRPr>
                    </a:p>
                  </a:txBody>
                  <a:tcPr marL="0" marR="0" marT="128905"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extLst>
                  <a:ext uri="{0D108BD9-81ED-4DB2-BD59-A6C34878D82A}">
                    <a16:rowId xmlns:a16="http://schemas.microsoft.com/office/drawing/2014/main" val="10001"/>
                  </a:ext>
                </a:extLst>
              </a:tr>
              <a:tr h="607695">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505"/>
                        </a:spcBef>
                      </a:pPr>
                      <a:endParaRPr sz="1050">
                        <a:latin typeface="Times New Roman"/>
                        <a:cs typeface="Times New Roman"/>
                      </a:endParaRPr>
                    </a:p>
                    <a:p>
                      <a:pPr marL="635" algn="ctr">
                        <a:lnSpc>
                          <a:spcPct val="100000"/>
                        </a:lnSpc>
                      </a:pPr>
                      <a:r>
                        <a:rPr sz="1050" b="1" dirty="0">
                          <a:solidFill>
                            <a:srgbClr val="FFFFFF"/>
                          </a:solidFill>
                          <a:latin typeface="Roboto"/>
                          <a:cs typeface="Roboto"/>
                        </a:rPr>
                        <a:t>South</a:t>
                      </a:r>
                      <a:r>
                        <a:rPr sz="1050" b="1" spc="-20" dirty="0">
                          <a:solidFill>
                            <a:srgbClr val="FFFFFF"/>
                          </a:solidFill>
                          <a:latin typeface="Roboto"/>
                          <a:cs typeface="Roboto"/>
                        </a:rPr>
                        <a:t> </a:t>
                      </a:r>
                      <a:r>
                        <a:rPr sz="1050" b="1" spc="-10" dirty="0">
                          <a:solidFill>
                            <a:srgbClr val="FFFFFF"/>
                          </a:solidFill>
                          <a:latin typeface="Roboto"/>
                          <a:cs typeface="Roboto"/>
                        </a:rPr>
                        <a:t>Hackensack</a:t>
                      </a:r>
                      <a:endParaRPr sz="1050">
                        <a:latin typeface="Roboto"/>
                        <a:cs typeface="Roboto"/>
                      </a:endParaRPr>
                    </a:p>
                  </a:txBody>
                  <a:tcPr marL="0" marR="0" marT="6413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505"/>
                        </a:spcBef>
                      </a:pPr>
                      <a:endParaRPr sz="1050">
                        <a:latin typeface="Times New Roman"/>
                        <a:cs typeface="Times New Roman"/>
                      </a:endParaRPr>
                    </a:p>
                    <a:p>
                      <a:pPr algn="ctr">
                        <a:lnSpc>
                          <a:spcPct val="100000"/>
                        </a:lnSpc>
                      </a:pPr>
                      <a:r>
                        <a:rPr sz="1050" b="1" spc="-10" dirty="0">
                          <a:solidFill>
                            <a:srgbClr val="FFFFFF"/>
                          </a:solidFill>
                          <a:latin typeface="Roboto"/>
                          <a:cs typeface="Roboto"/>
                        </a:rPr>
                        <a:t>State</a:t>
                      </a:r>
                      <a:endParaRPr sz="1050">
                        <a:latin typeface="Roboto"/>
                        <a:cs typeface="Roboto"/>
                      </a:endParaRPr>
                    </a:p>
                  </a:txBody>
                  <a:tcPr marL="0" marR="0" marT="641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505"/>
                        </a:spcBef>
                      </a:pPr>
                      <a:endParaRPr sz="1050">
                        <a:latin typeface="Times New Roman"/>
                        <a:cs typeface="Times New Roman"/>
                      </a:endParaRPr>
                    </a:p>
                    <a:p>
                      <a:pPr marL="635" algn="ctr">
                        <a:lnSpc>
                          <a:spcPct val="100000"/>
                        </a:lnSpc>
                      </a:pPr>
                      <a:r>
                        <a:rPr sz="1050" b="1" dirty="0">
                          <a:solidFill>
                            <a:srgbClr val="FFFFFF"/>
                          </a:solidFill>
                          <a:latin typeface="Roboto"/>
                          <a:cs typeface="Roboto"/>
                        </a:rPr>
                        <a:t>South</a:t>
                      </a:r>
                      <a:r>
                        <a:rPr sz="1050" b="1" spc="-20" dirty="0">
                          <a:solidFill>
                            <a:srgbClr val="FFFFFF"/>
                          </a:solidFill>
                          <a:latin typeface="Roboto"/>
                          <a:cs typeface="Roboto"/>
                        </a:rPr>
                        <a:t> </a:t>
                      </a:r>
                      <a:r>
                        <a:rPr sz="1050" b="1" spc="-10" dirty="0">
                          <a:solidFill>
                            <a:srgbClr val="FFFFFF"/>
                          </a:solidFill>
                          <a:latin typeface="Roboto"/>
                          <a:cs typeface="Roboto"/>
                        </a:rPr>
                        <a:t>Hackensack</a:t>
                      </a:r>
                      <a:endParaRPr sz="1050">
                        <a:latin typeface="Roboto"/>
                        <a:cs typeface="Roboto"/>
                      </a:endParaRPr>
                    </a:p>
                  </a:txBody>
                  <a:tcPr marL="0" marR="0" marT="641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505"/>
                        </a:spcBef>
                      </a:pPr>
                      <a:endParaRPr sz="1050">
                        <a:latin typeface="Times New Roman"/>
                        <a:cs typeface="Times New Roman"/>
                      </a:endParaRPr>
                    </a:p>
                    <a:p>
                      <a:pPr marL="5080" algn="ctr">
                        <a:lnSpc>
                          <a:spcPct val="100000"/>
                        </a:lnSpc>
                      </a:pPr>
                      <a:r>
                        <a:rPr sz="1050" b="1" spc="-10" dirty="0">
                          <a:solidFill>
                            <a:srgbClr val="FFFFFF"/>
                          </a:solidFill>
                          <a:latin typeface="Roboto"/>
                          <a:cs typeface="Roboto"/>
                        </a:rPr>
                        <a:t>State</a:t>
                      </a:r>
                      <a:endParaRPr sz="1050">
                        <a:latin typeface="Roboto"/>
                        <a:cs typeface="Roboto"/>
                      </a:endParaRPr>
                    </a:p>
                  </a:txBody>
                  <a:tcPr marL="0" marR="0" marT="6413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spc="-50" dirty="0">
                          <a:solidFill>
                            <a:srgbClr val="FFFFFF"/>
                          </a:solidFill>
                          <a:latin typeface="Roboto"/>
                          <a:cs typeface="Roboto"/>
                        </a:rPr>
                        <a:t>3</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+2.8%</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2.2%</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2.8%</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800" spc="-10" dirty="0">
                          <a:latin typeface="Roboto"/>
                          <a:cs typeface="Roboto"/>
                        </a:rPr>
                        <a:t>+2.2%</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3"/>
                  </a:ext>
                </a:extLst>
              </a:tr>
              <a:tr h="370840">
                <a:tc>
                  <a:txBody>
                    <a:bodyPr/>
                    <a:lstStyle/>
                    <a:p>
                      <a:pPr>
                        <a:lnSpc>
                          <a:spcPct val="100000"/>
                        </a:lnSpc>
                        <a:spcBef>
                          <a:spcPts val="30"/>
                        </a:spcBef>
                      </a:pPr>
                      <a:endParaRPr sz="800">
                        <a:latin typeface="Times New Roman"/>
                        <a:cs typeface="Times New Roman"/>
                      </a:endParaRPr>
                    </a:p>
                    <a:p>
                      <a:pPr algn="ctr">
                        <a:lnSpc>
                          <a:spcPct val="100000"/>
                        </a:lnSpc>
                      </a:pPr>
                      <a:r>
                        <a:rPr sz="800" b="1" spc="-50" dirty="0">
                          <a:solidFill>
                            <a:srgbClr val="FFFFFF"/>
                          </a:solidFill>
                          <a:latin typeface="Roboto"/>
                          <a:cs typeface="Roboto"/>
                        </a:rPr>
                        <a:t>4</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1.4%</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1.8%</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+1.4%</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5080" algn="ctr">
                        <a:lnSpc>
                          <a:spcPct val="100000"/>
                        </a:lnSpc>
                      </a:pPr>
                      <a:r>
                        <a:rPr sz="800" spc="-10" dirty="0">
                          <a:latin typeface="Roboto"/>
                          <a:cs typeface="Roboto"/>
                        </a:rPr>
                        <a:t>+1.8%</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4"/>
                  </a:ext>
                </a:extLst>
              </a:tr>
              <a:tr h="370840">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b="1" spc="-50" dirty="0">
                          <a:solidFill>
                            <a:srgbClr val="FFFFFF"/>
                          </a:solidFill>
                          <a:latin typeface="Roboto"/>
                          <a:cs typeface="Roboto"/>
                        </a:rPr>
                        <a:t>5</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spc="-10" dirty="0">
                          <a:latin typeface="Roboto"/>
                          <a:cs typeface="Roboto"/>
                        </a:rPr>
                        <a:t>+26.6%</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spcBef>
                          <a:spcPts val="5"/>
                        </a:spcBef>
                      </a:pPr>
                      <a:r>
                        <a:rPr sz="800" dirty="0">
                          <a:latin typeface="Roboto"/>
                          <a:cs typeface="Roboto"/>
                        </a:rPr>
                        <a:t>-</a:t>
                      </a:r>
                      <a:r>
                        <a:rPr sz="800" spc="-20" dirty="0">
                          <a:latin typeface="Roboto"/>
                          <a:cs typeface="Roboto"/>
                        </a:rPr>
                        <a:t>4.1%</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marL="635" algn="ctr">
                        <a:lnSpc>
                          <a:spcPct val="100000"/>
                        </a:lnSpc>
                        <a:spcBef>
                          <a:spcPts val="5"/>
                        </a:spcBef>
                      </a:pPr>
                      <a:r>
                        <a:rPr sz="800" dirty="0">
                          <a:latin typeface="Roboto"/>
                          <a:cs typeface="Roboto"/>
                        </a:rPr>
                        <a:t>-</a:t>
                      </a:r>
                      <a:r>
                        <a:rPr sz="800" spc="-10" dirty="0">
                          <a:latin typeface="Roboto"/>
                          <a:cs typeface="Roboto"/>
                        </a:rPr>
                        <a:t>26.6%</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5080" algn="ctr">
                        <a:lnSpc>
                          <a:spcPct val="100000"/>
                        </a:lnSpc>
                        <a:spcBef>
                          <a:spcPts val="5"/>
                        </a:spcBef>
                      </a:pPr>
                      <a:r>
                        <a:rPr sz="800" spc="-10" dirty="0">
                          <a:latin typeface="Roboto"/>
                          <a:cs typeface="Roboto"/>
                        </a:rPr>
                        <a:t>+4.1%</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5"/>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spc="-50" dirty="0">
                          <a:solidFill>
                            <a:srgbClr val="FFFFFF"/>
                          </a:solidFill>
                          <a:latin typeface="Roboto"/>
                          <a:cs typeface="Roboto"/>
                        </a:rPr>
                        <a:t>6</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+9.1%</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3.5%</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9.1%</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800" spc="-10" dirty="0">
                          <a:latin typeface="Roboto"/>
                          <a:cs typeface="Roboto"/>
                        </a:rPr>
                        <a:t>+3.5%</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6"/>
                  </a:ext>
                </a:extLst>
              </a:tr>
              <a:tr h="370840">
                <a:tc>
                  <a:txBody>
                    <a:bodyPr/>
                    <a:lstStyle/>
                    <a:p>
                      <a:pPr>
                        <a:lnSpc>
                          <a:spcPct val="100000"/>
                        </a:lnSpc>
                        <a:spcBef>
                          <a:spcPts val="30"/>
                        </a:spcBef>
                      </a:pPr>
                      <a:endParaRPr sz="800">
                        <a:latin typeface="Times New Roman"/>
                        <a:cs typeface="Times New Roman"/>
                      </a:endParaRPr>
                    </a:p>
                    <a:p>
                      <a:pPr algn="ctr">
                        <a:lnSpc>
                          <a:spcPct val="100000"/>
                        </a:lnSpc>
                      </a:pPr>
                      <a:r>
                        <a:rPr sz="800" b="1" spc="-50" dirty="0">
                          <a:solidFill>
                            <a:srgbClr val="FFFFFF"/>
                          </a:solidFill>
                          <a:latin typeface="Roboto"/>
                          <a:cs typeface="Roboto"/>
                        </a:rPr>
                        <a:t>7</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spc="-10" dirty="0">
                          <a:latin typeface="Roboto"/>
                          <a:cs typeface="Roboto"/>
                        </a:rPr>
                        <a:t>+5.8%</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1.3%</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5.8%</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0"/>
                        </a:spcBef>
                      </a:pPr>
                      <a:endParaRPr sz="800">
                        <a:latin typeface="Times New Roman"/>
                        <a:cs typeface="Times New Roman"/>
                      </a:endParaRPr>
                    </a:p>
                    <a:p>
                      <a:pPr marL="5080" algn="ctr">
                        <a:lnSpc>
                          <a:spcPct val="100000"/>
                        </a:lnSpc>
                      </a:pPr>
                      <a:r>
                        <a:rPr sz="800" spc="-10" dirty="0">
                          <a:latin typeface="Roboto"/>
                          <a:cs typeface="Roboto"/>
                        </a:rPr>
                        <a:t>+1.3%</a:t>
                      </a:r>
                      <a:endParaRPr sz="800">
                        <a:latin typeface="Roboto"/>
                        <a:cs typeface="Roboto"/>
                      </a:endParaRPr>
                    </a:p>
                  </a:txBody>
                  <a:tcPr marL="0" marR="0" marT="38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7"/>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spc="-50" dirty="0">
                          <a:solidFill>
                            <a:srgbClr val="FFFFFF"/>
                          </a:solidFill>
                          <a:latin typeface="Roboto"/>
                          <a:cs typeface="Roboto"/>
                        </a:rPr>
                        <a:t>8</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1.3%</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1.2%</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+1.3%</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800" spc="-10" dirty="0">
                          <a:latin typeface="Roboto"/>
                          <a:cs typeface="Roboto"/>
                        </a:rPr>
                        <a:t>+1.2%</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8"/>
                  </a:ext>
                </a:extLst>
              </a:tr>
              <a:tr h="370840">
                <a:tc>
                  <a:txBody>
                    <a:bodyPr/>
                    <a:lstStyle/>
                    <a:p>
                      <a:pPr>
                        <a:lnSpc>
                          <a:spcPct val="100000"/>
                        </a:lnSpc>
                        <a:spcBef>
                          <a:spcPts val="35"/>
                        </a:spcBef>
                      </a:pPr>
                      <a:endParaRPr sz="800">
                        <a:latin typeface="Times New Roman"/>
                        <a:cs typeface="Times New Roman"/>
                      </a:endParaRPr>
                    </a:p>
                    <a:p>
                      <a:pPr algn="ctr">
                        <a:lnSpc>
                          <a:spcPct val="100000"/>
                        </a:lnSpc>
                      </a:pPr>
                      <a:r>
                        <a:rPr sz="800" b="1" dirty="0">
                          <a:solidFill>
                            <a:srgbClr val="FFFFFF"/>
                          </a:solidFill>
                          <a:latin typeface="Roboto"/>
                          <a:cs typeface="Roboto"/>
                        </a:rPr>
                        <a:t>Alg</a:t>
                      </a:r>
                      <a:r>
                        <a:rPr sz="800" b="1" spc="15" dirty="0">
                          <a:solidFill>
                            <a:srgbClr val="FFFFFF"/>
                          </a:solidFill>
                          <a:latin typeface="Roboto"/>
                          <a:cs typeface="Roboto"/>
                        </a:rPr>
                        <a:t> </a:t>
                      </a:r>
                      <a:r>
                        <a:rPr sz="800" b="1" dirty="0">
                          <a:solidFill>
                            <a:srgbClr val="FFFFFF"/>
                          </a:solidFill>
                          <a:latin typeface="Roboto"/>
                          <a:cs typeface="Roboto"/>
                        </a:rPr>
                        <a:t>I</a:t>
                      </a:r>
                      <a:r>
                        <a:rPr sz="800" b="1" spc="20" dirty="0">
                          <a:solidFill>
                            <a:srgbClr val="FFFFFF"/>
                          </a:solidFill>
                          <a:latin typeface="Roboto"/>
                          <a:cs typeface="Roboto"/>
                        </a:rPr>
                        <a:t> </a:t>
                      </a:r>
                      <a:r>
                        <a:rPr sz="800" b="1" spc="-20" dirty="0">
                          <a:solidFill>
                            <a:srgbClr val="FFFFFF"/>
                          </a:solidFill>
                          <a:latin typeface="Roboto"/>
                          <a:cs typeface="Roboto"/>
                        </a:rPr>
                        <a:t>(MS)</a:t>
                      </a:r>
                      <a:endParaRPr sz="800">
                        <a:latin typeface="Roboto"/>
                        <a:cs typeface="Roboto"/>
                      </a:endParaRPr>
                    </a:p>
                  </a:txBody>
                  <a:tcPr marL="0" marR="0" marT="444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algn="ctr">
                        <a:lnSpc>
                          <a:spcPct val="100000"/>
                        </a:lnSpc>
                      </a:pPr>
                      <a:r>
                        <a:rPr sz="800" spc="-10" dirty="0">
                          <a:latin typeface="Roboto"/>
                          <a:cs typeface="Roboto"/>
                        </a:rPr>
                        <a:t>+1.5%</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4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800" dirty="0">
                          <a:latin typeface="Roboto"/>
                          <a:cs typeface="Roboto"/>
                        </a:rPr>
                        <a:t>-</a:t>
                      </a:r>
                      <a:r>
                        <a:rPr sz="800" spc="-20" dirty="0">
                          <a:latin typeface="Roboto"/>
                          <a:cs typeface="Roboto"/>
                        </a:rPr>
                        <a:t>1.5%</a:t>
                      </a:r>
                      <a:endParaRPr sz="800">
                        <a:latin typeface="Roboto"/>
                        <a:cs typeface="Roboto"/>
                      </a:endParaRPr>
                    </a:p>
                  </a:txBody>
                  <a:tcPr marL="0" marR="0" marT="444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9"/>
                  </a:ext>
                </a:extLst>
              </a:tr>
              <a:tr h="370840">
                <a:tc>
                  <a:txBody>
                    <a:bodyPr/>
                    <a:lstStyle/>
                    <a:p>
                      <a:pPr>
                        <a:lnSpc>
                          <a:spcPct val="100000"/>
                        </a:lnSpc>
                        <a:spcBef>
                          <a:spcPts val="30"/>
                        </a:spcBef>
                      </a:pPr>
                      <a:endParaRPr sz="800">
                        <a:latin typeface="Times New Roman"/>
                        <a:cs typeface="Times New Roman"/>
                      </a:endParaRPr>
                    </a:p>
                    <a:p>
                      <a:pPr algn="ctr">
                        <a:lnSpc>
                          <a:spcPct val="100000"/>
                        </a:lnSpc>
                      </a:pPr>
                      <a:r>
                        <a:rPr sz="800" b="1" dirty="0">
                          <a:solidFill>
                            <a:srgbClr val="FFFFFF"/>
                          </a:solidFill>
                          <a:latin typeface="Roboto"/>
                          <a:cs typeface="Roboto"/>
                        </a:rPr>
                        <a:t>All</a:t>
                      </a:r>
                      <a:r>
                        <a:rPr sz="800" b="1" spc="20" dirty="0">
                          <a:solidFill>
                            <a:srgbClr val="FFFFFF"/>
                          </a:solidFill>
                          <a:latin typeface="Roboto"/>
                          <a:cs typeface="Roboto"/>
                        </a:rPr>
                        <a:t> </a:t>
                      </a:r>
                      <a:r>
                        <a:rPr sz="800" b="1" spc="-10" dirty="0">
                          <a:solidFill>
                            <a:srgbClr val="FFFFFF"/>
                          </a:solidFill>
                          <a:latin typeface="Roboto"/>
                          <a:cs typeface="Roboto"/>
                        </a:rPr>
                        <a:t>Grades</a:t>
                      </a:r>
                      <a:endParaRPr sz="800">
                        <a:latin typeface="Roboto"/>
                        <a:cs typeface="Roboto"/>
                      </a:endParaRPr>
                    </a:p>
                  </a:txBody>
                  <a:tcPr marL="0" marR="0" marT="3810" marB="0">
                    <a:lnL w="1270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1F3763"/>
                    </a:solidFill>
                  </a:tcPr>
                </a:tc>
                <a:tc>
                  <a:txBody>
                    <a:bodyPr/>
                    <a:lstStyle/>
                    <a:p>
                      <a:pPr>
                        <a:lnSpc>
                          <a:spcPct val="100000"/>
                        </a:lnSpc>
                        <a:spcBef>
                          <a:spcPts val="30"/>
                        </a:spcBef>
                      </a:pPr>
                      <a:endParaRPr sz="800">
                        <a:latin typeface="Times New Roman"/>
                        <a:cs typeface="Times New Roman"/>
                      </a:endParaRPr>
                    </a:p>
                    <a:p>
                      <a:pPr algn="ctr">
                        <a:lnSpc>
                          <a:spcPct val="100000"/>
                        </a:lnSpc>
                      </a:pPr>
                      <a:r>
                        <a:rPr sz="800" b="1" spc="-10" dirty="0">
                          <a:latin typeface="Roboto"/>
                          <a:cs typeface="Roboto"/>
                        </a:rPr>
                        <a:t>+1.5%</a:t>
                      </a:r>
                      <a:endParaRPr sz="800">
                        <a:latin typeface="Roboto"/>
                        <a:cs typeface="Roboto"/>
                      </a:endParaRPr>
                    </a:p>
                  </a:txBody>
                  <a:tcPr marL="0" marR="0" marT="381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spcBef>
                          <a:spcPts val="30"/>
                        </a:spcBef>
                      </a:pPr>
                      <a:endParaRPr sz="800">
                        <a:latin typeface="Times New Roman"/>
                        <a:cs typeface="Times New Roman"/>
                      </a:endParaRPr>
                    </a:p>
                    <a:p>
                      <a:pPr algn="ctr">
                        <a:lnSpc>
                          <a:spcPct val="100000"/>
                        </a:lnSpc>
                      </a:pPr>
                      <a:r>
                        <a:rPr sz="800" b="1" dirty="0">
                          <a:latin typeface="Roboto"/>
                          <a:cs typeface="Roboto"/>
                        </a:rPr>
                        <a:t>-</a:t>
                      </a:r>
                      <a:r>
                        <a:rPr sz="800" b="1" spc="-20" dirty="0">
                          <a:latin typeface="Roboto"/>
                          <a:cs typeface="Roboto"/>
                        </a:rPr>
                        <a:t>1.5%</a:t>
                      </a:r>
                      <a:endParaRPr sz="800">
                        <a:latin typeface="Roboto"/>
                        <a:cs typeface="Roboto"/>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28575">
                      <a:solidFill>
                        <a:srgbClr val="000000"/>
                      </a:solidFill>
                      <a:prstDash val="solid"/>
                    </a:lnB>
                    <a:solidFill>
                      <a:srgbClr val="DAE2F3"/>
                    </a:solidFill>
                  </a:tcPr>
                </a:tc>
                <a:extLst>
                  <a:ext uri="{0D108BD9-81ED-4DB2-BD59-A6C34878D82A}">
                    <a16:rowId xmlns:a16="http://schemas.microsoft.com/office/drawing/2014/main" val="10010"/>
                  </a:ext>
                </a:extLst>
              </a:tr>
            </a:tbl>
          </a:graphicData>
        </a:graphic>
      </p:graphicFrame>
      <p:sp>
        <p:nvSpPr>
          <p:cNvPr id="3" name="object 3"/>
          <p:cNvSpPr txBox="1"/>
          <p:nvPr/>
        </p:nvSpPr>
        <p:spPr>
          <a:xfrm>
            <a:off x="104343" y="5407621"/>
            <a:ext cx="2280920" cy="152400"/>
          </a:xfrm>
          <a:prstGeom prst="rect">
            <a:avLst/>
          </a:prstGeom>
        </p:spPr>
        <p:txBody>
          <a:bodyPr vert="horz" wrap="square" lIns="0" tIns="16510" rIns="0" bIns="0" rtlCol="0">
            <a:spAutoFit/>
          </a:bodyPr>
          <a:lstStyle/>
          <a:p>
            <a:pPr marL="12700">
              <a:lnSpc>
                <a:spcPct val="100000"/>
              </a:lnSpc>
              <a:spcBef>
                <a:spcPts val="130"/>
              </a:spcBef>
            </a:pPr>
            <a:r>
              <a:rPr sz="800" b="1" dirty="0">
                <a:latin typeface="Roboto"/>
                <a:cs typeface="Roboto"/>
              </a:rPr>
              <a:t>Percentages</a:t>
            </a:r>
            <a:r>
              <a:rPr sz="800" b="1" spc="40" dirty="0">
                <a:latin typeface="Roboto"/>
                <a:cs typeface="Roboto"/>
              </a:rPr>
              <a:t> </a:t>
            </a:r>
            <a:r>
              <a:rPr sz="800" b="1" dirty="0">
                <a:latin typeface="Roboto"/>
                <a:cs typeface="Roboto"/>
              </a:rPr>
              <a:t>may</a:t>
            </a:r>
            <a:r>
              <a:rPr sz="800" b="1" spc="40" dirty="0">
                <a:latin typeface="Roboto"/>
                <a:cs typeface="Roboto"/>
              </a:rPr>
              <a:t> </a:t>
            </a:r>
            <a:r>
              <a:rPr sz="800" b="1" dirty="0">
                <a:latin typeface="Roboto"/>
                <a:cs typeface="Roboto"/>
              </a:rPr>
              <a:t>not</a:t>
            </a:r>
            <a:r>
              <a:rPr sz="800" b="1" spc="40" dirty="0">
                <a:latin typeface="Roboto"/>
                <a:cs typeface="Roboto"/>
              </a:rPr>
              <a:t> </a:t>
            </a:r>
            <a:r>
              <a:rPr sz="800" b="1" dirty="0">
                <a:latin typeface="Roboto"/>
                <a:cs typeface="Roboto"/>
              </a:rPr>
              <a:t>total</a:t>
            </a:r>
            <a:r>
              <a:rPr sz="800" b="1" spc="45" dirty="0">
                <a:latin typeface="Roboto"/>
                <a:cs typeface="Roboto"/>
              </a:rPr>
              <a:t> </a:t>
            </a:r>
            <a:r>
              <a:rPr sz="800" b="1" dirty="0">
                <a:latin typeface="Roboto"/>
                <a:cs typeface="Roboto"/>
              </a:rPr>
              <a:t>100</a:t>
            </a:r>
            <a:r>
              <a:rPr sz="800" b="1" spc="40" dirty="0">
                <a:latin typeface="Roboto"/>
                <a:cs typeface="Roboto"/>
              </a:rPr>
              <a:t> </a:t>
            </a:r>
            <a:r>
              <a:rPr sz="800" b="1" dirty="0">
                <a:latin typeface="Roboto"/>
                <a:cs typeface="Roboto"/>
              </a:rPr>
              <a:t>due</a:t>
            </a:r>
            <a:r>
              <a:rPr sz="800" b="1" spc="40" dirty="0">
                <a:latin typeface="Roboto"/>
                <a:cs typeface="Roboto"/>
              </a:rPr>
              <a:t> </a:t>
            </a:r>
            <a:r>
              <a:rPr sz="800" b="1" dirty="0">
                <a:latin typeface="Roboto"/>
                <a:cs typeface="Roboto"/>
              </a:rPr>
              <a:t>to</a:t>
            </a:r>
            <a:r>
              <a:rPr sz="800" b="1" spc="45" dirty="0">
                <a:latin typeface="Roboto"/>
                <a:cs typeface="Roboto"/>
              </a:rPr>
              <a:t> </a:t>
            </a:r>
            <a:r>
              <a:rPr sz="800" b="1" spc="-10" dirty="0">
                <a:latin typeface="Roboto"/>
                <a:cs typeface="Roboto"/>
              </a:rPr>
              <a:t>rounding.</a:t>
            </a:r>
            <a:endParaRPr sz="800">
              <a:latin typeface="Roboto"/>
              <a:cs typeface="Roboto"/>
            </a:endParaRPr>
          </a:p>
        </p:txBody>
      </p:sp>
      <p:pic>
        <p:nvPicPr>
          <p:cNvPr id="4" name="object 4"/>
          <p:cNvPicPr/>
          <p:nvPr/>
        </p:nvPicPr>
        <p:blipFill>
          <a:blip r:embed="rId2" cstate="print"/>
          <a:stretch>
            <a:fillRect/>
          </a:stretch>
        </p:blipFill>
        <p:spPr>
          <a:xfrm>
            <a:off x="91439" y="7474966"/>
            <a:ext cx="1944547" cy="239014"/>
          </a:xfrm>
          <a:prstGeom prst="rect">
            <a:avLst/>
          </a:prstGeom>
        </p:spPr>
      </p:pic>
      <p:pic>
        <p:nvPicPr>
          <p:cNvPr id="5" name="object 5"/>
          <p:cNvPicPr/>
          <p:nvPr/>
        </p:nvPicPr>
        <p:blipFill>
          <a:blip r:embed="rId3" cstate="print"/>
          <a:stretch>
            <a:fillRect/>
          </a:stretch>
        </p:blipFill>
        <p:spPr>
          <a:xfrm>
            <a:off x="8829992" y="7474966"/>
            <a:ext cx="729818" cy="239014"/>
          </a:xfrm>
          <a:prstGeom prst="rect">
            <a:avLst/>
          </a:prstGeom>
        </p:spPr>
      </p:pic>
      <p:sp>
        <p:nvSpPr>
          <p:cNvPr id="6" name="object 6"/>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12</a:t>
            </a:fld>
            <a:endParaRPr spc="-25" dirty="0"/>
          </a:p>
        </p:txBody>
      </p:sp>
      <p:pic>
        <p:nvPicPr>
          <p:cNvPr id="12290" name="Picture 2">
            <a:extLst>
              <a:ext uri="{FF2B5EF4-FFF2-40B4-BE49-F238E27FC236}">
                <a16:creationId xmlns:a16="http://schemas.microsoft.com/office/drawing/2014/main" id="{3BD86631-97F7-9BA0-E1CF-27348986A4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789"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78739"/>
          <a:ext cx="9862819" cy="4762500"/>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2320290">
                  <a:extLst>
                    <a:ext uri="{9D8B030D-6E8A-4147-A177-3AD203B41FA5}">
                      <a16:colId xmlns:a16="http://schemas.microsoft.com/office/drawing/2014/main" val="20001"/>
                    </a:ext>
                  </a:extLst>
                </a:gridCol>
                <a:gridCol w="2320290">
                  <a:extLst>
                    <a:ext uri="{9D8B030D-6E8A-4147-A177-3AD203B41FA5}">
                      <a16:colId xmlns:a16="http://schemas.microsoft.com/office/drawing/2014/main" val="20002"/>
                    </a:ext>
                  </a:extLst>
                </a:gridCol>
                <a:gridCol w="2320290">
                  <a:extLst>
                    <a:ext uri="{9D8B030D-6E8A-4147-A177-3AD203B41FA5}">
                      <a16:colId xmlns:a16="http://schemas.microsoft.com/office/drawing/2014/main" val="20003"/>
                    </a:ext>
                  </a:extLst>
                </a:gridCol>
                <a:gridCol w="2313939">
                  <a:extLst>
                    <a:ext uri="{9D8B030D-6E8A-4147-A177-3AD203B41FA5}">
                      <a16:colId xmlns:a16="http://schemas.microsoft.com/office/drawing/2014/main" val="20004"/>
                    </a:ext>
                  </a:extLst>
                </a:gridCol>
              </a:tblGrid>
              <a:tr h="1130935">
                <a:tc gridSpan="5">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spc="-10" dirty="0">
                          <a:solidFill>
                            <a:srgbClr val="FFFFFF"/>
                          </a:solidFill>
                          <a:latin typeface="Roboto"/>
                          <a:cs typeface="Roboto"/>
                        </a:rPr>
                        <a:t>Science</a:t>
                      </a:r>
                      <a:endParaRPr sz="1500">
                        <a:latin typeface="Roboto"/>
                        <a:cs typeface="Roboto"/>
                      </a:endParaRPr>
                    </a:p>
                  </a:txBody>
                  <a:tcPr marL="0" marR="0" marT="9525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01345">
                <a:tc rowSpan="2">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solidFill>
                            <a:srgbClr val="FFFFFF"/>
                          </a:solidFill>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gridSpan="2">
                  <a:txBody>
                    <a:bodyPr/>
                    <a:lstStyle/>
                    <a:p>
                      <a:pPr marL="1870710" marR="1485900" indent="-377825">
                        <a:lnSpc>
                          <a:spcPct val="101099"/>
                        </a:lnSpc>
                        <a:spcBef>
                          <a:spcPts val="1015"/>
                        </a:spcBef>
                      </a:pPr>
                      <a:r>
                        <a:rPr sz="1050" b="1" dirty="0">
                          <a:solidFill>
                            <a:srgbClr val="FFFFFF"/>
                          </a:solidFill>
                          <a:latin typeface="Roboto"/>
                          <a:cs typeface="Roboto"/>
                        </a:rPr>
                        <a:t>Change</a:t>
                      </a:r>
                      <a:r>
                        <a:rPr sz="1050" b="1" spc="-5" dirty="0">
                          <a:solidFill>
                            <a:srgbClr val="FFFFFF"/>
                          </a:solidFill>
                          <a:latin typeface="Roboto"/>
                          <a:cs typeface="Roboto"/>
                        </a:rPr>
                        <a:t> </a:t>
                      </a:r>
                      <a:r>
                        <a:rPr sz="1050" b="1" dirty="0">
                          <a:solidFill>
                            <a:srgbClr val="FFFFFF"/>
                          </a:solidFill>
                          <a:latin typeface="Roboto"/>
                          <a:cs typeface="Roboto"/>
                        </a:rPr>
                        <a:t>in Level</a:t>
                      </a:r>
                      <a:r>
                        <a:rPr sz="1050" b="1" spc="-5" dirty="0">
                          <a:solidFill>
                            <a:srgbClr val="FFFFFF"/>
                          </a:solidFill>
                          <a:latin typeface="Roboto"/>
                          <a:cs typeface="Roboto"/>
                        </a:rPr>
                        <a:t> </a:t>
                      </a:r>
                      <a:r>
                        <a:rPr sz="1050" b="1" dirty="0">
                          <a:solidFill>
                            <a:srgbClr val="FFFFFF"/>
                          </a:solidFill>
                          <a:latin typeface="Roboto"/>
                          <a:cs typeface="Roboto"/>
                        </a:rPr>
                        <a:t>1</a:t>
                      </a:r>
                      <a:r>
                        <a:rPr sz="1050" b="1" spc="-5" dirty="0">
                          <a:solidFill>
                            <a:srgbClr val="FFFFFF"/>
                          </a:solidFill>
                          <a:latin typeface="Roboto"/>
                          <a:cs typeface="Roboto"/>
                        </a:rPr>
                        <a:t> </a:t>
                      </a:r>
                      <a:r>
                        <a:rPr sz="1050" b="1" dirty="0">
                          <a:solidFill>
                            <a:srgbClr val="FFFFFF"/>
                          </a:solidFill>
                          <a:latin typeface="Roboto"/>
                          <a:cs typeface="Roboto"/>
                        </a:rPr>
                        <a:t>&amp; Level</a:t>
                      </a:r>
                      <a:r>
                        <a:rPr sz="1050" b="1" spc="-20" dirty="0">
                          <a:solidFill>
                            <a:srgbClr val="FFFFFF"/>
                          </a:solidFill>
                          <a:latin typeface="Roboto"/>
                          <a:cs typeface="Roboto"/>
                        </a:rPr>
                        <a:t> </a:t>
                      </a:r>
                      <a:r>
                        <a:rPr sz="1050" b="1" spc="-50" dirty="0">
                          <a:solidFill>
                            <a:srgbClr val="FFFFFF"/>
                          </a:solidFill>
                          <a:latin typeface="Roboto"/>
                          <a:cs typeface="Roboto"/>
                        </a:rPr>
                        <a:t>2 </a:t>
                      </a:r>
                      <a:r>
                        <a:rPr sz="1050" b="1" dirty="0">
                          <a:solidFill>
                            <a:srgbClr val="FFFFFF"/>
                          </a:solidFill>
                          <a:latin typeface="Roboto"/>
                          <a:cs typeface="Roboto"/>
                        </a:rPr>
                        <a:t>(2024</a:t>
                      </a:r>
                      <a:r>
                        <a:rPr sz="1050" b="1" spc="10" dirty="0">
                          <a:solidFill>
                            <a:srgbClr val="FFFFFF"/>
                          </a:solidFill>
                          <a:latin typeface="Roboto"/>
                          <a:cs typeface="Roboto"/>
                        </a:rPr>
                        <a:t> </a:t>
                      </a:r>
                      <a:r>
                        <a:rPr sz="1050" b="1" dirty="0">
                          <a:solidFill>
                            <a:srgbClr val="FFFFFF"/>
                          </a:solidFill>
                          <a:latin typeface="Roboto"/>
                          <a:cs typeface="Roboto"/>
                        </a:rPr>
                        <a:t>to</a:t>
                      </a:r>
                      <a:r>
                        <a:rPr sz="1050" b="1" spc="-5" dirty="0">
                          <a:solidFill>
                            <a:srgbClr val="FFFFFF"/>
                          </a:solidFill>
                          <a:latin typeface="Roboto"/>
                          <a:cs typeface="Roboto"/>
                        </a:rPr>
                        <a:t> </a:t>
                      </a:r>
                      <a:r>
                        <a:rPr sz="1050" b="1" spc="-20" dirty="0">
                          <a:solidFill>
                            <a:srgbClr val="FFFFFF"/>
                          </a:solidFill>
                          <a:latin typeface="Roboto"/>
                          <a:cs typeface="Roboto"/>
                        </a:rPr>
                        <a:t>2025)</a:t>
                      </a:r>
                      <a:endParaRPr sz="1050">
                        <a:latin typeface="Roboto"/>
                        <a:cs typeface="Roboto"/>
                      </a:endParaRPr>
                    </a:p>
                  </a:txBody>
                  <a:tcPr marL="0" marR="0" marT="128905"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gridSpan="2">
                  <a:txBody>
                    <a:bodyPr/>
                    <a:lstStyle/>
                    <a:p>
                      <a:pPr marL="1870710" marR="1479550" indent="-377825">
                        <a:lnSpc>
                          <a:spcPct val="101099"/>
                        </a:lnSpc>
                        <a:spcBef>
                          <a:spcPts val="1015"/>
                        </a:spcBef>
                      </a:pPr>
                      <a:r>
                        <a:rPr sz="1050" b="1" dirty="0">
                          <a:solidFill>
                            <a:srgbClr val="FFFFFF"/>
                          </a:solidFill>
                          <a:latin typeface="Roboto"/>
                          <a:cs typeface="Roboto"/>
                        </a:rPr>
                        <a:t>Change</a:t>
                      </a:r>
                      <a:r>
                        <a:rPr sz="1050" b="1" spc="-5" dirty="0">
                          <a:solidFill>
                            <a:srgbClr val="FFFFFF"/>
                          </a:solidFill>
                          <a:latin typeface="Roboto"/>
                          <a:cs typeface="Roboto"/>
                        </a:rPr>
                        <a:t> </a:t>
                      </a:r>
                      <a:r>
                        <a:rPr sz="1050" b="1" dirty="0">
                          <a:solidFill>
                            <a:srgbClr val="FFFFFF"/>
                          </a:solidFill>
                          <a:latin typeface="Roboto"/>
                          <a:cs typeface="Roboto"/>
                        </a:rPr>
                        <a:t>in Level</a:t>
                      </a:r>
                      <a:r>
                        <a:rPr sz="1050" b="1" spc="-5" dirty="0">
                          <a:solidFill>
                            <a:srgbClr val="FFFFFF"/>
                          </a:solidFill>
                          <a:latin typeface="Roboto"/>
                          <a:cs typeface="Roboto"/>
                        </a:rPr>
                        <a:t> </a:t>
                      </a:r>
                      <a:r>
                        <a:rPr sz="1050" b="1" dirty="0">
                          <a:solidFill>
                            <a:srgbClr val="FFFFFF"/>
                          </a:solidFill>
                          <a:latin typeface="Roboto"/>
                          <a:cs typeface="Roboto"/>
                        </a:rPr>
                        <a:t>3</a:t>
                      </a:r>
                      <a:r>
                        <a:rPr sz="1050" b="1" spc="-5" dirty="0">
                          <a:solidFill>
                            <a:srgbClr val="FFFFFF"/>
                          </a:solidFill>
                          <a:latin typeface="Roboto"/>
                          <a:cs typeface="Roboto"/>
                        </a:rPr>
                        <a:t> </a:t>
                      </a:r>
                      <a:r>
                        <a:rPr sz="1050" b="1" dirty="0">
                          <a:solidFill>
                            <a:srgbClr val="FFFFFF"/>
                          </a:solidFill>
                          <a:latin typeface="Roboto"/>
                          <a:cs typeface="Roboto"/>
                        </a:rPr>
                        <a:t>&amp; Level</a:t>
                      </a:r>
                      <a:r>
                        <a:rPr sz="1050" b="1" spc="-20" dirty="0">
                          <a:solidFill>
                            <a:srgbClr val="FFFFFF"/>
                          </a:solidFill>
                          <a:latin typeface="Roboto"/>
                          <a:cs typeface="Roboto"/>
                        </a:rPr>
                        <a:t> </a:t>
                      </a:r>
                      <a:r>
                        <a:rPr sz="1050" b="1" spc="-50" dirty="0">
                          <a:solidFill>
                            <a:srgbClr val="FFFFFF"/>
                          </a:solidFill>
                          <a:latin typeface="Roboto"/>
                          <a:cs typeface="Roboto"/>
                        </a:rPr>
                        <a:t>4 </a:t>
                      </a:r>
                      <a:r>
                        <a:rPr sz="1050" b="1" dirty="0">
                          <a:solidFill>
                            <a:srgbClr val="FFFFFF"/>
                          </a:solidFill>
                          <a:latin typeface="Roboto"/>
                          <a:cs typeface="Roboto"/>
                        </a:rPr>
                        <a:t>(2024</a:t>
                      </a:r>
                      <a:r>
                        <a:rPr sz="1050" b="1" spc="10" dirty="0">
                          <a:solidFill>
                            <a:srgbClr val="FFFFFF"/>
                          </a:solidFill>
                          <a:latin typeface="Roboto"/>
                          <a:cs typeface="Roboto"/>
                        </a:rPr>
                        <a:t> </a:t>
                      </a:r>
                      <a:r>
                        <a:rPr sz="1050" b="1" dirty="0">
                          <a:solidFill>
                            <a:srgbClr val="FFFFFF"/>
                          </a:solidFill>
                          <a:latin typeface="Roboto"/>
                          <a:cs typeface="Roboto"/>
                        </a:rPr>
                        <a:t>to</a:t>
                      </a:r>
                      <a:r>
                        <a:rPr sz="1050" b="1" spc="-5" dirty="0">
                          <a:solidFill>
                            <a:srgbClr val="FFFFFF"/>
                          </a:solidFill>
                          <a:latin typeface="Roboto"/>
                          <a:cs typeface="Roboto"/>
                        </a:rPr>
                        <a:t> </a:t>
                      </a:r>
                      <a:r>
                        <a:rPr sz="1050" b="1" spc="-20" dirty="0">
                          <a:solidFill>
                            <a:srgbClr val="FFFFFF"/>
                          </a:solidFill>
                          <a:latin typeface="Roboto"/>
                          <a:cs typeface="Roboto"/>
                        </a:rPr>
                        <a:t>2025)</a:t>
                      </a:r>
                      <a:endParaRPr sz="1050">
                        <a:latin typeface="Roboto"/>
                        <a:cs typeface="Roboto"/>
                      </a:endParaRPr>
                    </a:p>
                  </a:txBody>
                  <a:tcPr marL="0" marR="0" marT="128905"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extLst>
                  <a:ext uri="{0D108BD9-81ED-4DB2-BD59-A6C34878D82A}">
                    <a16:rowId xmlns:a16="http://schemas.microsoft.com/office/drawing/2014/main" val="10001"/>
                  </a:ext>
                </a:extLst>
              </a:tr>
              <a:tr h="607695">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505"/>
                        </a:spcBef>
                      </a:pPr>
                      <a:endParaRPr sz="1050">
                        <a:latin typeface="Times New Roman"/>
                        <a:cs typeface="Times New Roman"/>
                      </a:endParaRPr>
                    </a:p>
                    <a:p>
                      <a:pPr marL="635" algn="ctr">
                        <a:lnSpc>
                          <a:spcPct val="100000"/>
                        </a:lnSpc>
                      </a:pPr>
                      <a:r>
                        <a:rPr sz="1050" b="1" dirty="0">
                          <a:solidFill>
                            <a:srgbClr val="FFFFFF"/>
                          </a:solidFill>
                          <a:latin typeface="Roboto"/>
                          <a:cs typeface="Roboto"/>
                        </a:rPr>
                        <a:t>South</a:t>
                      </a:r>
                      <a:r>
                        <a:rPr sz="1050" b="1" spc="-20" dirty="0">
                          <a:solidFill>
                            <a:srgbClr val="FFFFFF"/>
                          </a:solidFill>
                          <a:latin typeface="Roboto"/>
                          <a:cs typeface="Roboto"/>
                        </a:rPr>
                        <a:t> </a:t>
                      </a:r>
                      <a:r>
                        <a:rPr sz="1050" b="1" spc="-10" dirty="0">
                          <a:solidFill>
                            <a:srgbClr val="FFFFFF"/>
                          </a:solidFill>
                          <a:latin typeface="Roboto"/>
                          <a:cs typeface="Roboto"/>
                        </a:rPr>
                        <a:t>Hackensack</a:t>
                      </a:r>
                      <a:endParaRPr sz="1050">
                        <a:latin typeface="Roboto"/>
                        <a:cs typeface="Roboto"/>
                      </a:endParaRPr>
                    </a:p>
                  </a:txBody>
                  <a:tcPr marL="0" marR="0" marT="6413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505"/>
                        </a:spcBef>
                      </a:pPr>
                      <a:endParaRPr sz="1050">
                        <a:latin typeface="Times New Roman"/>
                        <a:cs typeface="Times New Roman"/>
                      </a:endParaRPr>
                    </a:p>
                    <a:p>
                      <a:pPr algn="ctr">
                        <a:lnSpc>
                          <a:spcPct val="100000"/>
                        </a:lnSpc>
                      </a:pPr>
                      <a:r>
                        <a:rPr sz="1050" b="1" spc="-10" dirty="0">
                          <a:solidFill>
                            <a:srgbClr val="FFFFFF"/>
                          </a:solidFill>
                          <a:latin typeface="Roboto"/>
                          <a:cs typeface="Roboto"/>
                        </a:rPr>
                        <a:t>State</a:t>
                      </a:r>
                      <a:endParaRPr sz="1050">
                        <a:latin typeface="Roboto"/>
                        <a:cs typeface="Roboto"/>
                      </a:endParaRPr>
                    </a:p>
                  </a:txBody>
                  <a:tcPr marL="0" marR="0" marT="641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505"/>
                        </a:spcBef>
                      </a:pPr>
                      <a:endParaRPr sz="1050">
                        <a:latin typeface="Times New Roman"/>
                        <a:cs typeface="Times New Roman"/>
                      </a:endParaRPr>
                    </a:p>
                    <a:p>
                      <a:pPr marL="635" algn="ctr">
                        <a:lnSpc>
                          <a:spcPct val="100000"/>
                        </a:lnSpc>
                      </a:pPr>
                      <a:r>
                        <a:rPr sz="1050" b="1" dirty="0">
                          <a:solidFill>
                            <a:srgbClr val="FFFFFF"/>
                          </a:solidFill>
                          <a:latin typeface="Roboto"/>
                          <a:cs typeface="Roboto"/>
                        </a:rPr>
                        <a:t>South</a:t>
                      </a:r>
                      <a:r>
                        <a:rPr sz="1050" b="1" spc="-20" dirty="0">
                          <a:solidFill>
                            <a:srgbClr val="FFFFFF"/>
                          </a:solidFill>
                          <a:latin typeface="Roboto"/>
                          <a:cs typeface="Roboto"/>
                        </a:rPr>
                        <a:t> </a:t>
                      </a:r>
                      <a:r>
                        <a:rPr sz="1050" b="1" spc="-10" dirty="0">
                          <a:solidFill>
                            <a:srgbClr val="FFFFFF"/>
                          </a:solidFill>
                          <a:latin typeface="Roboto"/>
                          <a:cs typeface="Roboto"/>
                        </a:rPr>
                        <a:t>Hackensack</a:t>
                      </a:r>
                      <a:endParaRPr sz="1050">
                        <a:latin typeface="Roboto"/>
                        <a:cs typeface="Roboto"/>
                      </a:endParaRPr>
                    </a:p>
                  </a:txBody>
                  <a:tcPr marL="0" marR="0" marT="641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505"/>
                        </a:spcBef>
                      </a:pPr>
                      <a:endParaRPr sz="1050">
                        <a:latin typeface="Times New Roman"/>
                        <a:cs typeface="Times New Roman"/>
                      </a:endParaRPr>
                    </a:p>
                    <a:p>
                      <a:pPr marL="5080" algn="ctr">
                        <a:lnSpc>
                          <a:spcPct val="100000"/>
                        </a:lnSpc>
                      </a:pPr>
                      <a:r>
                        <a:rPr sz="1050" b="1" spc="-10" dirty="0">
                          <a:solidFill>
                            <a:srgbClr val="FFFFFF"/>
                          </a:solidFill>
                          <a:latin typeface="Roboto"/>
                          <a:cs typeface="Roboto"/>
                        </a:rPr>
                        <a:t>State</a:t>
                      </a:r>
                      <a:endParaRPr sz="1050">
                        <a:latin typeface="Roboto"/>
                        <a:cs typeface="Roboto"/>
                      </a:endParaRPr>
                    </a:p>
                  </a:txBody>
                  <a:tcPr marL="0" marR="0" marT="6413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803275">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+36.3%</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2.5%</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dirty="0">
                          <a:latin typeface="Roboto"/>
                          <a:cs typeface="Roboto"/>
                        </a:rPr>
                        <a:t>-</a:t>
                      </a:r>
                      <a:r>
                        <a:rPr sz="800" spc="-10" dirty="0">
                          <a:latin typeface="Roboto"/>
                          <a:cs typeface="Roboto"/>
                        </a:rPr>
                        <a:t>36.3%</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5080" algn="ctr">
                        <a:lnSpc>
                          <a:spcPct val="100000"/>
                        </a:lnSpc>
                      </a:pPr>
                      <a:r>
                        <a:rPr sz="800" spc="-10" dirty="0">
                          <a:latin typeface="Roboto"/>
                          <a:cs typeface="Roboto"/>
                        </a:rPr>
                        <a:t>+2.5%</a:t>
                      </a:r>
                      <a:endParaRPr sz="80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3"/>
                  </a:ext>
                </a:extLst>
              </a:tr>
              <a:tr h="803275">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dirty="0">
                          <a:latin typeface="Roboto"/>
                          <a:cs typeface="Roboto"/>
                        </a:rPr>
                        <a:t>-</a:t>
                      </a:r>
                      <a:r>
                        <a:rPr sz="800" spc="-20" dirty="0">
                          <a:latin typeface="Roboto"/>
                          <a:cs typeface="Roboto"/>
                        </a:rPr>
                        <a:t>0.2%</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AE2F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5080" algn="ctr">
                        <a:lnSpc>
                          <a:spcPct val="100000"/>
                        </a:lnSpc>
                      </a:pPr>
                      <a:r>
                        <a:rPr sz="800" spc="-10" dirty="0">
                          <a:latin typeface="Roboto"/>
                          <a:cs typeface="Roboto"/>
                        </a:rPr>
                        <a:t>+0.2%</a:t>
                      </a:r>
                      <a:endParaRPr sz="80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4"/>
                  </a:ext>
                </a:extLst>
              </a:tr>
              <a:tr h="803275">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dirty="0">
                          <a:solidFill>
                            <a:srgbClr val="FFFFFF"/>
                          </a:solidFill>
                          <a:latin typeface="Roboto"/>
                          <a:cs typeface="Roboto"/>
                        </a:rPr>
                        <a:t>All</a:t>
                      </a:r>
                      <a:r>
                        <a:rPr sz="800" b="1" spc="20" dirty="0">
                          <a:solidFill>
                            <a:srgbClr val="FFFFFF"/>
                          </a:solidFill>
                          <a:latin typeface="Roboto"/>
                          <a:cs typeface="Roboto"/>
                        </a:rPr>
                        <a:t> </a:t>
                      </a:r>
                      <a:r>
                        <a:rPr sz="800" b="1" spc="-10" dirty="0">
                          <a:solidFill>
                            <a:srgbClr val="FFFFFF"/>
                          </a:solidFill>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28575">
                      <a:solidFill>
                        <a:srgbClr val="000000"/>
                      </a:solidFill>
                      <a:prstDash val="solid"/>
                    </a:lnB>
                    <a:solidFill>
                      <a:srgbClr val="1F3763"/>
                    </a:solidFill>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+10.5%</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dirty="0">
                          <a:latin typeface="Roboto"/>
                          <a:cs typeface="Roboto"/>
                        </a:rPr>
                        <a:t>-</a:t>
                      </a:r>
                      <a:r>
                        <a:rPr sz="800" b="1" spc="-10" dirty="0">
                          <a:latin typeface="Roboto"/>
                          <a:cs typeface="Roboto"/>
                        </a:rPr>
                        <a:t>10.5%</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28575">
                      <a:solidFill>
                        <a:srgbClr val="000000"/>
                      </a:solidFill>
                      <a:prstDash val="solid"/>
                    </a:lnB>
                    <a:solidFill>
                      <a:srgbClr val="DAE2F3"/>
                    </a:solidFill>
                  </a:tcPr>
                </a:tc>
                <a:tc>
                  <a:txBody>
                    <a:bodyPr/>
                    <a:lstStyle/>
                    <a:p>
                      <a:pPr>
                        <a:lnSpc>
                          <a:spcPct val="100000"/>
                        </a:lnSpc>
                      </a:pPr>
                      <a:endParaRPr sz="10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28575">
                      <a:solidFill>
                        <a:srgbClr val="000000"/>
                      </a:solidFill>
                      <a:prstDash val="solid"/>
                    </a:lnB>
                    <a:solidFill>
                      <a:srgbClr val="DAE2F3"/>
                    </a:solidFill>
                  </a:tcPr>
                </a:tc>
                <a:extLst>
                  <a:ext uri="{0D108BD9-81ED-4DB2-BD59-A6C34878D82A}">
                    <a16:rowId xmlns:a16="http://schemas.microsoft.com/office/drawing/2014/main" val="10005"/>
                  </a:ext>
                </a:extLst>
              </a:tr>
            </a:tbl>
          </a:graphicData>
        </a:graphic>
      </p:graphicFrame>
      <p:sp>
        <p:nvSpPr>
          <p:cNvPr id="3" name="object 3"/>
          <p:cNvSpPr txBox="1"/>
          <p:nvPr/>
        </p:nvSpPr>
        <p:spPr>
          <a:xfrm>
            <a:off x="104343" y="4850752"/>
            <a:ext cx="2280920" cy="152400"/>
          </a:xfrm>
          <a:prstGeom prst="rect">
            <a:avLst/>
          </a:prstGeom>
        </p:spPr>
        <p:txBody>
          <a:bodyPr vert="horz" wrap="square" lIns="0" tIns="16510" rIns="0" bIns="0" rtlCol="0">
            <a:spAutoFit/>
          </a:bodyPr>
          <a:lstStyle/>
          <a:p>
            <a:pPr marL="12700">
              <a:lnSpc>
                <a:spcPct val="100000"/>
              </a:lnSpc>
              <a:spcBef>
                <a:spcPts val="130"/>
              </a:spcBef>
            </a:pPr>
            <a:r>
              <a:rPr sz="800" b="1" dirty="0">
                <a:latin typeface="Roboto"/>
                <a:cs typeface="Roboto"/>
              </a:rPr>
              <a:t>Percentages</a:t>
            </a:r>
            <a:r>
              <a:rPr sz="800" b="1" spc="40" dirty="0">
                <a:latin typeface="Roboto"/>
                <a:cs typeface="Roboto"/>
              </a:rPr>
              <a:t> </a:t>
            </a:r>
            <a:r>
              <a:rPr sz="800" b="1" dirty="0">
                <a:latin typeface="Roboto"/>
                <a:cs typeface="Roboto"/>
              </a:rPr>
              <a:t>may</a:t>
            </a:r>
            <a:r>
              <a:rPr sz="800" b="1" spc="40" dirty="0">
                <a:latin typeface="Roboto"/>
                <a:cs typeface="Roboto"/>
              </a:rPr>
              <a:t> </a:t>
            </a:r>
            <a:r>
              <a:rPr sz="800" b="1" dirty="0">
                <a:latin typeface="Roboto"/>
                <a:cs typeface="Roboto"/>
              </a:rPr>
              <a:t>not</a:t>
            </a:r>
            <a:r>
              <a:rPr sz="800" b="1" spc="40" dirty="0">
                <a:latin typeface="Roboto"/>
                <a:cs typeface="Roboto"/>
              </a:rPr>
              <a:t> </a:t>
            </a:r>
            <a:r>
              <a:rPr sz="800" b="1" dirty="0">
                <a:latin typeface="Roboto"/>
                <a:cs typeface="Roboto"/>
              </a:rPr>
              <a:t>total</a:t>
            </a:r>
            <a:r>
              <a:rPr sz="800" b="1" spc="45" dirty="0">
                <a:latin typeface="Roboto"/>
                <a:cs typeface="Roboto"/>
              </a:rPr>
              <a:t> </a:t>
            </a:r>
            <a:r>
              <a:rPr sz="800" b="1" dirty="0">
                <a:latin typeface="Roboto"/>
                <a:cs typeface="Roboto"/>
              </a:rPr>
              <a:t>100</a:t>
            </a:r>
            <a:r>
              <a:rPr sz="800" b="1" spc="40" dirty="0">
                <a:latin typeface="Roboto"/>
                <a:cs typeface="Roboto"/>
              </a:rPr>
              <a:t> </a:t>
            </a:r>
            <a:r>
              <a:rPr sz="800" b="1" dirty="0">
                <a:latin typeface="Roboto"/>
                <a:cs typeface="Roboto"/>
              </a:rPr>
              <a:t>due</a:t>
            </a:r>
            <a:r>
              <a:rPr sz="800" b="1" spc="40" dirty="0">
                <a:latin typeface="Roboto"/>
                <a:cs typeface="Roboto"/>
              </a:rPr>
              <a:t> </a:t>
            </a:r>
            <a:r>
              <a:rPr sz="800" b="1" dirty="0">
                <a:latin typeface="Roboto"/>
                <a:cs typeface="Roboto"/>
              </a:rPr>
              <a:t>to</a:t>
            </a:r>
            <a:r>
              <a:rPr sz="800" b="1" spc="45" dirty="0">
                <a:latin typeface="Roboto"/>
                <a:cs typeface="Roboto"/>
              </a:rPr>
              <a:t> </a:t>
            </a:r>
            <a:r>
              <a:rPr sz="800" b="1" spc="-10" dirty="0">
                <a:latin typeface="Roboto"/>
                <a:cs typeface="Roboto"/>
              </a:rPr>
              <a:t>rounding.</a:t>
            </a:r>
            <a:endParaRPr sz="800">
              <a:latin typeface="Roboto"/>
              <a:cs typeface="Roboto"/>
            </a:endParaRPr>
          </a:p>
        </p:txBody>
      </p:sp>
      <p:pic>
        <p:nvPicPr>
          <p:cNvPr id="4" name="object 4"/>
          <p:cNvPicPr/>
          <p:nvPr/>
        </p:nvPicPr>
        <p:blipFill>
          <a:blip r:embed="rId2" cstate="print"/>
          <a:stretch>
            <a:fillRect/>
          </a:stretch>
        </p:blipFill>
        <p:spPr>
          <a:xfrm>
            <a:off x="91439" y="7474966"/>
            <a:ext cx="1944547" cy="239014"/>
          </a:xfrm>
          <a:prstGeom prst="rect">
            <a:avLst/>
          </a:prstGeom>
        </p:spPr>
      </p:pic>
      <p:pic>
        <p:nvPicPr>
          <p:cNvPr id="5" name="object 5"/>
          <p:cNvPicPr/>
          <p:nvPr/>
        </p:nvPicPr>
        <p:blipFill>
          <a:blip r:embed="rId3" cstate="print"/>
          <a:stretch>
            <a:fillRect/>
          </a:stretch>
        </p:blipFill>
        <p:spPr>
          <a:xfrm>
            <a:off x="8829992" y="7474966"/>
            <a:ext cx="729818" cy="239014"/>
          </a:xfrm>
          <a:prstGeom prst="rect">
            <a:avLst/>
          </a:prstGeom>
        </p:spPr>
      </p:pic>
      <p:sp>
        <p:nvSpPr>
          <p:cNvPr id="6" name="object 6"/>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13</a:t>
            </a:fld>
            <a:endParaRPr spc="-25" dirty="0"/>
          </a:p>
        </p:txBody>
      </p:sp>
      <p:pic>
        <p:nvPicPr>
          <p:cNvPr id="13314" name="Picture 2">
            <a:extLst>
              <a:ext uri="{FF2B5EF4-FFF2-40B4-BE49-F238E27FC236}">
                <a16:creationId xmlns:a16="http://schemas.microsoft.com/office/drawing/2014/main" id="{F92B3DF8-C545-91B2-A8EF-E0491128C3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480411845"/>
              </p:ext>
            </p:extLst>
          </p:nvPr>
        </p:nvGraphicFramePr>
        <p:xfrm>
          <a:off x="91439" y="85089"/>
          <a:ext cx="9862819" cy="4906010"/>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2320290">
                  <a:extLst>
                    <a:ext uri="{9D8B030D-6E8A-4147-A177-3AD203B41FA5}">
                      <a16:colId xmlns:a16="http://schemas.microsoft.com/office/drawing/2014/main" val="20001"/>
                    </a:ext>
                  </a:extLst>
                </a:gridCol>
                <a:gridCol w="2320290">
                  <a:extLst>
                    <a:ext uri="{9D8B030D-6E8A-4147-A177-3AD203B41FA5}">
                      <a16:colId xmlns:a16="http://schemas.microsoft.com/office/drawing/2014/main" val="20002"/>
                    </a:ext>
                  </a:extLst>
                </a:gridCol>
                <a:gridCol w="2320290">
                  <a:extLst>
                    <a:ext uri="{9D8B030D-6E8A-4147-A177-3AD203B41FA5}">
                      <a16:colId xmlns:a16="http://schemas.microsoft.com/office/drawing/2014/main" val="20003"/>
                    </a:ext>
                  </a:extLst>
                </a:gridCol>
                <a:gridCol w="2313939">
                  <a:extLst>
                    <a:ext uri="{9D8B030D-6E8A-4147-A177-3AD203B41FA5}">
                      <a16:colId xmlns:a16="http://schemas.microsoft.com/office/drawing/2014/main" val="20004"/>
                    </a:ext>
                  </a:extLst>
                </a:gridCol>
              </a:tblGrid>
              <a:tr h="1130935">
                <a:tc gridSpan="5">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a:txBody>
                  <a:tcPr marL="0" marR="0" marT="9525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209675">
                <a:tc>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algn="ctr">
                        <a:lnSpc>
                          <a:spcPct val="100000"/>
                        </a:lnSpc>
                      </a:pPr>
                      <a:r>
                        <a:rPr sz="1050" b="1" spc="-10" dirty="0">
                          <a:solidFill>
                            <a:srgbClr val="FFFFFF"/>
                          </a:solidFill>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1050">
                        <a:latin typeface="Times New Roman"/>
                        <a:cs typeface="Times New Roman"/>
                      </a:endParaRPr>
                    </a:p>
                    <a:p>
                      <a:pPr>
                        <a:lnSpc>
                          <a:spcPct val="100000"/>
                        </a:lnSpc>
                        <a:spcBef>
                          <a:spcPts val="990"/>
                        </a:spcBef>
                      </a:pPr>
                      <a:endParaRPr sz="1050">
                        <a:latin typeface="Times New Roman"/>
                        <a:cs typeface="Times New Roman"/>
                      </a:endParaRPr>
                    </a:p>
                    <a:p>
                      <a:pPr marL="1006475" marR="313690" indent="-675005">
                        <a:lnSpc>
                          <a:spcPct val="101099"/>
                        </a:lnSpc>
                      </a:pPr>
                      <a:r>
                        <a:rPr sz="1050" b="1" dirty="0">
                          <a:solidFill>
                            <a:srgbClr val="FFFFFF"/>
                          </a:solidFill>
                          <a:latin typeface="Roboto"/>
                          <a:cs typeface="Roboto"/>
                        </a:rPr>
                        <a:t>Number</a:t>
                      </a:r>
                      <a:r>
                        <a:rPr sz="1050" b="1" spc="-5" dirty="0">
                          <a:solidFill>
                            <a:srgbClr val="FFFFFF"/>
                          </a:solidFill>
                          <a:latin typeface="Roboto"/>
                          <a:cs typeface="Roboto"/>
                        </a:rPr>
                        <a:t> </a:t>
                      </a:r>
                      <a:r>
                        <a:rPr sz="1050" b="1" dirty="0">
                          <a:solidFill>
                            <a:srgbClr val="FFFFFF"/>
                          </a:solidFill>
                          <a:latin typeface="Roboto"/>
                          <a:cs typeface="Roboto"/>
                        </a:rPr>
                        <a:t>of</a:t>
                      </a:r>
                      <a:r>
                        <a:rPr sz="1050" b="1" spc="-5" dirty="0">
                          <a:solidFill>
                            <a:srgbClr val="FFFFFF"/>
                          </a:solidFill>
                          <a:latin typeface="Roboto"/>
                          <a:cs typeface="Roboto"/>
                        </a:rPr>
                        <a:t> </a:t>
                      </a:r>
                      <a:r>
                        <a:rPr sz="1050" b="1" dirty="0">
                          <a:solidFill>
                            <a:srgbClr val="FFFFFF"/>
                          </a:solidFill>
                          <a:latin typeface="Roboto"/>
                          <a:cs typeface="Roboto"/>
                        </a:rPr>
                        <a:t>Students</a:t>
                      </a:r>
                      <a:r>
                        <a:rPr sz="1050" b="1" spc="-5" dirty="0">
                          <a:solidFill>
                            <a:srgbClr val="FFFFFF"/>
                          </a:solidFill>
                          <a:latin typeface="Roboto"/>
                          <a:cs typeface="Roboto"/>
                        </a:rPr>
                        <a:t> </a:t>
                      </a:r>
                      <a:r>
                        <a:rPr sz="1050" b="1" spc="-10" dirty="0">
                          <a:solidFill>
                            <a:srgbClr val="FFFFFF"/>
                          </a:solidFill>
                          <a:latin typeface="Roboto"/>
                          <a:cs typeface="Roboto"/>
                        </a:rPr>
                        <a:t>Tested </a:t>
                      </a:r>
                      <a:r>
                        <a:rPr sz="1050" b="1" spc="-20" dirty="0">
                          <a:solidFill>
                            <a:srgbClr val="FFFFFF"/>
                          </a:solidFill>
                          <a:latin typeface="Roboto"/>
                          <a:cs typeface="Roboto"/>
                        </a:rPr>
                        <a:t>2023</a:t>
                      </a:r>
                      <a:endParaRPr sz="1050">
                        <a:latin typeface="Roboto"/>
                        <a:cs typeface="Roboto"/>
                      </a:endParaRPr>
                    </a:p>
                  </a:txBody>
                  <a:tcPr marL="0" marR="0" marT="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1050">
                        <a:latin typeface="Times New Roman"/>
                        <a:cs typeface="Times New Roman"/>
                      </a:endParaRPr>
                    </a:p>
                    <a:p>
                      <a:pPr>
                        <a:lnSpc>
                          <a:spcPct val="100000"/>
                        </a:lnSpc>
                        <a:spcBef>
                          <a:spcPts val="990"/>
                        </a:spcBef>
                      </a:pPr>
                      <a:endParaRPr sz="1050">
                        <a:latin typeface="Times New Roman"/>
                        <a:cs typeface="Times New Roman"/>
                      </a:endParaRPr>
                    </a:p>
                    <a:p>
                      <a:pPr marL="1005840" marR="314325" indent="-675005">
                        <a:lnSpc>
                          <a:spcPct val="101099"/>
                        </a:lnSpc>
                      </a:pPr>
                      <a:r>
                        <a:rPr sz="1050" b="1" dirty="0">
                          <a:solidFill>
                            <a:srgbClr val="FFFFFF"/>
                          </a:solidFill>
                          <a:latin typeface="Roboto"/>
                          <a:cs typeface="Roboto"/>
                        </a:rPr>
                        <a:t>Number</a:t>
                      </a:r>
                      <a:r>
                        <a:rPr sz="1050" b="1" spc="-5" dirty="0">
                          <a:solidFill>
                            <a:srgbClr val="FFFFFF"/>
                          </a:solidFill>
                          <a:latin typeface="Roboto"/>
                          <a:cs typeface="Roboto"/>
                        </a:rPr>
                        <a:t> </a:t>
                      </a:r>
                      <a:r>
                        <a:rPr sz="1050" b="1" dirty="0">
                          <a:solidFill>
                            <a:srgbClr val="FFFFFF"/>
                          </a:solidFill>
                          <a:latin typeface="Roboto"/>
                          <a:cs typeface="Roboto"/>
                        </a:rPr>
                        <a:t>of</a:t>
                      </a:r>
                      <a:r>
                        <a:rPr sz="1050" b="1" spc="-5" dirty="0">
                          <a:solidFill>
                            <a:srgbClr val="FFFFFF"/>
                          </a:solidFill>
                          <a:latin typeface="Roboto"/>
                          <a:cs typeface="Roboto"/>
                        </a:rPr>
                        <a:t> </a:t>
                      </a:r>
                      <a:r>
                        <a:rPr sz="1050" b="1" dirty="0">
                          <a:solidFill>
                            <a:srgbClr val="FFFFFF"/>
                          </a:solidFill>
                          <a:latin typeface="Roboto"/>
                          <a:cs typeface="Roboto"/>
                        </a:rPr>
                        <a:t>Students</a:t>
                      </a:r>
                      <a:r>
                        <a:rPr sz="1050" b="1" spc="-5" dirty="0">
                          <a:solidFill>
                            <a:srgbClr val="FFFFFF"/>
                          </a:solidFill>
                          <a:latin typeface="Roboto"/>
                          <a:cs typeface="Roboto"/>
                        </a:rPr>
                        <a:t> </a:t>
                      </a:r>
                      <a:r>
                        <a:rPr sz="1050" b="1" spc="-10" dirty="0">
                          <a:solidFill>
                            <a:srgbClr val="FFFFFF"/>
                          </a:solidFill>
                          <a:latin typeface="Roboto"/>
                          <a:cs typeface="Roboto"/>
                        </a:rPr>
                        <a:t>Tested </a:t>
                      </a:r>
                      <a:r>
                        <a:rPr sz="1050" b="1" spc="-20" dirty="0">
                          <a:solidFill>
                            <a:srgbClr val="FFFFFF"/>
                          </a:solidFill>
                          <a:latin typeface="Roboto"/>
                          <a:cs typeface="Roboto"/>
                        </a:rPr>
                        <a:t>2024</a:t>
                      </a:r>
                      <a:endParaRPr sz="1050">
                        <a:latin typeface="Roboto"/>
                        <a:cs typeface="Roboto"/>
                      </a:endParaRPr>
                    </a:p>
                  </a:txBody>
                  <a:tcPr marL="0" marR="0" marT="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1050">
                        <a:latin typeface="Times New Roman"/>
                        <a:cs typeface="Times New Roman"/>
                      </a:endParaRPr>
                    </a:p>
                    <a:p>
                      <a:pPr>
                        <a:lnSpc>
                          <a:spcPct val="100000"/>
                        </a:lnSpc>
                        <a:spcBef>
                          <a:spcPts val="990"/>
                        </a:spcBef>
                      </a:pPr>
                      <a:endParaRPr sz="1050">
                        <a:latin typeface="Times New Roman"/>
                        <a:cs typeface="Times New Roman"/>
                      </a:endParaRPr>
                    </a:p>
                    <a:p>
                      <a:pPr marL="1006475" marR="313690" indent="-675005">
                        <a:lnSpc>
                          <a:spcPct val="101099"/>
                        </a:lnSpc>
                      </a:pPr>
                      <a:r>
                        <a:rPr sz="1050" b="1" dirty="0">
                          <a:solidFill>
                            <a:srgbClr val="FFFFFF"/>
                          </a:solidFill>
                          <a:latin typeface="Roboto"/>
                          <a:cs typeface="Roboto"/>
                        </a:rPr>
                        <a:t>Number</a:t>
                      </a:r>
                      <a:r>
                        <a:rPr sz="1050" b="1" spc="-5" dirty="0">
                          <a:solidFill>
                            <a:srgbClr val="FFFFFF"/>
                          </a:solidFill>
                          <a:latin typeface="Roboto"/>
                          <a:cs typeface="Roboto"/>
                        </a:rPr>
                        <a:t> </a:t>
                      </a:r>
                      <a:r>
                        <a:rPr sz="1050" b="1" dirty="0">
                          <a:solidFill>
                            <a:srgbClr val="FFFFFF"/>
                          </a:solidFill>
                          <a:latin typeface="Roboto"/>
                          <a:cs typeface="Roboto"/>
                        </a:rPr>
                        <a:t>of</a:t>
                      </a:r>
                      <a:r>
                        <a:rPr sz="1050" b="1" spc="-5" dirty="0">
                          <a:solidFill>
                            <a:srgbClr val="FFFFFF"/>
                          </a:solidFill>
                          <a:latin typeface="Roboto"/>
                          <a:cs typeface="Roboto"/>
                        </a:rPr>
                        <a:t> </a:t>
                      </a:r>
                      <a:r>
                        <a:rPr sz="1050" b="1" dirty="0">
                          <a:solidFill>
                            <a:srgbClr val="FFFFFF"/>
                          </a:solidFill>
                          <a:latin typeface="Roboto"/>
                          <a:cs typeface="Roboto"/>
                        </a:rPr>
                        <a:t>Students</a:t>
                      </a:r>
                      <a:r>
                        <a:rPr sz="1050" b="1" spc="-5" dirty="0">
                          <a:solidFill>
                            <a:srgbClr val="FFFFFF"/>
                          </a:solidFill>
                          <a:latin typeface="Roboto"/>
                          <a:cs typeface="Roboto"/>
                        </a:rPr>
                        <a:t>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440"/>
                        </a:spcBef>
                      </a:pPr>
                      <a:endParaRPr sz="1050">
                        <a:latin typeface="Times New Roman"/>
                        <a:cs typeface="Times New Roman"/>
                      </a:endParaRPr>
                    </a:p>
                    <a:p>
                      <a:pPr marL="6350" algn="ctr">
                        <a:lnSpc>
                          <a:spcPct val="100000"/>
                        </a:lnSpc>
                      </a:pPr>
                      <a:r>
                        <a:rPr sz="1050" b="1" dirty="0">
                          <a:solidFill>
                            <a:srgbClr val="FFFFFF"/>
                          </a:solidFill>
                          <a:latin typeface="Roboto"/>
                          <a:cs typeface="Roboto"/>
                        </a:rPr>
                        <a:t>Difference</a:t>
                      </a:r>
                      <a:r>
                        <a:rPr sz="1050" b="1" spc="-45" dirty="0">
                          <a:solidFill>
                            <a:srgbClr val="FFFFFF"/>
                          </a:solidFill>
                          <a:latin typeface="Roboto"/>
                          <a:cs typeface="Roboto"/>
                        </a:rPr>
                        <a:t> </a:t>
                      </a:r>
                      <a:r>
                        <a:rPr sz="1050" b="1" dirty="0">
                          <a:solidFill>
                            <a:srgbClr val="FFFFFF"/>
                          </a:solidFill>
                          <a:latin typeface="Roboto"/>
                          <a:cs typeface="Roboto"/>
                        </a:rPr>
                        <a:t>2024-</a:t>
                      </a:r>
                      <a:r>
                        <a:rPr sz="1050" b="1" spc="-20" dirty="0">
                          <a:solidFill>
                            <a:srgbClr val="FFFFFF"/>
                          </a:solidFill>
                          <a:latin typeface="Roboto"/>
                          <a:cs typeface="Roboto"/>
                        </a:rPr>
                        <a:t>2025</a:t>
                      </a:r>
                      <a:endParaRPr sz="1050">
                        <a:latin typeface="Roboto"/>
                        <a:cs typeface="Roboto"/>
                      </a:endParaRPr>
                    </a:p>
                  </a:txBody>
                  <a:tcPr marL="0" marR="0" marT="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1"/>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3</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marL="1270" algn="ctr">
                        <a:lnSpc>
                          <a:spcPct val="100000"/>
                        </a:lnSpc>
                      </a:pPr>
                      <a:r>
                        <a:rPr sz="800" spc="-25" dirty="0">
                          <a:latin typeface="Roboto"/>
                          <a:cs typeface="Roboto"/>
                        </a:rPr>
                        <a:t>28</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27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24</a:t>
                      </a:r>
                      <a:r>
                        <a:rPr lang="en-US" sz="800" spc="-25" dirty="0">
                          <a:latin typeface="Roboto"/>
                          <a:cs typeface="Roboto"/>
                        </a:rPr>
                        <a:t> (out of 24)</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10" dirty="0">
                          <a:latin typeface="Roboto"/>
                          <a:cs typeface="Roboto"/>
                        </a:rPr>
                        <a:t>-</a:t>
                      </a:r>
                      <a:r>
                        <a:rPr sz="800" spc="-60" dirty="0">
                          <a:latin typeface="Roboto"/>
                          <a:cs typeface="Roboto"/>
                        </a:rPr>
                        <a:t>3</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2"/>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4</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marL="1270" algn="ctr">
                        <a:lnSpc>
                          <a:spcPct val="100000"/>
                        </a:lnSpc>
                      </a:pPr>
                      <a:r>
                        <a:rPr sz="800" spc="-25" dirty="0">
                          <a:latin typeface="Roboto"/>
                          <a:cs typeface="Roboto"/>
                        </a:rPr>
                        <a:t>17</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27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28</a:t>
                      </a:r>
                      <a:r>
                        <a:rPr lang="en-US" sz="800" spc="-25" dirty="0">
                          <a:latin typeface="Roboto"/>
                          <a:cs typeface="Roboto"/>
                        </a:rPr>
                        <a:t> (out of 28)</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25" dirty="0">
                          <a:latin typeface="Roboto"/>
                          <a:cs typeface="Roboto"/>
                        </a:rPr>
                        <a:t>+1</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3"/>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5</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marL="1270" algn="ctr">
                        <a:lnSpc>
                          <a:spcPct val="100000"/>
                        </a:lnSpc>
                      </a:pPr>
                      <a:r>
                        <a:rPr sz="800" spc="-25" dirty="0">
                          <a:latin typeface="Roboto"/>
                          <a:cs typeface="Roboto"/>
                        </a:rPr>
                        <a:t>25</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17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30</a:t>
                      </a:r>
                      <a:r>
                        <a:rPr lang="en-US" sz="800" spc="-25" dirty="0">
                          <a:latin typeface="Roboto"/>
                          <a:cs typeface="Roboto"/>
                        </a:rPr>
                        <a:t> (out of 31)</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25" dirty="0">
                          <a:latin typeface="Roboto"/>
                          <a:cs typeface="Roboto"/>
                        </a:rPr>
                        <a:t>+13</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4"/>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6</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marL="1270" algn="ctr">
                        <a:lnSpc>
                          <a:spcPct val="100000"/>
                        </a:lnSpc>
                      </a:pPr>
                      <a:r>
                        <a:rPr sz="800" spc="-25" dirty="0">
                          <a:latin typeface="Roboto"/>
                          <a:cs typeface="Roboto"/>
                        </a:rPr>
                        <a:t>26</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21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16</a:t>
                      </a:r>
                      <a:r>
                        <a:rPr lang="en-US" sz="800" spc="-25" dirty="0">
                          <a:latin typeface="Roboto"/>
                          <a:cs typeface="Roboto"/>
                        </a:rPr>
                        <a:t> (out of 18)</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10" dirty="0">
                          <a:latin typeface="Roboto"/>
                          <a:cs typeface="Roboto"/>
                        </a:rPr>
                        <a:t>-</a:t>
                      </a:r>
                      <a:r>
                        <a:rPr sz="800" spc="-60" dirty="0">
                          <a:latin typeface="Roboto"/>
                          <a:cs typeface="Roboto"/>
                        </a:rPr>
                        <a:t>5</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5"/>
                  </a:ext>
                </a:extLst>
              </a:tr>
              <a:tr h="365125">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7</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marL="1270" algn="ctr">
                        <a:lnSpc>
                          <a:spcPct val="100000"/>
                        </a:lnSpc>
                      </a:pPr>
                      <a:r>
                        <a:rPr sz="800" spc="-25" dirty="0">
                          <a:latin typeface="Roboto"/>
                          <a:cs typeface="Roboto"/>
                        </a:rPr>
                        <a:t>35</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27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26</a:t>
                      </a:r>
                      <a:r>
                        <a:rPr lang="en-US" sz="800" spc="-25" dirty="0">
                          <a:latin typeface="Roboto"/>
                          <a:cs typeface="Roboto"/>
                        </a:rPr>
                        <a:t> (out of 26)</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10" dirty="0">
                          <a:latin typeface="Roboto"/>
                          <a:cs typeface="Roboto"/>
                        </a:rPr>
                        <a:t>-</a:t>
                      </a:r>
                      <a:r>
                        <a:rPr sz="800" spc="-60" dirty="0">
                          <a:latin typeface="Roboto"/>
                          <a:cs typeface="Roboto"/>
                        </a:rPr>
                        <a:t>1</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6"/>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8</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marL="1270" algn="ctr">
                        <a:lnSpc>
                          <a:spcPct val="100000"/>
                        </a:lnSpc>
                      </a:pPr>
                      <a:r>
                        <a:rPr sz="800" spc="-25" dirty="0">
                          <a:latin typeface="Roboto"/>
                          <a:cs typeface="Roboto"/>
                        </a:rPr>
                        <a:t>24</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34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26</a:t>
                      </a:r>
                      <a:r>
                        <a:rPr lang="en-US" sz="800" spc="-25" dirty="0">
                          <a:latin typeface="Roboto"/>
                          <a:cs typeface="Roboto"/>
                        </a:rPr>
                        <a:t> (out of 27)</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10" dirty="0">
                          <a:latin typeface="Roboto"/>
                          <a:cs typeface="Roboto"/>
                        </a:rPr>
                        <a:t>-</a:t>
                      </a:r>
                      <a:r>
                        <a:rPr sz="800" spc="-60" dirty="0">
                          <a:latin typeface="Roboto"/>
                          <a:cs typeface="Roboto"/>
                        </a:rPr>
                        <a:t>8</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7"/>
                  </a:ext>
                </a:extLst>
              </a:tr>
              <a:tr h="359410">
                <a:tc>
                  <a:txBody>
                    <a:bodyPr/>
                    <a:lstStyle/>
                    <a:p>
                      <a:pPr>
                        <a:lnSpc>
                          <a:spcPct val="100000"/>
                        </a:lnSpc>
                        <a:spcBef>
                          <a:spcPts val="15"/>
                        </a:spcBef>
                      </a:pPr>
                      <a:endParaRPr sz="800">
                        <a:latin typeface="Times New Roman"/>
                        <a:cs typeface="Times New Roman"/>
                      </a:endParaRPr>
                    </a:p>
                    <a:p>
                      <a:pPr algn="ctr">
                        <a:lnSpc>
                          <a:spcPct val="100000"/>
                        </a:lnSpc>
                      </a:pPr>
                      <a:r>
                        <a:rPr sz="800" b="1" dirty="0">
                          <a:solidFill>
                            <a:srgbClr val="FFFFFF"/>
                          </a:solidFill>
                          <a:latin typeface="Roboto"/>
                          <a:cs typeface="Roboto"/>
                        </a:rPr>
                        <a:t>All</a:t>
                      </a:r>
                      <a:r>
                        <a:rPr sz="800" b="1" spc="20" dirty="0">
                          <a:solidFill>
                            <a:srgbClr val="FFFFFF"/>
                          </a:solidFill>
                          <a:latin typeface="Roboto"/>
                          <a:cs typeface="Roboto"/>
                        </a:rPr>
                        <a:t> </a:t>
                      </a:r>
                      <a:r>
                        <a:rPr sz="800" b="1" spc="-10" dirty="0">
                          <a:solidFill>
                            <a:srgbClr val="FFFFFF"/>
                          </a:solidFill>
                          <a:latin typeface="Roboto"/>
                          <a:cs typeface="Roboto"/>
                        </a:rPr>
                        <a:t>Grades</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1270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25" dirty="0">
                          <a:latin typeface="Roboto"/>
                          <a:cs typeface="Roboto"/>
                        </a:rPr>
                        <a:t>155</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25" dirty="0">
                          <a:latin typeface="Roboto"/>
                          <a:cs typeface="Roboto"/>
                        </a:rPr>
                        <a:t>153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algn="ctr">
                        <a:lnSpc>
                          <a:spcPct val="100000"/>
                        </a:lnSpc>
                      </a:pPr>
                      <a:r>
                        <a:rPr sz="800" b="1" spc="-25" dirty="0">
                          <a:latin typeface="Roboto"/>
                          <a:cs typeface="Roboto"/>
                        </a:rPr>
                        <a:t>150</a:t>
                      </a:r>
                      <a:r>
                        <a:rPr lang="en-US" sz="800" b="1" spc="-25" dirty="0">
                          <a:latin typeface="Roboto"/>
                          <a:cs typeface="Roboto"/>
                        </a:rPr>
                        <a:t> (out of 150 eligible, </a:t>
                      </a:r>
                      <a:r>
                        <a:rPr lang="en-US" sz="800" b="1" spc="-25">
                          <a:latin typeface="Roboto"/>
                          <a:cs typeface="Roboto"/>
                        </a:rPr>
                        <a:t>154 total)</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6350" algn="ctr">
                        <a:lnSpc>
                          <a:spcPct val="100000"/>
                        </a:lnSpc>
                      </a:pPr>
                      <a:r>
                        <a:rPr sz="800" b="1" dirty="0">
                          <a:latin typeface="Roboto"/>
                          <a:cs typeface="Roboto"/>
                        </a:rPr>
                        <a:t>-</a:t>
                      </a:r>
                      <a:r>
                        <a:rPr sz="800" b="1" spc="-50" dirty="0">
                          <a:latin typeface="Roboto"/>
                          <a:cs typeface="Roboto"/>
                        </a:rPr>
                        <a:t>3</a:t>
                      </a:r>
                      <a:endParaRPr sz="800" dirty="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12700">
                      <a:solidFill>
                        <a:srgbClr val="000000"/>
                      </a:solidFill>
                      <a:prstDash val="solid"/>
                    </a:lnB>
                    <a:solidFill>
                      <a:srgbClr val="DAE2F3"/>
                    </a:solidFill>
                  </a:tcPr>
                </a:tc>
                <a:extLst>
                  <a:ext uri="{0D108BD9-81ED-4DB2-BD59-A6C34878D82A}">
                    <a16:rowId xmlns:a16="http://schemas.microsoft.com/office/drawing/2014/main" val="10008"/>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14</a:t>
            </a:fld>
            <a:endParaRPr spc="-25" dirty="0"/>
          </a:p>
        </p:txBody>
      </p:sp>
      <p:pic>
        <p:nvPicPr>
          <p:cNvPr id="14338" name="Picture 2">
            <a:extLst>
              <a:ext uri="{FF2B5EF4-FFF2-40B4-BE49-F238E27FC236}">
                <a16:creationId xmlns:a16="http://schemas.microsoft.com/office/drawing/2014/main" id="{2426F368-9D34-3A81-6A32-2ACCEAE194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57333"/>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830051971"/>
              </p:ext>
            </p:extLst>
          </p:nvPr>
        </p:nvGraphicFramePr>
        <p:xfrm>
          <a:off x="91439" y="85089"/>
          <a:ext cx="9862819" cy="527113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2320290">
                  <a:extLst>
                    <a:ext uri="{9D8B030D-6E8A-4147-A177-3AD203B41FA5}">
                      <a16:colId xmlns:a16="http://schemas.microsoft.com/office/drawing/2014/main" val="20001"/>
                    </a:ext>
                  </a:extLst>
                </a:gridCol>
                <a:gridCol w="2320290">
                  <a:extLst>
                    <a:ext uri="{9D8B030D-6E8A-4147-A177-3AD203B41FA5}">
                      <a16:colId xmlns:a16="http://schemas.microsoft.com/office/drawing/2014/main" val="20002"/>
                    </a:ext>
                  </a:extLst>
                </a:gridCol>
                <a:gridCol w="2320290">
                  <a:extLst>
                    <a:ext uri="{9D8B030D-6E8A-4147-A177-3AD203B41FA5}">
                      <a16:colId xmlns:a16="http://schemas.microsoft.com/office/drawing/2014/main" val="20003"/>
                    </a:ext>
                  </a:extLst>
                </a:gridCol>
                <a:gridCol w="2313939">
                  <a:extLst>
                    <a:ext uri="{9D8B030D-6E8A-4147-A177-3AD203B41FA5}">
                      <a16:colId xmlns:a16="http://schemas.microsoft.com/office/drawing/2014/main" val="20004"/>
                    </a:ext>
                  </a:extLst>
                </a:gridCol>
              </a:tblGrid>
              <a:tr h="1130935">
                <a:tc gridSpan="5">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spc="-20" dirty="0">
                          <a:solidFill>
                            <a:srgbClr val="FFFFFF"/>
                          </a:solidFill>
                          <a:latin typeface="Roboto"/>
                          <a:cs typeface="Roboto"/>
                        </a:rPr>
                        <a:t>Math</a:t>
                      </a:r>
                      <a:endParaRPr sz="1500">
                        <a:latin typeface="Roboto"/>
                        <a:cs typeface="Roboto"/>
                      </a:endParaRPr>
                    </a:p>
                  </a:txBody>
                  <a:tcPr marL="0" marR="0" marT="9525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209675">
                <a:tc>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algn="ctr">
                        <a:lnSpc>
                          <a:spcPct val="100000"/>
                        </a:lnSpc>
                      </a:pPr>
                      <a:r>
                        <a:rPr sz="1050" b="1" spc="-10" dirty="0">
                          <a:solidFill>
                            <a:srgbClr val="FFFFFF"/>
                          </a:solidFill>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1050">
                        <a:latin typeface="Times New Roman"/>
                        <a:cs typeface="Times New Roman"/>
                      </a:endParaRPr>
                    </a:p>
                    <a:p>
                      <a:pPr>
                        <a:lnSpc>
                          <a:spcPct val="100000"/>
                        </a:lnSpc>
                        <a:spcBef>
                          <a:spcPts val="990"/>
                        </a:spcBef>
                      </a:pPr>
                      <a:endParaRPr sz="1050">
                        <a:latin typeface="Times New Roman"/>
                        <a:cs typeface="Times New Roman"/>
                      </a:endParaRPr>
                    </a:p>
                    <a:p>
                      <a:pPr marL="1006475" marR="313690" indent="-675005">
                        <a:lnSpc>
                          <a:spcPct val="101099"/>
                        </a:lnSpc>
                      </a:pPr>
                      <a:r>
                        <a:rPr sz="1050" b="1" dirty="0">
                          <a:solidFill>
                            <a:srgbClr val="FFFFFF"/>
                          </a:solidFill>
                          <a:latin typeface="Roboto"/>
                          <a:cs typeface="Roboto"/>
                        </a:rPr>
                        <a:t>Number</a:t>
                      </a:r>
                      <a:r>
                        <a:rPr sz="1050" b="1" spc="-5" dirty="0">
                          <a:solidFill>
                            <a:srgbClr val="FFFFFF"/>
                          </a:solidFill>
                          <a:latin typeface="Roboto"/>
                          <a:cs typeface="Roboto"/>
                        </a:rPr>
                        <a:t> </a:t>
                      </a:r>
                      <a:r>
                        <a:rPr sz="1050" b="1" dirty="0">
                          <a:solidFill>
                            <a:srgbClr val="FFFFFF"/>
                          </a:solidFill>
                          <a:latin typeface="Roboto"/>
                          <a:cs typeface="Roboto"/>
                        </a:rPr>
                        <a:t>of</a:t>
                      </a:r>
                      <a:r>
                        <a:rPr sz="1050" b="1" spc="-5" dirty="0">
                          <a:solidFill>
                            <a:srgbClr val="FFFFFF"/>
                          </a:solidFill>
                          <a:latin typeface="Roboto"/>
                          <a:cs typeface="Roboto"/>
                        </a:rPr>
                        <a:t> </a:t>
                      </a:r>
                      <a:r>
                        <a:rPr sz="1050" b="1" dirty="0">
                          <a:solidFill>
                            <a:srgbClr val="FFFFFF"/>
                          </a:solidFill>
                          <a:latin typeface="Roboto"/>
                          <a:cs typeface="Roboto"/>
                        </a:rPr>
                        <a:t>Students</a:t>
                      </a:r>
                      <a:r>
                        <a:rPr sz="1050" b="1" spc="-5" dirty="0">
                          <a:solidFill>
                            <a:srgbClr val="FFFFFF"/>
                          </a:solidFill>
                          <a:latin typeface="Roboto"/>
                          <a:cs typeface="Roboto"/>
                        </a:rPr>
                        <a:t> </a:t>
                      </a:r>
                      <a:r>
                        <a:rPr sz="1050" b="1" spc="-10" dirty="0">
                          <a:solidFill>
                            <a:srgbClr val="FFFFFF"/>
                          </a:solidFill>
                          <a:latin typeface="Roboto"/>
                          <a:cs typeface="Roboto"/>
                        </a:rPr>
                        <a:t>Tested </a:t>
                      </a:r>
                      <a:r>
                        <a:rPr sz="1050" b="1" spc="-20" dirty="0">
                          <a:solidFill>
                            <a:srgbClr val="FFFFFF"/>
                          </a:solidFill>
                          <a:latin typeface="Roboto"/>
                          <a:cs typeface="Roboto"/>
                        </a:rPr>
                        <a:t>2023</a:t>
                      </a:r>
                      <a:endParaRPr sz="1050">
                        <a:latin typeface="Roboto"/>
                        <a:cs typeface="Roboto"/>
                      </a:endParaRPr>
                    </a:p>
                  </a:txBody>
                  <a:tcPr marL="0" marR="0" marT="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1050">
                        <a:latin typeface="Times New Roman"/>
                        <a:cs typeface="Times New Roman"/>
                      </a:endParaRPr>
                    </a:p>
                    <a:p>
                      <a:pPr>
                        <a:lnSpc>
                          <a:spcPct val="100000"/>
                        </a:lnSpc>
                        <a:spcBef>
                          <a:spcPts val="990"/>
                        </a:spcBef>
                      </a:pPr>
                      <a:endParaRPr sz="1050">
                        <a:latin typeface="Times New Roman"/>
                        <a:cs typeface="Times New Roman"/>
                      </a:endParaRPr>
                    </a:p>
                    <a:p>
                      <a:pPr marL="1005840" marR="314325" indent="-675005">
                        <a:lnSpc>
                          <a:spcPct val="101099"/>
                        </a:lnSpc>
                      </a:pPr>
                      <a:r>
                        <a:rPr sz="1050" b="1" dirty="0">
                          <a:solidFill>
                            <a:srgbClr val="FFFFFF"/>
                          </a:solidFill>
                          <a:latin typeface="Roboto"/>
                          <a:cs typeface="Roboto"/>
                        </a:rPr>
                        <a:t>Number</a:t>
                      </a:r>
                      <a:r>
                        <a:rPr sz="1050" b="1" spc="-5" dirty="0">
                          <a:solidFill>
                            <a:srgbClr val="FFFFFF"/>
                          </a:solidFill>
                          <a:latin typeface="Roboto"/>
                          <a:cs typeface="Roboto"/>
                        </a:rPr>
                        <a:t> </a:t>
                      </a:r>
                      <a:r>
                        <a:rPr sz="1050" b="1" dirty="0">
                          <a:solidFill>
                            <a:srgbClr val="FFFFFF"/>
                          </a:solidFill>
                          <a:latin typeface="Roboto"/>
                          <a:cs typeface="Roboto"/>
                        </a:rPr>
                        <a:t>of</a:t>
                      </a:r>
                      <a:r>
                        <a:rPr sz="1050" b="1" spc="-5" dirty="0">
                          <a:solidFill>
                            <a:srgbClr val="FFFFFF"/>
                          </a:solidFill>
                          <a:latin typeface="Roboto"/>
                          <a:cs typeface="Roboto"/>
                        </a:rPr>
                        <a:t> </a:t>
                      </a:r>
                      <a:r>
                        <a:rPr sz="1050" b="1" dirty="0">
                          <a:solidFill>
                            <a:srgbClr val="FFFFFF"/>
                          </a:solidFill>
                          <a:latin typeface="Roboto"/>
                          <a:cs typeface="Roboto"/>
                        </a:rPr>
                        <a:t>Students</a:t>
                      </a:r>
                      <a:r>
                        <a:rPr sz="1050" b="1" spc="-5" dirty="0">
                          <a:solidFill>
                            <a:srgbClr val="FFFFFF"/>
                          </a:solidFill>
                          <a:latin typeface="Roboto"/>
                          <a:cs typeface="Roboto"/>
                        </a:rPr>
                        <a:t> </a:t>
                      </a:r>
                      <a:r>
                        <a:rPr sz="1050" b="1" spc="-10" dirty="0">
                          <a:solidFill>
                            <a:srgbClr val="FFFFFF"/>
                          </a:solidFill>
                          <a:latin typeface="Roboto"/>
                          <a:cs typeface="Roboto"/>
                        </a:rPr>
                        <a:t>Tested </a:t>
                      </a:r>
                      <a:r>
                        <a:rPr sz="1050" b="1" spc="-20" dirty="0">
                          <a:solidFill>
                            <a:srgbClr val="FFFFFF"/>
                          </a:solidFill>
                          <a:latin typeface="Roboto"/>
                          <a:cs typeface="Roboto"/>
                        </a:rPr>
                        <a:t>2024</a:t>
                      </a:r>
                      <a:endParaRPr sz="1050">
                        <a:latin typeface="Roboto"/>
                        <a:cs typeface="Roboto"/>
                      </a:endParaRPr>
                    </a:p>
                  </a:txBody>
                  <a:tcPr marL="0" marR="0" marT="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1050">
                        <a:latin typeface="Times New Roman"/>
                        <a:cs typeface="Times New Roman"/>
                      </a:endParaRPr>
                    </a:p>
                    <a:p>
                      <a:pPr>
                        <a:lnSpc>
                          <a:spcPct val="100000"/>
                        </a:lnSpc>
                        <a:spcBef>
                          <a:spcPts val="990"/>
                        </a:spcBef>
                      </a:pPr>
                      <a:endParaRPr sz="1050">
                        <a:latin typeface="Times New Roman"/>
                        <a:cs typeface="Times New Roman"/>
                      </a:endParaRPr>
                    </a:p>
                    <a:p>
                      <a:pPr marL="1006475" marR="313690" indent="-675005">
                        <a:lnSpc>
                          <a:spcPct val="101099"/>
                        </a:lnSpc>
                      </a:pPr>
                      <a:r>
                        <a:rPr sz="1050" b="1" dirty="0">
                          <a:solidFill>
                            <a:srgbClr val="FFFFFF"/>
                          </a:solidFill>
                          <a:latin typeface="Roboto"/>
                          <a:cs typeface="Roboto"/>
                        </a:rPr>
                        <a:t>Number</a:t>
                      </a:r>
                      <a:r>
                        <a:rPr sz="1050" b="1" spc="-5" dirty="0">
                          <a:solidFill>
                            <a:srgbClr val="FFFFFF"/>
                          </a:solidFill>
                          <a:latin typeface="Roboto"/>
                          <a:cs typeface="Roboto"/>
                        </a:rPr>
                        <a:t> </a:t>
                      </a:r>
                      <a:r>
                        <a:rPr sz="1050" b="1" dirty="0">
                          <a:solidFill>
                            <a:srgbClr val="FFFFFF"/>
                          </a:solidFill>
                          <a:latin typeface="Roboto"/>
                          <a:cs typeface="Roboto"/>
                        </a:rPr>
                        <a:t>of</a:t>
                      </a:r>
                      <a:r>
                        <a:rPr sz="1050" b="1" spc="-5" dirty="0">
                          <a:solidFill>
                            <a:srgbClr val="FFFFFF"/>
                          </a:solidFill>
                          <a:latin typeface="Roboto"/>
                          <a:cs typeface="Roboto"/>
                        </a:rPr>
                        <a:t> </a:t>
                      </a:r>
                      <a:r>
                        <a:rPr sz="1050" b="1" dirty="0">
                          <a:solidFill>
                            <a:srgbClr val="FFFFFF"/>
                          </a:solidFill>
                          <a:latin typeface="Roboto"/>
                          <a:cs typeface="Roboto"/>
                        </a:rPr>
                        <a:t>Students</a:t>
                      </a:r>
                      <a:r>
                        <a:rPr sz="1050" b="1" spc="-5" dirty="0">
                          <a:solidFill>
                            <a:srgbClr val="FFFFFF"/>
                          </a:solidFill>
                          <a:latin typeface="Roboto"/>
                          <a:cs typeface="Roboto"/>
                        </a:rPr>
                        <a:t>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440"/>
                        </a:spcBef>
                      </a:pPr>
                      <a:endParaRPr sz="1050">
                        <a:latin typeface="Times New Roman"/>
                        <a:cs typeface="Times New Roman"/>
                      </a:endParaRPr>
                    </a:p>
                    <a:p>
                      <a:pPr marL="6350" algn="ctr">
                        <a:lnSpc>
                          <a:spcPct val="100000"/>
                        </a:lnSpc>
                      </a:pPr>
                      <a:r>
                        <a:rPr sz="1050" b="1" dirty="0">
                          <a:solidFill>
                            <a:srgbClr val="FFFFFF"/>
                          </a:solidFill>
                          <a:latin typeface="Roboto"/>
                          <a:cs typeface="Roboto"/>
                        </a:rPr>
                        <a:t>Difference</a:t>
                      </a:r>
                      <a:r>
                        <a:rPr sz="1050" b="1" spc="-45" dirty="0">
                          <a:solidFill>
                            <a:srgbClr val="FFFFFF"/>
                          </a:solidFill>
                          <a:latin typeface="Roboto"/>
                          <a:cs typeface="Roboto"/>
                        </a:rPr>
                        <a:t> </a:t>
                      </a:r>
                      <a:r>
                        <a:rPr sz="1050" b="1" dirty="0">
                          <a:solidFill>
                            <a:srgbClr val="FFFFFF"/>
                          </a:solidFill>
                          <a:latin typeface="Roboto"/>
                          <a:cs typeface="Roboto"/>
                        </a:rPr>
                        <a:t>2024-</a:t>
                      </a:r>
                      <a:r>
                        <a:rPr sz="1050" b="1" spc="-20" dirty="0">
                          <a:solidFill>
                            <a:srgbClr val="FFFFFF"/>
                          </a:solidFill>
                          <a:latin typeface="Roboto"/>
                          <a:cs typeface="Roboto"/>
                        </a:rPr>
                        <a:t>2025</a:t>
                      </a:r>
                      <a:endParaRPr sz="1050">
                        <a:latin typeface="Roboto"/>
                        <a:cs typeface="Roboto"/>
                      </a:endParaRPr>
                    </a:p>
                  </a:txBody>
                  <a:tcPr marL="0" marR="0" marT="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1"/>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3</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marL="1270" algn="ctr">
                        <a:lnSpc>
                          <a:spcPct val="100000"/>
                        </a:lnSpc>
                      </a:pPr>
                      <a:r>
                        <a:rPr sz="800" spc="-25" dirty="0">
                          <a:latin typeface="Roboto"/>
                          <a:cs typeface="Roboto"/>
                        </a:rPr>
                        <a:t>28</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27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24</a:t>
                      </a:r>
                      <a:r>
                        <a:rPr lang="en-US" sz="800" spc="-25" dirty="0">
                          <a:latin typeface="Roboto"/>
                          <a:cs typeface="Roboto"/>
                        </a:rPr>
                        <a:t> (out of 24)</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10" dirty="0">
                          <a:latin typeface="Roboto"/>
                          <a:cs typeface="Roboto"/>
                        </a:rPr>
                        <a:t>-</a:t>
                      </a:r>
                      <a:r>
                        <a:rPr sz="800" spc="-60" dirty="0">
                          <a:latin typeface="Roboto"/>
                          <a:cs typeface="Roboto"/>
                        </a:rPr>
                        <a:t>3</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2"/>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4</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marL="1270" algn="ctr">
                        <a:lnSpc>
                          <a:spcPct val="100000"/>
                        </a:lnSpc>
                      </a:pPr>
                      <a:r>
                        <a:rPr sz="800" spc="-25" dirty="0">
                          <a:latin typeface="Roboto"/>
                          <a:cs typeface="Roboto"/>
                        </a:rPr>
                        <a:t>16</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29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28</a:t>
                      </a:r>
                      <a:r>
                        <a:rPr lang="en-US" sz="800" spc="-25" dirty="0">
                          <a:latin typeface="Roboto"/>
                          <a:cs typeface="Roboto"/>
                        </a:rPr>
                        <a:t> (out of 28)</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10" dirty="0">
                          <a:latin typeface="Roboto"/>
                          <a:cs typeface="Roboto"/>
                        </a:rPr>
                        <a:t>-</a:t>
                      </a:r>
                      <a:r>
                        <a:rPr sz="800" spc="-60" dirty="0">
                          <a:latin typeface="Roboto"/>
                          <a:cs typeface="Roboto"/>
                        </a:rPr>
                        <a:t>1</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3"/>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5</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marL="1270" algn="ctr">
                        <a:lnSpc>
                          <a:spcPct val="100000"/>
                        </a:lnSpc>
                      </a:pPr>
                      <a:r>
                        <a:rPr sz="800" spc="-25" dirty="0">
                          <a:latin typeface="Roboto"/>
                          <a:cs typeface="Roboto"/>
                        </a:rPr>
                        <a:t>23</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17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31</a:t>
                      </a:r>
                      <a:r>
                        <a:rPr lang="en-US" sz="800" spc="-25" dirty="0">
                          <a:latin typeface="Roboto"/>
                          <a:cs typeface="Roboto"/>
                        </a:rPr>
                        <a:t> (out of 31)</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25" dirty="0">
                          <a:latin typeface="Roboto"/>
                          <a:cs typeface="Roboto"/>
                        </a:rPr>
                        <a:t>+14</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4"/>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6</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marL="1270" algn="ctr">
                        <a:lnSpc>
                          <a:spcPct val="100000"/>
                        </a:lnSpc>
                      </a:pPr>
                      <a:r>
                        <a:rPr sz="800" spc="-25" dirty="0">
                          <a:latin typeface="Roboto"/>
                          <a:cs typeface="Roboto"/>
                        </a:rPr>
                        <a:t>26</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22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18</a:t>
                      </a:r>
                      <a:r>
                        <a:rPr lang="en-US" sz="800" spc="-25" dirty="0">
                          <a:latin typeface="Roboto"/>
                          <a:cs typeface="Roboto"/>
                        </a:rPr>
                        <a:t> (out of 18)</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10" dirty="0">
                          <a:latin typeface="Roboto"/>
                          <a:cs typeface="Roboto"/>
                        </a:rPr>
                        <a:t>-</a:t>
                      </a:r>
                      <a:r>
                        <a:rPr sz="800" spc="-60" dirty="0">
                          <a:latin typeface="Roboto"/>
                          <a:cs typeface="Roboto"/>
                        </a:rPr>
                        <a:t>4</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5"/>
                  </a:ext>
                </a:extLst>
              </a:tr>
              <a:tr h="365125">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7</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marL="1270" algn="ctr">
                        <a:lnSpc>
                          <a:spcPct val="100000"/>
                        </a:lnSpc>
                      </a:pPr>
                      <a:r>
                        <a:rPr sz="800" spc="-25" dirty="0">
                          <a:latin typeface="Roboto"/>
                          <a:cs typeface="Roboto"/>
                        </a:rPr>
                        <a:t>34</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27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26</a:t>
                      </a:r>
                      <a:r>
                        <a:rPr lang="en-US" sz="800" spc="-25" dirty="0">
                          <a:latin typeface="Roboto"/>
                          <a:cs typeface="Roboto"/>
                        </a:rPr>
                        <a:t> (out of 26)</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10" dirty="0">
                          <a:latin typeface="Roboto"/>
                          <a:cs typeface="Roboto"/>
                        </a:rPr>
                        <a:t>-</a:t>
                      </a:r>
                      <a:r>
                        <a:rPr sz="800" spc="-60" dirty="0">
                          <a:latin typeface="Roboto"/>
                          <a:cs typeface="Roboto"/>
                        </a:rPr>
                        <a:t>1</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6"/>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8</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marL="1270" algn="ctr">
                        <a:lnSpc>
                          <a:spcPct val="100000"/>
                        </a:lnSpc>
                      </a:pPr>
                      <a:r>
                        <a:rPr sz="800" spc="-25" dirty="0">
                          <a:latin typeface="Roboto"/>
                          <a:cs typeface="Roboto"/>
                        </a:rPr>
                        <a:t>25</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36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17</a:t>
                      </a:r>
                      <a:r>
                        <a:rPr lang="en-US" sz="800" spc="-25" dirty="0">
                          <a:latin typeface="Roboto"/>
                          <a:cs typeface="Roboto"/>
                        </a:rPr>
                        <a:t>  (out of 17)</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dirty="0">
                          <a:latin typeface="Roboto"/>
                          <a:cs typeface="Roboto"/>
                        </a:rPr>
                        <a:t>-</a:t>
                      </a:r>
                      <a:r>
                        <a:rPr sz="800" spc="-25" dirty="0">
                          <a:latin typeface="Roboto"/>
                          <a:cs typeface="Roboto"/>
                        </a:rPr>
                        <a:t>19</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7"/>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dirty="0">
                          <a:solidFill>
                            <a:srgbClr val="FFFFFF"/>
                          </a:solidFill>
                          <a:latin typeface="Roboto"/>
                          <a:cs typeface="Roboto"/>
                        </a:rPr>
                        <a:t>Alg</a:t>
                      </a:r>
                      <a:r>
                        <a:rPr sz="800" b="1" spc="15" dirty="0">
                          <a:solidFill>
                            <a:srgbClr val="FFFFFF"/>
                          </a:solidFill>
                          <a:latin typeface="Roboto"/>
                          <a:cs typeface="Roboto"/>
                        </a:rPr>
                        <a:t> </a:t>
                      </a:r>
                      <a:r>
                        <a:rPr sz="800" b="1" dirty="0">
                          <a:solidFill>
                            <a:srgbClr val="FFFFFF"/>
                          </a:solidFill>
                          <a:latin typeface="Roboto"/>
                          <a:cs typeface="Roboto"/>
                        </a:rPr>
                        <a:t>I</a:t>
                      </a:r>
                      <a:r>
                        <a:rPr sz="800" b="1" spc="20" dirty="0">
                          <a:solidFill>
                            <a:srgbClr val="FFFFFF"/>
                          </a:solidFill>
                          <a:latin typeface="Roboto"/>
                          <a:cs typeface="Roboto"/>
                        </a:rPr>
                        <a:t> </a:t>
                      </a:r>
                      <a:r>
                        <a:rPr sz="800" b="1" spc="-20" dirty="0">
                          <a:solidFill>
                            <a:srgbClr val="FFFFFF"/>
                          </a:solidFill>
                          <a:latin typeface="Roboto"/>
                          <a:cs typeface="Roboto"/>
                        </a:rPr>
                        <a:t>(MS)</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5" dirty="0">
                          <a:latin typeface="Roboto"/>
                          <a:cs typeface="Roboto"/>
                        </a:rPr>
                        <a:t>&lt;10</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spc="-25" dirty="0">
                          <a:latin typeface="Roboto"/>
                          <a:cs typeface="Roboto"/>
                        </a:rPr>
                        <a:t>&lt;10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1270" algn="ctr">
                        <a:lnSpc>
                          <a:spcPct val="100000"/>
                        </a:lnSpc>
                      </a:pPr>
                      <a:r>
                        <a:rPr sz="800" spc="-25" dirty="0">
                          <a:latin typeface="Roboto"/>
                          <a:cs typeface="Roboto"/>
                        </a:rPr>
                        <a:t>10</a:t>
                      </a:r>
                      <a:r>
                        <a:rPr lang="en-US" sz="800" spc="-25" dirty="0">
                          <a:latin typeface="Roboto"/>
                          <a:cs typeface="Roboto"/>
                        </a:rPr>
                        <a:t> (out of 10)</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25" dirty="0">
                          <a:latin typeface="Roboto"/>
                          <a:cs typeface="Roboto"/>
                        </a:rPr>
                        <a:t>N/A</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8"/>
                  </a:ext>
                </a:extLst>
              </a:tr>
              <a:tr h="358775">
                <a:tc>
                  <a:txBody>
                    <a:bodyPr/>
                    <a:lstStyle/>
                    <a:p>
                      <a:pPr>
                        <a:lnSpc>
                          <a:spcPct val="100000"/>
                        </a:lnSpc>
                        <a:spcBef>
                          <a:spcPts val="15"/>
                        </a:spcBef>
                      </a:pPr>
                      <a:endParaRPr sz="800">
                        <a:latin typeface="Times New Roman"/>
                        <a:cs typeface="Times New Roman"/>
                      </a:endParaRPr>
                    </a:p>
                    <a:p>
                      <a:pPr algn="ctr">
                        <a:lnSpc>
                          <a:spcPct val="100000"/>
                        </a:lnSpc>
                      </a:pPr>
                      <a:r>
                        <a:rPr sz="800" b="1" dirty="0">
                          <a:solidFill>
                            <a:srgbClr val="FFFFFF"/>
                          </a:solidFill>
                          <a:latin typeface="Roboto"/>
                          <a:cs typeface="Roboto"/>
                        </a:rPr>
                        <a:t>All</a:t>
                      </a:r>
                      <a:r>
                        <a:rPr sz="800" b="1" spc="20" dirty="0">
                          <a:solidFill>
                            <a:srgbClr val="FFFFFF"/>
                          </a:solidFill>
                          <a:latin typeface="Roboto"/>
                          <a:cs typeface="Roboto"/>
                        </a:rPr>
                        <a:t> </a:t>
                      </a:r>
                      <a:r>
                        <a:rPr sz="800" b="1" spc="-10" dirty="0">
                          <a:solidFill>
                            <a:srgbClr val="FFFFFF"/>
                          </a:solidFill>
                          <a:latin typeface="Roboto"/>
                          <a:cs typeface="Roboto"/>
                        </a:rPr>
                        <a:t>Grades</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12700">
                      <a:solidFill>
                        <a:srgbClr val="000000"/>
                      </a:solidFill>
                      <a:prstDash val="solid"/>
                    </a:lnB>
                    <a:solidFill>
                      <a:srgbClr val="1F3763"/>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25" dirty="0">
                          <a:latin typeface="Roboto"/>
                          <a:cs typeface="Roboto"/>
                        </a:rPr>
                        <a:t>152</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25" dirty="0">
                          <a:latin typeface="Roboto"/>
                          <a:cs typeface="Roboto"/>
                        </a:rPr>
                        <a:t>158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algn="ctr">
                        <a:lnSpc>
                          <a:spcPct val="100000"/>
                        </a:lnSpc>
                      </a:pPr>
                      <a:r>
                        <a:rPr sz="800" b="1" spc="-25" dirty="0">
                          <a:latin typeface="Roboto"/>
                          <a:cs typeface="Roboto"/>
                        </a:rPr>
                        <a:t>154</a:t>
                      </a:r>
                      <a:r>
                        <a:rPr lang="en-US" sz="800" b="1" spc="-25" dirty="0">
                          <a:latin typeface="Roboto"/>
                          <a:cs typeface="Roboto"/>
                        </a:rPr>
                        <a:t> (out of 154)</a:t>
                      </a:r>
                      <a:endParaRPr sz="800" dirty="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spcBef>
                          <a:spcPts val="15"/>
                        </a:spcBef>
                      </a:pPr>
                      <a:endParaRPr sz="800" dirty="0">
                        <a:latin typeface="Times New Roman"/>
                        <a:cs typeface="Times New Roman"/>
                      </a:endParaRPr>
                    </a:p>
                    <a:p>
                      <a:pPr marL="6350" algn="ctr">
                        <a:lnSpc>
                          <a:spcPct val="100000"/>
                        </a:lnSpc>
                      </a:pPr>
                      <a:r>
                        <a:rPr sz="800" b="1" dirty="0">
                          <a:latin typeface="Roboto"/>
                          <a:cs typeface="Roboto"/>
                        </a:rPr>
                        <a:t>-</a:t>
                      </a:r>
                      <a:r>
                        <a:rPr sz="800" b="1" spc="-50" dirty="0">
                          <a:latin typeface="Roboto"/>
                          <a:cs typeface="Roboto"/>
                        </a:rPr>
                        <a:t>4</a:t>
                      </a:r>
                      <a:endParaRPr sz="800" dirty="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12700">
                      <a:solidFill>
                        <a:srgbClr val="000000"/>
                      </a:solidFill>
                      <a:prstDash val="solid"/>
                    </a:lnB>
                    <a:solidFill>
                      <a:srgbClr val="DAE2F3"/>
                    </a:solidFill>
                  </a:tcPr>
                </a:tc>
                <a:extLst>
                  <a:ext uri="{0D108BD9-81ED-4DB2-BD59-A6C34878D82A}">
                    <a16:rowId xmlns:a16="http://schemas.microsoft.com/office/drawing/2014/main" val="10009"/>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15</a:t>
            </a:fld>
            <a:endParaRPr spc="-25" dirty="0"/>
          </a:p>
        </p:txBody>
      </p:sp>
      <p:pic>
        <p:nvPicPr>
          <p:cNvPr id="15362" name="Picture 2">
            <a:extLst>
              <a:ext uri="{FF2B5EF4-FFF2-40B4-BE49-F238E27FC236}">
                <a16:creationId xmlns:a16="http://schemas.microsoft.com/office/drawing/2014/main" id="{B142ACD7-E58C-703A-E0EB-2DD60D5F6E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9832" y="6624312"/>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571128211"/>
              </p:ext>
            </p:extLst>
          </p:nvPr>
        </p:nvGraphicFramePr>
        <p:xfrm>
          <a:off x="91439" y="85089"/>
          <a:ext cx="9862819" cy="4756150"/>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2320290">
                  <a:extLst>
                    <a:ext uri="{9D8B030D-6E8A-4147-A177-3AD203B41FA5}">
                      <a16:colId xmlns:a16="http://schemas.microsoft.com/office/drawing/2014/main" val="20001"/>
                    </a:ext>
                  </a:extLst>
                </a:gridCol>
                <a:gridCol w="2320290">
                  <a:extLst>
                    <a:ext uri="{9D8B030D-6E8A-4147-A177-3AD203B41FA5}">
                      <a16:colId xmlns:a16="http://schemas.microsoft.com/office/drawing/2014/main" val="20002"/>
                    </a:ext>
                  </a:extLst>
                </a:gridCol>
                <a:gridCol w="2320290">
                  <a:extLst>
                    <a:ext uri="{9D8B030D-6E8A-4147-A177-3AD203B41FA5}">
                      <a16:colId xmlns:a16="http://schemas.microsoft.com/office/drawing/2014/main" val="20003"/>
                    </a:ext>
                  </a:extLst>
                </a:gridCol>
                <a:gridCol w="2313939">
                  <a:extLst>
                    <a:ext uri="{9D8B030D-6E8A-4147-A177-3AD203B41FA5}">
                      <a16:colId xmlns:a16="http://schemas.microsoft.com/office/drawing/2014/main" val="20004"/>
                    </a:ext>
                  </a:extLst>
                </a:gridCol>
              </a:tblGrid>
              <a:tr h="1130935">
                <a:tc gridSpan="5">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spc="-10" dirty="0">
                          <a:solidFill>
                            <a:srgbClr val="FFFFFF"/>
                          </a:solidFill>
                          <a:latin typeface="Roboto"/>
                          <a:cs typeface="Roboto"/>
                        </a:rPr>
                        <a:t>Science</a:t>
                      </a:r>
                      <a:endParaRPr sz="1500">
                        <a:latin typeface="Roboto"/>
                        <a:cs typeface="Roboto"/>
                      </a:endParaRPr>
                    </a:p>
                  </a:txBody>
                  <a:tcPr marL="0" marR="0" marT="9525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209675">
                <a:tc>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algn="ctr">
                        <a:lnSpc>
                          <a:spcPct val="100000"/>
                        </a:lnSpc>
                      </a:pPr>
                      <a:r>
                        <a:rPr sz="1050" b="1" spc="-10" dirty="0">
                          <a:solidFill>
                            <a:srgbClr val="FFFFFF"/>
                          </a:solidFill>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1050">
                        <a:latin typeface="Times New Roman"/>
                        <a:cs typeface="Times New Roman"/>
                      </a:endParaRPr>
                    </a:p>
                    <a:p>
                      <a:pPr>
                        <a:lnSpc>
                          <a:spcPct val="100000"/>
                        </a:lnSpc>
                        <a:spcBef>
                          <a:spcPts val="990"/>
                        </a:spcBef>
                      </a:pPr>
                      <a:endParaRPr sz="1050">
                        <a:latin typeface="Times New Roman"/>
                        <a:cs typeface="Times New Roman"/>
                      </a:endParaRPr>
                    </a:p>
                    <a:p>
                      <a:pPr marL="1006475" marR="313690" indent="-675005">
                        <a:lnSpc>
                          <a:spcPct val="101099"/>
                        </a:lnSpc>
                      </a:pPr>
                      <a:r>
                        <a:rPr sz="1050" b="1" dirty="0">
                          <a:solidFill>
                            <a:srgbClr val="FFFFFF"/>
                          </a:solidFill>
                          <a:latin typeface="Roboto"/>
                          <a:cs typeface="Roboto"/>
                        </a:rPr>
                        <a:t>Number</a:t>
                      </a:r>
                      <a:r>
                        <a:rPr sz="1050" b="1" spc="-5" dirty="0">
                          <a:solidFill>
                            <a:srgbClr val="FFFFFF"/>
                          </a:solidFill>
                          <a:latin typeface="Roboto"/>
                          <a:cs typeface="Roboto"/>
                        </a:rPr>
                        <a:t> </a:t>
                      </a:r>
                      <a:r>
                        <a:rPr sz="1050" b="1" dirty="0">
                          <a:solidFill>
                            <a:srgbClr val="FFFFFF"/>
                          </a:solidFill>
                          <a:latin typeface="Roboto"/>
                          <a:cs typeface="Roboto"/>
                        </a:rPr>
                        <a:t>of</a:t>
                      </a:r>
                      <a:r>
                        <a:rPr sz="1050" b="1" spc="-5" dirty="0">
                          <a:solidFill>
                            <a:srgbClr val="FFFFFF"/>
                          </a:solidFill>
                          <a:latin typeface="Roboto"/>
                          <a:cs typeface="Roboto"/>
                        </a:rPr>
                        <a:t> </a:t>
                      </a:r>
                      <a:r>
                        <a:rPr sz="1050" b="1" dirty="0">
                          <a:solidFill>
                            <a:srgbClr val="FFFFFF"/>
                          </a:solidFill>
                          <a:latin typeface="Roboto"/>
                          <a:cs typeface="Roboto"/>
                        </a:rPr>
                        <a:t>Students</a:t>
                      </a:r>
                      <a:r>
                        <a:rPr sz="1050" b="1" spc="-5" dirty="0">
                          <a:solidFill>
                            <a:srgbClr val="FFFFFF"/>
                          </a:solidFill>
                          <a:latin typeface="Roboto"/>
                          <a:cs typeface="Roboto"/>
                        </a:rPr>
                        <a:t> </a:t>
                      </a:r>
                      <a:r>
                        <a:rPr sz="1050" b="1" spc="-10" dirty="0">
                          <a:solidFill>
                            <a:srgbClr val="FFFFFF"/>
                          </a:solidFill>
                          <a:latin typeface="Roboto"/>
                          <a:cs typeface="Roboto"/>
                        </a:rPr>
                        <a:t>Tested </a:t>
                      </a:r>
                      <a:r>
                        <a:rPr sz="1050" b="1" spc="-20" dirty="0">
                          <a:solidFill>
                            <a:srgbClr val="FFFFFF"/>
                          </a:solidFill>
                          <a:latin typeface="Roboto"/>
                          <a:cs typeface="Roboto"/>
                        </a:rPr>
                        <a:t>2023</a:t>
                      </a:r>
                      <a:endParaRPr sz="1050">
                        <a:latin typeface="Roboto"/>
                        <a:cs typeface="Roboto"/>
                      </a:endParaRPr>
                    </a:p>
                  </a:txBody>
                  <a:tcPr marL="0" marR="0" marT="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1050">
                        <a:latin typeface="Times New Roman"/>
                        <a:cs typeface="Times New Roman"/>
                      </a:endParaRPr>
                    </a:p>
                    <a:p>
                      <a:pPr>
                        <a:lnSpc>
                          <a:spcPct val="100000"/>
                        </a:lnSpc>
                        <a:spcBef>
                          <a:spcPts val="990"/>
                        </a:spcBef>
                      </a:pPr>
                      <a:endParaRPr sz="1050">
                        <a:latin typeface="Times New Roman"/>
                        <a:cs typeface="Times New Roman"/>
                      </a:endParaRPr>
                    </a:p>
                    <a:p>
                      <a:pPr marL="1005840" marR="314325" indent="-675005">
                        <a:lnSpc>
                          <a:spcPct val="101099"/>
                        </a:lnSpc>
                      </a:pPr>
                      <a:r>
                        <a:rPr sz="1050" b="1" dirty="0">
                          <a:solidFill>
                            <a:srgbClr val="FFFFFF"/>
                          </a:solidFill>
                          <a:latin typeface="Roboto"/>
                          <a:cs typeface="Roboto"/>
                        </a:rPr>
                        <a:t>Number</a:t>
                      </a:r>
                      <a:r>
                        <a:rPr sz="1050" b="1" spc="-5" dirty="0">
                          <a:solidFill>
                            <a:srgbClr val="FFFFFF"/>
                          </a:solidFill>
                          <a:latin typeface="Roboto"/>
                          <a:cs typeface="Roboto"/>
                        </a:rPr>
                        <a:t> </a:t>
                      </a:r>
                      <a:r>
                        <a:rPr sz="1050" b="1" dirty="0">
                          <a:solidFill>
                            <a:srgbClr val="FFFFFF"/>
                          </a:solidFill>
                          <a:latin typeface="Roboto"/>
                          <a:cs typeface="Roboto"/>
                        </a:rPr>
                        <a:t>of</a:t>
                      </a:r>
                      <a:r>
                        <a:rPr sz="1050" b="1" spc="-5" dirty="0">
                          <a:solidFill>
                            <a:srgbClr val="FFFFFF"/>
                          </a:solidFill>
                          <a:latin typeface="Roboto"/>
                          <a:cs typeface="Roboto"/>
                        </a:rPr>
                        <a:t> </a:t>
                      </a:r>
                      <a:r>
                        <a:rPr sz="1050" b="1" dirty="0">
                          <a:solidFill>
                            <a:srgbClr val="FFFFFF"/>
                          </a:solidFill>
                          <a:latin typeface="Roboto"/>
                          <a:cs typeface="Roboto"/>
                        </a:rPr>
                        <a:t>Students</a:t>
                      </a:r>
                      <a:r>
                        <a:rPr sz="1050" b="1" spc="-5" dirty="0">
                          <a:solidFill>
                            <a:srgbClr val="FFFFFF"/>
                          </a:solidFill>
                          <a:latin typeface="Roboto"/>
                          <a:cs typeface="Roboto"/>
                        </a:rPr>
                        <a:t> </a:t>
                      </a:r>
                      <a:r>
                        <a:rPr sz="1050" b="1" spc="-10" dirty="0">
                          <a:solidFill>
                            <a:srgbClr val="FFFFFF"/>
                          </a:solidFill>
                          <a:latin typeface="Roboto"/>
                          <a:cs typeface="Roboto"/>
                        </a:rPr>
                        <a:t>Tested </a:t>
                      </a:r>
                      <a:r>
                        <a:rPr sz="1050" b="1" spc="-20" dirty="0">
                          <a:solidFill>
                            <a:srgbClr val="FFFFFF"/>
                          </a:solidFill>
                          <a:latin typeface="Roboto"/>
                          <a:cs typeface="Roboto"/>
                        </a:rPr>
                        <a:t>2024</a:t>
                      </a:r>
                      <a:endParaRPr sz="1050">
                        <a:latin typeface="Roboto"/>
                        <a:cs typeface="Roboto"/>
                      </a:endParaRPr>
                    </a:p>
                  </a:txBody>
                  <a:tcPr marL="0" marR="0" marT="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1050">
                        <a:latin typeface="Times New Roman"/>
                        <a:cs typeface="Times New Roman"/>
                      </a:endParaRPr>
                    </a:p>
                    <a:p>
                      <a:pPr>
                        <a:lnSpc>
                          <a:spcPct val="100000"/>
                        </a:lnSpc>
                        <a:spcBef>
                          <a:spcPts val="990"/>
                        </a:spcBef>
                      </a:pPr>
                      <a:endParaRPr sz="1050">
                        <a:latin typeface="Times New Roman"/>
                        <a:cs typeface="Times New Roman"/>
                      </a:endParaRPr>
                    </a:p>
                    <a:p>
                      <a:pPr marL="1006475" marR="313690" indent="-675005">
                        <a:lnSpc>
                          <a:spcPct val="101099"/>
                        </a:lnSpc>
                      </a:pPr>
                      <a:r>
                        <a:rPr sz="1050" b="1" dirty="0">
                          <a:solidFill>
                            <a:srgbClr val="FFFFFF"/>
                          </a:solidFill>
                          <a:latin typeface="Roboto"/>
                          <a:cs typeface="Roboto"/>
                        </a:rPr>
                        <a:t>Number</a:t>
                      </a:r>
                      <a:r>
                        <a:rPr sz="1050" b="1" spc="-5" dirty="0">
                          <a:solidFill>
                            <a:srgbClr val="FFFFFF"/>
                          </a:solidFill>
                          <a:latin typeface="Roboto"/>
                          <a:cs typeface="Roboto"/>
                        </a:rPr>
                        <a:t> </a:t>
                      </a:r>
                      <a:r>
                        <a:rPr sz="1050" b="1" dirty="0">
                          <a:solidFill>
                            <a:srgbClr val="FFFFFF"/>
                          </a:solidFill>
                          <a:latin typeface="Roboto"/>
                          <a:cs typeface="Roboto"/>
                        </a:rPr>
                        <a:t>of</a:t>
                      </a:r>
                      <a:r>
                        <a:rPr sz="1050" b="1" spc="-5" dirty="0">
                          <a:solidFill>
                            <a:srgbClr val="FFFFFF"/>
                          </a:solidFill>
                          <a:latin typeface="Roboto"/>
                          <a:cs typeface="Roboto"/>
                        </a:rPr>
                        <a:t> </a:t>
                      </a:r>
                      <a:r>
                        <a:rPr sz="1050" b="1" dirty="0">
                          <a:solidFill>
                            <a:srgbClr val="FFFFFF"/>
                          </a:solidFill>
                          <a:latin typeface="Roboto"/>
                          <a:cs typeface="Roboto"/>
                        </a:rPr>
                        <a:t>Students</a:t>
                      </a:r>
                      <a:r>
                        <a:rPr sz="1050" b="1" spc="-5" dirty="0">
                          <a:solidFill>
                            <a:srgbClr val="FFFFFF"/>
                          </a:solidFill>
                          <a:latin typeface="Roboto"/>
                          <a:cs typeface="Roboto"/>
                        </a:rPr>
                        <a:t>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440"/>
                        </a:spcBef>
                      </a:pPr>
                      <a:endParaRPr sz="1050">
                        <a:latin typeface="Times New Roman"/>
                        <a:cs typeface="Times New Roman"/>
                      </a:endParaRPr>
                    </a:p>
                    <a:p>
                      <a:pPr marL="6350" algn="ctr">
                        <a:lnSpc>
                          <a:spcPct val="100000"/>
                        </a:lnSpc>
                      </a:pPr>
                      <a:r>
                        <a:rPr sz="1050" b="1" dirty="0">
                          <a:solidFill>
                            <a:srgbClr val="FFFFFF"/>
                          </a:solidFill>
                          <a:latin typeface="Roboto"/>
                          <a:cs typeface="Roboto"/>
                        </a:rPr>
                        <a:t>Difference</a:t>
                      </a:r>
                      <a:r>
                        <a:rPr sz="1050" b="1" spc="-45" dirty="0">
                          <a:solidFill>
                            <a:srgbClr val="FFFFFF"/>
                          </a:solidFill>
                          <a:latin typeface="Roboto"/>
                          <a:cs typeface="Roboto"/>
                        </a:rPr>
                        <a:t> </a:t>
                      </a:r>
                      <a:r>
                        <a:rPr sz="1050" b="1" dirty="0">
                          <a:solidFill>
                            <a:srgbClr val="FFFFFF"/>
                          </a:solidFill>
                          <a:latin typeface="Roboto"/>
                          <a:cs typeface="Roboto"/>
                        </a:rPr>
                        <a:t>2024-</a:t>
                      </a:r>
                      <a:r>
                        <a:rPr sz="1050" b="1" spc="-20" dirty="0">
                          <a:solidFill>
                            <a:srgbClr val="FFFFFF"/>
                          </a:solidFill>
                          <a:latin typeface="Roboto"/>
                          <a:cs typeface="Roboto"/>
                        </a:rPr>
                        <a:t>2025</a:t>
                      </a:r>
                      <a:endParaRPr sz="1050">
                        <a:latin typeface="Roboto"/>
                        <a:cs typeface="Roboto"/>
                      </a:endParaRPr>
                    </a:p>
                  </a:txBody>
                  <a:tcPr marL="0" marR="0" marT="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1"/>
                  </a:ext>
                </a:extLst>
              </a:tr>
              <a:tr h="803275">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1270" algn="ctr">
                        <a:lnSpc>
                          <a:spcPct val="100000"/>
                        </a:lnSpc>
                      </a:pPr>
                      <a:r>
                        <a:rPr sz="800" spc="-25" dirty="0">
                          <a:latin typeface="Roboto"/>
                          <a:cs typeface="Roboto"/>
                        </a:rPr>
                        <a:t>22</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25" dirty="0">
                          <a:latin typeface="Roboto"/>
                          <a:cs typeface="Roboto"/>
                        </a:rPr>
                        <a:t>17</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dirty="0">
                        <a:latin typeface="Times New Roman"/>
                        <a:cs typeface="Times New Roman"/>
                      </a:endParaRPr>
                    </a:p>
                    <a:p>
                      <a:pPr>
                        <a:lnSpc>
                          <a:spcPct val="100000"/>
                        </a:lnSpc>
                        <a:spcBef>
                          <a:spcPts val="815"/>
                        </a:spcBef>
                      </a:pPr>
                      <a:endParaRPr sz="800" dirty="0">
                        <a:latin typeface="Times New Roman"/>
                        <a:cs typeface="Times New Roman"/>
                      </a:endParaRPr>
                    </a:p>
                    <a:p>
                      <a:pPr marL="1270" algn="ctr">
                        <a:lnSpc>
                          <a:spcPct val="100000"/>
                        </a:lnSpc>
                      </a:pPr>
                      <a:r>
                        <a:rPr sz="800" spc="-25" dirty="0">
                          <a:latin typeface="Roboto"/>
                          <a:cs typeface="Roboto"/>
                        </a:rPr>
                        <a:t>3</a:t>
                      </a:r>
                      <a:r>
                        <a:rPr lang="en-US" sz="800" spc="-25" dirty="0">
                          <a:latin typeface="Roboto"/>
                          <a:cs typeface="Roboto"/>
                        </a:rPr>
                        <a:t>1 (out of 31)</a:t>
                      </a:r>
                      <a:endParaRPr sz="800" dirty="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dirty="0">
                        <a:latin typeface="Times New Roman"/>
                        <a:cs typeface="Times New Roman"/>
                      </a:endParaRPr>
                    </a:p>
                    <a:p>
                      <a:pPr>
                        <a:lnSpc>
                          <a:spcPct val="100000"/>
                        </a:lnSpc>
                        <a:spcBef>
                          <a:spcPts val="815"/>
                        </a:spcBef>
                      </a:pPr>
                      <a:endParaRPr sz="800" dirty="0">
                        <a:latin typeface="Times New Roman"/>
                        <a:cs typeface="Times New Roman"/>
                      </a:endParaRPr>
                    </a:p>
                    <a:p>
                      <a:pPr marL="6350" algn="ctr">
                        <a:lnSpc>
                          <a:spcPct val="100000"/>
                        </a:lnSpc>
                      </a:pPr>
                      <a:r>
                        <a:rPr sz="800" spc="-25" dirty="0">
                          <a:latin typeface="Roboto"/>
                          <a:cs typeface="Roboto"/>
                        </a:rPr>
                        <a:t>+1</a:t>
                      </a:r>
                      <a:r>
                        <a:rPr lang="en-US" sz="800" spc="-25" dirty="0">
                          <a:latin typeface="Roboto"/>
                          <a:cs typeface="Roboto"/>
                        </a:rPr>
                        <a:t>4</a:t>
                      </a:r>
                      <a:endParaRPr sz="800" dirty="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2"/>
                  </a:ext>
                </a:extLst>
              </a:tr>
              <a:tr h="803275">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b="1" spc="-50" dirty="0">
                          <a:solidFill>
                            <a:srgbClr val="FFFFFF"/>
                          </a:solidFill>
                          <a:latin typeface="Roboto"/>
                          <a:cs typeface="Roboto"/>
                        </a:rPr>
                        <a:t>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1270" algn="ctr">
                        <a:lnSpc>
                          <a:spcPct val="100000"/>
                        </a:lnSpc>
                      </a:pPr>
                      <a:r>
                        <a:rPr sz="800" spc="-25" dirty="0">
                          <a:latin typeface="Roboto"/>
                          <a:cs typeface="Roboto"/>
                        </a:rPr>
                        <a:t>24</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25" dirty="0">
                          <a:latin typeface="Roboto"/>
                          <a:cs typeface="Roboto"/>
                        </a:rPr>
                        <a:t>36</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dirty="0">
                        <a:latin typeface="Times New Roman"/>
                        <a:cs typeface="Times New Roman"/>
                      </a:endParaRPr>
                    </a:p>
                    <a:p>
                      <a:pPr>
                        <a:lnSpc>
                          <a:spcPct val="100000"/>
                        </a:lnSpc>
                        <a:spcBef>
                          <a:spcPts val="815"/>
                        </a:spcBef>
                      </a:pPr>
                      <a:endParaRPr sz="800" dirty="0">
                        <a:latin typeface="Times New Roman"/>
                        <a:cs typeface="Times New Roman"/>
                      </a:endParaRPr>
                    </a:p>
                    <a:p>
                      <a:pPr marL="1270" algn="ctr">
                        <a:lnSpc>
                          <a:spcPct val="100000"/>
                        </a:lnSpc>
                      </a:pPr>
                      <a:r>
                        <a:rPr sz="800" spc="-25">
                          <a:latin typeface="Roboto"/>
                          <a:cs typeface="Roboto"/>
                        </a:rPr>
                        <a:t>27</a:t>
                      </a:r>
                      <a:r>
                        <a:rPr lang="en-US" sz="800" spc="-25">
                          <a:latin typeface="Roboto"/>
                          <a:cs typeface="Roboto"/>
                        </a:rPr>
                        <a:t> (out of 27)</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5715" algn="ctr">
                        <a:lnSpc>
                          <a:spcPct val="100000"/>
                        </a:lnSpc>
                      </a:pPr>
                      <a:r>
                        <a:rPr sz="800" spc="-10" dirty="0">
                          <a:latin typeface="Roboto"/>
                          <a:cs typeface="Roboto"/>
                        </a:rPr>
                        <a:t>-</a:t>
                      </a:r>
                      <a:r>
                        <a:rPr sz="800" spc="-60" dirty="0">
                          <a:latin typeface="Roboto"/>
                          <a:cs typeface="Roboto"/>
                        </a:rPr>
                        <a:t>9</a:t>
                      </a:r>
                      <a:endParaRPr sz="80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AE2F3"/>
                    </a:solidFill>
                  </a:tcPr>
                </a:tc>
                <a:extLst>
                  <a:ext uri="{0D108BD9-81ED-4DB2-BD59-A6C34878D82A}">
                    <a16:rowId xmlns:a16="http://schemas.microsoft.com/office/drawing/2014/main" val="10003"/>
                  </a:ext>
                </a:extLst>
              </a:tr>
              <a:tr h="796925">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dirty="0">
                          <a:solidFill>
                            <a:srgbClr val="FFFFFF"/>
                          </a:solidFill>
                          <a:latin typeface="Roboto"/>
                          <a:cs typeface="Roboto"/>
                        </a:rPr>
                        <a:t>All</a:t>
                      </a:r>
                      <a:r>
                        <a:rPr sz="800" b="1" spc="20" dirty="0">
                          <a:solidFill>
                            <a:srgbClr val="FFFFFF"/>
                          </a:solidFill>
                          <a:latin typeface="Roboto"/>
                          <a:cs typeface="Roboto"/>
                        </a:rPr>
                        <a:t> </a:t>
                      </a:r>
                      <a:r>
                        <a:rPr sz="800" b="1" spc="-10" dirty="0">
                          <a:solidFill>
                            <a:srgbClr val="FFFFFF"/>
                          </a:solidFill>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12700">
                      <a:solidFill>
                        <a:srgbClr val="000000"/>
                      </a:solidFill>
                      <a:prstDash val="solid"/>
                    </a:lnB>
                    <a:solidFill>
                      <a:srgbClr val="1F3763"/>
                    </a:solidFill>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25" dirty="0">
                          <a:latin typeface="Roboto"/>
                          <a:cs typeface="Roboto"/>
                        </a:rPr>
                        <a:t>46</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25" dirty="0">
                          <a:latin typeface="Roboto"/>
                          <a:cs typeface="Roboto"/>
                        </a:rPr>
                        <a:t>53</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dirty="0">
                        <a:latin typeface="Times New Roman"/>
                        <a:cs typeface="Times New Roman"/>
                      </a:endParaRPr>
                    </a:p>
                    <a:p>
                      <a:pPr>
                        <a:lnSpc>
                          <a:spcPct val="100000"/>
                        </a:lnSpc>
                        <a:spcBef>
                          <a:spcPts val="810"/>
                        </a:spcBef>
                      </a:pPr>
                      <a:endParaRPr sz="800" dirty="0">
                        <a:latin typeface="Times New Roman"/>
                        <a:cs typeface="Times New Roman"/>
                      </a:endParaRPr>
                    </a:p>
                    <a:p>
                      <a:pPr algn="ctr">
                        <a:lnSpc>
                          <a:spcPct val="100000"/>
                        </a:lnSpc>
                      </a:pPr>
                      <a:r>
                        <a:rPr sz="800" b="1" spc="-25" dirty="0">
                          <a:latin typeface="Roboto"/>
                          <a:cs typeface="Roboto"/>
                        </a:rPr>
                        <a:t>5</a:t>
                      </a:r>
                      <a:r>
                        <a:rPr lang="en-US" sz="800" b="1" spc="-25" dirty="0">
                          <a:latin typeface="Roboto"/>
                          <a:cs typeface="Roboto"/>
                        </a:rPr>
                        <a:t>8 (out of 58)</a:t>
                      </a:r>
                      <a:endParaRPr sz="800" dirty="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dirty="0">
                        <a:latin typeface="Times New Roman"/>
                        <a:cs typeface="Times New Roman"/>
                      </a:endParaRPr>
                    </a:p>
                    <a:p>
                      <a:pPr>
                        <a:lnSpc>
                          <a:spcPct val="100000"/>
                        </a:lnSpc>
                        <a:spcBef>
                          <a:spcPts val="810"/>
                        </a:spcBef>
                      </a:pPr>
                      <a:endParaRPr sz="800" dirty="0">
                        <a:latin typeface="Times New Roman"/>
                        <a:cs typeface="Times New Roman"/>
                      </a:endParaRPr>
                    </a:p>
                    <a:p>
                      <a:pPr marL="6350" algn="ctr">
                        <a:lnSpc>
                          <a:spcPct val="100000"/>
                        </a:lnSpc>
                      </a:pPr>
                      <a:r>
                        <a:rPr sz="800" b="1" spc="-25" dirty="0">
                          <a:latin typeface="Roboto"/>
                          <a:cs typeface="Roboto"/>
                        </a:rPr>
                        <a:t>+</a:t>
                      </a:r>
                      <a:r>
                        <a:rPr lang="en-US" sz="800" b="1" spc="-25" dirty="0">
                          <a:latin typeface="Roboto"/>
                          <a:cs typeface="Roboto"/>
                        </a:rPr>
                        <a:t>5</a:t>
                      </a:r>
                      <a:endParaRPr sz="800" dirty="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12700">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16</a:t>
            </a:fld>
            <a:endParaRPr spc="-25" dirty="0"/>
          </a:p>
        </p:txBody>
      </p:sp>
      <p:pic>
        <p:nvPicPr>
          <p:cNvPr id="16386" name="Picture 2">
            <a:extLst>
              <a:ext uri="{FF2B5EF4-FFF2-40B4-BE49-F238E27FC236}">
                <a16:creationId xmlns:a16="http://schemas.microsoft.com/office/drawing/2014/main" id="{1991BF88-C719-761F-70F9-2A98F41FA1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0106"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2810" cy="491045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773429">
                  <a:extLst>
                    <a:ext uri="{9D8B030D-6E8A-4147-A177-3AD203B41FA5}">
                      <a16:colId xmlns:a16="http://schemas.microsoft.com/office/drawing/2014/main" val="20001"/>
                    </a:ext>
                  </a:extLst>
                </a:gridCol>
                <a:gridCol w="773430">
                  <a:extLst>
                    <a:ext uri="{9D8B030D-6E8A-4147-A177-3AD203B41FA5}">
                      <a16:colId xmlns:a16="http://schemas.microsoft.com/office/drawing/2014/main" val="20002"/>
                    </a:ext>
                  </a:extLst>
                </a:gridCol>
                <a:gridCol w="773430">
                  <a:extLst>
                    <a:ext uri="{9D8B030D-6E8A-4147-A177-3AD203B41FA5}">
                      <a16:colId xmlns:a16="http://schemas.microsoft.com/office/drawing/2014/main" val="20003"/>
                    </a:ext>
                  </a:extLst>
                </a:gridCol>
                <a:gridCol w="773429">
                  <a:extLst>
                    <a:ext uri="{9D8B030D-6E8A-4147-A177-3AD203B41FA5}">
                      <a16:colId xmlns:a16="http://schemas.microsoft.com/office/drawing/2014/main" val="20004"/>
                    </a:ext>
                  </a:extLst>
                </a:gridCol>
                <a:gridCol w="773429">
                  <a:extLst>
                    <a:ext uri="{9D8B030D-6E8A-4147-A177-3AD203B41FA5}">
                      <a16:colId xmlns:a16="http://schemas.microsoft.com/office/drawing/2014/main" val="20005"/>
                    </a:ext>
                  </a:extLst>
                </a:gridCol>
                <a:gridCol w="773429">
                  <a:extLst>
                    <a:ext uri="{9D8B030D-6E8A-4147-A177-3AD203B41FA5}">
                      <a16:colId xmlns:a16="http://schemas.microsoft.com/office/drawing/2014/main" val="20006"/>
                    </a:ext>
                  </a:extLst>
                </a:gridCol>
                <a:gridCol w="773429">
                  <a:extLst>
                    <a:ext uri="{9D8B030D-6E8A-4147-A177-3AD203B41FA5}">
                      <a16:colId xmlns:a16="http://schemas.microsoft.com/office/drawing/2014/main" val="20007"/>
                    </a:ext>
                  </a:extLst>
                </a:gridCol>
                <a:gridCol w="773429">
                  <a:extLst>
                    <a:ext uri="{9D8B030D-6E8A-4147-A177-3AD203B41FA5}">
                      <a16:colId xmlns:a16="http://schemas.microsoft.com/office/drawing/2014/main" val="20008"/>
                    </a:ext>
                  </a:extLst>
                </a:gridCol>
                <a:gridCol w="773429">
                  <a:extLst>
                    <a:ext uri="{9D8B030D-6E8A-4147-A177-3AD203B41FA5}">
                      <a16:colId xmlns:a16="http://schemas.microsoft.com/office/drawing/2014/main" val="20009"/>
                    </a:ext>
                  </a:extLst>
                </a:gridCol>
                <a:gridCol w="773429">
                  <a:extLst>
                    <a:ext uri="{9D8B030D-6E8A-4147-A177-3AD203B41FA5}">
                      <a16:colId xmlns:a16="http://schemas.microsoft.com/office/drawing/2014/main" val="20010"/>
                    </a:ext>
                  </a:extLst>
                </a:gridCol>
                <a:gridCol w="773429">
                  <a:extLst>
                    <a:ext uri="{9D8B030D-6E8A-4147-A177-3AD203B41FA5}">
                      <a16:colId xmlns:a16="http://schemas.microsoft.com/office/drawing/2014/main" val="20011"/>
                    </a:ext>
                  </a:extLst>
                </a:gridCol>
                <a:gridCol w="767079">
                  <a:extLst>
                    <a:ext uri="{9D8B030D-6E8A-4147-A177-3AD203B41FA5}">
                      <a16:colId xmlns:a16="http://schemas.microsoft.com/office/drawing/2014/main" val="20012"/>
                    </a:ext>
                  </a:extLst>
                </a:gridCol>
              </a:tblGrid>
              <a:tr h="1130935">
                <a:tc gridSpan="13">
                  <a:txBody>
                    <a:bodyPr/>
                    <a:lstStyle/>
                    <a:p>
                      <a:pPr marL="3941445" marR="3936365" indent="2540" algn="ctr">
                        <a:lnSpc>
                          <a:spcPct val="100000"/>
                        </a:lnSpc>
                        <a:spcBef>
                          <a:spcPts val="944"/>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a:txBody>
                  <a:tcPr marL="0" marR="0" marT="120014"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44244">
                <a:tc rowSpan="2">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gridSpan="2">
                  <a:txBody>
                    <a:bodyPr/>
                    <a:lstStyle/>
                    <a:p>
                      <a:pPr>
                        <a:lnSpc>
                          <a:spcPct val="100000"/>
                        </a:lnSpc>
                        <a:spcBef>
                          <a:spcPts val="160"/>
                        </a:spcBef>
                      </a:pPr>
                      <a:endParaRPr sz="1050">
                        <a:latin typeface="Times New Roman"/>
                        <a:cs typeface="Times New Roman"/>
                      </a:endParaRPr>
                    </a:p>
                    <a:p>
                      <a:pPr marL="334645" marR="327025" algn="ctr">
                        <a:lnSpc>
                          <a:spcPct val="101099"/>
                        </a:lnSpc>
                      </a:pPr>
                      <a:r>
                        <a:rPr sz="1050" b="1" dirty="0">
                          <a:latin typeface="Roboto"/>
                          <a:cs typeface="Roboto"/>
                        </a:rPr>
                        <a:t>% Not</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334010" marR="327660" algn="ctr">
                        <a:lnSpc>
                          <a:spcPct val="101099"/>
                        </a:lnSpc>
                      </a:pPr>
                      <a:r>
                        <a:rPr sz="1050" b="1" dirty="0">
                          <a:latin typeface="Roboto"/>
                          <a:cs typeface="Roboto"/>
                        </a:rPr>
                        <a:t>% Not</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334010" marR="327660" algn="ctr">
                        <a:lnSpc>
                          <a:spcPct val="101099"/>
                        </a:lnSpc>
                      </a:pPr>
                      <a:r>
                        <a:rPr sz="1050" b="1" dirty="0">
                          <a:latin typeface="Roboto"/>
                          <a:cs typeface="Roboto"/>
                        </a:rPr>
                        <a:t>% Not</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191770" marR="187325" algn="ctr">
                        <a:lnSpc>
                          <a:spcPct val="101099"/>
                        </a:lnSpc>
                      </a:pPr>
                      <a:r>
                        <a:rPr sz="1050" b="1" dirty="0">
                          <a:latin typeface="Roboto"/>
                          <a:cs typeface="Roboto"/>
                        </a:rPr>
                        <a:t>%</a:t>
                      </a:r>
                      <a:r>
                        <a:rPr sz="1050" b="1" spc="-5" dirty="0">
                          <a:latin typeface="Roboto"/>
                          <a:cs typeface="Roboto"/>
                        </a:rPr>
                        <a:t> </a:t>
                      </a:r>
                      <a:r>
                        <a:rPr sz="1050" b="1" dirty="0">
                          <a:latin typeface="Roboto"/>
                          <a:cs typeface="Roboto"/>
                        </a:rPr>
                        <a:t>Partially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191135" marR="187960" algn="ctr">
                        <a:lnSpc>
                          <a:spcPct val="101099"/>
                        </a:lnSpc>
                      </a:pPr>
                      <a:r>
                        <a:rPr sz="1050" b="1" dirty="0">
                          <a:latin typeface="Roboto"/>
                          <a:cs typeface="Roboto"/>
                        </a:rPr>
                        <a:t>%</a:t>
                      </a:r>
                      <a:r>
                        <a:rPr sz="1050" b="1" spc="-5" dirty="0">
                          <a:latin typeface="Roboto"/>
                          <a:cs typeface="Roboto"/>
                        </a:rPr>
                        <a:t> </a:t>
                      </a:r>
                      <a:r>
                        <a:rPr sz="1050" b="1" dirty="0">
                          <a:latin typeface="Roboto"/>
                          <a:cs typeface="Roboto"/>
                        </a:rPr>
                        <a:t>Partially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191135" marR="181610" algn="ctr">
                        <a:lnSpc>
                          <a:spcPct val="101099"/>
                        </a:lnSpc>
                      </a:pPr>
                      <a:r>
                        <a:rPr sz="1050" b="1" dirty="0">
                          <a:latin typeface="Roboto"/>
                          <a:cs typeface="Roboto"/>
                        </a:rPr>
                        <a:t>%</a:t>
                      </a:r>
                      <a:r>
                        <a:rPr sz="1050" b="1" spc="-5" dirty="0">
                          <a:latin typeface="Roboto"/>
                          <a:cs typeface="Roboto"/>
                        </a:rPr>
                        <a:t> </a:t>
                      </a:r>
                      <a:r>
                        <a:rPr sz="1050" b="1" dirty="0">
                          <a:latin typeface="Roboto"/>
                          <a:cs typeface="Roboto"/>
                        </a:rPr>
                        <a:t>Partially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p>
                      <a:pPr>
                        <a:lnSpc>
                          <a:spcPct val="100000"/>
                        </a:lnSpc>
                        <a:spcBef>
                          <a:spcPts val="80"/>
                        </a:spcBef>
                      </a:pPr>
                      <a:endParaRPr sz="1050">
                        <a:latin typeface="Times New Roman"/>
                        <a:cs typeface="Times New Roman"/>
                      </a:endParaRPr>
                    </a:p>
                    <a:p>
                      <a:pPr marL="6350"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extLst>
                  <a:ext uri="{0D108BD9-81ED-4DB2-BD59-A6C34878D82A}">
                    <a16:rowId xmlns:a16="http://schemas.microsoft.com/office/drawing/2014/main" val="10001"/>
                  </a:ext>
                </a:extLst>
              </a:tr>
              <a:tr h="264795">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5715"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3</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14.3%</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20.7%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19.8%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12.5%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19.0%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3.6%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14.9%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25.9%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15.2%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8.3%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16.0%</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4</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11.8%</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12.8%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13.0%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13.6%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5.9%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14.6%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14.3%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10.7%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13.2%</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4"/>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5</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12.0%</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12.3%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5.9%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13.0%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13.2%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4.0%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14.1%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5.9%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13.8%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13.3%</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6</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12.0%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10.7%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10.6%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3.8%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14.4%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14.0%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6.3%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12.7%</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6"/>
                  </a:ext>
                </a:extLst>
              </a:tr>
              <a:tr h="365125">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7</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8.6%</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11.7%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3.7%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13.0%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3.8%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12.3%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12.7%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3.7%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12.3%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11.2%</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7"/>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8</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12.5%</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12.9%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13.7%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12.9%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4.2%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11.6%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13.6%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11.9%</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363855">
                <a:tc>
                  <a:txBody>
                    <a:bodyPr/>
                    <a:lstStyle/>
                    <a:p>
                      <a:pPr>
                        <a:lnSpc>
                          <a:spcPct val="100000"/>
                        </a:lnSpc>
                        <a:spcBef>
                          <a:spcPts val="15"/>
                        </a:spcBef>
                      </a:pPr>
                      <a:endParaRPr sz="800">
                        <a:latin typeface="Times New Roman"/>
                        <a:cs typeface="Times New Roman"/>
                      </a:endParaRPr>
                    </a:p>
                    <a:p>
                      <a:pPr algn="ctr">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20" dirty="0">
                          <a:latin typeface="Roboto"/>
                          <a:cs typeface="Roboto"/>
                        </a:rPr>
                        <a:t>9.7%</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13.7%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20" dirty="0">
                          <a:latin typeface="Roboto"/>
                          <a:cs typeface="Roboto"/>
                        </a:rPr>
                        <a:t>4.6%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13.8%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20" dirty="0">
                          <a:latin typeface="Roboto"/>
                          <a:cs typeface="Roboto"/>
                        </a:rPr>
                        <a:t>7.3%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13.6%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20" dirty="0">
                          <a:latin typeface="Roboto"/>
                          <a:cs typeface="Roboto"/>
                        </a:rPr>
                        <a:t>3.2%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13.7%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10.5%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13.8%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20" dirty="0">
                          <a:latin typeface="Roboto"/>
                          <a:cs typeface="Roboto"/>
                        </a:rPr>
                        <a:t>9.3%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985" algn="ctr">
                        <a:lnSpc>
                          <a:spcPct val="100000"/>
                        </a:lnSpc>
                      </a:pPr>
                      <a:r>
                        <a:rPr sz="800" b="1" spc="-10" dirty="0">
                          <a:latin typeface="Roboto"/>
                          <a:cs typeface="Roboto"/>
                        </a:rPr>
                        <a:t>13.0%</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09"/>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17</a:t>
            </a:fld>
            <a:endParaRPr spc="-25" dirty="0"/>
          </a:p>
        </p:txBody>
      </p:sp>
      <p:pic>
        <p:nvPicPr>
          <p:cNvPr id="17410" name="Picture 2">
            <a:extLst>
              <a:ext uri="{FF2B5EF4-FFF2-40B4-BE49-F238E27FC236}">
                <a16:creationId xmlns:a16="http://schemas.microsoft.com/office/drawing/2014/main" id="{040F8214-7E52-9A18-7DE5-40CEF78C36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9009" y="661794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2810" cy="491045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773429">
                  <a:extLst>
                    <a:ext uri="{9D8B030D-6E8A-4147-A177-3AD203B41FA5}">
                      <a16:colId xmlns:a16="http://schemas.microsoft.com/office/drawing/2014/main" val="20001"/>
                    </a:ext>
                  </a:extLst>
                </a:gridCol>
                <a:gridCol w="773430">
                  <a:extLst>
                    <a:ext uri="{9D8B030D-6E8A-4147-A177-3AD203B41FA5}">
                      <a16:colId xmlns:a16="http://schemas.microsoft.com/office/drawing/2014/main" val="20002"/>
                    </a:ext>
                  </a:extLst>
                </a:gridCol>
                <a:gridCol w="773430">
                  <a:extLst>
                    <a:ext uri="{9D8B030D-6E8A-4147-A177-3AD203B41FA5}">
                      <a16:colId xmlns:a16="http://schemas.microsoft.com/office/drawing/2014/main" val="20003"/>
                    </a:ext>
                  </a:extLst>
                </a:gridCol>
                <a:gridCol w="773429">
                  <a:extLst>
                    <a:ext uri="{9D8B030D-6E8A-4147-A177-3AD203B41FA5}">
                      <a16:colId xmlns:a16="http://schemas.microsoft.com/office/drawing/2014/main" val="20004"/>
                    </a:ext>
                  </a:extLst>
                </a:gridCol>
                <a:gridCol w="773429">
                  <a:extLst>
                    <a:ext uri="{9D8B030D-6E8A-4147-A177-3AD203B41FA5}">
                      <a16:colId xmlns:a16="http://schemas.microsoft.com/office/drawing/2014/main" val="20005"/>
                    </a:ext>
                  </a:extLst>
                </a:gridCol>
                <a:gridCol w="773429">
                  <a:extLst>
                    <a:ext uri="{9D8B030D-6E8A-4147-A177-3AD203B41FA5}">
                      <a16:colId xmlns:a16="http://schemas.microsoft.com/office/drawing/2014/main" val="20006"/>
                    </a:ext>
                  </a:extLst>
                </a:gridCol>
                <a:gridCol w="773429">
                  <a:extLst>
                    <a:ext uri="{9D8B030D-6E8A-4147-A177-3AD203B41FA5}">
                      <a16:colId xmlns:a16="http://schemas.microsoft.com/office/drawing/2014/main" val="20007"/>
                    </a:ext>
                  </a:extLst>
                </a:gridCol>
                <a:gridCol w="773429">
                  <a:extLst>
                    <a:ext uri="{9D8B030D-6E8A-4147-A177-3AD203B41FA5}">
                      <a16:colId xmlns:a16="http://schemas.microsoft.com/office/drawing/2014/main" val="20008"/>
                    </a:ext>
                  </a:extLst>
                </a:gridCol>
                <a:gridCol w="773429">
                  <a:extLst>
                    <a:ext uri="{9D8B030D-6E8A-4147-A177-3AD203B41FA5}">
                      <a16:colId xmlns:a16="http://schemas.microsoft.com/office/drawing/2014/main" val="20009"/>
                    </a:ext>
                  </a:extLst>
                </a:gridCol>
                <a:gridCol w="773429">
                  <a:extLst>
                    <a:ext uri="{9D8B030D-6E8A-4147-A177-3AD203B41FA5}">
                      <a16:colId xmlns:a16="http://schemas.microsoft.com/office/drawing/2014/main" val="20010"/>
                    </a:ext>
                  </a:extLst>
                </a:gridCol>
                <a:gridCol w="773429">
                  <a:extLst>
                    <a:ext uri="{9D8B030D-6E8A-4147-A177-3AD203B41FA5}">
                      <a16:colId xmlns:a16="http://schemas.microsoft.com/office/drawing/2014/main" val="20011"/>
                    </a:ext>
                  </a:extLst>
                </a:gridCol>
                <a:gridCol w="767079">
                  <a:extLst>
                    <a:ext uri="{9D8B030D-6E8A-4147-A177-3AD203B41FA5}">
                      <a16:colId xmlns:a16="http://schemas.microsoft.com/office/drawing/2014/main" val="20012"/>
                    </a:ext>
                  </a:extLst>
                </a:gridCol>
              </a:tblGrid>
              <a:tr h="1130935">
                <a:tc gridSpan="13">
                  <a:txBody>
                    <a:bodyPr/>
                    <a:lstStyle/>
                    <a:p>
                      <a:pPr marL="3941445" marR="3936365" indent="2540" algn="ctr">
                        <a:lnSpc>
                          <a:spcPct val="100000"/>
                        </a:lnSpc>
                        <a:spcBef>
                          <a:spcPts val="944"/>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a:txBody>
                  <a:tcPr marL="0" marR="0" marT="120014"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44244">
                <a:tc rowSpan="2">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gridSpan="2">
                  <a:txBody>
                    <a:bodyPr/>
                    <a:lstStyle/>
                    <a:p>
                      <a:pPr>
                        <a:lnSpc>
                          <a:spcPct val="100000"/>
                        </a:lnSpc>
                        <a:spcBef>
                          <a:spcPts val="160"/>
                        </a:spcBef>
                      </a:pPr>
                      <a:endParaRPr sz="1050">
                        <a:latin typeface="Times New Roman"/>
                        <a:cs typeface="Times New Roman"/>
                      </a:endParaRPr>
                    </a:p>
                    <a:p>
                      <a:pPr marL="324485" marR="311150" algn="ctr">
                        <a:lnSpc>
                          <a:spcPct val="101099"/>
                        </a:lnSpc>
                      </a:pPr>
                      <a:r>
                        <a:rPr sz="1050" b="1" dirty="0">
                          <a:latin typeface="Roboto"/>
                          <a:cs typeface="Roboto"/>
                        </a:rPr>
                        <a:t>% </a:t>
                      </a:r>
                      <a:r>
                        <a:rPr sz="1050" b="1" spc="-10" dirty="0">
                          <a:latin typeface="Roboto"/>
                          <a:cs typeface="Roboto"/>
                        </a:rPr>
                        <a:t>Approaching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323850" marR="311785" algn="ctr">
                        <a:lnSpc>
                          <a:spcPct val="101099"/>
                        </a:lnSpc>
                      </a:pPr>
                      <a:r>
                        <a:rPr sz="1050" b="1" dirty="0">
                          <a:latin typeface="Roboto"/>
                          <a:cs typeface="Roboto"/>
                        </a:rPr>
                        <a:t>% </a:t>
                      </a:r>
                      <a:r>
                        <a:rPr sz="1050" b="1" spc="-10" dirty="0">
                          <a:latin typeface="Roboto"/>
                          <a:cs typeface="Roboto"/>
                        </a:rPr>
                        <a:t>Approaching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323850" marR="311785" algn="ctr">
                        <a:lnSpc>
                          <a:spcPct val="101099"/>
                        </a:lnSpc>
                      </a:pPr>
                      <a:r>
                        <a:rPr sz="1050" b="1" dirty="0">
                          <a:latin typeface="Roboto"/>
                          <a:cs typeface="Roboto"/>
                        </a:rPr>
                        <a:t>% </a:t>
                      </a:r>
                      <a:r>
                        <a:rPr sz="1050" b="1" spc="-10" dirty="0">
                          <a:latin typeface="Roboto"/>
                          <a:cs typeface="Roboto"/>
                        </a:rPr>
                        <a:t>Approaching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459740" marR="451484" algn="ctr">
                        <a:lnSpc>
                          <a:spcPct val="101099"/>
                        </a:lnSpc>
                      </a:pPr>
                      <a:r>
                        <a:rPr sz="1050" b="1"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459105" marR="452120" algn="ctr">
                        <a:lnSpc>
                          <a:spcPct val="101099"/>
                        </a:lnSpc>
                      </a:pPr>
                      <a:r>
                        <a:rPr sz="1050" b="1"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459105" marR="445134" algn="ctr">
                        <a:lnSpc>
                          <a:spcPct val="101099"/>
                        </a:lnSpc>
                      </a:pPr>
                      <a:r>
                        <a:rPr sz="1050" b="1"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p>
                      <a:pPr>
                        <a:lnSpc>
                          <a:spcPct val="100000"/>
                        </a:lnSpc>
                        <a:spcBef>
                          <a:spcPts val="80"/>
                        </a:spcBef>
                      </a:pPr>
                      <a:endParaRPr sz="1050">
                        <a:latin typeface="Times New Roman"/>
                        <a:cs typeface="Times New Roman"/>
                      </a:endParaRPr>
                    </a:p>
                    <a:p>
                      <a:pPr marL="6350"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extLst>
                  <a:ext uri="{0D108BD9-81ED-4DB2-BD59-A6C34878D82A}">
                    <a16:rowId xmlns:a16="http://schemas.microsoft.com/office/drawing/2014/main" val="10001"/>
                  </a:ext>
                </a:extLst>
              </a:tr>
              <a:tr h="264795">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5715"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3</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10.7%</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22.5%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14.8%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21.4%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25.0%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20.1%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46.4%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36.7%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40.7%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37.2%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29.2%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37.0%</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4</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29.4%</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21.3%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18.5%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21.9%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25.0%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19.7%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29.4%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36.5%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37.0%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34.6%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39.3%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37.8%</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4"/>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5</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20.3%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5.9%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21.0%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23.3%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20.8%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76.0%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43.3%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52.9%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40.4%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41.4%</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6</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26.9%</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24.6%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4.8%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6.3%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20.6%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34.6%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37.6%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19.0%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37.4%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37.5%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41.4%</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6"/>
                  </a:ext>
                </a:extLst>
              </a:tr>
              <a:tr h="365125">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7</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14.3%</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19.9%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3.7%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20.7%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19.5%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54.3%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32.5%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31.5%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30.8%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31.9%</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7"/>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8</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16.7%</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20.1%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19.8%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18.1%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37.5%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35.8%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64.7%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35.2%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38.5%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36.4%</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363855">
                <a:tc>
                  <a:txBody>
                    <a:bodyPr/>
                    <a:lstStyle/>
                    <a:p>
                      <a:pPr>
                        <a:lnSpc>
                          <a:spcPct val="100000"/>
                        </a:lnSpc>
                        <a:spcBef>
                          <a:spcPts val="15"/>
                        </a:spcBef>
                      </a:pPr>
                      <a:endParaRPr sz="800">
                        <a:latin typeface="Times New Roman"/>
                        <a:cs typeface="Times New Roman"/>
                      </a:endParaRPr>
                    </a:p>
                    <a:p>
                      <a:pPr algn="ctr">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15.5%</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21.4%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20" dirty="0">
                          <a:latin typeface="Roboto"/>
                          <a:cs typeface="Roboto"/>
                        </a:rPr>
                        <a:t>7.8%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21.1%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16.7%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19.8%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47.7%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37.0%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42.5%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36.0%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34.7%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985" algn="ctr">
                        <a:lnSpc>
                          <a:spcPct val="100000"/>
                        </a:lnSpc>
                      </a:pPr>
                      <a:r>
                        <a:rPr sz="800" b="1" spc="-10" dirty="0">
                          <a:latin typeface="Roboto"/>
                          <a:cs typeface="Roboto"/>
                        </a:rPr>
                        <a:t>37.6%</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09"/>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18</a:t>
            </a:fld>
            <a:endParaRPr spc="-25" dirty="0"/>
          </a:p>
        </p:txBody>
      </p:sp>
      <p:pic>
        <p:nvPicPr>
          <p:cNvPr id="18434" name="Picture 2">
            <a:extLst>
              <a:ext uri="{FF2B5EF4-FFF2-40B4-BE49-F238E27FC236}">
                <a16:creationId xmlns:a16="http://schemas.microsoft.com/office/drawing/2014/main" id="{D1D59C64-722B-99F4-A9CA-B47977D5A5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2817" cy="491045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1546860">
                  <a:extLst>
                    <a:ext uri="{9D8B030D-6E8A-4147-A177-3AD203B41FA5}">
                      <a16:colId xmlns:a16="http://schemas.microsoft.com/office/drawing/2014/main" val="20001"/>
                    </a:ext>
                  </a:extLst>
                </a:gridCol>
                <a:gridCol w="1546859">
                  <a:extLst>
                    <a:ext uri="{9D8B030D-6E8A-4147-A177-3AD203B41FA5}">
                      <a16:colId xmlns:a16="http://schemas.microsoft.com/office/drawing/2014/main" val="20002"/>
                    </a:ext>
                  </a:extLst>
                </a:gridCol>
                <a:gridCol w="1546860">
                  <a:extLst>
                    <a:ext uri="{9D8B030D-6E8A-4147-A177-3AD203B41FA5}">
                      <a16:colId xmlns:a16="http://schemas.microsoft.com/office/drawing/2014/main" val="20003"/>
                    </a:ext>
                  </a:extLst>
                </a:gridCol>
                <a:gridCol w="1546860">
                  <a:extLst>
                    <a:ext uri="{9D8B030D-6E8A-4147-A177-3AD203B41FA5}">
                      <a16:colId xmlns:a16="http://schemas.microsoft.com/office/drawing/2014/main" val="20004"/>
                    </a:ext>
                  </a:extLst>
                </a:gridCol>
                <a:gridCol w="1546859">
                  <a:extLst>
                    <a:ext uri="{9D8B030D-6E8A-4147-A177-3AD203B41FA5}">
                      <a16:colId xmlns:a16="http://schemas.microsoft.com/office/drawing/2014/main" val="20005"/>
                    </a:ext>
                  </a:extLst>
                </a:gridCol>
                <a:gridCol w="1540509">
                  <a:extLst>
                    <a:ext uri="{9D8B030D-6E8A-4147-A177-3AD203B41FA5}">
                      <a16:colId xmlns:a16="http://schemas.microsoft.com/office/drawing/2014/main" val="20006"/>
                    </a:ext>
                  </a:extLst>
                </a:gridCol>
              </a:tblGrid>
              <a:tr h="1130935">
                <a:tc gridSpan="7">
                  <a:txBody>
                    <a:bodyPr/>
                    <a:lstStyle/>
                    <a:p>
                      <a:pPr marL="3941445" marR="3936365" indent="2540" algn="ctr">
                        <a:lnSpc>
                          <a:spcPct val="100000"/>
                        </a:lnSpc>
                        <a:spcBef>
                          <a:spcPts val="944"/>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a:txBody>
                  <a:tcPr marL="0" marR="0" marT="120014"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44244">
                <a:tc rowSpan="2">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gridSpan="2">
                  <a:txBody>
                    <a:bodyPr/>
                    <a:lstStyle/>
                    <a:p>
                      <a:pPr>
                        <a:lnSpc>
                          <a:spcPct val="100000"/>
                        </a:lnSpc>
                        <a:spcBef>
                          <a:spcPts val="160"/>
                        </a:spcBef>
                      </a:pPr>
                      <a:endParaRPr sz="1050">
                        <a:latin typeface="Times New Roman"/>
                        <a:cs typeface="Times New Roman"/>
                      </a:endParaRPr>
                    </a:p>
                    <a:p>
                      <a:pPr marL="1170305" marR="1161415" algn="ctr">
                        <a:lnSpc>
                          <a:spcPct val="101099"/>
                        </a:lnSpc>
                      </a:pPr>
                      <a:r>
                        <a:rPr sz="1050" b="1" dirty="0">
                          <a:latin typeface="Roboto"/>
                          <a:cs typeface="Roboto"/>
                        </a:rPr>
                        <a:t>% </a:t>
                      </a:r>
                      <a:r>
                        <a:rPr sz="1050" b="1" spc="-10" dirty="0">
                          <a:latin typeface="Roboto"/>
                          <a:cs typeface="Roboto"/>
                        </a:rPr>
                        <a:t>Exceeding </a:t>
                      </a:r>
                      <a:r>
                        <a:rPr sz="1050" b="1" dirty="0">
                          <a:latin typeface="Roboto"/>
                          <a:cs typeface="Roboto"/>
                        </a:rPr>
                        <a:t>(Level</a:t>
                      </a:r>
                      <a:r>
                        <a:rPr sz="1050" b="1" spc="-15" dirty="0">
                          <a:latin typeface="Roboto"/>
                          <a:cs typeface="Roboto"/>
                        </a:rPr>
                        <a:t> </a:t>
                      </a:r>
                      <a:r>
                        <a:rPr sz="1050" b="1" spc="-25" dirty="0">
                          <a:latin typeface="Roboto"/>
                          <a:cs typeface="Roboto"/>
                        </a:rPr>
                        <a:t>5)</a:t>
                      </a:r>
                      <a:endParaRPr sz="1050">
                        <a:latin typeface="Roboto"/>
                        <a:cs typeface="Roboto"/>
                      </a:endParaRPr>
                    </a:p>
                    <a:p>
                      <a:pPr>
                        <a:lnSpc>
                          <a:spcPct val="100000"/>
                        </a:lnSpc>
                        <a:spcBef>
                          <a:spcPts val="80"/>
                        </a:spcBef>
                      </a:pPr>
                      <a:endParaRPr sz="1050">
                        <a:latin typeface="Times New Roman"/>
                        <a:cs typeface="Times New Roman"/>
                      </a:endParaRPr>
                    </a:p>
                    <a:p>
                      <a:pPr marL="1270"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1169670" marR="1161415" algn="ctr">
                        <a:lnSpc>
                          <a:spcPct val="101099"/>
                        </a:lnSpc>
                      </a:pPr>
                      <a:r>
                        <a:rPr sz="1050" b="1" dirty="0">
                          <a:latin typeface="Roboto"/>
                          <a:cs typeface="Roboto"/>
                        </a:rPr>
                        <a:t>% </a:t>
                      </a:r>
                      <a:r>
                        <a:rPr sz="1050" b="1" spc="-10" dirty="0">
                          <a:latin typeface="Roboto"/>
                          <a:cs typeface="Roboto"/>
                        </a:rPr>
                        <a:t>Exceeding </a:t>
                      </a:r>
                      <a:r>
                        <a:rPr sz="1050" b="1" dirty="0">
                          <a:latin typeface="Roboto"/>
                          <a:cs typeface="Roboto"/>
                        </a:rPr>
                        <a:t>(Level</a:t>
                      </a:r>
                      <a:r>
                        <a:rPr sz="1050" b="1" spc="-15" dirty="0">
                          <a:latin typeface="Roboto"/>
                          <a:cs typeface="Roboto"/>
                        </a:rPr>
                        <a:t> </a:t>
                      </a:r>
                      <a:r>
                        <a:rPr sz="1050" b="1" spc="-25" dirty="0">
                          <a:latin typeface="Roboto"/>
                          <a:cs typeface="Roboto"/>
                        </a:rPr>
                        <a:t>5)</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1169670" marR="1155700" algn="ctr">
                        <a:lnSpc>
                          <a:spcPct val="101099"/>
                        </a:lnSpc>
                      </a:pPr>
                      <a:r>
                        <a:rPr sz="1050" b="1" dirty="0">
                          <a:latin typeface="Roboto"/>
                          <a:cs typeface="Roboto"/>
                        </a:rPr>
                        <a:t>% </a:t>
                      </a:r>
                      <a:r>
                        <a:rPr sz="1050" b="1" spc="-10" dirty="0">
                          <a:latin typeface="Roboto"/>
                          <a:cs typeface="Roboto"/>
                        </a:rPr>
                        <a:t>Exceeding </a:t>
                      </a:r>
                      <a:r>
                        <a:rPr sz="1050" b="1" dirty="0">
                          <a:latin typeface="Roboto"/>
                          <a:cs typeface="Roboto"/>
                        </a:rPr>
                        <a:t>(Level</a:t>
                      </a:r>
                      <a:r>
                        <a:rPr sz="1050" b="1" spc="-15" dirty="0">
                          <a:latin typeface="Roboto"/>
                          <a:cs typeface="Roboto"/>
                        </a:rPr>
                        <a:t> </a:t>
                      </a:r>
                      <a:r>
                        <a:rPr sz="1050" b="1" spc="-25" dirty="0">
                          <a:latin typeface="Roboto"/>
                          <a:cs typeface="Roboto"/>
                        </a:rPr>
                        <a:t>5)</a:t>
                      </a:r>
                      <a:endParaRPr sz="1050">
                        <a:latin typeface="Roboto"/>
                        <a:cs typeface="Roboto"/>
                      </a:endParaRPr>
                    </a:p>
                    <a:p>
                      <a:pPr>
                        <a:lnSpc>
                          <a:spcPct val="100000"/>
                        </a:lnSpc>
                        <a:spcBef>
                          <a:spcPts val="80"/>
                        </a:spcBef>
                      </a:pPr>
                      <a:endParaRPr sz="1050">
                        <a:latin typeface="Times New Roman"/>
                        <a:cs typeface="Times New Roman"/>
                      </a:endParaRPr>
                    </a:p>
                    <a:p>
                      <a:pPr marL="6350"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extLst>
                  <a:ext uri="{0D108BD9-81ED-4DB2-BD59-A6C34878D82A}">
                    <a16:rowId xmlns:a16="http://schemas.microsoft.com/office/drawing/2014/main" val="10001"/>
                  </a:ext>
                </a:extLst>
              </a:tr>
              <a:tr h="264795">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5080"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3</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25.0%</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5.3%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6.4%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25.0%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20" dirty="0">
                          <a:latin typeface="Roboto"/>
                          <a:cs typeface="Roboto"/>
                        </a:rPr>
                        <a:t>7.9%</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4</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23.5%</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14.8%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25.9%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16.2%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17.9%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15.8%</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4"/>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5</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8.0%</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9.9%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29.4%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11.9%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13.3%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11.3%</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6</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34.6%</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76.2%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15.8%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50.0%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14.7%</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6"/>
                  </a:ext>
                </a:extLst>
              </a:tr>
              <a:tr h="365125">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7</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22.9%</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23.2%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55.6%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22.4%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50.0%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25.1%</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7"/>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8</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29.2%</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19.5%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17.7%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46.2%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20.7%</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363855">
                <a:tc>
                  <a:txBody>
                    <a:bodyPr/>
                    <a:lstStyle/>
                    <a:p>
                      <a:pPr>
                        <a:lnSpc>
                          <a:spcPct val="100000"/>
                        </a:lnSpc>
                        <a:spcBef>
                          <a:spcPts val="15"/>
                        </a:spcBef>
                      </a:pPr>
                      <a:endParaRPr sz="800">
                        <a:latin typeface="Times New Roman"/>
                        <a:cs typeface="Times New Roman"/>
                      </a:endParaRPr>
                    </a:p>
                    <a:p>
                      <a:pPr algn="ctr">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23.9%</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14.1%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34.6%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15.2%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32.0%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b="1" spc="-10" dirty="0">
                          <a:latin typeface="Roboto"/>
                          <a:cs typeface="Roboto"/>
                        </a:rPr>
                        <a:t>16.0%</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09"/>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19</a:t>
            </a:fld>
            <a:endParaRPr spc="-25" dirty="0"/>
          </a:p>
        </p:txBody>
      </p:sp>
      <p:pic>
        <p:nvPicPr>
          <p:cNvPr id="19458" name="Picture 2">
            <a:extLst>
              <a:ext uri="{FF2B5EF4-FFF2-40B4-BE49-F238E27FC236}">
                <a16:creationId xmlns:a16="http://schemas.microsoft.com/office/drawing/2014/main" id="{C632F528-8DDD-7195-A0D4-D787915D14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30838"/>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2810" cy="527621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773429">
                  <a:extLst>
                    <a:ext uri="{9D8B030D-6E8A-4147-A177-3AD203B41FA5}">
                      <a16:colId xmlns:a16="http://schemas.microsoft.com/office/drawing/2014/main" val="20001"/>
                    </a:ext>
                  </a:extLst>
                </a:gridCol>
                <a:gridCol w="773430">
                  <a:extLst>
                    <a:ext uri="{9D8B030D-6E8A-4147-A177-3AD203B41FA5}">
                      <a16:colId xmlns:a16="http://schemas.microsoft.com/office/drawing/2014/main" val="20002"/>
                    </a:ext>
                  </a:extLst>
                </a:gridCol>
                <a:gridCol w="773430">
                  <a:extLst>
                    <a:ext uri="{9D8B030D-6E8A-4147-A177-3AD203B41FA5}">
                      <a16:colId xmlns:a16="http://schemas.microsoft.com/office/drawing/2014/main" val="20003"/>
                    </a:ext>
                  </a:extLst>
                </a:gridCol>
                <a:gridCol w="773429">
                  <a:extLst>
                    <a:ext uri="{9D8B030D-6E8A-4147-A177-3AD203B41FA5}">
                      <a16:colId xmlns:a16="http://schemas.microsoft.com/office/drawing/2014/main" val="20004"/>
                    </a:ext>
                  </a:extLst>
                </a:gridCol>
                <a:gridCol w="773429">
                  <a:extLst>
                    <a:ext uri="{9D8B030D-6E8A-4147-A177-3AD203B41FA5}">
                      <a16:colId xmlns:a16="http://schemas.microsoft.com/office/drawing/2014/main" val="20005"/>
                    </a:ext>
                  </a:extLst>
                </a:gridCol>
                <a:gridCol w="773429">
                  <a:extLst>
                    <a:ext uri="{9D8B030D-6E8A-4147-A177-3AD203B41FA5}">
                      <a16:colId xmlns:a16="http://schemas.microsoft.com/office/drawing/2014/main" val="20006"/>
                    </a:ext>
                  </a:extLst>
                </a:gridCol>
                <a:gridCol w="773429">
                  <a:extLst>
                    <a:ext uri="{9D8B030D-6E8A-4147-A177-3AD203B41FA5}">
                      <a16:colId xmlns:a16="http://schemas.microsoft.com/office/drawing/2014/main" val="20007"/>
                    </a:ext>
                  </a:extLst>
                </a:gridCol>
                <a:gridCol w="773429">
                  <a:extLst>
                    <a:ext uri="{9D8B030D-6E8A-4147-A177-3AD203B41FA5}">
                      <a16:colId xmlns:a16="http://schemas.microsoft.com/office/drawing/2014/main" val="20008"/>
                    </a:ext>
                  </a:extLst>
                </a:gridCol>
                <a:gridCol w="773429">
                  <a:extLst>
                    <a:ext uri="{9D8B030D-6E8A-4147-A177-3AD203B41FA5}">
                      <a16:colId xmlns:a16="http://schemas.microsoft.com/office/drawing/2014/main" val="20009"/>
                    </a:ext>
                  </a:extLst>
                </a:gridCol>
                <a:gridCol w="773429">
                  <a:extLst>
                    <a:ext uri="{9D8B030D-6E8A-4147-A177-3AD203B41FA5}">
                      <a16:colId xmlns:a16="http://schemas.microsoft.com/office/drawing/2014/main" val="20010"/>
                    </a:ext>
                  </a:extLst>
                </a:gridCol>
                <a:gridCol w="773429">
                  <a:extLst>
                    <a:ext uri="{9D8B030D-6E8A-4147-A177-3AD203B41FA5}">
                      <a16:colId xmlns:a16="http://schemas.microsoft.com/office/drawing/2014/main" val="20011"/>
                    </a:ext>
                  </a:extLst>
                </a:gridCol>
                <a:gridCol w="767079">
                  <a:extLst>
                    <a:ext uri="{9D8B030D-6E8A-4147-A177-3AD203B41FA5}">
                      <a16:colId xmlns:a16="http://schemas.microsoft.com/office/drawing/2014/main" val="20012"/>
                    </a:ext>
                  </a:extLst>
                </a:gridCol>
              </a:tblGrid>
              <a:tr h="1130935">
                <a:tc gridSpan="13">
                  <a:txBody>
                    <a:bodyPr/>
                    <a:lstStyle/>
                    <a:p>
                      <a:pPr marL="3941445" marR="3936365" indent="2540" algn="ctr">
                        <a:lnSpc>
                          <a:spcPct val="100000"/>
                        </a:lnSpc>
                        <a:spcBef>
                          <a:spcPts val="944"/>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spc="-20" dirty="0">
                          <a:solidFill>
                            <a:srgbClr val="FFFFFF"/>
                          </a:solidFill>
                          <a:latin typeface="Roboto"/>
                          <a:cs typeface="Roboto"/>
                        </a:rPr>
                        <a:t>Math</a:t>
                      </a:r>
                      <a:endParaRPr sz="1500">
                        <a:latin typeface="Roboto"/>
                        <a:cs typeface="Roboto"/>
                      </a:endParaRPr>
                    </a:p>
                  </a:txBody>
                  <a:tcPr marL="0" marR="0" marT="120014"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44244">
                <a:tc rowSpan="2">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gridSpan="2">
                  <a:txBody>
                    <a:bodyPr/>
                    <a:lstStyle/>
                    <a:p>
                      <a:pPr>
                        <a:lnSpc>
                          <a:spcPct val="100000"/>
                        </a:lnSpc>
                        <a:spcBef>
                          <a:spcPts val="160"/>
                        </a:spcBef>
                      </a:pPr>
                      <a:endParaRPr sz="1050">
                        <a:latin typeface="Times New Roman"/>
                        <a:cs typeface="Times New Roman"/>
                      </a:endParaRPr>
                    </a:p>
                    <a:p>
                      <a:pPr marL="334645" marR="327025" algn="ctr">
                        <a:lnSpc>
                          <a:spcPct val="101099"/>
                        </a:lnSpc>
                      </a:pPr>
                      <a:r>
                        <a:rPr sz="1050" b="1" dirty="0">
                          <a:latin typeface="Roboto"/>
                          <a:cs typeface="Roboto"/>
                        </a:rPr>
                        <a:t>% Not</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334010" marR="327660" algn="ctr">
                        <a:lnSpc>
                          <a:spcPct val="101099"/>
                        </a:lnSpc>
                      </a:pPr>
                      <a:r>
                        <a:rPr sz="1050" b="1" dirty="0">
                          <a:latin typeface="Roboto"/>
                          <a:cs typeface="Roboto"/>
                        </a:rPr>
                        <a:t>% Not</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334010" marR="327660" algn="ctr">
                        <a:lnSpc>
                          <a:spcPct val="101099"/>
                        </a:lnSpc>
                      </a:pPr>
                      <a:r>
                        <a:rPr sz="1050" b="1" dirty="0">
                          <a:latin typeface="Roboto"/>
                          <a:cs typeface="Roboto"/>
                        </a:rPr>
                        <a:t>% Not</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191770" marR="187325" algn="ctr">
                        <a:lnSpc>
                          <a:spcPct val="101099"/>
                        </a:lnSpc>
                      </a:pPr>
                      <a:r>
                        <a:rPr sz="1050" b="1" dirty="0">
                          <a:latin typeface="Roboto"/>
                          <a:cs typeface="Roboto"/>
                        </a:rPr>
                        <a:t>%</a:t>
                      </a:r>
                      <a:r>
                        <a:rPr sz="1050" b="1" spc="-5" dirty="0">
                          <a:latin typeface="Roboto"/>
                          <a:cs typeface="Roboto"/>
                        </a:rPr>
                        <a:t> </a:t>
                      </a:r>
                      <a:r>
                        <a:rPr sz="1050" b="1" dirty="0">
                          <a:latin typeface="Roboto"/>
                          <a:cs typeface="Roboto"/>
                        </a:rPr>
                        <a:t>Partially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191135" marR="187960" algn="ctr">
                        <a:lnSpc>
                          <a:spcPct val="101099"/>
                        </a:lnSpc>
                      </a:pPr>
                      <a:r>
                        <a:rPr sz="1050" b="1" dirty="0">
                          <a:latin typeface="Roboto"/>
                          <a:cs typeface="Roboto"/>
                        </a:rPr>
                        <a:t>%</a:t>
                      </a:r>
                      <a:r>
                        <a:rPr sz="1050" b="1" spc="-5" dirty="0">
                          <a:latin typeface="Roboto"/>
                          <a:cs typeface="Roboto"/>
                        </a:rPr>
                        <a:t> </a:t>
                      </a:r>
                      <a:r>
                        <a:rPr sz="1050" b="1" dirty="0">
                          <a:latin typeface="Roboto"/>
                          <a:cs typeface="Roboto"/>
                        </a:rPr>
                        <a:t>Partially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191135" marR="181610" algn="ctr">
                        <a:lnSpc>
                          <a:spcPct val="101099"/>
                        </a:lnSpc>
                      </a:pPr>
                      <a:r>
                        <a:rPr sz="1050" b="1" dirty="0">
                          <a:latin typeface="Roboto"/>
                          <a:cs typeface="Roboto"/>
                        </a:rPr>
                        <a:t>%</a:t>
                      </a:r>
                      <a:r>
                        <a:rPr sz="1050" b="1" spc="-5" dirty="0">
                          <a:latin typeface="Roboto"/>
                          <a:cs typeface="Roboto"/>
                        </a:rPr>
                        <a:t> </a:t>
                      </a:r>
                      <a:r>
                        <a:rPr sz="1050" b="1" dirty="0">
                          <a:latin typeface="Roboto"/>
                          <a:cs typeface="Roboto"/>
                        </a:rPr>
                        <a:t>Partially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p>
                      <a:pPr>
                        <a:lnSpc>
                          <a:spcPct val="100000"/>
                        </a:lnSpc>
                        <a:spcBef>
                          <a:spcPts val="80"/>
                        </a:spcBef>
                      </a:pPr>
                      <a:endParaRPr sz="1050">
                        <a:latin typeface="Times New Roman"/>
                        <a:cs typeface="Times New Roman"/>
                      </a:endParaRPr>
                    </a:p>
                    <a:p>
                      <a:pPr marL="6350"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extLst>
                  <a:ext uri="{0D108BD9-81ED-4DB2-BD59-A6C34878D82A}">
                    <a16:rowId xmlns:a16="http://schemas.microsoft.com/office/drawing/2014/main" val="10001"/>
                  </a:ext>
                </a:extLst>
              </a:tr>
              <a:tr h="264795">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5715"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3</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12.5%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14.8%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4.2%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10.3%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21.4%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16.7%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18.5%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16.0%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20.8%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16.2%</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4</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6.3%</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13.1%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10.7%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9.4%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6.3%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17.8%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37.9%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19.0%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14.3%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19.3%</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4"/>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5</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4.3%</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13.1%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12.2%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4.3%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21.4%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5.9%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22.3%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32.3%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18.5%</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6</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3.8%</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14.2%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9.1%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14.2%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5.6%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30.8%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23.2%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18.2%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22.7%</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6"/>
                  </a:ext>
                </a:extLst>
              </a:tr>
              <a:tr h="365125">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7</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11.8%</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12.7%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10.7%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10.3%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14.7%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22.8%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23.9%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20.5%</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7"/>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8</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40.0%</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33.9%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16.7%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30.2%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35.3%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30.2%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16.0%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26.9%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28.9%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26.6%</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dirty="0">
                          <a:latin typeface="Roboto"/>
                          <a:cs typeface="Roboto"/>
                        </a:rPr>
                        <a:t>Alg</a:t>
                      </a:r>
                      <a:r>
                        <a:rPr sz="800" b="1" spc="15" dirty="0">
                          <a:latin typeface="Roboto"/>
                          <a:cs typeface="Roboto"/>
                        </a:rPr>
                        <a:t> </a:t>
                      </a:r>
                      <a:r>
                        <a:rPr sz="800" b="1" dirty="0">
                          <a:latin typeface="Roboto"/>
                          <a:cs typeface="Roboto"/>
                        </a:rPr>
                        <a:t>I</a:t>
                      </a:r>
                      <a:r>
                        <a:rPr sz="800" b="1" spc="20" dirty="0">
                          <a:latin typeface="Roboto"/>
                          <a:cs typeface="Roboto"/>
                        </a:rPr>
                        <a:t> </a:t>
                      </a:r>
                      <a:r>
                        <a:rPr sz="800" b="1" spc="-20" dirty="0">
                          <a:latin typeface="Roboto"/>
                          <a:cs typeface="Roboto"/>
                        </a:rPr>
                        <a:t>(MS)</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15.8%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5" dirty="0">
                          <a:latin typeface="Roboto"/>
                          <a:cs typeface="Roboto"/>
                        </a:rPr>
                        <a:t>N/A</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17.0%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13.1%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25.8%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5" dirty="0">
                          <a:latin typeface="Roboto"/>
                          <a:cs typeface="Roboto"/>
                        </a:rPr>
                        <a:t>N/A</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21.4%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25.8%</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9"/>
                  </a:ext>
                </a:extLst>
              </a:tr>
              <a:tr h="363855">
                <a:tc>
                  <a:txBody>
                    <a:bodyPr/>
                    <a:lstStyle/>
                    <a:p>
                      <a:pPr>
                        <a:lnSpc>
                          <a:spcPct val="100000"/>
                        </a:lnSpc>
                        <a:spcBef>
                          <a:spcPts val="15"/>
                        </a:spcBef>
                      </a:pPr>
                      <a:endParaRPr sz="800">
                        <a:latin typeface="Times New Roman"/>
                        <a:cs typeface="Times New Roman"/>
                      </a:endParaRPr>
                    </a:p>
                    <a:p>
                      <a:pPr algn="ctr">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11.2%</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15.7%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10.1%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14.7%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20" dirty="0">
                          <a:latin typeface="Roboto"/>
                          <a:cs typeface="Roboto"/>
                        </a:rPr>
                        <a:t>9.1%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12.9%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16.4%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22.0%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24.7%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21.8%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18.8%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985" algn="ctr">
                        <a:lnSpc>
                          <a:spcPct val="100000"/>
                        </a:lnSpc>
                      </a:pPr>
                      <a:r>
                        <a:rPr sz="800" b="1" spc="-10" dirty="0">
                          <a:latin typeface="Roboto"/>
                          <a:cs typeface="Roboto"/>
                        </a:rPr>
                        <a:t>21.2%</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10"/>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20</a:t>
            </a:fld>
            <a:endParaRPr spc="-25" dirty="0"/>
          </a:p>
        </p:txBody>
      </p:sp>
      <p:pic>
        <p:nvPicPr>
          <p:cNvPr id="20482" name="Picture 2">
            <a:extLst>
              <a:ext uri="{FF2B5EF4-FFF2-40B4-BE49-F238E27FC236}">
                <a16:creationId xmlns:a16="http://schemas.microsoft.com/office/drawing/2014/main" id="{1193C05A-9FBC-6CC8-3536-9EDBB1B7DC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789" y="6615751"/>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2810" cy="527621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773429">
                  <a:extLst>
                    <a:ext uri="{9D8B030D-6E8A-4147-A177-3AD203B41FA5}">
                      <a16:colId xmlns:a16="http://schemas.microsoft.com/office/drawing/2014/main" val="20001"/>
                    </a:ext>
                  </a:extLst>
                </a:gridCol>
                <a:gridCol w="773430">
                  <a:extLst>
                    <a:ext uri="{9D8B030D-6E8A-4147-A177-3AD203B41FA5}">
                      <a16:colId xmlns:a16="http://schemas.microsoft.com/office/drawing/2014/main" val="20002"/>
                    </a:ext>
                  </a:extLst>
                </a:gridCol>
                <a:gridCol w="773430">
                  <a:extLst>
                    <a:ext uri="{9D8B030D-6E8A-4147-A177-3AD203B41FA5}">
                      <a16:colId xmlns:a16="http://schemas.microsoft.com/office/drawing/2014/main" val="20003"/>
                    </a:ext>
                  </a:extLst>
                </a:gridCol>
                <a:gridCol w="773429">
                  <a:extLst>
                    <a:ext uri="{9D8B030D-6E8A-4147-A177-3AD203B41FA5}">
                      <a16:colId xmlns:a16="http://schemas.microsoft.com/office/drawing/2014/main" val="20004"/>
                    </a:ext>
                  </a:extLst>
                </a:gridCol>
                <a:gridCol w="773429">
                  <a:extLst>
                    <a:ext uri="{9D8B030D-6E8A-4147-A177-3AD203B41FA5}">
                      <a16:colId xmlns:a16="http://schemas.microsoft.com/office/drawing/2014/main" val="20005"/>
                    </a:ext>
                  </a:extLst>
                </a:gridCol>
                <a:gridCol w="773429">
                  <a:extLst>
                    <a:ext uri="{9D8B030D-6E8A-4147-A177-3AD203B41FA5}">
                      <a16:colId xmlns:a16="http://schemas.microsoft.com/office/drawing/2014/main" val="20006"/>
                    </a:ext>
                  </a:extLst>
                </a:gridCol>
                <a:gridCol w="773429">
                  <a:extLst>
                    <a:ext uri="{9D8B030D-6E8A-4147-A177-3AD203B41FA5}">
                      <a16:colId xmlns:a16="http://schemas.microsoft.com/office/drawing/2014/main" val="20007"/>
                    </a:ext>
                  </a:extLst>
                </a:gridCol>
                <a:gridCol w="773429">
                  <a:extLst>
                    <a:ext uri="{9D8B030D-6E8A-4147-A177-3AD203B41FA5}">
                      <a16:colId xmlns:a16="http://schemas.microsoft.com/office/drawing/2014/main" val="20008"/>
                    </a:ext>
                  </a:extLst>
                </a:gridCol>
                <a:gridCol w="773429">
                  <a:extLst>
                    <a:ext uri="{9D8B030D-6E8A-4147-A177-3AD203B41FA5}">
                      <a16:colId xmlns:a16="http://schemas.microsoft.com/office/drawing/2014/main" val="20009"/>
                    </a:ext>
                  </a:extLst>
                </a:gridCol>
                <a:gridCol w="773429">
                  <a:extLst>
                    <a:ext uri="{9D8B030D-6E8A-4147-A177-3AD203B41FA5}">
                      <a16:colId xmlns:a16="http://schemas.microsoft.com/office/drawing/2014/main" val="20010"/>
                    </a:ext>
                  </a:extLst>
                </a:gridCol>
                <a:gridCol w="773429">
                  <a:extLst>
                    <a:ext uri="{9D8B030D-6E8A-4147-A177-3AD203B41FA5}">
                      <a16:colId xmlns:a16="http://schemas.microsoft.com/office/drawing/2014/main" val="20011"/>
                    </a:ext>
                  </a:extLst>
                </a:gridCol>
                <a:gridCol w="767079">
                  <a:extLst>
                    <a:ext uri="{9D8B030D-6E8A-4147-A177-3AD203B41FA5}">
                      <a16:colId xmlns:a16="http://schemas.microsoft.com/office/drawing/2014/main" val="20012"/>
                    </a:ext>
                  </a:extLst>
                </a:gridCol>
              </a:tblGrid>
              <a:tr h="1130935">
                <a:tc gridSpan="13">
                  <a:txBody>
                    <a:bodyPr/>
                    <a:lstStyle/>
                    <a:p>
                      <a:pPr marL="3941445" marR="3936365" indent="2540" algn="ctr">
                        <a:lnSpc>
                          <a:spcPct val="100000"/>
                        </a:lnSpc>
                        <a:spcBef>
                          <a:spcPts val="944"/>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spc="-20" dirty="0">
                          <a:solidFill>
                            <a:srgbClr val="FFFFFF"/>
                          </a:solidFill>
                          <a:latin typeface="Roboto"/>
                          <a:cs typeface="Roboto"/>
                        </a:rPr>
                        <a:t>Math</a:t>
                      </a:r>
                      <a:endParaRPr sz="1500">
                        <a:latin typeface="Roboto"/>
                        <a:cs typeface="Roboto"/>
                      </a:endParaRPr>
                    </a:p>
                  </a:txBody>
                  <a:tcPr marL="0" marR="0" marT="120014"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44244">
                <a:tc rowSpan="2">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gridSpan="2">
                  <a:txBody>
                    <a:bodyPr/>
                    <a:lstStyle/>
                    <a:p>
                      <a:pPr>
                        <a:lnSpc>
                          <a:spcPct val="100000"/>
                        </a:lnSpc>
                        <a:spcBef>
                          <a:spcPts val="160"/>
                        </a:spcBef>
                      </a:pPr>
                      <a:endParaRPr sz="1050">
                        <a:latin typeface="Times New Roman"/>
                        <a:cs typeface="Times New Roman"/>
                      </a:endParaRPr>
                    </a:p>
                    <a:p>
                      <a:pPr marL="324485" marR="311150" algn="ctr">
                        <a:lnSpc>
                          <a:spcPct val="101099"/>
                        </a:lnSpc>
                      </a:pPr>
                      <a:r>
                        <a:rPr sz="1050" b="1" dirty="0">
                          <a:latin typeface="Roboto"/>
                          <a:cs typeface="Roboto"/>
                        </a:rPr>
                        <a:t>% </a:t>
                      </a:r>
                      <a:r>
                        <a:rPr sz="1050" b="1" spc="-10" dirty="0">
                          <a:latin typeface="Roboto"/>
                          <a:cs typeface="Roboto"/>
                        </a:rPr>
                        <a:t>Approaching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323850" marR="311785" algn="ctr">
                        <a:lnSpc>
                          <a:spcPct val="101099"/>
                        </a:lnSpc>
                      </a:pPr>
                      <a:r>
                        <a:rPr sz="1050" b="1" dirty="0">
                          <a:latin typeface="Roboto"/>
                          <a:cs typeface="Roboto"/>
                        </a:rPr>
                        <a:t>% </a:t>
                      </a:r>
                      <a:r>
                        <a:rPr sz="1050" b="1" spc="-10" dirty="0">
                          <a:latin typeface="Roboto"/>
                          <a:cs typeface="Roboto"/>
                        </a:rPr>
                        <a:t>Approaching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323850" marR="311785" algn="ctr">
                        <a:lnSpc>
                          <a:spcPct val="101099"/>
                        </a:lnSpc>
                      </a:pPr>
                      <a:r>
                        <a:rPr sz="1050" b="1" dirty="0">
                          <a:latin typeface="Roboto"/>
                          <a:cs typeface="Roboto"/>
                        </a:rPr>
                        <a:t>% </a:t>
                      </a:r>
                      <a:r>
                        <a:rPr sz="1050" b="1" spc="-10" dirty="0">
                          <a:latin typeface="Roboto"/>
                          <a:cs typeface="Roboto"/>
                        </a:rPr>
                        <a:t>Approaching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459740" marR="451484" algn="ctr">
                        <a:lnSpc>
                          <a:spcPct val="101099"/>
                        </a:lnSpc>
                      </a:pPr>
                      <a:r>
                        <a:rPr sz="1050" b="1"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459105" marR="452120" algn="ctr">
                        <a:lnSpc>
                          <a:spcPct val="101099"/>
                        </a:lnSpc>
                      </a:pPr>
                      <a:r>
                        <a:rPr sz="1050" b="1"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459105" marR="445134" algn="ctr">
                        <a:lnSpc>
                          <a:spcPct val="101099"/>
                        </a:lnSpc>
                      </a:pPr>
                      <a:r>
                        <a:rPr sz="1050" b="1"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p>
                      <a:pPr>
                        <a:lnSpc>
                          <a:spcPct val="100000"/>
                        </a:lnSpc>
                        <a:spcBef>
                          <a:spcPts val="80"/>
                        </a:spcBef>
                      </a:pPr>
                      <a:endParaRPr sz="1050">
                        <a:latin typeface="Times New Roman"/>
                        <a:cs typeface="Times New Roman"/>
                      </a:endParaRPr>
                    </a:p>
                    <a:p>
                      <a:pPr marL="6350"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extLst>
                  <a:ext uri="{0D108BD9-81ED-4DB2-BD59-A6C34878D82A}">
                    <a16:rowId xmlns:a16="http://schemas.microsoft.com/office/drawing/2014/main" val="10001"/>
                  </a:ext>
                </a:extLst>
              </a:tr>
              <a:tr h="264795">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5715"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3</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35.7%</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24.8%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24.6%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23.8%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25.0%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34.0%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40.7%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34.6%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37.0%</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4</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31.3%</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24.7%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24.1%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24.5%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35.7%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24.6%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50.0%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37.2%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37.9%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37.5%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39.3%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39.0%</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4"/>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5</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34.8%</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25.5%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25.3%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35.5%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26.3%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52.2%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31.4%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47.1%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31.0%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32.3%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34.1%</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6</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26.9%</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28.3%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13.6%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26.1%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26.2%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30.8%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27.7%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59.1%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29.0%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33.3%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31.0%</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6"/>
                  </a:ext>
                </a:extLst>
              </a:tr>
              <a:tr h="365125">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7</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44.1%</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30.7%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28.0%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34.6%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30.5%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29.4%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29.0%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40.7%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31.0%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38.5%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31.6%</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7"/>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8</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20.0%</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21.4%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27.8%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21.5%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17.6%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22.5%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24.0%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16.7%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17.9%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19.6%</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dirty="0">
                          <a:latin typeface="Roboto"/>
                          <a:cs typeface="Roboto"/>
                        </a:rPr>
                        <a:t>Alg</a:t>
                      </a:r>
                      <a:r>
                        <a:rPr sz="800" b="1" spc="15" dirty="0">
                          <a:latin typeface="Roboto"/>
                          <a:cs typeface="Roboto"/>
                        </a:rPr>
                        <a:t> </a:t>
                      </a:r>
                      <a:r>
                        <a:rPr sz="800" b="1" dirty="0">
                          <a:latin typeface="Roboto"/>
                          <a:cs typeface="Roboto"/>
                        </a:rPr>
                        <a:t>I</a:t>
                      </a:r>
                      <a:r>
                        <a:rPr sz="800" b="1" spc="20" dirty="0">
                          <a:latin typeface="Roboto"/>
                          <a:cs typeface="Roboto"/>
                        </a:rPr>
                        <a:t> </a:t>
                      </a:r>
                      <a:r>
                        <a:rPr sz="800" b="1" spc="-20" dirty="0">
                          <a:latin typeface="Roboto"/>
                          <a:cs typeface="Roboto"/>
                        </a:rPr>
                        <a:t>(MS)</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23.2%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5" dirty="0">
                          <a:latin typeface="Roboto"/>
                          <a:cs typeface="Roboto"/>
                        </a:rPr>
                        <a:t>N/A</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23.2%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29.8%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5" dirty="0">
                          <a:latin typeface="Roboto"/>
                          <a:cs typeface="Roboto"/>
                        </a:rPr>
                        <a:t>N/A</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35.6%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80.0%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31.3%</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9"/>
                  </a:ext>
                </a:extLst>
              </a:tr>
              <a:tr h="363855">
                <a:tc>
                  <a:txBody>
                    <a:bodyPr/>
                    <a:lstStyle/>
                    <a:p>
                      <a:pPr>
                        <a:lnSpc>
                          <a:spcPct val="100000"/>
                        </a:lnSpc>
                        <a:spcBef>
                          <a:spcPts val="15"/>
                        </a:spcBef>
                      </a:pPr>
                      <a:endParaRPr sz="800">
                        <a:latin typeface="Times New Roman"/>
                        <a:cs typeface="Times New Roman"/>
                      </a:endParaRPr>
                    </a:p>
                    <a:p>
                      <a:pPr algn="ctr">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32.9%</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25.7%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22.8%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24.7%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31.2%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25.4%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33.6%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10" dirty="0">
                          <a:latin typeface="Roboto"/>
                          <a:cs typeface="Roboto"/>
                        </a:rPr>
                        <a:t>30.0%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39.2%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31.6%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10" dirty="0">
                          <a:latin typeface="Roboto"/>
                          <a:cs typeface="Roboto"/>
                        </a:rPr>
                        <a:t>37.0%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985" algn="ctr">
                        <a:lnSpc>
                          <a:spcPct val="100000"/>
                        </a:lnSpc>
                      </a:pPr>
                      <a:r>
                        <a:rPr sz="800" b="1" spc="-10" dirty="0">
                          <a:latin typeface="Roboto"/>
                          <a:cs typeface="Roboto"/>
                        </a:rPr>
                        <a:t>32.5%</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10"/>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21</a:t>
            </a:fld>
            <a:endParaRPr spc="-25" dirty="0"/>
          </a:p>
        </p:txBody>
      </p:sp>
      <p:pic>
        <p:nvPicPr>
          <p:cNvPr id="21506" name="Picture 2">
            <a:extLst>
              <a:ext uri="{FF2B5EF4-FFF2-40B4-BE49-F238E27FC236}">
                <a16:creationId xmlns:a16="http://schemas.microsoft.com/office/drawing/2014/main" id="{910D32E2-99BB-8149-CA97-CB5682A940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789"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2817" cy="527621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1546860">
                  <a:extLst>
                    <a:ext uri="{9D8B030D-6E8A-4147-A177-3AD203B41FA5}">
                      <a16:colId xmlns:a16="http://schemas.microsoft.com/office/drawing/2014/main" val="20001"/>
                    </a:ext>
                  </a:extLst>
                </a:gridCol>
                <a:gridCol w="1546859">
                  <a:extLst>
                    <a:ext uri="{9D8B030D-6E8A-4147-A177-3AD203B41FA5}">
                      <a16:colId xmlns:a16="http://schemas.microsoft.com/office/drawing/2014/main" val="20002"/>
                    </a:ext>
                  </a:extLst>
                </a:gridCol>
                <a:gridCol w="1546860">
                  <a:extLst>
                    <a:ext uri="{9D8B030D-6E8A-4147-A177-3AD203B41FA5}">
                      <a16:colId xmlns:a16="http://schemas.microsoft.com/office/drawing/2014/main" val="20003"/>
                    </a:ext>
                  </a:extLst>
                </a:gridCol>
                <a:gridCol w="1546860">
                  <a:extLst>
                    <a:ext uri="{9D8B030D-6E8A-4147-A177-3AD203B41FA5}">
                      <a16:colId xmlns:a16="http://schemas.microsoft.com/office/drawing/2014/main" val="20004"/>
                    </a:ext>
                  </a:extLst>
                </a:gridCol>
                <a:gridCol w="1546859">
                  <a:extLst>
                    <a:ext uri="{9D8B030D-6E8A-4147-A177-3AD203B41FA5}">
                      <a16:colId xmlns:a16="http://schemas.microsoft.com/office/drawing/2014/main" val="20005"/>
                    </a:ext>
                  </a:extLst>
                </a:gridCol>
                <a:gridCol w="1540509">
                  <a:extLst>
                    <a:ext uri="{9D8B030D-6E8A-4147-A177-3AD203B41FA5}">
                      <a16:colId xmlns:a16="http://schemas.microsoft.com/office/drawing/2014/main" val="20006"/>
                    </a:ext>
                  </a:extLst>
                </a:gridCol>
              </a:tblGrid>
              <a:tr h="1130935">
                <a:tc gridSpan="7">
                  <a:txBody>
                    <a:bodyPr/>
                    <a:lstStyle/>
                    <a:p>
                      <a:pPr marL="3941445" marR="3936365" indent="2540" algn="ctr">
                        <a:lnSpc>
                          <a:spcPct val="100000"/>
                        </a:lnSpc>
                        <a:spcBef>
                          <a:spcPts val="944"/>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spc="-20" dirty="0">
                          <a:solidFill>
                            <a:srgbClr val="FFFFFF"/>
                          </a:solidFill>
                          <a:latin typeface="Roboto"/>
                          <a:cs typeface="Roboto"/>
                        </a:rPr>
                        <a:t>Math</a:t>
                      </a:r>
                      <a:endParaRPr sz="1500">
                        <a:latin typeface="Roboto"/>
                        <a:cs typeface="Roboto"/>
                      </a:endParaRPr>
                    </a:p>
                  </a:txBody>
                  <a:tcPr marL="0" marR="0" marT="120014"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44244">
                <a:tc rowSpan="2">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gridSpan="2">
                  <a:txBody>
                    <a:bodyPr/>
                    <a:lstStyle/>
                    <a:p>
                      <a:pPr>
                        <a:lnSpc>
                          <a:spcPct val="100000"/>
                        </a:lnSpc>
                        <a:spcBef>
                          <a:spcPts val="160"/>
                        </a:spcBef>
                      </a:pPr>
                      <a:endParaRPr sz="1050">
                        <a:latin typeface="Times New Roman"/>
                        <a:cs typeface="Times New Roman"/>
                      </a:endParaRPr>
                    </a:p>
                    <a:p>
                      <a:pPr marL="1170305" marR="1161415" algn="ctr">
                        <a:lnSpc>
                          <a:spcPct val="101099"/>
                        </a:lnSpc>
                      </a:pPr>
                      <a:r>
                        <a:rPr sz="1050" b="1" dirty="0">
                          <a:latin typeface="Roboto"/>
                          <a:cs typeface="Roboto"/>
                        </a:rPr>
                        <a:t>% </a:t>
                      </a:r>
                      <a:r>
                        <a:rPr sz="1050" b="1" spc="-10" dirty="0">
                          <a:latin typeface="Roboto"/>
                          <a:cs typeface="Roboto"/>
                        </a:rPr>
                        <a:t>Exceeding </a:t>
                      </a:r>
                      <a:r>
                        <a:rPr sz="1050" b="1" dirty="0">
                          <a:latin typeface="Roboto"/>
                          <a:cs typeface="Roboto"/>
                        </a:rPr>
                        <a:t>(Level</a:t>
                      </a:r>
                      <a:r>
                        <a:rPr sz="1050" b="1" spc="-15" dirty="0">
                          <a:latin typeface="Roboto"/>
                          <a:cs typeface="Roboto"/>
                        </a:rPr>
                        <a:t> </a:t>
                      </a:r>
                      <a:r>
                        <a:rPr sz="1050" b="1" spc="-25" dirty="0">
                          <a:latin typeface="Roboto"/>
                          <a:cs typeface="Roboto"/>
                        </a:rPr>
                        <a:t>5)</a:t>
                      </a:r>
                      <a:endParaRPr sz="1050">
                        <a:latin typeface="Roboto"/>
                        <a:cs typeface="Roboto"/>
                      </a:endParaRPr>
                    </a:p>
                    <a:p>
                      <a:pPr>
                        <a:lnSpc>
                          <a:spcPct val="100000"/>
                        </a:lnSpc>
                        <a:spcBef>
                          <a:spcPts val="80"/>
                        </a:spcBef>
                      </a:pPr>
                      <a:endParaRPr sz="1050">
                        <a:latin typeface="Times New Roman"/>
                        <a:cs typeface="Times New Roman"/>
                      </a:endParaRPr>
                    </a:p>
                    <a:p>
                      <a:pPr marL="1270"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1169670" marR="1161415" algn="ctr">
                        <a:lnSpc>
                          <a:spcPct val="101099"/>
                        </a:lnSpc>
                      </a:pPr>
                      <a:r>
                        <a:rPr sz="1050" b="1" dirty="0">
                          <a:latin typeface="Roboto"/>
                          <a:cs typeface="Roboto"/>
                        </a:rPr>
                        <a:t>% </a:t>
                      </a:r>
                      <a:r>
                        <a:rPr sz="1050" b="1" spc="-10" dirty="0">
                          <a:latin typeface="Roboto"/>
                          <a:cs typeface="Roboto"/>
                        </a:rPr>
                        <a:t>Exceeding </a:t>
                      </a:r>
                      <a:r>
                        <a:rPr sz="1050" b="1" dirty="0">
                          <a:latin typeface="Roboto"/>
                          <a:cs typeface="Roboto"/>
                        </a:rPr>
                        <a:t>(Level</a:t>
                      </a:r>
                      <a:r>
                        <a:rPr sz="1050" b="1" spc="-15" dirty="0">
                          <a:latin typeface="Roboto"/>
                          <a:cs typeface="Roboto"/>
                        </a:rPr>
                        <a:t> </a:t>
                      </a:r>
                      <a:r>
                        <a:rPr sz="1050" b="1" spc="-25" dirty="0">
                          <a:latin typeface="Roboto"/>
                          <a:cs typeface="Roboto"/>
                        </a:rPr>
                        <a:t>5)</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1169670" marR="1155700" algn="ctr">
                        <a:lnSpc>
                          <a:spcPct val="101099"/>
                        </a:lnSpc>
                      </a:pPr>
                      <a:r>
                        <a:rPr sz="1050" b="1" dirty="0">
                          <a:latin typeface="Roboto"/>
                          <a:cs typeface="Roboto"/>
                        </a:rPr>
                        <a:t>% </a:t>
                      </a:r>
                      <a:r>
                        <a:rPr sz="1050" b="1" spc="-10" dirty="0">
                          <a:latin typeface="Roboto"/>
                          <a:cs typeface="Roboto"/>
                        </a:rPr>
                        <a:t>Exceeding </a:t>
                      </a:r>
                      <a:r>
                        <a:rPr sz="1050" b="1" dirty="0">
                          <a:latin typeface="Roboto"/>
                          <a:cs typeface="Roboto"/>
                        </a:rPr>
                        <a:t>(Level</a:t>
                      </a:r>
                      <a:r>
                        <a:rPr sz="1050" b="1" spc="-15" dirty="0">
                          <a:latin typeface="Roboto"/>
                          <a:cs typeface="Roboto"/>
                        </a:rPr>
                        <a:t> </a:t>
                      </a:r>
                      <a:r>
                        <a:rPr sz="1050" b="1" spc="-25" dirty="0">
                          <a:latin typeface="Roboto"/>
                          <a:cs typeface="Roboto"/>
                        </a:rPr>
                        <a:t>5)</a:t>
                      </a:r>
                      <a:endParaRPr sz="1050">
                        <a:latin typeface="Roboto"/>
                        <a:cs typeface="Roboto"/>
                      </a:endParaRPr>
                    </a:p>
                    <a:p>
                      <a:pPr>
                        <a:lnSpc>
                          <a:spcPct val="100000"/>
                        </a:lnSpc>
                        <a:spcBef>
                          <a:spcPts val="80"/>
                        </a:spcBef>
                      </a:pPr>
                      <a:endParaRPr sz="1050">
                        <a:latin typeface="Times New Roman"/>
                        <a:cs typeface="Times New Roman"/>
                      </a:endParaRPr>
                    </a:p>
                    <a:p>
                      <a:pPr marL="6350"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extLst>
                  <a:ext uri="{0D108BD9-81ED-4DB2-BD59-A6C34878D82A}">
                    <a16:rowId xmlns:a16="http://schemas.microsoft.com/office/drawing/2014/main" val="10001"/>
                  </a:ext>
                </a:extLst>
              </a:tr>
              <a:tr h="264795">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5080"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3</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17.9%</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3.7%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10" dirty="0">
                          <a:latin typeface="Roboto"/>
                          <a:cs typeface="Roboto"/>
                        </a:rPr>
                        <a:t>13.0%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8.3%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12.8%</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4</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6.3%</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20" dirty="0">
                          <a:latin typeface="Roboto"/>
                          <a:cs typeface="Roboto"/>
                        </a:rPr>
                        <a:t>7.7%</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4"/>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5</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4.3%</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8.7%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11.8%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9.1%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spc="-10" dirty="0">
                          <a:latin typeface="Roboto"/>
                          <a:cs typeface="Roboto"/>
                        </a:rPr>
                        <a:t>10.1%</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6</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7.7%</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6.6%</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10" dirty="0">
                          <a:latin typeface="Roboto"/>
                          <a:cs typeface="Roboto"/>
                        </a:rPr>
                        <a:t>16.7%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20" dirty="0">
                          <a:latin typeface="Roboto"/>
                          <a:cs typeface="Roboto"/>
                        </a:rPr>
                        <a:t>8.8%</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6"/>
                  </a:ext>
                </a:extLst>
              </a:tr>
              <a:tr h="365125">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7</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4.8%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7.4%</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6.5%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3.8%</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20" dirty="0">
                          <a:latin typeface="Roboto"/>
                          <a:cs typeface="Roboto"/>
                        </a:rPr>
                        <a:t>7.2%</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7"/>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spc="-50" dirty="0">
                          <a:latin typeface="Roboto"/>
                          <a:cs typeface="Roboto"/>
                        </a:rPr>
                        <a:t>8</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1.1%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1.5%</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20" dirty="0">
                          <a:latin typeface="Roboto"/>
                          <a:cs typeface="Roboto"/>
                        </a:rPr>
                        <a:t>1.1%</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365760">
                <a:tc>
                  <a:txBody>
                    <a:bodyPr/>
                    <a:lstStyle/>
                    <a:p>
                      <a:pPr>
                        <a:lnSpc>
                          <a:spcPct val="100000"/>
                        </a:lnSpc>
                        <a:spcBef>
                          <a:spcPts val="15"/>
                        </a:spcBef>
                      </a:pPr>
                      <a:endParaRPr sz="800">
                        <a:latin typeface="Times New Roman"/>
                        <a:cs typeface="Times New Roman"/>
                      </a:endParaRPr>
                    </a:p>
                    <a:p>
                      <a:pPr algn="ctr">
                        <a:lnSpc>
                          <a:spcPct val="100000"/>
                        </a:lnSpc>
                      </a:pPr>
                      <a:r>
                        <a:rPr sz="800" b="1" dirty="0">
                          <a:latin typeface="Roboto"/>
                          <a:cs typeface="Roboto"/>
                        </a:rPr>
                        <a:t>Alg</a:t>
                      </a:r>
                      <a:r>
                        <a:rPr sz="800" b="1" spc="15" dirty="0">
                          <a:latin typeface="Roboto"/>
                          <a:cs typeface="Roboto"/>
                        </a:rPr>
                        <a:t> </a:t>
                      </a:r>
                      <a:r>
                        <a:rPr sz="800" b="1" dirty="0">
                          <a:latin typeface="Roboto"/>
                          <a:cs typeface="Roboto"/>
                        </a:rPr>
                        <a:t>I</a:t>
                      </a:r>
                      <a:r>
                        <a:rPr sz="800" b="1" spc="20" dirty="0">
                          <a:latin typeface="Roboto"/>
                          <a:cs typeface="Roboto"/>
                        </a:rPr>
                        <a:t> </a:t>
                      </a:r>
                      <a:r>
                        <a:rPr sz="800" b="1" spc="-20" dirty="0">
                          <a:latin typeface="Roboto"/>
                          <a:cs typeface="Roboto"/>
                        </a:rPr>
                        <a:t>(MS)</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spc="-25" dirty="0">
                          <a:latin typeface="Roboto"/>
                          <a:cs typeface="Roboto"/>
                        </a:rPr>
                        <a:t>N/A</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5.3%</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5" dirty="0">
                          <a:latin typeface="Roboto"/>
                          <a:cs typeface="Roboto"/>
                        </a:rPr>
                        <a:t>N/A</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3.9%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spcBef>
                          <a:spcPts val="15"/>
                        </a:spcBef>
                      </a:pPr>
                      <a:endParaRPr sz="800">
                        <a:latin typeface="Times New Roman"/>
                        <a:cs typeface="Times New Roman"/>
                      </a:endParaRPr>
                    </a:p>
                    <a:p>
                      <a:pPr marL="5715" algn="ctr">
                        <a:lnSpc>
                          <a:spcPct val="100000"/>
                        </a:lnSpc>
                      </a:pPr>
                      <a:r>
                        <a:rPr sz="800" spc="-20" dirty="0">
                          <a:latin typeface="Roboto"/>
                          <a:cs typeface="Roboto"/>
                        </a:rPr>
                        <a:t>6.6%</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9"/>
                  </a:ext>
                </a:extLst>
              </a:tr>
              <a:tr h="363855">
                <a:tc>
                  <a:txBody>
                    <a:bodyPr/>
                    <a:lstStyle/>
                    <a:p>
                      <a:pPr>
                        <a:lnSpc>
                          <a:spcPct val="100000"/>
                        </a:lnSpc>
                        <a:spcBef>
                          <a:spcPts val="15"/>
                        </a:spcBef>
                      </a:pPr>
                      <a:endParaRPr sz="800">
                        <a:latin typeface="Times New Roman"/>
                        <a:cs typeface="Times New Roman"/>
                      </a:endParaRPr>
                    </a:p>
                    <a:p>
                      <a:pPr algn="ctr">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1905"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20" dirty="0">
                          <a:latin typeface="Roboto"/>
                          <a:cs typeface="Roboto"/>
                        </a:rPr>
                        <a:t>5.9%</a:t>
                      </a:r>
                      <a:endParaRPr sz="800">
                        <a:latin typeface="Roboto"/>
                        <a:cs typeface="Roboto"/>
                      </a:endParaRPr>
                    </a:p>
                  </a:txBody>
                  <a:tcPr marL="0" marR="0" marT="1905"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20" dirty="0">
                          <a:latin typeface="Roboto"/>
                          <a:cs typeface="Roboto"/>
                        </a:rPr>
                        <a:t>6.7%</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20" dirty="0">
                          <a:latin typeface="Roboto"/>
                          <a:cs typeface="Roboto"/>
                        </a:rPr>
                        <a:t>3.2%</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 algn="ctr">
                        <a:lnSpc>
                          <a:spcPct val="100000"/>
                        </a:lnSpc>
                      </a:pPr>
                      <a:r>
                        <a:rPr sz="800" b="1" spc="-20" dirty="0">
                          <a:latin typeface="Roboto"/>
                          <a:cs typeface="Roboto"/>
                        </a:rPr>
                        <a:t>7.1%</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algn="ctr">
                        <a:lnSpc>
                          <a:spcPct val="100000"/>
                        </a:lnSpc>
                      </a:pPr>
                      <a:r>
                        <a:rPr sz="800" b="1" spc="-20" dirty="0">
                          <a:latin typeface="Roboto"/>
                          <a:cs typeface="Roboto"/>
                        </a:rPr>
                        <a:t>3.9%</a:t>
                      </a:r>
                      <a:endParaRPr sz="800">
                        <a:latin typeface="Roboto"/>
                        <a:cs typeface="Roboto"/>
                      </a:endParaRPr>
                    </a:p>
                  </a:txBody>
                  <a:tcPr marL="0" marR="0" marT="190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spcBef>
                          <a:spcPts val="15"/>
                        </a:spcBef>
                      </a:pPr>
                      <a:endParaRPr sz="800">
                        <a:latin typeface="Times New Roman"/>
                        <a:cs typeface="Times New Roman"/>
                      </a:endParaRPr>
                    </a:p>
                    <a:p>
                      <a:pPr marL="6350" algn="ctr">
                        <a:lnSpc>
                          <a:spcPct val="100000"/>
                        </a:lnSpc>
                      </a:pPr>
                      <a:r>
                        <a:rPr sz="800" b="1" spc="-20" dirty="0">
                          <a:latin typeface="Roboto"/>
                          <a:cs typeface="Roboto"/>
                        </a:rPr>
                        <a:t>8.0%</a:t>
                      </a:r>
                      <a:endParaRPr sz="800">
                        <a:latin typeface="Roboto"/>
                        <a:cs typeface="Roboto"/>
                      </a:endParaRPr>
                    </a:p>
                  </a:txBody>
                  <a:tcPr marL="0" marR="0" marT="190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10"/>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22</a:t>
            </a:fld>
            <a:endParaRPr spc="-25" dirty="0"/>
          </a:p>
        </p:txBody>
      </p:sp>
      <p:pic>
        <p:nvPicPr>
          <p:cNvPr id="22530" name="Picture 2">
            <a:extLst>
              <a:ext uri="{FF2B5EF4-FFF2-40B4-BE49-F238E27FC236}">
                <a16:creationId xmlns:a16="http://schemas.microsoft.com/office/drawing/2014/main" id="{818F2074-DB9A-F826-99B3-E950514F9B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789" y="6630838"/>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5089"/>
          <a:ext cx="9862810" cy="4756150"/>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773429">
                  <a:extLst>
                    <a:ext uri="{9D8B030D-6E8A-4147-A177-3AD203B41FA5}">
                      <a16:colId xmlns:a16="http://schemas.microsoft.com/office/drawing/2014/main" val="20001"/>
                    </a:ext>
                  </a:extLst>
                </a:gridCol>
                <a:gridCol w="773430">
                  <a:extLst>
                    <a:ext uri="{9D8B030D-6E8A-4147-A177-3AD203B41FA5}">
                      <a16:colId xmlns:a16="http://schemas.microsoft.com/office/drawing/2014/main" val="20002"/>
                    </a:ext>
                  </a:extLst>
                </a:gridCol>
                <a:gridCol w="773430">
                  <a:extLst>
                    <a:ext uri="{9D8B030D-6E8A-4147-A177-3AD203B41FA5}">
                      <a16:colId xmlns:a16="http://schemas.microsoft.com/office/drawing/2014/main" val="20003"/>
                    </a:ext>
                  </a:extLst>
                </a:gridCol>
                <a:gridCol w="773429">
                  <a:extLst>
                    <a:ext uri="{9D8B030D-6E8A-4147-A177-3AD203B41FA5}">
                      <a16:colId xmlns:a16="http://schemas.microsoft.com/office/drawing/2014/main" val="20004"/>
                    </a:ext>
                  </a:extLst>
                </a:gridCol>
                <a:gridCol w="773429">
                  <a:extLst>
                    <a:ext uri="{9D8B030D-6E8A-4147-A177-3AD203B41FA5}">
                      <a16:colId xmlns:a16="http://schemas.microsoft.com/office/drawing/2014/main" val="20005"/>
                    </a:ext>
                  </a:extLst>
                </a:gridCol>
                <a:gridCol w="773429">
                  <a:extLst>
                    <a:ext uri="{9D8B030D-6E8A-4147-A177-3AD203B41FA5}">
                      <a16:colId xmlns:a16="http://schemas.microsoft.com/office/drawing/2014/main" val="20006"/>
                    </a:ext>
                  </a:extLst>
                </a:gridCol>
                <a:gridCol w="773429">
                  <a:extLst>
                    <a:ext uri="{9D8B030D-6E8A-4147-A177-3AD203B41FA5}">
                      <a16:colId xmlns:a16="http://schemas.microsoft.com/office/drawing/2014/main" val="20007"/>
                    </a:ext>
                  </a:extLst>
                </a:gridCol>
                <a:gridCol w="773429">
                  <a:extLst>
                    <a:ext uri="{9D8B030D-6E8A-4147-A177-3AD203B41FA5}">
                      <a16:colId xmlns:a16="http://schemas.microsoft.com/office/drawing/2014/main" val="20008"/>
                    </a:ext>
                  </a:extLst>
                </a:gridCol>
                <a:gridCol w="773429">
                  <a:extLst>
                    <a:ext uri="{9D8B030D-6E8A-4147-A177-3AD203B41FA5}">
                      <a16:colId xmlns:a16="http://schemas.microsoft.com/office/drawing/2014/main" val="20009"/>
                    </a:ext>
                  </a:extLst>
                </a:gridCol>
                <a:gridCol w="773429">
                  <a:extLst>
                    <a:ext uri="{9D8B030D-6E8A-4147-A177-3AD203B41FA5}">
                      <a16:colId xmlns:a16="http://schemas.microsoft.com/office/drawing/2014/main" val="20010"/>
                    </a:ext>
                  </a:extLst>
                </a:gridCol>
                <a:gridCol w="773429">
                  <a:extLst>
                    <a:ext uri="{9D8B030D-6E8A-4147-A177-3AD203B41FA5}">
                      <a16:colId xmlns:a16="http://schemas.microsoft.com/office/drawing/2014/main" val="20011"/>
                    </a:ext>
                  </a:extLst>
                </a:gridCol>
                <a:gridCol w="767079">
                  <a:extLst>
                    <a:ext uri="{9D8B030D-6E8A-4147-A177-3AD203B41FA5}">
                      <a16:colId xmlns:a16="http://schemas.microsoft.com/office/drawing/2014/main" val="20012"/>
                    </a:ext>
                  </a:extLst>
                </a:gridCol>
              </a:tblGrid>
              <a:tr h="1130935">
                <a:tc gridSpan="13">
                  <a:txBody>
                    <a:bodyPr/>
                    <a:lstStyle/>
                    <a:p>
                      <a:pPr marL="3941445" marR="3936365" indent="2540" algn="ctr">
                        <a:lnSpc>
                          <a:spcPct val="100000"/>
                        </a:lnSpc>
                        <a:spcBef>
                          <a:spcPts val="944"/>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spc="-10" dirty="0">
                          <a:solidFill>
                            <a:srgbClr val="FFFFFF"/>
                          </a:solidFill>
                          <a:latin typeface="Roboto"/>
                          <a:cs typeface="Roboto"/>
                        </a:rPr>
                        <a:t>Science</a:t>
                      </a:r>
                      <a:endParaRPr sz="1500">
                        <a:latin typeface="Roboto"/>
                        <a:cs typeface="Roboto"/>
                      </a:endParaRPr>
                    </a:p>
                  </a:txBody>
                  <a:tcPr marL="0" marR="0" marT="120014"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44244">
                <a:tc rowSpan="2">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gridSpan="2">
                  <a:txBody>
                    <a:bodyPr/>
                    <a:lstStyle/>
                    <a:p>
                      <a:pPr>
                        <a:lnSpc>
                          <a:spcPct val="100000"/>
                        </a:lnSpc>
                        <a:spcBef>
                          <a:spcPts val="160"/>
                        </a:spcBef>
                      </a:pPr>
                      <a:endParaRPr sz="1050">
                        <a:latin typeface="Times New Roman"/>
                        <a:cs typeface="Times New Roman"/>
                      </a:endParaRPr>
                    </a:p>
                    <a:p>
                      <a:pPr marL="164465" marR="154940" algn="ctr">
                        <a:lnSpc>
                          <a:spcPct val="101099"/>
                        </a:lnSpc>
                      </a:pPr>
                      <a:r>
                        <a:rPr sz="1050" b="1" dirty="0">
                          <a:latin typeface="Roboto"/>
                          <a:cs typeface="Roboto"/>
                        </a:rPr>
                        <a:t>%</a:t>
                      </a:r>
                      <a:r>
                        <a:rPr sz="1050" b="1" spc="-10" dirty="0">
                          <a:latin typeface="Roboto"/>
                          <a:cs typeface="Roboto"/>
                        </a:rPr>
                        <a:t> </a:t>
                      </a:r>
                      <a:r>
                        <a:rPr sz="1050" b="1" dirty="0">
                          <a:latin typeface="Roboto"/>
                          <a:cs typeface="Roboto"/>
                        </a:rPr>
                        <a:t>Below</a:t>
                      </a:r>
                      <a:r>
                        <a:rPr sz="1050" b="1" spc="-10" dirty="0">
                          <a:latin typeface="Roboto"/>
                          <a:cs typeface="Roboto"/>
                        </a:rPr>
                        <a:t> Proficiency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163830" marR="155575" algn="ctr">
                        <a:lnSpc>
                          <a:spcPct val="101099"/>
                        </a:lnSpc>
                      </a:pPr>
                      <a:r>
                        <a:rPr sz="1050" b="1" dirty="0">
                          <a:latin typeface="Roboto"/>
                          <a:cs typeface="Roboto"/>
                        </a:rPr>
                        <a:t>%</a:t>
                      </a:r>
                      <a:r>
                        <a:rPr sz="1050" b="1" spc="-10" dirty="0">
                          <a:latin typeface="Roboto"/>
                          <a:cs typeface="Roboto"/>
                        </a:rPr>
                        <a:t> </a:t>
                      </a:r>
                      <a:r>
                        <a:rPr sz="1050" b="1" dirty="0">
                          <a:latin typeface="Roboto"/>
                          <a:cs typeface="Roboto"/>
                        </a:rPr>
                        <a:t>Below</a:t>
                      </a:r>
                      <a:r>
                        <a:rPr sz="1050" b="1" spc="-10" dirty="0">
                          <a:latin typeface="Roboto"/>
                          <a:cs typeface="Roboto"/>
                        </a:rPr>
                        <a:t> Proficiency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163830" marR="155575" algn="ctr">
                        <a:lnSpc>
                          <a:spcPct val="101099"/>
                        </a:lnSpc>
                      </a:pPr>
                      <a:r>
                        <a:rPr sz="1050" b="1" dirty="0">
                          <a:latin typeface="Roboto"/>
                          <a:cs typeface="Roboto"/>
                        </a:rPr>
                        <a:t>%</a:t>
                      </a:r>
                      <a:r>
                        <a:rPr sz="1050" b="1" spc="-10" dirty="0">
                          <a:latin typeface="Roboto"/>
                          <a:cs typeface="Roboto"/>
                        </a:rPr>
                        <a:t> </a:t>
                      </a:r>
                      <a:r>
                        <a:rPr sz="1050" b="1" dirty="0">
                          <a:latin typeface="Roboto"/>
                          <a:cs typeface="Roboto"/>
                        </a:rPr>
                        <a:t>Below</a:t>
                      </a:r>
                      <a:r>
                        <a:rPr sz="1050" b="1" spc="-10" dirty="0">
                          <a:latin typeface="Roboto"/>
                          <a:cs typeface="Roboto"/>
                        </a:rPr>
                        <a:t> Proficiency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204470" marR="194945" algn="ctr">
                        <a:lnSpc>
                          <a:spcPct val="101099"/>
                        </a:lnSpc>
                      </a:pPr>
                      <a:r>
                        <a:rPr sz="1050" b="1" dirty="0">
                          <a:latin typeface="Roboto"/>
                          <a:cs typeface="Roboto"/>
                        </a:rPr>
                        <a:t>%</a:t>
                      </a:r>
                      <a:r>
                        <a:rPr sz="1050" b="1" spc="-10" dirty="0">
                          <a:latin typeface="Roboto"/>
                          <a:cs typeface="Roboto"/>
                        </a:rPr>
                        <a:t> </a:t>
                      </a:r>
                      <a:r>
                        <a:rPr sz="1050" b="1" dirty="0">
                          <a:latin typeface="Roboto"/>
                          <a:cs typeface="Roboto"/>
                        </a:rPr>
                        <a:t>Near</a:t>
                      </a:r>
                      <a:r>
                        <a:rPr sz="1050" b="1" spc="-5"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203835" marR="195580" algn="ctr">
                        <a:lnSpc>
                          <a:spcPct val="101099"/>
                        </a:lnSpc>
                      </a:pPr>
                      <a:r>
                        <a:rPr sz="1050" b="1" dirty="0">
                          <a:latin typeface="Roboto"/>
                          <a:cs typeface="Roboto"/>
                        </a:rPr>
                        <a:t>%</a:t>
                      </a:r>
                      <a:r>
                        <a:rPr sz="1050" b="1" spc="-10" dirty="0">
                          <a:latin typeface="Roboto"/>
                          <a:cs typeface="Roboto"/>
                        </a:rPr>
                        <a:t> </a:t>
                      </a:r>
                      <a:r>
                        <a:rPr sz="1050" b="1" dirty="0">
                          <a:latin typeface="Roboto"/>
                          <a:cs typeface="Roboto"/>
                        </a:rPr>
                        <a:t>Near</a:t>
                      </a:r>
                      <a:r>
                        <a:rPr sz="1050" b="1" spc="-5"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204470" marR="188595" algn="ctr">
                        <a:lnSpc>
                          <a:spcPct val="101099"/>
                        </a:lnSpc>
                      </a:pPr>
                      <a:r>
                        <a:rPr sz="1050" b="1" dirty="0">
                          <a:latin typeface="Roboto"/>
                          <a:cs typeface="Roboto"/>
                        </a:rPr>
                        <a:t>%</a:t>
                      </a:r>
                      <a:r>
                        <a:rPr sz="1050" b="1" spc="-10" dirty="0">
                          <a:latin typeface="Roboto"/>
                          <a:cs typeface="Roboto"/>
                        </a:rPr>
                        <a:t> </a:t>
                      </a:r>
                      <a:r>
                        <a:rPr sz="1050" b="1" dirty="0">
                          <a:latin typeface="Roboto"/>
                          <a:cs typeface="Roboto"/>
                        </a:rPr>
                        <a:t>Near</a:t>
                      </a:r>
                      <a:r>
                        <a:rPr sz="1050" b="1" spc="-5"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p>
                      <a:pPr>
                        <a:lnSpc>
                          <a:spcPct val="100000"/>
                        </a:lnSpc>
                        <a:spcBef>
                          <a:spcPts val="80"/>
                        </a:spcBef>
                      </a:pPr>
                      <a:endParaRPr sz="1050">
                        <a:latin typeface="Times New Roman"/>
                        <a:cs typeface="Times New Roman"/>
                      </a:endParaRPr>
                    </a:p>
                    <a:p>
                      <a:pPr marL="6350"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extLst>
                  <a:ext uri="{0D108BD9-81ED-4DB2-BD59-A6C34878D82A}">
                    <a16:rowId xmlns:a16="http://schemas.microsoft.com/office/drawing/2014/main" val="10001"/>
                  </a:ext>
                </a:extLst>
              </a:tr>
              <a:tr h="264795">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5715"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803275">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b="1" spc="-50" dirty="0">
                          <a:latin typeface="Roboto"/>
                          <a:cs typeface="Roboto"/>
                        </a:rPr>
                        <a:t>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10" dirty="0">
                          <a:latin typeface="Roboto"/>
                          <a:cs typeface="Roboto"/>
                        </a:rPr>
                        <a:t>13.6%</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10" dirty="0">
                          <a:latin typeface="Roboto"/>
                          <a:cs typeface="Roboto"/>
                        </a:rPr>
                        <a:t>38.4%</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35.3%</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26.7%</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30.6%</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10" dirty="0">
                          <a:latin typeface="Roboto"/>
                          <a:cs typeface="Roboto"/>
                        </a:rPr>
                        <a:t>36.4%</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10" dirty="0">
                          <a:latin typeface="Roboto"/>
                          <a:cs typeface="Roboto"/>
                        </a:rPr>
                        <a:t>34.8%</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23.5%</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37.1%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56.7%</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0" algn="ctr">
                        <a:lnSpc>
                          <a:spcPct val="100000"/>
                        </a:lnSpc>
                      </a:pPr>
                      <a:r>
                        <a:rPr sz="800" spc="-10" dirty="0">
                          <a:latin typeface="Roboto"/>
                          <a:cs typeface="Roboto"/>
                        </a:rPr>
                        <a:t>39.3%</a:t>
                      </a:r>
                      <a:endParaRPr sz="80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803275">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b="1" spc="-50" dirty="0">
                          <a:latin typeface="Roboto"/>
                          <a:cs typeface="Roboto"/>
                        </a:rPr>
                        <a:t>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10" dirty="0">
                          <a:latin typeface="Roboto"/>
                          <a:cs typeface="Roboto"/>
                        </a:rPr>
                        <a:t>45.8%</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10" dirty="0">
                          <a:latin typeface="Roboto"/>
                          <a:cs typeface="Roboto"/>
                        </a:rPr>
                        <a:t>40.0%</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27.8%</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36.1%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33.8%</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10" dirty="0">
                          <a:latin typeface="Roboto"/>
                          <a:cs typeface="Roboto"/>
                        </a:rPr>
                        <a:t>45.8%</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10" dirty="0">
                          <a:latin typeface="Roboto"/>
                          <a:cs typeface="Roboto"/>
                        </a:rPr>
                        <a:t>41.5%</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61.1%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45.2%</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66.7%</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0" algn="ctr">
                        <a:lnSpc>
                          <a:spcPct val="100000"/>
                        </a:lnSpc>
                      </a:pPr>
                      <a:r>
                        <a:rPr sz="800" spc="-10" dirty="0">
                          <a:latin typeface="Roboto"/>
                          <a:cs typeface="Roboto"/>
                        </a:rPr>
                        <a:t>47.2%</a:t>
                      </a:r>
                      <a:endParaRPr sz="80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4"/>
                  </a:ext>
                </a:extLst>
              </a:tr>
              <a:tr h="796925">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30.4%</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39.2%</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26.4%</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35.7%</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24.6%</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32.2%</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41.3%</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38.2%</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49.1%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41.2%</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61.4%</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985" algn="ctr">
                        <a:lnSpc>
                          <a:spcPct val="100000"/>
                        </a:lnSpc>
                      </a:pPr>
                      <a:r>
                        <a:rPr sz="800" b="1" spc="-10" dirty="0">
                          <a:latin typeface="Roboto"/>
                          <a:cs typeface="Roboto"/>
                        </a:rPr>
                        <a:t>43.3%</a:t>
                      </a:r>
                      <a:endParaRPr sz="80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23</a:t>
            </a:fld>
            <a:endParaRPr spc="-25" dirty="0"/>
          </a:p>
        </p:txBody>
      </p:sp>
      <p:pic>
        <p:nvPicPr>
          <p:cNvPr id="23554" name="Picture 2">
            <a:extLst>
              <a:ext uri="{FF2B5EF4-FFF2-40B4-BE49-F238E27FC236}">
                <a16:creationId xmlns:a16="http://schemas.microsoft.com/office/drawing/2014/main" id="{9DF066BC-CAC0-E417-81BC-6D4A13CFF9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21744"/>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5089"/>
          <a:ext cx="9862810" cy="4756150"/>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773429">
                  <a:extLst>
                    <a:ext uri="{9D8B030D-6E8A-4147-A177-3AD203B41FA5}">
                      <a16:colId xmlns:a16="http://schemas.microsoft.com/office/drawing/2014/main" val="20001"/>
                    </a:ext>
                  </a:extLst>
                </a:gridCol>
                <a:gridCol w="773430">
                  <a:extLst>
                    <a:ext uri="{9D8B030D-6E8A-4147-A177-3AD203B41FA5}">
                      <a16:colId xmlns:a16="http://schemas.microsoft.com/office/drawing/2014/main" val="20002"/>
                    </a:ext>
                  </a:extLst>
                </a:gridCol>
                <a:gridCol w="773430">
                  <a:extLst>
                    <a:ext uri="{9D8B030D-6E8A-4147-A177-3AD203B41FA5}">
                      <a16:colId xmlns:a16="http://schemas.microsoft.com/office/drawing/2014/main" val="20003"/>
                    </a:ext>
                  </a:extLst>
                </a:gridCol>
                <a:gridCol w="773429">
                  <a:extLst>
                    <a:ext uri="{9D8B030D-6E8A-4147-A177-3AD203B41FA5}">
                      <a16:colId xmlns:a16="http://schemas.microsoft.com/office/drawing/2014/main" val="20004"/>
                    </a:ext>
                  </a:extLst>
                </a:gridCol>
                <a:gridCol w="773429">
                  <a:extLst>
                    <a:ext uri="{9D8B030D-6E8A-4147-A177-3AD203B41FA5}">
                      <a16:colId xmlns:a16="http://schemas.microsoft.com/office/drawing/2014/main" val="20005"/>
                    </a:ext>
                  </a:extLst>
                </a:gridCol>
                <a:gridCol w="773429">
                  <a:extLst>
                    <a:ext uri="{9D8B030D-6E8A-4147-A177-3AD203B41FA5}">
                      <a16:colId xmlns:a16="http://schemas.microsoft.com/office/drawing/2014/main" val="20006"/>
                    </a:ext>
                  </a:extLst>
                </a:gridCol>
                <a:gridCol w="773429">
                  <a:extLst>
                    <a:ext uri="{9D8B030D-6E8A-4147-A177-3AD203B41FA5}">
                      <a16:colId xmlns:a16="http://schemas.microsoft.com/office/drawing/2014/main" val="20007"/>
                    </a:ext>
                  </a:extLst>
                </a:gridCol>
                <a:gridCol w="773429">
                  <a:extLst>
                    <a:ext uri="{9D8B030D-6E8A-4147-A177-3AD203B41FA5}">
                      <a16:colId xmlns:a16="http://schemas.microsoft.com/office/drawing/2014/main" val="20008"/>
                    </a:ext>
                  </a:extLst>
                </a:gridCol>
                <a:gridCol w="773429">
                  <a:extLst>
                    <a:ext uri="{9D8B030D-6E8A-4147-A177-3AD203B41FA5}">
                      <a16:colId xmlns:a16="http://schemas.microsoft.com/office/drawing/2014/main" val="20009"/>
                    </a:ext>
                  </a:extLst>
                </a:gridCol>
                <a:gridCol w="773429">
                  <a:extLst>
                    <a:ext uri="{9D8B030D-6E8A-4147-A177-3AD203B41FA5}">
                      <a16:colId xmlns:a16="http://schemas.microsoft.com/office/drawing/2014/main" val="20010"/>
                    </a:ext>
                  </a:extLst>
                </a:gridCol>
                <a:gridCol w="773429">
                  <a:extLst>
                    <a:ext uri="{9D8B030D-6E8A-4147-A177-3AD203B41FA5}">
                      <a16:colId xmlns:a16="http://schemas.microsoft.com/office/drawing/2014/main" val="20011"/>
                    </a:ext>
                  </a:extLst>
                </a:gridCol>
                <a:gridCol w="767079">
                  <a:extLst>
                    <a:ext uri="{9D8B030D-6E8A-4147-A177-3AD203B41FA5}">
                      <a16:colId xmlns:a16="http://schemas.microsoft.com/office/drawing/2014/main" val="20012"/>
                    </a:ext>
                  </a:extLst>
                </a:gridCol>
              </a:tblGrid>
              <a:tr h="1130935">
                <a:tc gridSpan="13">
                  <a:txBody>
                    <a:bodyPr/>
                    <a:lstStyle/>
                    <a:p>
                      <a:pPr marL="3941445" marR="3936365" indent="2540" algn="ctr">
                        <a:lnSpc>
                          <a:spcPct val="100000"/>
                        </a:lnSpc>
                        <a:spcBef>
                          <a:spcPts val="944"/>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a:lnSpc>
                          <a:spcPct val="100000"/>
                        </a:lnSpc>
                        <a:spcBef>
                          <a:spcPts val="75"/>
                        </a:spcBef>
                      </a:pPr>
                      <a:endParaRPr sz="1500">
                        <a:latin typeface="Times New Roman"/>
                        <a:cs typeface="Times New Roman"/>
                      </a:endParaRPr>
                    </a:p>
                    <a:p>
                      <a:pPr algn="ctr">
                        <a:lnSpc>
                          <a:spcPct val="100000"/>
                        </a:lnSpc>
                      </a:pPr>
                      <a:r>
                        <a:rPr sz="1500" b="1" spc="-10" dirty="0">
                          <a:solidFill>
                            <a:srgbClr val="FFFFFF"/>
                          </a:solidFill>
                          <a:latin typeface="Roboto"/>
                          <a:cs typeface="Roboto"/>
                        </a:rPr>
                        <a:t>Science</a:t>
                      </a:r>
                      <a:endParaRPr sz="1500">
                        <a:latin typeface="Roboto"/>
                        <a:cs typeface="Roboto"/>
                      </a:endParaRPr>
                    </a:p>
                  </a:txBody>
                  <a:tcPr marL="0" marR="0" marT="120014"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944244">
                <a:tc rowSpan="2">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60"/>
                        </a:spcBef>
                      </a:pPr>
                      <a:endParaRPr sz="1050">
                        <a:latin typeface="Times New Roman"/>
                        <a:cs typeface="Times New Roman"/>
                      </a:endParaRPr>
                    </a:p>
                    <a:p>
                      <a:pPr marL="111125">
                        <a:lnSpc>
                          <a:spcPct val="100000"/>
                        </a:lnSpc>
                      </a:pPr>
                      <a:r>
                        <a:rPr sz="1050" b="1" spc="-10" dirty="0">
                          <a:latin typeface="Roboto"/>
                          <a:cs typeface="Roboto"/>
                        </a:rPr>
                        <a:t>Grade</a:t>
                      </a:r>
                      <a:endParaRPr sz="1050">
                        <a:latin typeface="Roboto"/>
                        <a:cs typeface="Roboto"/>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gridSpan="2">
                  <a:txBody>
                    <a:bodyPr/>
                    <a:lstStyle/>
                    <a:p>
                      <a:pPr>
                        <a:lnSpc>
                          <a:spcPct val="100000"/>
                        </a:lnSpc>
                        <a:spcBef>
                          <a:spcPts val="160"/>
                        </a:spcBef>
                      </a:pPr>
                      <a:endParaRPr sz="1050">
                        <a:latin typeface="Times New Roman"/>
                        <a:cs typeface="Times New Roman"/>
                      </a:endParaRPr>
                    </a:p>
                    <a:p>
                      <a:pPr marL="411480" marR="401955" algn="ctr">
                        <a:lnSpc>
                          <a:spcPct val="101099"/>
                        </a:lnSpc>
                      </a:pPr>
                      <a:r>
                        <a:rPr sz="1050" b="1" dirty="0">
                          <a:latin typeface="Roboto"/>
                          <a:cs typeface="Roboto"/>
                        </a:rPr>
                        <a:t>% </a:t>
                      </a:r>
                      <a:r>
                        <a:rPr sz="1050" b="1" spc="-10" dirty="0">
                          <a:latin typeface="Roboto"/>
                          <a:cs typeface="Roboto"/>
                        </a:rPr>
                        <a:t>Proficient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28575">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410845" marR="402590" algn="ctr">
                        <a:lnSpc>
                          <a:spcPct val="101099"/>
                        </a:lnSpc>
                      </a:pPr>
                      <a:r>
                        <a:rPr sz="1050" b="1" dirty="0">
                          <a:latin typeface="Roboto"/>
                          <a:cs typeface="Roboto"/>
                        </a:rPr>
                        <a:t>% </a:t>
                      </a:r>
                      <a:r>
                        <a:rPr sz="1050" b="1" spc="-10" dirty="0">
                          <a:latin typeface="Roboto"/>
                          <a:cs typeface="Roboto"/>
                        </a:rPr>
                        <a:t>Proficient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410845" marR="401955" algn="ctr">
                        <a:lnSpc>
                          <a:spcPct val="101099"/>
                        </a:lnSpc>
                      </a:pPr>
                      <a:r>
                        <a:rPr sz="1050" b="1" dirty="0">
                          <a:latin typeface="Roboto"/>
                          <a:cs typeface="Roboto"/>
                        </a:rPr>
                        <a:t>% </a:t>
                      </a:r>
                      <a:r>
                        <a:rPr sz="1050" b="1" spc="-10" dirty="0">
                          <a:latin typeface="Roboto"/>
                          <a:cs typeface="Roboto"/>
                        </a:rPr>
                        <a:t>Proficient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48895" marR="39370" algn="ctr">
                        <a:lnSpc>
                          <a:spcPct val="101099"/>
                        </a:lnSpc>
                      </a:pPr>
                      <a:r>
                        <a:rPr sz="1050" b="1" dirty="0">
                          <a:latin typeface="Roboto"/>
                          <a:cs typeface="Roboto"/>
                        </a:rPr>
                        <a:t>%</a:t>
                      </a:r>
                      <a:r>
                        <a:rPr sz="1050" b="1" spc="5" dirty="0">
                          <a:latin typeface="Roboto"/>
                          <a:cs typeface="Roboto"/>
                        </a:rPr>
                        <a:t> </a:t>
                      </a:r>
                      <a:r>
                        <a:rPr sz="1050" b="1" dirty="0">
                          <a:latin typeface="Roboto"/>
                          <a:cs typeface="Roboto"/>
                        </a:rPr>
                        <a:t>Advanced</a:t>
                      </a:r>
                      <a:r>
                        <a:rPr sz="1050" b="1" spc="5"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p>
                      <a:pPr>
                        <a:lnSpc>
                          <a:spcPct val="100000"/>
                        </a:lnSpc>
                        <a:spcBef>
                          <a:spcPts val="80"/>
                        </a:spcBef>
                      </a:pPr>
                      <a:endParaRPr sz="1050">
                        <a:latin typeface="Times New Roman"/>
                        <a:cs typeface="Times New Roman"/>
                      </a:endParaRPr>
                    </a:p>
                    <a:p>
                      <a:pPr marL="635" algn="ctr">
                        <a:lnSpc>
                          <a:spcPct val="100000"/>
                        </a:lnSpc>
                        <a:spcBef>
                          <a:spcPts val="5"/>
                        </a:spcBef>
                      </a:pPr>
                      <a:r>
                        <a:rPr sz="1050" b="1" spc="-20" dirty="0">
                          <a:latin typeface="Roboto"/>
                          <a:cs typeface="Roboto"/>
                        </a:rPr>
                        <a:t>2023</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48260" marR="40005" algn="ctr">
                        <a:lnSpc>
                          <a:spcPct val="101099"/>
                        </a:lnSpc>
                      </a:pPr>
                      <a:r>
                        <a:rPr sz="1050" b="1" dirty="0">
                          <a:latin typeface="Roboto"/>
                          <a:cs typeface="Roboto"/>
                        </a:rPr>
                        <a:t>%</a:t>
                      </a:r>
                      <a:r>
                        <a:rPr sz="1050" b="1" spc="5" dirty="0">
                          <a:latin typeface="Roboto"/>
                          <a:cs typeface="Roboto"/>
                        </a:rPr>
                        <a:t> </a:t>
                      </a:r>
                      <a:r>
                        <a:rPr sz="1050" b="1" dirty="0">
                          <a:latin typeface="Roboto"/>
                          <a:cs typeface="Roboto"/>
                        </a:rPr>
                        <a:t>Advanced</a:t>
                      </a:r>
                      <a:r>
                        <a:rPr sz="1050" b="1" spc="5"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p>
                      <a:pPr>
                        <a:lnSpc>
                          <a:spcPct val="100000"/>
                        </a:lnSpc>
                        <a:spcBef>
                          <a:spcPts val="80"/>
                        </a:spcBef>
                      </a:pPr>
                      <a:endParaRPr sz="1050">
                        <a:latin typeface="Times New Roman"/>
                        <a:cs typeface="Times New Roman"/>
                      </a:endParaRPr>
                    </a:p>
                    <a:p>
                      <a:pPr algn="ctr">
                        <a:lnSpc>
                          <a:spcPct val="100000"/>
                        </a:lnSpc>
                        <a:spcBef>
                          <a:spcPts val="5"/>
                        </a:spcBef>
                      </a:pPr>
                      <a:r>
                        <a:rPr sz="1050" b="1" spc="-20" dirty="0">
                          <a:latin typeface="Roboto"/>
                          <a:cs typeface="Roboto"/>
                        </a:rPr>
                        <a:t>2024</a:t>
                      </a:r>
                      <a:endParaRPr sz="1050">
                        <a:latin typeface="Roboto"/>
                        <a:cs typeface="Roboto"/>
                      </a:endParaRPr>
                    </a:p>
                  </a:txBody>
                  <a:tcPr marL="0" marR="0" marT="20320" marB="0">
                    <a:lnL w="635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gridSpan="2">
                  <a:txBody>
                    <a:bodyPr/>
                    <a:lstStyle/>
                    <a:p>
                      <a:pPr>
                        <a:lnSpc>
                          <a:spcPct val="100000"/>
                        </a:lnSpc>
                        <a:spcBef>
                          <a:spcPts val="160"/>
                        </a:spcBef>
                      </a:pPr>
                      <a:endParaRPr sz="1050">
                        <a:latin typeface="Times New Roman"/>
                        <a:cs typeface="Times New Roman"/>
                      </a:endParaRPr>
                    </a:p>
                    <a:p>
                      <a:pPr marL="48895" marR="33020" algn="ctr">
                        <a:lnSpc>
                          <a:spcPct val="101099"/>
                        </a:lnSpc>
                      </a:pPr>
                      <a:r>
                        <a:rPr sz="1050" b="1" dirty="0">
                          <a:latin typeface="Roboto"/>
                          <a:cs typeface="Roboto"/>
                        </a:rPr>
                        <a:t>%</a:t>
                      </a:r>
                      <a:r>
                        <a:rPr sz="1050" b="1" spc="5" dirty="0">
                          <a:latin typeface="Roboto"/>
                          <a:cs typeface="Roboto"/>
                        </a:rPr>
                        <a:t> </a:t>
                      </a:r>
                      <a:r>
                        <a:rPr sz="1050" b="1" dirty="0">
                          <a:latin typeface="Roboto"/>
                          <a:cs typeface="Roboto"/>
                        </a:rPr>
                        <a:t>Advanced</a:t>
                      </a:r>
                      <a:r>
                        <a:rPr sz="1050" b="1" spc="5"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p>
                      <a:pPr>
                        <a:lnSpc>
                          <a:spcPct val="100000"/>
                        </a:lnSpc>
                        <a:spcBef>
                          <a:spcPts val="80"/>
                        </a:spcBef>
                      </a:pPr>
                      <a:endParaRPr sz="1050">
                        <a:latin typeface="Times New Roman"/>
                        <a:cs typeface="Times New Roman"/>
                      </a:endParaRPr>
                    </a:p>
                    <a:p>
                      <a:pPr marL="6350" algn="ctr">
                        <a:lnSpc>
                          <a:spcPct val="100000"/>
                        </a:lnSpc>
                        <a:spcBef>
                          <a:spcPts val="5"/>
                        </a:spcBef>
                      </a:pPr>
                      <a:r>
                        <a:rPr sz="1050" b="1" spc="-20" dirty="0">
                          <a:latin typeface="Roboto"/>
                          <a:cs typeface="Roboto"/>
                        </a:rPr>
                        <a:t>2025</a:t>
                      </a:r>
                      <a:endParaRPr sz="1050">
                        <a:latin typeface="Roboto"/>
                        <a:cs typeface="Roboto"/>
                      </a:endParaRPr>
                    </a:p>
                  </a:txBody>
                  <a:tcPr marL="0" marR="0" marT="20320" marB="0">
                    <a:lnL w="635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extLst>
                  <a:ext uri="{0D108BD9-81ED-4DB2-BD59-A6C34878D82A}">
                    <a16:rowId xmlns:a16="http://schemas.microsoft.com/office/drawing/2014/main" val="10001"/>
                  </a:ext>
                </a:extLst>
              </a:tr>
              <a:tr h="264795">
                <a:tc vMerge="1">
                  <a:txBody>
                    <a:bodyPr/>
                    <a:lstStyle/>
                    <a:p>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65"/>
                        </a:spcBef>
                      </a:pPr>
                      <a:r>
                        <a:rPr sz="1050" b="1" spc="-10" dirty="0">
                          <a:latin typeface="Roboto"/>
                          <a:cs typeface="Roboto"/>
                        </a:rPr>
                        <a:t>District</a:t>
                      </a:r>
                      <a:endParaRPr sz="1050">
                        <a:latin typeface="Roboto"/>
                        <a:cs typeface="Roboto"/>
                      </a:endParaRPr>
                    </a:p>
                  </a:txBody>
                  <a:tcPr marL="0" marR="0" marT="4635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5715" algn="ctr">
                        <a:lnSpc>
                          <a:spcPct val="100000"/>
                        </a:lnSpc>
                        <a:spcBef>
                          <a:spcPts val="365"/>
                        </a:spcBef>
                      </a:pPr>
                      <a:r>
                        <a:rPr sz="1050" b="1" spc="-10" dirty="0">
                          <a:latin typeface="Roboto"/>
                          <a:cs typeface="Roboto"/>
                        </a:rPr>
                        <a:t>State</a:t>
                      </a:r>
                      <a:endParaRPr sz="1050">
                        <a:latin typeface="Roboto"/>
                        <a:cs typeface="Roboto"/>
                      </a:endParaRPr>
                    </a:p>
                  </a:txBody>
                  <a:tcPr marL="0" marR="0" marT="4635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803275">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b="1" spc="-50" dirty="0">
                          <a:latin typeface="Roboto"/>
                          <a:cs typeface="Roboto"/>
                        </a:rPr>
                        <a:t>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10" dirty="0">
                          <a:latin typeface="Roboto"/>
                          <a:cs typeface="Roboto"/>
                        </a:rPr>
                        <a:t>50.0%</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10" dirty="0">
                          <a:latin typeface="Roboto"/>
                          <a:cs typeface="Roboto"/>
                        </a:rPr>
                        <a:t>21.1%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47.1%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21.1%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16.7%</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22.2%</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5.7%</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5.9%</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6.4%</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5715" algn="ctr">
                        <a:lnSpc>
                          <a:spcPct val="100000"/>
                        </a:lnSpc>
                      </a:pPr>
                      <a:r>
                        <a:rPr sz="800" spc="-20" dirty="0">
                          <a:latin typeface="Roboto"/>
                          <a:cs typeface="Roboto"/>
                        </a:rPr>
                        <a:t>7.9%</a:t>
                      </a:r>
                      <a:endParaRPr sz="80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803275">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b="1" spc="-50" dirty="0">
                          <a:latin typeface="Roboto"/>
                          <a:cs typeface="Roboto"/>
                        </a:rPr>
                        <a:t>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8.3%</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635" algn="ctr">
                        <a:lnSpc>
                          <a:spcPct val="100000"/>
                        </a:lnSpc>
                      </a:pPr>
                      <a:r>
                        <a:rPr sz="800" spc="-10" dirty="0">
                          <a:latin typeface="Roboto"/>
                          <a:cs typeface="Roboto"/>
                        </a:rPr>
                        <a:t>14.2%</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11.1%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13.9%</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11.1%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10" dirty="0">
                          <a:latin typeface="Roboto"/>
                          <a:cs typeface="Roboto"/>
                        </a:rPr>
                        <a:t>14.1%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4.4%</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4.9%</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algn="ctr">
                        <a:lnSpc>
                          <a:spcPct val="100000"/>
                        </a:lnSpc>
                      </a:pPr>
                      <a:r>
                        <a:rPr sz="800" spc="-20" dirty="0">
                          <a:latin typeface="Roboto"/>
                          <a:cs typeface="Roboto"/>
                        </a:rPr>
                        <a:t>0.0%</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p>
                      <a:pPr>
                        <a:lnSpc>
                          <a:spcPct val="100000"/>
                        </a:lnSpc>
                        <a:spcBef>
                          <a:spcPts val="815"/>
                        </a:spcBef>
                      </a:pPr>
                      <a:endParaRPr sz="800">
                        <a:latin typeface="Times New Roman"/>
                        <a:cs typeface="Times New Roman"/>
                      </a:endParaRPr>
                    </a:p>
                    <a:p>
                      <a:pPr marL="5715" algn="ctr">
                        <a:lnSpc>
                          <a:spcPct val="100000"/>
                        </a:lnSpc>
                      </a:pPr>
                      <a:r>
                        <a:rPr sz="800" spc="-20" dirty="0">
                          <a:latin typeface="Roboto"/>
                          <a:cs typeface="Roboto"/>
                        </a:rPr>
                        <a:t>4.9%</a:t>
                      </a:r>
                      <a:endParaRPr sz="80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4"/>
                  </a:ext>
                </a:extLst>
              </a:tr>
              <a:tr h="796925">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28.3%</a:t>
                      </a:r>
                      <a:endParaRPr sz="800">
                        <a:latin typeface="Roboto"/>
                        <a:cs typeface="Roboto"/>
                      </a:endParaRPr>
                    </a:p>
                  </a:txBody>
                  <a:tcPr marL="0" marR="0" marT="0" marB="0">
                    <a:lnL w="28575">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10" dirty="0">
                          <a:latin typeface="Roboto"/>
                          <a:cs typeface="Roboto"/>
                        </a:rPr>
                        <a:t>17.6%</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22.6%</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17.4%</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14.0%</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10" dirty="0">
                          <a:latin typeface="Roboto"/>
                          <a:cs typeface="Roboto"/>
                        </a:rPr>
                        <a:t>18.1%</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20" dirty="0">
                          <a:latin typeface="Roboto"/>
                          <a:cs typeface="Roboto"/>
                        </a:rPr>
                        <a:t>0.0%</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 algn="ctr">
                        <a:lnSpc>
                          <a:spcPct val="100000"/>
                        </a:lnSpc>
                      </a:pPr>
                      <a:r>
                        <a:rPr sz="800" b="1" spc="-20" dirty="0">
                          <a:latin typeface="Roboto"/>
                          <a:cs typeface="Roboto"/>
                        </a:rPr>
                        <a:t>5.0%</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20" dirty="0">
                          <a:latin typeface="Roboto"/>
                          <a:cs typeface="Roboto"/>
                        </a:rPr>
                        <a:t>1.9%</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20" dirty="0">
                          <a:latin typeface="Roboto"/>
                          <a:cs typeface="Roboto"/>
                        </a:rPr>
                        <a:t>5.7%</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algn="ctr">
                        <a:lnSpc>
                          <a:spcPct val="100000"/>
                        </a:lnSpc>
                      </a:pPr>
                      <a:r>
                        <a:rPr sz="800" b="1" spc="-20" dirty="0">
                          <a:latin typeface="Roboto"/>
                          <a:cs typeface="Roboto"/>
                        </a:rPr>
                        <a:t>0.0%</a:t>
                      </a:r>
                      <a:endParaRPr sz="800">
                        <a:latin typeface="Roboto"/>
                        <a:cs typeface="Roboto"/>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tcPr>
                </a:tc>
                <a:tc>
                  <a:txBody>
                    <a:bodyPr/>
                    <a:lstStyle/>
                    <a:p>
                      <a:pPr>
                        <a:lnSpc>
                          <a:spcPct val="100000"/>
                        </a:lnSpc>
                      </a:pPr>
                      <a:endParaRPr sz="800">
                        <a:latin typeface="Times New Roman"/>
                        <a:cs typeface="Times New Roman"/>
                      </a:endParaRPr>
                    </a:p>
                    <a:p>
                      <a:pPr>
                        <a:lnSpc>
                          <a:spcPct val="100000"/>
                        </a:lnSpc>
                        <a:spcBef>
                          <a:spcPts val="810"/>
                        </a:spcBef>
                      </a:pPr>
                      <a:endParaRPr sz="800">
                        <a:latin typeface="Times New Roman"/>
                        <a:cs typeface="Times New Roman"/>
                      </a:endParaRPr>
                    </a:p>
                    <a:p>
                      <a:pPr marL="6350" algn="ctr">
                        <a:lnSpc>
                          <a:spcPct val="100000"/>
                        </a:lnSpc>
                      </a:pPr>
                      <a:r>
                        <a:rPr sz="800" b="1" spc="-20" dirty="0">
                          <a:latin typeface="Roboto"/>
                          <a:cs typeface="Roboto"/>
                        </a:rPr>
                        <a:t>6.4%</a:t>
                      </a:r>
                      <a:endParaRPr sz="800">
                        <a:latin typeface="Roboto"/>
                        <a:cs typeface="Roboto"/>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24</a:t>
            </a:fld>
            <a:endParaRPr spc="-25" dirty="0"/>
          </a:p>
        </p:txBody>
      </p:sp>
      <p:pic>
        <p:nvPicPr>
          <p:cNvPr id="24578" name="Picture 2">
            <a:extLst>
              <a:ext uri="{FF2B5EF4-FFF2-40B4-BE49-F238E27FC236}">
                <a16:creationId xmlns:a16="http://schemas.microsoft.com/office/drawing/2014/main" id="{AE2C5897-729E-1F2A-7BA6-19265BBFBB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4705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ts val="3800"/>
              </a:lnSpc>
              <a:spcBef>
                <a:spcPts val="100"/>
              </a:spcBef>
            </a:pPr>
            <a:r>
              <a:rPr dirty="0"/>
              <a:t>Section</a:t>
            </a:r>
            <a:r>
              <a:rPr spc="-125" dirty="0"/>
              <a:t> </a:t>
            </a:r>
            <a:r>
              <a:rPr spc="-50" dirty="0"/>
              <a:t>2</a:t>
            </a:r>
          </a:p>
          <a:p>
            <a:pPr marL="12700">
              <a:lnSpc>
                <a:spcPts val="5720"/>
              </a:lnSpc>
            </a:pPr>
            <a:r>
              <a:rPr sz="4800" b="1" dirty="0">
                <a:latin typeface="Roboto"/>
                <a:cs typeface="Roboto"/>
              </a:rPr>
              <a:t>School</a:t>
            </a:r>
            <a:r>
              <a:rPr sz="4800" b="1" spc="-30" dirty="0">
                <a:latin typeface="Roboto"/>
                <a:cs typeface="Roboto"/>
              </a:rPr>
              <a:t> </a:t>
            </a:r>
            <a:r>
              <a:rPr sz="4800" b="1" spc="-10" dirty="0">
                <a:latin typeface="Roboto"/>
                <a:cs typeface="Roboto"/>
              </a:rPr>
              <a:t>Analysis</a:t>
            </a:r>
            <a:endParaRPr sz="4800">
              <a:latin typeface="Roboto"/>
              <a:cs typeface="Roboto"/>
            </a:endParaRPr>
          </a:p>
        </p:txBody>
      </p:sp>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25</a:t>
            </a:fld>
            <a:endParaRPr spc="-25" dirty="0"/>
          </a:p>
        </p:txBody>
      </p:sp>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pic>
        <p:nvPicPr>
          <p:cNvPr id="25602" name="Picture 2">
            <a:extLst>
              <a:ext uri="{FF2B5EF4-FFF2-40B4-BE49-F238E27FC236}">
                <a16:creationId xmlns:a16="http://schemas.microsoft.com/office/drawing/2014/main" id="{9ED903C9-309E-71ED-6431-3729D6A38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4661" y="665904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3946525" marR="3938270" algn="ctr">
                        <a:lnSpc>
                          <a:spcPct val="100000"/>
                        </a:lnSpc>
                      </a:pPr>
                      <a:r>
                        <a:rPr sz="1500" b="1" dirty="0">
                          <a:solidFill>
                            <a:srgbClr val="FFFFFF"/>
                          </a:solidFill>
                          <a:latin typeface="Roboto"/>
                          <a:cs typeface="Roboto"/>
                        </a:rPr>
                        <a:t>Language</a:t>
                      </a:r>
                      <a:r>
                        <a:rPr sz="1500" b="1" spc="-50" dirty="0">
                          <a:solidFill>
                            <a:srgbClr val="FFFFFF"/>
                          </a:solidFill>
                          <a:latin typeface="Roboto"/>
                          <a:cs typeface="Roboto"/>
                        </a:rPr>
                        <a:t> </a:t>
                      </a:r>
                      <a:r>
                        <a:rPr sz="1500" b="1" dirty="0">
                          <a:solidFill>
                            <a:srgbClr val="FFFFFF"/>
                          </a:solidFill>
                          <a:latin typeface="Roboto"/>
                          <a:cs typeface="Roboto"/>
                        </a:rPr>
                        <a:t>Arts</a:t>
                      </a:r>
                      <a:r>
                        <a:rPr sz="1500" b="1" spc="-50" dirty="0">
                          <a:solidFill>
                            <a:srgbClr val="FFFFFF"/>
                          </a:solidFill>
                          <a:latin typeface="Roboto"/>
                          <a:cs typeface="Roboto"/>
                        </a:rPr>
                        <a:t> </a:t>
                      </a:r>
                      <a:r>
                        <a:rPr sz="1500" b="1" dirty="0">
                          <a:solidFill>
                            <a:srgbClr val="FFFFFF"/>
                          </a:solidFill>
                          <a:latin typeface="Roboto"/>
                          <a:cs typeface="Roboto"/>
                        </a:rPr>
                        <a:t>Grade</a:t>
                      </a:r>
                      <a:r>
                        <a:rPr sz="1500" b="1" spc="-20" dirty="0">
                          <a:solidFill>
                            <a:srgbClr val="FFFFFF"/>
                          </a:solidFill>
                          <a:latin typeface="Roboto"/>
                          <a:cs typeface="Roboto"/>
                        </a:rPr>
                        <a:t> </a:t>
                      </a:r>
                      <a:r>
                        <a:rPr sz="1500" b="1" spc="-50" dirty="0">
                          <a:solidFill>
                            <a:srgbClr val="FFFFFF"/>
                          </a:solidFill>
                          <a:latin typeface="Roboto"/>
                          <a:cs typeface="Roboto"/>
                        </a:rPr>
                        <a:t>3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24</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14.3%</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11.1%</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12.5%</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3.6%</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25.9%</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8.3%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10.7%</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14.8%</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25.0%</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46.4%</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40.7%</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29.2%</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25.0%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7.4%</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10" dirty="0">
                          <a:latin typeface="Roboto"/>
                          <a:cs typeface="Roboto"/>
                        </a:rPr>
                        <a:t>25.0%</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26</a:t>
            </a:fld>
            <a:endParaRPr spc="-25" dirty="0"/>
          </a:p>
        </p:txBody>
      </p:sp>
      <p:pic>
        <p:nvPicPr>
          <p:cNvPr id="26626" name="Picture 2">
            <a:extLst>
              <a:ext uri="{FF2B5EF4-FFF2-40B4-BE49-F238E27FC236}">
                <a16:creationId xmlns:a16="http://schemas.microsoft.com/office/drawing/2014/main" id="{613CFAB5-5F72-8ACC-03BB-016A87CE14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2060" y="6602908"/>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3946525" marR="3938270" algn="ctr">
                        <a:lnSpc>
                          <a:spcPct val="100000"/>
                        </a:lnSpc>
                      </a:pPr>
                      <a:r>
                        <a:rPr sz="1500" b="1" dirty="0">
                          <a:solidFill>
                            <a:srgbClr val="FFFFFF"/>
                          </a:solidFill>
                          <a:latin typeface="Roboto"/>
                          <a:cs typeface="Roboto"/>
                        </a:rPr>
                        <a:t>Language</a:t>
                      </a:r>
                      <a:r>
                        <a:rPr sz="1500" b="1" spc="-50" dirty="0">
                          <a:solidFill>
                            <a:srgbClr val="FFFFFF"/>
                          </a:solidFill>
                          <a:latin typeface="Roboto"/>
                          <a:cs typeface="Roboto"/>
                        </a:rPr>
                        <a:t> </a:t>
                      </a:r>
                      <a:r>
                        <a:rPr sz="1500" b="1" dirty="0">
                          <a:solidFill>
                            <a:srgbClr val="FFFFFF"/>
                          </a:solidFill>
                          <a:latin typeface="Roboto"/>
                          <a:cs typeface="Roboto"/>
                        </a:rPr>
                        <a:t>Arts</a:t>
                      </a:r>
                      <a:r>
                        <a:rPr sz="1500" b="1" spc="-50" dirty="0">
                          <a:solidFill>
                            <a:srgbClr val="FFFFFF"/>
                          </a:solidFill>
                          <a:latin typeface="Roboto"/>
                          <a:cs typeface="Roboto"/>
                        </a:rPr>
                        <a:t> </a:t>
                      </a:r>
                      <a:r>
                        <a:rPr sz="1500" b="1" dirty="0">
                          <a:solidFill>
                            <a:srgbClr val="FFFFFF"/>
                          </a:solidFill>
                          <a:latin typeface="Roboto"/>
                          <a:cs typeface="Roboto"/>
                        </a:rPr>
                        <a:t>Grade</a:t>
                      </a:r>
                      <a:r>
                        <a:rPr sz="1500" b="1" spc="-20" dirty="0">
                          <a:solidFill>
                            <a:srgbClr val="FFFFFF"/>
                          </a:solidFill>
                          <a:latin typeface="Roboto"/>
                          <a:cs typeface="Roboto"/>
                        </a:rPr>
                        <a:t> </a:t>
                      </a:r>
                      <a:r>
                        <a:rPr sz="1500" b="1" spc="-50" dirty="0">
                          <a:solidFill>
                            <a:srgbClr val="FFFFFF"/>
                          </a:solidFill>
                          <a:latin typeface="Roboto"/>
                          <a:cs typeface="Roboto"/>
                        </a:rPr>
                        <a:t>4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28</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11.8%</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7.4%</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7.1%</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5.9%</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11.1%</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10.7%</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29.4%</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18.5%</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25.0%</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29.4%</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37.0%</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39.3%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23.5%</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25.9%</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10" dirty="0">
                          <a:latin typeface="Roboto"/>
                          <a:cs typeface="Roboto"/>
                        </a:rPr>
                        <a:t>17.9%</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27</a:t>
            </a:fld>
            <a:endParaRPr spc="-25" dirty="0"/>
          </a:p>
        </p:txBody>
      </p:sp>
      <p:pic>
        <p:nvPicPr>
          <p:cNvPr id="27650" name="Picture 2">
            <a:extLst>
              <a:ext uri="{FF2B5EF4-FFF2-40B4-BE49-F238E27FC236}">
                <a16:creationId xmlns:a16="http://schemas.microsoft.com/office/drawing/2014/main" id="{26EF4197-2353-4129-DA01-BC484E5852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789" y="667702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3946525" marR="3938270" algn="ctr">
                        <a:lnSpc>
                          <a:spcPct val="100000"/>
                        </a:lnSpc>
                      </a:pPr>
                      <a:r>
                        <a:rPr sz="1500" b="1" dirty="0">
                          <a:solidFill>
                            <a:srgbClr val="FFFFFF"/>
                          </a:solidFill>
                          <a:latin typeface="Roboto"/>
                          <a:cs typeface="Roboto"/>
                        </a:rPr>
                        <a:t>Language</a:t>
                      </a:r>
                      <a:r>
                        <a:rPr sz="1500" b="1" spc="-50" dirty="0">
                          <a:solidFill>
                            <a:srgbClr val="FFFFFF"/>
                          </a:solidFill>
                          <a:latin typeface="Roboto"/>
                          <a:cs typeface="Roboto"/>
                        </a:rPr>
                        <a:t> </a:t>
                      </a:r>
                      <a:r>
                        <a:rPr sz="1500" b="1" dirty="0">
                          <a:solidFill>
                            <a:srgbClr val="FFFFFF"/>
                          </a:solidFill>
                          <a:latin typeface="Roboto"/>
                          <a:cs typeface="Roboto"/>
                        </a:rPr>
                        <a:t>Arts</a:t>
                      </a:r>
                      <a:r>
                        <a:rPr sz="1500" b="1" spc="-50" dirty="0">
                          <a:solidFill>
                            <a:srgbClr val="FFFFFF"/>
                          </a:solidFill>
                          <a:latin typeface="Roboto"/>
                          <a:cs typeface="Roboto"/>
                        </a:rPr>
                        <a:t> </a:t>
                      </a:r>
                      <a:r>
                        <a:rPr sz="1500" b="1" dirty="0">
                          <a:solidFill>
                            <a:srgbClr val="FFFFFF"/>
                          </a:solidFill>
                          <a:latin typeface="Roboto"/>
                          <a:cs typeface="Roboto"/>
                        </a:rPr>
                        <a:t>Grade</a:t>
                      </a:r>
                      <a:r>
                        <a:rPr sz="1500" b="1" spc="-20" dirty="0">
                          <a:solidFill>
                            <a:srgbClr val="FFFFFF"/>
                          </a:solidFill>
                          <a:latin typeface="Roboto"/>
                          <a:cs typeface="Roboto"/>
                        </a:rPr>
                        <a:t> </a:t>
                      </a:r>
                      <a:r>
                        <a:rPr sz="1500" b="1" spc="-50" dirty="0">
                          <a:solidFill>
                            <a:srgbClr val="FFFFFF"/>
                          </a:solidFill>
                          <a:latin typeface="Roboto"/>
                          <a:cs typeface="Roboto"/>
                        </a:rPr>
                        <a:t>5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30</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12.0%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5.9%</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10.0%</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4.0%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5.9%</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20.0%</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5.9%</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23.3%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76.0%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52.9%</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33.3%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8.0%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29.4%</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10" dirty="0">
                          <a:latin typeface="Roboto"/>
                          <a:cs typeface="Roboto"/>
                        </a:rPr>
                        <a:t>13.3%</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28</a:t>
            </a:fld>
            <a:endParaRPr spc="-25" dirty="0"/>
          </a:p>
        </p:txBody>
      </p:sp>
      <p:pic>
        <p:nvPicPr>
          <p:cNvPr id="28674" name="Picture 2">
            <a:extLst>
              <a:ext uri="{FF2B5EF4-FFF2-40B4-BE49-F238E27FC236}">
                <a16:creationId xmlns:a16="http://schemas.microsoft.com/office/drawing/2014/main" id="{77C75144-B771-A9B7-BD20-91C7E83266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5517"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3946525" marR="3938270" algn="ctr">
                        <a:lnSpc>
                          <a:spcPct val="100000"/>
                        </a:lnSpc>
                      </a:pPr>
                      <a:r>
                        <a:rPr sz="1500" b="1" dirty="0">
                          <a:solidFill>
                            <a:srgbClr val="FFFFFF"/>
                          </a:solidFill>
                          <a:latin typeface="Roboto"/>
                          <a:cs typeface="Roboto"/>
                        </a:rPr>
                        <a:t>Language</a:t>
                      </a:r>
                      <a:r>
                        <a:rPr sz="1500" b="1" spc="-50" dirty="0">
                          <a:solidFill>
                            <a:srgbClr val="FFFFFF"/>
                          </a:solidFill>
                          <a:latin typeface="Roboto"/>
                          <a:cs typeface="Roboto"/>
                        </a:rPr>
                        <a:t> </a:t>
                      </a:r>
                      <a:r>
                        <a:rPr sz="1500" b="1" dirty="0">
                          <a:solidFill>
                            <a:srgbClr val="FFFFFF"/>
                          </a:solidFill>
                          <a:latin typeface="Roboto"/>
                          <a:cs typeface="Roboto"/>
                        </a:rPr>
                        <a:t>Arts</a:t>
                      </a:r>
                      <a:r>
                        <a:rPr sz="1500" b="1" spc="-50" dirty="0">
                          <a:solidFill>
                            <a:srgbClr val="FFFFFF"/>
                          </a:solidFill>
                          <a:latin typeface="Roboto"/>
                          <a:cs typeface="Roboto"/>
                        </a:rPr>
                        <a:t> </a:t>
                      </a:r>
                      <a:r>
                        <a:rPr sz="1500" b="1" dirty="0">
                          <a:solidFill>
                            <a:srgbClr val="FFFFFF"/>
                          </a:solidFill>
                          <a:latin typeface="Roboto"/>
                          <a:cs typeface="Roboto"/>
                        </a:rPr>
                        <a:t>Grade</a:t>
                      </a:r>
                      <a:r>
                        <a:rPr sz="1500" b="1" spc="-20" dirty="0">
                          <a:solidFill>
                            <a:srgbClr val="FFFFFF"/>
                          </a:solidFill>
                          <a:latin typeface="Roboto"/>
                          <a:cs typeface="Roboto"/>
                        </a:rPr>
                        <a:t> </a:t>
                      </a:r>
                      <a:r>
                        <a:rPr sz="1500" b="1" spc="-50" dirty="0">
                          <a:solidFill>
                            <a:srgbClr val="FFFFFF"/>
                          </a:solidFill>
                          <a:latin typeface="Roboto"/>
                          <a:cs typeface="Roboto"/>
                        </a:rPr>
                        <a:t>6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16</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3.8%</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6.3%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26.9%</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4.8%</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6.3%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34.6%</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19.0%</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37.5%</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34.6%</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76.2%</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10" dirty="0">
                          <a:latin typeface="Roboto"/>
                          <a:cs typeface="Roboto"/>
                        </a:rPr>
                        <a:t>50.0%</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29</a:t>
            </a:fld>
            <a:endParaRPr spc="-25" dirty="0"/>
          </a:p>
        </p:txBody>
      </p:sp>
      <p:pic>
        <p:nvPicPr>
          <p:cNvPr id="29698" name="Picture 2">
            <a:extLst>
              <a:ext uri="{FF2B5EF4-FFF2-40B4-BE49-F238E27FC236}">
                <a16:creationId xmlns:a16="http://schemas.microsoft.com/office/drawing/2014/main" id="{58F0C552-ED00-38D2-6158-C57D2A4DB5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38497"/>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3946525" marR="3938270" algn="ctr">
                        <a:lnSpc>
                          <a:spcPct val="100000"/>
                        </a:lnSpc>
                      </a:pPr>
                      <a:r>
                        <a:rPr sz="1500" b="1" dirty="0">
                          <a:solidFill>
                            <a:srgbClr val="FFFFFF"/>
                          </a:solidFill>
                          <a:latin typeface="Roboto"/>
                          <a:cs typeface="Roboto"/>
                        </a:rPr>
                        <a:t>Language</a:t>
                      </a:r>
                      <a:r>
                        <a:rPr sz="1500" b="1" spc="-50" dirty="0">
                          <a:solidFill>
                            <a:srgbClr val="FFFFFF"/>
                          </a:solidFill>
                          <a:latin typeface="Roboto"/>
                          <a:cs typeface="Roboto"/>
                        </a:rPr>
                        <a:t> </a:t>
                      </a:r>
                      <a:r>
                        <a:rPr sz="1500" b="1" dirty="0">
                          <a:solidFill>
                            <a:srgbClr val="FFFFFF"/>
                          </a:solidFill>
                          <a:latin typeface="Roboto"/>
                          <a:cs typeface="Roboto"/>
                        </a:rPr>
                        <a:t>Arts</a:t>
                      </a:r>
                      <a:r>
                        <a:rPr sz="1500" b="1" spc="-50" dirty="0">
                          <a:solidFill>
                            <a:srgbClr val="FFFFFF"/>
                          </a:solidFill>
                          <a:latin typeface="Roboto"/>
                          <a:cs typeface="Roboto"/>
                        </a:rPr>
                        <a:t> </a:t>
                      </a:r>
                      <a:r>
                        <a:rPr sz="1500" b="1" dirty="0">
                          <a:solidFill>
                            <a:srgbClr val="FFFFFF"/>
                          </a:solidFill>
                          <a:latin typeface="Roboto"/>
                          <a:cs typeface="Roboto"/>
                        </a:rPr>
                        <a:t>Grade</a:t>
                      </a:r>
                      <a:r>
                        <a:rPr sz="1500" b="1" spc="-20" dirty="0">
                          <a:solidFill>
                            <a:srgbClr val="FFFFFF"/>
                          </a:solidFill>
                          <a:latin typeface="Roboto"/>
                          <a:cs typeface="Roboto"/>
                        </a:rPr>
                        <a:t> </a:t>
                      </a:r>
                      <a:r>
                        <a:rPr sz="1500" b="1" spc="-50" dirty="0">
                          <a:solidFill>
                            <a:srgbClr val="FFFFFF"/>
                          </a:solidFill>
                          <a:latin typeface="Roboto"/>
                          <a:cs typeface="Roboto"/>
                        </a:rPr>
                        <a:t>7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26</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8.6%</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3.7%</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3.8%</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3.7%</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7.7%</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14.3%</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3.7%</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7.7%</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54.3%</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33.3%</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30.8%</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22.9%</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55.6%</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10" dirty="0">
                          <a:latin typeface="Roboto"/>
                          <a:cs typeface="Roboto"/>
                        </a:rPr>
                        <a:t>50.0%</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30</a:t>
            </a:fld>
            <a:endParaRPr spc="-25" dirty="0"/>
          </a:p>
        </p:txBody>
      </p:sp>
      <p:pic>
        <p:nvPicPr>
          <p:cNvPr id="30722" name="Picture 2">
            <a:extLst>
              <a:ext uri="{FF2B5EF4-FFF2-40B4-BE49-F238E27FC236}">
                <a16:creationId xmlns:a16="http://schemas.microsoft.com/office/drawing/2014/main" id="{5206DAC3-1C1B-84B3-AD6F-293541CF8B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789" y="6651386"/>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3946525" marR="3938270" algn="ctr">
                        <a:lnSpc>
                          <a:spcPct val="100000"/>
                        </a:lnSpc>
                      </a:pPr>
                      <a:r>
                        <a:rPr sz="1500" b="1" dirty="0">
                          <a:solidFill>
                            <a:srgbClr val="FFFFFF"/>
                          </a:solidFill>
                          <a:latin typeface="Roboto"/>
                          <a:cs typeface="Roboto"/>
                        </a:rPr>
                        <a:t>Language</a:t>
                      </a:r>
                      <a:r>
                        <a:rPr sz="1500" b="1" spc="-50" dirty="0">
                          <a:solidFill>
                            <a:srgbClr val="FFFFFF"/>
                          </a:solidFill>
                          <a:latin typeface="Roboto"/>
                          <a:cs typeface="Roboto"/>
                        </a:rPr>
                        <a:t> </a:t>
                      </a:r>
                      <a:r>
                        <a:rPr sz="1500" b="1" dirty="0">
                          <a:solidFill>
                            <a:srgbClr val="FFFFFF"/>
                          </a:solidFill>
                          <a:latin typeface="Roboto"/>
                          <a:cs typeface="Roboto"/>
                        </a:rPr>
                        <a:t>Arts</a:t>
                      </a:r>
                      <a:r>
                        <a:rPr sz="1500" b="1" spc="-50" dirty="0">
                          <a:solidFill>
                            <a:srgbClr val="FFFFFF"/>
                          </a:solidFill>
                          <a:latin typeface="Roboto"/>
                          <a:cs typeface="Roboto"/>
                        </a:rPr>
                        <a:t> </a:t>
                      </a:r>
                      <a:r>
                        <a:rPr sz="1500" b="1" dirty="0">
                          <a:solidFill>
                            <a:srgbClr val="FFFFFF"/>
                          </a:solidFill>
                          <a:latin typeface="Roboto"/>
                          <a:cs typeface="Roboto"/>
                        </a:rPr>
                        <a:t>Grade</a:t>
                      </a:r>
                      <a:r>
                        <a:rPr sz="1500" b="1" spc="-20" dirty="0">
                          <a:solidFill>
                            <a:srgbClr val="FFFFFF"/>
                          </a:solidFill>
                          <a:latin typeface="Roboto"/>
                          <a:cs typeface="Roboto"/>
                        </a:rPr>
                        <a:t> </a:t>
                      </a:r>
                      <a:r>
                        <a:rPr sz="1500" b="1" spc="-50" dirty="0">
                          <a:solidFill>
                            <a:srgbClr val="FFFFFF"/>
                          </a:solidFill>
                          <a:latin typeface="Roboto"/>
                          <a:cs typeface="Roboto"/>
                        </a:rPr>
                        <a:t>8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26</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12.5%</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7.7%</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4.2%</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11.8%</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16.7%</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7.7%</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37.5%</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64.7%</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38.5%</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29.2%</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23.5%</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10" dirty="0">
                          <a:latin typeface="Roboto"/>
                          <a:cs typeface="Roboto"/>
                        </a:rPr>
                        <a:t>46.2%</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31</a:t>
            </a:fld>
            <a:endParaRPr spc="-25" dirty="0"/>
          </a:p>
        </p:txBody>
      </p:sp>
      <p:pic>
        <p:nvPicPr>
          <p:cNvPr id="31746" name="Picture 2">
            <a:extLst>
              <a:ext uri="{FF2B5EF4-FFF2-40B4-BE49-F238E27FC236}">
                <a16:creationId xmlns:a16="http://schemas.microsoft.com/office/drawing/2014/main" id="{87DC1090-B49E-E379-19D7-173A772075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7229" y="6651996"/>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4091940" marR="4084320" algn="ctr">
                        <a:lnSpc>
                          <a:spcPct val="100000"/>
                        </a:lnSpc>
                      </a:pPr>
                      <a:r>
                        <a:rPr sz="1500" b="1" dirty="0">
                          <a:solidFill>
                            <a:srgbClr val="FFFFFF"/>
                          </a:solidFill>
                          <a:latin typeface="Roboto"/>
                          <a:cs typeface="Roboto"/>
                        </a:rPr>
                        <a:t>Math</a:t>
                      </a:r>
                      <a:r>
                        <a:rPr sz="1500" b="1" spc="-45" dirty="0">
                          <a:solidFill>
                            <a:srgbClr val="FFFFFF"/>
                          </a:solidFill>
                          <a:latin typeface="Roboto"/>
                          <a:cs typeface="Roboto"/>
                        </a:rPr>
                        <a:t> </a:t>
                      </a:r>
                      <a:r>
                        <a:rPr sz="1500" b="1" dirty="0">
                          <a:solidFill>
                            <a:srgbClr val="FFFFFF"/>
                          </a:solidFill>
                          <a:latin typeface="Roboto"/>
                          <a:cs typeface="Roboto"/>
                        </a:rPr>
                        <a:t>Grade</a:t>
                      </a:r>
                      <a:r>
                        <a:rPr sz="1500" b="1" spc="-55" dirty="0">
                          <a:solidFill>
                            <a:srgbClr val="FFFFFF"/>
                          </a:solidFill>
                          <a:latin typeface="Roboto"/>
                          <a:cs typeface="Roboto"/>
                        </a:rPr>
                        <a:t> </a:t>
                      </a:r>
                      <a:r>
                        <a:rPr sz="1500" b="1" spc="-50" dirty="0">
                          <a:solidFill>
                            <a:srgbClr val="FFFFFF"/>
                          </a:solidFill>
                          <a:latin typeface="Roboto"/>
                          <a:cs typeface="Roboto"/>
                        </a:rPr>
                        <a:t>3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24</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14.8%</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4.2%</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21.4%</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18.5%</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20.8%</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35.7%</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22.2%</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33.3%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25.0%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40.7%</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33.3%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17.9%</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3.7%</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20" dirty="0">
                          <a:latin typeface="Roboto"/>
                          <a:cs typeface="Roboto"/>
                        </a:rPr>
                        <a:t>8.3%</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32</a:t>
            </a:fld>
            <a:endParaRPr spc="-25" dirty="0"/>
          </a:p>
        </p:txBody>
      </p:sp>
      <p:pic>
        <p:nvPicPr>
          <p:cNvPr id="32770" name="Picture 2">
            <a:extLst>
              <a:ext uri="{FF2B5EF4-FFF2-40B4-BE49-F238E27FC236}">
                <a16:creationId xmlns:a16="http://schemas.microsoft.com/office/drawing/2014/main" id="{60AE059B-F9E0-E9FA-E0E5-E4C9A9B731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42778"/>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4091940" marR="4084320" algn="ctr">
                        <a:lnSpc>
                          <a:spcPct val="100000"/>
                        </a:lnSpc>
                      </a:pPr>
                      <a:r>
                        <a:rPr sz="1500" b="1" dirty="0">
                          <a:solidFill>
                            <a:srgbClr val="FFFFFF"/>
                          </a:solidFill>
                          <a:latin typeface="Roboto"/>
                          <a:cs typeface="Roboto"/>
                        </a:rPr>
                        <a:t>Math</a:t>
                      </a:r>
                      <a:r>
                        <a:rPr sz="1500" b="1" spc="-45" dirty="0">
                          <a:solidFill>
                            <a:srgbClr val="FFFFFF"/>
                          </a:solidFill>
                          <a:latin typeface="Roboto"/>
                          <a:cs typeface="Roboto"/>
                        </a:rPr>
                        <a:t> </a:t>
                      </a:r>
                      <a:r>
                        <a:rPr sz="1500" b="1" dirty="0">
                          <a:solidFill>
                            <a:srgbClr val="FFFFFF"/>
                          </a:solidFill>
                          <a:latin typeface="Roboto"/>
                          <a:cs typeface="Roboto"/>
                        </a:rPr>
                        <a:t>Grade</a:t>
                      </a:r>
                      <a:r>
                        <a:rPr sz="1500" b="1" spc="-55" dirty="0">
                          <a:solidFill>
                            <a:srgbClr val="FFFFFF"/>
                          </a:solidFill>
                          <a:latin typeface="Roboto"/>
                          <a:cs typeface="Roboto"/>
                        </a:rPr>
                        <a:t> </a:t>
                      </a:r>
                      <a:r>
                        <a:rPr sz="1500" b="1" spc="-50" dirty="0">
                          <a:solidFill>
                            <a:srgbClr val="FFFFFF"/>
                          </a:solidFill>
                          <a:latin typeface="Roboto"/>
                          <a:cs typeface="Roboto"/>
                        </a:rPr>
                        <a:t>4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28</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6.3%</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10.7%</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6.3%</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37.9%</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14.3%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31.3%</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24.1%</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35.7%</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50.0%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37.9%</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39.3%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6.3%</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33</a:t>
            </a:fld>
            <a:endParaRPr spc="-25" dirty="0"/>
          </a:p>
        </p:txBody>
      </p:sp>
      <p:pic>
        <p:nvPicPr>
          <p:cNvPr id="33794" name="Picture 2">
            <a:extLst>
              <a:ext uri="{FF2B5EF4-FFF2-40B4-BE49-F238E27FC236}">
                <a16:creationId xmlns:a16="http://schemas.microsoft.com/office/drawing/2014/main" id="{EA1570AA-8510-9AD6-79BA-32F833CB79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5517" y="6651386"/>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4091940" marR="4084320" algn="ctr">
                        <a:lnSpc>
                          <a:spcPct val="100000"/>
                        </a:lnSpc>
                      </a:pPr>
                      <a:r>
                        <a:rPr sz="1500" b="1" dirty="0">
                          <a:solidFill>
                            <a:srgbClr val="FFFFFF"/>
                          </a:solidFill>
                          <a:latin typeface="Roboto"/>
                          <a:cs typeface="Roboto"/>
                        </a:rPr>
                        <a:t>Math</a:t>
                      </a:r>
                      <a:r>
                        <a:rPr sz="1500" b="1" spc="-45" dirty="0">
                          <a:solidFill>
                            <a:srgbClr val="FFFFFF"/>
                          </a:solidFill>
                          <a:latin typeface="Roboto"/>
                          <a:cs typeface="Roboto"/>
                        </a:rPr>
                        <a:t> </a:t>
                      </a:r>
                      <a:r>
                        <a:rPr sz="1500" b="1" dirty="0">
                          <a:solidFill>
                            <a:srgbClr val="FFFFFF"/>
                          </a:solidFill>
                          <a:latin typeface="Roboto"/>
                          <a:cs typeface="Roboto"/>
                        </a:rPr>
                        <a:t>Grade</a:t>
                      </a:r>
                      <a:r>
                        <a:rPr sz="1500" b="1" spc="-55" dirty="0">
                          <a:solidFill>
                            <a:srgbClr val="FFFFFF"/>
                          </a:solidFill>
                          <a:latin typeface="Roboto"/>
                          <a:cs typeface="Roboto"/>
                        </a:rPr>
                        <a:t> </a:t>
                      </a:r>
                      <a:r>
                        <a:rPr sz="1500" b="1" spc="-50" dirty="0">
                          <a:solidFill>
                            <a:srgbClr val="FFFFFF"/>
                          </a:solidFill>
                          <a:latin typeface="Roboto"/>
                          <a:cs typeface="Roboto"/>
                        </a:rPr>
                        <a:t>5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31</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4.3%</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11.8%</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4.3%</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5.9%</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32.3%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34.8%</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23.5%</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35.5%</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52.2%</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47.1%</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32.3%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4.3%</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11.8%</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34</a:t>
            </a:fld>
            <a:endParaRPr spc="-25" dirty="0"/>
          </a:p>
        </p:txBody>
      </p:sp>
      <p:pic>
        <p:nvPicPr>
          <p:cNvPr id="34818" name="Picture 2">
            <a:extLst>
              <a:ext uri="{FF2B5EF4-FFF2-40B4-BE49-F238E27FC236}">
                <a16:creationId xmlns:a16="http://schemas.microsoft.com/office/drawing/2014/main" id="{B9F6EDDA-09ED-A096-7B94-62578A5C0C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789" y="6637441"/>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4091940" marR="4084320" algn="ctr">
                        <a:lnSpc>
                          <a:spcPct val="100000"/>
                        </a:lnSpc>
                      </a:pPr>
                      <a:r>
                        <a:rPr sz="1500" b="1" dirty="0">
                          <a:solidFill>
                            <a:srgbClr val="FFFFFF"/>
                          </a:solidFill>
                          <a:latin typeface="Roboto"/>
                          <a:cs typeface="Roboto"/>
                        </a:rPr>
                        <a:t>Math</a:t>
                      </a:r>
                      <a:r>
                        <a:rPr sz="1500" b="1" spc="-45" dirty="0">
                          <a:solidFill>
                            <a:srgbClr val="FFFFFF"/>
                          </a:solidFill>
                          <a:latin typeface="Roboto"/>
                          <a:cs typeface="Roboto"/>
                        </a:rPr>
                        <a:t> </a:t>
                      </a:r>
                      <a:r>
                        <a:rPr sz="1500" b="1" dirty="0">
                          <a:solidFill>
                            <a:srgbClr val="FFFFFF"/>
                          </a:solidFill>
                          <a:latin typeface="Roboto"/>
                          <a:cs typeface="Roboto"/>
                        </a:rPr>
                        <a:t>Grade</a:t>
                      </a:r>
                      <a:r>
                        <a:rPr sz="1500" b="1" spc="-55" dirty="0">
                          <a:solidFill>
                            <a:srgbClr val="FFFFFF"/>
                          </a:solidFill>
                          <a:latin typeface="Roboto"/>
                          <a:cs typeface="Roboto"/>
                        </a:rPr>
                        <a:t> </a:t>
                      </a:r>
                      <a:r>
                        <a:rPr sz="1500" b="1" spc="-50" dirty="0">
                          <a:solidFill>
                            <a:srgbClr val="FFFFFF"/>
                          </a:solidFill>
                          <a:latin typeface="Roboto"/>
                          <a:cs typeface="Roboto"/>
                        </a:rPr>
                        <a:t>6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18</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3.8%</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9.1%</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5.6%</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30.8%</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18.2%</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11.1%</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26.9%</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13.6%</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33.3%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30.8%</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59.1%</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33.3%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7.7%</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10" dirty="0">
                          <a:latin typeface="Roboto"/>
                          <a:cs typeface="Roboto"/>
                        </a:rPr>
                        <a:t>16.7%</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35</a:t>
            </a:fld>
            <a:endParaRPr spc="-25" dirty="0"/>
          </a:p>
        </p:txBody>
      </p:sp>
      <p:pic>
        <p:nvPicPr>
          <p:cNvPr id="35842" name="Picture 2">
            <a:extLst>
              <a:ext uri="{FF2B5EF4-FFF2-40B4-BE49-F238E27FC236}">
                <a16:creationId xmlns:a16="http://schemas.microsoft.com/office/drawing/2014/main" id="{1D3AAEF3-D17F-1710-B4FD-F4DD991661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789" y="6656477"/>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39"/>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4091940" marR="4084320" algn="ctr">
                        <a:lnSpc>
                          <a:spcPct val="100000"/>
                        </a:lnSpc>
                      </a:pPr>
                      <a:r>
                        <a:rPr sz="1500" b="1" dirty="0">
                          <a:solidFill>
                            <a:srgbClr val="FFFFFF"/>
                          </a:solidFill>
                          <a:latin typeface="Roboto"/>
                          <a:cs typeface="Roboto"/>
                        </a:rPr>
                        <a:t>Math</a:t>
                      </a:r>
                      <a:r>
                        <a:rPr sz="1500" b="1" spc="-45" dirty="0">
                          <a:solidFill>
                            <a:srgbClr val="FFFFFF"/>
                          </a:solidFill>
                          <a:latin typeface="Roboto"/>
                          <a:cs typeface="Roboto"/>
                        </a:rPr>
                        <a:t> </a:t>
                      </a:r>
                      <a:r>
                        <a:rPr sz="1500" b="1" dirty="0">
                          <a:solidFill>
                            <a:srgbClr val="FFFFFF"/>
                          </a:solidFill>
                          <a:latin typeface="Roboto"/>
                          <a:cs typeface="Roboto"/>
                        </a:rPr>
                        <a:t>Grade</a:t>
                      </a:r>
                      <a:r>
                        <a:rPr sz="1500" b="1" spc="-55" dirty="0">
                          <a:solidFill>
                            <a:srgbClr val="FFFFFF"/>
                          </a:solidFill>
                          <a:latin typeface="Roboto"/>
                          <a:cs typeface="Roboto"/>
                        </a:rPr>
                        <a:t> </a:t>
                      </a:r>
                      <a:r>
                        <a:rPr sz="1500" b="1" spc="-50" dirty="0">
                          <a:solidFill>
                            <a:srgbClr val="FFFFFF"/>
                          </a:solidFill>
                          <a:latin typeface="Roboto"/>
                          <a:cs typeface="Roboto"/>
                        </a:rPr>
                        <a:t>7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26</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11.8%</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7.4%</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11.5%</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14.7%</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22.2%</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11.5%</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44.1%</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22.2%</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34.6%</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29.4%</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40.7%</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38.5%</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7.4%</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20" dirty="0">
                          <a:latin typeface="Roboto"/>
                          <a:cs typeface="Roboto"/>
                        </a:rPr>
                        <a:t>3.8%</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36</a:t>
            </a:fld>
            <a:endParaRPr spc="-25" dirty="0"/>
          </a:p>
        </p:txBody>
      </p:sp>
      <p:pic>
        <p:nvPicPr>
          <p:cNvPr id="36866" name="Picture 2">
            <a:extLst>
              <a:ext uri="{FF2B5EF4-FFF2-40B4-BE49-F238E27FC236}">
                <a16:creationId xmlns:a16="http://schemas.microsoft.com/office/drawing/2014/main" id="{A9E3A770-93CB-1744-9D4E-968C96C732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2126"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39"/>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4091940" marR="4084320" algn="ctr">
                        <a:lnSpc>
                          <a:spcPct val="100000"/>
                        </a:lnSpc>
                      </a:pPr>
                      <a:r>
                        <a:rPr sz="1500" b="1" dirty="0">
                          <a:solidFill>
                            <a:srgbClr val="FFFFFF"/>
                          </a:solidFill>
                          <a:latin typeface="Roboto"/>
                          <a:cs typeface="Roboto"/>
                        </a:rPr>
                        <a:t>Math</a:t>
                      </a:r>
                      <a:r>
                        <a:rPr sz="1500" b="1" spc="-45" dirty="0">
                          <a:solidFill>
                            <a:srgbClr val="FFFFFF"/>
                          </a:solidFill>
                          <a:latin typeface="Roboto"/>
                          <a:cs typeface="Roboto"/>
                        </a:rPr>
                        <a:t> </a:t>
                      </a:r>
                      <a:r>
                        <a:rPr sz="1500" b="1" dirty="0">
                          <a:solidFill>
                            <a:srgbClr val="FFFFFF"/>
                          </a:solidFill>
                          <a:latin typeface="Roboto"/>
                          <a:cs typeface="Roboto"/>
                        </a:rPr>
                        <a:t>Grade</a:t>
                      </a:r>
                      <a:r>
                        <a:rPr sz="1500" b="1" spc="-55" dirty="0">
                          <a:solidFill>
                            <a:srgbClr val="FFFFFF"/>
                          </a:solidFill>
                          <a:latin typeface="Roboto"/>
                          <a:cs typeface="Roboto"/>
                        </a:rPr>
                        <a:t> </a:t>
                      </a:r>
                      <a:r>
                        <a:rPr sz="1500" b="1" spc="-50" dirty="0">
                          <a:solidFill>
                            <a:srgbClr val="FFFFFF"/>
                          </a:solidFill>
                          <a:latin typeface="Roboto"/>
                          <a:cs typeface="Roboto"/>
                        </a:rPr>
                        <a:t>8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17</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40.0%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16.7%</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35.3%</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16.0%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33.3%</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23.5%</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20.0%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27.8%</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17.6%</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24.0%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22.2%</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23.5%</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37</a:t>
            </a:fld>
            <a:endParaRPr spc="-25"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39"/>
          <a:ext cx="9864718"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21334">
                  <a:extLst>
                    <a:ext uri="{9D8B030D-6E8A-4147-A177-3AD203B41FA5}">
                      <a16:colId xmlns:a16="http://schemas.microsoft.com/office/drawing/2014/main" val="20013"/>
                    </a:ext>
                  </a:extLst>
                </a:gridCol>
                <a:gridCol w="521334">
                  <a:extLst>
                    <a:ext uri="{9D8B030D-6E8A-4147-A177-3AD203B41FA5}">
                      <a16:colId xmlns:a16="http://schemas.microsoft.com/office/drawing/2014/main" val="20014"/>
                    </a:ext>
                  </a:extLst>
                </a:gridCol>
                <a:gridCol w="521334">
                  <a:extLst>
                    <a:ext uri="{9D8B030D-6E8A-4147-A177-3AD203B41FA5}">
                      <a16:colId xmlns:a16="http://schemas.microsoft.com/office/drawing/2014/main" val="20015"/>
                    </a:ext>
                  </a:extLst>
                </a:gridCol>
                <a:gridCol w="514984">
                  <a:extLst>
                    <a:ext uri="{9D8B030D-6E8A-4147-A177-3AD203B41FA5}">
                      <a16:colId xmlns:a16="http://schemas.microsoft.com/office/drawing/2014/main" val="20016"/>
                    </a:ext>
                  </a:extLst>
                </a:gridCol>
              </a:tblGrid>
              <a:tr h="1124585">
                <a:tc gridSpan="17">
                  <a:txBody>
                    <a:bodyPr/>
                    <a:lstStyle/>
                    <a:p>
                      <a:pPr marL="3941445" marR="3936365"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 </a:t>
                      </a:r>
                      <a:r>
                        <a:rPr sz="1500" b="1" dirty="0">
                          <a:solidFill>
                            <a:srgbClr val="FFFFFF"/>
                          </a:solidFill>
                          <a:latin typeface="Roboto"/>
                          <a:cs typeface="Roboto"/>
                        </a:rPr>
                        <a:t>Alg</a:t>
                      </a:r>
                      <a:r>
                        <a:rPr sz="1500" b="1" spc="-10" dirty="0">
                          <a:solidFill>
                            <a:srgbClr val="FFFFFF"/>
                          </a:solidFill>
                          <a:latin typeface="Roboto"/>
                          <a:cs typeface="Roboto"/>
                        </a:rPr>
                        <a:t> </a:t>
                      </a:r>
                      <a:r>
                        <a:rPr sz="1500" b="1" dirty="0">
                          <a:solidFill>
                            <a:srgbClr val="FFFFFF"/>
                          </a:solidFill>
                          <a:latin typeface="Roboto"/>
                          <a:cs typeface="Roboto"/>
                        </a:rPr>
                        <a:t>I</a:t>
                      </a:r>
                      <a:r>
                        <a:rPr sz="1500" b="1" spc="-10" dirty="0">
                          <a:solidFill>
                            <a:srgbClr val="FFFFFF"/>
                          </a:solidFill>
                          <a:latin typeface="Roboto"/>
                          <a:cs typeface="Roboto"/>
                        </a:rPr>
                        <a:t> </a:t>
                      </a:r>
                      <a:r>
                        <a:rPr sz="1500" b="1" spc="-20" dirty="0">
                          <a:solidFill>
                            <a:srgbClr val="FFFFFF"/>
                          </a:solidFill>
                          <a:latin typeface="Roboto"/>
                          <a:cs typeface="Roboto"/>
                        </a:rPr>
                        <a:t>(MS)</a:t>
                      </a:r>
                      <a:endParaRPr sz="1500">
                        <a:latin typeface="Roboto"/>
                        <a:cs typeface="Roboto"/>
                      </a:endParaRPr>
                    </a:p>
                    <a:p>
                      <a:pPr algn="ctr">
                        <a:lnSpc>
                          <a:spcPct val="100000"/>
                        </a:lnSpc>
                      </a:pP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335915" indent="-176530">
                        <a:lnSpc>
                          <a:spcPct val="101099"/>
                        </a:lnSpc>
                        <a:spcBef>
                          <a:spcPts val="145"/>
                        </a:spcBef>
                      </a:pPr>
                      <a:r>
                        <a:rPr sz="1050" b="1" dirty="0">
                          <a:solidFill>
                            <a:srgbClr val="FFFFFF"/>
                          </a:solidFill>
                          <a:latin typeface="Roboto"/>
                          <a:cs typeface="Roboto"/>
                        </a:rPr>
                        <a:t>% Not</a:t>
                      </a:r>
                      <a:r>
                        <a:rPr sz="1050" b="1" spc="5"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196215" indent="-319405">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Partially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3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20040" indent="-18669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Approaching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59740" indent="-5143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Meeting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389890" indent="-114300">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Exceeding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5)</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10</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720"/>
                        </a:spcBef>
                      </a:pPr>
                      <a:r>
                        <a:rPr sz="800" spc="-25" dirty="0">
                          <a:latin typeface="Roboto"/>
                          <a:cs typeface="Roboto"/>
                        </a:rPr>
                        <a:t>N/A</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 algn="ctr">
                        <a:lnSpc>
                          <a:spcPct val="100000"/>
                        </a:lnSpc>
                        <a:spcBef>
                          <a:spcPts val="720"/>
                        </a:spcBef>
                      </a:pPr>
                      <a:r>
                        <a:rPr sz="800" spc="-25" dirty="0">
                          <a:latin typeface="Roboto"/>
                          <a:cs typeface="Roboto"/>
                        </a:rPr>
                        <a:t>N/A</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 algn="ctr">
                        <a:lnSpc>
                          <a:spcPct val="100000"/>
                        </a:lnSpc>
                        <a:spcBef>
                          <a:spcPts val="720"/>
                        </a:spcBef>
                      </a:pPr>
                      <a:r>
                        <a:rPr sz="800" spc="-25" dirty="0">
                          <a:latin typeface="Roboto"/>
                          <a:cs typeface="Roboto"/>
                        </a:rPr>
                        <a:t>N/A</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720"/>
                        </a:spcBef>
                      </a:pPr>
                      <a:r>
                        <a:rPr sz="800" spc="-25" dirty="0">
                          <a:latin typeface="Roboto"/>
                          <a:cs typeface="Roboto"/>
                        </a:rPr>
                        <a:t>N/A</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10.0%</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720"/>
                        </a:spcBef>
                      </a:pPr>
                      <a:r>
                        <a:rPr sz="800" spc="-25" dirty="0">
                          <a:latin typeface="Roboto"/>
                          <a:cs typeface="Roboto"/>
                        </a:rPr>
                        <a:t>N/A</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 algn="ctr">
                        <a:lnSpc>
                          <a:spcPct val="100000"/>
                        </a:lnSpc>
                        <a:spcBef>
                          <a:spcPts val="720"/>
                        </a:spcBef>
                      </a:pPr>
                      <a:r>
                        <a:rPr sz="800" spc="-25" dirty="0">
                          <a:latin typeface="Roboto"/>
                          <a:cs typeface="Roboto"/>
                        </a:rPr>
                        <a:t>N/A</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10.0%</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 algn="ctr">
                        <a:lnSpc>
                          <a:spcPct val="100000"/>
                        </a:lnSpc>
                        <a:spcBef>
                          <a:spcPts val="720"/>
                        </a:spcBef>
                      </a:pPr>
                      <a:r>
                        <a:rPr sz="800" spc="-25" dirty="0">
                          <a:latin typeface="Roboto"/>
                          <a:cs typeface="Roboto"/>
                        </a:rPr>
                        <a:t>N/A</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720"/>
                        </a:spcBef>
                      </a:pPr>
                      <a:r>
                        <a:rPr sz="800" spc="-25" dirty="0">
                          <a:latin typeface="Roboto"/>
                          <a:cs typeface="Roboto"/>
                        </a:rPr>
                        <a:t>N/A</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80.0%</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720"/>
                        </a:spcBef>
                      </a:pPr>
                      <a:r>
                        <a:rPr sz="800" spc="-25" dirty="0">
                          <a:latin typeface="Roboto"/>
                          <a:cs typeface="Roboto"/>
                        </a:rPr>
                        <a:t>N/A</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 algn="ctr">
                        <a:lnSpc>
                          <a:spcPct val="100000"/>
                        </a:lnSpc>
                        <a:spcBef>
                          <a:spcPts val="720"/>
                        </a:spcBef>
                      </a:pPr>
                      <a:r>
                        <a:rPr sz="800" spc="-25" dirty="0">
                          <a:latin typeface="Roboto"/>
                          <a:cs typeface="Roboto"/>
                        </a:rPr>
                        <a:t>N/A</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marL="6350"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solidFill>
                      <a:srgbClr val="DAE2F3"/>
                    </a:solidFill>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38</a:t>
            </a:fld>
            <a:endParaRPr spc="-25" dirty="0"/>
          </a:p>
        </p:txBody>
      </p:sp>
      <p:pic>
        <p:nvPicPr>
          <p:cNvPr id="37890" name="Picture 2">
            <a:extLst>
              <a:ext uri="{FF2B5EF4-FFF2-40B4-BE49-F238E27FC236}">
                <a16:creationId xmlns:a16="http://schemas.microsoft.com/office/drawing/2014/main" id="{96AA30FE-7E17-C144-45A7-B522BC0E6B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15751"/>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230414154"/>
              </p:ext>
            </p:extLst>
          </p:nvPr>
        </p:nvGraphicFramePr>
        <p:xfrm>
          <a:off x="873252" y="89839"/>
          <a:ext cx="8300716"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14984">
                  <a:extLst>
                    <a:ext uri="{9D8B030D-6E8A-4147-A177-3AD203B41FA5}">
                      <a16:colId xmlns:a16="http://schemas.microsoft.com/office/drawing/2014/main" val="20013"/>
                    </a:ext>
                  </a:extLst>
                </a:gridCol>
              </a:tblGrid>
              <a:tr h="1124585">
                <a:tc gridSpan="14">
                  <a:txBody>
                    <a:bodyPr/>
                    <a:lstStyle/>
                    <a:p>
                      <a:pPr marL="3159760" marR="3154680"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3309620" marR="3302635" algn="ctr">
                        <a:lnSpc>
                          <a:spcPct val="100000"/>
                        </a:lnSpc>
                      </a:pPr>
                      <a:r>
                        <a:rPr sz="1500" b="1" dirty="0">
                          <a:solidFill>
                            <a:srgbClr val="FFFFFF"/>
                          </a:solidFill>
                          <a:latin typeface="Roboto"/>
                          <a:cs typeface="Roboto"/>
                        </a:rPr>
                        <a:t>Science</a:t>
                      </a:r>
                      <a:r>
                        <a:rPr sz="1500" b="1" spc="-80" dirty="0">
                          <a:solidFill>
                            <a:srgbClr val="FFFFFF"/>
                          </a:solidFill>
                          <a:latin typeface="Roboto"/>
                          <a:cs typeface="Roboto"/>
                        </a:rPr>
                        <a:t> </a:t>
                      </a:r>
                      <a:r>
                        <a:rPr sz="1500" b="1" dirty="0">
                          <a:solidFill>
                            <a:srgbClr val="FFFFFF"/>
                          </a:solidFill>
                          <a:latin typeface="Roboto"/>
                          <a:cs typeface="Roboto"/>
                        </a:rPr>
                        <a:t>Grade</a:t>
                      </a:r>
                      <a:r>
                        <a:rPr sz="1500" b="1" spc="-80" dirty="0">
                          <a:solidFill>
                            <a:srgbClr val="FFFFFF"/>
                          </a:solidFill>
                          <a:latin typeface="Roboto"/>
                          <a:cs typeface="Roboto"/>
                        </a:rPr>
                        <a:t> </a:t>
                      </a:r>
                      <a:r>
                        <a:rPr sz="1500" b="1" spc="-50" dirty="0">
                          <a:solidFill>
                            <a:srgbClr val="FFFFFF"/>
                          </a:solidFill>
                          <a:latin typeface="Roboto"/>
                          <a:cs typeface="Roboto"/>
                        </a:rPr>
                        <a:t>5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163830" indent="-346710">
                        <a:lnSpc>
                          <a:spcPct val="101099"/>
                        </a:lnSpc>
                        <a:spcBef>
                          <a:spcPts val="145"/>
                        </a:spcBef>
                      </a:pPr>
                      <a:r>
                        <a:rPr sz="1050" b="1" dirty="0">
                          <a:solidFill>
                            <a:srgbClr val="FFFFFF"/>
                          </a:solidFill>
                          <a:latin typeface="Roboto"/>
                          <a:cs typeface="Roboto"/>
                        </a:rPr>
                        <a:t>%</a:t>
                      </a:r>
                      <a:r>
                        <a:rPr sz="1050" b="1" spc="-10" dirty="0">
                          <a:solidFill>
                            <a:srgbClr val="FFFFFF"/>
                          </a:solidFill>
                          <a:latin typeface="Roboto"/>
                          <a:cs typeface="Roboto"/>
                        </a:rPr>
                        <a:t> </a:t>
                      </a:r>
                      <a:r>
                        <a:rPr sz="1050" b="1" dirty="0">
                          <a:solidFill>
                            <a:srgbClr val="FFFFFF"/>
                          </a:solidFill>
                          <a:latin typeface="Roboto"/>
                          <a:cs typeface="Roboto"/>
                        </a:rPr>
                        <a:t>Below</a:t>
                      </a:r>
                      <a:r>
                        <a:rPr sz="1050" b="1" spc="-10" dirty="0">
                          <a:solidFill>
                            <a:srgbClr val="FFFFFF"/>
                          </a:solidFill>
                          <a:latin typeface="Roboto"/>
                          <a:cs typeface="Roboto"/>
                        </a:rPr>
                        <a:t> Proficiency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203200" indent="-306705">
                        <a:lnSpc>
                          <a:spcPct val="101099"/>
                        </a:lnSpc>
                        <a:spcBef>
                          <a:spcPts val="145"/>
                        </a:spcBef>
                      </a:pPr>
                      <a:r>
                        <a:rPr sz="1050" b="1" dirty="0">
                          <a:solidFill>
                            <a:srgbClr val="FFFFFF"/>
                          </a:solidFill>
                          <a:latin typeface="Roboto"/>
                          <a:cs typeface="Roboto"/>
                        </a:rPr>
                        <a:t>%</a:t>
                      </a:r>
                      <a:r>
                        <a:rPr sz="1050" b="1" spc="-10" dirty="0">
                          <a:solidFill>
                            <a:srgbClr val="FFFFFF"/>
                          </a:solidFill>
                          <a:latin typeface="Roboto"/>
                          <a:cs typeface="Roboto"/>
                        </a:rPr>
                        <a:t> </a:t>
                      </a:r>
                      <a:r>
                        <a:rPr sz="1050" b="1" dirty="0">
                          <a:solidFill>
                            <a:srgbClr val="FFFFFF"/>
                          </a:solidFill>
                          <a:latin typeface="Roboto"/>
                          <a:cs typeface="Roboto"/>
                        </a:rPr>
                        <a:t>Near</a:t>
                      </a:r>
                      <a:r>
                        <a:rPr sz="1050" b="1" spc="-5" dirty="0">
                          <a:solidFill>
                            <a:srgbClr val="FFFFFF"/>
                          </a:solidFill>
                          <a:latin typeface="Roboto"/>
                          <a:cs typeface="Roboto"/>
                        </a:rPr>
                        <a:t> </a:t>
                      </a:r>
                      <a:r>
                        <a:rPr sz="1050" b="1" spc="-10" dirty="0">
                          <a:solidFill>
                            <a:srgbClr val="FFFFFF"/>
                          </a:solidFill>
                          <a:latin typeface="Roboto"/>
                          <a:cs typeface="Roboto"/>
                        </a:rPr>
                        <a:t>Proficiency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10209" indent="-9969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Proficient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1275" indent="-462280">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Advanced</a:t>
                      </a:r>
                      <a:r>
                        <a:rPr sz="1050" b="1" spc="5" dirty="0">
                          <a:solidFill>
                            <a:srgbClr val="FFFFFF"/>
                          </a:solidFill>
                          <a:latin typeface="Roboto"/>
                          <a:cs typeface="Roboto"/>
                        </a:rPr>
                        <a:t> </a:t>
                      </a:r>
                      <a:r>
                        <a:rPr sz="1050" b="1" spc="-10" dirty="0">
                          <a:solidFill>
                            <a:srgbClr val="FFFFFF"/>
                          </a:solidFill>
                          <a:latin typeface="Roboto"/>
                          <a:cs typeface="Roboto"/>
                        </a:rPr>
                        <a:t>Proficiency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3</a:t>
                      </a:r>
                      <a:r>
                        <a:rPr lang="en-US" sz="800" spc="-25" dirty="0">
                          <a:latin typeface="Roboto"/>
                          <a:cs typeface="Roboto"/>
                        </a:rPr>
                        <a:t>1</a:t>
                      </a:r>
                      <a:endParaRPr sz="800" dirty="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13.6%</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23.5%</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26.7%</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36.4%</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23.5%</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56.7%</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50.0%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47.1%</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16.7%</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5.9%</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0" algn="ctr">
                        <a:lnSpc>
                          <a:spcPct val="100000"/>
                        </a:lnSpc>
                        <a:spcBef>
                          <a:spcPts val="720"/>
                        </a:spcBef>
                      </a:pPr>
                      <a:r>
                        <a:rPr sz="800" spc="-20" dirty="0">
                          <a:latin typeface="Roboto"/>
                          <a:cs typeface="Roboto"/>
                        </a:rPr>
                        <a:t>0.0%</a:t>
                      </a:r>
                      <a:endParaRPr sz="800" dirty="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39</a:t>
            </a:fld>
            <a:endParaRPr spc="-25" dirty="0"/>
          </a:p>
        </p:txBody>
      </p:sp>
      <p:pic>
        <p:nvPicPr>
          <p:cNvPr id="38914" name="Picture 2">
            <a:extLst>
              <a:ext uri="{FF2B5EF4-FFF2-40B4-BE49-F238E27FC236}">
                <a16:creationId xmlns:a16="http://schemas.microsoft.com/office/drawing/2014/main" id="{AB381E6A-CADD-55DE-1D6A-45065D90E5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873252" y="89839"/>
          <a:ext cx="8300716" cy="2656205"/>
        </p:xfrm>
        <a:graphic>
          <a:graphicData uri="http://schemas.openxmlformats.org/drawingml/2006/table">
            <a:tbl>
              <a:tblPr firstRow="1" bandRow="1">
                <a:tableStyleId>{2D5ABB26-0587-4C30-8999-92F81FD0307C}</a:tableStyleId>
              </a:tblPr>
              <a:tblGrid>
                <a:gridCol w="113665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521335">
                  <a:extLst>
                    <a:ext uri="{9D8B030D-6E8A-4147-A177-3AD203B41FA5}">
                      <a16:colId xmlns:a16="http://schemas.microsoft.com/office/drawing/2014/main" val="20002"/>
                    </a:ext>
                  </a:extLst>
                </a:gridCol>
                <a:gridCol w="521335">
                  <a:extLst>
                    <a:ext uri="{9D8B030D-6E8A-4147-A177-3AD203B41FA5}">
                      <a16:colId xmlns:a16="http://schemas.microsoft.com/office/drawing/2014/main" val="20003"/>
                    </a:ext>
                  </a:extLst>
                </a:gridCol>
                <a:gridCol w="521335">
                  <a:extLst>
                    <a:ext uri="{9D8B030D-6E8A-4147-A177-3AD203B41FA5}">
                      <a16:colId xmlns:a16="http://schemas.microsoft.com/office/drawing/2014/main" val="20004"/>
                    </a:ext>
                  </a:extLst>
                </a:gridCol>
                <a:gridCol w="521335">
                  <a:extLst>
                    <a:ext uri="{9D8B030D-6E8A-4147-A177-3AD203B41FA5}">
                      <a16:colId xmlns:a16="http://schemas.microsoft.com/office/drawing/2014/main" val="20005"/>
                    </a:ext>
                  </a:extLst>
                </a:gridCol>
                <a:gridCol w="521335">
                  <a:extLst>
                    <a:ext uri="{9D8B030D-6E8A-4147-A177-3AD203B41FA5}">
                      <a16:colId xmlns:a16="http://schemas.microsoft.com/office/drawing/2014/main" val="20006"/>
                    </a:ext>
                  </a:extLst>
                </a:gridCol>
                <a:gridCol w="521335">
                  <a:extLst>
                    <a:ext uri="{9D8B030D-6E8A-4147-A177-3AD203B41FA5}">
                      <a16:colId xmlns:a16="http://schemas.microsoft.com/office/drawing/2014/main" val="20007"/>
                    </a:ext>
                  </a:extLst>
                </a:gridCol>
                <a:gridCol w="521335">
                  <a:extLst>
                    <a:ext uri="{9D8B030D-6E8A-4147-A177-3AD203B41FA5}">
                      <a16:colId xmlns:a16="http://schemas.microsoft.com/office/drawing/2014/main" val="20008"/>
                    </a:ext>
                  </a:extLst>
                </a:gridCol>
                <a:gridCol w="521335">
                  <a:extLst>
                    <a:ext uri="{9D8B030D-6E8A-4147-A177-3AD203B41FA5}">
                      <a16:colId xmlns:a16="http://schemas.microsoft.com/office/drawing/2014/main" val="20009"/>
                    </a:ext>
                  </a:extLst>
                </a:gridCol>
                <a:gridCol w="521334">
                  <a:extLst>
                    <a:ext uri="{9D8B030D-6E8A-4147-A177-3AD203B41FA5}">
                      <a16:colId xmlns:a16="http://schemas.microsoft.com/office/drawing/2014/main" val="20010"/>
                    </a:ext>
                  </a:extLst>
                </a:gridCol>
                <a:gridCol w="521334">
                  <a:extLst>
                    <a:ext uri="{9D8B030D-6E8A-4147-A177-3AD203B41FA5}">
                      <a16:colId xmlns:a16="http://schemas.microsoft.com/office/drawing/2014/main" val="20011"/>
                    </a:ext>
                  </a:extLst>
                </a:gridCol>
                <a:gridCol w="521334">
                  <a:extLst>
                    <a:ext uri="{9D8B030D-6E8A-4147-A177-3AD203B41FA5}">
                      <a16:colId xmlns:a16="http://schemas.microsoft.com/office/drawing/2014/main" val="20012"/>
                    </a:ext>
                  </a:extLst>
                </a:gridCol>
                <a:gridCol w="514984">
                  <a:extLst>
                    <a:ext uri="{9D8B030D-6E8A-4147-A177-3AD203B41FA5}">
                      <a16:colId xmlns:a16="http://schemas.microsoft.com/office/drawing/2014/main" val="20013"/>
                    </a:ext>
                  </a:extLst>
                </a:gridCol>
              </a:tblGrid>
              <a:tr h="1124585">
                <a:tc gridSpan="14">
                  <a:txBody>
                    <a:bodyPr/>
                    <a:lstStyle/>
                    <a:p>
                      <a:pPr marL="3159760" marR="3154680" indent="2540" algn="ctr">
                        <a:lnSpc>
                          <a:spcPct val="100000"/>
                        </a:lnSpc>
                        <a:spcBef>
                          <a:spcPts val="75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 </a:t>
                      </a:r>
                      <a:r>
                        <a:rPr sz="1500" b="1" spc="-20" dirty="0">
                          <a:solidFill>
                            <a:srgbClr val="FFFFFF"/>
                          </a:solidFill>
                          <a:latin typeface="Roboto"/>
                          <a:cs typeface="Roboto"/>
                        </a:rPr>
                        <a:t>2024-</a:t>
                      </a:r>
                      <a:r>
                        <a:rPr sz="1500" b="1" dirty="0">
                          <a:solidFill>
                            <a:srgbClr val="FFFFFF"/>
                          </a:solidFill>
                          <a:latin typeface="Roboto"/>
                          <a:cs typeface="Roboto"/>
                        </a:rPr>
                        <a:t>25 Spring</a:t>
                      </a:r>
                      <a:r>
                        <a:rPr sz="1500" b="1" spc="-10" dirty="0">
                          <a:solidFill>
                            <a:srgbClr val="FFFFFF"/>
                          </a:solidFill>
                          <a:latin typeface="Roboto"/>
                          <a:cs typeface="Roboto"/>
                        </a:rPr>
                        <a:t> NJSLA</a:t>
                      </a:r>
                      <a:endParaRPr sz="1500">
                        <a:latin typeface="Roboto"/>
                        <a:cs typeface="Roboto"/>
                      </a:endParaRPr>
                    </a:p>
                    <a:p>
                      <a:pPr marL="3309620" marR="3302635" algn="ctr">
                        <a:lnSpc>
                          <a:spcPct val="100000"/>
                        </a:lnSpc>
                      </a:pPr>
                      <a:r>
                        <a:rPr sz="1500" b="1" dirty="0">
                          <a:solidFill>
                            <a:srgbClr val="FFFFFF"/>
                          </a:solidFill>
                          <a:latin typeface="Roboto"/>
                          <a:cs typeface="Roboto"/>
                        </a:rPr>
                        <a:t>Science</a:t>
                      </a:r>
                      <a:r>
                        <a:rPr sz="1500" b="1" spc="-80" dirty="0">
                          <a:solidFill>
                            <a:srgbClr val="FFFFFF"/>
                          </a:solidFill>
                          <a:latin typeface="Roboto"/>
                          <a:cs typeface="Roboto"/>
                        </a:rPr>
                        <a:t> </a:t>
                      </a:r>
                      <a:r>
                        <a:rPr sz="1500" b="1" dirty="0">
                          <a:solidFill>
                            <a:srgbClr val="FFFFFF"/>
                          </a:solidFill>
                          <a:latin typeface="Roboto"/>
                          <a:cs typeface="Roboto"/>
                        </a:rPr>
                        <a:t>Grade</a:t>
                      </a:r>
                      <a:r>
                        <a:rPr sz="1500" b="1" spc="-80" dirty="0">
                          <a:solidFill>
                            <a:srgbClr val="FFFFFF"/>
                          </a:solidFill>
                          <a:latin typeface="Roboto"/>
                          <a:cs typeface="Roboto"/>
                        </a:rPr>
                        <a:t> </a:t>
                      </a:r>
                      <a:r>
                        <a:rPr sz="1500" b="1" spc="-50" dirty="0">
                          <a:solidFill>
                            <a:srgbClr val="FFFFFF"/>
                          </a:solidFill>
                          <a:latin typeface="Roboto"/>
                          <a:cs typeface="Roboto"/>
                        </a:rPr>
                        <a:t>8 </a:t>
                      </a:r>
                      <a:r>
                        <a:rPr sz="1500" b="1" dirty="0">
                          <a:solidFill>
                            <a:srgbClr val="FFFFFF"/>
                          </a:solidFill>
                          <a:latin typeface="Roboto"/>
                          <a:cs typeface="Roboto"/>
                        </a:rPr>
                        <a:t>School</a:t>
                      </a:r>
                      <a:r>
                        <a:rPr sz="1500" b="1" spc="-75" dirty="0">
                          <a:solidFill>
                            <a:srgbClr val="FFFFFF"/>
                          </a:solidFill>
                          <a:latin typeface="Roboto"/>
                          <a:cs typeface="Roboto"/>
                        </a:rPr>
                        <a:t> </a:t>
                      </a:r>
                      <a:r>
                        <a:rPr sz="1500" b="1" spc="-10" dirty="0">
                          <a:solidFill>
                            <a:srgbClr val="FFFFFF"/>
                          </a:solidFill>
                          <a:latin typeface="Roboto"/>
                          <a:cs typeface="Roboto"/>
                        </a:rPr>
                        <a:t>Comparison</a:t>
                      </a:r>
                      <a:endParaRPr sz="1500">
                        <a:latin typeface="Roboto"/>
                        <a:cs typeface="Roboto"/>
                      </a:endParaRPr>
                    </a:p>
                  </a:txBody>
                  <a:tcPr marL="0" marR="0" marT="95250" marB="0">
                    <a:lnB w="28575">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8005">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810"/>
                        </a:spcBef>
                      </a:pPr>
                      <a:endParaRPr sz="1050">
                        <a:latin typeface="Times New Roman"/>
                        <a:cs typeface="Times New Roman"/>
                      </a:endParaRPr>
                    </a:p>
                    <a:p>
                      <a:pPr marL="357505">
                        <a:lnSpc>
                          <a:spcPct val="100000"/>
                        </a:lnSpc>
                      </a:pPr>
                      <a:r>
                        <a:rPr sz="1050" b="1" spc="-10" dirty="0">
                          <a:solidFill>
                            <a:srgbClr val="FFFFFF"/>
                          </a:solidFill>
                          <a:latin typeface="Roboto"/>
                          <a:cs typeface="Roboto"/>
                        </a:rPr>
                        <a:t>School</a:t>
                      </a:r>
                      <a:endParaRPr sz="1050">
                        <a:latin typeface="Roboto"/>
                        <a:cs typeface="Roboto"/>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rowSpan="3">
                  <a:txBody>
                    <a:bodyPr/>
                    <a:lstStyle/>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pPr>
                      <a:endParaRPr sz="1050">
                        <a:latin typeface="Times New Roman"/>
                        <a:cs typeface="Times New Roman"/>
                      </a:endParaRPr>
                    </a:p>
                    <a:p>
                      <a:pPr>
                        <a:lnSpc>
                          <a:spcPct val="100000"/>
                        </a:lnSpc>
                        <a:spcBef>
                          <a:spcPts val="730"/>
                        </a:spcBef>
                      </a:pPr>
                      <a:endParaRPr sz="1050">
                        <a:latin typeface="Times New Roman"/>
                        <a:cs typeface="Times New Roman"/>
                      </a:endParaRPr>
                    </a:p>
                    <a:p>
                      <a:pPr marL="303530" marR="55880" indent="-217170">
                        <a:lnSpc>
                          <a:spcPct val="101099"/>
                        </a:lnSpc>
                      </a:pPr>
                      <a:r>
                        <a:rPr sz="1050" b="1" dirty="0">
                          <a:solidFill>
                            <a:srgbClr val="FFFFFF"/>
                          </a:solidFill>
                          <a:latin typeface="Roboto"/>
                          <a:cs typeface="Roboto"/>
                        </a:rPr>
                        <a:t>Total </a:t>
                      </a:r>
                      <a:r>
                        <a:rPr sz="1050" b="1" spc="-10" dirty="0">
                          <a:solidFill>
                            <a:srgbClr val="FFFFFF"/>
                          </a:solidFill>
                          <a:latin typeface="Roboto"/>
                          <a:cs typeface="Roboto"/>
                        </a:rPr>
                        <a:t>Tested </a:t>
                      </a:r>
                      <a:r>
                        <a:rPr sz="1050" b="1" spc="-20" dirty="0">
                          <a:solidFill>
                            <a:srgbClr val="FFFFFF"/>
                          </a:solidFill>
                          <a:latin typeface="Roboto"/>
                          <a:cs typeface="Roboto"/>
                        </a:rPr>
                        <a:t>2025</a:t>
                      </a:r>
                      <a:endParaRPr sz="1050">
                        <a:latin typeface="Roboto"/>
                        <a:cs typeface="Roboto"/>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gridSpan="3">
                  <a:txBody>
                    <a:bodyPr/>
                    <a:lstStyle/>
                    <a:p>
                      <a:pPr marL="518795" marR="163830" indent="-346710">
                        <a:lnSpc>
                          <a:spcPct val="101099"/>
                        </a:lnSpc>
                        <a:spcBef>
                          <a:spcPts val="145"/>
                        </a:spcBef>
                      </a:pPr>
                      <a:r>
                        <a:rPr sz="1050" b="1" dirty="0">
                          <a:solidFill>
                            <a:srgbClr val="FFFFFF"/>
                          </a:solidFill>
                          <a:latin typeface="Roboto"/>
                          <a:cs typeface="Roboto"/>
                        </a:rPr>
                        <a:t>%</a:t>
                      </a:r>
                      <a:r>
                        <a:rPr sz="1050" b="1" spc="-10" dirty="0">
                          <a:solidFill>
                            <a:srgbClr val="FFFFFF"/>
                          </a:solidFill>
                          <a:latin typeface="Roboto"/>
                          <a:cs typeface="Roboto"/>
                        </a:rPr>
                        <a:t> </a:t>
                      </a:r>
                      <a:r>
                        <a:rPr sz="1050" b="1" dirty="0">
                          <a:solidFill>
                            <a:srgbClr val="FFFFFF"/>
                          </a:solidFill>
                          <a:latin typeface="Roboto"/>
                          <a:cs typeface="Roboto"/>
                        </a:rPr>
                        <a:t>Below</a:t>
                      </a:r>
                      <a:r>
                        <a:rPr sz="1050" b="1" spc="-10" dirty="0">
                          <a:solidFill>
                            <a:srgbClr val="FFFFFF"/>
                          </a:solidFill>
                          <a:latin typeface="Roboto"/>
                          <a:cs typeface="Roboto"/>
                        </a:rPr>
                        <a:t> Proficiency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1)</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203200" indent="-306705">
                        <a:lnSpc>
                          <a:spcPct val="101099"/>
                        </a:lnSpc>
                        <a:spcBef>
                          <a:spcPts val="145"/>
                        </a:spcBef>
                      </a:pPr>
                      <a:r>
                        <a:rPr sz="1050" b="1" dirty="0">
                          <a:solidFill>
                            <a:srgbClr val="FFFFFF"/>
                          </a:solidFill>
                          <a:latin typeface="Roboto"/>
                          <a:cs typeface="Roboto"/>
                        </a:rPr>
                        <a:t>%</a:t>
                      </a:r>
                      <a:r>
                        <a:rPr sz="1050" b="1" spc="-10" dirty="0">
                          <a:solidFill>
                            <a:srgbClr val="FFFFFF"/>
                          </a:solidFill>
                          <a:latin typeface="Roboto"/>
                          <a:cs typeface="Roboto"/>
                        </a:rPr>
                        <a:t> </a:t>
                      </a:r>
                      <a:r>
                        <a:rPr sz="1050" b="1" dirty="0">
                          <a:solidFill>
                            <a:srgbClr val="FFFFFF"/>
                          </a:solidFill>
                          <a:latin typeface="Roboto"/>
                          <a:cs typeface="Roboto"/>
                        </a:rPr>
                        <a:t>Near</a:t>
                      </a:r>
                      <a:r>
                        <a:rPr sz="1050" b="1" spc="-5" dirty="0">
                          <a:solidFill>
                            <a:srgbClr val="FFFFFF"/>
                          </a:solidFill>
                          <a:latin typeface="Roboto"/>
                          <a:cs typeface="Roboto"/>
                        </a:rPr>
                        <a:t> </a:t>
                      </a:r>
                      <a:r>
                        <a:rPr sz="1050" b="1" spc="-10" dirty="0">
                          <a:solidFill>
                            <a:srgbClr val="FFFFFF"/>
                          </a:solidFill>
                          <a:latin typeface="Roboto"/>
                          <a:cs typeface="Roboto"/>
                        </a:rPr>
                        <a:t>Proficiency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2)</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10209" indent="-99695">
                        <a:lnSpc>
                          <a:spcPct val="101099"/>
                        </a:lnSpc>
                        <a:spcBef>
                          <a:spcPts val="145"/>
                        </a:spcBef>
                      </a:pPr>
                      <a:r>
                        <a:rPr sz="1050" b="1" dirty="0">
                          <a:solidFill>
                            <a:srgbClr val="FFFFFF"/>
                          </a:solidFill>
                          <a:latin typeface="Roboto"/>
                          <a:cs typeface="Roboto"/>
                        </a:rPr>
                        <a:t>% </a:t>
                      </a:r>
                      <a:r>
                        <a:rPr sz="1050" b="1" spc="-10" dirty="0">
                          <a:solidFill>
                            <a:srgbClr val="FFFFFF"/>
                          </a:solidFill>
                          <a:latin typeface="Roboto"/>
                          <a:cs typeface="Roboto"/>
                        </a:rPr>
                        <a:t>Proficient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3)</a:t>
                      </a:r>
                      <a:endParaRPr sz="1050">
                        <a:latin typeface="Roboto"/>
                        <a:cs typeface="Roboto"/>
                      </a:endParaRPr>
                    </a:p>
                  </a:txBody>
                  <a:tcPr marL="0" marR="0" marT="18415"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gridSpan="3">
                  <a:txBody>
                    <a:bodyPr/>
                    <a:lstStyle/>
                    <a:p>
                      <a:pPr marL="518795" marR="41275" indent="-462280">
                        <a:lnSpc>
                          <a:spcPct val="101099"/>
                        </a:lnSpc>
                        <a:spcBef>
                          <a:spcPts val="145"/>
                        </a:spcBef>
                      </a:pPr>
                      <a:r>
                        <a:rPr sz="1050" b="1" dirty="0">
                          <a:solidFill>
                            <a:srgbClr val="FFFFFF"/>
                          </a:solidFill>
                          <a:latin typeface="Roboto"/>
                          <a:cs typeface="Roboto"/>
                        </a:rPr>
                        <a:t>%</a:t>
                      </a:r>
                      <a:r>
                        <a:rPr sz="1050" b="1" spc="5" dirty="0">
                          <a:solidFill>
                            <a:srgbClr val="FFFFFF"/>
                          </a:solidFill>
                          <a:latin typeface="Roboto"/>
                          <a:cs typeface="Roboto"/>
                        </a:rPr>
                        <a:t> </a:t>
                      </a:r>
                      <a:r>
                        <a:rPr sz="1050" b="1" dirty="0">
                          <a:solidFill>
                            <a:srgbClr val="FFFFFF"/>
                          </a:solidFill>
                          <a:latin typeface="Roboto"/>
                          <a:cs typeface="Roboto"/>
                        </a:rPr>
                        <a:t>Advanced</a:t>
                      </a:r>
                      <a:r>
                        <a:rPr sz="1050" b="1" spc="5" dirty="0">
                          <a:solidFill>
                            <a:srgbClr val="FFFFFF"/>
                          </a:solidFill>
                          <a:latin typeface="Roboto"/>
                          <a:cs typeface="Roboto"/>
                        </a:rPr>
                        <a:t> </a:t>
                      </a:r>
                      <a:r>
                        <a:rPr sz="1050" b="1" spc="-10" dirty="0">
                          <a:solidFill>
                            <a:srgbClr val="FFFFFF"/>
                          </a:solidFill>
                          <a:latin typeface="Roboto"/>
                          <a:cs typeface="Roboto"/>
                        </a:rPr>
                        <a:t>Proficiency </a:t>
                      </a:r>
                      <a:r>
                        <a:rPr sz="1050" b="1" dirty="0">
                          <a:solidFill>
                            <a:srgbClr val="FFFFFF"/>
                          </a:solidFill>
                          <a:latin typeface="Roboto"/>
                          <a:cs typeface="Roboto"/>
                        </a:rPr>
                        <a:t>(Level</a:t>
                      </a:r>
                      <a:r>
                        <a:rPr sz="1050" b="1" spc="-15" dirty="0">
                          <a:solidFill>
                            <a:srgbClr val="FFFFFF"/>
                          </a:solidFill>
                          <a:latin typeface="Roboto"/>
                          <a:cs typeface="Roboto"/>
                        </a:rPr>
                        <a:t> </a:t>
                      </a:r>
                      <a:r>
                        <a:rPr sz="1050" b="1" spc="-25" dirty="0">
                          <a:solidFill>
                            <a:srgbClr val="FFFFFF"/>
                          </a:solidFill>
                          <a:latin typeface="Roboto"/>
                          <a:cs typeface="Roboto"/>
                        </a:rPr>
                        <a:t>4)</a:t>
                      </a:r>
                      <a:endParaRPr sz="1050">
                        <a:latin typeface="Roboto"/>
                        <a:cs typeface="Roboto"/>
                      </a:endParaRPr>
                    </a:p>
                  </a:txBody>
                  <a:tcPr marL="0" marR="0" marT="18415" marB="0">
                    <a:lnL w="28575">
                      <a:solidFill>
                        <a:srgbClr val="000000"/>
                      </a:solidFill>
                      <a:prstDash val="solid"/>
                    </a:lnL>
                    <a:lnR w="12700">
                      <a:solidFill>
                        <a:srgbClr val="000000"/>
                      </a:solidFill>
                      <a:prstDash val="solid"/>
                    </a:lnR>
                    <a:lnT w="28575">
                      <a:solidFill>
                        <a:srgbClr val="000000"/>
                      </a:solidFill>
                      <a:prstDash val="solid"/>
                    </a:lnT>
                    <a:lnB w="635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2023</a:t>
                      </a:r>
                      <a:endParaRPr sz="1050">
                        <a:latin typeface="Roboto"/>
                        <a:cs typeface="Roboto"/>
                      </a:endParaRPr>
                    </a:p>
                  </a:txBody>
                  <a:tcPr marL="0" marR="0" marT="2857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35" algn="ctr">
                        <a:lnSpc>
                          <a:spcPct val="100000"/>
                        </a:lnSpc>
                        <a:spcBef>
                          <a:spcPts val="225"/>
                        </a:spcBef>
                      </a:pPr>
                      <a:r>
                        <a:rPr sz="1050" b="1" spc="-20" dirty="0">
                          <a:solidFill>
                            <a:srgbClr val="FFFFFF"/>
                          </a:solidFill>
                          <a:latin typeface="Roboto"/>
                          <a:cs typeface="Roboto"/>
                        </a:rPr>
                        <a:t>2024</a:t>
                      </a:r>
                      <a:endParaRPr sz="1050">
                        <a:latin typeface="Roboto"/>
                        <a:cs typeface="Roboto"/>
                      </a:endParaRPr>
                    </a:p>
                  </a:txBody>
                  <a:tcPr marL="0" marR="0" marT="285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marL="6985" algn="ctr">
                        <a:lnSpc>
                          <a:spcPct val="100000"/>
                        </a:lnSpc>
                        <a:spcBef>
                          <a:spcPts val="225"/>
                        </a:spcBef>
                      </a:pPr>
                      <a:r>
                        <a:rPr sz="1050" b="1" spc="-20" dirty="0">
                          <a:solidFill>
                            <a:srgbClr val="FFFFFF"/>
                          </a:solidFill>
                          <a:latin typeface="Roboto"/>
                          <a:cs typeface="Roboto"/>
                        </a:rPr>
                        <a:t>2025</a:t>
                      </a:r>
                      <a:endParaRPr sz="1050">
                        <a:latin typeface="Roboto"/>
                        <a:cs typeface="Roboto"/>
                      </a:endParaRPr>
                    </a:p>
                  </a:txBody>
                  <a:tcPr marL="0" marR="0" marT="2857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2"/>
                  </a:ext>
                </a:extLst>
              </a:tr>
              <a:tr h="438784">
                <a:tc vMerge="1">
                  <a:txBody>
                    <a:bodyPr/>
                    <a:lstStyle/>
                    <a:p>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vMerge="1">
                  <a:txBody>
                    <a:bodyPr/>
                    <a:lstStyle/>
                    <a:p>
                      <a:endParaRPr/>
                    </a:p>
                  </a:txBody>
                  <a:tcPr marL="0" marR="0" marT="0" marB="0">
                    <a:lnL w="28575">
                      <a:solidFill>
                        <a:srgbClr val="000000"/>
                      </a:solidFill>
                      <a:prstDash val="solid"/>
                    </a:lnL>
                    <a:lnR w="28575">
                      <a:solidFill>
                        <a:srgbClr val="000000"/>
                      </a:solidFill>
                      <a:prstDash val="solid"/>
                    </a:lnR>
                    <a:lnT w="28575">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3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1F3763"/>
                    </a:solidFill>
                  </a:tcPr>
                </a:tc>
                <a:tc>
                  <a:txBody>
                    <a:bodyPr/>
                    <a:lstStyle/>
                    <a:p>
                      <a:pPr>
                        <a:lnSpc>
                          <a:spcPct val="100000"/>
                        </a:lnSpc>
                        <a:spcBef>
                          <a:spcPts val="300"/>
                        </a:spcBef>
                      </a:pPr>
                      <a:endParaRPr sz="800">
                        <a:latin typeface="Times New Roman"/>
                        <a:cs typeface="Times New Roman"/>
                      </a:endParaRPr>
                    </a:p>
                    <a:p>
                      <a:pPr marL="6985" algn="ctr">
                        <a:lnSpc>
                          <a:spcPct val="100000"/>
                        </a:lnSpc>
                      </a:pPr>
                      <a:r>
                        <a:rPr sz="800" b="1" spc="-50" dirty="0">
                          <a:solidFill>
                            <a:srgbClr val="FFFFFF"/>
                          </a:solidFill>
                          <a:latin typeface="Roboto"/>
                          <a:cs typeface="Roboto"/>
                        </a:rPr>
                        <a:t>%</a:t>
                      </a:r>
                      <a:endParaRPr sz="800">
                        <a:latin typeface="Roboto"/>
                        <a:cs typeface="Roboto"/>
                      </a:endParaRPr>
                    </a:p>
                  </a:txBody>
                  <a:tcPr marL="0" marR="0" marT="3810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1F3763"/>
                    </a:solidFill>
                  </a:tcPr>
                </a:tc>
                <a:extLst>
                  <a:ext uri="{0D108BD9-81ED-4DB2-BD59-A6C34878D82A}">
                    <a16:rowId xmlns:a16="http://schemas.microsoft.com/office/drawing/2014/main" val="10003"/>
                  </a:ext>
                </a:extLst>
              </a:tr>
              <a:tr h="309880">
                <a:tc>
                  <a:txBody>
                    <a:bodyPr/>
                    <a:lstStyle/>
                    <a:p>
                      <a:pPr marL="326390">
                        <a:lnSpc>
                          <a:spcPct val="100000"/>
                        </a:lnSpc>
                        <a:spcBef>
                          <a:spcPts val="720"/>
                        </a:spcBef>
                      </a:pPr>
                      <a:r>
                        <a:rPr sz="800" b="1" spc="-10" dirty="0">
                          <a:solidFill>
                            <a:srgbClr val="FFFFFF"/>
                          </a:solidFill>
                          <a:latin typeface="Roboto"/>
                          <a:cs typeface="Roboto"/>
                        </a:rPr>
                        <a:t>Memorial</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1F3763"/>
                    </a:solidFill>
                  </a:tcPr>
                </a:tc>
                <a:tc>
                  <a:txBody>
                    <a:bodyPr/>
                    <a:lstStyle/>
                    <a:p>
                      <a:pPr marL="635" algn="ctr">
                        <a:lnSpc>
                          <a:spcPct val="100000"/>
                        </a:lnSpc>
                        <a:spcBef>
                          <a:spcPts val="720"/>
                        </a:spcBef>
                      </a:pPr>
                      <a:r>
                        <a:rPr sz="800" spc="-25" dirty="0">
                          <a:latin typeface="Roboto"/>
                          <a:cs typeface="Roboto"/>
                        </a:rPr>
                        <a:t>27</a:t>
                      </a:r>
                      <a:endParaRPr sz="800">
                        <a:latin typeface="Roboto"/>
                        <a:cs typeface="Roboto"/>
                      </a:endParaRPr>
                    </a:p>
                  </a:txBody>
                  <a:tcPr marL="0" marR="0" marT="91440" marB="0">
                    <a:lnL w="28575">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45.8%</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27.8%</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22.2%</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45.8%</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61.1%</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10" dirty="0">
                          <a:latin typeface="Roboto"/>
                          <a:cs typeface="Roboto"/>
                        </a:rPr>
                        <a:t>66.7%</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8.3%</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11.1%</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10" dirty="0">
                          <a:latin typeface="Roboto"/>
                          <a:cs typeface="Roboto"/>
                        </a:rPr>
                        <a:t>11.1%</a:t>
                      </a:r>
                      <a:endParaRPr sz="800">
                        <a:latin typeface="Roboto"/>
                        <a:cs typeface="Roboto"/>
                      </a:endParaRPr>
                    </a:p>
                  </a:txBody>
                  <a:tcPr marL="0" marR="0" marT="91440" marB="0">
                    <a:lnL w="635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solidFill>
                      <a:srgbClr val="DAE2F3"/>
                    </a:solidFill>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0" algn="ctr">
                        <a:lnSpc>
                          <a:spcPct val="100000"/>
                        </a:lnSpc>
                        <a:spcBef>
                          <a:spcPts val="720"/>
                        </a:spcBef>
                      </a:pPr>
                      <a:r>
                        <a:rPr sz="800" spc="-20" dirty="0">
                          <a:latin typeface="Roboto"/>
                          <a:cs typeface="Roboto"/>
                        </a:rPr>
                        <a:t>0.0%</a:t>
                      </a:r>
                      <a:endParaRPr sz="800">
                        <a:latin typeface="Roboto"/>
                        <a:cs typeface="Roboto"/>
                      </a:endParaRPr>
                    </a:p>
                  </a:txBody>
                  <a:tcPr marL="0" marR="0" marT="9144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04"/>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40</a:t>
            </a:fld>
            <a:endParaRPr spc="-25" dirty="0"/>
          </a:p>
        </p:txBody>
      </p:sp>
      <p:pic>
        <p:nvPicPr>
          <p:cNvPr id="39938" name="Picture 2">
            <a:extLst>
              <a:ext uri="{FF2B5EF4-FFF2-40B4-BE49-F238E27FC236}">
                <a16:creationId xmlns:a16="http://schemas.microsoft.com/office/drawing/2014/main" id="{FC4D983C-AD8A-59BC-8354-2F5CE86CB5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5517"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ts val="3800"/>
              </a:lnSpc>
              <a:spcBef>
                <a:spcPts val="100"/>
              </a:spcBef>
            </a:pPr>
            <a:r>
              <a:rPr dirty="0"/>
              <a:t>Section</a:t>
            </a:r>
            <a:r>
              <a:rPr spc="-125" dirty="0"/>
              <a:t> </a:t>
            </a:r>
            <a:r>
              <a:rPr spc="-50" dirty="0"/>
              <a:t>3</a:t>
            </a:r>
          </a:p>
          <a:p>
            <a:pPr marL="12700">
              <a:lnSpc>
                <a:spcPts val="5720"/>
              </a:lnSpc>
            </a:pPr>
            <a:r>
              <a:rPr sz="4800" b="1" spc="-10" dirty="0">
                <a:latin typeface="Roboto"/>
                <a:cs typeface="Roboto"/>
              </a:rPr>
              <a:t>Demographic</a:t>
            </a:r>
            <a:r>
              <a:rPr sz="4800" b="1" spc="-250" dirty="0">
                <a:latin typeface="Roboto"/>
                <a:cs typeface="Roboto"/>
              </a:rPr>
              <a:t> </a:t>
            </a:r>
            <a:r>
              <a:rPr sz="4800" b="1" spc="-10" dirty="0">
                <a:latin typeface="Roboto"/>
                <a:cs typeface="Roboto"/>
              </a:rPr>
              <a:t>Analysis</a:t>
            </a:r>
            <a:endParaRPr sz="4800">
              <a:latin typeface="Roboto"/>
              <a:cs typeface="Roboto"/>
            </a:endParaRPr>
          </a:p>
        </p:txBody>
      </p:sp>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41</a:t>
            </a:fld>
            <a:endParaRPr spc="-25" dirty="0"/>
          </a:p>
        </p:txBody>
      </p:sp>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pic>
        <p:nvPicPr>
          <p:cNvPr id="40962" name="Picture 2">
            <a:extLst>
              <a:ext uri="{FF2B5EF4-FFF2-40B4-BE49-F238E27FC236}">
                <a16:creationId xmlns:a16="http://schemas.microsoft.com/office/drawing/2014/main" id="{C1ADBF7A-7CEC-A6C3-BEA7-348F7A88FB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116141"/>
          <a:ext cx="9866629" cy="487362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658495">
                  <a:extLst>
                    <a:ext uri="{9D8B030D-6E8A-4147-A177-3AD203B41FA5}">
                      <a16:colId xmlns:a16="http://schemas.microsoft.com/office/drawing/2014/main" val="20001"/>
                    </a:ext>
                  </a:extLst>
                </a:gridCol>
                <a:gridCol w="539750">
                  <a:extLst>
                    <a:ext uri="{9D8B030D-6E8A-4147-A177-3AD203B41FA5}">
                      <a16:colId xmlns:a16="http://schemas.microsoft.com/office/drawing/2014/main" val="20002"/>
                    </a:ext>
                  </a:extLst>
                </a:gridCol>
                <a:gridCol w="539750">
                  <a:extLst>
                    <a:ext uri="{9D8B030D-6E8A-4147-A177-3AD203B41FA5}">
                      <a16:colId xmlns:a16="http://schemas.microsoft.com/office/drawing/2014/main" val="20003"/>
                    </a:ext>
                  </a:extLst>
                </a:gridCol>
                <a:gridCol w="502919">
                  <a:extLst>
                    <a:ext uri="{9D8B030D-6E8A-4147-A177-3AD203B41FA5}">
                      <a16:colId xmlns:a16="http://schemas.microsoft.com/office/drawing/2014/main" val="20004"/>
                    </a:ext>
                  </a:extLst>
                </a:gridCol>
                <a:gridCol w="502920">
                  <a:extLst>
                    <a:ext uri="{9D8B030D-6E8A-4147-A177-3AD203B41FA5}">
                      <a16:colId xmlns:a16="http://schemas.microsoft.com/office/drawing/2014/main" val="20005"/>
                    </a:ext>
                  </a:extLst>
                </a:gridCol>
                <a:gridCol w="502920">
                  <a:extLst>
                    <a:ext uri="{9D8B030D-6E8A-4147-A177-3AD203B41FA5}">
                      <a16:colId xmlns:a16="http://schemas.microsoft.com/office/drawing/2014/main" val="20006"/>
                    </a:ext>
                  </a:extLst>
                </a:gridCol>
                <a:gridCol w="502920">
                  <a:extLst>
                    <a:ext uri="{9D8B030D-6E8A-4147-A177-3AD203B41FA5}">
                      <a16:colId xmlns:a16="http://schemas.microsoft.com/office/drawing/2014/main" val="20007"/>
                    </a:ext>
                  </a:extLst>
                </a:gridCol>
                <a:gridCol w="502920">
                  <a:extLst>
                    <a:ext uri="{9D8B030D-6E8A-4147-A177-3AD203B41FA5}">
                      <a16:colId xmlns:a16="http://schemas.microsoft.com/office/drawing/2014/main" val="20008"/>
                    </a:ext>
                  </a:extLst>
                </a:gridCol>
                <a:gridCol w="502920">
                  <a:extLst>
                    <a:ext uri="{9D8B030D-6E8A-4147-A177-3AD203B41FA5}">
                      <a16:colId xmlns:a16="http://schemas.microsoft.com/office/drawing/2014/main" val="20009"/>
                    </a:ext>
                  </a:extLst>
                </a:gridCol>
                <a:gridCol w="502920">
                  <a:extLst>
                    <a:ext uri="{9D8B030D-6E8A-4147-A177-3AD203B41FA5}">
                      <a16:colId xmlns:a16="http://schemas.microsoft.com/office/drawing/2014/main" val="20010"/>
                    </a:ext>
                  </a:extLst>
                </a:gridCol>
                <a:gridCol w="502920">
                  <a:extLst>
                    <a:ext uri="{9D8B030D-6E8A-4147-A177-3AD203B41FA5}">
                      <a16:colId xmlns:a16="http://schemas.microsoft.com/office/drawing/2014/main" val="20011"/>
                    </a:ext>
                  </a:extLst>
                </a:gridCol>
                <a:gridCol w="502920">
                  <a:extLst>
                    <a:ext uri="{9D8B030D-6E8A-4147-A177-3AD203B41FA5}">
                      <a16:colId xmlns:a16="http://schemas.microsoft.com/office/drawing/2014/main" val="20012"/>
                    </a:ext>
                  </a:extLst>
                </a:gridCol>
                <a:gridCol w="502920">
                  <a:extLst>
                    <a:ext uri="{9D8B030D-6E8A-4147-A177-3AD203B41FA5}">
                      <a16:colId xmlns:a16="http://schemas.microsoft.com/office/drawing/2014/main" val="20013"/>
                    </a:ext>
                  </a:extLst>
                </a:gridCol>
                <a:gridCol w="502920">
                  <a:extLst>
                    <a:ext uri="{9D8B030D-6E8A-4147-A177-3AD203B41FA5}">
                      <a16:colId xmlns:a16="http://schemas.microsoft.com/office/drawing/2014/main" val="20014"/>
                    </a:ext>
                  </a:extLst>
                </a:gridCol>
                <a:gridCol w="502920">
                  <a:extLst>
                    <a:ext uri="{9D8B030D-6E8A-4147-A177-3AD203B41FA5}">
                      <a16:colId xmlns:a16="http://schemas.microsoft.com/office/drawing/2014/main" val="20015"/>
                    </a:ext>
                  </a:extLst>
                </a:gridCol>
                <a:gridCol w="502920">
                  <a:extLst>
                    <a:ext uri="{9D8B030D-6E8A-4147-A177-3AD203B41FA5}">
                      <a16:colId xmlns:a16="http://schemas.microsoft.com/office/drawing/2014/main" val="20016"/>
                    </a:ext>
                  </a:extLst>
                </a:gridCol>
                <a:gridCol w="502920">
                  <a:extLst>
                    <a:ext uri="{9D8B030D-6E8A-4147-A177-3AD203B41FA5}">
                      <a16:colId xmlns:a16="http://schemas.microsoft.com/office/drawing/2014/main" val="20017"/>
                    </a:ext>
                  </a:extLst>
                </a:gridCol>
                <a:gridCol w="499745">
                  <a:extLst>
                    <a:ext uri="{9D8B030D-6E8A-4147-A177-3AD203B41FA5}">
                      <a16:colId xmlns:a16="http://schemas.microsoft.com/office/drawing/2014/main" val="20018"/>
                    </a:ext>
                  </a:extLst>
                </a:gridCol>
              </a:tblGrid>
              <a:tr h="810895">
                <a:tc gridSpan="19">
                  <a:txBody>
                    <a:bodyPr/>
                    <a:lstStyle/>
                    <a:p>
                      <a:pPr algn="ctr">
                        <a:lnSpc>
                          <a:spcPct val="100000"/>
                        </a:lnSpc>
                        <a:spcBef>
                          <a:spcPts val="395"/>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3140710" marR="313817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Race </a:t>
                      </a: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a:txBody>
                  <a:tcPr marL="0" marR="0" marT="50165"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1655">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60"/>
                        </a:spcBef>
                      </a:pPr>
                      <a:endParaRPr sz="800">
                        <a:latin typeface="Times New Roman"/>
                        <a:cs typeface="Times New Roman"/>
                      </a:endParaRPr>
                    </a:p>
                    <a:p>
                      <a:pPr marL="15240">
                        <a:lnSpc>
                          <a:spcPct val="100000"/>
                        </a:lnSpc>
                      </a:pPr>
                      <a:r>
                        <a:rPr sz="800" b="1" dirty="0">
                          <a:latin typeface="Roboto"/>
                          <a:cs typeface="Roboto"/>
                        </a:rPr>
                        <a:t>Grade</a:t>
                      </a:r>
                      <a:r>
                        <a:rPr sz="800" b="1" spc="45" dirty="0">
                          <a:latin typeface="Roboto"/>
                          <a:cs typeface="Roboto"/>
                        </a:rPr>
                        <a:t> </a:t>
                      </a:r>
                      <a:r>
                        <a:rPr sz="800" b="1" spc="-20" dirty="0">
                          <a:latin typeface="Roboto"/>
                          <a:cs typeface="Roboto"/>
                        </a:rPr>
                        <a:t>Band</a:t>
                      </a:r>
                      <a:endParaRPr sz="800">
                        <a:latin typeface="Roboto"/>
                        <a:cs typeface="Roboto"/>
                      </a:endParaRPr>
                    </a:p>
                  </a:txBody>
                  <a:tcPr marL="0" marR="0" marT="0" marB="0">
                    <a:lnL w="12700">
                      <a:solidFill>
                        <a:srgbClr val="000000"/>
                      </a:solidFill>
                      <a:prstDash val="solid"/>
                    </a:lnL>
                    <a:lnR w="28575">
                      <a:solidFill>
                        <a:srgbClr val="000000"/>
                      </a:solidFill>
                      <a:prstDash val="solid"/>
                    </a:lnR>
                    <a:lnT w="12700" cap="flat" cmpd="sng" algn="ctr">
                      <a:solidFill>
                        <a:srgbClr val="000000"/>
                      </a:solidFill>
                      <a:prstDash val="solid"/>
                      <a:round/>
                      <a:headEnd type="none" w="med" len="med"/>
                      <a:tailEnd type="none" w="med" len="me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60"/>
                        </a:spcBef>
                      </a:pPr>
                      <a:endParaRPr sz="800">
                        <a:latin typeface="Times New Roman"/>
                        <a:cs typeface="Times New Roman"/>
                      </a:endParaRPr>
                    </a:p>
                    <a:p>
                      <a:pPr marL="210820">
                        <a:lnSpc>
                          <a:spcPct val="100000"/>
                        </a:lnSpc>
                      </a:pPr>
                      <a:r>
                        <a:rPr sz="800" b="1" spc="-20" dirty="0">
                          <a:latin typeface="Roboto"/>
                          <a:cs typeface="Roboto"/>
                        </a:rPr>
                        <a:t>Race</a:t>
                      </a:r>
                      <a:endParaRPr sz="800">
                        <a:latin typeface="Roboto"/>
                        <a:cs typeface="Roboto"/>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19685" algn="ctr">
                        <a:lnSpc>
                          <a:spcPct val="104200"/>
                        </a:lnSpc>
                        <a:spcBef>
                          <a:spcPts val="5"/>
                        </a:spcBef>
                      </a:pPr>
                      <a:r>
                        <a:rPr sz="800" b="1" spc="-10" dirty="0">
                          <a:latin typeface="Roboto"/>
                          <a:cs typeface="Roboto"/>
                        </a:rPr>
                        <a:t>Total</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29845" algn="ctr">
                        <a:lnSpc>
                          <a:spcPct val="104200"/>
                        </a:lnSpc>
                        <a:spcBef>
                          <a:spcPts val="5"/>
                        </a:spcBef>
                      </a:pPr>
                      <a:r>
                        <a:rPr sz="800" b="1" dirty="0">
                          <a:latin typeface="Roboto"/>
                          <a:cs typeface="Roboto"/>
                        </a:rPr>
                        <a:t>%</a:t>
                      </a:r>
                      <a:r>
                        <a:rPr sz="800" b="1" spc="25" dirty="0">
                          <a:latin typeface="Roboto"/>
                          <a:cs typeface="Roboto"/>
                        </a:rPr>
                        <a:t> </a:t>
                      </a:r>
                      <a:r>
                        <a:rPr sz="800" b="1" spc="-25" dirty="0">
                          <a:latin typeface="Roboto"/>
                          <a:cs typeface="Roboto"/>
                        </a:rPr>
                        <a:t>of</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gridSpan="3">
                  <a:txBody>
                    <a:bodyPr/>
                    <a:lstStyle/>
                    <a:p>
                      <a:pPr marL="491490" marR="374015" indent="-109855">
                        <a:lnSpc>
                          <a:spcPct val="101099"/>
                        </a:lnSpc>
                        <a:spcBef>
                          <a:spcPts val="95"/>
                        </a:spcBef>
                      </a:pPr>
                      <a:r>
                        <a:rPr sz="1050" b="1" dirty="0">
                          <a:latin typeface="Roboto"/>
                          <a:cs typeface="Roboto"/>
                        </a:rPr>
                        <a:t>Not</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235585" indent="-253365">
                        <a:lnSpc>
                          <a:spcPct val="101099"/>
                        </a:lnSpc>
                        <a:spcBef>
                          <a:spcPts val="95"/>
                        </a:spcBef>
                      </a:pPr>
                      <a:r>
                        <a:rPr sz="1050" b="1" dirty="0">
                          <a:latin typeface="Roboto"/>
                          <a:cs typeface="Roboto"/>
                        </a:rPr>
                        <a:t>Partially</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359410" indent="-121285">
                        <a:lnSpc>
                          <a:spcPct val="101099"/>
                        </a:lnSpc>
                        <a:spcBef>
                          <a:spcPts val="95"/>
                        </a:spcBef>
                      </a:pPr>
                      <a:r>
                        <a:rPr sz="1050" b="1" spc="-10" dirty="0">
                          <a:latin typeface="Roboto"/>
                          <a:cs typeface="Roboto"/>
                        </a:rPr>
                        <a:t>Approaching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84505" indent="14604">
                        <a:lnSpc>
                          <a:spcPct val="101099"/>
                        </a:lnSpc>
                        <a:spcBef>
                          <a:spcPts val="95"/>
                        </a:spcBef>
                      </a:pP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31800" indent="-47625">
                        <a:lnSpc>
                          <a:spcPct val="101099"/>
                        </a:lnSpc>
                        <a:spcBef>
                          <a:spcPts val="95"/>
                        </a:spcBef>
                      </a:pPr>
                      <a:r>
                        <a:rPr sz="1050" b="1" spc="-10" dirty="0">
                          <a:latin typeface="Roboto"/>
                          <a:cs typeface="Roboto"/>
                        </a:rPr>
                        <a:t>Exceeding </a:t>
                      </a:r>
                      <a:r>
                        <a:rPr sz="1050" b="1" dirty="0">
                          <a:latin typeface="Roboto"/>
                          <a:cs typeface="Roboto"/>
                        </a:rPr>
                        <a:t>(Level</a:t>
                      </a:r>
                      <a:r>
                        <a:rPr sz="1050" b="1" spc="-15" dirty="0">
                          <a:latin typeface="Roboto"/>
                          <a:cs typeface="Roboto"/>
                        </a:rPr>
                        <a:t> </a:t>
                      </a:r>
                      <a:r>
                        <a:rPr sz="1050" b="1" spc="-25" dirty="0">
                          <a:latin typeface="Roboto"/>
                          <a:cs typeface="Roboto"/>
                        </a:rPr>
                        <a:t>5)</a:t>
                      </a:r>
                      <a:endParaRPr sz="1050">
                        <a:latin typeface="Roboto"/>
                        <a:cs typeface="Roboto"/>
                      </a:endParaRPr>
                    </a:p>
                  </a:txBody>
                  <a:tcPr marL="0" marR="0" marT="12065" marB="0">
                    <a:lnL w="1270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173355">
                <a:tc rowSpan="5">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155"/>
                        </a:spcBef>
                      </a:pPr>
                      <a:endParaRPr sz="800">
                        <a:latin typeface="Times New Roman"/>
                        <a:cs typeface="Times New Roman"/>
                      </a:endParaRPr>
                    </a:p>
                    <a:p>
                      <a:pPr marL="34290">
                        <a:lnSpc>
                          <a:spcPct val="100000"/>
                        </a:lnSpc>
                      </a:pPr>
                      <a:r>
                        <a:rPr sz="800" dirty="0">
                          <a:latin typeface="Roboto"/>
                          <a:cs typeface="Roboto"/>
                        </a:rPr>
                        <a:t>ES</a:t>
                      </a:r>
                      <a:r>
                        <a:rPr sz="800" spc="60" dirty="0">
                          <a:latin typeface="Roboto"/>
                          <a:cs typeface="Roboto"/>
                        </a:rPr>
                        <a:t> </a:t>
                      </a:r>
                      <a:r>
                        <a:rPr sz="800" dirty="0">
                          <a:latin typeface="Roboto"/>
                          <a:cs typeface="Roboto"/>
                        </a:rPr>
                        <a:t>(G3-</a:t>
                      </a:r>
                      <a:r>
                        <a:rPr sz="800" spc="-25" dirty="0">
                          <a:latin typeface="Roboto"/>
                          <a:cs typeface="Roboto"/>
                        </a:rPr>
                        <a:t>G5)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10" dirty="0">
                          <a:latin typeface="Roboto"/>
                          <a:cs typeface="Roboto"/>
                        </a:rPr>
                        <a:t>Black</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&lt;10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1%</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10" dirty="0">
                          <a:latin typeface="Roboto"/>
                          <a:cs typeface="Roboto"/>
                        </a:rPr>
                        <a:t>Hispanic</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57</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70%</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14%</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6%</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5%</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6%</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17%</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12%</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14%</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17%</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32%</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51%</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47%</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37%</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14%</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13%</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195"/>
                        </a:spcBef>
                      </a:pPr>
                      <a:r>
                        <a:rPr sz="800" spc="-25" dirty="0">
                          <a:latin typeface="Roboto"/>
                          <a:cs typeface="Roboto"/>
                        </a:rPr>
                        <a:t>14%</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4"/>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10" dirty="0">
                          <a:latin typeface="Roboto"/>
                          <a:cs typeface="Roboto"/>
                        </a:rPr>
                        <a:t>Multiple</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&lt;10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4%</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10" dirty="0">
                          <a:latin typeface="Roboto"/>
                          <a:cs typeface="Roboto"/>
                        </a:rPr>
                        <a:t>White</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21</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26%</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8%</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7%</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19%</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0%</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14%</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19%</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0%</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7%</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5%</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62%</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36%</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29%</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31%</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36%</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195"/>
                        </a:spcBef>
                      </a:pPr>
                      <a:r>
                        <a:rPr sz="800" spc="-25" dirty="0">
                          <a:latin typeface="Roboto"/>
                          <a:cs typeface="Roboto"/>
                        </a:rPr>
                        <a:t>29%</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6"/>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82</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13%</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8%</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10%</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5"/>
                        </a:spcBef>
                      </a:pPr>
                      <a:r>
                        <a:rPr sz="800" spc="-25" dirty="0">
                          <a:latin typeface="Roboto"/>
                          <a:cs typeface="Roboto"/>
                        </a:rPr>
                        <a:t>4%</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15%</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13%</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11%</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14%</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24%</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53%</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42%</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34%</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19%</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5"/>
                        </a:spcBef>
                      </a:pPr>
                      <a:r>
                        <a:rPr sz="800" spc="-25" dirty="0">
                          <a:latin typeface="Roboto"/>
                          <a:cs typeface="Roboto"/>
                        </a:rPr>
                        <a:t>20%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195"/>
                        </a:spcBef>
                      </a:pPr>
                      <a:r>
                        <a:rPr sz="800" spc="-25" dirty="0">
                          <a:latin typeface="Roboto"/>
                          <a:cs typeface="Roboto"/>
                        </a:rPr>
                        <a:t>18%</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7"/>
                  </a:ext>
                </a:extLst>
              </a:tr>
              <a:tr h="173355">
                <a:tc rowSpan="7">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60"/>
                        </a:spcBef>
                      </a:pPr>
                      <a:endParaRPr sz="800">
                        <a:latin typeface="Times New Roman"/>
                        <a:cs typeface="Times New Roman"/>
                      </a:endParaRPr>
                    </a:p>
                    <a:p>
                      <a:pPr marL="207010" marR="101600" indent="-105410">
                        <a:lnSpc>
                          <a:spcPct val="104200"/>
                        </a:lnSpc>
                      </a:pPr>
                      <a:r>
                        <a:rPr sz="800" dirty="0">
                          <a:latin typeface="Roboto"/>
                          <a:cs typeface="Roboto"/>
                        </a:rPr>
                        <a:t>MS</a:t>
                      </a:r>
                      <a:r>
                        <a:rPr sz="800" spc="35" dirty="0">
                          <a:latin typeface="Roboto"/>
                          <a:cs typeface="Roboto"/>
                        </a:rPr>
                        <a:t> </a:t>
                      </a:r>
                      <a:r>
                        <a:rPr sz="800" spc="-20" dirty="0">
                          <a:latin typeface="Roboto"/>
                          <a:cs typeface="Roboto"/>
                        </a:rPr>
                        <a:t>(G6-</a:t>
                      </a:r>
                      <a:r>
                        <a:rPr sz="800" spc="500" dirty="0">
                          <a:latin typeface="Roboto"/>
                          <a:cs typeface="Roboto"/>
                        </a:rPr>
                        <a:t> </a:t>
                      </a:r>
                      <a:r>
                        <a:rPr sz="800" spc="-25" dirty="0">
                          <a:latin typeface="Roboto"/>
                          <a:cs typeface="Roboto"/>
                        </a:rPr>
                        <a:t>G8)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10" dirty="0">
                          <a:latin typeface="Roboto"/>
                          <a:cs typeface="Roboto"/>
                        </a:rPr>
                        <a:t>Asian</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&lt;10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6%</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10" dirty="0">
                          <a:latin typeface="Roboto"/>
                          <a:cs typeface="Roboto"/>
                        </a:rPr>
                        <a:t>Black</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&lt;10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6%</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9"/>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10" dirty="0">
                          <a:latin typeface="Roboto"/>
                          <a:cs typeface="Roboto"/>
                        </a:rPr>
                        <a:t>Hispanic</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45</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66%</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7%</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2%</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2%</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6%</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7%</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18%</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4%</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9%</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45%</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50%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36%</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27%</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40%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195"/>
                        </a:spcBef>
                      </a:pPr>
                      <a:r>
                        <a:rPr sz="800" spc="-25" dirty="0">
                          <a:latin typeface="Roboto"/>
                          <a:cs typeface="Roboto"/>
                        </a:rPr>
                        <a:t>47%</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0"/>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10" dirty="0">
                          <a:latin typeface="Roboto"/>
                          <a:cs typeface="Roboto"/>
                        </a:rPr>
                        <a:t>Multiple</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&lt;10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3%</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1"/>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10" dirty="0">
                          <a:latin typeface="Roboto"/>
                          <a:cs typeface="Roboto"/>
                        </a:rPr>
                        <a:t>Other</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&lt;10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1%</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5"/>
                        </a:spcBef>
                      </a:pPr>
                      <a:r>
                        <a:rPr sz="800" spc="-25" dirty="0">
                          <a:latin typeface="Roboto"/>
                          <a:cs typeface="Roboto"/>
                        </a:rPr>
                        <a:t>N/A</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2"/>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10" dirty="0">
                          <a:latin typeface="Roboto"/>
                          <a:cs typeface="Roboto"/>
                        </a:rPr>
                        <a:t>White</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12</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18%</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5%</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6%</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17%</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0%</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6%</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0%</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15%</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0%</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50%</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24%</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33%</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30%</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65%</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195"/>
                        </a:spcBef>
                      </a:pPr>
                      <a:r>
                        <a:rPr sz="800" spc="-25" dirty="0">
                          <a:latin typeface="Roboto"/>
                          <a:cs typeface="Roboto"/>
                        </a:rPr>
                        <a:t>50%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3"/>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68</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7%</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1%</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4%</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2%</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6%</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4%</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19%</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2%</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5"/>
                        </a:spcBef>
                      </a:pPr>
                      <a:r>
                        <a:rPr sz="800" spc="-25" dirty="0">
                          <a:latin typeface="Roboto"/>
                          <a:cs typeface="Roboto"/>
                        </a:rPr>
                        <a:t>7%</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44%</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43%</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35%</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28%</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5"/>
                        </a:spcBef>
                      </a:pPr>
                      <a:r>
                        <a:rPr sz="800" spc="-25" dirty="0">
                          <a:latin typeface="Roboto"/>
                          <a:cs typeface="Roboto"/>
                        </a:rPr>
                        <a:t>48%</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195"/>
                        </a:spcBef>
                      </a:pPr>
                      <a:r>
                        <a:rPr sz="800" spc="-25" dirty="0">
                          <a:latin typeface="Roboto"/>
                          <a:cs typeface="Roboto"/>
                        </a:rPr>
                        <a:t>49%</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4"/>
                  </a:ext>
                </a:extLst>
              </a:tr>
              <a:tr h="173355">
                <a:tc rowSpan="7">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605"/>
                        </a:spcBef>
                      </a:pPr>
                      <a:endParaRPr sz="800">
                        <a:latin typeface="Times New Roman"/>
                        <a:cs typeface="Times New Roman"/>
                      </a:endParaRPr>
                    </a:p>
                    <a:p>
                      <a:pPr marL="46355">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10" dirty="0">
                          <a:latin typeface="Roboto"/>
                          <a:cs typeface="Roboto"/>
                        </a:rPr>
                        <a:t>Asian</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&lt;10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3%</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5"/>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5"/>
                        </a:spcBef>
                      </a:pPr>
                      <a:r>
                        <a:rPr sz="800" spc="-10" dirty="0">
                          <a:latin typeface="Roboto"/>
                          <a:cs typeface="Roboto"/>
                        </a:rPr>
                        <a:t>Black</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&lt;10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3%</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6"/>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10" dirty="0">
                          <a:latin typeface="Roboto"/>
                          <a:cs typeface="Roboto"/>
                        </a:rPr>
                        <a:t>Hispanic</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102</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68%</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11%</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3%</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4%</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4%</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11%</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10%</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16%</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22%</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48%</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49%</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36%</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21%</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27%</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5"/>
                        </a:spcBef>
                      </a:pPr>
                      <a:r>
                        <a:rPr sz="800" spc="-25" dirty="0">
                          <a:latin typeface="Roboto"/>
                          <a:cs typeface="Roboto"/>
                        </a:rPr>
                        <a:t>28%</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7"/>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10" dirty="0">
                          <a:latin typeface="Roboto"/>
                          <a:cs typeface="Roboto"/>
                        </a:rPr>
                        <a:t>Multiple</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&lt;10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3%</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8"/>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10" dirty="0">
                          <a:latin typeface="Roboto"/>
                          <a:cs typeface="Roboto"/>
                        </a:rPr>
                        <a:t>Other</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&lt;10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1%</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5"/>
                        </a:spcBef>
                      </a:pPr>
                      <a:r>
                        <a:rPr sz="800" spc="-50" dirty="0">
                          <a:latin typeface="Roboto"/>
                          <a:cs typeface="Roboto"/>
                        </a:rPr>
                        <a:t>-</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9"/>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10" dirty="0">
                          <a:latin typeface="Roboto"/>
                          <a:cs typeface="Roboto"/>
                        </a:rPr>
                        <a:t>White</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33</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22%</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6%</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6%</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18%</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0%</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12%</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9%</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3%</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5"/>
                        </a:spcBef>
                      </a:pPr>
                      <a:r>
                        <a:rPr sz="800" spc="-25" dirty="0">
                          <a:latin typeface="Roboto"/>
                          <a:cs typeface="Roboto"/>
                        </a:rPr>
                        <a:t>3%</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55%</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29%</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30%</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30%</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5"/>
                        </a:spcBef>
                      </a:pPr>
                      <a:r>
                        <a:rPr sz="800" spc="-25" dirty="0">
                          <a:latin typeface="Roboto"/>
                          <a:cs typeface="Roboto"/>
                        </a:rPr>
                        <a:t>52%</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5"/>
                        </a:spcBef>
                      </a:pPr>
                      <a:r>
                        <a:rPr sz="800" spc="-25" dirty="0">
                          <a:latin typeface="Roboto"/>
                          <a:cs typeface="Roboto"/>
                        </a:rPr>
                        <a:t>36%</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20"/>
                  </a:ext>
                </a:extLst>
              </a:tr>
              <a:tr h="17208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24765"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25" dirty="0">
                          <a:latin typeface="Roboto"/>
                          <a:cs typeface="Roboto"/>
                        </a:rPr>
                        <a:t>150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25" dirty="0">
                          <a:latin typeface="Roboto"/>
                          <a:cs typeface="Roboto"/>
                        </a:rPr>
                        <a:t>10%</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5"/>
                        </a:spcBef>
                      </a:pPr>
                      <a:r>
                        <a:rPr sz="800" spc="-25" dirty="0">
                          <a:latin typeface="Roboto"/>
                          <a:cs typeface="Roboto"/>
                        </a:rPr>
                        <a:t>5%</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5"/>
                        </a:spcBef>
                      </a:pPr>
                      <a:r>
                        <a:rPr sz="800" spc="-25" dirty="0">
                          <a:latin typeface="Roboto"/>
                          <a:cs typeface="Roboto"/>
                        </a:rPr>
                        <a:t>7%</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5"/>
                        </a:spcBef>
                      </a:pPr>
                      <a:r>
                        <a:rPr sz="800" spc="-25" dirty="0">
                          <a:latin typeface="Roboto"/>
                          <a:cs typeface="Roboto"/>
                        </a:rPr>
                        <a:t>3%</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25" dirty="0">
                          <a:latin typeface="Roboto"/>
                          <a:cs typeface="Roboto"/>
                        </a:rPr>
                        <a:t>10%</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5"/>
                        </a:spcBef>
                      </a:pPr>
                      <a:r>
                        <a:rPr sz="800" spc="-25" dirty="0">
                          <a:latin typeface="Roboto"/>
                          <a:cs typeface="Roboto"/>
                        </a:rPr>
                        <a:t>9%</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25" dirty="0">
                          <a:latin typeface="Roboto"/>
                          <a:cs typeface="Roboto"/>
                        </a:rPr>
                        <a:t>15%</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5"/>
                        </a:spcBef>
                      </a:pPr>
                      <a:r>
                        <a:rPr sz="800" spc="-25" dirty="0">
                          <a:latin typeface="Roboto"/>
                          <a:cs typeface="Roboto"/>
                        </a:rPr>
                        <a:t>8%</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25" dirty="0">
                          <a:latin typeface="Roboto"/>
                          <a:cs typeface="Roboto"/>
                        </a:rPr>
                        <a:t>17%</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25" dirty="0">
                          <a:latin typeface="Roboto"/>
                          <a:cs typeface="Roboto"/>
                        </a:rPr>
                        <a:t>48%</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25" dirty="0">
                          <a:latin typeface="Roboto"/>
                          <a:cs typeface="Roboto"/>
                        </a:rPr>
                        <a:t>42%</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25" dirty="0">
                          <a:latin typeface="Roboto"/>
                          <a:cs typeface="Roboto"/>
                        </a:rPr>
                        <a:t>35%</a:t>
                      </a:r>
                      <a:endParaRPr sz="800">
                        <a:latin typeface="Roboto"/>
                        <a:cs typeface="Roboto"/>
                      </a:endParaRPr>
                    </a:p>
                  </a:txBody>
                  <a:tcPr marL="0" marR="0" marT="2476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25" dirty="0">
                          <a:latin typeface="Roboto"/>
                          <a:cs typeface="Roboto"/>
                        </a:rPr>
                        <a:t>24%</a:t>
                      </a:r>
                      <a:endParaRPr sz="800">
                        <a:latin typeface="Roboto"/>
                        <a:cs typeface="Roboto"/>
                      </a:endParaRPr>
                    </a:p>
                  </a:txBody>
                  <a:tcPr marL="0" marR="0" marT="2476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5"/>
                        </a:spcBef>
                      </a:pPr>
                      <a:r>
                        <a:rPr sz="800" spc="-25" dirty="0">
                          <a:latin typeface="Roboto"/>
                          <a:cs typeface="Roboto"/>
                        </a:rPr>
                        <a:t>35%</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2540" algn="ctr">
                        <a:lnSpc>
                          <a:spcPct val="100000"/>
                        </a:lnSpc>
                        <a:spcBef>
                          <a:spcPts val="195"/>
                        </a:spcBef>
                      </a:pPr>
                      <a:r>
                        <a:rPr sz="800" spc="-25" dirty="0">
                          <a:latin typeface="Roboto"/>
                          <a:cs typeface="Roboto"/>
                        </a:rPr>
                        <a:t>32%</a:t>
                      </a:r>
                      <a:endParaRPr sz="800">
                        <a:latin typeface="Roboto"/>
                        <a:cs typeface="Roboto"/>
                      </a:endParaRPr>
                    </a:p>
                  </a:txBody>
                  <a:tcPr marL="0" marR="0" marT="2476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21"/>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42</a:t>
            </a:fld>
            <a:endParaRPr spc="-25" dirty="0"/>
          </a:p>
        </p:txBody>
      </p:sp>
      <p:pic>
        <p:nvPicPr>
          <p:cNvPr id="41986" name="Picture 2">
            <a:extLst>
              <a:ext uri="{FF2B5EF4-FFF2-40B4-BE49-F238E27FC236}">
                <a16:creationId xmlns:a16="http://schemas.microsoft.com/office/drawing/2014/main" id="{2E44A55B-CFA4-68DA-8878-DCE1571012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1026"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39"/>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226104" y="128358"/>
            <a:ext cx="3604895" cy="711835"/>
          </a:xfrm>
          <a:prstGeom prst="rect">
            <a:avLst/>
          </a:prstGeom>
        </p:spPr>
        <p:txBody>
          <a:bodyPr vert="horz" wrap="square" lIns="0" tIns="12700" rIns="0" bIns="0" rtlCol="0">
            <a:spAutoFit/>
          </a:bodyPr>
          <a:lstStyle/>
          <a:p>
            <a:pPr marL="1905"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Race </a:t>
            </a: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p:txBody>
      </p:sp>
      <p:pic>
        <p:nvPicPr>
          <p:cNvPr id="4" name="object 4"/>
          <p:cNvPicPr/>
          <p:nvPr/>
        </p:nvPicPr>
        <p:blipFill>
          <a:blip r:embed="rId2" cstate="print"/>
          <a:stretch>
            <a:fillRect/>
          </a:stretch>
        </p:blipFill>
        <p:spPr>
          <a:xfrm>
            <a:off x="576072" y="954037"/>
            <a:ext cx="9043416" cy="6207179"/>
          </a:xfrm>
          <a:prstGeom prst="rect">
            <a:avLst/>
          </a:prstGeom>
        </p:spPr>
      </p:pic>
      <p:grpSp>
        <p:nvGrpSpPr>
          <p:cNvPr id="5" name="object 5"/>
          <p:cNvGrpSpPr/>
          <p:nvPr/>
        </p:nvGrpSpPr>
        <p:grpSpPr>
          <a:xfrm>
            <a:off x="91439" y="889761"/>
            <a:ext cx="9875520" cy="6524625"/>
            <a:chOff x="91439" y="889761"/>
            <a:chExt cx="9875520" cy="6524625"/>
          </a:xfrm>
        </p:grpSpPr>
        <p:sp>
          <p:nvSpPr>
            <p:cNvPr id="6" name="object 6"/>
            <p:cNvSpPr/>
            <p:nvPr/>
          </p:nvSpPr>
          <p:spPr>
            <a:xfrm>
              <a:off x="94614" y="889761"/>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24"/>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43</a:t>
            </a:fld>
            <a:endParaRPr spc="-25" dirty="0"/>
          </a:p>
        </p:txBody>
      </p:sp>
      <p:pic>
        <p:nvPicPr>
          <p:cNvPr id="43010" name="Picture 2">
            <a:extLst>
              <a:ext uri="{FF2B5EF4-FFF2-40B4-BE49-F238E27FC236}">
                <a16:creationId xmlns:a16="http://schemas.microsoft.com/office/drawing/2014/main" id="{F96EF66C-8C6A-3009-7F57-6ED5176BE3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1026" y="6653708"/>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52"/>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226104" y="128358"/>
            <a:ext cx="3604895" cy="711835"/>
          </a:xfrm>
          <a:prstGeom prst="rect">
            <a:avLst/>
          </a:prstGeom>
        </p:spPr>
        <p:txBody>
          <a:bodyPr vert="horz" wrap="square" lIns="0" tIns="12700" rIns="0" bIns="0" rtlCol="0">
            <a:spAutoFit/>
          </a:bodyPr>
          <a:lstStyle/>
          <a:p>
            <a:pPr marL="1905"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Race </a:t>
            </a: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p:txBody>
      </p:sp>
      <p:pic>
        <p:nvPicPr>
          <p:cNvPr id="4" name="object 4"/>
          <p:cNvPicPr/>
          <p:nvPr/>
        </p:nvPicPr>
        <p:blipFill>
          <a:blip r:embed="rId2" cstate="print"/>
          <a:stretch>
            <a:fillRect/>
          </a:stretch>
        </p:blipFill>
        <p:spPr>
          <a:xfrm>
            <a:off x="576072" y="954050"/>
            <a:ext cx="9043416" cy="6201081"/>
          </a:xfrm>
          <a:prstGeom prst="rect">
            <a:avLst/>
          </a:prstGeom>
        </p:spPr>
      </p:pic>
      <p:grpSp>
        <p:nvGrpSpPr>
          <p:cNvPr id="5" name="object 5"/>
          <p:cNvGrpSpPr/>
          <p:nvPr/>
        </p:nvGrpSpPr>
        <p:grpSpPr>
          <a:xfrm>
            <a:off x="91439" y="889774"/>
            <a:ext cx="9875520" cy="6524625"/>
            <a:chOff x="91439" y="889774"/>
            <a:chExt cx="9875520" cy="6524625"/>
          </a:xfrm>
        </p:grpSpPr>
        <p:sp>
          <p:nvSpPr>
            <p:cNvPr id="6" name="object 6"/>
            <p:cNvSpPr/>
            <p:nvPr/>
          </p:nvSpPr>
          <p:spPr>
            <a:xfrm>
              <a:off x="94614" y="889774"/>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37"/>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44</a:t>
            </a:fld>
            <a:endParaRPr spc="-25" dirty="0"/>
          </a:p>
        </p:txBody>
      </p:sp>
      <p:pic>
        <p:nvPicPr>
          <p:cNvPr id="44034" name="Picture 2">
            <a:extLst>
              <a:ext uri="{FF2B5EF4-FFF2-40B4-BE49-F238E27FC236}">
                <a16:creationId xmlns:a16="http://schemas.microsoft.com/office/drawing/2014/main" id="{F4BCBEE6-3A8A-B99F-CA60-2BB6190173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23789" y="6624312"/>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6629" cy="4874260"/>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658495">
                  <a:extLst>
                    <a:ext uri="{9D8B030D-6E8A-4147-A177-3AD203B41FA5}">
                      <a16:colId xmlns:a16="http://schemas.microsoft.com/office/drawing/2014/main" val="20001"/>
                    </a:ext>
                  </a:extLst>
                </a:gridCol>
                <a:gridCol w="539750">
                  <a:extLst>
                    <a:ext uri="{9D8B030D-6E8A-4147-A177-3AD203B41FA5}">
                      <a16:colId xmlns:a16="http://schemas.microsoft.com/office/drawing/2014/main" val="20002"/>
                    </a:ext>
                  </a:extLst>
                </a:gridCol>
                <a:gridCol w="539750">
                  <a:extLst>
                    <a:ext uri="{9D8B030D-6E8A-4147-A177-3AD203B41FA5}">
                      <a16:colId xmlns:a16="http://schemas.microsoft.com/office/drawing/2014/main" val="20003"/>
                    </a:ext>
                  </a:extLst>
                </a:gridCol>
                <a:gridCol w="502919">
                  <a:extLst>
                    <a:ext uri="{9D8B030D-6E8A-4147-A177-3AD203B41FA5}">
                      <a16:colId xmlns:a16="http://schemas.microsoft.com/office/drawing/2014/main" val="20004"/>
                    </a:ext>
                  </a:extLst>
                </a:gridCol>
                <a:gridCol w="502920">
                  <a:extLst>
                    <a:ext uri="{9D8B030D-6E8A-4147-A177-3AD203B41FA5}">
                      <a16:colId xmlns:a16="http://schemas.microsoft.com/office/drawing/2014/main" val="20005"/>
                    </a:ext>
                  </a:extLst>
                </a:gridCol>
                <a:gridCol w="502920">
                  <a:extLst>
                    <a:ext uri="{9D8B030D-6E8A-4147-A177-3AD203B41FA5}">
                      <a16:colId xmlns:a16="http://schemas.microsoft.com/office/drawing/2014/main" val="20006"/>
                    </a:ext>
                  </a:extLst>
                </a:gridCol>
                <a:gridCol w="502920">
                  <a:extLst>
                    <a:ext uri="{9D8B030D-6E8A-4147-A177-3AD203B41FA5}">
                      <a16:colId xmlns:a16="http://schemas.microsoft.com/office/drawing/2014/main" val="20007"/>
                    </a:ext>
                  </a:extLst>
                </a:gridCol>
                <a:gridCol w="502920">
                  <a:extLst>
                    <a:ext uri="{9D8B030D-6E8A-4147-A177-3AD203B41FA5}">
                      <a16:colId xmlns:a16="http://schemas.microsoft.com/office/drawing/2014/main" val="20008"/>
                    </a:ext>
                  </a:extLst>
                </a:gridCol>
                <a:gridCol w="502920">
                  <a:extLst>
                    <a:ext uri="{9D8B030D-6E8A-4147-A177-3AD203B41FA5}">
                      <a16:colId xmlns:a16="http://schemas.microsoft.com/office/drawing/2014/main" val="20009"/>
                    </a:ext>
                  </a:extLst>
                </a:gridCol>
                <a:gridCol w="502920">
                  <a:extLst>
                    <a:ext uri="{9D8B030D-6E8A-4147-A177-3AD203B41FA5}">
                      <a16:colId xmlns:a16="http://schemas.microsoft.com/office/drawing/2014/main" val="20010"/>
                    </a:ext>
                  </a:extLst>
                </a:gridCol>
                <a:gridCol w="502920">
                  <a:extLst>
                    <a:ext uri="{9D8B030D-6E8A-4147-A177-3AD203B41FA5}">
                      <a16:colId xmlns:a16="http://schemas.microsoft.com/office/drawing/2014/main" val="20011"/>
                    </a:ext>
                  </a:extLst>
                </a:gridCol>
                <a:gridCol w="502920">
                  <a:extLst>
                    <a:ext uri="{9D8B030D-6E8A-4147-A177-3AD203B41FA5}">
                      <a16:colId xmlns:a16="http://schemas.microsoft.com/office/drawing/2014/main" val="20012"/>
                    </a:ext>
                  </a:extLst>
                </a:gridCol>
                <a:gridCol w="502920">
                  <a:extLst>
                    <a:ext uri="{9D8B030D-6E8A-4147-A177-3AD203B41FA5}">
                      <a16:colId xmlns:a16="http://schemas.microsoft.com/office/drawing/2014/main" val="20013"/>
                    </a:ext>
                  </a:extLst>
                </a:gridCol>
                <a:gridCol w="502920">
                  <a:extLst>
                    <a:ext uri="{9D8B030D-6E8A-4147-A177-3AD203B41FA5}">
                      <a16:colId xmlns:a16="http://schemas.microsoft.com/office/drawing/2014/main" val="20014"/>
                    </a:ext>
                  </a:extLst>
                </a:gridCol>
                <a:gridCol w="502920">
                  <a:extLst>
                    <a:ext uri="{9D8B030D-6E8A-4147-A177-3AD203B41FA5}">
                      <a16:colId xmlns:a16="http://schemas.microsoft.com/office/drawing/2014/main" val="20015"/>
                    </a:ext>
                  </a:extLst>
                </a:gridCol>
                <a:gridCol w="502920">
                  <a:extLst>
                    <a:ext uri="{9D8B030D-6E8A-4147-A177-3AD203B41FA5}">
                      <a16:colId xmlns:a16="http://schemas.microsoft.com/office/drawing/2014/main" val="20016"/>
                    </a:ext>
                  </a:extLst>
                </a:gridCol>
                <a:gridCol w="502920">
                  <a:extLst>
                    <a:ext uri="{9D8B030D-6E8A-4147-A177-3AD203B41FA5}">
                      <a16:colId xmlns:a16="http://schemas.microsoft.com/office/drawing/2014/main" val="20017"/>
                    </a:ext>
                  </a:extLst>
                </a:gridCol>
                <a:gridCol w="499745">
                  <a:extLst>
                    <a:ext uri="{9D8B030D-6E8A-4147-A177-3AD203B41FA5}">
                      <a16:colId xmlns:a16="http://schemas.microsoft.com/office/drawing/2014/main" val="20018"/>
                    </a:ext>
                  </a:extLst>
                </a:gridCol>
              </a:tblGrid>
              <a:tr h="810895">
                <a:tc gridSpan="19">
                  <a:txBody>
                    <a:bodyPr/>
                    <a:lstStyle/>
                    <a:p>
                      <a:pPr algn="ctr">
                        <a:lnSpc>
                          <a:spcPct val="100000"/>
                        </a:lnSpc>
                        <a:spcBef>
                          <a:spcPts val="39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3140710" marR="313817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Race Math</a:t>
                      </a:r>
                      <a:endParaRPr sz="1500">
                        <a:latin typeface="Roboto"/>
                        <a:cs typeface="Roboto"/>
                      </a:endParaRPr>
                    </a:p>
                  </a:txBody>
                  <a:tcPr marL="0" marR="0" marT="4953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2290">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60"/>
                        </a:spcBef>
                      </a:pPr>
                      <a:endParaRPr sz="800">
                        <a:latin typeface="Times New Roman"/>
                        <a:cs typeface="Times New Roman"/>
                      </a:endParaRPr>
                    </a:p>
                    <a:p>
                      <a:pPr marL="15240">
                        <a:lnSpc>
                          <a:spcPct val="100000"/>
                        </a:lnSpc>
                      </a:pPr>
                      <a:r>
                        <a:rPr sz="800" b="1" dirty="0">
                          <a:latin typeface="Roboto"/>
                          <a:cs typeface="Roboto"/>
                        </a:rPr>
                        <a:t>Grade</a:t>
                      </a:r>
                      <a:r>
                        <a:rPr sz="800" b="1" spc="45" dirty="0">
                          <a:latin typeface="Roboto"/>
                          <a:cs typeface="Roboto"/>
                        </a:rPr>
                        <a:t> </a:t>
                      </a:r>
                      <a:r>
                        <a:rPr sz="800" b="1" spc="-20" dirty="0">
                          <a:latin typeface="Roboto"/>
                          <a:cs typeface="Roboto"/>
                        </a:rPr>
                        <a:t>Band</a:t>
                      </a:r>
                      <a:endParaRPr sz="800">
                        <a:latin typeface="Roboto"/>
                        <a:cs typeface="Roboto"/>
                      </a:endParaRPr>
                    </a:p>
                  </a:txBody>
                  <a:tcPr marL="0" marR="0" marT="0" marB="0">
                    <a:lnL w="12700">
                      <a:solidFill>
                        <a:srgbClr val="000000"/>
                      </a:solidFill>
                      <a:prstDash val="solid"/>
                    </a:lnL>
                    <a:lnR w="28575">
                      <a:solidFill>
                        <a:srgbClr val="000000"/>
                      </a:solidFill>
                      <a:prstDash val="solid"/>
                    </a:lnR>
                    <a:lnT w="12700" cap="flat" cmpd="sng" algn="ctr">
                      <a:solidFill>
                        <a:srgbClr val="000000"/>
                      </a:solidFill>
                      <a:prstDash val="solid"/>
                      <a:round/>
                      <a:headEnd type="none" w="med" len="med"/>
                      <a:tailEnd type="none" w="med" len="me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60"/>
                        </a:spcBef>
                      </a:pPr>
                      <a:endParaRPr sz="800">
                        <a:latin typeface="Times New Roman"/>
                        <a:cs typeface="Times New Roman"/>
                      </a:endParaRPr>
                    </a:p>
                    <a:p>
                      <a:pPr marL="210820">
                        <a:lnSpc>
                          <a:spcPct val="100000"/>
                        </a:lnSpc>
                      </a:pPr>
                      <a:r>
                        <a:rPr sz="800" b="1" spc="-20" dirty="0">
                          <a:latin typeface="Roboto"/>
                          <a:cs typeface="Roboto"/>
                        </a:rPr>
                        <a:t>Race</a:t>
                      </a:r>
                      <a:endParaRPr sz="800">
                        <a:latin typeface="Roboto"/>
                        <a:cs typeface="Roboto"/>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19685" algn="ctr">
                        <a:lnSpc>
                          <a:spcPct val="104200"/>
                        </a:lnSpc>
                      </a:pPr>
                      <a:r>
                        <a:rPr sz="800" b="1" spc="-10" dirty="0">
                          <a:latin typeface="Roboto"/>
                          <a:cs typeface="Roboto"/>
                        </a:rPr>
                        <a:t>Total</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29845" algn="ctr">
                        <a:lnSpc>
                          <a:spcPct val="104200"/>
                        </a:lnSpc>
                      </a:pPr>
                      <a:r>
                        <a:rPr sz="800" b="1" dirty="0">
                          <a:latin typeface="Roboto"/>
                          <a:cs typeface="Roboto"/>
                        </a:rPr>
                        <a:t>%</a:t>
                      </a:r>
                      <a:r>
                        <a:rPr sz="800" b="1" spc="25" dirty="0">
                          <a:latin typeface="Roboto"/>
                          <a:cs typeface="Roboto"/>
                        </a:rPr>
                        <a:t> </a:t>
                      </a:r>
                      <a:r>
                        <a:rPr sz="800" b="1" spc="-25" dirty="0">
                          <a:latin typeface="Roboto"/>
                          <a:cs typeface="Roboto"/>
                        </a:rPr>
                        <a:t>of</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gridSpan="3">
                  <a:txBody>
                    <a:bodyPr/>
                    <a:lstStyle/>
                    <a:p>
                      <a:pPr marL="491490" marR="374015" indent="-109855">
                        <a:lnSpc>
                          <a:spcPct val="101099"/>
                        </a:lnSpc>
                        <a:spcBef>
                          <a:spcPts val="95"/>
                        </a:spcBef>
                      </a:pPr>
                      <a:r>
                        <a:rPr sz="1050" b="1" dirty="0">
                          <a:latin typeface="Roboto"/>
                          <a:cs typeface="Roboto"/>
                        </a:rPr>
                        <a:t>Not</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235585" indent="-253365">
                        <a:lnSpc>
                          <a:spcPct val="101099"/>
                        </a:lnSpc>
                        <a:spcBef>
                          <a:spcPts val="95"/>
                        </a:spcBef>
                      </a:pPr>
                      <a:r>
                        <a:rPr sz="1050" b="1" dirty="0">
                          <a:latin typeface="Roboto"/>
                          <a:cs typeface="Roboto"/>
                        </a:rPr>
                        <a:t>Partially</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359410" indent="-121285">
                        <a:lnSpc>
                          <a:spcPct val="101099"/>
                        </a:lnSpc>
                        <a:spcBef>
                          <a:spcPts val="95"/>
                        </a:spcBef>
                      </a:pPr>
                      <a:r>
                        <a:rPr sz="1050" b="1" spc="-10" dirty="0">
                          <a:latin typeface="Roboto"/>
                          <a:cs typeface="Roboto"/>
                        </a:rPr>
                        <a:t>Approaching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84505" indent="14604">
                        <a:lnSpc>
                          <a:spcPct val="101099"/>
                        </a:lnSpc>
                        <a:spcBef>
                          <a:spcPts val="95"/>
                        </a:spcBef>
                      </a:pP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31800" indent="-47625">
                        <a:lnSpc>
                          <a:spcPct val="101099"/>
                        </a:lnSpc>
                        <a:spcBef>
                          <a:spcPts val="95"/>
                        </a:spcBef>
                      </a:pPr>
                      <a:r>
                        <a:rPr sz="1050" b="1" spc="-10" dirty="0">
                          <a:latin typeface="Roboto"/>
                          <a:cs typeface="Roboto"/>
                        </a:rPr>
                        <a:t>Exceeding </a:t>
                      </a:r>
                      <a:r>
                        <a:rPr sz="1050" b="1" dirty="0">
                          <a:latin typeface="Roboto"/>
                          <a:cs typeface="Roboto"/>
                        </a:rPr>
                        <a:t>(Level</a:t>
                      </a:r>
                      <a:r>
                        <a:rPr sz="1050" b="1" spc="-15" dirty="0">
                          <a:latin typeface="Roboto"/>
                          <a:cs typeface="Roboto"/>
                        </a:rPr>
                        <a:t> </a:t>
                      </a:r>
                      <a:r>
                        <a:rPr sz="1050" b="1" spc="-25" dirty="0">
                          <a:latin typeface="Roboto"/>
                          <a:cs typeface="Roboto"/>
                        </a:rPr>
                        <a:t>5)</a:t>
                      </a:r>
                      <a:endParaRPr sz="1050">
                        <a:latin typeface="Roboto"/>
                        <a:cs typeface="Roboto"/>
                      </a:endParaRPr>
                    </a:p>
                  </a:txBody>
                  <a:tcPr marL="0" marR="0" marT="12065" marB="0">
                    <a:lnL w="1270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173355">
                <a:tc rowSpan="5">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155"/>
                        </a:spcBef>
                      </a:pPr>
                      <a:endParaRPr sz="800">
                        <a:latin typeface="Times New Roman"/>
                        <a:cs typeface="Times New Roman"/>
                      </a:endParaRPr>
                    </a:p>
                    <a:p>
                      <a:pPr marL="34290">
                        <a:lnSpc>
                          <a:spcPct val="100000"/>
                        </a:lnSpc>
                      </a:pPr>
                      <a:r>
                        <a:rPr sz="800" dirty="0">
                          <a:latin typeface="Roboto"/>
                          <a:cs typeface="Roboto"/>
                        </a:rPr>
                        <a:t>ES</a:t>
                      </a:r>
                      <a:r>
                        <a:rPr sz="800" spc="60" dirty="0">
                          <a:latin typeface="Roboto"/>
                          <a:cs typeface="Roboto"/>
                        </a:rPr>
                        <a:t> </a:t>
                      </a:r>
                      <a:r>
                        <a:rPr sz="800" dirty="0">
                          <a:latin typeface="Roboto"/>
                          <a:cs typeface="Roboto"/>
                        </a:rPr>
                        <a:t>(G3-</a:t>
                      </a:r>
                      <a:r>
                        <a:rPr sz="800" spc="-25" dirty="0">
                          <a:latin typeface="Roboto"/>
                          <a:cs typeface="Roboto"/>
                        </a:rPr>
                        <a:t>G5)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10" dirty="0">
                          <a:latin typeface="Roboto"/>
                          <a:cs typeface="Roboto"/>
                        </a:rPr>
                        <a:t>Black</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1%</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10" dirty="0">
                          <a:latin typeface="Roboto"/>
                          <a:cs typeface="Roboto"/>
                        </a:rPr>
                        <a:t>Hispanic</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58</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70%</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4%</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3%</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15%</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27%</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26%</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41%</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27%</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36%</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37%</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40%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33%</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4%</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4"/>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10" dirty="0">
                          <a:latin typeface="Roboto"/>
                          <a:cs typeface="Roboto"/>
                        </a:rPr>
                        <a:t>Multiple</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4%</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10" dirty="0">
                          <a:latin typeface="Roboto"/>
                          <a:cs typeface="Roboto"/>
                        </a:rPr>
                        <a:t>White</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21</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25%</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14%</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5%</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8%</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14%</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19%</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15%</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14%</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33%</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46%</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50%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38%</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31%</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7%</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190"/>
                        </a:spcBef>
                      </a:pPr>
                      <a:r>
                        <a:rPr sz="800" spc="-25" dirty="0">
                          <a:latin typeface="Roboto"/>
                          <a:cs typeface="Roboto"/>
                        </a:rPr>
                        <a:t>5%</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6"/>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83</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3%</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8%</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5%</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12%</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23%</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23%</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34%</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23%</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35%</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40%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41%</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35%</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10%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4%</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7"/>
                  </a:ext>
                </a:extLst>
              </a:tr>
              <a:tr h="173355">
                <a:tc rowSpan="7">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207010" marR="101600" indent="-105410">
                        <a:lnSpc>
                          <a:spcPct val="104200"/>
                        </a:lnSpc>
                        <a:spcBef>
                          <a:spcPts val="5"/>
                        </a:spcBef>
                      </a:pPr>
                      <a:r>
                        <a:rPr sz="800" dirty="0">
                          <a:latin typeface="Roboto"/>
                          <a:cs typeface="Roboto"/>
                        </a:rPr>
                        <a:t>MS</a:t>
                      </a:r>
                      <a:r>
                        <a:rPr sz="800" spc="35" dirty="0">
                          <a:latin typeface="Roboto"/>
                          <a:cs typeface="Roboto"/>
                        </a:rPr>
                        <a:t> </a:t>
                      </a:r>
                      <a:r>
                        <a:rPr sz="800" spc="-20" dirty="0">
                          <a:latin typeface="Roboto"/>
                          <a:cs typeface="Roboto"/>
                        </a:rPr>
                        <a:t>(G6-</a:t>
                      </a:r>
                      <a:r>
                        <a:rPr sz="800" spc="500" dirty="0">
                          <a:latin typeface="Roboto"/>
                          <a:cs typeface="Roboto"/>
                        </a:rPr>
                        <a:t> </a:t>
                      </a:r>
                      <a:r>
                        <a:rPr sz="800" spc="-25" dirty="0">
                          <a:latin typeface="Roboto"/>
                          <a:cs typeface="Roboto"/>
                        </a:rPr>
                        <a:t>G8)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10" dirty="0">
                          <a:latin typeface="Roboto"/>
                          <a:cs typeface="Roboto"/>
                        </a:rPr>
                        <a:t>Asian</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6%</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10" dirty="0">
                          <a:latin typeface="Roboto"/>
                          <a:cs typeface="Roboto"/>
                        </a:rPr>
                        <a:t>Black</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6%</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9"/>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10" dirty="0">
                          <a:latin typeface="Roboto"/>
                          <a:cs typeface="Roboto"/>
                        </a:rPr>
                        <a:t>Hispanic</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48</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68%</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13%</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16%</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24%</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10%</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29%</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33%</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39%</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44%</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0"/>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10" dirty="0">
                          <a:latin typeface="Roboto"/>
                          <a:cs typeface="Roboto"/>
                        </a:rPr>
                        <a:t>Multiple</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3%</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1"/>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10" dirty="0">
                          <a:latin typeface="Roboto"/>
                          <a:cs typeface="Roboto"/>
                        </a:rPr>
                        <a:t>Other</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1%</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2"/>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10" dirty="0">
                          <a:latin typeface="Roboto"/>
                          <a:cs typeface="Roboto"/>
                        </a:rPr>
                        <a:t>White</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12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11%</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15%</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50%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28%</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25%</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25%</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39%</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25%</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190"/>
                        </a:spcBef>
                      </a:pPr>
                      <a:r>
                        <a:rPr sz="800" spc="-25" dirty="0">
                          <a:latin typeface="Roboto"/>
                          <a:cs typeface="Roboto"/>
                        </a:rPr>
                        <a:t>17%</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3"/>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71</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18%</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14%</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26%</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14%</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32%</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28%</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38%</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39%</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6%</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4"/>
                  </a:ext>
                </a:extLst>
              </a:tr>
              <a:tr h="173355">
                <a:tc rowSpan="7">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600"/>
                        </a:spcBef>
                      </a:pPr>
                      <a:endParaRPr sz="800">
                        <a:latin typeface="Times New Roman"/>
                        <a:cs typeface="Times New Roman"/>
                      </a:endParaRPr>
                    </a:p>
                    <a:p>
                      <a:pPr marL="46355">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10" dirty="0">
                          <a:latin typeface="Roboto"/>
                          <a:cs typeface="Roboto"/>
                        </a:rPr>
                        <a:t>Asian</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3%</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5"/>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0"/>
                        </a:spcBef>
                      </a:pPr>
                      <a:r>
                        <a:rPr sz="800" spc="-10" dirty="0">
                          <a:latin typeface="Roboto"/>
                          <a:cs typeface="Roboto"/>
                        </a:rPr>
                        <a:t>Black</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3%</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6"/>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10" dirty="0">
                          <a:latin typeface="Roboto"/>
                          <a:cs typeface="Roboto"/>
                        </a:rPr>
                        <a:t>Hispanic</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106</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69%</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12%</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8%</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9%</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16%</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26%</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19%</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35%</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25%</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32%</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35%</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39%</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38%</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3%</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7"/>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10" dirty="0">
                          <a:latin typeface="Roboto"/>
                          <a:cs typeface="Roboto"/>
                        </a:rPr>
                        <a:t>Multiple</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3%</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8"/>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10" dirty="0">
                          <a:latin typeface="Roboto"/>
                          <a:cs typeface="Roboto"/>
                        </a:rPr>
                        <a:t>Other</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1%</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9"/>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10" dirty="0">
                          <a:latin typeface="Roboto"/>
                          <a:cs typeface="Roboto"/>
                        </a:rPr>
                        <a:t>White</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33</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21%</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6%</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13%</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9%</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12%</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19%</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18%</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36%</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22%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30%</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33%</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44%</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33%</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12%</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3%</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190"/>
                        </a:spcBef>
                      </a:pPr>
                      <a:r>
                        <a:rPr sz="800" spc="-25" dirty="0">
                          <a:latin typeface="Roboto"/>
                          <a:cs typeface="Roboto"/>
                        </a:rPr>
                        <a:t>9%</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20"/>
                  </a:ext>
                </a:extLst>
              </a:tr>
              <a:tr h="17208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154</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11%</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0"/>
                        </a:spcBef>
                      </a:pPr>
                      <a:r>
                        <a:rPr sz="800" spc="-25" dirty="0">
                          <a:latin typeface="Roboto"/>
                          <a:cs typeface="Roboto"/>
                        </a:rPr>
                        <a:t>9%</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16%</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25%</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19%</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33%</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23%</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31%</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34%</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39%</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37%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0"/>
                        </a:spcBef>
                      </a:pPr>
                      <a:r>
                        <a:rPr sz="800" spc="-25" dirty="0">
                          <a:latin typeface="Roboto"/>
                          <a:cs typeface="Roboto"/>
                        </a:rPr>
                        <a:t>6%</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0"/>
                        </a:spcBef>
                      </a:pPr>
                      <a:r>
                        <a:rPr sz="800" spc="-25" dirty="0">
                          <a:latin typeface="Roboto"/>
                          <a:cs typeface="Roboto"/>
                        </a:rPr>
                        <a:t>3%</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3810" algn="ctr">
                        <a:lnSpc>
                          <a:spcPct val="100000"/>
                        </a:lnSpc>
                        <a:spcBef>
                          <a:spcPts val="190"/>
                        </a:spcBef>
                      </a:pPr>
                      <a:r>
                        <a:rPr sz="800" spc="-25" dirty="0">
                          <a:latin typeface="Roboto"/>
                          <a:cs typeface="Roboto"/>
                        </a:rPr>
                        <a:t>4%</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21"/>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45</a:t>
            </a:fld>
            <a:endParaRPr spc="-25" dirty="0"/>
          </a:p>
        </p:txBody>
      </p:sp>
      <p:pic>
        <p:nvPicPr>
          <p:cNvPr id="45058" name="Picture 2">
            <a:extLst>
              <a:ext uri="{FF2B5EF4-FFF2-40B4-BE49-F238E27FC236}">
                <a16:creationId xmlns:a16="http://schemas.microsoft.com/office/drawing/2014/main" id="{DBCBE6BF-30EE-DA45-E541-7B3E4681FD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7845" y="660600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52"/>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226104" y="128358"/>
            <a:ext cx="3604895" cy="711835"/>
          </a:xfrm>
          <a:prstGeom prst="rect">
            <a:avLst/>
          </a:prstGeom>
        </p:spPr>
        <p:txBody>
          <a:bodyPr vert="horz" wrap="square" lIns="0" tIns="12700" rIns="0" bIns="0" rtlCol="0">
            <a:spAutoFit/>
          </a:bodyPr>
          <a:lstStyle/>
          <a:p>
            <a:pPr marL="1905"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Race Math</a:t>
            </a:r>
            <a:endParaRPr sz="1500">
              <a:latin typeface="Roboto"/>
              <a:cs typeface="Roboto"/>
            </a:endParaRPr>
          </a:p>
        </p:txBody>
      </p:sp>
      <p:pic>
        <p:nvPicPr>
          <p:cNvPr id="4" name="object 4"/>
          <p:cNvPicPr/>
          <p:nvPr/>
        </p:nvPicPr>
        <p:blipFill>
          <a:blip r:embed="rId2" cstate="print"/>
          <a:stretch>
            <a:fillRect/>
          </a:stretch>
        </p:blipFill>
        <p:spPr>
          <a:xfrm>
            <a:off x="576072" y="954050"/>
            <a:ext cx="9043416" cy="6207179"/>
          </a:xfrm>
          <a:prstGeom prst="rect">
            <a:avLst/>
          </a:prstGeom>
        </p:spPr>
      </p:pic>
      <p:grpSp>
        <p:nvGrpSpPr>
          <p:cNvPr id="5" name="object 5"/>
          <p:cNvGrpSpPr/>
          <p:nvPr/>
        </p:nvGrpSpPr>
        <p:grpSpPr>
          <a:xfrm>
            <a:off x="91439" y="889774"/>
            <a:ext cx="9875520" cy="6524625"/>
            <a:chOff x="91439" y="889774"/>
            <a:chExt cx="9875520" cy="6524625"/>
          </a:xfrm>
        </p:grpSpPr>
        <p:sp>
          <p:nvSpPr>
            <p:cNvPr id="6" name="object 6"/>
            <p:cNvSpPr/>
            <p:nvPr/>
          </p:nvSpPr>
          <p:spPr>
            <a:xfrm>
              <a:off x="94614" y="889774"/>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37"/>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46</a:t>
            </a:fld>
            <a:endParaRPr spc="-25" dirty="0"/>
          </a:p>
        </p:txBody>
      </p:sp>
      <p:pic>
        <p:nvPicPr>
          <p:cNvPr id="46082" name="Picture 2">
            <a:extLst>
              <a:ext uri="{FF2B5EF4-FFF2-40B4-BE49-F238E27FC236}">
                <a16:creationId xmlns:a16="http://schemas.microsoft.com/office/drawing/2014/main" id="{8D9D8B9F-3242-F3AF-B850-235877E367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1486" y="6665117"/>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39"/>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226104" y="128358"/>
            <a:ext cx="3604895" cy="711835"/>
          </a:xfrm>
          <a:prstGeom prst="rect">
            <a:avLst/>
          </a:prstGeom>
        </p:spPr>
        <p:txBody>
          <a:bodyPr vert="horz" wrap="square" lIns="0" tIns="12700" rIns="0" bIns="0" rtlCol="0">
            <a:spAutoFit/>
          </a:bodyPr>
          <a:lstStyle/>
          <a:p>
            <a:pPr marL="1905"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Race Math</a:t>
            </a:r>
            <a:endParaRPr sz="1500">
              <a:latin typeface="Roboto"/>
              <a:cs typeface="Roboto"/>
            </a:endParaRPr>
          </a:p>
        </p:txBody>
      </p:sp>
      <p:pic>
        <p:nvPicPr>
          <p:cNvPr id="4" name="object 4"/>
          <p:cNvPicPr/>
          <p:nvPr/>
        </p:nvPicPr>
        <p:blipFill>
          <a:blip r:embed="rId2" cstate="print"/>
          <a:stretch>
            <a:fillRect/>
          </a:stretch>
        </p:blipFill>
        <p:spPr>
          <a:xfrm>
            <a:off x="576072" y="954024"/>
            <a:ext cx="9043416" cy="6201081"/>
          </a:xfrm>
          <a:prstGeom prst="rect">
            <a:avLst/>
          </a:prstGeom>
        </p:spPr>
      </p:pic>
      <p:grpSp>
        <p:nvGrpSpPr>
          <p:cNvPr id="5" name="object 5"/>
          <p:cNvGrpSpPr/>
          <p:nvPr/>
        </p:nvGrpSpPr>
        <p:grpSpPr>
          <a:xfrm>
            <a:off x="91439" y="889761"/>
            <a:ext cx="9875520" cy="6524625"/>
            <a:chOff x="91439" y="889761"/>
            <a:chExt cx="9875520" cy="6524625"/>
          </a:xfrm>
        </p:grpSpPr>
        <p:sp>
          <p:nvSpPr>
            <p:cNvPr id="6" name="object 6"/>
            <p:cNvSpPr/>
            <p:nvPr/>
          </p:nvSpPr>
          <p:spPr>
            <a:xfrm>
              <a:off x="94614" y="889761"/>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24"/>
              <a:ext cx="9869170" cy="6517005"/>
            </a:xfrm>
            <a:custGeom>
              <a:avLst/>
              <a:gdLst/>
              <a:ahLst/>
              <a:cxnLst/>
              <a:rect l="l" t="t" r="r" b="b"/>
              <a:pathLst>
                <a:path w="9869170" h="6517005">
                  <a:moveTo>
                    <a:pt x="0" y="0"/>
                  </a:moveTo>
                  <a:lnTo>
                    <a:pt x="0" y="6516547"/>
                  </a:lnTo>
                </a:path>
                <a:path w="9869170" h="6517005">
                  <a:moveTo>
                    <a:pt x="0" y="6516547"/>
                  </a:moveTo>
                  <a:lnTo>
                    <a:pt x="9869169" y="6516547"/>
                  </a:lnTo>
                </a:path>
                <a:path w="9869170" h="6517005">
                  <a:moveTo>
                    <a:pt x="9869169" y="0"/>
                  </a:moveTo>
                  <a:lnTo>
                    <a:pt x="9869169" y="6516547"/>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47</a:t>
            </a:fld>
            <a:endParaRPr spc="-25" dirty="0"/>
          </a:p>
        </p:txBody>
      </p:sp>
      <p:pic>
        <p:nvPicPr>
          <p:cNvPr id="47106" name="Picture 2">
            <a:extLst>
              <a:ext uri="{FF2B5EF4-FFF2-40B4-BE49-F238E27FC236}">
                <a16:creationId xmlns:a16="http://schemas.microsoft.com/office/drawing/2014/main" id="{7984562E-07C7-3C7E-9AB0-26FAA82565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23789" y="661860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65"/>
          <a:ext cx="8357869" cy="4700270"/>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658495">
                  <a:extLst>
                    <a:ext uri="{9D8B030D-6E8A-4147-A177-3AD203B41FA5}">
                      <a16:colId xmlns:a16="http://schemas.microsoft.com/office/drawing/2014/main" val="20001"/>
                    </a:ext>
                  </a:extLst>
                </a:gridCol>
                <a:gridCol w="539750">
                  <a:extLst>
                    <a:ext uri="{9D8B030D-6E8A-4147-A177-3AD203B41FA5}">
                      <a16:colId xmlns:a16="http://schemas.microsoft.com/office/drawing/2014/main" val="20002"/>
                    </a:ext>
                  </a:extLst>
                </a:gridCol>
                <a:gridCol w="539750">
                  <a:extLst>
                    <a:ext uri="{9D8B030D-6E8A-4147-A177-3AD203B41FA5}">
                      <a16:colId xmlns:a16="http://schemas.microsoft.com/office/drawing/2014/main" val="20003"/>
                    </a:ext>
                  </a:extLst>
                </a:gridCol>
                <a:gridCol w="502919">
                  <a:extLst>
                    <a:ext uri="{9D8B030D-6E8A-4147-A177-3AD203B41FA5}">
                      <a16:colId xmlns:a16="http://schemas.microsoft.com/office/drawing/2014/main" val="20004"/>
                    </a:ext>
                  </a:extLst>
                </a:gridCol>
                <a:gridCol w="502920">
                  <a:extLst>
                    <a:ext uri="{9D8B030D-6E8A-4147-A177-3AD203B41FA5}">
                      <a16:colId xmlns:a16="http://schemas.microsoft.com/office/drawing/2014/main" val="20005"/>
                    </a:ext>
                  </a:extLst>
                </a:gridCol>
                <a:gridCol w="502920">
                  <a:extLst>
                    <a:ext uri="{9D8B030D-6E8A-4147-A177-3AD203B41FA5}">
                      <a16:colId xmlns:a16="http://schemas.microsoft.com/office/drawing/2014/main" val="20006"/>
                    </a:ext>
                  </a:extLst>
                </a:gridCol>
                <a:gridCol w="502920">
                  <a:extLst>
                    <a:ext uri="{9D8B030D-6E8A-4147-A177-3AD203B41FA5}">
                      <a16:colId xmlns:a16="http://schemas.microsoft.com/office/drawing/2014/main" val="20007"/>
                    </a:ext>
                  </a:extLst>
                </a:gridCol>
                <a:gridCol w="502920">
                  <a:extLst>
                    <a:ext uri="{9D8B030D-6E8A-4147-A177-3AD203B41FA5}">
                      <a16:colId xmlns:a16="http://schemas.microsoft.com/office/drawing/2014/main" val="20008"/>
                    </a:ext>
                  </a:extLst>
                </a:gridCol>
                <a:gridCol w="502920">
                  <a:extLst>
                    <a:ext uri="{9D8B030D-6E8A-4147-A177-3AD203B41FA5}">
                      <a16:colId xmlns:a16="http://schemas.microsoft.com/office/drawing/2014/main" val="20009"/>
                    </a:ext>
                  </a:extLst>
                </a:gridCol>
                <a:gridCol w="502920">
                  <a:extLst>
                    <a:ext uri="{9D8B030D-6E8A-4147-A177-3AD203B41FA5}">
                      <a16:colId xmlns:a16="http://schemas.microsoft.com/office/drawing/2014/main" val="20010"/>
                    </a:ext>
                  </a:extLst>
                </a:gridCol>
                <a:gridCol w="502920">
                  <a:extLst>
                    <a:ext uri="{9D8B030D-6E8A-4147-A177-3AD203B41FA5}">
                      <a16:colId xmlns:a16="http://schemas.microsoft.com/office/drawing/2014/main" val="20011"/>
                    </a:ext>
                  </a:extLst>
                </a:gridCol>
                <a:gridCol w="502920">
                  <a:extLst>
                    <a:ext uri="{9D8B030D-6E8A-4147-A177-3AD203B41FA5}">
                      <a16:colId xmlns:a16="http://schemas.microsoft.com/office/drawing/2014/main" val="20012"/>
                    </a:ext>
                  </a:extLst>
                </a:gridCol>
                <a:gridCol w="502920">
                  <a:extLst>
                    <a:ext uri="{9D8B030D-6E8A-4147-A177-3AD203B41FA5}">
                      <a16:colId xmlns:a16="http://schemas.microsoft.com/office/drawing/2014/main" val="20013"/>
                    </a:ext>
                  </a:extLst>
                </a:gridCol>
                <a:gridCol w="502920">
                  <a:extLst>
                    <a:ext uri="{9D8B030D-6E8A-4147-A177-3AD203B41FA5}">
                      <a16:colId xmlns:a16="http://schemas.microsoft.com/office/drawing/2014/main" val="20014"/>
                    </a:ext>
                  </a:extLst>
                </a:gridCol>
                <a:gridCol w="499745">
                  <a:extLst>
                    <a:ext uri="{9D8B030D-6E8A-4147-A177-3AD203B41FA5}">
                      <a16:colId xmlns:a16="http://schemas.microsoft.com/office/drawing/2014/main" val="20015"/>
                    </a:ext>
                  </a:extLst>
                </a:gridCol>
              </a:tblGrid>
              <a:tr h="810895">
                <a:tc gridSpan="16">
                  <a:txBody>
                    <a:bodyPr/>
                    <a:lstStyle/>
                    <a:p>
                      <a:pPr algn="ctr">
                        <a:lnSpc>
                          <a:spcPct val="100000"/>
                        </a:lnSpc>
                        <a:spcBef>
                          <a:spcPts val="39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2386330" marR="238379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Race </a:t>
                      </a:r>
                      <a:r>
                        <a:rPr sz="1500" b="1" spc="-10" dirty="0">
                          <a:solidFill>
                            <a:srgbClr val="FFFFFF"/>
                          </a:solidFill>
                          <a:latin typeface="Roboto"/>
                          <a:cs typeface="Roboto"/>
                        </a:rPr>
                        <a:t>Science</a:t>
                      </a:r>
                      <a:endParaRPr sz="1500">
                        <a:latin typeface="Roboto"/>
                        <a:cs typeface="Roboto"/>
                      </a:endParaRPr>
                    </a:p>
                  </a:txBody>
                  <a:tcPr marL="0" marR="0" marT="4953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1655">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54"/>
                        </a:spcBef>
                      </a:pPr>
                      <a:endParaRPr sz="800">
                        <a:latin typeface="Times New Roman"/>
                        <a:cs typeface="Times New Roman"/>
                      </a:endParaRPr>
                    </a:p>
                    <a:p>
                      <a:pPr marL="15240">
                        <a:lnSpc>
                          <a:spcPct val="100000"/>
                        </a:lnSpc>
                        <a:spcBef>
                          <a:spcPts val="5"/>
                        </a:spcBef>
                      </a:pPr>
                      <a:r>
                        <a:rPr sz="800" b="1" dirty="0">
                          <a:latin typeface="Roboto"/>
                          <a:cs typeface="Roboto"/>
                        </a:rPr>
                        <a:t>Grade</a:t>
                      </a:r>
                      <a:r>
                        <a:rPr sz="800" b="1" spc="45" dirty="0">
                          <a:latin typeface="Roboto"/>
                          <a:cs typeface="Roboto"/>
                        </a:rPr>
                        <a:t> </a:t>
                      </a:r>
                      <a:r>
                        <a:rPr sz="800" b="1" spc="-20" dirty="0">
                          <a:latin typeface="Roboto"/>
                          <a:cs typeface="Roboto"/>
                        </a:rPr>
                        <a:t>Band</a:t>
                      </a:r>
                      <a:endParaRPr sz="800">
                        <a:latin typeface="Roboto"/>
                        <a:cs typeface="Roboto"/>
                      </a:endParaRPr>
                    </a:p>
                  </a:txBody>
                  <a:tcPr marL="0" marR="0" marT="0" marB="0">
                    <a:lnL w="12700">
                      <a:solidFill>
                        <a:srgbClr val="000000"/>
                      </a:solidFill>
                      <a:prstDash val="solid"/>
                    </a:lnL>
                    <a:lnR w="28575">
                      <a:solidFill>
                        <a:srgbClr val="000000"/>
                      </a:solidFill>
                      <a:prstDash val="solid"/>
                    </a:lnR>
                    <a:lnT w="12700" cap="flat" cmpd="sng" algn="ctr">
                      <a:solidFill>
                        <a:srgbClr val="000000"/>
                      </a:solidFill>
                      <a:prstDash val="solid"/>
                      <a:round/>
                      <a:headEnd type="none" w="med" len="med"/>
                      <a:tailEnd type="none" w="med" len="me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54"/>
                        </a:spcBef>
                      </a:pPr>
                      <a:endParaRPr sz="800">
                        <a:latin typeface="Times New Roman"/>
                        <a:cs typeface="Times New Roman"/>
                      </a:endParaRPr>
                    </a:p>
                    <a:p>
                      <a:pPr marL="210820">
                        <a:lnSpc>
                          <a:spcPct val="100000"/>
                        </a:lnSpc>
                        <a:spcBef>
                          <a:spcPts val="5"/>
                        </a:spcBef>
                      </a:pPr>
                      <a:r>
                        <a:rPr sz="800" b="1" spc="-20" dirty="0">
                          <a:latin typeface="Roboto"/>
                          <a:cs typeface="Roboto"/>
                        </a:rPr>
                        <a:t>Race</a:t>
                      </a:r>
                      <a:endParaRPr sz="800">
                        <a:latin typeface="Roboto"/>
                        <a:cs typeface="Roboto"/>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19685" algn="ctr">
                        <a:lnSpc>
                          <a:spcPct val="104200"/>
                        </a:lnSpc>
                      </a:pPr>
                      <a:r>
                        <a:rPr sz="800" b="1" spc="-10" dirty="0">
                          <a:latin typeface="Roboto"/>
                          <a:cs typeface="Roboto"/>
                        </a:rPr>
                        <a:t>Total</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29845" algn="ctr">
                        <a:lnSpc>
                          <a:spcPct val="104200"/>
                        </a:lnSpc>
                      </a:pPr>
                      <a:r>
                        <a:rPr sz="800" b="1" dirty="0">
                          <a:latin typeface="Roboto"/>
                          <a:cs typeface="Roboto"/>
                        </a:rPr>
                        <a:t>%</a:t>
                      </a:r>
                      <a:r>
                        <a:rPr sz="800" b="1" spc="25" dirty="0">
                          <a:latin typeface="Roboto"/>
                          <a:cs typeface="Roboto"/>
                        </a:rPr>
                        <a:t> </a:t>
                      </a:r>
                      <a:r>
                        <a:rPr sz="800" b="1" spc="-25" dirty="0">
                          <a:latin typeface="Roboto"/>
                          <a:cs typeface="Roboto"/>
                        </a:rPr>
                        <a:t>of</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gridSpan="3">
                  <a:txBody>
                    <a:bodyPr/>
                    <a:lstStyle/>
                    <a:p>
                      <a:pPr marL="491490" marR="203200" indent="-281305">
                        <a:lnSpc>
                          <a:spcPct val="101099"/>
                        </a:lnSpc>
                        <a:spcBef>
                          <a:spcPts val="95"/>
                        </a:spcBef>
                      </a:pPr>
                      <a:r>
                        <a:rPr sz="1050" b="1" dirty="0">
                          <a:latin typeface="Roboto"/>
                          <a:cs typeface="Roboto"/>
                        </a:rPr>
                        <a:t>Below</a:t>
                      </a:r>
                      <a:r>
                        <a:rPr sz="1050" b="1" spc="-20"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35" dirty="0">
                          <a:latin typeface="Roboto"/>
                          <a:cs typeface="Roboto"/>
                        </a:rPr>
                        <a:t>1)</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242570" indent="-240665">
                        <a:lnSpc>
                          <a:spcPct val="101099"/>
                        </a:lnSpc>
                        <a:spcBef>
                          <a:spcPts val="95"/>
                        </a:spcBef>
                      </a:pPr>
                      <a:r>
                        <a:rPr sz="1050" b="1" dirty="0">
                          <a:latin typeface="Roboto"/>
                          <a:cs typeface="Roboto"/>
                        </a:rPr>
                        <a:t>Near</a:t>
                      </a:r>
                      <a:r>
                        <a:rPr sz="1050" b="1" spc="-15"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48945" indent="-33020">
                        <a:lnSpc>
                          <a:spcPct val="101099"/>
                        </a:lnSpc>
                        <a:spcBef>
                          <a:spcPts val="95"/>
                        </a:spcBef>
                      </a:pPr>
                      <a:r>
                        <a:rPr sz="1050" b="1" spc="-10" dirty="0">
                          <a:latin typeface="Roboto"/>
                          <a:cs typeface="Roboto"/>
                        </a:rPr>
                        <a:t>Proficient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83820" indent="-396240">
                        <a:lnSpc>
                          <a:spcPct val="101099"/>
                        </a:lnSpc>
                        <a:spcBef>
                          <a:spcPts val="95"/>
                        </a:spcBef>
                      </a:pPr>
                      <a:r>
                        <a:rPr sz="1050" b="1" dirty="0">
                          <a:latin typeface="Roboto"/>
                          <a:cs typeface="Roboto"/>
                        </a:rPr>
                        <a:t>Advanced</a:t>
                      </a:r>
                      <a:r>
                        <a:rPr sz="1050" b="1" spc="10"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txBody>
                  <a:tcPr marL="0" marR="0" marT="12065" marB="0">
                    <a:lnL w="1270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173355">
                <a:tc rowSpan="4">
                  <a:txBody>
                    <a:bodyPr/>
                    <a:lstStyle/>
                    <a:p>
                      <a:pPr>
                        <a:lnSpc>
                          <a:spcPct val="100000"/>
                        </a:lnSpc>
                      </a:pPr>
                      <a:endParaRPr sz="800">
                        <a:latin typeface="Times New Roman"/>
                        <a:cs typeface="Times New Roman"/>
                      </a:endParaRPr>
                    </a:p>
                    <a:p>
                      <a:pPr>
                        <a:lnSpc>
                          <a:spcPct val="100000"/>
                        </a:lnSpc>
                        <a:spcBef>
                          <a:spcPts val="390"/>
                        </a:spcBef>
                      </a:pPr>
                      <a:endParaRPr sz="800">
                        <a:latin typeface="Times New Roman"/>
                        <a:cs typeface="Times New Roman"/>
                      </a:endParaRPr>
                    </a:p>
                    <a:p>
                      <a:pPr marL="114935">
                        <a:lnSpc>
                          <a:spcPct val="100000"/>
                        </a:lnSpc>
                      </a:pPr>
                      <a:r>
                        <a:rPr sz="800" dirty="0">
                          <a:latin typeface="Roboto"/>
                          <a:cs typeface="Roboto"/>
                        </a:rPr>
                        <a:t>ES</a:t>
                      </a:r>
                      <a:r>
                        <a:rPr sz="800" spc="35" dirty="0">
                          <a:latin typeface="Roboto"/>
                          <a:cs typeface="Roboto"/>
                        </a:rPr>
                        <a:t> </a:t>
                      </a:r>
                      <a:r>
                        <a:rPr sz="800" spc="-20" dirty="0">
                          <a:latin typeface="Roboto"/>
                          <a:cs typeface="Roboto"/>
                        </a:rPr>
                        <a:t>(G5)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10" dirty="0">
                          <a:latin typeface="Roboto"/>
                          <a:cs typeface="Roboto"/>
                        </a:rPr>
                        <a:t>Hispanic</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20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67%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13%</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21%</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35%</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47%</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29%</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50%</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40%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50%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15%</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10" dirty="0">
                          <a:latin typeface="Roboto"/>
                          <a:cs typeface="Roboto"/>
                        </a:rPr>
                        <a:t>Multiple</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3%</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4"/>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10" dirty="0">
                          <a:latin typeface="Roboto"/>
                          <a:cs typeface="Roboto"/>
                        </a:rPr>
                        <a:t>White</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30%</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30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14%</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24%</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27%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36%</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24%</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57%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50%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47%</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190"/>
                        </a:spcBef>
                      </a:pPr>
                      <a:r>
                        <a:rPr sz="800" spc="-25" dirty="0">
                          <a:latin typeface="Roboto"/>
                          <a:cs typeface="Roboto"/>
                        </a:rPr>
                        <a:t>17%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190"/>
                        </a:spcBef>
                      </a:pPr>
                      <a:r>
                        <a:rPr sz="800" spc="-25" dirty="0">
                          <a:latin typeface="Roboto"/>
                          <a:cs typeface="Roboto"/>
                        </a:rPr>
                        <a:t>6%</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6"/>
                  </a:ext>
                </a:extLst>
              </a:tr>
              <a:tr h="173355">
                <a:tc rowSpan="7">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600"/>
                        </a:spcBef>
                      </a:pPr>
                      <a:endParaRPr sz="800">
                        <a:latin typeface="Times New Roman"/>
                        <a:cs typeface="Times New Roman"/>
                      </a:endParaRPr>
                    </a:p>
                    <a:p>
                      <a:pPr marL="98425">
                        <a:lnSpc>
                          <a:spcPct val="100000"/>
                        </a:lnSpc>
                      </a:pPr>
                      <a:r>
                        <a:rPr sz="800" dirty="0">
                          <a:latin typeface="Roboto"/>
                          <a:cs typeface="Roboto"/>
                        </a:rPr>
                        <a:t>MS</a:t>
                      </a:r>
                      <a:r>
                        <a:rPr sz="800" spc="35" dirty="0">
                          <a:latin typeface="Roboto"/>
                          <a:cs typeface="Roboto"/>
                        </a:rPr>
                        <a:t> </a:t>
                      </a:r>
                      <a:r>
                        <a:rPr sz="800" spc="-20" dirty="0">
                          <a:latin typeface="Roboto"/>
                          <a:cs typeface="Roboto"/>
                        </a:rPr>
                        <a:t>(G8)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10" dirty="0">
                          <a:latin typeface="Roboto"/>
                          <a:cs typeface="Roboto"/>
                        </a:rPr>
                        <a:t>Asian</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7"/>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10" dirty="0">
                          <a:latin typeface="Roboto"/>
                          <a:cs typeface="Roboto"/>
                        </a:rPr>
                        <a:t>Black</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4%</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10" dirty="0">
                          <a:latin typeface="Roboto"/>
                          <a:cs typeface="Roboto"/>
                        </a:rPr>
                        <a:t>Hispanic</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15</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56%</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44%</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27%</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20%</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50%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62%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67%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6%</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13%</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9"/>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10" dirty="0">
                          <a:latin typeface="Roboto"/>
                          <a:cs typeface="Roboto"/>
                        </a:rPr>
                        <a:t>Multiple</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4%</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0"/>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10" dirty="0">
                          <a:latin typeface="Roboto"/>
                          <a:cs typeface="Roboto"/>
                        </a:rPr>
                        <a:t>Other</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4%</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1"/>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10" dirty="0">
                          <a:latin typeface="Roboto"/>
                          <a:cs typeface="Roboto"/>
                        </a:rPr>
                        <a:t>White</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26%</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N/A</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2"/>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27</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46%</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28%</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22%</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46%</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61%</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67%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8%</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11%</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190"/>
                        </a:spcBef>
                      </a:pPr>
                      <a:r>
                        <a:rPr sz="800" spc="-25" dirty="0">
                          <a:latin typeface="Roboto"/>
                          <a:cs typeface="Roboto"/>
                        </a:rPr>
                        <a:t>11%</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3"/>
                  </a:ext>
                </a:extLst>
              </a:tr>
              <a:tr h="173355">
                <a:tc rowSpan="7">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600"/>
                        </a:spcBef>
                      </a:pPr>
                      <a:endParaRPr sz="800">
                        <a:latin typeface="Times New Roman"/>
                        <a:cs typeface="Times New Roman"/>
                      </a:endParaRPr>
                    </a:p>
                    <a:p>
                      <a:pPr marL="46355">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10" dirty="0">
                          <a:latin typeface="Roboto"/>
                          <a:cs typeface="Roboto"/>
                        </a:rPr>
                        <a:t>Asian</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4%</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4"/>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0"/>
                        </a:spcBef>
                      </a:pPr>
                      <a:r>
                        <a:rPr sz="800" spc="-10" dirty="0">
                          <a:latin typeface="Roboto"/>
                          <a:cs typeface="Roboto"/>
                        </a:rPr>
                        <a:t>Black</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5"/>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10" dirty="0">
                          <a:latin typeface="Roboto"/>
                          <a:cs typeface="Roboto"/>
                        </a:rPr>
                        <a:t>Hispanic</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35</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61%</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29%</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25%</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29%</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48%</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50%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57%</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23%</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25%</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14%</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6"/>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10" dirty="0">
                          <a:latin typeface="Roboto"/>
                          <a:cs typeface="Roboto"/>
                        </a:rPr>
                        <a:t>Multiple</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4%</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7"/>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10" dirty="0">
                          <a:latin typeface="Roboto"/>
                          <a:cs typeface="Roboto"/>
                        </a:rPr>
                        <a:t>Other</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&lt;10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8"/>
                  </a:ext>
                </a:extLst>
              </a:tr>
              <a:tr h="17335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10" dirty="0">
                          <a:latin typeface="Roboto"/>
                          <a:cs typeface="Roboto"/>
                        </a:rPr>
                        <a:t>White</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16</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28%</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30%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25%</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30%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69%</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25" dirty="0">
                          <a:latin typeface="Roboto"/>
                          <a:cs typeface="Roboto"/>
                        </a:rPr>
                        <a:t>40%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6%</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190"/>
                        </a:spcBef>
                      </a:pPr>
                      <a:r>
                        <a:rPr sz="800" spc="-50" dirty="0">
                          <a:latin typeface="Roboto"/>
                          <a:cs typeface="Roboto"/>
                        </a:rPr>
                        <a:t>-</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9"/>
                  </a:ext>
                </a:extLst>
              </a:tr>
              <a:tr h="172085">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24130"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0"/>
                        </a:spcBef>
                      </a:pPr>
                      <a:r>
                        <a:rPr sz="800" spc="-25" dirty="0">
                          <a:latin typeface="Roboto"/>
                          <a:cs typeface="Roboto"/>
                        </a:rPr>
                        <a:t>57</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30%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26%</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25%</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41%</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49%</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61%</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28%</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23%</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190"/>
                        </a:spcBef>
                      </a:pPr>
                      <a:r>
                        <a:rPr sz="800" spc="-25" dirty="0">
                          <a:latin typeface="Roboto"/>
                          <a:cs typeface="Roboto"/>
                        </a:rPr>
                        <a:t>14%</a:t>
                      </a:r>
                      <a:endParaRPr sz="800">
                        <a:latin typeface="Roboto"/>
                        <a:cs typeface="Roboto"/>
                      </a:endParaRPr>
                    </a:p>
                  </a:txBody>
                  <a:tcPr marL="0" marR="0" marT="2413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190"/>
                        </a:spcBef>
                      </a:pPr>
                      <a:r>
                        <a:rPr sz="800" spc="-25" dirty="0">
                          <a:latin typeface="Roboto"/>
                          <a:cs typeface="Roboto"/>
                        </a:rPr>
                        <a:t>2%</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3810" algn="ctr">
                        <a:lnSpc>
                          <a:spcPct val="100000"/>
                        </a:lnSpc>
                        <a:spcBef>
                          <a:spcPts val="190"/>
                        </a:spcBef>
                      </a:pPr>
                      <a:r>
                        <a:rPr sz="800" spc="-25" dirty="0">
                          <a:latin typeface="Roboto"/>
                          <a:cs typeface="Roboto"/>
                        </a:rPr>
                        <a:t>0%</a:t>
                      </a:r>
                      <a:endParaRPr sz="800">
                        <a:latin typeface="Roboto"/>
                        <a:cs typeface="Roboto"/>
                      </a:endParaRPr>
                    </a:p>
                  </a:txBody>
                  <a:tcPr marL="0" marR="0" marT="24130"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20"/>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48</a:t>
            </a:fld>
            <a:endParaRPr spc="-25" dirty="0"/>
          </a:p>
        </p:txBody>
      </p:sp>
      <p:pic>
        <p:nvPicPr>
          <p:cNvPr id="48130" name="Picture 2">
            <a:extLst>
              <a:ext uri="{FF2B5EF4-FFF2-40B4-BE49-F238E27FC236}">
                <a16:creationId xmlns:a16="http://schemas.microsoft.com/office/drawing/2014/main" id="{02C9857A-E1BD-B25E-DCB2-6984CDFCD5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789" y="667702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39"/>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226104" y="128358"/>
            <a:ext cx="3604895" cy="711835"/>
          </a:xfrm>
          <a:prstGeom prst="rect">
            <a:avLst/>
          </a:prstGeom>
        </p:spPr>
        <p:txBody>
          <a:bodyPr vert="horz" wrap="square" lIns="0" tIns="12700" rIns="0" bIns="0" rtlCol="0">
            <a:spAutoFit/>
          </a:bodyPr>
          <a:lstStyle/>
          <a:p>
            <a:pPr marL="1905"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Race </a:t>
            </a:r>
            <a:r>
              <a:rPr sz="1500" b="1" spc="-10" dirty="0">
                <a:solidFill>
                  <a:srgbClr val="FFFFFF"/>
                </a:solidFill>
                <a:latin typeface="Roboto"/>
                <a:cs typeface="Roboto"/>
              </a:rPr>
              <a:t>Science</a:t>
            </a:r>
            <a:endParaRPr sz="1500">
              <a:latin typeface="Roboto"/>
              <a:cs typeface="Roboto"/>
            </a:endParaRPr>
          </a:p>
        </p:txBody>
      </p:sp>
      <p:pic>
        <p:nvPicPr>
          <p:cNvPr id="4" name="object 4"/>
          <p:cNvPicPr/>
          <p:nvPr/>
        </p:nvPicPr>
        <p:blipFill>
          <a:blip r:embed="rId2" cstate="print"/>
          <a:stretch>
            <a:fillRect/>
          </a:stretch>
        </p:blipFill>
        <p:spPr>
          <a:xfrm>
            <a:off x="576072" y="954024"/>
            <a:ext cx="9043416" cy="6207179"/>
          </a:xfrm>
          <a:prstGeom prst="rect">
            <a:avLst/>
          </a:prstGeom>
        </p:spPr>
      </p:pic>
      <p:grpSp>
        <p:nvGrpSpPr>
          <p:cNvPr id="5" name="object 5"/>
          <p:cNvGrpSpPr/>
          <p:nvPr/>
        </p:nvGrpSpPr>
        <p:grpSpPr>
          <a:xfrm>
            <a:off x="91439" y="889761"/>
            <a:ext cx="9875520" cy="6524625"/>
            <a:chOff x="91439" y="889761"/>
            <a:chExt cx="9875520" cy="6524625"/>
          </a:xfrm>
        </p:grpSpPr>
        <p:sp>
          <p:nvSpPr>
            <p:cNvPr id="6" name="object 6"/>
            <p:cNvSpPr/>
            <p:nvPr/>
          </p:nvSpPr>
          <p:spPr>
            <a:xfrm>
              <a:off x="94614" y="889761"/>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24"/>
              <a:ext cx="9869170" cy="6517005"/>
            </a:xfrm>
            <a:custGeom>
              <a:avLst/>
              <a:gdLst/>
              <a:ahLst/>
              <a:cxnLst/>
              <a:rect l="l" t="t" r="r" b="b"/>
              <a:pathLst>
                <a:path w="9869170" h="6517005">
                  <a:moveTo>
                    <a:pt x="0" y="0"/>
                  </a:moveTo>
                  <a:lnTo>
                    <a:pt x="0" y="6516547"/>
                  </a:lnTo>
                </a:path>
                <a:path w="9869170" h="6517005">
                  <a:moveTo>
                    <a:pt x="0" y="6516547"/>
                  </a:moveTo>
                  <a:lnTo>
                    <a:pt x="9869169" y="6516547"/>
                  </a:lnTo>
                </a:path>
                <a:path w="9869170" h="6517005">
                  <a:moveTo>
                    <a:pt x="9869169" y="0"/>
                  </a:moveTo>
                  <a:lnTo>
                    <a:pt x="9869169" y="6516547"/>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49</a:t>
            </a:fld>
            <a:endParaRPr spc="-25" dirty="0"/>
          </a:p>
        </p:txBody>
      </p:sp>
      <p:pic>
        <p:nvPicPr>
          <p:cNvPr id="49154" name="Picture 2">
            <a:extLst>
              <a:ext uri="{FF2B5EF4-FFF2-40B4-BE49-F238E27FC236}">
                <a16:creationId xmlns:a16="http://schemas.microsoft.com/office/drawing/2014/main" id="{F76A23F9-6DF6-63D7-E1AF-B5F5E5F5EB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23789" y="6619461"/>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52"/>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226104" y="128358"/>
            <a:ext cx="3604895" cy="711835"/>
          </a:xfrm>
          <a:prstGeom prst="rect">
            <a:avLst/>
          </a:prstGeom>
        </p:spPr>
        <p:txBody>
          <a:bodyPr vert="horz" wrap="square" lIns="0" tIns="12700" rIns="0" bIns="0" rtlCol="0">
            <a:spAutoFit/>
          </a:bodyPr>
          <a:lstStyle/>
          <a:p>
            <a:pPr marL="1905"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Race </a:t>
            </a:r>
            <a:r>
              <a:rPr sz="1500" b="1" spc="-10" dirty="0">
                <a:solidFill>
                  <a:srgbClr val="FFFFFF"/>
                </a:solidFill>
                <a:latin typeface="Roboto"/>
                <a:cs typeface="Roboto"/>
              </a:rPr>
              <a:t>Science</a:t>
            </a:r>
            <a:endParaRPr sz="1500">
              <a:latin typeface="Roboto"/>
              <a:cs typeface="Roboto"/>
            </a:endParaRPr>
          </a:p>
        </p:txBody>
      </p:sp>
      <p:pic>
        <p:nvPicPr>
          <p:cNvPr id="4" name="object 4"/>
          <p:cNvPicPr/>
          <p:nvPr/>
        </p:nvPicPr>
        <p:blipFill>
          <a:blip r:embed="rId2" cstate="print"/>
          <a:stretch>
            <a:fillRect/>
          </a:stretch>
        </p:blipFill>
        <p:spPr>
          <a:xfrm>
            <a:off x="576072" y="954050"/>
            <a:ext cx="9043416" cy="6201081"/>
          </a:xfrm>
          <a:prstGeom prst="rect">
            <a:avLst/>
          </a:prstGeom>
        </p:spPr>
      </p:pic>
      <p:grpSp>
        <p:nvGrpSpPr>
          <p:cNvPr id="5" name="object 5"/>
          <p:cNvGrpSpPr/>
          <p:nvPr/>
        </p:nvGrpSpPr>
        <p:grpSpPr>
          <a:xfrm>
            <a:off x="91439" y="889774"/>
            <a:ext cx="9875520" cy="6524625"/>
            <a:chOff x="91439" y="889774"/>
            <a:chExt cx="9875520" cy="6524625"/>
          </a:xfrm>
        </p:grpSpPr>
        <p:sp>
          <p:nvSpPr>
            <p:cNvPr id="6" name="object 6"/>
            <p:cNvSpPr/>
            <p:nvPr/>
          </p:nvSpPr>
          <p:spPr>
            <a:xfrm>
              <a:off x="94614" y="889774"/>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37"/>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50</a:t>
            </a:fld>
            <a:endParaRPr spc="-25" dirty="0"/>
          </a:p>
        </p:txBody>
      </p:sp>
      <p:pic>
        <p:nvPicPr>
          <p:cNvPr id="50178" name="Picture 2">
            <a:extLst>
              <a:ext uri="{FF2B5EF4-FFF2-40B4-BE49-F238E27FC236}">
                <a16:creationId xmlns:a16="http://schemas.microsoft.com/office/drawing/2014/main" id="{54A42537-5005-E6CE-861E-B141F3EED0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1026" y="66590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52"/>
          <a:ext cx="9866629" cy="420941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658495">
                  <a:extLst>
                    <a:ext uri="{9D8B030D-6E8A-4147-A177-3AD203B41FA5}">
                      <a16:colId xmlns:a16="http://schemas.microsoft.com/office/drawing/2014/main" val="20001"/>
                    </a:ext>
                  </a:extLst>
                </a:gridCol>
                <a:gridCol w="539750">
                  <a:extLst>
                    <a:ext uri="{9D8B030D-6E8A-4147-A177-3AD203B41FA5}">
                      <a16:colId xmlns:a16="http://schemas.microsoft.com/office/drawing/2014/main" val="20002"/>
                    </a:ext>
                  </a:extLst>
                </a:gridCol>
                <a:gridCol w="539750">
                  <a:extLst>
                    <a:ext uri="{9D8B030D-6E8A-4147-A177-3AD203B41FA5}">
                      <a16:colId xmlns:a16="http://schemas.microsoft.com/office/drawing/2014/main" val="20003"/>
                    </a:ext>
                  </a:extLst>
                </a:gridCol>
                <a:gridCol w="502919">
                  <a:extLst>
                    <a:ext uri="{9D8B030D-6E8A-4147-A177-3AD203B41FA5}">
                      <a16:colId xmlns:a16="http://schemas.microsoft.com/office/drawing/2014/main" val="20004"/>
                    </a:ext>
                  </a:extLst>
                </a:gridCol>
                <a:gridCol w="502920">
                  <a:extLst>
                    <a:ext uri="{9D8B030D-6E8A-4147-A177-3AD203B41FA5}">
                      <a16:colId xmlns:a16="http://schemas.microsoft.com/office/drawing/2014/main" val="20005"/>
                    </a:ext>
                  </a:extLst>
                </a:gridCol>
                <a:gridCol w="502920">
                  <a:extLst>
                    <a:ext uri="{9D8B030D-6E8A-4147-A177-3AD203B41FA5}">
                      <a16:colId xmlns:a16="http://schemas.microsoft.com/office/drawing/2014/main" val="20006"/>
                    </a:ext>
                  </a:extLst>
                </a:gridCol>
                <a:gridCol w="502920">
                  <a:extLst>
                    <a:ext uri="{9D8B030D-6E8A-4147-A177-3AD203B41FA5}">
                      <a16:colId xmlns:a16="http://schemas.microsoft.com/office/drawing/2014/main" val="20007"/>
                    </a:ext>
                  </a:extLst>
                </a:gridCol>
                <a:gridCol w="502920">
                  <a:extLst>
                    <a:ext uri="{9D8B030D-6E8A-4147-A177-3AD203B41FA5}">
                      <a16:colId xmlns:a16="http://schemas.microsoft.com/office/drawing/2014/main" val="20008"/>
                    </a:ext>
                  </a:extLst>
                </a:gridCol>
                <a:gridCol w="502920">
                  <a:extLst>
                    <a:ext uri="{9D8B030D-6E8A-4147-A177-3AD203B41FA5}">
                      <a16:colId xmlns:a16="http://schemas.microsoft.com/office/drawing/2014/main" val="20009"/>
                    </a:ext>
                  </a:extLst>
                </a:gridCol>
                <a:gridCol w="502920">
                  <a:extLst>
                    <a:ext uri="{9D8B030D-6E8A-4147-A177-3AD203B41FA5}">
                      <a16:colId xmlns:a16="http://schemas.microsoft.com/office/drawing/2014/main" val="20010"/>
                    </a:ext>
                  </a:extLst>
                </a:gridCol>
                <a:gridCol w="502920">
                  <a:extLst>
                    <a:ext uri="{9D8B030D-6E8A-4147-A177-3AD203B41FA5}">
                      <a16:colId xmlns:a16="http://schemas.microsoft.com/office/drawing/2014/main" val="20011"/>
                    </a:ext>
                  </a:extLst>
                </a:gridCol>
                <a:gridCol w="502920">
                  <a:extLst>
                    <a:ext uri="{9D8B030D-6E8A-4147-A177-3AD203B41FA5}">
                      <a16:colId xmlns:a16="http://schemas.microsoft.com/office/drawing/2014/main" val="20012"/>
                    </a:ext>
                  </a:extLst>
                </a:gridCol>
                <a:gridCol w="502920">
                  <a:extLst>
                    <a:ext uri="{9D8B030D-6E8A-4147-A177-3AD203B41FA5}">
                      <a16:colId xmlns:a16="http://schemas.microsoft.com/office/drawing/2014/main" val="20013"/>
                    </a:ext>
                  </a:extLst>
                </a:gridCol>
                <a:gridCol w="502920">
                  <a:extLst>
                    <a:ext uri="{9D8B030D-6E8A-4147-A177-3AD203B41FA5}">
                      <a16:colId xmlns:a16="http://schemas.microsoft.com/office/drawing/2014/main" val="20014"/>
                    </a:ext>
                  </a:extLst>
                </a:gridCol>
                <a:gridCol w="502920">
                  <a:extLst>
                    <a:ext uri="{9D8B030D-6E8A-4147-A177-3AD203B41FA5}">
                      <a16:colId xmlns:a16="http://schemas.microsoft.com/office/drawing/2014/main" val="20015"/>
                    </a:ext>
                  </a:extLst>
                </a:gridCol>
                <a:gridCol w="502920">
                  <a:extLst>
                    <a:ext uri="{9D8B030D-6E8A-4147-A177-3AD203B41FA5}">
                      <a16:colId xmlns:a16="http://schemas.microsoft.com/office/drawing/2014/main" val="20016"/>
                    </a:ext>
                  </a:extLst>
                </a:gridCol>
                <a:gridCol w="502920">
                  <a:extLst>
                    <a:ext uri="{9D8B030D-6E8A-4147-A177-3AD203B41FA5}">
                      <a16:colId xmlns:a16="http://schemas.microsoft.com/office/drawing/2014/main" val="20017"/>
                    </a:ext>
                  </a:extLst>
                </a:gridCol>
                <a:gridCol w="499745">
                  <a:extLst>
                    <a:ext uri="{9D8B030D-6E8A-4147-A177-3AD203B41FA5}">
                      <a16:colId xmlns:a16="http://schemas.microsoft.com/office/drawing/2014/main" val="20018"/>
                    </a:ext>
                  </a:extLst>
                </a:gridCol>
              </a:tblGrid>
              <a:tr h="810895">
                <a:tc gridSpan="19">
                  <a:txBody>
                    <a:bodyPr/>
                    <a:lstStyle/>
                    <a:p>
                      <a:pPr algn="ctr">
                        <a:lnSpc>
                          <a:spcPct val="100000"/>
                        </a:lnSpc>
                        <a:spcBef>
                          <a:spcPts val="39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3044825" marR="3041015"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Gender </a:t>
                      </a: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a:txBody>
                  <a:tcPr marL="0" marR="0" marT="4953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2290">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60"/>
                        </a:spcBef>
                      </a:pPr>
                      <a:endParaRPr sz="800">
                        <a:latin typeface="Times New Roman"/>
                        <a:cs typeface="Times New Roman"/>
                      </a:endParaRPr>
                    </a:p>
                    <a:p>
                      <a:pPr marL="15240">
                        <a:lnSpc>
                          <a:spcPct val="100000"/>
                        </a:lnSpc>
                      </a:pPr>
                      <a:r>
                        <a:rPr sz="800" b="1" dirty="0">
                          <a:latin typeface="Roboto"/>
                          <a:cs typeface="Roboto"/>
                        </a:rPr>
                        <a:t>Grade</a:t>
                      </a:r>
                      <a:r>
                        <a:rPr sz="800" b="1" spc="45" dirty="0">
                          <a:latin typeface="Roboto"/>
                          <a:cs typeface="Roboto"/>
                        </a:rPr>
                        <a:t> </a:t>
                      </a:r>
                      <a:r>
                        <a:rPr sz="800" b="1" spc="-20" dirty="0">
                          <a:latin typeface="Roboto"/>
                          <a:cs typeface="Roboto"/>
                        </a:rPr>
                        <a:t>Band</a:t>
                      </a:r>
                      <a:endParaRPr sz="800">
                        <a:latin typeface="Roboto"/>
                        <a:cs typeface="Roboto"/>
                      </a:endParaRPr>
                    </a:p>
                  </a:txBody>
                  <a:tcPr marL="0" marR="0" marT="0" marB="0">
                    <a:lnL w="12700">
                      <a:solidFill>
                        <a:srgbClr val="000000"/>
                      </a:solidFill>
                      <a:prstDash val="solid"/>
                    </a:lnL>
                    <a:lnR w="28575">
                      <a:solidFill>
                        <a:srgbClr val="000000"/>
                      </a:solidFill>
                      <a:prstDash val="solid"/>
                    </a:lnR>
                    <a:lnT w="12700" cap="flat" cmpd="sng" algn="ctr">
                      <a:solidFill>
                        <a:srgbClr val="000000"/>
                      </a:solidFill>
                      <a:prstDash val="solid"/>
                      <a:round/>
                      <a:headEnd type="none" w="med" len="med"/>
                      <a:tailEnd type="none" w="med" len="me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60"/>
                        </a:spcBef>
                      </a:pPr>
                      <a:endParaRPr sz="800">
                        <a:latin typeface="Times New Roman"/>
                        <a:cs typeface="Times New Roman"/>
                      </a:endParaRPr>
                    </a:p>
                    <a:p>
                      <a:pPr marL="158115">
                        <a:lnSpc>
                          <a:spcPct val="100000"/>
                        </a:lnSpc>
                      </a:pPr>
                      <a:r>
                        <a:rPr sz="800" b="1" spc="-10" dirty="0">
                          <a:latin typeface="Roboto"/>
                          <a:cs typeface="Roboto"/>
                        </a:rPr>
                        <a:t>Gender</a:t>
                      </a:r>
                      <a:endParaRPr sz="800">
                        <a:latin typeface="Roboto"/>
                        <a:cs typeface="Roboto"/>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19685" algn="ctr">
                        <a:lnSpc>
                          <a:spcPct val="104200"/>
                        </a:lnSpc>
                      </a:pPr>
                      <a:r>
                        <a:rPr sz="800" b="1" spc="-10" dirty="0">
                          <a:latin typeface="Roboto"/>
                          <a:cs typeface="Roboto"/>
                        </a:rPr>
                        <a:t>Total</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29845" algn="ctr">
                        <a:lnSpc>
                          <a:spcPct val="104200"/>
                        </a:lnSpc>
                      </a:pPr>
                      <a:r>
                        <a:rPr sz="800" b="1" dirty="0">
                          <a:latin typeface="Roboto"/>
                          <a:cs typeface="Roboto"/>
                        </a:rPr>
                        <a:t>%</a:t>
                      </a:r>
                      <a:r>
                        <a:rPr sz="800" b="1" spc="25" dirty="0">
                          <a:latin typeface="Roboto"/>
                          <a:cs typeface="Roboto"/>
                        </a:rPr>
                        <a:t> </a:t>
                      </a:r>
                      <a:r>
                        <a:rPr sz="800" b="1" spc="-25" dirty="0">
                          <a:latin typeface="Roboto"/>
                          <a:cs typeface="Roboto"/>
                        </a:rPr>
                        <a:t>of</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gridSpan="3">
                  <a:txBody>
                    <a:bodyPr/>
                    <a:lstStyle/>
                    <a:p>
                      <a:pPr marL="491490" marR="374015" indent="-109855">
                        <a:lnSpc>
                          <a:spcPct val="101099"/>
                        </a:lnSpc>
                        <a:spcBef>
                          <a:spcPts val="95"/>
                        </a:spcBef>
                      </a:pPr>
                      <a:r>
                        <a:rPr sz="1050" b="1" dirty="0">
                          <a:latin typeface="Roboto"/>
                          <a:cs typeface="Roboto"/>
                        </a:rPr>
                        <a:t>Not</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235585" indent="-253365">
                        <a:lnSpc>
                          <a:spcPct val="101099"/>
                        </a:lnSpc>
                        <a:spcBef>
                          <a:spcPts val="95"/>
                        </a:spcBef>
                      </a:pPr>
                      <a:r>
                        <a:rPr sz="1050" b="1" dirty="0">
                          <a:latin typeface="Roboto"/>
                          <a:cs typeface="Roboto"/>
                        </a:rPr>
                        <a:t>Partially</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359410" indent="-121285">
                        <a:lnSpc>
                          <a:spcPct val="101099"/>
                        </a:lnSpc>
                        <a:spcBef>
                          <a:spcPts val="95"/>
                        </a:spcBef>
                      </a:pPr>
                      <a:r>
                        <a:rPr sz="1050" b="1" spc="-10" dirty="0">
                          <a:latin typeface="Roboto"/>
                          <a:cs typeface="Roboto"/>
                        </a:rPr>
                        <a:t>Approaching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84505" indent="14604">
                        <a:lnSpc>
                          <a:spcPct val="101099"/>
                        </a:lnSpc>
                        <a:spcBef>
                          <a:spcPts val="95"/>
                        </a:spcBef>
                      </a:pP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31800" indent="-47625">
                        <a:lnSpc>
                          <a:spcPct val="101099"/>
                        </a:lnSpc>
                        <a:spcBef>
                          <a:spcPts val="95"/>
                        </a:spcBef>
                      </a:pPr>
                      <a:r>
                        <a:rPr sz="1050" b="1" spc="-10" dirty="0">
                          <a:latin typeface="Roboto"/>
                          <a:cs typeface="Roboto"/>
                        </a:rPr>
                        <a:t>Exceeding </a:t>
                      </a:r>
                      <a:r>
                        <a:rPr sz="1050" b="1" dirty="0">
                          <a:latin typeface="Roboto"/>
                          <a:cs typeface="Roboto"/>
                        </a:rPr>
                        <a:t>(Level</a:t>
                      </a:r>
                      <a:r>
                        <a:rPr sz="1050" b="1" spc="-15" dirty="0">
                          <a:latin typeface="Roboto"/>
                          <a:cs typeface="Roboto"/>
                        </a:rPr>
                        <a:t> </a:t>
                      </a:r>
                      <a:r>
                        <a:rPr sz="1050" b="1" spc="-25" dirty="0">
                          <a:latin typeface="Roboto"/>
                          <a:cs typeface="Roboto"/>
                        </a:rPr>
                        <a:t>5)</a:t>
                      </a:r>
                      <a:endParaRPr sz="1050">
                        <a:latin typeface="Roboto"/>
                        <a:cs typeface="Roboto"/>
                      </a:endParaRPr>
                    </a:p>
                  </a:txBody>
                  <a:tcPr marL="0" marR="0" marT="12065" marB="0">
                    <a:lnL w="1270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292100">
                <a:tc rowSpan="3">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190"/>
                        </a:spcBef>
                      </a:pPr>
                      <a:endParaRPr sz="800">
                        <a:latin typeface="Times New Roman"/>
                        <a:cs typeface="Times New Roman"/>
                      </a:endParaRPr>
                    </a:p>
                    <a:p>
                      <a:pPr marL="34290">
                        <a:lnSpc>
                          <a:spcPct val="100000"/>
                        </a:lnSpc>
                      </a:pPr>
                      <a:r>
                        <a:rPr sz="800" dirty="0">
                          <a:latin typeface="Roboto"/>
                          <a:cs typeface="Roboto"/>
                        </a:rPr>
                        <a:t>ES</a:t>
                      </a:r>
                      <a:r>
                        <a:rPr sz="800" spc="60" dirty="0">
                          <a:latin typeface="Roboto"/>
                          <a:cs typeface="Roboto"/>
                        </a:rPr>
                        <a:t> </a:t>
                      </a:r>
                      <a:r>
                        <a:rPr sz="800" dirty="0">
                          <a:latin typeface="Roboto"/>
                          <a:cs typeface="Roboto"/>
                        </a:rPr>
                        <a:t>(G3-</a:t>
                      </a:r>
                      <a:r>
                        <a:rPr sz="800" spc="-25" dirty="0">
                          <a:latin typeface="Roboto"/>
                          <a:cs typeface="Roboto"/>
                        </a:rPr>
                        <a:t>G5)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10" dirty="0">
                          <a:latin typeface="Roboto"/>
                          <a:cs typeface="Roboto"/>
                        </a:rPr>
                        <a:t>Female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36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44%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7%</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8%</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7%</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8%</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28%</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53%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39%</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0" dirty="0">
                          <a:latin typeface="Roboto"/>
                          <a:cs typeface="Roboto"/>
                        </a:rPr>
                        <a:t>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46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56%</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11%</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22%</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53%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55%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30%</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15%</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645"/>
                        </a:spcBef>
                      </a:pPr>
                      <a:r>
                        <a:rPr sz="800" spc="-25" dirty="0">
                          <a:latin typeface="Roboto"/>
                          <a:cs typeface="Roboto"/>
                        </a:rPr>
                        <a:t>20%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4"/>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82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13%</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11%</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53%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42%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19%</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645"/>
                        </a:spcBef>
                      </a:pPr>
                      <a:r>
                        <a:rPr sz="800" spc="-25" dirty="0">
                          <a:latin typeface="Roboto"/>
                          <a:cs typeface="Roboto"/>
                        </a:rPr>
                        <a:t>18%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292100">
                <a:tc rowSpan="3">
                  <a:txBody>
                    <a:bodyPr/>
                    <a:lstStyle/>
                    <a:p>
                      <a:pPr>
                        <a:lnSpc>
                          <a:spcPct val="100000"/>
                        </a:lnSpc>
                      </a:pPr>
                      <a:endParaRPr sz="800">
                        <a:latin typeface="Times New Roman"/>
                        <a:cs typeface="Times New Roman"/>
                      </a:endParaRPr>
                    </a:p>
                    <a:p>
                      <a:pPr>
                        <a:lnSpc>
                          <a:spcPct val="100000"/>
                        </a:lnSpc>
                        <a:spcBef>
                          <a:spcPts val="565"/>
                        </a:spcBef>
                      </a:pPr>
                      <a:endParaRPr sz="800">
                        <a:latin typeface="Times New Roman"/>
                        <a:cs typeface="Times New Roman"/>
                      </a:endParaRPr>
                    </a:p>
                    <a:p>
                      <a:pPr marL="207010" marR="101600" indent="-105410">
                        <a:lnSpc>
                          <a:spcPct val="104200"/>
                        </a:lnSpc>
                      </a:pPr>
                      <a:r>
                        <a:rPr sz="800" dirty="0">
                          <a:latin typeface="Roboto"/>
                          <a:cs typeface="Roboto"/>
                        </a:rPr>
                        <a:t>MS</a:t>
                      </a:r>
                      <a:r>
                        <a:rPr sz="800" spc="35" dirty="0">
                          <a:latin typeface="Roboto"/>
                          <a:cs typeface="Roboto"/>
                        </a:rPr>
                        <a:t> </a:t>
                      </a:r>
                      <a:r>
                        <a:rPr sz="800" spc="-20" dirty="0">
                          <a:latin typeface="Roboto"/>
                          <a:cs typeface="Roboto"/>
                        </a:rPr>
                        <a:t>(G6-</a:t>
                      </a:r>
                      <a:r>
                        <a:rPr sz="800" spc="500" dirty="0">
                          <a:latin typeface="Roboto"/>
                          <a:cs typeface="Roboto"/>
                        </a:rPr>
                        <a:t> </a:t>
                      </a:r>
                      <a:r>
                        <a:rPr sz="800" spc="-25" dirty="0">
                          <a:latin typeface="Roboto"/>
                          <a:cs typeface="Roboto"/>
                        </a:rPr>
                        <a:t>G8)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10" dirty="0">
                          <a:latin typeface="Roboto"/>
                          <a:cs typeface="Roboto"/>
                        </a:rPr>
                        <a:t>Female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29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43%</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15%</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28%</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41%</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59%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645"/>
                        </a:spcBef>
                      </a:pPr>
                      <a:r>
                        <a:rPr sz="800" spc="-25" dirty="0">
                          <a:latin typeface="Roboto"/>
                          <a:cs typeface="Roboto"/>
                        </a:rPr>
                        <a:t>59%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6"/>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0" dirty="0">
                          <a:latin typeface="Roboto"/>
                          <a:cs typeface="Roboto"/>
                        </a:rPr>
                        <a:t>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39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57%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11%</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2%</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22%</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13%</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48%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51%</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41%</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645"/>
                        </a:spcBef>
                      </a:pPr>
                      <a:r>
                        <a:rPr sz="800" spc="-25" dirty="0">
                          <a:latin typeface="Roboto"/>
                          <a:cs typeface="Roboto"/>
                        </a:rPr>
                        <a:t>41%</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7"/>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68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7%</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1%</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2%</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19%</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44%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43%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48%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645"/>
                        </a:spcBef>
                      </a:pPr>
                      <a:r>
                        <a:rPr sz="800" spc="-25" dirty="0">
                          <a:latin typeface="Roboto"/>
                          <a:cs typeface="Roboto"/>
                        </a:rPr>
                        <a:t>49%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292100">
                <a:tc rowSpan="3">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190"/>
                        </a:spcBef>
                      </a:pPr>
                      <a:endParaRPr sz="800">
                        <a:latin typeface="Times New Roman"/>
                        <a:cs typeface="Times New Roman"/>
                      </a:endParaRPr>
                    </a:p>
                    <a:p>
                      <a:pPr marL="46355">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10" dirty="0">
                          <a:latin typeface="Roboto"/>
                          <a:cs typeface="Roboto"/>
                        </a:rPr>
                        <a:t>Female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65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43%</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6%</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9%</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45%</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47%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645"/>
                        </a:spcBef>
                      </a:pPr>
                      <a:r>
                        <a:rPr sz="800" spc="-25" dirty="0">
                          <a:latin typeface="Roboto"/>
                          <a:cs typeface="Roboto"/>
                        </a:rPr>
                        <a:t>35%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9"/>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0" dirty="0">
                          <a:latin typeface="Roboto"/>
                          <a:cs typeface="Roboto"/>
                        </a:rPr>
                        <a:t>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85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57%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8%</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2%</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9%</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18%</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50%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53%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16%</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645"/>
                        </a:spcBef>
                      </a:pPr>
                      <a:r>
                        <a:rPr sz="800" spc="-25" dirty="0">
                          <a:latin typeface="Roboto"/>
                          <a:cs typeface="Roboto"/>
                        </a:rPr>
                        <a:t>29%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0"/>
                  </a:ext>
                </a:extLst>
              </a:tr>
              <a:tr h="29083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150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25" dirty="0">
                          <a:latin typeface="Roboto"/>
                          <a:cs typeface="Roboto"/>
                        </a:rPr>
                        <a:t>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25" dirty="0">
                          <a:latin typeface="Roboto"/>
                          <a:cs typeface="Roboto"/>
                        </a:rPr>
                        <a:t>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25" dirty="0">
                          <a:latin typeface="Roboto"/>
                          <a:cs typeface="Roboto"/>
                        </a:rPr>
                        <a:t>9%</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15%</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25" dirty="0">
                          <a:latin typeface="Roboto"/>
                          <a:cs typeface="Roboto"/>
                        </a:rPr>
                        <a:t>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48%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42%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35%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35%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2540" algn="ctr">
                        <a:lnSpc>
                          <a:spcPct val="100000"/>
                        </a:lnSpc>
                        <a:spcBef>
                          <a:spcPts val="645"/>
                        </a:spcBef>
                      </a:pPr>
                      <a:r>
                        <a:rPr sz="800" spc="-25" dirty="0">
                          <a:latin typeface="Roboto"/>
                          <a:cs typeface="Roboto"/>
                        </a:rPr>
                        <a:t>32%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11"/>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51</a:t>
            </a:fld>
            <a:endParaRPr spc="-25" dirty="0"/>
          </a:p>
        </p:txBody>
      </p:sp>
      <p:pic>
        <p:nvPicPr>
          <p:cNvPr id="51202" name="Picture 2">
            <a:extLst>
              <a:ext uri="{FF2B5EF4-FFF2-40B4-BE49-F238E27FC236}">
                <a16:creationId xmlns:a16="http://schemas.microsoft.com/office/drawing/2014/main" id="{B5CFF222-DE08-B363-C4E8-C50EFEB3A7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2366" y="6624312"/>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52"/>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130092" y="128358"/>
            <a:ext cx="3797935" cy="711835"/>
          </a:xfrm>
          <a:prstGeom prst="rect">
            <a:avLst/>
          </a:prstGeom>
        </p:spPr>
        <p:txBody>
          <a:bodyPr vert="horz" wrap="square" lIns="0" tIns="12700" rIns="0" bIns="0" rtlCol="0">
            <a:spAutoFit/>
          </a:bodyPr>
          <a:lstStyle/>
          <a:p>
            <a:pPr marL="635"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Gender </a:t>
            </a: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p:txBody>
      </p:sp>
      <p:pic>
        <p:nvPicPr>
          <p:cNvPr id="4" name="object 4"/>
          <p:cNvPicPr/>
          <p:nvPr/>
        </p:nvPicPr>
        <p:blipFill>
          <a:blip r:embed="rId2" cstate="print"/>
          <a:stretch>
            <a:fillRect/>
          </a:stretch>
        </p:blipFill>
        <p:spPr>
          <a:xfrm>
            <a:off x="576072" y="954037"/>
            <a:ext cx="9043416" cy="6207179"/>
          </a:xfrm>
          <a:prstGeom prst="rect">
            <a:avLst/>
          </a:prstGeom>
        </p:spPr>
      </p:pic>
      <p:grpSp>
        <p:nvGrpSpPr>
          <p:cNvPr id="5" name="object 5"/>
          <p:cNvGrpSpPr/>
          <p:nvPr/>
        </p:nvGrpSpPr>
        <p:grpSpPr>
          <a:xfrm>
            <a:off x="91439" y="889774"/>
            <a:ext cx="9875520" cy="6524625"/>
            <a:chOff x="91439" y="889774"/>
            <a:chExt cx="9875520" cy="6524625"/>
          </a:xfrm>
        </p:grpSpPr>
        <p:sp>
          <p:nvSpPr>
            <p:cNvPr id="6" name="object 6"/>
            <p:cNvSpPr/>
            <p:nvPr/>
          </p:nvSpPr>
          <p:spPr>
            <a:xfrm>
              <a:off x="94614" y="889774"/>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37"/>
              <a:ext cx="9869170" cy="6517005"/>
            </a:xfrm>
            <a:custGeom>
              <a:avLst/>
              <a:gdLst/>
              <a:ahLst/>
              <a:cxnLst/>
              <a:rect l="l" t="t" r="r" b="b"/>
              <a:pathLst>
                <a:path w="9869170" h="6517005">
                  <a:moveTo>
                    <a:pt x="0" y="0"/>
                  </a:moveTo>
                  <a:lnTo>
                    <a:pt x="0" y="6516547"/>
                  </a:lnTo>
                </a:path>
                <a:path w="9869170" h="6517005">
                  <a:moveTo>
                    <a:pt x="0" y="6516547"/>
                  </a:moveTo>
                  <a:lnTo>
                    <a:pt x="9869169" y="6516547"/>
                  </a:lnTo>
                </a:path>
                <a:path w="9869170" h="6517005">
                  <a:moveTo>
                    <a:pt x="9869169" y="0"/>
                  </a:moveTo>
                  <a:lnTo>
                    <a:pt x="9869169" y="6516547"/>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52</a:t>
            </a:fld>
            <a:endParaRPr spc="-25" dirty="0"/>
          </a:p>
        </p:txBody>
      </p:sp>
      <p:pic>
        <p:nvPicPr>
          <p:cNvPr id="52226" name="Picture 2">
            <a:extLst>
              <a:ext uri="{FF2B5EF4-FFF2-40B4-BE49-F238E27FC236}">
                <a16:creationId xmlns:a16="http://schemas.microsoft.com/office/drawing/2014/main" id="{25195054-96AA-60D1-2B96-744327CA59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23789" y="6665091"/>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27"/>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130092" y="128358"/>
            <a:ext cx="3797935" cy="711835"/>
          </a:xfrm>
          <a:prstGeom prst="rect">
            <a:avLst/>
          </a:prstGeom>
        </p:spPr>
        <p:txBody>
          <a:bodyPr vert="horz" wrap="square" lIns="0" tIns="12700" rIns="0" bIns="0" rtlCol="0">
            <a:spAutoFit/>
          </a:bodyPr>
          <a:lstStyle/>
          <a:p>
            <a:pPr marL="635"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Gender </a:t>
            </a: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p:txBody>
      </p:sp>
      <p:pic>
        <p:nvPicPr>
          <p:cNvPr id="4" name="object 4"/>
          <p:cNvPicPr/>
          <p:nvPr/>
        </p:nvPicPr>
        <p:blipFill>
          <a:blip r:embed="rId2" cstate="print"/>
          <a:stretch>
            <a:fillRect/>
          </a:stretch>
        </p:blipFill>
        <p:spPr>
          <a:xfrm>
            <a:off x="576072" y="954024"/>
            <a:ext cx="9043416" cy="6201081"/>
          </a:xfrm>
          <a:prstGeom prst="rect">
            <a:avLst/>
          </a:prstGeom>
        </p:spPr>
      </p:pic>
      <p:grpSp>
        <p:nvGrpSpPr>
          <p:cNvPr id="5" name="object 5"/>
          <p:cNvGrpSpPr/>
          <p:nvPr/>
        </p:nvGrpSpPr>
        <p:grpSpPr>
          <a:xfrm>
            <a:off x="91439" y="889749"/>
            <a:ext cx="9875520" cy="6524625"/>
            <a:chOff x="91439" y="889749"/>
            <a:chExt cx="9875520" cy="6524625"/>
          </a:xfrm>
        </p:grpSpPr>
        <p:sp>
          <p:nvSpPr>
            <p:cNvPr id="6" name="object 6"/>
            <p:cNvSpPr/>
            <p:nvPr/>
          </p:nvSpPr>
          <p:spPr>
            <a:xfrm>
              <a:off x="94614" y="889749"/>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11"/>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53</a:t>
            </a:fld>
            <a:endParaRPr spc="-25" dirty="0"/>
          </a:p>
        </p:txBody>
      </p:sp>
      <p:pic>
        <p:nvPicPr>
          <p:cNvPr id="53250" name="Picture 2">
            <a:extLst>
              <a:ext uri="{FF2B5EF4-FFF2-40B4-BE49-F238E27FC236}">
                <a16:creationId xmlns:a16="http://schemas.microsoft.com/office/drawing/2014/main" id="{EB6E664B-B130-36C6-D10B-34CF9927CD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1026" y="6627737"/>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65"/>
          <a:ext cx="9866629" cy="4208780"/>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658495">
                  <a:extLst>
                    <a:ext uri="{9D8B030D-6E8A-4147-A177-3AD203B41FA5}">
                      <a16:colId xmlns:a16="http://schemas.microsoft.com/office/drawing/2014/main" val="20001"/>
                    </a:ext>
                  </a:extLst>
                </a:gridCol>
                <a:gridCol w="539750">
                  <a:extLst>
                    <a:ext uri="{9D8B030D-6E8A-4147-A177-3AD203B41FA5}">
                      <a16:colId xmlns:a16="http://schemas.microsoft.com/office/drawing/2014/main" val="20002"/>
                    </a:ext>
                  </a:extLst>
                </a:gridCol>
                <a:gridCol w="539750">
                  <a:extLst>
                    <a:ext uri="{9D8B030D-6E8A-4147-A177-3AD203B41FA5}">
                      <a16:colId xmlns:a16="http://schemas.microsoft.com/office/drawing/2014/main" val="20003"/>
                    </a:ext>
                  </a:extLst>
                </a:gridCol>
                <a:gridCol w="502919">
                  <a:extLst>
                    <a:ext uri="{9D8B030D-6E8A-4147-A177-3AD203B41FA5}">
                      <a16:colId xmlns:a16="http://schemas.microsoft.com/office/drawing/2014/main" val="20004"/>
                    </a:ext>
                  </a:extLst>
                </a:gridCol>
                <a:gridCol w="502920">
                  <a:extLst>
                    <a:ext uri="{9D8B030D-6E8A-4147-A177-3AD203B41FA5}">
                      <a16:colId xmlns:a16="http://schemas.microsoft.com/office/drawing/2014/main" val="20005"/>
                    </a:ext>
                  </a:extLst>
                </a:gridCol>
                <a:gridCol w="502920">
                  <a:extLst>
                    <a:ext uri="{9D8B030D-6E8A-4147-A177-3AD203B41FA5}">
                      <a16:colId xmlns:a16="http://schemas.microsoft.com/office/drawing/2014/main" val="20006"/>
                    </a:ext>
                  </a:extLst>
                </a:gridCol>
                <a:gridCol w="502920">
                  <a:extLst>
                    <a:ext uri="{9D8B030D-6E8A-4147-A177-3AD203B41FA5}">
                      <a16:colId xmlns:a16="http://schemas.microsoft.com/office/drawing/2014/main" val="20007"/>
                    </a:ext>
                  </a:extLst>
                </a:gridCol>
                <a:gridCol w="502920">
                  <a:extLst>
                    <a:ext uri="{9D8B030D-6E8A-4147-A177-3AD203B41FA5}">
                      <a16:colId xmlns:a16="http://schemas.microsoft.com/office/drawing/2014/main" val="20008"/>
                    </a:ext>
                  </a:extLst>
                </a:gridCol>
                <a:gridCol w="502920">
                  <a:extLst>
                    <a:ext uri="{9D8B030D-6E8A-4147-A177-3AD203B41FA5}">
                      <a16:colId xmlns:a16="http://schemas.microsoft.com/office/drawing/2014/main" val="20009"/>
                    </a:ext>
                  </a:extLst>
                </a:gridCol>
                <a:gridCol w="502920">
                  <a:extLst>
                    <a:ext uri="{9D8B030D-6E8A-4147-A177-3AD203B41FA5}">
                      <a16:colId xmlns:a16="http://schemas.microsoft.com/office/drawing/2014/main" val="20010"/>
                    </a:ext>
                  </a:extLst>
                </a:gridCol>
                <a:gridCol w="502920">
                  <a:extLst>
                    <a:ext uri="{9D8B030D-6E8A-4147-A177-3AD203B41FA5}">
                      <a16:colId xmlns:a16="http://schemas.microsoft.com/office/drawing/2014/main" val="20011"/>
                    </a:ext>
                  </a:extLst>
                </a:gridCol>
                <a:gridCol w="502920">
                  <a:extLst>
                    <a:ext uri="{9D8B030D-6E8A-4147-A177-3AD203B41FA5}">
                      <a16:colId xmlns:a16="http://schemas.microsoft.com/office/drawing/2014/main" val="20012"/>
                    </a:ext>
                  </a:extLst>
                </a:gridCol>
                <a:gridCol w="502920">
                  <a:extLst>
                    <a:ext uri="{9D8B030D-6E8A-4147-A177-3AD203B41FA5}">
                      <a16:colId xmlns:a16="http://schemas.microsoft.com/office/drawing/2014/main" val="20013"/>
                    </a:ext>
                  </a:extLst>
                </a:gridCol>
                <a:gridCol w="502920">
                  <a:extLst>
                    <a:ext uri="{9D8B030D-6E8A-4147-A177-3AD203B41FA5}">
                      <a16:colId xmlns:a16="http://schemas.microsoft.com/office/drawing/2014/main" val="20014"/>
                    </a:ext>
                  </a:extLst>
                </a:gridCol>
                <a:gridCol w="502920">
                  <a:extLst>
                    <a:ext uri="{9D8B030D-6E8A-4147-A177-3AD203B41FA5}">
                      <a16:colId xmlns:a16="http://schemas.microsoft.com/office/drawing/2014/main" val="20015"/>
                    </a:ext>
                  </a:extLst>
                </a:gridCol>
                <a:gridCol w="502920">
                  <a:extLst>
                    <a:ext uri="{9D8B030D-6E8A-4147-A177-3AD203B41FA5}">
                      <a16:colId xmlns:a16="http://schemas.microsoft.com/office/drawing/2014/main" val="20016"/>
                    </a:ext>
                  </a:extLst>
                </a:gridCol>
                <a:gridCol w="502920">
                  <a:extLst>
                    <a:ext uri="{9D8B030D-6E8A-4147-A177-3AD203B41FA5}">
                      <a16:colId xmlns:a16="http://schemas.microsoft.com/office/drawing/2014/main" val="20017"/>
                    </a:ext>
                  </a:extLst>
                </a:gridCol>
                <a:gridCol w="499745">
                  <a:extLst>
                    <a:ext uri="{9D8B030D-6E8A-4147-A177-3AD203B41FA5}">
                      <a16:colId xmlns:a16="http://schemas.microsoft.com/office/drawing/2014/main" val="20018"/>
                    </a:ext>
                  </a:extLst>
                </a:gridCol>
              </a:tblGrid>
              <a:tr h="810895">
                <a:tc gridSpan="19">
                  <a:txBody>
                    <a:bodyPr/>
                    <a:lstStyle/>
                    <a:p>
                      <a:pPr algn="ctr">
                        <a:lnSpc>
                          <a:spcPct val="100000"/>
                        </a:lnSpc>
                        <a:spcBef>
                          <a:spcPts val="39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3044825" marR="3041015"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Gender </a:t>
                      </a:r>
                      <a:r>
                        <a:rPr sz="1500" b="1" spc="-20" dirty="0">
                          <a:solidFill>
                            <a:srgbClr val="FFFFFF"/>
                          </a:solidFill>
                          <a:latin typeface="Roboto"/>
                          <a:cs typeface="Roboto"/>
                        </a:rPr>
                        <a:t>Math</a:t>
                      </a:r>
                      <a:endParaRPr sz="1500">
                        <a:latin typeface="Roboto"/>
                        <a:cs typeface="Roboto"/>
                      </a:endParaRPr>
                    </a:p>
                  </a:txBody>
                  <a:tcPr marL="0" marR="0" marT="4953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1655">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54"/>
                        </a:spcBef>
                      </a:pPr>
                      <a:endParaRPr sz="800">
                        <a:latin typeface="Times New Roman"/>
                        <a:cs typeface="Times New Roman"/>
                      </a:endParaRPr>
                    </a:p>
                    <a:p>
                      <a:pPr marL="15240">
                        <a:lnSpc>
                          <a:spcPct val="100000"/>
                        </a:lnSpc>
                        <a:spcBef>
                          <a:spcPts val="5"/>
                        </a:spcBef>
                      </a:pPr>
                      <a:r>
                        <a:rPr sz="800" b="1" dirty="0">
                          <a:latin typeface="Roboto"/>
                          <a:cs typeface="Roboto"/>
                        </a:rPr>
                        <a:t>Grade</a:t>
                      </a:r>
                      <a:r>
                        <a:rPr sz="800" b="1" spc="45" dirty="0">
                          <a:latin typeface="Roboto"/>
                          <a:cs typeface="Roboto"/>
                        </a:rPr>
                        <a:t> </a:t>
                      </a:r>
                      <a:r>
                        <a:rPr sz="800" b="1" spc="-20" dirty="0">
                          <a:latin typeface="Roboto"/>
                          <a:cs typeface="Roboto"/>
                        </a:rPr>
                        <a:t>Band</a:t>
                      </a:r>
                      <a:endParaRPr sz="800">
                        <a:latin typeface="Roboto"/>
                        <a:cs typeface="Roboto"/>
                      </a:endParaRPr>
                    </a:p>
                  </a:txBody>
                  <a:tcPr marL="0" marR="0" marT="0" marB="0">
                    <a:lnL w="12700">
                      <a:solidFill>
                        <a:srgbClr val="000000"/>
                      </a:solidFill>
                      <a:prstDash val="solid"/>
                    </a:lnL>
                    <a:lnR w="28575">
                      <a:solidFill>
                        <a:srgbClr val="000000"/>
                      </a:solidFill>
                      <a:prstDash val="solid"/>
                    </a:lnR>
                    <a:lnT w="12700" cap="flat" cmpd="sng" algn="ctr">
                      <a:solidFill>
                        <a:srgbClr val="000000"/>
                      </a:solidFill>
                      <a:prstDash val="solid"/>
                      <a:round/>
                      <a:headEnd type="none" w="med" len="med"/>
                      <a:tailEnd type="none" w="med" len="me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54"/>
                        </a:spcBef>
                      </a:pPr>
                      <a:endParaRPr sz="800">
                        <a:latin typeface="Times New Roman"/>
                        <a:cs typeface="Times New Roman"/>
                      </a:endParaRPr>
                    </a:p>
                    <a:p>
                      <a:pPr marL="158115">
                        <a:lnSpc>
                          <a:spcPct val="100000"/>
                        </a:lnSpc>
                        <a:spcBef>
                          <a:spcPts val="5"/>
                        </a:spcBef>
                      </a:pPr>
                      <a:r>
                        <a:rPr sz="800" b="1" spc="-10" dirty="0">
                          <a:latin typeface="Roboto"/>
                          <a:cs typeface="Roboto"/>
                        </a:rPr>
                        <a:t>Gender</a:t>
                      </a:r>
                      <a:endParaRPr sz="800">
                        <a:latin typeface="Roboto"/>
                        <a:cs typeface="Roboto"/>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19685" algn="ctr">
                        <a:lnSpc>
                          <a:spcPct val="104200"/>
                        </a:lnSpc>
                      </a:pPr>
                      <a:r>
                        <a:rPr sz="800" b="1" spc="-10" dirty="0">
                          <a:latin typeface="Roboto"/>
                          <a:cs typeface="Roboto"/>
                        </a:rPr>
                        <a:t>Total</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29845" algn="ctr">
                        <a:lnSpc>
                          <a:spcPct val="104200"/>
                        </a:lnSpc>
                      </a:pPr>
                      <a:r>
                        <a:rPr sz="800" b="1" dirty="0">
                          <a:latin typeface="Roboto"/>
                          <a:cs typeface="Roboto"/>
                        </a:rPr>
                        <a:t>%</a:t>
                      </a:r>
                      <a:r>
                        <a:rPr sz="800" b="1" spc="25" dirty="0">
                          <a:latin typeface="Roboto"/>
                          <a:cs typeface="Roboto"/>
                        </a:rPr>
                        <a:t> </a:t>
                      </a:r>
                      <a:r>
                        <a:rPr sz="800" b="1" spc="-25" dirty="0">
                          <a:latin typeface="Roboto"/>
                          <a:cs typeface="Roboto"/>
                        </a:rPr>
                        <a:t>of</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gridSpan="3">
                  <a:txBody>
                    <a:bodyPr/>
                    <a:lstStyle/>
                    <a:p>
                      <a:pPr marL="491490" marR="374015" indent="-109855">
                        <a:lnSpc>
                          <a:spcPct val="101099"/>
                        </a:lnSpc>
                        <a:spcBef>
                          <a:spcPts val="95"/>
                        </a:spcBef>
                      </a:pPr>
                      <a:r>
                        <a:rPr sz="1050" b="1" dirty="0">
                          <a:latin typeface="Roboto"/>
                          <a:cs typeface="Roboto"/>
                        </a:rPr>
                        <a:t>Not</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235585" indent="-253365">
                        <a:lnSpc>
                          <a:spcPct val="101099"/>
                        </a:lnSpc>
                        <a:spcBef>
                          <a:spcPts val="95"/>
                        </a:spcBef>
                      </a:pPr>
                      <a:r>
                        <a:rPr sz="1050" b="1" dirty="0">
                          <a:latin typeface="Roboto"/>
                          <a:cs typeface="Roboto"/>
                        </a:rPr>
                        <a:t>Partially</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359410" indent="-121285">
                        <a:lnSpc>
                          <a:spcPct val="101099"/>
                        </a:lnSpc>
                        <a:spcBef>
                          <a:spcPts val="95"/>
                        </a:spcBef>
                      </a:pPr>
                      <a:r>
                        <a:rPr sz="1050" b="1" spc="-10" dirty="0">
                          <a:latin typeface="Roboto"/>
                          <a:cs typeface="Roboto"/>
                        </a:rPr>
                        <a:t>Approaching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84505" indent="14604">
                        <a:lnSpc>
                          <a:spcPct val="101099"/>
                        </a:lnSpc>
                        <a:spcBef>
                          <a:spcPts val="95"/>
                        </a:spcBef>
                      </a:pP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31800" indent="-47625">
                        <a:lnSpc>
                          <a:spcPct val="101099"/>
                        </a:lnSpc>
                        <a:spcBef>
                          <a:spcPts val="95"/>
                        </a:spcBef>
                      </a:pPr>
                      <a:r>
                        <a:rPr sz="1050" b="1" spc="-10" dirty="0">
                          <a:latin typeface="Roboto"/>
                          <a:cs typeface="Roboto"/>
                        </a:rPr>
                        <a:t>Exceeding </a:t>
                      </a:r>
                      <a:r>
                        <a:rPr sz="1050" b="1" dirty="0">
                          <a:latin typeface="Roboto"/>
                          <a:cs typeface="Roboto"/>
                        </a:rPr>
                        <a:t>(Level</a:t>
                      </a:r>
                      <a:r>
                        <a:rPr sz="1050" b="1" spc="-15" dirty="0">
                          <a:latin typeface="Roboto"/>
                          <a:cs typeface="Roboto"/>
                        </a:rPr>
                        <a:t> </a:t>
                      </a:r>
                      <a:r>
                        <a:rPr sz="1050" b="1" spc="-25" dirty="0">
                          <a:latin typeface="Roboto"/>
                          <a:cs typeface="Roboto"/>
                        </a:rPr>
                        <a:t>5)</a:t>
                      </a:r>
                      <a:endParaRPr sz="1050">
                        <a:latin typeface="Roboto"/>
                        <a:cs typeface="Roboto"/>
                      </a:endParaRPr>
                    </a:p>
                  </a:txBody>
                  <a:tcPr marL="0" marR="0" marT="12065" marB="0">
                    <a:lnL w="1270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292100">
                <a:tc rowSpan="3">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190"/>
                        </a:spcBef>
                      </a:pPr>
                      <a:endParaRPr sz="800">
                        <a:latin typeface="Times New Roman"/>
                        <a:cs typeface="Times New Roman"/>
                      </a:endParaRPr>
                    </a:p>
                    <a:p>
                      <a:pPr marL="34290">
                        <a:lnSpc>
                          <a:spcPct val="100000"/>
                        </a:lnSpc>
                      </a:pPr>
                      <a:r>
                        <a:rPr sz="800" dirty="0">
                          <a:latin typeface="Roboto"/>
                          <a:cs typeface="Roboto"/>
                        </a:rPr>
                        <a:t>ES</a:t>
                      </a:r>
                      <a:r>
                        <a:rPr sz="800" spc="60" dirty="0">
                          <a:latin typeface="Roboto"/>
                          <a:cs typeface="Roboto"/>
                        </a:rPr>
                        <a:t> </a:t>
                      </a:r>
                      <a:r>
                        <a:rPr sz="800" dirty="0">
                          <a:latin typeface="Roboto"/>
                          <a:cs typeface="Roboto"/>
                        </a:rPr>
                        <a:t>(G3-</a:t>
                      </a:r>
                      <a:r>
                        <a:rPr sz="800" spc="-25" dirty="0">
                          <a:latin typeface="Roboto"/>
                          <a:cs typeface="Roboto"/>
                        </a:rPr>
                        <a:t>G5)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10" dirty="0">
                          <a:latin typeface="Roboto"/>
                          <a:cs typeface="Roboto"/>
                        </a:rPr>
                        <a:t>Female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37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45%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11%</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22%</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27%</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38%</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47%</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47%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0" dirty="0">
                          <a:latin typeface="Roboto"/>
                          <a:cs typeface="Roboto"/>
                        </a:rPr>
                        <a:t>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46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55%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5%</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41%</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33%</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35%</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41%</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11%</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645"/>
                        </a:spcBef>
                      </a:pPr>
                      <a:r>
                        <a:rPr sz="800" spc="-25" dirty="0">
                          <a:latin typeface="Roboto"/>
                          <a:cs typeface="Roboto"/>
                        </a:rPr>
                        <a:t>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4"/>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83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12%</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23%</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40%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41%</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645"/>
                        </a:spcBef>
                      </a:pPr>
                      <a:r>
                        <a:rPr sz="800" spc="-25" dirty="0">
                          <a:latin typeface="Roboto"/>
                          <a:cs typeface="Roboto"/>
                        </a:rPr>
                        <a:t>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292100">
                <a:tc rowSpan="3">
                  <a:txBody>
                    <a:bodyPr/>
                    <a:lstStyle/>
                    <a:p>
                      <a:pPr>
                        <a:lnSpc>
                          <a:spcPct val="100000"/>
                        </a:lnSpc>
                      </a:pPr>
                      <a:endParaRPr sz="800">
                        <a:latin typeface="Times New Roman"/>
                        <a:cs typeface="Times New Roman"/>
                      </a:endParaRPr>
                    </a:p>
                    <a:p>
                      <a:pPr>
                        <a:lnSpc>
                          <a:spcPct val="100000"/>
                        </a:lnSpc>
                        <a:spcBef>
                          <a:spcPts val="565"/>
                        </a:spcBef>
                      </a:pPr>
                      <a:endParaRPr sz="800">
                        <a:latin typeface="Times New Roman"/>
                        <a:cs typeface="Times New Roman"/>
                      </a:endParaRPr>
                    </a:p>
                    <a:p>
                      <a:pPr marL="207010" marR="101600" indent="-105410">
                        <a:lnSpc>
                          <a:spcPct val="104200"/>
                        </a:lnSpc>
                      </a:pPr>
                      <a:r>
                        <a:rPr sz="800" dirty="0">
                          <a:latin typeface="Roboto"/>
                          <a:cs typeface="Roboto"/>
                        </a:rPr>
                        <a:t>MS</a:t>
                      </a:r>
                      <a:r>
                        <a:rPr sz="800" spc="35" dirty="0">
                          <a:latin typeface="Roboto"/>
                          <a:cs typeface="Roboto"/>
                        </a:rPr>
                        <a:t> </a:t>
                      </a:r>
                      <a:r>
                        <a:rPr sz="800" spc="-20" dirty="0">
                          <a:latin typeface="Roboto"/>
                          <a:cs typeface="Roboto"/>
                        </a:rPr>
                        <a:t>(G6-</a:t>
                      </a:r>
                      <a:r>
                        <a:rPr sz="800" spc="500" dirty="0">
                          <a:latin typeface="Roboto"/>
                          <a:cs typeface="Roboto"/>
                        </a:rPr>
                        <a:t> </a:t>
                      </a:r>
                      <a:r>
                        <a:rPr sz="800" spc="-25" dirty="0">
                          <a:latin typeface="Roboto"/>
                          <a:cs typeface="Roboto"/>
                        </a:rPr>
                        <a:t>G8)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10" dirty="0">
                          <a:latin typeface="Roboto"/>
                          <a:cs typeface="Roboto"/>
                        </a:rPr>
                        <a:t>Female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29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41%</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21%</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31%</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45%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5%</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6"/>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0" dirty="0">
                          <a:latin typeface="Roboto"/>
                          <a:cs typeface="Roboto"/>
                        </a:rPr>
                        <a:t>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42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59%</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26%</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36%</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645"/>
                        </a:spcBef>
                      </a:pPr>
                      <a:r>
                        <a:rPr sz="800" spc="-25" dirty="0">
                          <a:latin typeface="Roboto"/>
                          <a:cs typeface="Roboto"/>
                        </a:rPr>
                        <a:t>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7"/>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71</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32%</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39%</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2%</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645"/>
                        </a:spcBef>
                      </a:pPr>
                      <a:r>
                        <a:rPr sz="800" spc="-25" dirty="0">
                          <a:latin typeface="Roboto"/>
                          <a:cs typeface="Roboto"/>
                        </a:rPr>
                        <a:t>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292100">
                <a:tc rowSpan="3">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190"/>
                        </a:spcBef>
                      </a:pPr>
                      <a:endParaRPr sz="800">
                        <a:latin typeface="Times New Roman"/>
                        <a:cs typeface="Times New Roman"/>
                      </a:endParaRPr>
                    </a:p>
                    <a:p>
                      <a:pPr marL="46355">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10" dirty="0">
                          <a:latin typeface="Roboto"/>
                          <a:cs typeface="Roboto"/>
                        </a:rPr>
                        <a:t>Female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66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43%</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11%</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19%</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21%</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39%</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42%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7%</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9"/>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0" dirty="0">
                          <a:latin typeface="Roboto"/>
                          <a:cs typeface="Roboto"/>
                        </a:rPr>
                        <a:t>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88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57%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8%</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20%</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35%</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28%</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29%</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39%</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5%</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645"/>
                        </a:spcBef>
                      </a:pPr>
                      <a:r>
                        <a:rPr sz="800" spc="-25" dirty="0">
                          <a:latin typeface="Roboto"/>
                          <a:cs typeface="Roboto"/>
                        </a:rPr>
                        <a:t>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0"/>
                  </a:ext>
                </a:extLst>
              </a:tr>
              <a:tr h="29083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154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11%</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10%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25" dirty="0">
                          <a:latin typeface="Roboto"/>
                          <a:cs typeface="Roboto"/>
                        </a:rPr>
                        <a:t>9%</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16%</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25%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19%</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33%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23%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31%</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34%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39%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37%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25" dirty="0">
                          <a:latin typeface="Roboto"/>
                          <a:cs typeface="Roboto"/>
                        </a:rPr>
                        <a:t>6%</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25" dirty="0">
                          <a:latin typeface="Roboto"/>
                          <a:cs typeface="Roboto"/>
                        </a:rPr>
                        <a:t>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3810" algn="ctr">
                        <a:lnSpc>
                          <a:spcPct val="100000"/>
                        </a:lnSpc>
                        <a:spcBef>
                          <a:spcPts val="645"/>
                        </a:spcBef>
                      </a:pPr>
                      <a:r>
                        <a:rPr sz="800" spc="-25" dirty="0">
                          <a:latin typeface="Roboto"/>
                          <a:cs typeface="Roboto"/>
                        </a:rPr>
                        <a:t>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11"/>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54</a:t>
            </a:fld>
            <a:endParaRPr spc="-25" dirty="0"/>
          </a:p>
        </p:txBody>
      </p:sp>
      <p:pic>
        <p:nvPicPr>
          <p:cNvPr id="54274" name="Picture 2">
            <a:extLst>
              <a:ext uri="{FF2B5EF4-FFF2-40B4-BE49-F238E27FC236}">
                <a16:creationId xmlns:a16="http://schemas.microsoft.com/office/drawing/2014/main" id="{3CE71564-44C1-209A-26E4-73E902A3E3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5517" y="6630825"/>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27"/>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130092" y="128358"/>
            <a:ext cx="3797935" cy="711835"/>
          </a:xfrm>
          <a:prstGeom prst="rect">
            <a:avLst/>
          </a:prstGeom>
        </p:spPr>
        <p:txBody>
          <a:bodyPr vert="horz" wrap="square" lIns="0" tIns="12700" rIns="0" bIns="0" rtlCol="0">
            <a:spAutoFit/>
          </a:bodyPr>
          <a:lstStyle/>
          <a:p>
            <a:pPr marL="635"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Gender </a:t>
            </a:r>
            <a:r>
              <a:rPr sz="1500" b="1" spc="-20" dirty="0">
                <a:solidFill>
                  <a:srgbClr val="FFFFFF"/>
                </a:solidFill>
                <a:latin typeface="Roboto"/>
                <a:cs typeface="Roboto"/>
              </a:rPr>
              <a:t>Math</a:t>
            </a:r>
            <a:endParaRPr sz="1500">
              <a:latin typeface="Roboto"/>
              <a:cs typeface="Roboto"/>
            </a:endParaRPr>
          </a:p>
        </p:txBody>
      </p:sp>
      <p:pic>
        <p:nvPicPr>
          <p:cNvPr id="4" name="object 4"/>
          <p:cNvPicPr/>
          <p:nvPr/>
        </p:nvPicPr>
        <p:blipFill>
          <a:blip r:embed="rId2" cstate="print"/>
          <a:stretch>
            <a:fillRect/>
          </a:stretch>
        </p:blipFill>
        <p:spPr>
          <a:xfrm>
            <a:off x="576072" y="954024"/>
            <a:ext cx="9043416" cy="6207179"/>
          </a:xfrm>
          <a:prstGeom prst="rect">
            <a:avLst/>
          </a:prstGeom>
        </p:spPr>
      </p:pic>
      <p:grpSp>
        <p:nvGrpSpPr>
          <p:cNvPr id="5" name="object 5"/>
          <p:cNvGrpSpPr/>
          <p:nvPr/>
        </p:nvGrpSpPr>
        <p:grpSpPr>
          <a:xfrm>
            <a:off x="91439" y="889749"/>
            <a:ext cx="9875520" cy="6524625"/>
            <a:chOff x="91439" y="889749"/>
            <a:chExt cx="9875520" cy="6524625"/>
          </a:xfrm>
        </p:grpSpPr>
        <p:sp>
          <p:nvSpPr>
            <p:cNvPr id="6" name="object 6"/>
            <p:cNvSpPr/>
            <p:nvPr/>
          </p:nvSpPr>
          <p:spPr>
            <a:xfrm>
              <a:off x="94614" y="889749"/>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11"/>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55</a:t>
            </a:fld>
            <a:endParaRPr spc="-25" dirty="0"/>
          </a:p>
        </p:txBody>
      </p:sp>
      <p:pic>
        <p:nvPicPr>
          <p:cNvPr id="55298" name="Picture 2">
            <a:extLst>
              <a:ext uri="{FF2B5EF4-FFF2-40B4-BE49-F238E27FC236}">
                <a16:creationId xmlns:a16="http://schemas.microsoft.com/office/drawing/2014/main" id="{EAA0F985-9CED-A1B3-7645-0B9F644FC1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1026" y="6614038"/>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52"/>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130092" y="128358"/>
            <a:ext cx="3797935" cy="711835"/>
          </a:xfrm>
          <a:prstGeom prst="rect">
            <a:avLst/>
          </a:prstGeom>
        </p:spPr>
        <p:txBody>
          <a:bodyPr vert="horz" wrap="square" lIns="0" tIns="12700" rIns="0" bIns="0" rtlCol="0">
            <a:spAutoFit/>
          </a:bodyPr>
          <a:lstStyle/>
          <a:p>
            <a:pPr marL="635"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Gender </a:t>
            </a:r>
            <a:r>
              <a:rPr sz="1500" b="1" spc="-20" dirty="0">
                <a:solidFill>
                  <a:srgbClr val="FFFFFF"/>
                </a:solidFill>
                <a:latin typeface="Roboto"/>
                <a:cs typeface="Roboto"/>
              </a:rPr>
              <a:t>Math</a:t>
            </a:r>
            <a:endParaRPr sz="1500">
              <a:latin typeface="Roboto"/>
              <a:cs typeface="Roboto"/>
            </a:endParaRPr>
          </a:p>
        </p:txBody>
      </p:sp>
      <p:pic>
        <p:nvPicPr>
          <p:cNvPr id="4" name="object 4"/>
          <p:cNvPicPr/>
          <p:nvPr/>
        </p:nvPicPr>
        <p:blipFill>
          <a:blip r:embed="rId2" cstate="print"/>
          <a:stretch>
            <a:fillRect/>
          </a:stretch>
        </p:blipFill>
        <p:spPr>
          <a:xfrm>
            <a:off x="576072" y="954037"/>
            <a:ext cx="9043416" cy="6201081"/>
          </a:xfrm>
          <a:prstGeom prst="rect">
            <a:avLst/>
          </a:prstGeom>
        </p:spPr>
      </p:pic>
      <p:grpSp>
        <p:nvGrpSpPr>
          <p:cNvPr id="5" name="object 5"/>
          <p:cNvGrpSpPr/>
          <p:nvPr/>
        </p:nvGrpSpPr>
        <p:grpSpPr>
          <a:xfrm>
            <a:off x="91439" y="889774"/>
            <a:ext cx="9875520" cy="6524625"/>
            <a:chOff x="91439" y="889774"/>
            <a:chExt cx="9875520" cy="6524625"/>
          </a:xfrm>
        </p:grpSpPr>
        <p:sp>
          <p:nvSpPr>
            <p:cNvPr id="6" name="object 6"/>
            <p:cNvSpPr/>
            <p:nvPr/>
          </p:nvSpPr>
          <p:spPr>
            <a:xfrm>
              <a:off x="94614" y="889774"/>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37"/>
              <a:ext cx="9869170" cy="6517005"/>
            </a:xfrm>
            <a:custGeom>
              <a:avLst/>
              <a:gdLst/>
              <a:ahLst/>
              <a:cxnLst/>
              <a:rect l="l" t="t" r="r" b="b"/>
              <a:pathLst>
                <a:path w="9869170" h="6517005">
                  <a:moveTo>
                    <a:pt x="0" y="0"/>
                  </a:moveTo>
                  <a:lnTo>
                    <a:pt x="0" y="6516547"/>
                  </a:lnTo>
                </a:path>
                <a:path w="9869170" h="6517005">
                  <a:moveTo>
                    <a:pt x="0" y="6516547"/>
                  </a:moveTo>
                  <a:lnTo>
                    <a:pt x="9869169" y="6516547"/>
                  </a:lnTo>
                </a:path>
                <a:path w="9869170" h="6517005">
                  <a:moveTo>
                    <a:pt x="9869169" y="0"/>
                  </a:moveTo>
                  <a:lnTo>
                    <a:pt x="9869169" y="6516547"/>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56</a:t>
            </a:fld>
            <a:endParaRPr spc="-25" dirty="0"/>
          </a:p>
        </p:txBody>
      </p:sp>
      <p:pic>
        <p:nvPicPr>
          <p:cNvPr id="56322" name="Picture 2">
            <a:extLst>
              <a:ext uri="{FF2B5EF4-FFF2-40B4-BE49-F238E27FC236}">
                <a16:creationId xmlns:a16="http://schemas.microsoft.com/office/drawing/2014/main" id="{4BBD052A-D372-D66A-1EE1-0712449A9A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39"/>
          <a:ext cx="8357869" cy="420941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658495">
                  <a:extLst>
                    <a:ext uri="{9D8B030D-6E8A-4147-A177-3AD203B41FA5}">
                      <a16:colId xmlns:a16="http://schemas.microsoft.com/office/drawing/2014/main" val="20001"/>
                    </a:ext>
                  </a:extLst>
                </a:gridCol>
                <a:gridCol w="539750">
                  <a:extLst>
                    <a:ext uri="{9D8B030D-6E8A-4147-A177-3AD203B41FA5}">
                      <a16:colId xmlns:a16="http://schemas.microsoft.com/office/drawing/2014/main" val="20002"/>
                    </a:ext>
                  </a:extLst>
                </a:gridCol>
                <a:gridCol w="539750">
                  <a:extLst>
                    <a:ext uri="{9D8B030D-6E8A-4147-A177-3AD203B41FA5}">
                      <a16:colId xmlns:a16="http://schemas.microsoft.com/office/drawing/2014/main" val="20003"/>
                    </a:ext>
                  </a:extLst>
                </a:gridCol>
                <a:gridCol w="502919">
                  <a:extLst>
                    <a:ext uri="{9D8B030D-6E8A-4147-A177-3AD203B41FA5}">
                      <a16:colId xmlns:a16="http://schemas.microsoft.com/office/drawing/2014/main" val="20004"/>
                    </a:ext>
                  </a:extLst>
                </a:gridCol>
                <a:gridCol w="502920">
                  <a:extLst>
                    <a:ext uri="{9D8B030D-6E8A-4147-A177-3AD203B41FA5}">
                      <a16:colId xmlns:a16="http://schemas.microsoft.com/office/drawing/2014/main" val="20005"/>
                    </a:ext>
                  </a:extLst>
                </a:gridCol>
                <a:gridCol w="502920">
                  <a:extLst>
                    <a:ext uri="{9D8B030D-6E8A-4147-A177-3AD203B41FA5}">
                      <a16:colId xmlns:a16="http://schemas.microsoft.com/office/drawing/2014/main" val="20006"/>
                    </a:ext>
                  </a:extLst>
                </a:gridCol>
                <a:gridCol w="502920">
                  <a:extLst>
                    <a:ext uri="{9D8B030D-6E8A-4147-A177-3AD203B41FA5}">
                      <a16:colId xmlns:a16="http://schemas.microsoft.com/office/drawing/2014/main" val="20007"/>
                    </a:ext>
                  </a:extLst>
                </a:gridCol>
                <a:gridCol w="502920">
                  <a:extLst>
                    <a:ext uri="{9D8B030D-6E8A-4147-A177-3AD203B41FA5}">
                      <a16:colId xmlns:a16="http://schemas.microsoft.com/office/drawing/2014/main" val="20008"/>
                    </a:ext>
                  </a:extLst>
                </a:gridCol>
                <a:gridCol w="502920">
                  <a:extLst>
                    <a:ext uri="{9D8B030D-6E8A-4147-A177-3AD203B41FA5}">
                      <a16:colId xmlns:a16="http://schemas.microsoft.com/office/drawing/2014/main" val="20009"/>
                    </a:ext>
                  </a:extLst>
                </a:gridCol>
                <a:gridCol w="502920">
                  <a:extLst>
                    <a:ext uri="{9D8B030D-6E8A-4147-A177-3AD203B41FA5}">
                      <a16:colId xmlns:a16="http://schemas.microsoft.com/office/drawing/2014/main" val="20010"/>
                    </a:ext>
                  </a:extLst>
                </a:gridCol>
                <a:gridCol w="502920">
                  <a:extLst>
                    <a:ext uri="{9D8B030D-6E8A-4147-A177-3AD203B41FA5}">
                      <a16:colId xmlns:a16="http://schemas.microsoft.com/office/drawing/2014/main" val="20011"/>
                    </a:ext>
                  </a:extLst>
                </a:gridCol>
                <a:gridCol w="502920">
                  <a:extLst>
                    <a:ext uri="{9D8B030D-6E8A-4147-A177-3AD203B41FA5}">
                      <a16:colId xmlns:a16="http://schemas.microsoft.com/office/drawing/2014/main" val="20012"/>
                    </a:ext>
                  </a:extLst>
                </a:gridCol>
                <a:gridCol w="502920">
                  <a:extLst>
                    <a:ext uri="{9D8B030D-6E8A-4147-A177-3AD203B41FA5}">
                      <a16:colId xmlns:a16="http://schemas.microsoft.com/office/drawing/2014/main" val="20013"/>
                    </a:ext>
                  </a:extLst>
                </a:gridCol>
                <a:gridCol w="502920">
                  <a:extLst>
                    <a:ext uri="{9D8B030D-6E8A-4147-A177-3AD203B41FA5}">
                      <a16:colId xmlns:a16="http://schemas.microsoft.com/office/drawing/2014/main" val="20014"/>
                    </a:ext>
                  </a:extLst>
                </a:gridCol>
                <a:gridCol w="499745">
                  <a:extLst>
                    <a:ext uri="{9D8B030D-6E8A-4147-A177-3AD203B41FA5}">
                      <a16:colId xmlns:a16="http://schemas.microsoft.com/office/drawing/2014/main" val="20015"/>
                    </a:ext>
                  </a:extLst>
                </a:gridCol>
              </a:tblGrid>
              <a:tr h="810895">
                <a:tc gridSpan="16">
                  <a:txBody>
                    <a:bodyPr/>
                    <a:lstStyle/>
                    <a:p>
                      <a:pPr algn="ctr">
                        <a:lnSpc>
                          <a:spcPct val="100000"/>
                        </a:lnSpc>
                        <a:spcBef>
                          <a:spcPts val="39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2290445" marR="2286635"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Gender Science</a:t>
                      </a:r>
                      <a:endParaRPr sz="1500">
                        <a:latin typeface="Roboto"/>
                        <a:cs typeface="Roboto"/>
                      </a:endParaRPr>
                    </a:p>
                  </a:txBody>
                  <a:tcPr marL="0" marR="0" marT="4953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2290">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60"/>
                        </a:spcBef>
                      </a:pPr>
                      <a:endParaRPr sz="800">
                        <a:latin typeface="Times New Roman"/>
                        <a:cs typeface="Times New Roman"/>
                      </a:endParaRPr>
                    </a:p>
                    <a:p>
                      <a:pPr marL="15240">
                        <a:lnSpc>
                          <a:spcPct val="100000"/>
                        </a:lnSpc>
                      </a:pPr>
                      <a:r>
                        <a:rPr sz="800" b="1" dirty="0">
                          <a:latin typeface="Roboto"/>
                          <a:cs typeface="Roboto"/>
                        </a:rPr>
                        <a:t>Grade</a:t>
                      </a:r>
                      <a:r>
                        <a:rPr sz="800" b="1" spc="45" dirty="0">
                          <a:latin typeface="Roboto"/>
                          <a:cs typeface="Roboto"/>
                        </a:rPr>
                        <a:t> </a:t>
                      </a:r>
                      <a:r>
                        <a:rPr sz="800" b="1" spc="-20" dirty="0">
                          <a:latin typeface="Roboto"/>
                          <a:cs typeface="Roboto"/>
                        </a:rPr>
                        <a:t>Band</a:t>
                      </a:r>
                      <a:endParaRPr sz="800">
                        <a:latin typeface="Roboto"/>
                        <a:cs typeface="Roboto"/>
                      </a:endParaRPr>
                    </a:p>
                  </a:txBody>
                  <a:tcPr marL="0" marR="0" marT="0" marB="0">
                    <a:lnL w="12700">
                      <a:solidFill>
                        <a:srgbClr val="000000"/>
                      </a:solidFill>
                      <a:prstDash val="solid"/>
                    </a:lnL>
                    <a:lnR w="28575">
                      <a:solidFill>
                        <a:srgbClr val="000000"/>
                      </a:solidFill>
                      <a:prstDash val="solid"/>
                    </a:lnR>
                    <a:lnT w="12700" cap="flat" cmpd="sng" algn="ctr">
                      <a:solidFill>
                        <a:srgbClr val="000000"/>
                      </a:solidFill>
                      <a:prstDash val="solid"/>
                      <a:round/>
                      <a:headEnd type="none" w="med" len="med"/>
                      <a:tailEnd type="none" w="med" len="me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60"/>
                        </a:spcBef>
                      </a:pPr>
                      <a:endParaRPr sz="800">
                        <a:latin typeface="Times New Roman"/>
                        <a:cs typeface="Times New Roman"/>
                      </a:endParaRPr>
                    </a:p>
                    <a:p>
                      <a:pPr marL="158115">
                        <a:lnSpc>
                          <a:spcPct val="100000"/>
                        </a:lnSpc>
                      </a:pPr>
                      <a:r>
                        <a:rPr sz="800" b="1" spc="-10" dirty="0">
                          <a:latin typeface="Roboto"/>
                          <a:cs typeface="Roboto"/>
                        </a:rPr>
                        <a:t>Gender</a:t>
                      </a:r>
                      <a:endParaRPr sz="800">
                        <a:latin typeface="Roboto"/>
                        <a:cs typeface="Roboto"/>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19685" algn="ctr">
                        <a:lnSpc>
                          <a:spcPct val="104200"/>
                        </a:lnSpc>
                      </a:pPr>
                      <a:r>
                        <a:rPr sz="800" b="1" spc="-10" dirty="0">
                          <a:latin typeface="Roboto"/>
                          <a:cs typeface="Roboto"/>
                        </a:rPr>
                        <a:t>Total</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29845" algn="ctr">
                        <a:lnSpc>
                          <a:spcPct val="104200"/>
                        </a:lnSpc>
                      </a:pPr>
                      <a:r>
                        <a:rPr sz="800" b="1" dirty="0">
                          <a:latin typeface="Roboto"/>
                          <a:cs typeface="Roboto"/>
                        </a:rPr>
                        <a:t>%</a:t>
                      </a:r>
                      <a:r>
                        <a:rPr sz="800" b="1" spc="25" dirty="0">
                          <a:latin typeface="Roboto"/>
                          <a:cs typeface="Roboto"/>
                        </a:rPr>
                        <a:t> </a:t>
                      </a:r>
                      <a:r>
                        <a:rPr sz="800" b="1" spc="-25" dirty="0">
                          <a:latin typeface="Roboto"/>
                          <a:cs typeface="Roboto"/>
                        </a:rPr>
                        <a:t>of</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gridSpan="3">
                  <a:txBody>
                    <a:bodyPr/>
                    <a:lstStyle/>
                    <a:p>
                      <a:pPr marL="491490" marR="203200" indent="-281305">
                        <a:lnSpc>
                          <a:spcPct val="101099"/>
                        </a:lnSpc>
                        <a:spcBef>
                          <a:spcPts val="95"/>
                        </a:spcBef>
                      </a:pPr>
                      <a:r>
                        <a:rPr sz="1050" b="1" dirty="0">
                          <a:latin typeface="Roboto"/>
                          <a:cs typeface="Roboto"/>
                        </a:rPr>
                        <a:t>Below</a:t>
                      </a:r>
                      <a:r>
                        <a:rPr sz="1050" b="1" spc="-20"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35" dirty="0">
                          <a:latin typeface="Roboto"/>
                          <a:cs typeface="Roboto"/>
                        </a:rPr>
                        <a:t>1)</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242570" indent="-240665">
                        <a:lnSpc>
                          <a:spcPct val="101099"/>
                        </a:lnSpc>
                        <a:spcBef>
                          <a:spcPts val="95"/>
                        </a:spcBef>
                      </a:pPr>
                      <a:r>
                        <a:rPr sz="1050" b="1" dirty="0">
                          <a:latin typeface="Roboto"/>
                          <a:cs typeface="Roboto"/>
                        </a:rPr>
                        <a:t>Near</a:t>
                      </a:r>
                      <a:r>
                        <a:rPr sz="1050" b="1" spc="-15"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48945" indent="-33020">
                        <a:lnSpc>
                          <a:spcPct val="101099"/>
                        </a:lnSpc>
                        <a:spcBef>
                          <a:spcPts val="95"/>
                        </a:spcBef>
                      </a:pPr>
                      <a:r>
                        <a:rPr sz="1050" b="1" spc="-10" dirty="0">
                          <a:latin typeface="Roboto"/>
                          <a:cs typeface="Roboto"/>
                        </a:rPr>
                        <a:t>Proficient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83820" indent="-396240">
                        <a:lnSpc>
                          <a:spcPct val="101099"/>
                        </a:lnSpc>
                        <a:spcBef>
                          <a:spcPts val="95"/>
                        </a:spcBef>
                      </a:pPr>
                      <a:r>
                        <a:rPr sz="1050" b="1" dirty="0">
                          <a:latin typeface="Roboto"/>
                          <a:cs typeface="Roboto"/>
                        </a:rPr>
                        <a:t>Advanced</a:t>
                      </a:r>
                      <a:r>
                        <a:rPr sz="1050" b="1" spc="10"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txBody>
                  <a:tcPr marL="0" marR="0" marT="12065" marB="0">
                    <a:lnL w="1270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292100">
                <a:tc rowSpan="3">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190"/>
                        </a:spcBef>
                      </a:pPr>
                      <a:endParaRPr sz="800">
                        <a:latin typeface="Times New Roman"/>
                        <a:cs typeface="Times New Roman"/>
                      </a:endParaRPr>
                    </a:p>
                    <a:p>
                      <a:pPr marL="114935">
                        <a:lnSpc>
                          <a:spcPct val="100000"/>
                        </a:lnSpc>
                      </a:pPr>
                      <a:r>
                        <a:rPr sz="800" dirty="0">
                          <a:latin typeface="Roboto"/>
                          <a:cs typeface="Roboto"/>
                        </a:rPr>
                        <a:t>ES</a:t>
                      </a:r>
                      <a:r>
                        <a:rPr sz="800" spc="35" dirty="0">
                          <a:latin typeface="Roboto"/>
                          <a:cs typeface="Roboto"/>
                        </a:rPr>
                        <a:t> </a:t>
                      </a:r>
                      <a:r>
                        <a:rPr sz="800" spc="-20" dirty="0">
                          <a:latin typeface="Roboto"/>
                          <a:cs typeface="Roboto"/>
                        </a:rPr>
                        <a:t>(G5)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10" dirty="0">
                          <a:latin typeface="Roboto"/>
                          <a:cs typeface="Roboto"/>
                        </a:rPr>
                        <a:t>Female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13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43%</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23%</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62%</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0" dirty="0">
                          <a:latin typeface="Roboto"/>
                          <a:cs typeface="Roboto"/>
                        </a:rPr>
                        <a:t>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57%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29%</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53%</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53%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18%</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4"/>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30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36%</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57%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50%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47%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645"/>
                        </a:spcBef>
                      </a:pPr>
                      <a:r>
                        <a:rPr sz="800" spc="-25" dirty="0">
                          <a:latin typeface="Roboto"/>
                          <a:cs typeface="Roboto"/>
                        </a:rPr>
                        <a:t>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292100">
                <a:tc rowSpan="3">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190"/>
                        </a:spcBef>
                      </a:pPr>
                      <a:endParaRPr sz="800">
                        <a:latin typeface="Times New Roman"/>
                        <a:cs typeface="Times New Roman"/>
                      </a:endParaRPr>
                    </a:p>
                    <a:p>
                      <a:pPr marL="98425">
                        <a:lnSpc>
                          <a:spcPct val="100000"/>
                        </a:lnSpc>
                      </a:pPr>
                      <a:r>
                        <a:rPr sz="800" dirty="0">
                          <a:latin typeface="Roboto"/>
                          <a:cs typeface="Roboto"/>
                        </a:rPr>
                        <a:t>MS</a:t>
                      </a:r>
                      <a:r>
                        <a:rPr sz="800" spc="35" dirty="0">
                          <a:latin typeface="Roboto"/>
                          <a:cs typeface="Roboto"/>
                        </a:rPr>
                        <a:t> </a:t>
                      </a:r>
                      <a:r>
                        <a:rPr sz="800" spc="-20" dirty="0">
                          <a:latin typeface="Roboto"/>
                          <a:cs typeface="Roboto"/>
                        </a:rPr>
                        <a:t>(G8)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10" dirty="0">
                          <a:latin typeface="Roboto"/>
                          <a:cs typeface="Roboto"/>
                        </a:rPr>
                        <a:t>Female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12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44%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59%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67%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N/A</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6"/>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0" dirty="0">
                          <a:latin typeface="Roboto"/>
                          <a:cs typeface="Roboto"/>
                        </a:rPr>
                        <a:t>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15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56%</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50%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32%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50%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63%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67%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7"/>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27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46%</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22%</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46%</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61%</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67%</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11%</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645"/>
                        </a:spcBef>
                      </a:pPr>
                      <a:r>
                        <a:rPr sz="800" spc="-25" dirty="0">
                          <a:latin typeface="Roboto"/>
                          <a:cs typeface="Roboto"/>
                        </a:rPr>
                        <a:t>11%</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8"/>
                  </a:ext>
                </a:extLst>
              </a:tr>
              <a:tr h="292100">
                <a:tc rowSpan="3">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190"/>
                        </a:spcBef>
                      </a:pPr>
                      <a:endParaRPr sz="800">
                        <a:latin typeface="Times New Roman"/>
                        <a:cs typeface="Times New Roman"/>
                      </a:endParaRPr>
                    </a:p>
                    <a:p>
                      <a:pPr marL="46355">
                        <a:lnSpc>
                          <a:spcPct val="100000"/>
                        </a:lnSpc>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10" dirty="0">
                          <a:latin typeface="Roboto"/>
                          <a:cs typeface="Roboto"/>
                        </a:rPr>
                        <a:t>Female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25</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44%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20%</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48%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64%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16%</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9"/>
                  </a:ext>
                </a:extLst>
              </a:tr>
              <a:tr h="29210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0" dirty="0">
                          <a:latin typeface="Roboto"/>
                          <a:cs typeface="Roboto"/>
                        </a:rPr>
                        <a:t>Male</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32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56%</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33%</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28%</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42%</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50%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59%</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24%</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18%</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645"/>
                        </a:spcBef>
                      </a:pPr>
                      <a:r>
                        <a:rPr sz="800" spc="-25" dirty="0">
                          <a:latin typeface="Roboto"/>
                          <a:cs typeface="Roboto"/>
                        </a:rPr>
                        <a:t>13%</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645"/>
                        </a:spcBef>
                      </a:pPr>
                      <a:r>
                        <a:rPr sz="800" spc="-25" dirty="0">
                          <a:latin typeface="Roboto"/>
                          <a:cs typeface="Roboto"/>
                        </a:rPr>
                        <a:t>4%</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0"/>
                  </a:ext>
                </a:extLst>
              </a:tr>
              <a:tr h="29083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81915"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25" dirty="0">
                          <a:latin typeface="Roboto"/>
                          <a:cs typeface="Roboto"/>
                        </a:rPr>
                        <a:t>57</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30%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26%</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25%</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41%</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49%</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61%</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28%</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23%</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645"/>
                        </a:spcBef>
                      </a:pPr>
                      <a:r>
                        <a:rPr sz="800" spc="-25" dirty="0">
                          <a:latin typeface="Roboto"/>
                          <a:cs typeface="Roboto"/>
                        </a:rPr>
                        <a:t>14%</a:t>
                      </a:r>
                      <a:endParaRPr sz="800">
                        <a:latin typeface="Roboto"/>
                        <a:cs typeface="Roboto"/>
                      </a:endParaRPr>
                    </a:p>
                  </a:txBody>
                  <a:tcPr marL="0" marR="0" marT="81915"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645"/>
                        </a:spcBef>
                      </a:pPr>
                      <a:r>
                        <a:rPr sz="800" spc="-25" dirty="0">
                          <a:latin typeface="Roboto"/>
                          <a:cs typeface="Roboto"/>
                        </a:rPr>
                        <a:t>2%</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3810" algn="ctr">
                        <a:lnSpc>
                          <a:spcPct val="100000"/>
                        </a:lnSpc>
                        <a:spcBef>
                          <a:spcPts val="645"/>
                        </a:spcBef>
                      </a:pPr>
                      <a:r>
                        <a:rPr sz="800" spc="-25" dirty="0">
                          <a:latin typeface="Roboto"/>
                          <a:cs typeface="Roboto"/>
                        </a:rPr>
                        <a:t>0%</a:t>
                      </a:r>
                      <a:endParaRPr sz="800">
                        <a:latin typeface="Roboto"/>
                        <a:cs typeface="Roboto"/>
                      </a:endParaRPr>
                    </a:p>
                  </a:txBody>
                  <a:tcPr marL="0" marR="0" marT="81915"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11"/>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57</a:t>
            </a:fld>
            <a:endParaRPr spc="-25" dirty="0"/>
          </a:p>
        </p:txBody>
      </p:sp>
      <p:pic>
        <p:nvPicPr>
          <p:cNvPr id="57346" name="Picture 2">
            <a:extLst>
              <a:ext uri="{FF2B5EF4-FFF2-40B4-BE49-F238E27FC236}">
                <a16:creationId xmlns:a16="http://schemas.microsoft.com/office/drawing/2014/main" id="{B3E3606D-35D0-2B38-5545-548A3378EF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3789" y="6602908"/>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52"/>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130092" y="128358"/>
            <a:ext cx="3797935" cy="711835"/>
          </a:xfrm>
          <a:prstGeom prst="rect">
            <a:avLst/>
          </a:prstGeom>
        </p:spPr>
        <p:txBody>
          <a:bodyPr vert="horz" wrap="square" lIns="0" tIns="12700" rIns="0" bIns="0" rtlCol="0">
            <a:spAutoFit/>
          </a:bodyPr>
          <a:lstStyle/>
          <a:p>
            <a:pPr marL="635"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Gender Science</a:t>
            </a:r>
            <a:endParaRPr sz="1500">
              <a:latin typeface="Roboto"/>
              <a:cs typeface="Roboto"/>
            </a:endParaRPr>
          </a:p>
        </p:txBody>
      </p:sp>
      <p:pic>
        <p:nvPicPr>
          <p:cNvPr id="4" name="object 4"/>
          <p:cNvPicPr/>
          <p:nvPr/>
        </p:nvPicPr>
        <p:blipFill>
          <a:blip r:embed="rId2" cstate="print"/>
          <a:stretch>
            <a:fillRect/>
          </a:stretch>
        </p:blipFill>
        <p:spPr>
          <a:xfrm>
            <a:off x="576072" y="954037"/>
            <a:ext cx="9043416" cy="6207179"/>
          </a:xfrm>
          <a:prstGeom prst="rect">
            <a:avLst/>
          </a:prstGeom>
        </p:spPr>
      </p:pic>
      <p:grpSp>
        <p:nvGrpSpPr>
          <p:cNvPr id="5" name="object 5"/>
          <p:cNvGrpSpPr/>
          <p:nvPr/>
        </p:nvGrpSpPr>
        <p:grpSpPr>
          <a:xfrm>
            <a:off x="91439" y="889774"/>
            <a:ext cx="9875520" cy="6524625"/>
            <a:chOff x="91439" y="889774"/>
            <a:chExt cx="9875520" cy="6524625"/>
          </a:xfrm>
        </p:grpSpPr>
        <p:sp>
          <p:nvSpPr>
            <p:cNvPr id="6" name="object 6"/>
            <p:cNvSpPr/>
            <p:nvPr/>
          </p:nvSpPr>
          <p:spPr>
            <a:xfrm>
              <a:off x="94614" y="889774"/>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37"/>
              <a:ext cx="9869170" cy="6517005"/>
            </a:xfrm>
            <a:custGeom>
              <a:avLst/>
              <a:gdLst/>
              <a:ahLst/>
              <a:cxnLst/>
              <a:rect l="l" t="t" r="r" b="b"/>
              <a:pathLst>
                <a:path w="9869170" h="6517005">
                  <a:moveTo>
                    <a:pt x="0" y="0"/>
                  </a:moveTo>
                  <a:lnTo>
                    <a:pt x="0" y="6516547"/>
                  </a:lnTo>
                </a:path>
                <a:path w="9869170" h="6517005">
                  <a:moveTo>
                    <a:pt x="0" y="6516547"/>
                  </a:moveTo>
                  <a:lnTo>
                    <a:pt x="9869169" y="6516547"/>
                  </a:lnTo>
                </a:path>
                <a:path w="9869170" h="6517005">
                  <a:moveTo>
                    <a:pt x="9869169" y="0"/>
                  </a:moveTo>
                  <a:lnTo>
                    <a:pt x="9869169" y="6516547"/>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58</a:t>
            </a:fld>
            <a:endParaRPr spc="-25" dirty="0"/>
          </a:p>
        </p:txBody>
      </p:sp>
      <p:pic>
        <p:nvPicPr>
          <p:cNvPr id="21" name="Picture 2">
            <a:extLst>
              <a:ext uri="{FF2B5EF4-FFF2-40B4-BE49-F238E27FC236}">
                <a16:creationId xmlns:a16="http://schemas.microsoft.com/office/drawing/2014/main" id="{F6BFE94F-AFFE-C42E-D688-F8F1340A58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27"/>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130092" y="128358"/>
            <a:ext cx="3797935" cy="711835"/>
          </a:xfrm>
          <a:prstGeom prst="rect">
            <a:avLst/>
          </a:prstGeom>
        </p:spPr>
        <p:txBody>
          <a:bodyPr vert="horz" wrap="square" lIns="0" tIns="12700" rIns="0" bIns="0" rtlCol="0">
            <a:spAutoFit/>
          </a:bodyPr>
          <a:lstStyle/>
          <a:p>
            <a:pPr marL="635"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Gender Science</a:t>
            </a:r>
            <a:endParaRPr sz="1500">
              <a:latin typeface="Roboto"/>
              <a:cs typeface="Roboto"/>
            </a:endParaRPr>
          </a:p>
        </p:txBody>
      </p:sp>
      <p:pic>
        <p:nvPicPr>
          <p:cNvPr id="4" name="object 4"/>
          <p:cNvPicPr/>
          <p:nvPr/>
        </p:nvPicPr>
        <p:blipFill>
          <a:blip r:embed="rId2" cstate="print"/>
          <a:stretch>
            <a:fillRect/>
          </a:stretch>
        </p:blipFill>
        <p:spPr>
          <a:xfrm>
            <a:off x="576072" y="954024"/>
            <a:ext cx="9043416" cy="6201081"/>
          </a:xfrm>
          <a:prstGeom prst="rect">
            <a:avLst/>
          </a:prstGeom>
        </p:spPr>
      </p:pic>
      <p:grpSp>
        <p:nvGrpSpPr>
          <p:cNvPr id="5" name="object 5"/>
          <p:cNvGrpSpPr/>
          <p:nvPr/>
        </p:nvGrpSpPr>
        <p:grpSpPr>
          <a:xfrm>
            <a:off x="91439" y="889749"/>
            <a:ext cx="9875520" cy="6524625"/>
            <a:chOff x="91439" y="889749"/>
            <a:chExt cx="9875520" cy="6524625"/>
          </a:xfrm>
        </p:grpSpPr>
        <p:sp>
          <p:nvSpPr>
            <p:cNvPr id="6" name="object 6"/>
            <p:cNvSpPr/>
            <p:nvPr/>
          </p:nvSpPr>
          <p:spPr>
            <a:xfrm>
              <a:off x="94614" y="889749"/>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11"/>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59</a:t>
            </a:fld>
            <a:endParaRPr spc="-25" dirty="0"/>
          </a:p>
        </p:txBody>
      </p:sp>
      <p:pic>
        <p:nvPicPr>
          <p:cNvPr id="11" name="Picture 2">
            <a:extLst>
              <a:ext uri="{FF2B5EF4-FFF2-40B4-BE49-F238E27FC236}">
                <a16:creationId xmlns:a16="http://schemas.microsoft.com/office/drawing/2014/main" id="{9F5F86C6-1570-B12E-9AC7-DD2B8583B7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393646184"/>
              </p:ext>
            </p:extLst>
          </p:nvPr>
        </p:nvGraphicFramePr>
        <p:xfrm>
          <a:off x="91439" y="89865"/>
          <a:ext cx="9866629" cy="5877560"/>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658495">
                  <a:extLst>
                    <a:ext uri="{9D8B030D-6E8A-4147-A177-3AD203B41FA5}">
                      <a16:colId xmlns:a16="http://schemas.microsoft.com/office/drawing/2014/main" val="20001"/>
                    </a:ext>
                  </a:extLst>
                </a:gridCol>
                <a:gridCol w="539750">
                  <a:extLst>
                    <a:ext uri="{9D8B030D-6E8A-4147-A177-3AD203B41FA5}">
                      <a16:colId xmlns:a16="http://schemas.microsoft.com/office/drawing/2014/main" val="20002"/>
                    </a:ext>
                  </a:extLst>
                </a:gridCol>
                <a:gridCol w="539750">
                  <a:extLst>
                    <a:ext uri="{9D8B030D-6E8A-4147-A177-3AD203B41FA5}">
                      <a16:colId xmlns:a16="http://schemas.microsoft.com/office/drawing/2014/main" val="20003"/>
                    </a:ext>
                  </a:extLst>
                </a:gridCol>
                <a:gridCol w="502919">
                  <a:extLst>
                    <a:ext uri="{9D8B030D-6E8A-4147-A177-3AD203B41FA5}">
                      <a16:colId xmlns:a16="http://schemas.microsoft.com/office/drawing/2014/main" val="20004"/>
                    </a:ext>
                  </a:extLst>
                </a:gridCol>
                <a:gridCol w="502920">
                  <a:extLst>
                    <a:ext uri="{9D8B030D-6E8A-4147-A177-3AD203B41FA5}">
                      <a16:colId xmlns:a16="http://schemas.microsoft.com/office/drawing/2014/main" val="20005"/>
                    </a:ext>
                  </a:extLst>
                </a:gridCol>
                <a:gridCol w="502920">
                  <a:extLst>
                    <a:ext uri="{9D8B030D-6E8A-4147-A177-3AD203B41FA5}">
                      <a16:colId xmlns:a16="http://schemas.microsoft.com/office/drawing/2014/main" val="20006"/>
                    </a:ext>
                  </a:extLst>
                </a:gridCol>
                <a:gridCol w="502920">
                  <a:extLst>
                    <a:ext uri="{9D8B030D-6E8A-4147-A177-3AD203B41FA5}">
                      <a16:colId xmlns:a16="http://schemas.microsoft.com/office/drawing/2014/main" val="20007"/>
                    </a:ext>
                  </a:extLst>
                </a:gridCol>
                <a:gridCol w="502920">
                  <a:extLst>
                    <a:ext uri="{9D8B030D-6E8A-4147-A177-3AD203B41FA5}">
                      <a16:colId xmlns:a16="http://schemas.microsoft.com/office/drawing/2014/main" val="20008"/>
                    </a:ext>
                  </a:extLst>
                </a:gridCol>
                <a:gridCol w="502920">
                  <a:extLst>
                    <a:ext uri="{9D8B030D-6E8A-4147-A177-3AD203B41FA5}">
                      <a16:colId xmlns:a16="http://schemas.microsoft.com/office/drawing/2014/main" val="20009"/>
                    </a:ext>
                  </a:extLst>
                </a:gridCol>
                <a:gridCol w="502920">
                  <a:extLst>
                    <a:ext uri="{9D8B030D-6E8A-4147-A177-3AD203B41FA5}">
                      <a16:colId xmlns:a16="http://schemas.microsoft.com/office/drawing/2014/main" val="20010"/>
                    </a:ext>
                  </a:extLst>
                </a:gridCol>
                <a:gridCol w="502920">
                  <a:extLst>
                    <a:ext uri="{9D8B030D-6E8A-4147-A177-3AD203B41FA5}">
                      <a16:colId xmlns:a16="http://schemas.microsoft.com/office/drawing/2014/main" val="20011"/>
                    </a:ext>
                  </a:extLst>
                </a:gridCol>
                <a:gridCol w="502920">
                  <a:extLst>
                    <a:ext uri="{9D8B030D-6E8A-4147-A177-3AD203B41FA5}">
                      <a16:colId xmlns:a16="http://schemas.microsoft.com/office/drawing/2014/main" val="20012"/>
                    </a:ext>
                  </a:extLst>
                </a:gridCol>
                <a:gridCol w="502920">
                  <a:extLst>
                    <a:ext uri="{9D8B030D-6E8A-4147-A177-3AD203B41FA5}">
                      <a16:colId xmlns:a16="http://schemas.microsoft.com/office/drawing/2014/main" val="20013"/>
                    </a:ext>
                  </a:extLst>
                </a:gridCol>
                <a:gridCol w="502920">
                  <a:extLst>
                    <a:ext uri="{9D8B030D-6E8A-4147-A177-3AD203B41FA5}">
                      <a16:colId xmlns:a16="http://schemas.microsoft.com/office/drawing/2014/main" val="20014"/>
                    </a:ext>
                  </a:extLst>
                </a:gridCol>
                <a:gridCol w="502920">
                  <a:extLst>
                    <a:ext uri="{9D8B030D-6E8A-4147-A177-3AD203B41FA5}">
                      <a16:colId xmlns:a16="http://schemas.microsoft.com/office/drawing/2014/main" val="20015"/>
                    </a:ext>
                  </a:extLst>
                </a:gridCol>
                <a:gridCol w="502920">
                  <a:extLst>
                    <a:ext uri="{9D8B030D-6E8A-4147-A177-3AD203B41FA5}">
                      <a16:colId xmlns:a16="http://schemas.microsoft.com/office/drawing/2014/main" val="20016"/>
                    </a:ext>
                  </a:extLst>
                </a:gridCol>
                <a:gridCol w="502920">
                  <a:extLst>
                    <a:ext uri="{9D8B030D-6E8A-4147-A177-3AD203B41FA5}">
                      <a16:colId xmlns:a16="http://schemas.microsoft.com/office/drawing/2014/main" val="20017"/>
                    </a:ext>
                  </a:extLst>
                </a:gridCol>
                <a:gridCol w="499745">
                  <a:extLst>
                    <a:ext uri="{9D8B030D-6E8A-4147-A177-3AD203B41FA5}">
                      <a16:colId xmlns:a16="http://schemas.microsoft.com/office/drawing/2014/main" val="20018"/>
                    </a:ext>
                  </a:extLst>
                </a:gridCol>
              </a:tblGrid>
              <a:tr h="810895">
                <a:tc gridSpan="19">
                  <a:txBody>
                    <a:bodyPr/>
                    <a:lstStyle/>
                    <a:p>
                      <a:pPr algn="ctr">
                        <a:lnSpc>
                          <a:spcPct val="100000"/>
                        </a:lnSpc>
                        <a:spcBef>
                          <a:spcPts val="39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2984500" marR="2974975"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Program </a:t>
                      </a: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a:txBody>
                  <a:tcPr marL="0" marR="0" marT="4953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1655">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54"/>
                        </a:spcBef>
                      </a:pPr>
                      <a:endParaRPr sz="800">
                        <a:latin typeface="Times New Roman"/>
                        <a:cs typeface="Times New Roman"/>
                      </a:endParaRPr>
                    </a:p>
                    <a:p>
                      <a:pPr marL="15240">
                        <a:lnSpc>
                          <a:spcPct val="100000"/>
                        </a:lnSpc>
                        <a:spcBef>
                          <a:spcPts val="5"/>
                        </a:spcBef>
                      </a:pPr>
                      <a:r>
                        <a:rPr sz="800" b="1" dirty="0">
                          <a:latin typeface="Roboto"/>
                          <a:cs typeface="Roboto"/>
                        </a:rPr>
                        <a:t>Grade</a:t>
                      </a:r>
                      <a:r>
                        <a:rPr sz="800" b="1" spc="45" dirty="0">
                          <a:latin typeface="Roboto"/>
                          <a:cs typeface="Roboto"/>
                        </a:rPr>
                        <a:t> </a:t>
                      </a:r>
                      <a:r>
                        <a:rPr sz="800" b="1" spc="-20" dirty="0">
                          <a:latin typeface="Roboto"/>
                          <a:cs typeface="Roboto"/>
                        </a:rPr>
                        <a:t>Band</a:t>
                      </a:r>
                      <a:endParaRPr sz="800">
                        <a:latin typeface="Roboto"/>
                        <a:cs typeface="Roboto"/>
                      </a:endParaRPr>
                    </a:p>
                  </a:txBody>
                  <a:tcPr marL="0" marR="0" marT="0" marB="0">
                    <a:lnL w="12700">
                      <a:solidFill>
                        <a:srgbClr val="000000"/>
                      </a:solidFill>
                      <a:prstDash val="solid"/>
                    </a:lnL>
                    <a:lnR w="28575">
                      <a:solidFill>
                        <a:srgbClr val="000000"/>
                      </a:solidFill>
                      <a:prstDash val="solid"/>
                    </a:lnR>
                    <a:lnT w="12700" cap="flat" cmpd="sng" algn="ctr">
                      <a:solidFill>
                        <a:srgbClr val="000000"/>
                      </a:solidFill>
                      <a:prstDash val="solid"/>
                      <a:round/>
                      <a:headEnd type="none" w="med" len="med"/>
                      <a:tailEnd type="none" w="med" len="me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54"/>
                        </a:spcBef>
                      </a:pPr>
                      <a:endParaRPr sz="800">
                        <a:latin typeface="Times New Roman"/>
                        <a:cs typeface="Times New Roman"/>
                      </a:endParaRPr>
                    </a:p>
                    <a:p>
                      <a:pPr marL="125095">
                        <a:lnSpc>
                          <a:spcPct val="100000"/>
                        </a:lnSpc>
                        <a:spcBef>
                          <a:spcPts val="5"/>
                        </a:spcBef>
                      </a:pPr>
                      <a:r>
                        <a:rPr sz="800" b="1" spc="-10" dirty="0">
                          <a:latin typeface="Roboto"/>
                          <a:cs typeface="Roboto"/>
                        </a:rPr>
                        <a:t>Program</a:t>
                      </a:r>
                      <a:endParaRPr sz="800">
                        <a:latin typeface="Roboto"/>
                        <a:cs typeface="Roboto"/>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19685" algn="ctr">
                        <a:lnSpc>
                          <a:spcPct val="104200"/>
                        </a:lnSpc>
                      </a:pPr>
                      <a:r>
                        <a:rPr sz="800" b="1" spc="-10" dirty="0">
                          <a:latin typeface="Roboto"/>
                          <a:cs typeface="Roboto"/>
                        </a:rPr>
                        <a:t>Total</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29845" algn="ctr">
                        <a:lnSpc>
                          <a:spcPct val="104200"/>
                        </a:lnSpc>
                      </a:pPr>
                      <a:r>
                        <a:rPr sz="800" b="1" dirty="0">
                          <a:latin typeface="Roboto"/>
                          <a:cs typeface="Roboto"/>
                        </a:rPr>
                        <a:t>%</a:t>
                      </a:r>
                      <a:r>
                        <a:rPr sz="800" b="1" spc="25" dirty="0">
                          <a:latin typeface="Roboto"/>
                          <a:cs typeface="Roboto"/>
                        </a:rPr>
                        <a:t> </a:t>
                      </a:r>
                      <a:r>
                        <a:rPr sz="800" b="1" spc="-25" dirty="0">
                          <a:latin typeface="Roboto"/>
                          <a:cs typeface="Roboto"/>
                        </a:rPr>
                        <a:t>of</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gridSpan="3">
                  <a:txBody>
                    <a:bodyPr/>
                    <a:lstStyle/>
                    <a:p>
                      <a:pPr marL="491490" marR="374015" indent="-109855">
                        <a:lnSpc>
                          <a:spcPct val="101099"/>
                        </a:lnSpc>
                        <a:spcBef>
                          <a:spcPts val="95"/>
                        </a:spcBef>
                      </a:pPr>
                      <a:r>
                        <a:rPr sz="1050" b="1" dirty="0">
                          <a:latin typeface="Roboto"/>
                          <a:cs typeface="Roboto"/>
                        </a:rPr>
                        <a:t>Not</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235585" indent="-253365">
                        <a:lnSpc>
                          <a:spcPct val="101099"/>
                        </a:lnSpc>
                        <a:spcBef>
                          <a:spcPts val="95"/>
                        </a:spcBef>
                      </a:pPr>
                      <a:r>
                        <a:rPr sz="1050" b="1" dirty="0">
                          <a:latin typeface="Roboto"/>
                          <a:cs typeface="Roboto"/>
                        </a:rPr>
                        <a:t>Partially</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359410" indent="-121285">
                        <a:lnSpc>
                          <a:spcPct val="101099"/>
                        </a:lnSpc>
                        <a:spcBef>
                          <a:spcPts val="95"/>
                        </a:spcBef>
                      </a:pPr>
                      <a:r>
                        <a:rPr sz="1050" b="1" spc="-10" dirty="0">
                          <a:latin typeface="Roboto"/>
                          <a:cs typeface="Roboto"/>
                        </a:rPr>
                        <a:t>Approaching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84505" indent="14604">
                        <a:lnSpc>
                          <a:spcPct val="101099"/>
                        </a:lnSpc>
                        <a:spcBef>
                          <a:spcPts val="95"/>
                        </a:spcBef>
                      </a:pP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31800" indent="-47625">
                        <a:lnSpc>
                          <a:spcPct val="101099"/>
                        </a:lnSpc>
                        <a:spcBef>
                          <a:spcPts val="95"/>
                        </a:spcBef>
                      </a:pPr>
                      <a:r>
                        <a:rPr sz="1050" b="1" spc="-10" dirty="0">
                          <a:latin typeface="Roboto"/>
                          <a:cs typeface="Roboto"/>
                        </a:rPr>
                        <a:t>Exceeding </a:t>
                      </a:r>
                      <a:r>
                        <a:rPr sz="1050" b="1" dirty="0">
                          <a:latin typeface="Roboto"/>
                          <a:cs typeface="Roboto"/>
                        </a:rPr>
                        <a:t>(Level</a:t>
                      </a:r>
                      <a:r>
                        <a:rPr sz="1050" b="1" spc="-15" dirty="0">
                          <a:latin typeface="Roboto"/>
                          <a:cs typeface="Roboto"/>
                        </a:rPr>
                        <a:t> </a:t>
                      </a:r>
                      <a:r>
                        <a:rPr sz="1050" b="1" spc="-25" dirty="0">
                          <a:latin typeface="Roboto"/>
                          <a:cs typeface="Roboto"/>
                        </a:rPr>
                        <a:t>5)</a:t>
                      </a:r>
                      <a:endParaRPr sz="1050">
                        <a:latin typeface="Roboto"/>
                        <a:cs typeface="Roboto"/>
                      </a:endParaRPr>
                    </a:p>
                  </a:txBody>
                  <a:tcPr marL="0" marR="0" marT="12065" marB="0">
                    <a:lnL w="1270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238760">
                <a:tc rowSpan="6">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45"/>
                        </a:spcBef>
                      </a:pPr>
                      <a:endParaRPr sz="800">
                        <a:latin typeface="Times New Roman"/>
                        <a:cs typeface="Times New Roman"/>
                      </a:endParaRPr>
                    </a:p>
                    <a:p>
                      <a:pPr marL="34290">
                        <a:lnSpc>
                          <a:spcPct val="100000"/>
                        </a:lnSpc>
                      </a:pPr>
                      <a:r>
                        <a:rPr sz="800" dirty="0">
                          <a:latin typeface="Roboto"/>
                          <a:cs typeface="Roboto"/>
                        </a:rPr>
                        <a:t>ES</a:t>
                      </a:r>
                      <a:r>
                        <a:rPr sz="800" spc="60" dirty="0">
                          <a:latin typeface="Roboto"/>
                          <a:cs typeface="Roboto"/>
                        </a:rPr>
                        <a:t> </a:t>
                      </a:r>
                      <a:r>
                        <a:rPr sz="800" dirty="0">
                          <a:latin typeface="Roboto"/>
                          <a:cs typeface="Roboto"/>
                        </a:rPr>
                        <a:t>(G3-</a:t>
                      </a:r>
                      <a:r>
                        <a:rPr sz="800" spc="-25" dirty="0">
                          <a:latin typeface="Roboto"/>
                          <a:cs typeface="Roboto"/>
                        </a:rPr>
                        <a:t>G5)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lang="en-US" sz="800" spc="-25" dirty="0">
                          <a:latin typeface="Roboto"/>
                          <a:cs typeface="Roboto"/>
                        </a:rPr>
                        <a:t>ML</a:t>
                      </a:r>
                      <a:endParaRPr sz="800" dirty="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20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24%</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6%</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44%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29%</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28%</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35%</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29%</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25%</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430"/>
                        </a:spcBef>
                      </a:pPr>
                      <a:r>
                        <a:rPr sz="800" dirty="0">
                          <a:latin typeface="Roboto"/>
                          <a:cs typeface="Roboto"/>
                        </a:rPr>
                        <a:t>F/R</a:t>
                      </a:r>
                      <a:r>
                        <a:rPr sz="800" spc="45" dirty="0">
                          <a:latin typeface="Roboto"/>
                          <a:cs typeface="Roboto"/>
                        </a:rPr>
                        <a:t> </a:t>
                      </a:r>
                      <a:r>
                        <a:rPr sz="800" spc="-10" dirty="0">
                          <a:latin typeface="Roboto"/>
                          <a:cs typeface="Roboto"/>
                        </a:rPr>
                        <a:t>Lunch</a:t>
                      </a:r>
                      <a:endParaRPr sz="800">
                        <a:latin typeface="Roboto"/>
                        <a:cs typeface="Roboto"/>
                      </a:endParaRPr>
                    </a:p>
                  </a:txBody>
                  <a:tcPr marL="0" marR="0" marT="546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44</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54%</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15%</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8%</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14%</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7%</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23%</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11%</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19%</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15%</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25%</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52%</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42%</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34%</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7%</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12%</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430"/>
                        </a:spcBef>
                      </a:pPr>
                      <a:r>
                        <a:rPr sz="800" spc="-25" dirty="0">
                          <a:latin typeface="Roboto"/>
                          <a:cs typeface="Roboto"/>
                        </a:rPr>
                        <a:t>16%</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4"/>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dirty="0">
                          <a:latin typeface="Roboto"/>
                          <a:cs typeface="Roboto"/>
                        </a:rPr>
                        <a:t>Section</a:t>
                      </a:r>
                      <a:r>
                        <a:rPr sz="800" spc="55" dirty="0">
                          <a:latin typeface="Roboto"/>
                          <a:cs typeface="Roboto"/>
                        </a:rPr>
                        <a:t> </a:t>
                      </a:r>
                      <a:r>
                        <a:rPr sz="800" spc="-25" dirty="0">
                          <a:latin typeface="Roboto"/>
                          <a:cs typeface="Roboto"/>
                        </a:rPr>
                        <a:t>504</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2%</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10" dirty="0">
                          <a:latin typeface="Roboto"/>
                          <a:cs typeface="Roboto"/>
                        </a:rPr>
                        <a:t>SpecEd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23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28%</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46%</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50%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22%</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15%</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40%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22%</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30%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15%</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6"/>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10" dirty="0">
                          <a:latin typeface="Roboto"/>
                          <a:cs typeface="Roboto"/>
                        </a:rPr>
                        <a:t>GenEd</a:t>
                      </a:r>
                      <a:endParaRPr sz="800">
                        <a:latin typeface="Roboto"/>
                        <a:cs typeface="Roboto"/>
                      </a:endParaRPr>
                    </a:p>
                  </a:txBody>
                  <a:tcPr marL="0" marR="0" marT="55879"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25" dirty="0">
                          <a:latin typeface="Roboto"/>
                          <a:cs typeface="Roboto"/>
                        </a:rPr>
                        <a:t>44</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54%</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25" dirty="0">
                          <a:latin typeface="Roboto"/>
                          <a:cs typeface="Roboto"/>
                        </a:rPr>
                        <a:t>6%</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25" dirty="0">
                          <a:latin typeface="Roboto"/>
                          <a:cs typeface="Roboto"/>
                        </a:rPr>
                        <a:t>4%</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25" dirty="0">
                          <a:latin typeface="Roboto"/>
                          <a:cs typeface="Roboto"/>
                        </a:rPr>
                        <a:t>9%</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25" dirty="0">
                          <a:latin typeface="Roboto"/>
                          <a:cs typeface="Roboto"/>
                        </a:rPr>
                        <a:t>9%</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11%</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20%</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66%</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54%</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45%</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19%</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30%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439"/>
                        </a:spcBef>
                      </a:pPr>
                      <a:r>
                        <a:rPr sz="800" spc="-25" dirty="0">
                          <a:latin typeface="Roboto"/>
                          <a:cs typeface="Roboto"/>
                        </a:rPr>
                        <a:t>25%</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7"/>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82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8%</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11%</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24%</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53%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42%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34%</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19%</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434"/>
                        </a:spcBef>
                      </a:pPr>
                      <a:r>
                        <a:rPr sz="800" spc="-25" dirty="0">
                          <a:latin typeface="Roboto"/>
                          <a:cs typeface="Roboto"/>
                        </a:rPr>
                        <a:t>18%</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8"/>
                  </a:ext>
                </a:extLst>
              </a:tr>
              <a:tr h="238760">
                <a:tc rowSpan="6">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marL="207010" marR="101600" indent="-105410">
                        <a:lnSpc>
                          <a:spcPct val="104200"/>
                        </a:lnSpc>
                      </a:pPr>
                      <a:r>
                        <a:rPr sz="800" dirty="0">
                          <a:latin typeface="Roboto"/>
                          <a:cs typeface="Roboto"/>
                        </a:rPr>
                        <a:t>MS</a:t>
                      </a:r>
                      <a:r>
                        <a:rPr sz="800" spc="35" dirty="0">
                          <a:latin typeface="Roboto"/>
                          <a:cs typeface="Roboto"/>
                        </a:rPr>
                        <a:t> </a:t>
                      </a:r>
                      <a:r>
                        <a:rPr sz="800" spc="-20" dirty="0">
                          <a:latin typeface="Roboto"/>
                          <a:cs typeface="Roboto"/>
                        </a:rPr>
                        <a:t>(G6-</a:t>
                      </a:r>
                      <a:r>
                        <a:rPr sz="800" spc="500" dirty="0">
                          <a:latin typeface="Roboto"/>
                          <a:cs typeface="Roboto"/>
                        </a:rPr>
                        <a:t> </a:t>
                      </a:r>
                      <a:r>
                        <a:rPr sz="800" spc="-25" dirty="0">
                          <a:latin typeface="Roboto"/>
                          <a:cs typeface="Roboto"/>
                        </a:rPr>
                        <a:t>G8)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lang="en-US" sz="800" spc="-25" dirty="0">
                          <a:latin typeface="Roboto"/>
                          <a:cs typeface="Roboto"/>
                        </a:rPr>
                        <a:t>ML</a:t>
                      </a:r>
                      <a:endParaRPr sz="800" dirty="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6%</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9"/>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439"/>
                        </a:spcBef>
                      </a:pPr>
                      <a:r>
                        <a:rPr sz="800" dirty="0">
                          <a:latin typeface="Roboto"/>
                          <a:cs typeface="Roboto"/>
                        </a:rPr>
                        <a:t>F/R</a:t>
                      </a:r>
                      <a:r>
                        <a:rPr sz="800" spc="45" dirty="0">
                          <a:latin typeface="Roboto"/>
                          <a:cs typeface="Roboto"/>
                        </a:rPr>
                        <a:t> </a:t>
                      </a:r>
                      <a:r>
                        <a:rPr sz="800" spc="-10" dirty="0">
                          <a:latin typeface="Roboto"/>
                          <a:cs typeface="Roboto"/>
                        </a:rPr>
                        <a:t>Lunch</a:t>
                      </a:r>
                      <a:endParaRPr sz="800">
                        <a:latin typeface="Roboto"/>
                        <a:cs typeface="Roboto"/>
                      </a:endParaRPr>
                    </a:p>
                  </a:txBody>
                  <a:tcPr marL="0" marR="0" marT="55879"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32</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47%</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15%</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3%</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4%</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8%</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3%</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15%</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8%</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13%</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46%</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28%</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25%</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19%</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56%</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439"/>
                        </a:spcBef>
                      </a:pPr>
                      <a:r>
                        <a:rPr sz="800" spc="-25" dirty="0">
                          <a:latin typeface="Roboto"/>
                          <a:cs typeface="Roboto"/>
                        </a:rPr>
                        <a:t>56%</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0"/>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dirty="0">
                          <a:latin typeface="Roboto"/>
                          <a:cs typeface="Roboto"/>
                        </a:rPr>
                        <a:t>Section</a:t>
                      </a:r>
                      <a:r>
                        <a:rPr sz="800" spc="55" dirty="0">
                          <a:latin typeface="Roboto"/>
                          <a:cs typeface="Roboto"/>
                        </a:rPr>
                        <a:t> </a:t>
                      </a:r>
                      <a:r>
                        <a:rPr sz="800" spc="-25" dirty="0">
                          <a:latin typeface="Roboto"/>
                          <a:cs typeface="Roboto"/>
                        </a:rPr>
                        <a:t>504</a:t>
                      </a:r>
                      <a:endParaRPr sz="800">
                        <a:latin typeface="Roboto"/>
                        <a:cs typeface="Roboto"/>
                      </a:endParaRPr>
                    </a:p>
                  </a:txBody>
                  <a:tcPr marL="0" marR="0" marT="546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&lt;10</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6%</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1"/>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10" dirty="0">
                          <a:latin typeface="Roboto"/>
                          <a:cs typeface="Roboto"/>
                        </a:rPr>
                        <a:t>SpecEd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30%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30%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20%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2"/>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10" dirty="0">
                          <a:latin typeface="Roboto"/>
                          <a:cs typeface="Roboto"/>
                        </a:rPr>
                        <a:t>GenEd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59</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87%</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2%</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1%</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2%</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5%</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51%</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43%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37%</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33%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55%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434"/>
                        </a:spcBef>
                      </a:pPr>
                      <a:r>
                        <a:rPr sz="800" spc="-25" dirty="0">
                          <a:latin typeface="Roboto"/>
                          <a:cs typeface="Roboto"/>
                        </a:rPr>
                        <a:t>54%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3"/>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546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68</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7%</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1%</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4%</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2%</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6%</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4%</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19%</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2%</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7%</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44%</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43%</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35%</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28%</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48%</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430"/>
                        </a:spcBef>
                      </a:pPr>
                      <a:r>
                        <a:rPr sz="800" spc="-25" dirty="0">
                          <a:latin typeface="Roboto"/>
                          <a:cs typeface="Roboto"/>
                        </a:rPr>
                        <a:t>49%</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4"/>
                  </a:ext>
                </a:extLst>
              </a:tr>
              <a:tr h="238760">
                <a:tc rowSpan="6">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40"/>
                        </a:spcBef>
                      </a:pPr>
                      <a:endParaRPr sz="800">
                        <a:latin typeface="Times New Roman"/>
                        <a:cs typeface="Times New Roman"/>
                      </a:endParaRPr>
                    </a:p>
                    <a:p>
                      <a:pPr marL="46355">
                        <a:lnSpc>
                          <a:spcPct val="100000"/>
                        </a:lnSpc>
                        <a:spcBef>
                          <a:spcPts val="5"/>
                        </a:spcBef>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4"/>
                        </a:spcBef>
                      </a:pPr>
                      <a:r>
                        <a:rPr lang="en-US" sz="800" spc="-25" dirty="0">
                          <a:latin typeface="Roboto"/>
                          <a:cs typeface="Roboto"/>
                        </a:rPr>
                        <a:t>ML</a:t>
                      </a:r>
                      <a:endParaRPr sz="800" dirty="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24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16%</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21%</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39%</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36%</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26%</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25%</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434"/>
                        </a:spcBef>
                      </a:pPr>
                      <a:r>
                        <a:rPr sz="800" spc="-25" dirty="0">
                          <a:latin typeface="Roboto"/>
                          <a:cs typeface="Roboto"/>
                        </a:rPr>
                        <a:t>8%</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5"/>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2540" algn="ctr">
                        <a:lnSpc>
                          <a:spcPct val="100000"/>
                        </a:lnSpc>
                        <a:spcBef>
                          <a:spcPts val="434"/>
                        </a:spcBef>
                      </a:pPr>
                      <a:r>
                        <a:rPr sz="800" dirty="0">
                          <a:latin typeface="Roboto"/>
                          <a:cs typeface="Roboto"/>
                        </a:rPr>
                        <a:t>F/R</a:t>
                      </a:r>
                      <a:r>
                        <a:rPr sz="800" spc="45" dirty="0">
                          <a:latin typeface="Roboto"/>
                          <a:cs typeface="Roboto"/>
                        </a:rPr>
                        <a:t> </a:t>
                      </a:r>
                      <a:r>
                        <a:rPr sz="800" spc="-10" dirty="0">
                          <a:latin typeface="Roboto"/>
                          <a:cs typeface="Roboto"/>
                        </a:rPr>
                        <a:t>Lunch</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76</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51%</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15%</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9%</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6%</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16%</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8%</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17%</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49%</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434"/>
                        </a:spcBef>
                      </a:pPr>
                      <a:r>
                        <a:rPr sz="800" spc="-25" dirty="0">
                          <a:latin typeface="Roboto"/>
                          <a:cs typeface="Roboto"/>
                        </a:rPr>
                        <a:t>33%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6"/>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dirty="0">
                          <a:latin typeface="Roboto"/>
                          <a:cs typeface="Roboto"/>
                        </a:rPr>
                        <a:t>Section</a:t>
                      </a:r>
                      <a:r>
                        <a:rPr sz="800" spc="55" dirty="0">
                          <a:latin typeface="Roboto"/>
                          <a:cs typeface="Roboto"/>
                        </a:rPr>
                        <a:t> </a:t>
                      </a:r>
                      <a:r>
                        <a:rPr sz="800" spc="-25" dirty="0">
                          <a:latin typeface="Roboto"/>
                          <a:cs typeface="Roboto"/>
                        </a:rPr>
                        <a:t>504</a:t>
                      </a:r>
                      <a:endParaRPr sz="800">
                        <a:latin typeface="Roboto"/>
                        <a:cs typeface="Roboto"/>
                      </a:endParaRPr>
                    </a:p>
                  </a:txBody>
                  <a:tcPr marL="0" marR="0" marT="55879"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25" dirty="0">
                          <a:latin typeface="Roboto"/>
                          <a:cs typeface="Roboto"/>
                        </a:rPr>
                        <a:t>&lt;10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9"/>
                        </a:spcBef>
                      </a:pPr>
                      <a:r>
                        <a:rPr sz="800" spc="-25" dirty="0">
                          <a:latin typeface="Roboto"/>
                          <a:cs typeface="Roboto"/>
                        </a:rPr>
                        <a:t>4%</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7"/>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4"/>
                        </a:spcBef>
                      </a:pPr>
                      <a:r>
                        <a:rPr sz="800" spc="-10" dirty="0">
                          <a:latin typeface="Roboto"/>
                          <a:cs typeface="Roboto"/>
                        </a:rPr>
                        <a:t>SpecEd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30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39%</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37%</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11%</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22%</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16%</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8"/>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4"/>
                        </a:spcBef>
                      </a:pPr>
                      <a:r>
                        <a:rPr sz="800" spc="-10" dirty="0">
                          <a:latin typeface="Roboto"/>
                          <a:cs typeface="Roboto"/>
                        </a:rPr>
                        <a:t>GenEd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103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69%</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1%</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5%</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11%</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12%</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57%</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48%</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41%</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27%</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434"/>
                        </a:spcBef>
                      </a:pPr>
                      <a:r>
                        <a:rPr sz="800" spc="-25" dirty="0">
                          <a:latin typeface="Roboto"/>
                          <a:cs typeface="Roboto"/>
                        </a:rPr>
                        <a:t>42%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9"/>
                  </a:ext>
                </a:extLst>
              </a:tr>
              <a:tr h="23749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55879"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150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10%</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9"/>
                        </a:spcBef>
                      </a:pPr>
                      <a:r>
                        <a:rPr sz="800" spc="-25" dirty="0">
                          <a:latin typeface="Roboto"/>
                          <a:cs typeface="Roboto"/>
                        </a:rPr>
                        <a:t>5%</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9"/>
                        </a:spcBef>
                      </a:pPr>
                      <a:r>
                        <a:rPr sz="800" spc="-25" dirty="0">
                          <a:latin typeface="Roboto"/>
                          <a:cs typeface="Roboto"/>
                        </a:rPr>
                        <a:t>7%</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9"/>
                        </a:spcBef>
                      </a:pPr>
                      <a:r>
                        <a:rPr sz="800" spc="-25" dirty="0">
                          <a:latin typeface="Roboto"/>
                          <a:cs typeface="Roboto"/>
                        </a:rPr>
                        <a:t>3%</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10%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9"/>
                        </a:spcBef>
                      </a:pPr>
                      <a:r>
                        <a:rPr sz="800" spc="-25" dirty="0">
                          <a:latin typeface="Roboto"/>
                          <a:cs typeface="Roboto"/>
                        </a:rPr>
                        <a:t>9%</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15%</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9"/>
                        </a:spcBef>
                      </a:pPr>
                      <a:r>
                        <a:rPr sz="800" spc="-25" dirty="0">
                          <a:latin typeface="Roboto"/>
                          <a:cs typeface="Roboto"/>
                        </a:rPr>
                        <a:t>8%</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17%</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48%</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42%</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35%</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24%</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35%</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2540" algn="ctr">
                        <a:lnSpc>
                          <a:spcPct val="100000"/>
                        </a:lnSpc>
                        <a:spcBef>
                          <a:spcPts val="439"/>
                        </a:spcBef>
                      </a:pPr>
                      <a:r>
                        <a:rPr sz="800" spc="-25" dirty="0">
                          <a:latin typeface="Roboto"/>
                          <a:cs typeface="Roboto"/>
                        </a:rPr>
                        <a:t>32%</a:t>
                      </a:r>
                      <a:endParaRPr sz="800" dirty="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20"/>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60</a:t>
            </a:fld>
            <a:endParaRPr spc="-25" dirty="0"/>
          </a:p>
        </p:txBody>
      </p:sp>
      <p:pic>
        <p:nvPicPr>
          <p:cNvPr id="6" name="Picture 2">
            <a:extLst>
              <a:ext uri="{FF2B5EF4-FFF2-40B4-BE49-F238E27FC236}">
                <a16:creationId xmlns:a16="http://schemas.microsoft.com/office/drawing/2014/main" id="{D6967182-FC0C-DBEC-5BFE-15069787CB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27"/>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069742" y="128358"/>
            <a:ext cx="3924300" cy="711835"/>
          </a:xfrm>
          <a:prstGeom prst="rect">
            <a:avLst/>
          </a:prstGeom>
        </p:spPr>
        <p:txBody>
          <a:bodyPr vert="horz" wrap="square" lIns="0" tIns="12700" rIns="0" bIns="0" rtlCol="0">
            <a:spAutoFit/>
          </a:bodyPr>
          <a:lstStyle/>
          <a:p>
            <a:pPr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Program </a:t>
            </a: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p:txBody>
      </p:sp>
      <p:pic>
        <p:nvPicPr>
          <p:cNvPr id="4" name="object 4"/>
          <p:cNvPicPr/>
          <p:nvPr/>
        </p:nvPicPr>
        <p:blipFill>
          <a:blip r:embed="rId2" cstate="print"/>
          <a:stretch>
            <a:fillRect/>
          </a:stretch>
        </p:blipFill>
        <p:spPr>
          <a:xfrm>
            <a:off x="576072" y="954024"/>
            <a:ext cx="9043416" cy="6207179"/>
          </a:xfrm>
          <a:prstGeom prst="rect">
            <a:avLst/>
          </a:prstGeom>
        </p:spPr>
      </p:pic>
      <p:grpSp>
        <p:nvGrpSpPr>
          <p:cNvPr id="5" name="object 5"/>
          <p:cNvGrpSpPr/>
          <p:nvPr/>
        </p:nvGrpSpPr>
        <p:grpSpPr>
          <a:xfrm>
            <a:off x="91439" y="889749"/>
            <a:ext cx="9875520" cy="6524625"/>
            <a:chOff x="91439" y="889749"/>
            <a:chExt cx="9875520" cy="6524625"/>
          </a:xfrm>
        </p:grpSpPr>
        <p:sp>
          <p:nvSpPr>
            <p:cNvPr id="6" name="object 6"/>
            <p:cNvSpPr/>
            <p:nvPr/>
          </p:nvSpPr>
          <p:spPr>
            <a:xfrm>
              <a:off x="94614" y="889749"/>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11"/>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61</a:t>
            </a:fld>
            <a:endParaRPr spc="-25" dirty="0"/>
          </a:p>
        </p:txBody>
      </p:sp>
      <p:pic>
        <p:nvPicPr>
          <p:cNvPr id="11" name="Picture 2">
            <a:extLst>
              <a:ext uri="{FF2B5EF4-FFF2-40B4-BE49-F238E27FC236}">
                <a16:creationId xmlns:a16="http://schemas.microsoft.com/office/drawing/2014/main" id="{AA92206B-2782-A4C9-2554-283A4ECAC1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122C195-75DC-C817-4986-623808FA7687}"/>
              </a:ext>
            </a:extLst>
          </p:cNvPr>
          <p:cNvSpPr/>
          <p:nvPr/>
        </p:nvSpPr>
        <p:spPr>
          <a:xfrm>
            <a:off x="7007384" y="3917022"/>
            <a:ext cx="1971992" cy="2819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2ADDCF6-9A06-1D0A-30CD-411C64255246}"/>
              </a:ext>
            </a:extLst>
          </p:cNvPr>
          <p:cNvSpPr/>
          <p:nvPr/>
        </p:nvSpPr>
        <p:spPr>
          <a:xfrm>
            <a:off x="2590800" y="6553200"/>
            <a:ext cx="304800" cy="1161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8DED7B7-6B31-F600-8E23-4D7C100B23FE}"/>
              </a:ext>
            </a:extLst>
          </p:cNvPr>
          <p:cNvSpPr txBox="1"/>
          <p:nvPr/>
        </p:nvSpPr>
        <p:spPr>
          <a:xfrm>
            <a:off x="2161345" y="6485212"/>
            <a:ext cx="1047750" cy="307777"/>
          </a:xfrm>
          <a:prstGeom prst="rect">
            <a:avLst/>
          </a:prstGeom>
          <a:noFill/>
        </p:spPr>
        <p:txBody>
          <a:bodyPr wrap="square" rtlCol="0">
            <a:spAutoFit/>
          </a:bodyPr>
          <a:lstStyle/>
          <a:p>
            <a:r>
              <a:rPr lang="en-US" sz="1400" dirty="0"/>
              <a:t>ML</a:t>
            </a:r>
          </a:p>
        </p:txBody>
      </p:sp>
      <p:sp>
        <p:nvSpPr>
          <p:cNvPr id="15" name="Rectangle 14">
            <a:extLst>
              <a:ext uri="{FF2B5EF4-FFF2-40B4-BE49-F238E27FC236}">
                <a16:creationId xmlns:a16="http://schemas.microsoft.com/office/drawing/2014/main" id="{345071E2-66A3-0ED1-AEF5-323F09235AA3}"/>
              </a:ext>
            </a:extLst>
          </p:cNvPr>
          <p:cNvSpPr/>
          <p:nvPr/>
        </p:nvSpPr>
        <p:spPr>
          <a:xfrm>
            <a:off x="2514600" y="6553200"/>
            <a:ext cx="685800" cy="1832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39"/>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069742" y="128358"/>
            <a:ext cx="3924300" cy="711835"/>
          </a:xfrm>
          <a:prstGeom prst="rect">
            <a:avLst/>
          </a:prstGeom>
        </p:spPr>
        <p:txBody>
          <a:bodyPr vert="horz" wrap="square" lIns="0" tIns="12700" rIns="0" bIns="0" rtlCol="0">
            <a:spAutoFit/>
          </a:bodyPr>
          <a:lstStyle/>
          <a:p>
            <a:pPr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Program </a:t>
            </a:r>
            <a:r>
              <a:rPr sz="1500" b="1" dirty="0">
                <a:solidFill>
                  <a:srgbClr val="FFFFFF"/>
                </a:solidFill>
                <a:latin typeface="Roboto"/>
                <a:cs typeface="Roboto"/>
              </a:rPr>
              <a:t>Language</a:t>
            </a:r>
            <a:r>
              <a:rPr sz="1500" b="1" spc="-40" dirty="0">
                <a:solidFill>
                  <a:srgbClr val="FFFFFF"/>
                </a:solidFill>
                <a:latin typeface="Roboto"/>
                <a:cs typeface="Roboto"/>
              </a:rPr>
              <a:t> </a:t>
            </a:r>
            <a:r>
              <a:rPr sz="1500" b="1" spc="-20" dirty="0">
                <a:solidFill>
                  <a:srgbClr val="FFFFFF"/>
                </a:solidFill>
                <a:latin typeface="Roboto"/>
                <a:cs typeface="Roboto"/>
              </a:rPr>
              <a:t>Arts</a:t>
            </a:r>
            <a:endParaRPr sz="1500">
              <a:latin typeface="Roboto"/>
              <a:cs typeface="Roboto"/>
            </a:endParaRPr>
          </a:p>
        </p:txBody>
      </p:sp>
      <p:pic>
        <p:nvPicPr>
          <p:cNvPr id="4" name="object 4"/>
          <p:cNvPicPr/>
          <p:nvPr/>
        </p:nvPicPr>
        <p:blipFill>
          <a:blip r:embed="rId2" cstate="print"/>
          <a:stretch>
            <a:fillRect/>
          </a:stretch>
        </p:blipFill>
        <p:spPr>
          <a:xfrm>
            <a:off x="516394" y="902461"/>
            <a:ext cx="9043416" cy="6201081"/>
          </a:xfrm>
          <a:prstGeom prst="rect">
            <a:avLst/>
          </a:prstGeom>
        </p:spPr>
      </p:pic>
      <p:grpSp>
        <p:nvGrpSpPr>
          <p:cNvPr id="5" name="object 5"/>
          <p:cNvGrpSpPr/>
          <p:nvPr/>
        </p:nvGrpSpPr>
        <p:grpSpPr>
          <a:xfrm>
            <a:off x="91439" y="889761"/>
            <a:ext cx="9875520" cy="6524625"/>
            <a:chOff x="91439" y="889761"/>
            <a:chExt cx="9875520" cy="6524625"/>
          </a:xfrm>
        </p:grpSpPr>
        <p:sp>
          <p:nvSpPr>
            <p:cNvPr id="6" name="object 6"/>
            <p:cNvSpPr/>
            <p:nvPr/>
          </p:nvSpPr>
          <p:spPr>
            <a:xfrm>
              <a:off x="94614" y="889761"/>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24"/>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62</a:t>
            </a:fld>
            <a:endParaRPr spc="-25" dirty="0"/>
          </a:p>
        </p:txBody>
      </p:sp>
      <p:pic>
        <p:nvPicPr>
          <p:cNvPr id="11" name="Picture 2">
            <a:extLst>
              <a:ext uri="{FF2B5EF4-FFF2-40B4-BE49-F238E27FC236}">
                <a16:creationId xmlns:a16="http://schemas.microsoft.com/office/drawing/2014/main" id="{35E0BE04-6F8F-297F-9D4C-4BFBB054EB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7F0B9C28-002B-0C9E-B54B-B4CCEFB7D855}"/>
              </a:ext>
            </a:extLst>
          </p:cNvPr>
          <p:cNvSpPr/>
          <p:nvPr/>
        </p:nvSpPr>
        <p:spPr>
          <a:xfrm>
            <a:off x="7025972" y="1347405"/>
            <a:ext cx="2048192" cy="53160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4FFA911-7B5A-4EEF-26C5-160C6BBC86A1}"/>
              </a:ext>
            </a:extLst>
          </p:cNvPr>
          <p:cNvSpPr/>
          <p:nvPr/>
        </p:nvSpPr>
        <p:spPr>
          <a:xfrm>
            <a:off x="2590800" y="6553200"/>
            <a:ext cx="228600" cy="1102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360E2EE-C5A9-CFA2-3876-84F70B0E234F}"/>
              </a:ext>
            </a:extLst>
          </p:cNvPr>
          <p:cNvSpPr txBox="1"/>
          <p:nvPr/>
        </p:nvSpPr>
        <p:spPr>
          <a:xfrm>
            <a:off x="2022652" y="6473213"/>
            <a:ext cx="859942" cy="461665"/>
          </a:xfrm>
          <a:prstGeom prst="rect">
            <a:avLst/>
          </a:prstGeom>
          <a:noFill/>
        </p:spPr>
        <p:txBody>
          <a:bodyPr wrap="square" rtlCol="0">
            <a:spAutoFit/>
          </a:bodyPr>
          <a:lstStyle/>
          <a:p>
            <a:r>
              <a:rPr lang="en-US" sz="1200" dirty="0"/>
              <a:t>ML</a:t>
            </a:r>
          </a:p>
          <a:p>
            <a:endParaRPr lang="en-US" sz="1200" dirty="0"/>
          </a:p>
        </p:txBody>
      </p:sp>
      <p:sp>
        <p:nvSpPr>
          <p:cNvPr id="15" name="Rectangle 14">
            <a:extLst>
              <a:ext uri="{FF2B5EF4-FFF2-40B4-BE49-F238E27FC236}">
                <a16:creationId xmlns:a16="http://schemas.microsoft.com/office/drawing/2014/main" id="{2CD7C58D-5835-217A-6ADD-B9DA245E3F52}"/>
              </a:ext>
            </a:extLst>
          </p:cNvPr>
          <p:cNvSpPr/>
          <p:nvPr/>
        </p:nvSpPr>
        <p:spPr>
          <a:xfrm>
            <a:off x="2362200" y="6477000"/>
            <a:ext cx="707542" cy="18647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91439" y="89827"/>
          <a:ext cx="9866629" cy="587819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658495">
                  <a:extLst>
                    <a:ext uri="{9D8B030D-6E8A-4147-A177-3AD203B41FA5}">
                      <a16:colId xmlns:a16="http://schemas.microsoft.com/office/drawing/2014/main" val="20001"/>
                    </a:ext>
                  </a:extLst>
                </a:gridCol>
                <a:gridCol w="539750">
                  <a:extLst>
                    <a:ext uri="{9D8B030D-6E8A-4147-A177-3AD203B41FA5}">
                      <a16:colId xmlns:a16="http://schemas.microsoft.com/office/drawing/2014/main" val="20002"/>
                    </a:ext>
                  </a:extLst>
                </a:gridCol>
                <a:gridCol w="539750">
                  <a:extLst>
                    <a:ext uri="{9D8B030D-6E8A-4147-A177-3AD203B41FA5}">
                      <a16:colId xmlns:a16="http://schemas.microsoft.com/office/drawing/2014/main" val="20003"/>
                    </a:ext>
                  </a:extLst>
                </a:gridCol>
                <a:gridCol w="502919">
                  <a:extLst>
                    <a:ext uri="{9D8B030D-6E8A-4147-A177-3AD203B41FA5}">
                      <a16:colId xmlns:a16="http://schemas.microsoft.com/office/drawing/2014/main" val="20004"/>
                    </a:ext>
                  </a:extLst>
                </a:gridCol>
                <a:gridCol w="502920">
                  <a:extLst>
                    <a:ext uri="{9D8B030D-6E8A-4147-A177-3AD203B41FA5}">
                      <a16:colId xmlns:a16="http://schemas.microsoft.com/office/drawing/2014/main" val="20005"/>
                    </a:ext>
                  </a:extLst>
                </a:gridCol>
                <a:gridCol w="502920">
                  <a:extLst>
                    <a:ext uri="{9D8B030D-6E8A-4147-A177-3AD203B41FA5}">
                      <a16:colId xmlns:a16="http://schemas.microsoft.com/office/drawing/2014/main" val="20006"/>
                    </a:ext>
                  </a:extLst>
                </a:gridCol>
                <a:gridCol w="502920">
                  <a:extLst>
                    <a:ext uri="{9D8B030D-6E8A-4147-A177-3AD203B41FA5}">
                      <a16:colId xmlns:a16="http://schemas.microsoft.com/office/drawing/2014/main" val="20007"/>
                    </a:ext>
                  </a:extLst>
                </a:gridCol>
                <a:gridCol w="502920">
                  <a:extLst>
                    <a:ext uri="{9D8B030D-6E8A-4147-A177-3AD203B41FA5}">
                      <a16:colId xmlns:a16="http://schemas.microsoft.com/office/drawing/2014/main" val="20008"/>
                    </a:ext>
                  </a:extLst>
                </a:gridCol>
                <a:gridCol w="502920">
                  <a:extLst>
                    <a:ext uri="{9D8B030D-6E8A-4147-A177-3AD203B41FA5}">
                      <a16:colId xmlns:a16="http://schemas.microsoft.com/office/drawing/2014/main" val="20009"/>
                    </a:ext>
                  </a:extLst>
                </a:gridCol>
                <a:gridCol w="502920">
                  <a:extLst>
                    <a:ext uri="{9D8B030D-6E8A-4147-A177-3AD203B41FA5}">
                      <a16:colId xmlns:a16="http://schemas.microsoft.com/office/drawing/2014/main" val="20010"/>
                    </a:ext>
                  </a:extLst>
                </a:gridCol>
                <a:gridCol w="502920">
                  <a:extLst>
                    <a:ext uri="{9D8B030D-6E8A-4147-A177-3AD203B41FA5}">
                      <a16:colId xmlns:a16="http://schemas.microsoft.com/office/drawing/2014/main" val="20011"/>
                    </a:ext>
                  </a:extLst>
                </a:gridCol>
                <a:gridCol w="502920">
                  <a:extLst>
                    <a:ext uri="{9D8B030D-6E8A-4147-A177-3AD203B41FA5}">
                      <a16:colId xmlns:a16="http://schemas.microsoft.com/office/drawing/2014/main" val="20012"/>
                    </a:ext>
                  </a:extLst>
                </a:gridCol>
                <a:gridCol w="502920">
                  <a:extLst>
                    <a:ext uri="{9D8B030D-6E8A-4147-A177-3AD203B41FA5}">
                      <a16:colId xmlns:a16="http://schemas.microsoft.com/office/drawing/2014/main" val="20013"/>
                    </a:ext>
                  </a:extLst>
                </a:gridCol>
                <a:gridCol w="502920">
                  <a:extLst>
                    <a:ext uri="{9D8B030D-6E8A-4147-A177-3AD203B41FA5}">
                      <a16:colId xmlns:a16="http://schemas.microsoft.com/office/drawing/2014/main" val="20014"/>
                    </a:ext>
                  </a:extLst>
                </a:gridCol>
                <a:gridCol w="502920">
                  <a:extLst>
                    <a:ext uri="{9D8B030D-6E8A-4147-A177-3AD203B41FA5}">
                      <a16:colId xmlns:a16="http://schemas.microsoft.com/office/drawing/2014/main" val="20015"/>
                    </a:ext>
                  </a:extLst>
                </a:gridCol>
                <a:gridCol w="502920">
                  <a:extLst>
                    <a:ext uri="{9D8B030D-6E8A-4147-A177-3AD203B41FA5}">
                      <a16:colId xmlns:a16="http://schemas.microsoft.com/office/drawing/2014/main" val="20016"/>
                    </a:ext>
                  </a:extLst>
                </a:gridCol>
                <a:gridCol w="502920">
                  <a:extLst>
                    <a:ext uri="{9D8B030D-6E8A-4147-A177-3AD203B41FA5}">
                      <a16:colId xmlns:a16="http://schemas.microsoft.com/office/drawing/2014/main" val="20017"/>
                    </a:ext>
                  </a:extLst>
                </a:gridCol>
                <a:gridCol w="499745">
                  <a:extLst>
                    <a:ext uri="{9D8B030D-6E8A-4147-A177-3AD203B41FA5}">
                      <a16:colId xmlns:a16="http://schemas.microsoft.com/office/drawing/2014/main" val="20018"/>
                    </a:ext>
                  </a:extLst>
                </a:gridCol>
              </a:tblGrid>
              <a:tr h="810895">
                <a:tc gridSpan="19">
                  <a:txBody>
                    <a:bodyPr/>
                    <a:lstStyle/>
                    <a:p>
                      <a:pPr algn="ctr">
                        <a:lnSpc>
                          <a:spcPct val="100000"/>
                        </a:lnSpc>
                        <a:spcBef>
                          <a:spcPts val="39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2984500" marR="2974975"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Program </a:t>
                      </a:r>
                      <a:r>
                        <a:rPr sz="1500" b="1" spc="-20" dirty="0">
                          <a:solidFill>
                            <a:srgbClr val="FFFFFF"/>
                          </a:solidFill>
                          <a:latin typeface="Roboto"/>
                          <a:cs typeface="Roboto"/>
                        </a:rPr>
                        <a:t>Math</a:t>
                      </a:r>
                      <a:endParaRPr sz="1500">
                        <a:latin typeface="Roboto"/>
                        <a:cs typeface="Roboto"/>
                      </a:endParaRPr>
                    </a:p>
                  </a:txBody>
                  <a:tcPr marL="0" marR="0" marT="4953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2290">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60"/>
                        </a:spcBef>
                      </a:pPr>
                      <a:endParaRPr sz="800">
                        <a:latin typeface="Times New Roman"/>
                        <a:cs typeface="Times New Roman"/>
                      </a:endParaRPr>
                    </a:p>
                    <a:p>
                      <a:pPr marL="15240">
                        <a:lnSpc>
                          <a:spcPct val="100000"/>
                        </a:lnSpc>
                      </a:pPr>
                      <a:r>
                        <a:rPr sz="800" b="1" dirty="0">
                          <a:latin typeface="Roboto"/>
                          <a:cs typeface="Roboto"/>
                        </a:rPr>
                        <a:t>Grade</a:t>
                      </a:r>
                      <a:r>
                        <a:rPr sz="800" b="1" spc="45" dirty="0">
                          <a:latin typeface="Roboto"/>
                          <a:cs typeface="Roboto"/>
                        </a:rPr>
                        <a:t> </a:t>
                      </a:r>
                      <a:r>
                        <a:rPr sz="800" b="1" spc="-20" dirty="0">
                          <a:latin typeface="Roboto"/>
                          <a:cs typeface="Roboto"/>
                        </a:rPr>
                        <a:t>Band</a:t>
                      </a:r>
                      <a:endParaRPr sz="800">
                        <a:latin typeface="Roboto"/>
                        <a:cs typeface="Roboto"/>
                      </a:endParaRPr>
                    </a:p>
                  </a:txBody>
                  <a:tcPr marL="0" marR="0" marT="0" marB="0">
                    <a:lnL w="12700">
                      <a:solidFill>
                        <a:srgbClr val="000000"/>
                      </a:solidFill>
                      <a:prstDash val="solid"/>
                    </a:lnL>
                    <a:lnR w="28575">
                      <a:solidFill>
                        <a:srgbClr val="000000"/>
                      </a:solidFill>
                      <a:prstDash val="solid"/>
                    </a:lnR>
                    <a:lnT w="12700" cap="flat" cmpd="sng" algn="ctr">
                      <a:solidFill>
                        <a:srgbClr val="000000"/>
                      </a:solidFill>
                      <a:prstDash val="solid"/>
                      <a:round/>
                      <a:headEnd type="none" w="med" len="med"/>
                      <a:tailEnd type="none" w="med" len="me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60"/>
                        </a:spcBef>
                      </a:pPr>
                      <a:endParaRPr sz="800">
                        <a:latin typeface="Times New Roman"/>
                        <a:cs typeface="Times New Roman"/>
                      </a:endParaRPr>
                    </a:p>
                    <a:p>
                      <a:pPr marL="125095">
                        <a:lnSpc>
                          <a:spcPct val="100000"/>
                        </a:lnSpc>
                      </a:pPr>
                      <a:r>
                        <a:rPr sz="800" b="1" spc="-10" dirty="0">
                          <a:latin typeface="Roboto"/>
                          <a:cs typeface="Roboto"/>
                        </a:rPr>
                        <a:t>Program</a:t>
                      </a:r>
                      <a:endParaRPr sz="800">
                        <a:latin typeface="Roboto"/>
                        <a:cs typeface="Roboto"/>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19685" algn="ctr">
                        <a:lnSpc>
                          <a:spcPct val="104200"/>
                        </a:lnSpc>
                      </a:pPr>
                      <a:r>
                        <a:rPr sz="800" b="1" spc="-10" dirty="0">
                          <a:latin typeface="Roboto"/>
                          <a:cs typeface="Roboto"/>
                        </a:rPr>
                        <a:t>Total</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29845" algn="ctr">
                        <a:lnSpc>
                          <a:spcPct val="104200"/>
                        </a:lnSpc>
                      </a:pPr>
                      <a:r>
                        <a:rPr sz="800" b="1" dirty="0">
                          <a:latin typeface="Roboto"/>
                          <a:cs typeface="Roboto"/>
                        </a:rPr>
                        <a:t>%</a:t>
                      </a:r>
                      <a:r>
                        <a:rPr sz="800" b="1" spc="25" dirty="0">
                          <a:latin typeface="Roboto"/>
                          <a:cs typeface="Roboto"/>
                        </a:rPr>
                        <a:t> </a:t>
                      </a:r>
                      <a:r>
                        <a:rPr sz="800" b="1" spc="-25" dirty="0">
                          <a:latin typeface="Roboto"/>
                          <a:cs typeface="Roboto"/>
                        </a:rPr>
                        <a:t>of</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gridSpan="3">
                  <a:txBody>
                    <a:bodyPr/>
                    <a:lstStyle/>
                    <a:p>
                      <a:pPr marL="491490" marR="374015" indent="-109855">
                        <a:lnSpc>
                          <a:spcPct val="101099"/>
                        </a:lnSpc>
                        <a:spcBef>
                          <a:spcPts val="95"/>
                        </a:spcBef>
                      </a:pPr>
                      <a:r>
                        <a:rPr sz="1050" b="1" dirty="0">
                          <a:latin typeface="Roboto"/>
                          <a:cs typeface="Roboto"/>
                        </a:rPr>
                        <a:t>Not</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1)</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235585" indent="-253365">
                        <a:lnSpc>
                          <a:spcPct val="101099"/>
                        </a:lnSpc>
                        <a:spcBef>
                          <a:spcPts val="95"/>
                        </a:spcBef>
                      </a:pPr>
                      <a:r>
                        <a:rPr sz="1050" b="1" dirty="0">
                          <a:latin typeface="Roboto"/>
                          <a:cs typeface="Roboto"/>
                        </a:rPr>
                        <a:t>Partially</a:t>
                      </a:r>
                      <a:r>
                        <a:rPr sz="1050" b="1" spc="-5" dirty="0">
                          <a:latin typeface="Roboto"/>
                          <a:cs typeface="Roboto"/>
                        </a:rPr>
                        <a:t> </a:t>
                      </a: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359410" indent="-121285">
                        <a:lnSpc>
                          <a:spcPct val="101099"/>
                        </a:lnSpc>
                        <a:spcBef>
                          <a:spcPts val="95"/>
                        </a:spcBef>
                      </a:pPr>
                      <a:r>
                        <a:rPr sz="1050" b="1" spc="-10" dirty="0">
                          <a:latin typeface="Roboto"/>
                          <a:cs typeface="Roboto"/>
                        </a:rPr>
                        <a:t>Approaching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84505" indent="14604">
                        <a:lnSpc>
                          <a:spcPct val="101099"/>
                        </a:lnSpc>
                        <a:spcBef>
                          <a:spcPts val="95"/>
                        </a:spcBef>
                      </a:pPr>
                      <a:r>
                        <a:rPr sz="1050" b="1" spc="-10" dirty="0">
                          <a:latin typeface="Roboto"/>
                          <a:cs typeface="Roboto"/>
                        </a:rPr>
                        <a:t>Meeting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31800" indent="-47625">
                        <a:lnSpc>
                          <a:spcPct val="101099"/>
                        </a:lnSpc>
                        <a:spcBef>
                          <a:spcPts val="95"/>
                        </a:spcBef>
                      </a:pPr>
                      <a:r>
                        <a:rPr sz="1050" b="1" spc="-10" dirty="0">
                          <a:latin typeface="Roboto"/>
                          <a:cs typeface="Roboto"/>
                        </a:rPr>
                        <a:t>Exceeding </a:t>
                      </a:r>
                      <a:r>
                        <a:rPr sz="1050" b="1" dirty="0">
                          <a:latin typeface="Roboto"/>
                          <a:cs typeface="Roboto"/>
                        </a:rPr>
                        <a:t>(Level</a:t>
                      </a:r>
                      <a:r>
                        <a:rPr sz="1050" b="1" spc="-15" dirty="0">
                          <a:latin typeface="Roboto"/>
                          <a:cs typeface="Roboto"/>
                        </a:rPr>
                        <a:t> </a:t>
                      </a:r>
                      <a:r>
                        <a:rPr sz="1050" b="1" spc="-25" dirty="0">
                          <a:latin typeface="Roboto"/>
                          <a:cs typeface="Roboto"/>
                        </a:rPr>
                        <a:t>5)</a:t>
                      </a:r>
                      <a:endParaRPr sz="1050">
                        <a:latin typeface="Roboto"/>
                        <a:cs typeface="Roboto"/>
                      </a:endParaRPr>
                    </a:p>
                  </a:txBody>
                  <a:tcPr marL="0" marR="0" marT="12065" marB="0">
                    <a:lnL w="1270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238760">
                <a:tc rowSpan="6">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45"/>
                        </a:spcBef>
                      </a:pPr>
                      <a:endParaRPr sz="800">
                        <a:latin typeface="Times New Roman"/>
                        <a:cs typeface="Times New Roman"/>
                      </a:endParaRPr>
                    </a:p>
                    <a:p>
                      <a:pPr marL="34290">
                        <a:lnSpc>
                          <a:spcPct val="100000"/>
                        </a:lnSpc>
                      </a:pPr>
                      <a:r>
                        <a:rPr sz="800" dirty="0">
                          <a:latin typeface="Roboto"/>
                          <a:cs typeface="Roboto"/>
                        </a:rPr>
                        <a:t>ES</a:t>
                      </a:r>
                      <a:r>
                        <a:rPr sz="800" spc="60" dirty="0">
                          <a:latin typeface="Roboto"/>
                          <a:cs typeface="Roboto"/>
                        </a:rPr>
                        <a:t> </a:t>
                      </a:r>
                      <a:r>
                        <a:rPr sz="800" dirty="0">
                          <a:latin typeface="Roboto"/>
                          <a:cs typeface="Roboto"/>
                        </a:rPr>
                        <a:t>(G3-</a:t>
                      </a:r>
                      <a:r>
                        <a:rPr sz="800" spc="-25" dirty="0">
                          <a:latin typeface="Roboto"/>
                          <a:cs typeface="Roboto"/>
                        </a:rPr>
                        <a:t>G5)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ELL</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21</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25%</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7%</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21%</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42%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33%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50%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37%</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29%</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21%</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16%</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29%</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430"/>
                        </a:spcBef>
                      </a:pPr>
                      <a:r>
                        <a:rPr sz="800" dirty="0">
                          <a:latin typeface="Roboto"/>
                          <a:cs typeface="Roboto"/>
                        </a:rPr>
                        <a:t>F/R</a:t>
                      </a:r>
                      <a:r>
                        <a:rPr sz="800" spc="45" dirty="0">
                          <a:latin typeface="Roboto"/>
                          <a:cs typeface="Roboto"/>
                        </a:rPr>
                        <a:t> </a:t>
                      </a:r>
                      <a:r>
                        <a:rPr sz="800" spc="-10" dirty="0">
                          <a:latin typeface="Roboto"/>
                          <a:cs typeface="Roboto"/>
                        </a:rPr>
                        <a:t>Lunch</a:t>
                      </a:r>
                      <a:endParaRPr sz="800">
                        <a:latin typeface="Roboto"/>
                        <a:cs typeface="Roboto"/>
                      </a:endParaRPr>
                    </a:p>
                  </a:txBody>
                  <a:tcPr marL="0" marR="0" marT="546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44</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53%</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0%</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11%</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7%</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16%</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26%</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16%</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48%</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22%</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43%</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36%</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41%</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34%</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0%</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0%</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30"/>
                        </a:spcBef>
                      </a:pPr>
                      <a:r>
                        <a:rPr sz="800" spc="-25" dirty="0">
                          <a:latin typeface="Roboto"/>
                          <a:cs typeface="Roboto"/>
                        </a:rPr>
                        <a:t>0%</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4"/>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dirty="0">
                          <a:latin typeface="Roboto"/>
                          <a:cs typeface="Roboto"/>
                        </a:rPr>
                        <a:t>Section</a:t>
                      </a:r>
                      <a:r>
                        <a:rPr sz="800" spc="55" dirty="0">
                          <a:latin typeface="Roboto"/>
                          <a:cs typeface="Roboto"/>
                        </a:rPr>
                        <a:t> </a:t>
                      </a:r>
                      <a:r>
                        <a:rPr sz="800" spc="-25" dirty="0">
                          <a:latin typeface="Roboto"/>
                          <a:cs typeface="Roboto"/>
                        </a:rPr>
                        <a:t>504</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2%</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10" dirty="0">
                          <a:latin typeface="Roboto"/>
                          <a:cs typeface="Roboto"/>
                        </a:rPr>
                        <a:t>SpecEd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23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28%</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15%</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45%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38%</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45%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39%</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26%</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15%</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9%</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17%</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8%</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34"/>
                        </a:spcBef>
                      </a:pPr>
                      <a:r>
                        <a:rPr sz="800" spc="-25" dirty="0">
                          <a:latin typeface="Roboto"/>
                          <a:cs typeface="Roboto"/>
                        </a:rPr>
                        <a:t>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6"/>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40"/>
                        </a:spcBef>
                      </a:pPr>
                      <a:r>
                        <a:rPr sz="800" spc="-10" dirty="0">
                          <a:latin typeface="Roboto"/>
                          <a:cs typeface="Roboto"/>
                        </a:rPr>
                        <a:t>GenEd</a:t>
                      </a:r>
                      <a:endParaRPr sz="800">
                        <a:latin typeface="Roboto"/>
                        <a:cs typeface="Roboto"/>
                      </a:endParaRPr>
                    </a:p>
                  </a:txBody>
                  <a:tcPr marL="0" marR="0" marT="5588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40"/>
                        </a:spcBef>
                      </a:pPr>
                      <a:r>
                        <a:rPr sz="800" spc="-25" dirty="0">
                          <a:latin typeface="Roboto"/>
                          <a:cs typeface="Roboto"/>
                        </a:rPr>
                        <a:t>44</a:t>
                      </a:r>
                      <a:endParaRPr sz="800">
                        <a:latin typeface="Roboto"/>
                        <a:cs typeface="Roboto"/>
                      </a:endParaRPr>
                    </a:p>
                  </a:txBody>
                  <a:tcPr marL="0" marR="0" marT="558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40"/>
                        </a:spcBef>
                      </a:pPr>
                      <a:r>
                        <a:rPr sz="800" spc="-25" dirty="0">
                          <a:latin typeface="Roboto"/>
                          <a:cs typeface="Roboto"/>
                        </a:rPr>
                        <a:t>53%</a:t>
                      </a:r>
                      <a:endParaRPr sz="800">
                        <a:latin typeface="Roboto"/>
                        <a:cs typeface="Roboto"/>
                      </a:endParaRPr>
                    </a:p>
                  </a:txBody>
                  <a:tcPr marL="0" marR="0" marT="5588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40"/>
                        </a:spcBef>
                      </a:pPr>
                      <a:r>
                        <a:rPr sz="800" spc="-25" dirty="0">
                          <a:latin typeface="Roboto"/>
                          <a:cs typeface="Roboto"/>
                        </a:rPr>
                        <a:t>0%</a:t>
                      </a:r>
                      <a:endParaRPr sz="800">
                        <a:latin typeface="Roboto"/>
                        <a:cs typeface="Roboto"/>
                      </a:endParaRPr>
                    </a:p>
                  </a:txBody>
                  <a:tcPr marL="0" marR="0" marT="5588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40"/>
                        </a:spcBef>
                      </a:pPr>
                      <a:r>
                        <a:rPr sz="800" spc="-25" dirty="0">
                          <a:latin typeface="Roboto"/>
                          <a:cs typeface="Roboto"/>
                        </a:rPr>
                        <a:t>2%</a:t>
                      </a:r>
                      <a:endParaRPr sz="800">
                        <a:latin typeface="Roboto"/>
                        <a:cs typeface="Roboto"/>
                      </a:endParaRPr>
                    </a:p>
                  </a:txBody>
                  <a:tcPr marL="0" marR="0" marT="558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40"/>
                        </a:spcBef>
                      </a:pPr>
                      <a:r>
                        <a:rPr sz="800" spc="-25" dirty="0">
                          <a:latin typeface="Roboto"/>
                          <a:cs typeface="Roboto"/>
                        </a:rPr>
                        <a:t>0%</a:t>
                      </a:r>
                      <a:endParaRPr sz="800">
                        <a:latin typeface="Roboto"/>
                        <a:cs typeface="Roboto"/>
                      </a:endParaRPr>
                    </a:p>
                  </a:txBody>
                  <a:tcPr marL="0" marR="0" marT="5588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40"/>
                        </a:spcBef>
                      </a:pPr>
                      <a:r>
                        <a:rPr sz="800" spc="-25" dirty="0">
                          <a:latin typeface="Roboto"/>
                          <a:cs typeface="Roboto"/>
                        </a:rPr>
                        <a:t>5%</a:t>
                      </a:r>
                      <a:endParaRPr sz="800">
                        <a:latin typeface="Roboto"/>
                        <a:cs typeface="Roboto"/>
                      </a:endParaRPr>
                    </a:p>
                  </a:txBody>
                  <a:tcPr marL="0" marR="0" marT="5588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40"/>
                        </a:spcBef>
                      </a:pPr>
                      <a:r>
                        <a:rPr sz="800" spc="-25" dirty="0">
                          <a:latin typeface="Roboto"/>
                          <a:cs typeface="Roboto"/>
                        </a:rPr>
                        <a:t>13%</a:t>
                      </a:r>
                      <a:endParaRPr sz="800">
                        <a:latin typeface="Roboto"/>
                        <a:cs typeface="Roboto"/>
                      </a:endParaRPr>
                    </a:p>
                  </a:txBody>
                  <a:tcPr marL="0" marR="0" marT="558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40"/>
                        </a:spcBef>
                      </a:pPr>
                      <a:r>
                        <a:rPr sz="800" spc="-25" dirty="0">
                          <a:latin typeface="Roboto"/>
                          <a:cs typeface="Roboto"/>
                        </a:rPr>
                        <a:t>11%</a:t>
                      </a:r>
                      <a:endParaRPr sz="800">
                        <a:latin typeface="Roboto"/>
                        <a:cs typeface="Roboto"/>
                      </a:endParaRPr>
                    </a:p>
                  </a:txBody>
                  <a:tcPr marL="0" marR="0" marT="5588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40"/>
                        </a:spcBef>
                      </a:pPr>
                      <a:r>
                        <a:rPr sz="800" spc="-25" dirty="0">
                          <a:latin typeface="Roboto"/>
                          <a:cs typeface="Roboto"/>
                        </a:rPr>
                        <a:t>32%</a:t>
                      </a:r>
                      <a:endParaRPr sz="800">
                        <a:latin typeface="Roboto"/>
                        <a:cs typeface="Roboto"/>
                      </a:endParaRPr>
                    </a:p>
                  </a:txBody>
                  <a:tcPr marL="0" marR="0" marT="5588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40"/>
                        </a:spcBef>
                      </a:pPr>
                      <a:r>
                        <a:rPr sz="800" spc="-25" dirty="0">
                          <a:latin typeface="Roboto"/>
                          <a:cs typeface="Roboto"/>
                        </a:rPr>
                        <a:t>22%</a:t>
                      </a:r>
                      <a:endParaRPr sz="800">
                        <a:latin typeface="Roboto"/>
                        <a:cs typeface="Roboto"/>
                      </a:endParaRPr>
                    </a:p>
                  </a:txBody>
                  <a:tcPr marL="0" marR="0" marT="558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40"/>
                        </a:spcBef>
                      </a:pPr>
                      <a:r>
                        <a:rPr sz="800" spc="-25" dirty="0">
                          <a:latin typeface="Roboto"/>
                          <a:cs typeface="Roboto"/>
                        </a:rPr>
                        <a:t>41%</a:t>
                      </a:r>
                      <a:endParaRPr sz="800">
                        <a:latin typeface="Roboto"/>
                        <a:cs typeface="Roboto"/>
                      </a:endParaRPr>
                    </a:p>
                  </a:txBody>
                  <a:tcPr marL="0" marR="0" marT="5588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40"/>
                        </a:spcBef>
                      </a:pPr>
                      <a:r>
                        <a:rPr sz="800" spc="-25" dirty="0">
                          <a:latin typeface="Roboto"/>
                          <a:cs typeface="Roboto"/>
                        </a:rPr>
                        <a:t>50%</a:t>
                      </a:r>
                      <a:endParaRPr sz="800">
                        <a:latin typeface="Roboto"/>
                        <a:cs typeface="Roboto"/>
                      </a:endParaRPr>
                    </a:p>
                  </a:txBody>
                  <a:tcPr marL="0" marR="0" marT="5588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40"/>
                        </a:spcBef>
                      </a:pPr>
                      <a:r>
                        <a:rPr sz="800" spc="-25" dirty="0">
                          <a:latin typeface="Roboto"/>
                          <a:cs typeface="Roboto"/>
                        </a:rPr>
                        <a:t>57%</a:t>
                      </a:r>
                      <a:endParaRPr sz="800">
                        <a:latin typeface="Roboto"/>
                        <a:cs typeface="Roboto"/>
                      </a:endParaRPr>
                    </a:p>
                  </a:txBody>
                  <a:tcPr marL="0" marR="0" marT="558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40"/>
                        </a:spcBef>
                      </a:pPr>
                      <a:r>
                        <a:rPr sz="800" spc="-25" dirty="0">
                          <a:latin typeface="Roboto"/>
                          <a:cs typeface="Roboto"/>
                        </a:rPr>
                        <a:t>45%</a:t>
                      </a:r>
                      <a:endParaRPr sz="800">
                        <a:latin typeface="Roboto"/>
                        <a:cs typeface="Roboto"/>
                      </a:endParaRPr>
                    </a:p>
                  </a:txBody>
                  <a:tcPr marL="0" marR="0" marT="5588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40"/>
                        </a:spcBef>
                      </a:pPr>
                      <a:r>
                        <a:rPr sz="800" spc="-25" dirty="0">
                          <a:latin typeface="Roboto"/>
                          <a:cs typeface="Roboto"/>
                        </a:rPr>
                        <a:t>14%</a:t>
                      </a:r>
                      <a:endParaRPr sz="800">
                        <a:latin typeface="Roboto"/>
                        <a:cs typeface="Roboto"/>
                      </a:endParaRPr>
                    </a:p>
                  </a:txBody>
                  <a:tcPr marL="0" marR="0" marT="5588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40"/>
                        </a:spcBef>
                      </a:pPr>
                      <a:r>
                        <a:rPr sz="800" spc="-25" dirty="0">
                          <a:latin typeface="Roboto"/>
                          <a:cs typeface="Roboto"/>
                        </a:rPr>
                        <a:t>7%</a:t>
                      </a:r>
                      <a:endParaRPr sz="800">
                        <a:latin typeface="Roboto"/>
                        <a:cs typeface="Roboto"/>
                      </a:endParaRPr>
                    </a:p>
                  </a:txBody>
                  <a:tcPr marL="0" marR="0" marT="558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40"/>
                        </a:spcBef>
                      </a:pPr>
                      <a:r>
                        <a:rPr sz="800" spc="-25" dirty="0">
                          <a:latin typeface="Roboto"/>
                          <a:cs typeface="Roboto"/>
                        </a:rPr>
                        <a:t>2%</a:t>
                      </a:r>
                      <a:endParaRPr sz="800">
                        <a:latin typeface="Roboto"/>
                        <a:cs typeface="Roboto"/>
                      </a:endParaRPr>
                    </a:p>
                  </a:txBody>
                  <a:tcPr marL="0" marR="0" marT="5588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7"/>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83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8%</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5%</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12%</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34%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35%</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40%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41%</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35%</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34"/>
                        </a:spcBef>
                      </a:pPr>
                      <a:r>
                        <a:rPr sz="800" spc="-25" dirty="0">
                          <a:latin typeface="Roboto"/>
                          <a:cs typeface="Roboto"/>
                        </a:rPr>
                        <a:t>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8"/>
                  </a:ext>
                </a:extLst>
              </a:tr>
              <a:tr h="238760">
                <a:tc rowSpan="6">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marL="207010" marR="101600" indent="-105410">
                        <a:lnSpc>
                          <a:spcPct val="104200"/>
                        </a:lnSpc>
                      </a:pPr>
                      <a:r>
                        <a:rPr sz="800" dirty="0">
                          <a:latin typeface="Roboto"/>
                          <a:cs typeface="Roboto"/>
                        </a:rPr>
                        <a:t>MS</a:t>
                      </a:r>
                      <a:r>
                        <a:rPr sz="800" spc="35" dirty="0">
                          <a:latin typeface="Roboto"/>
                          <a:cs typeface="Roboto"/>
                        </a:rPr>
                        <a:t> </a:t>
                      </a:r>
                      <a:r>
                        <a:rPr sz="800" spc="-20" dirty="0">
                          <a:latin typeface="Roboto"/>
                          <a:cs typeface="Roboto"/>
                        </a:rPr>
                        <a:t>(G6-</a:t>
                      </a:r>
                      <a:r>
                        <a:rPr sz="800" spc="500" dirty="0">
                          <a:latin typeface="Roboto"/>
                          <a:cs typeface="Roboto"/>
                        </a:rPr>
                        <a:t> </a:t>
                      </a:r>
                      <a:r>
                        <a:rPr sz="800" spc="-25" dirty="0">
                          <a:latin typeface="Roboto"/>
                          <a:cs typeface="Roboto"/>
                        </a:rPr>
                        <a:t>G8)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ELL</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9"/>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439"/>
                        </a:spcBef>
                      </a:pPr>
                      <a:r>
                        <a:rPr sz="800" dirty="0">
                          <a:latin typeface="Roboto"/>
                          <a:cs typeface="Roboto"/>
                        </a:rPr>
                        <a:t>F/R</a:t>
                      </a:r>
                      <a:r>
                        <a:rPr sz="800" spc="45" dirty="0">
                          <a:latin typeface="Roboto"/>
                          <a:cs typeface="Roboto"/>
                        </a:rPr>
                        <a:t> </a:t>
                      </a:r>
                      <a:r>
                        <a:rPr sz="800" spc="-10" dirty="0">
                          <a:latin typeface="Roboto"/>
                          <a:cs typeface="Roboto"/>
                        </a:rPr>
                        <a:t>Lunch</a:t>
                      </a:r>
                      <a:endParaRPr sz="800">
                        <a:latin typeface="Roboto"/>
                        <a:cs typeface="Roboto"/>
                      </a:endParaRPr>
                    </a:p>
                  </a:txBody>
                  <a:tcPr marL="0" marR="0" marT="55879"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33</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46%</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24%</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15%</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9%</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24%</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27%</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6%</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44%</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19%</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39%</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8%</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38%</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39%</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9"/>
                        </a:spcBef>
                      </a:pPr>
                      <a:r>
                        <a:rPr sz="800" spc="-25" dirty="0">
                          <a:latin typeface="Roboto"/>
                          <a:cs typeface="Roboto"/>
                        </a:rPr>
                        <a:t>6%</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0"/>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dirty="0">
                          <a:latin typeface="Roboto"/>
                          <a:cs typeface="Roboto"/>
                        </a:rPr>
                        <a:t>Section</a:t>
                      </a:r>
                      <a:r>
                        <a:rPr sz="800" spc="55" dirty="0">
                          <a:latin typeface="Roboto"/>
                          <a:cs typeface="Roboto"/>
                        </a:rPr>
                        <a:t> </a:t>
                      </a:r>
                      <a:r>
                        <a:rPr sz="800" spc="-25" dirty="0">
                          <a:latin typeface="Roboto"/>
                          <a:cs typeface="Roboto"/>
                        </a:rPr>
                        <a:t>504</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6%</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1"/>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10" dirty="0">
                          <a:latin typeface="Roboto"/>
                          <a:cs typeface="Roboto"/>
                        </a:rPr>
                        <a:t>SpecEd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80%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2"/>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10" dirty="0">
                          <a:latin typeface="Roboto"/>
                          <a:cs typeface="Roboto"/>
                        </a:rPr>
                        <a:t>GenEd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59</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83%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5%</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1%</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5%</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20%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28%</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39%</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26%</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29%</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33%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42%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46%</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4"/>
                        </a:spcBef>
                      </a:pPr>
                      <a:r>
                        <a:rPr sz="800" spc="-25" dirty="0">
                          <a:latin typeface="Roboto"/>
                          <a:cs typeface="Roboto"/>
                        </a:rPr>
                        <a:t>7%</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3"/>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546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71</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18%</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12%</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14%</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20%</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26%</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14%</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32%</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22%</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27%</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28%</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38%</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39%</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2%</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2%</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0"/>
                        </a:spcBef>
                      </a:pPr>
                      <a:r>
                        <a:rPr sz="800" spc="-25" dirty="0">
                          <a:latin typeface="Roboto"/>
                          <a:cs typeface="Roboto"/>
                        </a:rPr>
                        <a:t>6%</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4"/>
                  </a:ext>
                </a:extLst>
              </a:tr>
              <a:tr h="238760">
                <a:tc rowSpan="6">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40"/>
                        </a:spcBef>
                      </a:pPr>
                      <a:endParaRPr sz="800">
                        <a:latin typeface="Times New Roman"/>
                        <a:cs typeface="Times New Roman"/>
                      </a:endParaRPr>
                    </a:p>
                    <a:p>
                      <a:pPr marL="46355">
                        <a:lnSpc>
                          <a:spcPct val="100000"/>
                        </a:lnSpc>
                        <a:spcBef>
                          <a:spcPts val="5"/>
                        </a:spcBef>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4"/>
                        </a:spcBef>
                      </a:pPr>
                      <a:r>
                        <a:rPr sz="800" spc="-25" dirty="0">
                          <a:latin typeface="Roboto"/>
                          <a:cs typeface="Roboto"/>
                        </a:rPr>
                        <a:t>ELL</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28</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18%</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22%</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25%</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26%</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37%</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32%</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35%</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26%</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21%</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17%</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21%</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5"/>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2540" algn="ctr">
                        <a:lnSpc>
                          <a:spcPct val="100000"/>
                        </a:lnSpc>
                        <a:spcBef>
                          <a:spcPts val="434"/>
                        </a:spcBef>
                      </a:pPr>
                      <a:r>
                        <a:rPr sz="800" dirty="0">
                          <a:latin typeface="Roboto"/>
                          <a:cs typeface="Roboto"/>
                        </a:rPr>
                        <a:t>F/R</a:t>
                      </a:r>
                      <a:r>
                        <a:rPr sz="800" spc="45" dirty="0">
                          <a:latin typeface="Roboto"/>
                          <a:cs typeface="Roboto"/>
                        </a:rPr>
                        <a:t> </a:t>
                      </a:r>
                      <a:r>
                        <a:rPr sz="800" spc="-10" dirty="0">
                          <a:latin typeface="Roboto"/>
                          <a:cs typeface="Roboto"/>
                        </a:rPr>
                        <a:t>Lunch</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77</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50%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12%</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8%</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26%</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12%</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46%</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21%</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42%</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22%</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36%</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434"/>
                        </a:spcBef>
                      </a:pPr>
                      <a:r>
                        <a:rPr sz="800" spc="-25" dirty="0">
                          <a:latin typeface="Roboto"/>
                          <a:cs typeface="Roboto"/>
                        </a:rPr>
                        <a:t>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6"/>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dirty="0">
                          <a:latin typeface="Roboto"/>
                          <a:cs typeface="Roboto"/>
                        </a:rPr>
                        <a:t>Section</a:t>
                      </a:r>
                      <a:r>
                        <a:rPr sz="800" spc="55" dirty="0">
                          <a:latin typeface="Roboto"/>
                          <a:cs typeface="Roboto"/>
                        </a:rPr>
                        <a:t> </a:t>
                      </a:r>
                      <a:r>
                        <a:rPr sz="800" spc="-25" dirty="0">
                          <a:latin typeface="Roboto"/>
                          <a:cs typeface="Roboto"/>
                        </a:rPr>
                        <a:t>504</a:t>
                      </a:r>
                      <a:endParaRPr sz="800">
                        <a:latin typeface="Roboto"/>
                        <a:cs typeface="Roboto"/>
                      </a:endParaRPr>
                    </a:p>
                  </a:txBody>
                  <a:tcPr marL="0" marR="0" marT="55879"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25" dirty="0">
                          <a:latin typeface="Roboto"/>
                          <a:cs typeface="Roboto"/>
                        </a:rPr>
                        <a:t>&lt;10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9"/>
                        </a:spcBef>
                      </a:pPr>
                      <a:r>
                        <a:rPr sz="800" spc="-25" dirty="0">
                          <a:latin typeface="Roboto"/>
                          <a:cs typeface="Roboto"/>
                        </a:rPr>
                        <a:t>4%</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7"/>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4"/>
                        </a:spcBef>
                      </a:pPr>
                      <a:r>
                        <a:rPr sz="800" spc="-10" dirty="0">
                          <a:latin typeface="Roboto"/>
                          <a:cs typeface="Roboto"/>
                        </a:rPr>
                        <a:t>SpecEd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30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19%</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26%</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27%</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17%</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434"/>
                        </a:spcBef>
                      </a:pPr>
                      <a:r>
                        <a:rPr sz="800" spc="-25" dirty="0">
                          <a:latin typeface="Roboto"/>
                          <a:cs typeface="Roboto"/>
                        </a:rPr>
                        <a:t>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8"/>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4"/>
                        </a:spcBef>
                      </a:pPr>
                      <a:r>
                        <a:rPr sz="800" spc="-10" dirty="0">
                          <a:latin typeface="Roboto"/>
                          <a:cs typeface="Roboto"/>
                        </a:rPr>
                        <a:t>GenEd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103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67%</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36%</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34%</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48%</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46%</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7%</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434"/>
                        </a:spcBef>
                      </a:pPr>
                      <a:r>
                        <a:rPr sz="800" spc="-25" dirty="0">
                          <a:latin typeface="Roboto"/>
                          <a:cs typeface="Roboto"/>
                        </a:rPr>
                        <a:t>5%</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9"/>
                  </a:ext>
                </a:extLst>
              </a:tr>
              <a:tr h="23749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55879"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154</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11%</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10%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9"/>
                        </a:spcBef>
                      </a:pPr>
                      <a:r>
                        <a:rPr sz="800" spc="-25" dirty="0">
                          <a:latin typeface="Roboto"/>
                          <a:cs typeface="Roboto"/>
                        </a:rPr>
                        <a:t>9%</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16%</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25%</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19%</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33%</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23%</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31%</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34%</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39%</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37%</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9"/>
                        </a:spcBef>
                      </a:pPr>
                      <a:r>
                        <a:rPr sz="800" spc="-25" dirty="0">
                          <a:latin typeface="Roboto"/>
                          <a:cs typeface="Roboto"/>
                        </a:rPr>
                        <a:t>6%</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9"/>
                        </a:spcBef>
                      </a:pPr>
                      <a:r>
                        <a:rPr sz="800" spc="-25" dirty="0">
                          <a:latin typeface="Roboto"/>
                          <a:cs typeface="Roboto"/>
                        </a:rPr>
                        <a:t>3%</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3810" algn="ctr">
                        <a:lnSpc>
                          <a:spcPct val="100000"/>
                        </a:lnSpc>
                        <a:spcBef>
                          <a:spcPts val="439"/>
                        </a:spcBef>
                      </a:pPr>
                      <a:r>
                        <a:rPr sz="800" spc="-25" dirty="0">
                          <a:latin typeface="Roboto"/>
                          <a:cs typeface="Roboto"/>
                        </a:rPr>
                        <a:t>4%</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20"/>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63</a:t>
            </a:fld>
            <a:endParaRPr spc="-25" dirty="0"/>
          </a:p>
        </p:txBody>
      </p:sp>
      <p:pic>
        <p:nvPicPr>
          <p:cNvPr id="6" name="Picture 2">
            <a:extLst>
              <a:ext uri="{FF2B5EF4-FFF2-40B4-BE49-F238E27FC236}">
                <a16:creationId xmlns:a16="http://schemas.microsoft.com/office/drawing/2014/main" id="{0D90A0A4-4414-CB4E-9294-6938E97D93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39"/>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069742" y="128358"/>
            <a:ext cx="3924300" cy="711835"/>
          </a:xfrm>
          <a:prstGeom prst="rect">
            <a:avLst/>
          </a:prstGeom>
        </p:spPr>
        <p:txBody>
          <a:bodyPr vert="horz" wrap="square" lIns="0" tIns="12700" rIns="0" bIns="0" rtlCol="0">
            <a:spAutoFit/>
          </a:bodyPr>
          <a:lstStyle/>
          <a:p>
            <a:pPr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Program </a:t>
            </a:r>
            <a:r>
              <a:rPr sz="1500" b="1" spc="-20" dirty="0">
                <a:solidFill>
                  <a:srgbClr val="FFFFFF"/>
                </a:solidFill>
                <a:latin typeface="Roboto"/>
                <a:cs typeface="Roboto"/>
              </a:rPr>
              <a:t>Math</a:t>
            </a:r>
            <a:endParaRPr sz="1500">
              <a:latin typeface="Roboto"/>
              <a:cs typeface="Roboto"/>
            </a:endParaRPr>
          </a:p>
        </p:txBody>
      </p:sp>
      <p:pic>
        <p:nvPicPr>
          <p:cNvPr id="4" name="object 4"/>
          <p:cNvPicPr/>
          <p:nvPr/>
        </p:nvPicPr>
        <p:blipFill>
          <a:blip r:embed="rId2" cstate="print"/>
          <a:stretch>
            <a:fillRect/>
          </a:stretch>
        </p:blipFill>
        <p:spPr>
          <a:xfrm>
            <a:off x="576072" y="954037"/>
            <a:ext cx="9043416" cy="6207179"/>
          </a:xfrm>
          <a:prstGeom prst="rect">
            <a:avLst/>
          </a:prstGeom>
        </p:spPr>
      </p:pic>
      <p:grpSp>
        <p:nvGrpSpPr>
          <p:cNvPr id="5" name="object 5"/>
          <p:cNvGrpSpPr/>
          <p:nvPr/>
        </p:nvGrpSpPr>
        <p:grpSpPr>
          <a:xfrm>
            <a:off x="91439" y="889761"/>
            <a:ext cx="9875520" cy="6524625"/>
            <a:chOff x="91439" y="889761"/>
            <a:chExt cx="9875520" cy="6524625"/>
          </a:xfrm>
        </p:grpSpPr>
        <p:sp>
          <p:nvSpPr>
            <p:cNvPr id="6" name="object 6"/>
            <p:cNvSpPr/>
            <p:nvPr/>
          </p:nvSpPr>
          <p:spPr>
            <a:xfrm>
              <a:off x="94614" y="889761"/>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24"/>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64</a:t>
            </a:fld>
            <a:endParaRPr spc="-25" dirty="0"/>
          </a:p>
        </p:txBody>
      </p:sp>
      <p:pic>
        <p:nvPicPr>
          <p:cNvPr id="11" name="Picture 2">
            <a:extLst>
              <a:ext uri="{FF2B5EF4-FFF2-40B4-BE49-F238E27FC236}">
                <a16:creationId xmlns:a16="http://schemas.microsoft.com/office/drawing/2014/main" id="{7732E298-1B65-B996-E078-574BD08803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3DB0A968-3409-DF3D-22F3-423A32C8D7B0}"/>
              </a:ext>
            </a:extLst>
          </p:cNvPr>
          <p:cNvSpPr/>
          <p:nvPr/>
        </p:nvSpPr>
        <p:spPr>
          <a:xfrm>
            <a:off x="6994042" y="3810000"/>
            <a:ext cx="1835950" cy="28534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86D8A77-0978-3244-1E8C-C769CF277B35}"/>
              </a:ext>
            </a:extLst>
          </p:cNvPr>
          <p:cNvSpPr/>
          <p:nvPr/>
        </p:nvSpPr>
        <p:spPr>
          <a:xfrm>
            <a:off x="2514600" y="6553200"/>
            <a:ext cx="457200" cy="1102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45DCA4CC-82EE-6DAC-C926-B0867D971219}"/>
              </a:ext>
            </a:extLst>
          </p:cNvPr>
          <p:cNvSpPr txBox="1"/>
          <p:nvPr/>
        </p:nvSpPr>
        <p:spPr>
          <a:xfrm>
            <a:off x="2118264" y="6454449"/>
            <a:ext cx="786321" cy="307777"/>
          </a:xfrm>
          <a:prstGeom prst="rect">
            <a:avLst/>
          </a:prstGeom>
          <a:noFill/>
        </p:spPr>
        <p:txBody>
          <a:bodyPr wrap="square" rtlCol="0">
            <a:spAutoFit/>
          </a:bodyPr>
          <a:lstStyle/>
          <a:p>
            <a:r>
              <a:rPr lang="en-US" sz="1400" dirty="0"/>
              <a:t>ML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52"/>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069742" y="128358"/>
            <a:ext cx="3924300" cy="711835"/>
          </a:xfrm>
          <a:prstGeom prst="rect">
            <a:avLst/>
          </a:prstGeom>
        </p:spPr>
        <p:txBody>
          <a:bodyPr vert="horz" wrap="square" lIns="0" tIns="12700" rIns="0" bIns="0" rtlCol="0">
            <a:spAutoFit/>
          </a:bodyPr>
          <a:lstStyle/>
          <a:p>
            <a:pPr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Program </a:t>
            </a:r>
            <a:r>
              <a:rPr sz="1500" b="1" spc="-20" dirty="0">
                <a:solidFill>
                  <a:srgbClr val="FFFFFF"/>
                </a:solidFill>
                <a:latin typeface="Roboto"/>
                <a:cs typeface="Roboto"/>
              </a:rPr>
              <a:t>Math</a:t>
            </a:r>
            <a:endParaRPr sz="1500">
              <a:latin typeface="Roboto"/>
              <a:cs typeface="Roboto"/>
            </a:endParaRPr>
          </a:p>
        </p:txBody>
      </p:sp>
      <p:pic>
        <p:nvPicPr>
          <p:cNvPr id="4" name="object 4"/>
          <p:cNvPicPr/>
          <p:nvPr/>
        </p:nvPicPr>
        <p:blipFill>
          <a:blip r:embed="rId2" cstate="print"/>
          <a:stretch>
            <a:fillRect/>
          </a:stretch>
        </p:blipFill>
        <p:spPr>
          <a:xfrm>
            <a:off x="576072" y="954050"/>
            <a:ext cx="9043416" cy="6201081"/>
          </a:xfrm>
          <a:prstGeom prst="rect">
            <a:avLst/>
          </a:prstGeom>
        </p:spPr>
      </p:pic>
      <p:grpSp>
        <p:nvGrpSpPr>
          <p:cNvPr id="5" name="object 5"/>
          <p:cNvGrpSpPr/>
          <p:nvPr/>
        </p:nvGrpSpPr>
        <p:grpSpPr>
          <a:xfrm>
            <a:off x="91439" y="889774"/>
            <a:ext cx="9875520" cy="6524625"/>
            <a:chOff x="91439" y="889774"/>
            <a:chExt cx="9875520" cy="6524625"/>
          </a:xfrm>
        </p:grpSpPr>
        <p:sp>
          <p:nvSpPr>
            <p:cNvPr id="6" name="object 6"/>
            <p:cNvSpPr/>
            <p:nvPr/>
          </p:nvSpPr>
          <p:spPr>
            <a:xfrm>
              <a:off x="94614" y="889774"/>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37"/>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65</a:t>
            </a:fld>
            <a:endParaRPr spc="-25" dirty="0"/>
          </a:p>
        </p:txBody>
      </p:sp>
      <p:pic>
        <p:nvPicPr>
          <p:cNvPr id="11" name="Picture 2">
            <a:extLst>
              <a:ext uri="{FF2B5EF4-FFF2-40B4-BE49-F238E27FC236}">
                <a16:creationId xmlns:a16="http://schemas.microsoft.com/office/drawing/2014/main" id="{6D86218D-624D-AF4D-93D3-3016BCBE7E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66732402-71D1-5D0E-F889-C4F71B446DAE}"/>
              </a:ext>
            </a:extLst>
          </p:cNvPr>
          <p:cNvSpPr/>
          <p:nvPr/>
        </p:nvSpPr>
        <p:spPr>
          <a:xfrm>
            <a:off x="7086600" y="3276600"/>
            <a:ext cx="1981200" cy="33868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A88F641-5FFB-F921-B2F3-D0F966DE7BB8}"/>
              </a:ext>
            </a:extLst>
          </p:cNvPr>
          <p:cNvSpPr/>
          <p:nvPr/>
        </p:nvSpPr>
        <p:spPr>
          <a:xfrm>
            <a:off x="2667000" y="6553200"/>
            <a:ext cx="228600" cy="127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078FC0A8-4A71-1EA0-EA24-94398D15C136}"/>
              </a:ext>
            </a:extLst>
          </p:cNvPr>
          <p:cNvSpPr txBox="1"/>
          <p:nvPr/>
        </p:nvSpPr>
        <p:spPr>
          <a:xfrm>
            <a:off x="2169640" y="6462811"/>
            <a:ext cx="594796" cy="307777"/>
          </a:xfrm>
          <a:prstGeom prst="rect">
            <a:avLst/>
          </a:prstGeom>
          <a:noFill/>
        </p:spPr>
        <p:txBody>
          <a:bodyPr wrap="square" rtlCol="0">
            <a:spAutoFit/>
          </a:bodyPr>
          <a:lstStyle/>
          <a:p>
            <a:r>
              <a:rPr lang="en-US" sz="1400" dirty="0"/>
              <a:t>ML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4174541881"/>
              </p:ext>
            </p:extLst>
          </p:nvPr>
        </p:nvGraphicFramePr>
        <p:xfrm>
          <a:off x="91439" y="89852"/>
          <a:ext cx="8357869" cy="5878195"/>
        </p:xfrm>
        <a:graphic>
          <a:graphicData uri="http://schemas.openxmlformats.org/drawingml/2006/table">
            <a:tbl>
              <a:tblPr firstRow="1" bandRow="1">
                <a:tableStyleId>{2D5ABB26-0587-4C30-8999-92F81FD0307C}</a:tableStyleId>
              </a:tblPr>
              <a:tblGrid>
                <a:gridCol w="588010">
                  <a:extLst>
                    <a:ext uri="{9D8B030D-6E8A-4147-A177-3AD203B41FA5}">
                      <a16:colId xmlns:a16="http://schemas.microsoft.com/office/drawing/2014/main" val="20000"/>
                    </a:ext>
                  </a:extLst>
                </a:gridCol>
                <a:gridCol w="658495">
                  <a:extLst>
                    <a:ext uri="{9D8B030D-6E8A-4147-A177-3AD203B41FA5}">
                      <a16:colId xmlns:a16="http://schemas.microsoft.com/office/drawing/2014/main" val="20001"/>
                    </a:ext>
                  </a:extLst>
                </a:gridCol>
                <a:gridCol w="539750">
                  <a:extLst>
                    <a:ext uri="{9D8B030D-6E8A-4147-A177-3AD203B41FA5}">
                      <a16:colId xmlns:a16="http://schemas.microsoft.com/office/drawing/2014/main" val="20002"/>
                    </a:ext>
                  </a:extLst>
                </a:gridCol>
                <a:gridCol w="539750">
                  <a:extLst>
                    <a:ext uri="{9D8B030D-6E8A-4147-A177-3AD203B41FA5}">
                      <a16:colId xmlns:a16="http://schemas.microsoft.com/office/drawing/2014/main" val="20003"/>
                    </a:ext>
                  </a:extLst>
                </a:gridCol>
                <a:gridCol w="502919">
                  <a:extLst>
                    <a:ext uri="{9D8B030D-6E8A-4147-A177-3AD203B41FA5}">
                      <a16:colId xmlns:a16="http://schemas.microsoft.com/office/drawing/2014/main" val="20004"/>
                    </a:ext>
                  </a:extLst>
                </a:gridCol>
                <a:gridCol w="502920">
                  <a:extLst>
                    <a:ext uri="{9D8B030D-6E8A-4147-A177-3AD203B41FA5}">
                      <a16:colId xmlns:a16="http://schemas.microsoft.com/office/drawing/2014/main" val="20005"/>
                    </a:ext>
                  </a:extLst>
                </a:gridCol>
                <a:gridCol w="502920">
                  <a:extLst>
                    <a:ext uri="{9D8B030D-6E8A-4147-A177-3AD203B41FA5}">
                      <a16:colId xmlns:a16="http://schemas.microsoft.com/office/drawing/2014/main" val="20006"/>
                    </a:ext>
                  </a:extLst>
                </a:gridCol>
                <a:gridCol w="502920">
                  <a:extLst>
                    <a:ext uri="{9D8B030D-6E8A-4147-A177-3AD203B41FA5}">
                      <a16:colId xmlns:a16="http://schemas.microsoft.com/office/drawing/2014/main" val="20007"/>
                    </a:ext>
                  </a:extLst>
                </a:gridCol>
                <a:gridCol w="502920">
                  <a:extLst>
                    <a:ext uri="{9D8B030D-6E8A-4147-A177-3AD203B41FA5}">
                      <a16:colId xmlns:a16="http://schemas.microsoft.com/office/drawing/2014/main" val="20008"/>
                    </a:ext>
                  </a:extLst>
                </a:gridCol>
                <a:gridCol w="502920">
                  <a:extLst>
                    <a:ext uri="{9D8B030D-6E8A-4147-A177-3AD203B41FA5}">
                      <a16:colId xmlns:a16="http://schemas.microsoft.com/office/drawing/2014/main" val="20009"/>
                    </a:ext>
                  </a:extLst>
                </a:gridCol>
                <a:gridCol w="502920">
                  <a:extLst>
                    <a:ext uri="{9D8B030D-6E8A-4147-A177-3AD203B41FA5}">
                      <a16:colId xmlns:a16="http://schemas.microsoft.com/office/drawing/2014/main" val="20010"/>
                    </a:ext>
                  </a:extLst>
                </a:gridCol>
                <a:gridCol w="502920">
                  <a:extLst>
                    <a:ext uri="{9D8B030D-6E8A-4147-A177-3AD203B41FA5}">
                      <a16:colId xmlns:a16="http://schemas.microsoft.com/office/drawing/2014/main" val="20011"/>
                    </a:ext>
                  </a:extLst>
                </a:gridCol>
                <a:gridCol w="502920">
                  <a:extLst>
                    <a:ext uri="{9D8B030D-6E8A-4147-A177-3AD203B41FA5}">
                      <a16:colId xmlns:a16="http://schemas.microsoft.com/office/drawing/2014/main" val="20012"/>
                    </a:ext>
                  </a:extLst>
                </a:gridCol>
                <a:gridCol w="502920">
                  <a:extLst>
                    <a:ext uri="{9D8B030D-6E8A-4147-A177-3AD203B41FA5}">
                      <a16:colId xmlns:a16="http://schemas.microsoft.com/office/drawing/2014/main" val="20013"/>
                    </a:ext>
                  </a:extLst>
                </a:gridCol>
                <a:gridCol w="502920">
                  <a:extLst>
                    <a:ext uri="{9D8B030D-6E8A-4147-A177-3AD203B41FA5}">
                      <a16:colId xmlns:a16="http://schemas.microsoft.com/office/drawing/2014/main" val="20014"/>
                    </a:ext>
                  </a:extLst>
                </a:gridCol>
                <a:gridCol w="499745">
                  <a:extLst>
                    <a:ext uri="{9D8B030D-6E8A-4147-A177-3AD203B41FA5}">
                      <a16:colId xmlns:a16="http://schemas.microsoft.com/office/drawing/2014/main" val="20015"/>
                    </a:ext>
                  </a:extLst>
                </a:gridCol>
              </a:tblGrid>
              <a:tr h="810895">
                <a:tc gridSpan="16">
                  <a:txBody>
                    <a:bodyPr/>
                    <a:lstStyle/>
                    <a:p>
                      <a:pPr algn="ctr">
                        <a:lnSpc>
                          <a:spcPct val="100000"/>
                        </a:lnSpc>
                        <a:spcBef>
                          <a:spcPts val="39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2230120" marR="2220595"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Program Science</a:t>
                      </a:r>
                      <a:endParaRPr sz="1500">
                        <a:latin typeface="Roboto"/>
                        <a:cs typeface="Roboto"/>
                      </a:endParaRPr>
                    </a:p>
                  </a:txBody>
                  <a:tcPr marL="0" marR="0" marT="49530" marB="0">
                    <a:lnB w="12700">
                      <a:solidFill>
                        <a:srgbClr val="000000"/>
                      </a:solidFill>
                      <a:prstDash val="solid"/>
                    </a:lnB>
                    <a:solidFill>
                      <a:srgbClr val="1F3763"/>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42290">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60"/>
                        </a:spcBef>
                      </a:pPr>
                      <a:endParaRPr sz="800">
                        <a:latin typeface="Times New Roman"/>
                        <a:cs typeface="Times New Roman"/>
                      </a:endParaRPr>
                    </a:p>
                    <a:p>
                      <a:pPr marL="15240">
                        <a:lnSpc>
                          <a:spcPct val="100000"/>
                        </a:lnSpc>
                      </a:pPr>
                      <a:r>
                        <a:rPr sz="800" b="1" dirty="0">
                          <a:latin typeface="Roboto"/>
                          <a:cs typeface="Roboto"/>
                        </a:rPr>
                        <a:t>Grade</a:t>
                      </a:r>
                      <a:r>
                        <a:rPr sz="800" b="1" spc="45" dirty="0">
                          <a:latin typeface="Roboto"/>
                          <a:cs typeface="Roboto"/>
                        </a:rPr>
                        <a:t> </a:t>
                      </a:r>
                      <a:r>
                        <a:rPr sz="800" b="1" spc="-20" dirty="0">
                          <a:latin typeface="Roboto"/>
                          <a:cs typeface="Roboto"/>
                        </a:rPr>
                        <a:t>Band</a:t>
                      </a:r>
                      <a:endParaRPr sz="800">
                        <a:latin typeface="Roboto"/>
                        <a:cs typeface="Roboto"/>
                      </a:endParaRPr>
                    </a:p>
                  </a:txBody>
                  <a:tcPr marL="0" marR="0" marT="0" marB="0">
                    <a:lnL w="12700">
                      <a:solidFill>
                        <a:srgbClr val="000000"/>
                      </a:solidFill>
                      <a:prstDash val="solid"/>
                    </a:lnL>
                    <a:lnR w="28575">
                      <a:solidFill>
                        <a:srgbClr val="000000"/>
                      </a:solidFill>
                      <a:prstDash val="solid"/>
                    </a:lnR>
                    <a:lnT w="12700" cap="flat" cmpd="sng" algn="ctr">
                      <a:solidFill>
                        <a:srgbClr val="000000"/>
                      </a:solidFill>
                      <a:prstDash val="solid"/>
                      <a:round/>
                      <a:headEnd type="none" w="med" len="med"/>
                      <a:tailEnd type="none" w="med" len="me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260"/>
                        </a:spcBef>
                      </a:pPr>
                      <a:endParaRPr sz="800">
                        <a:latin typeface="Times New Roman"/>
                        <a:cs typeface="Times New Roman"/>
                      </a:endParaRPr>
                    </a:p>
                    <a:p>
                      <a:pPr marL="125095">
                        <a:lnSpc>
                          <a:spcPct val="100000"/>
                        </a:lnSpc>
                      </a:pPr>
                      <a:r>
                        <a:rPr sz="800" b="1" spc="-10" dirty="0">
                          <a:latin typeface="Roboto"/>
                          <a:cs typeface="Roboto"/>
                        </a:rPr>
                        <a:t>Program</a:t>
                      </a:r>
                      <a:endParaRPr sz="800">
                        <a:latin typeface="Roboto"/>
                        <a:cs typeface="Roboto"/>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19685" algn="ctr">
                        <a:lnSpc>
                          <a:spcPct val="104200"/>
                        </a:lnSpc>
                      </a:pPr>
                      <a:r>
                        <a:rPr sz="800" b="1" spc="-10" dirty="0">
                          <a:latin typeface="Roboto"/>
                          <a:cs typeface="Roboto"/>
                        </a:rPr>
                        <a:t>Total</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rowSpan="2">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5"/>
                        </a:spcBef>
                      </a:pPr>
                      <a:endParaRPr sz="800">
                        <a:latin typeface="Times New Roman"/>
                        <a:cs typeface="Times New Roman"/>
                      </a:endParaRPr>
                    </a:p>
                    <a:p>
                      <a:pPr marL="107314" marR="95885" indent="-29845" algn="ctr">
                        <a:lnSpc>
                          <a:spcPct val="104200"/>
                        </a:lnSpc>
                      </a:pPr>
                      <a:r>
                        <a:rPr sz="800" b="1" dirty="0">
                          <a:latin typeface="Roboto"/>
                          <a:cs typeface="Roboto"/>
                        </a:rPr>
                        <a:t>%</a:t>
                      </a:r>
                      <a:r>
                        <a:rPr sz="800" b="1" spc="25" dirty="0">
                          <a:latin typeface="Roboto"/>
                          <a:cs typeface="Roboto"/>
                        </a:rPr>
                        <a:t> </a:t>
                      </a:r>
                      <a:r>
                        <a:rPr sz="800" b="1" spc="-25" dirty="0">
                          <a:latin typeface="Roboto"/>
                          <a:cs typeface="Roboto"/>
                        </a:rPr>
                        <a:t>of</a:t>
                      </a:r>
                      <a:r>
                        <a:rPr sz="800" b="1" spc="500" dirty="0">
                          <a:latin typeface="Roboto"/>
                          <a:cs typeface="Roboto"/>
                        </a:rPr>
                        <a:t> </a:t>
                      </a:r>
                      <a:r>
                        <a:rPr sz="800" b="1" spc="-10" dirty="0">
                          <a:latin typeface="Roboto"/>
                          <a:cs typeface="Roboto"/>
                        </a:rPr>
                        <a:t>Tested</a:t>
                      </a:r>
                      <a:r>
                        <a:rPr sz="800" b="1" spc="500" dirty="0">
                          <a:latin typeface="Roboto"/>
                          <a:cs typeface="Roboto"/>
                        </a:rPr>
                        <a:t> </a:t>
                      </a:r>
                      <a:r>
                        <a:rPr sz="800" b="1" spc="-20" dirty="0">
                          <a:latin typeface="Roboto"/>
                          <a:cs typeface="Roboto"/>
                        </a:rPr>
                        <a:t>2025</a:t>
                      </a:r>
                      <a:endParaRPr sz="800">
                        <a:latin typeface="Roboto"/>
                        <a:cs typeface="Roboto"/>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gridSpan="3">
                  <a:txBody>
                    <a:bodyPr/>
                    <a:lstStyle/>
                    <a:p>
                      <a:pPr marL="491490" marR="203200" indent="-281305">
                        <a:lnSpc>
                          <a:spcPct val="101099"/>
                        </a:lnSpc>
                        <a:spcBef>
                          <a:spcPts val="95"/>
                        </a:spcBef>
                      </a:pPr>
                      <a:r>
                        <a:rPr sz="1050" b="1" dirty="0">
                          <a:latin typeface="Roboto"/>
                          <a:cs typeface="Roboto"/>
                        </a:rPr>
                        <a:t>Below</a:t>
                      </a:r>
                      <a:r>
                        <a:rPr sz="1050" b="1" spc="-20"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35" dirty="0">
                          <a:latin typeface="Roboto"/>
                          <a:cs typeface="Roboto"/>
                        </a:rPr>
                        <a:t>1)</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242570" indent="-240665">
                        <a:lnSpc>
                          <a:spcPct val="101099"/>
                        </a:lnSpc>
                        <a:spcBef>
                          <a:spcPts val="95"/>
                        </a:spcBef>
                      </a:pPr>
                      <a:r>
                        <a:rPr sz="1050" b="1" dirty="0">
                          <a:latin typeface="Roboto"/>
                          <a:cs typeface="Roboto"/>
                        </a:rPr>
                        <a:t>Near</a:t>
                      </a:r>
                      <a:r>
                        <a:rPr sz="1050" b="1" spc="-15"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25" dirty="0">
                          <a:latin typeface="Roboto"/>
                          <a:cs typeface="Roboto"/>
                        </a:rPr>
                        <a:t>2)</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448945" indent="-33020">
                        <a:lnSpc>
                          <a:spcPct val="101099"/>
                        </a:lnSpc>
                        <a:spcBef>
                          <a:spcPts val="95"/>
                        </a:spcBef>
                      </a:pPr>
                      <a:r>
                        <a:rPr sz="1050" b="1" spc="-10" dirty="0">
                          <a:latin typeface="Roboto"/>
                          <a:cs typeface="Roboto"/>
                        </a:rPr>
                        <a:t>Proficient </a:t>
                      </a:r>
                      <a:r>
                        <a:rPr sz="1050" b="1" dirty="0">
                          <a:latin typeface="Roboto"/>
                          <a:cs typeface="Roboto"/>
                        </a:rPr>
                        <a:t>(Level</a:t>
                      </a:r>
                      <a:r>
                        <a:rPr sz="1050" b="1" spc="-15" dirty="0">
                          <a:latin typeface="Roboto"/>
                          <a:cs typeface="Roboto"/>
                        </a:rPr>
                        <a:t> </a:t>
                      </a:r>
                      <a:r>
                        <a:rPr sz="1050" b="1" spc="-25" dirty="0">
                          <a:latin typeface="Roboto"/>
                          <a:cs typeface="Roboto"/>
                        </a:rPr>
                        <a:t>3)</a:t>
                      </a:r>
                      <a:endParaRPr sz="1050">
                        <a:latin typeface="Roboto"/>
                        <a:cs typeface="Roboto"/>
                      </a:endParaRPr>
                    </a:p>
                  </a:txBody>
                  <a:tcPr marL="0" marR="0" marT="12065" marB="0">
                    <a:lnL w="12700">
                      <a:solidFill>
                        <a:srgbClr val="000000"/>
                      </a:solidFill>
                      <a:prstDash val="solid"/>
                    </a:lnL>
                    <a:lnR w="1270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tc gridSpan="3">
                  <a:txBody>
                    <a:bodyPr/>
                    <a:lstStyle/>
                    <a:p>
                      <a:pPr marL="491490" marR="83820" indent="-396240">
                        <a:lnSpc>
                          <a:spcPct val="101099"/>
                        </a:lnSpc>
                        <a:spcBef>
                          <a:spcPts val="95"/>
                        </a:spcBef>
                      </a:pPr>
                      <a:r>
                        <a:rPr sz="1050" b="1" dirty="0">
                          <a:latin typeface="Roboto"/>
                          <a:cs typeface="Roboto"/>
                        </a:rPr>
                        <a:t>Advanced</a:t>
                      </a:r>
                      <a:r>
                        <a:rPr sz="1050" b="1" spc="10" dirty="0">
                          <a:latin typeface="Roboto"/>
                          <a:cs typeface="Roboto"/>
                        </a:rPr>
                        <a:t> </a:t>
                      </a:r>
                      <a:r>
                        <a:rPr sz="1050" b="1" spc="-10" dirty="0">
                          <a:latin typeface="Roboto"/>
                          <a:cs typeface="Roboto"/>
                        </a:rPr>
                        <a:t>Proficiency </a:t>
                      </a:r>
                      <a:r>
                        <a:rPr sz="1050" b="1" dirty="0">
                          <a:latin typeface="Roboto"/>
                          <a:cs typeface="Roboto"/>
                        </a:rPr>
                        <a:t>(Level</a:t>
                      </a:r>
                      <a:r>
                        <a:rPr sz="1050" b="1" spc="-15" dirty="0">
                          <a:latin typeface="Roboto"/>
                          <a:cs typeface="Roboto"/>
                        </a:rPr>
                        <a:t> </a:t>
                      </a:r>
                      <a:r>
                        <a:rPr sz="1050" b="1" spc="-25" dirty="0">
                          <a:latin typeface="Roboto"/>
                          <a:cs typeface="Roboto"/>
                        </a:rPr>
                        <a:t>4)</a:t>
                      </a:r>
                      <a:endParaRPr sz="1050">
                        <a:latin typeface="Roboto"/>
                        <a:cs typeface="Roboto"/>
                      </a:endParaRPr>
                    </a:p>
                  </a:txBody>
                  <a:tcPr marL="0" marR="0" marT="12065" marB="0">
                    <a:lnL w="12700">
                      <a:solidFill>
                        <a:srgbClr val="000000"/>
                      </a:solidFill>
                      <a:prstDash val="solid"/>
                    </a:lnL>
                    <a:lnR w="6350">
                      <a:solidFill>
                        <a:srgbClr val="000000"/>
                      </a:solidFill>
                      <a:prstDash val="solid"/>
                    </a:lnR>
                    <a:lnT w="12700">
                      <a:solidFill>
                        <a:srgbClr val="000000"/>
                      </a:solidFill>
                      <a:prstDash val="solid"/>
                    </a:lnT>
                    <a:lnB w="6350">
                      <a:solidFill>
                        <a:srgbClr val="000000"/>
                      </a:solidFill>
                      <a:prstDash val="solid"/>
                    </a:lnB>
                    <a:solidFill>
                      <a:srgbClr val="BCD6ED"/>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28600">
                <a:tc vMerge="1">
                  <a:txBody>
                    <a:bodyPr/>
                    <a:lstStyle/>
                    <a:p>
                      <a:endParaRPr/>
                    </a:p>
                  </a:txBody>
                  <a:tcPr marL="0" marR="0" marT="0" marB="0">
                    <a:lnL w="12700">
                      <a:solidFill>
                        <a:srgbClr val="000000"/>
                      </a:solidFill>
                      <a:prstDash val="solid"/>
                    </a:lnL>
                    <a:lnR w="28575">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28575">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vMerge="1">
                  <a:txBody>
                    <a:bodyPr/>
                    <a:lstStyle/>
                    <a:p>
                      <a:endParaRPr/>
                    </a:p>
                  </a:txBody>
                  <a:tcPr marL="0" marR="0" marT="0" marB="0">
                    <a:lnL w="12700">
                      <a:solidFill>
                        <a:srgbClr val="000000"/>
                      </a:solidFill>
                      <a:prstDash val="solid"/>
                    </a:lnL>
                    <a:lnR w="12700">
                      <a:solidFill>
                        <a:srgbClr val="000000"/>
                      </a:solidFill>
                      <a:prstDash val="solid"/>
                    </a:lnR>
                    <a:lnT w="3175">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2023</a:t>
                      </a:r>
                      <a:endParaRPr sz="800">
                        <a:latin typeface="Roboto"/>
                        <a:cs typeface="Roboto"/>
                      </a:endParaRPr>
                    </a:p>
                  </a:txBody>
                  <a:tcPr marL="0" marR="0" marT="50165"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2024</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395"/>
                        </a:spcBef>
                      </a:pPr>
                      <a:r>
                        <a:rPr sz="800" b="1" dirty="0">
                          <a:latin typeface="Roboto"/>
                          <a:cs typeface="Roboto"/>
                        </a:rPr>
                        <a:t>%</a:t>
                      </a:r>
                      <a:r>
                        <a:rPr sz="800" b="1" spc="25" dirty="0">
                          <a:latin typeface="Roboto"/>
                          <a:cs typeface="Roboto"/>
                        </a:rPr>
                        <a:t> </a:t>
                      </a:r>
                      <a:r>
                        <a:rPr sz="800" b="1" spc="-20" dirty="0">
                          <a:latin typeface="Roboto"/>
                          <a:cs typeface="Roboto"/>
                        </a:rPr>
                        <a:t>2025</a:t>
                      </a:r>
                      <a:endParaRPr sz="800">
                        <a:latin typeface="Roboto"/>
                        <a:cs typeface="Roboto"/>
                      </a:endParaRPr>
                    </a:p>
                  </a:txBody>
                  <a:tcPr marL="0" marR="0" marT="501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2"/>
                  </a:ext>
                </a:extLst>
              </a:tr>
              <a:tr h="238760">
                <a:tc rowSpan="6">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45"/>
                        </a:spcBef>
                      </a:pPr>
                      <a:endParaRPr sz="800">
                        <a:latin typeface="Times New Roman"/>
                        <a:cs typeface="Times New Roman"/>
                      </a:endParaRPr>
                    </a:p>
                    <a:p>
                      <a:pPr marL="114935">
                        <a:lnSpc>
                          <a:spcPct val="100000"/>
                        </a:lnSpc>
                      </a:pPr>
                      <a:r>
                        <a:rPr sz="800" dirty="0">
                          <a:latin typeface="Roboto"/>
                          <a:cs typeface="Roboto"/>
                        </a:rPr>
                        <a:t>ES</a:t>
                      </a:r>
                      <a:r>
                        <a:rPr sz="800" spc="35" dirty="0">
                          <a:latin typeface="Roboto"/>
                          <a:cs typeface="Roboto"/>
                        </a:rPr>
                        <a:t> </a:t>
                      </a:r>
                      <a:r>
                        <a:rPr sz="800" spc="-20" dirty="0">
                          <a:latin typeface="Roboto"/>
                          <a:cs typeface="Roboto"/>
                        </a:rPr>
                        <a:t>(G5)</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lang="en-US" sz="800" spc="-25" dirty="0">
                          <a:latin typeface="Roboto"/>
                          <a:cs typeface="Roboto"/>
                        </a:rPr>
                        <a:t>ML</a:t>
                      </a:r>
                      <a:endParaRPr sz="800" dirty="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3"/>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2540" algn="ctr">
                        <a:lnSpc>
                          <a:spcPct val="100000"/>
                        </a:lnSpc>
                        <a:spcBef>
                          <a:spcPts val="430"/>
                        </a:spcBef>
                      </a:pPr>
                      <a:r>
                        <a:rPr sz="800" dirty="0">
                          <a:latin typeface="Roboto"/>
                          <a:cs typeface="Roboto"/>
                        </a:rPr>
                        <a:t>F/R</a:t>
                      </a:r>
                      <a:r>
                        <a:rPr sz="800" spc="45" dirty="0">
                          <a:latin typeface="Roboto"/>
                          <a:cs typeface="Roboto"/>
                        </a:rPr>
                        <a:t> </a:t>
                      </a:r>
                      <a:r>
                        <a:rPr sz="800" spc="-10" dirty="0">
                          <a:latin typeface="Roboto"/>
                          <a:cs typeface="Roboto"/>
                        </a:rPr>
                        <a:t>Lunch</a:t>
                      </a:r>
                      <a:endParaRPr sz="800">
                        <a:latin typeface="Roboto"/>
                        <a:cs typeface="Roboto"/>
                      </a:endParaRPr>
                    </a:p>
                  </a:txBody>
                  <a:tcPr marL="0" marR="0" marT="546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15</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50%</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27%</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53%</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0"/>
                        </a:spcBef>
                      </a:pPr>
                      <a:r>
                        <a:rPr sz="800" spc="-25" dirty="0">
                          <a:latin typeface="Roboto"/>
                          <a:cs typeface="Roboto"/>
                        </a:rPr>
                        <a:t>20%</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0"/>
                        </a:spcBef>
                      </a:pPr>
                      <a:r>
                        <a:rPr sz="800" spc="-25" dirty="0">
                          <a:latin typeface="Roboto"/>
                          <a:cs typeface="Roboto"/>
                        </a:rPr>
                        <a:t>N/A</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30"/>
                        </a:spcBef>
                      </a:pPr>
                      <a:r>
                        <a:rPr sz="800" spc="-25" dirty="0">
                          <a:latin typeface="Roboto"/>
                          <a:cs typeface="Roboto"/>
                        </a:rPr>
                        <a:t>0%</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4"/>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dirty="0">
                          <a:latin typeface="Roboto"/>
                          <a:cs typeface="Roboto"/>
                        </a:rPr>
                        <a:t>Section</a:t>
                      </a:r>
                      <a:r>
                        <a:rPr sz="800" spc="55" dirty="0">
                          <a:latin typeface="Roboto"/>
                          <a:cs typeface="Roboto"/>
                        </a:rPr>
                        <a:t> </a:t>
                      </a:r>
                      <a:r>
                        <a:rPr sz="800" spc="-25" dirty="0">
                          <a:latin typeface="Roboto"/>
                          <a:cs typeface="Roboto"/>
                        </a:rPr>
                        <a:t>504</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5"/>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10" dirty="0">
                          <a:latin typeface="Roboto"/>
                          <a:cs typeface="Roboto"/>
                        </a:rPr>
                        <a:t>SpecEd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27%</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6"/>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10" dirty="0">
                          <a:latin typeface="Roboto"/>
                          <a:cs typeface="Roboto"/>
                        </a:rPr>
                        <a:t>GenEd</a:t>
                      </a:r>
                      <a:endParaRPr sz="800">
                        <a:latin typeface="Roboto"/>
                        <a:cs typeface="Roboto"/>
                      </a:endParaRPr>
                    </a:p>
                  </a:txBody>
                  <a:tcPr marL="0" marR="0" marT="55879"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25" dirty="0">
                          <a:latin typeface="Roboto"/>
                          <a:cs typeface="Roboto"/>
                        </a:rPr>
                        <a:t>19</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63%</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11%</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14%</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16%</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32%</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21%</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58%</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58%</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57%</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9"/>
                        </a:spcBef>
                      </a:pPr>
                      <a:r>
                        <a:rPr sz="800" spc="-25" dirty="0">
                          <a:latin typeface="Roboto"/>
                          <a:cs typeface="Roboto"/>
                        </a:rPr>
                        <a:t>26%</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9"/>
                        </a:spcBef>
                      </a:pPr>
                      <a:r>
                        <a:rPr sz="800" spc="-25" dirty="0">
                          <a:latin typeface="Roboto"/>
                          <a:cs typeface="Roboto"/>
                        </a:rPr>
                        <a:t>7%</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7"/>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30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27%</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36%</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24%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57%</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50%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47%</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algn="ctr">
                        <a:lnSpc>
                          <a:spcPct val="100000"/>
                        </a:lnSpc>
                        <a:spcBef>
                          <a:spcPts val="434"/>
                        </a:spcBef>
                      </a:pPr>
                      <a:r>
                        <a:rPr sz="800" spc="-25" dirty="0">
                          <a:latin typeface="Roboto"/>
                          <a:cs typeface="Roboto"/>
                        </a:rPr>
                        <a:t>17%</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635" algn="ctr">
                        <a:lnSpc>
                          <a:spcPct val="100000"/>
                        </a:lnSpc>
                        <a:spcBef>
                          <a:spcPts val="434"/>
                        </a:spcBef>
                      </a:pPr>
                      <a:r>
                        <a:rPr sz="800" spc="-25" dirty="0">
                          <a:latin typeface="Roboto"/>
                          <a:cs typeface="Roboto"/>
                        </a:rPr>
                        <a:t>6%</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tc>
                  <a:txBody>
                    <a:bodyPr/>
                    <a:lstStyle/>
                    <a:p>
                      <a:pPr marL="3810"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DDEBF7"/>
                    </a:solidFill>
                  </a:tcPr>
                </a:tc>
                <a:extLst>
                  <a:ext uri="{0D108BD9-81ED-4DB2-BD59-A6C34878D82A}">
                    <a16:rowId xmlns:a16="http://schemas.microsoft.com/office/drawing/2014/main" val="10008"/>
                  </a:ext>
                </a:extLst>
              </a:tr>
              <a:tr h="238760">
                <a:tc rowSpan="6">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45"/>
                        </a:spcBef>
                      </a:pPr>
                      <a:endParaRPr sz="800">
                        <a:latin typeface="Times New Roman"/>
                        <a:cs typeface="Times New Roman"/>
                      </a:endParaRPr>
                    </a:p>
                    <a:p>
                      <a:pPr marL="98425">
                        <a:lnSpc>
                          <a:spcPct val="100000"/>
                        </a:lnSpc>
                      </a:pPr>
                      <a:r>
                        <a:rPr sz="800" dirty="0">
                          <a:latin typeface="Roboto"/>
                          <a:cs typeface="Roboto"/>
                        </a:rPr>
                        <a:t>MS</a:t>
                      </a:r>
                      <a:r>
                        <a:rPr sz="800" spc="35" dirty="0">
                          <a:latin typeface="Roboto"/>
                          <a:cs typeface="Roboto"/>
                        </a:rPr>
                        <a:t> </a:t>
                      </a:r>
                      <a:r>
                        <a:rPr sz="800" spc="-20" dirty="0">
                          <a:latin typeface="Roboto"/>
                          <a:cs typeface="Roboto"/>
                        </a:rPr>
                        <a:t>(G8)</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lang="en-US" sz="800" spc="-25" dirty="0">
                          <a:latin typeface="Roboto"/>
                          <a:cs typeface="Roboto"/>
                        </a:rPr>
                        <a:t>ML</a:t>
                      </a:r>
                      <a:endParaRPr sz="800" dirty="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7%</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09"/>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2540" algn="ctr">
                        <a:lnSpc>
                          <a:spcPct val="100000"/>
                        </a:lnSpc>
                        <a:spcBef>
                          <a:spcPts val="439"/>
                        </a:spcBef>
                      </a:pPr>
                      <a:r>
                        <a:rPr sz="800" dirty="0">
                          <a:latin typeface="Roboto"/>
                          <a:cs typeface="Roboto"/>
                        </a:rPr>
                        <a:t>F/R</a:t>
                      </a:r>
                      <a:r>
                        <a:rPr sz="800" spc="45" dirty="0">
                          <a:latin typeface="Roboto"/>
                          <a:cs typeface="Roboto"/>
                        </a:rPr>
                        <a:t> </a:t>
                      </a:r>
                      <a:r>
                        <a:rPr sz="800" spc="-10" dirty="0">
                          <a:latin typeface="Roboto"/>
                          <a:cs typeface="Roboto"/>
                        </a:rPr>
                        <a:t>Lunch</a:t>
                      </a:r>
                      <a:endParaRPr sz="800">
                        <a:latin typeface="Roboto"/>
                        <a:cs typeface="Roboto"/>
                      </a:endParaRPr>
                    </a:p>
                  </a:txBody>
                  <a:tcPr marL="0" marR="0" marT="55879"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12</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44%</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70%</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25%</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17%</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30%</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67%</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67%</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8%</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9"/>
                        </a:spcBef>
                      </a:pPr>
                      <a:r>
                        <a:rPr sz="800" spc="-25" dirty="0">
                          <a:latin typeface="Roboto"/>
                          <a:cs typeface="Roboto"/>
                        </a:rPr>
                        <a:t>17%</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0"/>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dirty="0">
                          <a:latin typeface="Roboto"/>
                          <a:cs typeface="Roboto"/>
                        </a:rPr>
                        <a:t>Section</a:t>
                      </a:r>
                      <a:r>
                        <a:rPr sz="800" spc="55" dirty="0">
                          <a:latin typeface="Roboto"/>
                          <a:cs typeface="Roboto"/>
                        </a:rPr>
                        <a:t> </a:t>
                      </a:r>
                      <a:r>
                        <a:rPr sz="800" spc="-25" dirty="0">
                          <a:latin typeface="Roboto"/>
                          <a:cs typeface="Roboto"/>
                        </a:rPr>
                        <a:t>504</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4%</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1"/>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10" dirty="0">
                          <a:latin typeface="Roboto"/>
                          <a:cs typeface="Roboto"/>
                        </a:rPr>
                        <a:t>SpecEd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15%</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4"/>
                        </a:spcBef>
                      </a:pPr>
                      <a:r>
                        <a:rPr sz="800" spc="-25" dirty="0">
                          <a:latin typeface="Roboto"/>
                          <a:cs typeface="Roboto"/>
                        </a:rPr>
                        <a:t>N/A</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2"/>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10" dirty="0">
                          <a:latin typeface="Roboto"/>
                          <a:cs typeface="Roboto"/>
                        </a:rPr>
                        <a:t>GenEd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21</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78%</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40%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47%</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72%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76%</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3"/>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54610"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27</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46%</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28%</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22%</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46%</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61%</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67%</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8%</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11%</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algn="ctr">
                        <a:lnSpc>
                          <a:spcPct val="100000"/>
                        </a:lnSpc>
                        <a:spcBef>
                          <a:spcPts val="430"/>
                        </a:spcBef>
                      </a:pPr>
                      <a:r>
                        <a:rPr sz="800" spc="-25" dirty="0">
                          <a:latin typeface="Roboto"/>
                          <a:cs typeface="Roboto"/>
                        </a:rPr>
                        <a:t>11%</a:t>
                      </a:r>
                      <a:endParaRPr sz="800">
                        <a:latin typeface="Roboto"/>
                        <a:cs typeface="Roboto"/>
                      </a:endParaRPr>
                    </a:p>
                  </a:txBody>
                  <a:tcPr marL="0" marR="0" marT="54610"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0%</a:t>
                      </a:r>
                      <a:endParaRPr sz="800">
                        <a:latin typeface="Roboto"/>
                        <a:cs typeface="Roboto"/>
                      </a:endParaRPr>
                    </a:p>
                  </a:txBody>
                  <a:tcPr marL="0" marR="0" marT="54610"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635" algn="ctr">
                        <a:lnSpc>
                          <a:spcPct val="100000"/>
                        </a:lnSpc>
                        <a:spcBef>
                          <a:spcPts val="430"/>
                        </a:spcBef>
                      </a:pPr>
                      <a:r>
                        <a:rPr sz="800" spc="-25" dirty="0">
                          <a:latin typeface="Roboto"/>
                          <a:cs typeface="Roboto"/>
                        </a:rPr>
                        <a:t>0%</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tc>
                  <a:txBody>
                    <a:bodyPr/>
                    <a:lstStyle/>
                    <a:p>
                      <a:pPr marL="3810" algn="ctr">
                        <a:lnSpc>
                          <a:spcPct val="100000"/>
                        </a:lnSpc>
                        <a:spcBef>
                          <a:spcPts val="430"/>
                        </a:spcBef>
                      </a:pPr>
                      <a:r>
                        <a:rPr sz="800" spc="-25" dirty="0">
                          <a:latin typeface="Roboto"/>
                          <a:cs typeface="Roboto"/>
                        </a:rPr>
                        <a:t>0%</a:t>
                      </a:r>
                      <a:endParaRPr sz="800">
                        <a:latin typeface="Roboto"/>
                        <a:cs typeface="Roboto"/>
                      </a:endParaRPr>
                    </a:p>
                  </a:txBody>
                  <a:tcPr marL="0" marR="0" marT="546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BCD6ED"/>
                    </a:solidFill>
                  </a:tcPr>
                </a:tc>
                <a:extLst>
                  <a:ext uri="{0D108BD9-81ED-4DB2-BD59-A6C34878D82A}">
                    <a16:rowId xmlns:a16="http://schemas.microsoft.com/office/drawing/2014/main" val="10014"/>
                  </a:ext>
                </a:extLst>
              </a:tr>
              <a:tr h="238760">
                <a:tc rowSpan="6">
                  <a:txBody>
                    <a:bodyPr/>
                    <a:lstStyle/>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pPr>
                      <a:endParaRPr sz="800">
                        <a:latin typeface="Times New Roman"/>
                        <a:cs typeface="Times New Roman"/>
                      </a:endParaRPr>
                    </a:p>
                    <a:p>
                      <a:pPr>
                        <a:lnSpc>
                          <a:spcPct val="100000"/>
                        </a:lnSpc>
                        <a:spcBef>
                          <a:spcPts val="540"/>
                        </a:spcBef>
                      </a:pPr>
                      <a:endParaRPr sz="800">
                        <a:latin typeface="Times New Roman"/>
                        <a:cs typeface="Times New Roman"/>
                      </a:endParaRPr>
                    </a:p>
                    <a:p>
                      <a:pPr marL="46355">
                        <a:lnSpc>
                          <a:spcPct val="100000"/>
                        </a:lnSpc>
                        <a:spcBef>
                          <a:spcPts val="5"/>
                        </a:spcBef>
                      </a:pPr>
                      <a:r>
                        <a:rPr sz="800" b="1" dirty="0">
                          <a:latin typeface="Roboto"/>
                          <a:cs typeface="Roboto"/>
                        </a:rPr>
                        <a:t>All</a:t>
                      </a:r>
                      <a:r>
                        <a:rPr sz="800" b="1" spc="20" dirty="0">
                          <a:latin typeface="Roboto"/>
                          <a:cs typeface="Roboto"/>
                        </a:rPr>
                        <a:t> </a:t>
                      </a:r>
                      <a:r>
                        <a:rPr sz="800" b="1" spc="-10" dirty="0">
                          <a:latin typeface="Roboto"/>
                          <a:cs typeface="Roboto"/>
                        </a:rPr>
                        <a:t>Grades</a:t>
                      </a:r>
                      <a:endParaRPr sz="800">
                        <a:latin typeface="Roboto"/>
                        <a:cs typeface="Roboto"/>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4"/>
                        </a:spcBef>
                      </a:pPr>
                      <a:r>
                        <a:rPr lang="en-US" sz="800" spc="-25" dirty="0">
                          <a:latin typeface="Roboto"/>
                          <a:cs typeface="Roboto"/>
                        </a:rPr>
                        <a:t>ML</a:t>
                      </a:r>
                      <a:endParaRPr sz="800" dirty="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&lt;10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11%</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5"/>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2540" algn="ctr">
                        <a:lnSpc>
                          <a:spcPct val="100000"/>
                        </a:lnSpc>
                        <a:spcBef>
                          <a:spcPts val="434"/>
                        </a:spcBef>
                      </a:pPr>
                      <a:r>
                        <a:rPr sz="800" dirty="0">
                          <a:latin typeface="Roboto"/>
                          <a:cs typeface="Roboto"/>
                        </a:rPr>
                        <a:t>F/R</a:t>
                      </a:r>
                      <a:r>
                        <a:rPr sz="800" spc="45" dirty="0">
                          <a:latin typeface="Roboto"/>
                          <a:cs typeface="Roboto"/>
                        </a:rPr>
                        <a:t> </a:t>
                      </a:r>
                      <a:r>
                        <a:rPr sz="800" spc="-10" dirty="0">
                          <a:latin typeface="Roboto"/>
                          <a:cs typeface="Roboto"/>
                        </a:rPr>
                        <a:t>Lunch</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27</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47%</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33%</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22%</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38%</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48%</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59%</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19%</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19%</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19%</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6"/>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dirty="0">
                          <a:latin typeface="Roboto"/>
                          <a:cs typeface="Roboto"/>
                        </a:rPr>
                        <a:t>Section</a:t>
                      </a:r>
                      <a:r>
                        <a:rPr sz="800" spc="55" dirty="0">
                          <a:latin typeface="Roboto"/>
                          <a:cs typeface="Roboto"/>
                        </a:rPr>
                        <a:t> </a:t>
                      </a:r>
                      <a:r>
                        <a:rPr sz="800" spc="-25" dirty="0">
                          <a:latin typeface="Roboto"/>
                          <a:cs typeface="Roboto"/>
                        </a:rPr>
                        <a:t>504</a:t>
                      </a:r>
                      <a:endParaRPr sz="800">
                        <a:latin typeface="Roboto"/>
                        <a:cs typeface="Roboto"/>
                      </a:endParaRPr>
                    </a:p>
                  </a:txBody>
                  <a:tcPr marL="0" marR="0" marT="55879"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25" dirty="0">
                          <a:latin typeface="Roboto"/>
                          <a:cs typeface="Roboto"/>
                        </a:rPr>
                        <a:t>&lt;10</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9"/>
                        </a:spcBef>
                      </a:pPr>
                      <a:r>
                        <a:rPr sz="800" spc="-25" dirty="0">
                          <a:latin typeface="Roboto"/>
                          <a:cs typeface="Roboto"/>
                        </a:rPr>
                        <a:t>4%</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2540" algn="ctr">
                        <a:lnSpc>
                          <a:spcPct val="100000"/>
                        </a:lnSpc>
                        <a:spcBef>
                          <a:spcPts val="439"/>
                        </a:spcBef>
                      </a:pPr>
                      <a:r>
                        <a:rPr sz="800" spc="-50" dirty="0">
                          <a:latin typeface="Roboto"/>
                          <a:cs typeface="Roboto"/>
                        </a:rPr>
                        <a:t>-</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7"/>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4"/>
                        </a:spcBef>
                      </a:pPr>
                      <a:r>
                        <a:rPr sz="800" spc="-10" dirty="0">
                          <a:latin typeface="Roboto"/>
                          <a:cs typeface="Roboto"/>
                        </a:rPr>
                        <a:t>SpecEd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12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21%</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50%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50%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50" dirty="0">
                          <a:latin typeface="Roboto"/>
                          <a:cs typeface="Roboto"/>
                        </a:rPr>
                        <a:t>-</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8"/>
                  </a:ext>
                </a:extLst>
              </a:tr>
              <a:tr h="23876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4"/>
                        </a:spcBef>
                      </a:pPr>
                      <a:r>
                        <a:rPr sz="800" spc="-10" dirty="0">
                          <a:latin typeface="Roboto"/>
                          <a:cs typeface="Roboto"/>
                        </a:rPr>
                        <a:t>GenEd</a:t>
                      </a:r>
                      <a:endParaRPr sz="800">
                        <a:latin typeface="Roboto"/>
                        <a:cs typeface="Roboto"/>
                      </a:endParaRPr>
                    </a:p>
                  </a:txBody>
                  <a:tcPr marL="0" marR="0" marT="55244" marB="0">
                    <a:lnL w="28575">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40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70%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24%</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14%</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13%</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38%</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56%</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68%</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38%</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28%</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gn="ctr">
                        <a:lnSpc>
                          <a:spcPct val="100000"/>
                        </a:lnSpc>
                        <a:spcBef>
                          <a:spcPts val="434"/>
                        </a:spcBef>
                      </a:pPr>
                      <a:r>
                        <a:rPr sz="800" spc="-25" dirty="0">
                          <a:latin typeface="Roboto"/>
                          <a:cs typeface="Roboto"/>
                        </a:rPr>
                        <a:t>20%</a:t>
                      </a:r>
                      <a:endParaRPr sz="800">
                        <a:latin typeface="Roboto"/>
                        <a:cs typeface="Roboto"/>
                      </a:endParaRPr>
                    </a:p>
                  </a:txBody>
                  <a:tcPr marL="0" marR="0" marT="55244" marB="0">
                    <a:lnL w="6350">
                      <a:solidFill>
                        <a:srgbClr val="000000"/>
                      </a:solidFill>
                      <a:prstDash val="solid"/>
                    </a:lnL>
                    <a:lnR w="1270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1270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635" algn="ctr">
                        <a:lnSpc>
                          <a:spcPct val="100000"/>
                        </a:lnSpc>
                        <a:spcBef>
                          <a:spcPts val="434"/>
                        </a:spcBef>
                      </a:pPr>
                      <a:r>
                        <a:rPr sz="800" spc="-25" dirty="0">
                          <a:latin typeface="Roboto"/>
                          <a:cs typeface="Roboto"/>
                        </a:rPr>
                        <a:t>2%</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3810" algn="ctr">
                        <a:lnSpc>
                          <a:spcPct val="100000"/>
                        </a:lnSpc>
                        <a:spcBef>
                          <a:spcPts val="434"/>
                        </a:spcBef>
                      </a:pPr>
                      <a:r>
                        <a:rPr sz="800" spc="-25" dirty="0">
                          <a:latin typeface="Roboto"/>
                          <a:cs typeface="Roboto"/>
                        </a:rPr>
                        <a:t>0%</a:t>
                      </a:r>
                      <a:endParaRPr sz="800">
                        <a:latin typeface="Roboto"/>
                        <a:cs typeface="Roboto"/>
                      </a:endParaRPr>
                    </a:p>
                  </a:txBody>
                  <a:tcPr marL="0" marR="0" marT="5524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19"/>
                  </a:ext>
                </a:extLst>
              </a:tr>
              <a:tr h="237490">
                <a:tc vMerge="1">
                  <a:txBody>
                    <a:bodyPr/>
                    <a:lstStyle/>
                    <a:p>
                      <a:endParaRPr/>
                    </a:p>
                  </a:txBody>
                  <a:tcPr marL="0" marR="0" marT="0" marB="0">
                    <a:lnL w="12700">
                      <a:solidFill>
                        <a:srgbClr val="000000"/>
                      </a:solidFill>
                      <a:prstDash val="solid"/>
                    </a:lnL>
                    <a:lnR w="28575">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i="1" dirty="0">
                          <a:latin typeface="Roboto"/>
                          <a:cs typeface="Roboto"/>
                        </a:rPr>
                        <a:t>All</a:t>
                      </a:r>
                      <a:r>
                        <a:rPr sz="800" i="1" spc="30" dirty="0">
                          <a:latin typeface="Roboto"/>
                          <a:cs typeface="Roboto"/>
                        </a:rPr>
                        <a:t> </a:t>
                      </a:r>
                      <a:r>
                        <a:rPr sz="800" i="1" spc="-10" dirty="0">
                          <a:latin typeface="Roboto"/>
                          <a:cs typeface="Roboto"/>
                        </a:rPr>
                        <a:t>Students</a:t>
                      </a:r>
                      <a:endParaRPr sz="800">
                        <a:latin typeface="Roboto"/>
                        <a:cs typeface="Roboto"/>
                      </a:endParaRPr>
                    </a:p>
                  </a:txBody>
                  <a:tcPr marL="0" marR="0" marT="55879" marB="0">
                    <a:lnL w="28575">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9"/>
                        </a:spcBef>
                      </a:pPr>
                      <a:r>
                        <a:rPr sz="800" spc="-25" dirty="0">
                          <a:latin typeface="Roboto"/>
                          <a:cs typeface="Roboto"/>
                        </a:rPr>
                        <a:t>57</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30%</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26%</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25%</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41%</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49%</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61%</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28%</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23%</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algn="ctr">
                        <a:lnSpc>
                          <a:spcPct val="100000"/>
                        </a:lnSpc>
                        <a:spcBef>
                          <a:spcPts val="439"/>
                        </a:spcBef>
                      </a:pPr>
                      <a:r>
                        <a:rPr sz="800" spc="-25" dirty="0">
                          <a:latin typeface="Roboto"/>
                          <a:cs typeface="Roboto"/>
                        </a:rPr>
                        <a:t>14%</a:t>
                      </a:r>
                      <a:endParaRPr sz="800">
                        <a:latin typeface="Roboto"/>
                        <a:cs typeface="Roboto"/>
                      </a:endParaRPr>
                    </a:p>
                  </a:txBody>
                  <a:tcPr marL="0" marR="0" marT="55879" marB="0">
                    <a:lnL w="6350">
                      <a:solidFill>
                        <a:srgbClr val="000000"/>
                      </a:solidFill>
                      <a:prstDash val="solid"/>
                    </a:lnL>
                    <a:lnR w="1270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9"/>
                        </a:spcBef>
                      </a:pPr>
                      <a:r>
                        <a:rPr sz="800" spc="-25" dirty="0">
                          <a:latin typeface="Roboto"/>
                          <a:cs typeface="Roboto"/>
                        </a:rPr>
                        <a:t>0%</a:t>
                      </a:r>
                      <a:endParaRPr sz="800">
                        <a:latin typeface="Roboto"/>
                        <a:cs typeface="Roboto"/>
                      </a:endParaRPr>
                    </a:p>
                  </a:txBody>
                  <a:tcPr marL="0" marR="0" marT="55879" marB="0">
                    <a:lnL w="1270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635" algn="ctr">
                        <a:lnSpc>
                          <a:spcPct val="100000"/>
                        </a:lnSpc>
                        <a:spcBef>
                          <a:spcPts val="439"/>
                        </a:spcBef>
                      </a:pPr>
                      <a:r>
                        <a:rPr sz="800" spc="-25" dirty="0">
                          <a:latin typeface="Roboto"/>
                          <a:cs typeface="Roboto"/>
                        </a:rPr>
                        <a:t>2%</a:t>
                      </a:r>
                      <a:endParaRPr sz="80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tc>
                  <a:txBody>
                    <a:bodyPr/>
                    <a:lstStyle/>
                    <a:p>
                      <a:pPr marL="3810" algn="ctr">
                        <a:lnSpc>
                          <a:spcPct val="100000"/>
                        </a:lnSpc>
                        <a:spcBef>
                          <a:spcPts val="439"/>
                        </a:spcBef>
                      </a:pPr>
                      <a:r>
                        <a:rPr sz="800" spc="-25" dirty="0">
                          <a:latin typeface="Roboto"/>
                          <a:cs typeface="Roboto"/>
                        </a:rPr>
                        <a:t>0%</a:t>
                      </a:r>
                      <a:endParaRPr sz="800" dirty="0">
                        <a:latin typeface="Roboto"/>
                        <a:cs typeface="Roboto"/>
                      </a:endParaRPr>
                    </a:p>
                  </a:txBody>
                  <a:tcPr marL="0" marR="0" marT="55879" marB="0">
                    <a:lnL w="6350">
                      <a:solidFill>
                        <a:srgbClr val="000000"/>
                      </a:solidFill>
                      <a:prstDash val="solid"/>
                    </a:lnL>
                    <a:lnR w="6350">
                      <a:solidFill>
                        <a:srgbClr val="000000"/>
                      </a:solidFill>
                      <a:prstDash val="solid"/>
                    </a:lnR>
                    <a:lnT w="6350">
                      <a:solidFill>
                        <a:srgbClr val="000000"/>
                      </a:solidFill>
                      <a:prstDash val="solid"/>
                    </a:lnT>
                    <a:lnB w="3175">
                      <a:solidFill>
                        <a:srgbClr val="000000"/>
                      </a:solidFill>
                      <a:prstDash val="solid"/>
                    </a:lnB>
                  </a:tcPr>
                </a:tc>
                <a:extLst>
                  <a:ext uri="{0D108BD9-81ED-4DB2-BD59-A6C34878D82A}">
                    <a16:rowId xmlns:a16="http://schemas.microsoft.com/office/drawing/2014/main" val="10020"/>
                  </a:ext>
                </a:extLst>
              </a:tr>
            </a:tbl>
          </a:graphicData>
        </a:graphic>
      </p:graphicFrame>
      <p:pic>
        <p:nvPicPr>
          <p:cNvPr id="3" name="object 3"/>
          <p:cNvPicPr/>
          <p:nvPr/>
        </p:nvPicPr>
        <p:blipFill>
          <a:blip r:embed="rId2" cstate="print"/>
          <a:stretch>
            <a:fillRect/>
          </a:stretch>
        </p:blipFill>
        <p:spPr>
          <a:xfrm>
            <a:off x="91439" y="7474966"/>
            <a:ext cx="1944547" cy="239014"/>
          </a:xfrm>
          <a:prstGeom prst="rect">
            <a:avLst/>
          </a:prstGeom>
        </p:spPr>
      </p:pic>
      <p:pic>
        <p:nvPicPr>
          <p:cNvPr id="4" name="object 4"/>
          <p:cNvPicPr/>
          <p:nvPr/>
        </p:nvPicPr>
        <p:blipFill>
          <a:blip r:embed="rId3" cstate="print"/>
          <a:stretch>
            <a:fillRect/>
          </a:stretch>
        </p:blipFill>
        <p:spPr>
          <a:xfrm>
            <a:off x="8829992" y="7474966"/>
            <a:ext cx="729818" cy="239014"/>
          </a:xfrm>
          <a:prstGeom prst="rect">
            <a:avLst/>
          </a:prstGeom>
        </p:spPr>
      </p:pic>
      <p:sp>
        <p:nvSpPr>
          <p:cNvPr id="5" name="object 5"/>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66</a:t>
            </a:fld>
            <a:endParaRPr spc="-25" dirty="0"/>
          </a:p>
        </p:txBody>
      </p:sp>
      <p:pic>
        <p:nvPicPr>
          <p:cNvPr id="6" name="Picture 2">
            <a:extLst>
              <a:ext uri="{FF2B5EF4-FFF2-40B4-BE49-F238E27FC236}">
                <a16:creationId xmlns:a16="http://schemas.microsoft.com/office/drawing/2014/main" id="{FD904DF1-8533-D73D-293A-98B2DA956D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52"/>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069742" y="128358"/>
            <a:ext cx="3924300" cy="711835"/>
          </a:xfrm>
          <a:prstGeom prst="rect">
            <a:avLst/>
          </a:prstGeom>
        </p:spPr>
        <p:txBody>
          <a:bodyPr vert="horz" wrap="square" lIns="0" tIns="12700" rIns="0" bIns="0" rtlCol="0">
            <a:spAutoFit/>
          </a:bodyPr>
          <a:lstStyle/>
          <a:p>
            <a:pPr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Program Science</a:t>
            </a:r>
            <a:endParaRPr sz="1500">
              <a:latin typeface="Roboto"/>
              <a:cs typeface="Roboto"/>
            </a:endParaRPr>
          </a:p>
        </p:txBody>
      </p:sp>
      <p:pic>
        <p:nvPicPr>
          <p:cNvPr id="4" name="object 4"/>
          <p:cNvPicPr/>
          <p:nvPr/>
        </p:nvPicPr>
        <p:blipFill>
          <a:blip r:embed="rId2" cstate="print"/>
          <a:stretch>
            <a:fillRect/>
          </a:stretch>
        </p:blipFill>
        <p:spPr>
          <a:xfrm>
            <a:off x="576072" y="954050"/>
            <a:ext cx="9043416" cy="6207179"/>
          </a:xfrm>
          <a:prstGeom prst="rect">
            <a:avLst/>
          </a:prstGeom>
        </p:spPr>
      </p:pic>
      <p:grpSp>
        <p:nvGrpSpPr>
          <p:cNvPr id="5" name="object 5"/>
          <p:cNvGrpSpPr/>
          <p:nvPr/>
        </p:nvGrpSpPr>
        <p:grpSpPr>
          <a:xfrm>
            <a:off x="91439" y="889774"/>
            <a:ext cx="9875520" cy="6524625"/>
            <a:chOff x="91439" y="889774"/>
            <a:chExt cx="9875520" cy="6524625"/>
          </a:xfrm>
        </p:grpSpPr>
        <p:sp>
          <p:nvSpPr>
            <p:cNvPr id="6" name="object 6"/>
            <p:cNvSpPr/>
            <p:nvPr/>
          </p:nvSpPr>
          <p:spPr>
            <a:xfrm>
              <a:off x="94614" y="889774"/>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37"/>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67</a:t>
            </a:fld>
            <a:endParaRPr spc="-25" dirty="0"/>
          </a:p>
        </p:txBody>
      </p:sp>
      <p:pic>
        <p:nvPicPr>
          <p:cNvPr id="11" name="Picture 2">
            <a:extLst>
              <a:ext uri="{FF2B5EF4-FFF2-40B4-BE49-F238E27FC236}">
                <a16:creationId xmlns:a16="http://schemas.microsoft.com/office/drawing/2014/main" id="{28C8EF03-2C13-890C-B977-B952589C62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7D186054-D7E4-0238-8EAC-0648BD7937FE}"/>
              </a:ext>
            </a:extLst>
          </p:cNvPr>
          <p:cNvSpPr/>
          <p:nvPr/>
        </p:nvSpPr>
        <p:spPr>
          <a:xfrm>
            <a:off x="6172200" y="2743200"/>
            <a:ext cx="2133600" cy="39261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439" y="91439"/>
            <a:ext cx="9875520" cy="805180"/>
          </a:xfrm>
          <a:custGeom>
            <a:avLst/>
            <a:gdLst/>
            <a:ahLst/>
            <a:cxnLst/>
            <a:rect l="l" t="t" r="r" b="b"/>
            <a:pathLst>
              <a:path w="9875520" h="805180">
                <a:moveTo>
                  <a:pt x="9875520" y="0"/>
                </a:moveTo>
                <a:lnTo>
                  <a:pt x="0" y="0"/>
                </a:lnTo>
                <a:lnTo>
                  <a:pt x="0" y="804672"/>
                </a:lnTo>
                <a:lnTo>
                  <a:pt x="9875520" y="804672"/>
                </a:lnTo>
                <a:lnTo>
                  <a:pt x="9875520" y="0"/>
                </a:lnTo>
                <a:close/>
              </a:path>
            </a:pathLst>
          </a:custGeom>
          <a:solidFill>
            <a:srgbClr val="1F3763"/>
          </a:solidFill>
        </p:spPr>
        <p:txBody>
          <a:bodyPr wrap="square" lIns="0" tIns="0" rIns="0" bIns="0" rtlCol="0"/>
          <a:lstStyle/>
          <a:p>
            <a:endParaRPr/>
          </a:p>
        </p:txBody>
      </p:sp>
      <p:sp>
        <p:nvSpPr>
          <p:cNvPr id="3" name="object 3"/>
          <p:cNvSpPr txBox="1"/>
          <p:nvPr/>
        </p:nvSpPr>
        <p:spPr>
          <a:xfrm>
            <a:off x="3069742" y="128358"/>
            <a:ext cx="3924300" cy="711835"/>
          </a:xfrm>
          <a:prstGeom prst="rect">
            <a:avLst/>
          </a:prstGeom>
        </p:spPr>
        <p:txBody>
          <a:bodyPr vert="horz" wrap="square" lIns="0" tIns="12700" rIns="0" bIns="0" rtlCol="0">
            <a:spAutoFit/>
          </a:bodyPr>
          <a:lstStyle/>
          <a:p>
            <a:pPr algn="ctr">
              <a:lnSpc>
                <a:spcPct val="100000"/>
              </a:lnSpc>
              <a:spcBef>
                <a:spcPts val="100"/>
              </a:spcBef>
            </a:pPr>
            <a:r>
              <a:rPr sz="1500" b="1" dirty="0">
                <a:solidFill>
                  <a:srgbClr val="FFFFFF"/>
                </a:solidFill>
                <a:latin typeface="Roboto"/>
                <a:cs typeface="Roboto"/>
              </a:rPr>
              <a:t>South</a:t>
            </a:r>
            <a:r>
              <a:rPr sz="1500" b="1" spc="-25" dirty="0">
                <a:solidFill>
                  <a:srgbClr val="FFFFFF"/>
                </a:solidFill>
                <a:latin typeface="Roboto"/>
                <a:cs typeface="Roboto"/>
              </a:rPr>
              <a:t> </a:t>
            </a:r>
            <a:r>
              <a:rPr sz="1500" b="1" spc="-10" dirty="0">
                <a:solidFill>
                  <a:srgbClr val="FFFFFF"/>
                </a:solidFill>
                <a:latin typeface="Roboto"/>
                <a:cs typeface="Roboto"/>
              </a:rPr>
              <a:t>Hackensack</a:t>
            </a:r>
            <a:endParaRPr sz="1500">
              <a:latin typeface="Roboto"/>
              <a:cs typeface="Roboto"/>
            </a:endParaRPr>
          </a:p>
          <a:p>
            <a:pPr marL="12700" marR="5080" algn="ctr">
              <a:lnSpc>
                <a:spcPct val="100000"/>
              </a:lnSpc>
            </a:pPr>
            <a:r>
              <a:rPr sz="1500" b="1" spc="-20" dirty="0">
                <a:solidFill>
                  <a:srgbClr val="FFFFFF"/>
                </a:solidFill>
                <a:latin typeface="Roboto"/>
                <a:cs typeface="Roboto"/>
              </a:rPr>
              <a:t>2024-</a:t>
            </a:r>
            <a:r>
              <a:rPr sz="1500" b="1" dirty="0">
                <a:solidFill>
                  <a:srgbClr val="FFFFFF"/>
                </a:solidFill>
                <a:latin typeface="Roboto"/>
                <a:cs typeface="Roboto"/>
              </a:rPr>
              <a:t>25</a:t>
            </a:r>
            <a:r>
              <a:rPr sz="1500" b="1" spc="-5" dirty="0">
                <a:solidFill>
                  <a:srgbClr val="FFFFFF"/>
                </a:solidFill>
                <a:latin typeface="Roboto"/>
                <a:cs typeface="Roboto"/>
              </a:rPr>
              <a:t> </a:t>
            </a:r>
            <a:r>
              <a:rPr sz="1500" b="1" dirty="0">
                <a:solidFill>
                  <a:srgbClr val="FFFFFF"/>
                </a:solidFill>
                <a:latin typeface="Roboto"/>
                <a:cs typeface="Roboto"/>
              </a:rPr>
              <a:t>Spring</a:t>
            </a:r>
            <a:r>
              <a:rPr sz="1500" b="1" spc="-20" dirty="0">
                <a:solidFill>
                  <a:srgbClr val="FFFFFF"/>
                </a:solidFill>
                <a:latin typeface="Roboto"/>
                <a:cs typeface="Roboto"/>
              </a:rPr>
              <a:t> </a:t>
            </a:r>
            <a:r>
              <a:rPr sz="1500" b="1" dirty="0">
                <a:solidFill>
                  <a:srgbClr val="FFFFFF"/>
                </a:solidFill>
                <a:latin typeface="Roboto"/>
                <a:cs typeface="Roboto"/>
              </a:rPr>
              <a:t>NJSLA</a:t>
            </a:r>
            <a:r>
              <a:rPr sz="1500" b="1" spc="-20" dirty="0">
                <a:solidFill>
                  <a:srgbClr val="FFFFFF"/>
                </a:solidFill>
                <a:latin typeface="Roboto"/>
                <a:cs typeface="Roboto"/>
              </a:rPr>
              <a:t> </a:t>
            </a:r>
            <a:r>
              <a:rPr sz="1500" b="1" dirty="0">
                <a:solidFill>
                  <a:srgbClr val="FFFFFF"/>
                </a:solidFill>
                <a:latin typeface="Roboto"/>
                <a:cs typeface="Roboto"/>
              </a:rPr>
              <a:t>by</a:t>
            </a:r>
            <a:r>
              <a:rPr sz="1500" b="1" spc="-20" dirty="0">
                <a:solidFill>
                  <a:srgbClr val="FFFFFF"/>
                </a:solidFill>
                <a:latin typeface="Roboto"/>
                <a:cs typeface="Roboto"/>
              </a:rPr>
              <a:t> </a:t>
            </a:r>
            <a:r>
              <a:rPr sz="1500" b="1" dirty="0">
                <a:solidFill>
                  <a:srgbClr val="FFFFFF"/>
                </a:solidFill>
                <a:latin typeface="Roboto"/>
                <a:cs typeface="Roboto"/>
              </a:rPr>
              <a:t>Subgroup</a:t>
            </a:r>
            <a:r>
              <a:rPr sz="1500" b="1" spc="-20" dirty="0">
                <a:solidFill>
                  <a:srgbClr val="FFFFFF"/>
                </a:solidFill>
                <a:latin typeface="Roboto"/>
                <a:cs typeface="Roboto"/>
              </a:rPr>
              <a:t> </a:t>
            </a:r>
            <a:r>
              <a:rPr sz="1500" b="1" spc="-10" dirty="0">
                <a:solidFill>
                  <a:srgbClr val="FFFFFF"/>
                </a:solidFill>
                <a:latin typeface="Roboto"/>
                <a:cs typeface="Roboto"/>
              </a:rPr>
              <a:t>Program Science</a:t>
            </a:r>
            <a:endParaRPr sz="1500">
              <a:latin typeface="Roboto"/>
              <a:cs typeface="Roboto"/>
            </a:endParaRPr>
          </a:p>
        </p:txBody>
      </p:sp>
      <p:pic>
        <p:nvPicPr>
          <p:cNvPr id="4" name="object 4"/>
          <p:cNvPicPr/>
          <p:nvPr/>
        </p:nvPicPr>
        <p:blipFill>
          <a:blip r:embed="rId2" cstate="print"/>
          <a:stretch>
            <a:fillRect/>
          </a:stretch>
        </p:blipFill>
        <p:spPr>
          <a:xfrm>
            <a:off x="576072" y="954037"/>
            <a:ext cx="9043416" cy="6201081"/>
          </a:xfrm>
          <a:prstGeom prst="rect">
            <a:avLst/>
          </a:prstGeom>
        </p:spPr>
      </p:pic>
      <p:grpSp>
        <p:nvGrpSpPr>
          <p:cNvPr id="5" name="object 5"/>
          <p:cNvGrpSpPr/>
          <p:nvPr/>
        </p:nvGrpSpPr>
        <p:grpSpPr>
          <a:xfrm>
            <a:off x="91439" y="889761"/>
            <a:ext cx="9875520" cy="6524625"/>
            <a:chOff x="91439" y="889761"/>
            <a:chExt cx="9875520" cy="6524625"/>
          </a:xfrm>
        </p:grpSpPr>
        <p:sp>
          <p:nvSpPr>
            <p:cNvPr id="6" name="object 6"/>
            <p:cNvSpPr/>
            <p:nvPr/>
          </p:nvSpPr>
          <p:spPr>
            <a:xfrm>
              <a:off x="94614" y="889761"/>
              <a:ext cx="9869170" cy="12700"/>
            </a:xfrm>
            <a:custGeom>
              <a:avLst/>
              <a:gdLst/>
              <a:ahLst/>
              <a:cxnLst/>
              <a:rect l="l" t="t" r="r" b="b"/>
              <a:pathLst>
                <a:path w="9869170" h="12700">
                  <a:moveTo>
                    <a:pt x="0" y="12700"/>
                  </a:moveTo>
                  <a:lnTo>
                    <a:pt x="9869169" y="12700"/>
                  </a:lnTo>
                  <a:lnTo>
                    <a:pt x="9869169" y="0"/>
                  </a:lnTo>
                  <a:lnTo>
                    <a:pt x="0" y="0"/>
                  </a:lnTo>
                  <a:lnTo>
                    <a:pt x="0" y="12700"/>
                  </a:lnTo>
                  <a:close/>
                </a:path>
              </a:pathLst>
            </a:custGeom>
            <a:solidFill>
              <a:srgbClr val="D9D9D9"/>
            </a:solidFill>
          </p:spPr>
          <p:txBody>
            <a:bodyPr wrap="square" lIns="0" tIns="0" rIns="0" bIns="0" rtlCol="0"/>
            <a:lstStyle/>
            <a:p>
              <a:endParaRPr/>
            </a:p>
          </p:txBody>
        </p:sp>
        <p:sp>
          <p:nvSpPr>
            <p:cNvPr id="7" name="object 7"/>
            <p:cNvSpPr/>
            <p:nvPr/>
          </p:nvSpPr>
          <p:spPr>
            <a:xfrm>
              <a:off x="94614" y="894524"/>
              <a:ext cx="9869170" cy="6517005"/>
            </a:xfrm>
            <a:custGeom>
              <a:avLst/>
              <a:gdLst/>
              <a:ahLst/>
              <a:cxnLst/>
              <a:rect l="l" t="t" r="r" b="b"/>
              <a:pathLst>
                <a:path w="9869170" h="6517005">
                  <a:moveTo>
                    <a:pt x="0" y="0"/>
                  </a:moveTo>
                  <a:lnTo>
                    <a:pt x="0" y="6516560"/>
                  </a:lnTo>
                </a:path>
                <a:path w="9869170" h="6517005">
                  <a:moveTo>
                    <a:pt x="0" y="6516560"/>
                  </a:moveTo>
                  <a:lnTo>
                    <a:pt x="9869169" y="6516560"/>
                  </a:lnTo>
                </a:path>
                <a:path w="9869170" h="6517005">
                  <a:moveTo>
                    <a:pt x="9869169" y="0"/>
                  </a:moveTo>
                  <a:lnTo>
                    <a:pt x="9869169" y="6516560"/>
                  </a:lnTo>
                </a:path>
              </a:pathLst>
            </a:custGeom>
            <a:ln w="6350">
              <a:solidFill>
                <a:srgbClr val="D9D9D9"/>
              </a:solidFill>
            </a:ln>
          </p:spPr>
          <p:txBody>
            <a:bodyPr wrap="square" lIns="0" tIns="0" rIns="0" bIns="0" rtlCol="0"/>
            <a:lstStyle/>
            <a:p>
              <a:endParaRPr/>
            </a:p>
          </p:txBody>
        </p:sp>
      </p:grpSp>
      <p:pic>
        <p:nvPicPr>
          <p:cNvPr id="8" name="object 8"/>
          <p:cNvPicPr/>
          <p:nvPr/>
        </p:nvPicPr>
        <p:blipFill>
          <a:blip r:embed="rId3" cstate="print"/>
          <a:stretch>
            <a:fillRect/>
          </a:stretch>
        </p:blipFill>
        <p:spPr>
          <a:xfrm>
            <a:off x="91439" y="7474966"/>
            <a:ext cx="1944547" cy="239014"/>
          </a:xfrm>
          <a:prstGeom prst="rect">
            <a:avLst/>
          </a:prstGeom>
        </p:spPr>
      </p:pic>
      <p:pic>
        <p:nvPicPr>
          <p:cNvPr id="9" name="object 9"/>
          <p:cNvPicPr/>
          <p:nvPr/>
        </p:nvPicPr>
        <p:blipFill>
          <a:blip r:embed="rId4" cstate="print"/>
          <a:stretch>
            <a:fillRect/>
          </a:stretch>
        </p:blipFill>
        <p:spPr>
          <a:xfrm>
            <a:off x="8829992" y="7474966"/>
            <a:ext cx="729818" cy="239014"/>
          </a:xfrm>
          <a:prstGeom prst="rect">
            <a:avLst/>
          </a:prstGeom>
        </p:spPr>
      </p:pic>
      <p:sp>
        <p:nvSpPr>
          <p:cNvPr id="10" name="object 10"/>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25" dirty="0"/>
              <a:t>68</a:t>
            </a:fld>
            <a:endParaRPr spc="-25" dirty="0"/>
          </a:p>
        </p:txBody>
      </p:sp>
      <p:pic>
        <p:nvPicPr>
          <p:cNvPr id="11" name="Picture 2">
            <a:extLst>
              <a:ext uri="{FF2B5EF4-FFF2-40B4-BE49-F238E27FC236}">
                <a16:creationId xmlns:a16="http://schemas.microsoft.com/office/drawing/2014/main" id="{655EB96F-B626-629F-C373-11F01BD83E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22687A5-2D1D-21E8-1C50-7CD77B93A0ED}"/>
              </a:ext>
            </a:extLst>
          </p:cNvPr>
          <p:cNvSpPr/>
          <p:nvPr/>
        </p:nvSpPr>
        <p:spPr>
          <a:xfrm>
            <a:off x="6324600" y="4267200"/>
            <a:ext cx="2247138" cy="25511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CD8A45-6BE4-18DC-24F4-435FA1EF922E}"/>
              </a:ext>
            </a:extLst>
          </p:cNvPr>
          <p:cNvSpPr txBox="1"/>
          <p:nvPr/>
        </p:nvSpPr>
        <p:spPr>
          <a:xfrm>
            <a:off x="228600" y="473786"/>
            <a:ext cx="9448800" cy="4524315"/>
          </a:xfrm>
          <a:prstGeom prst="rect">
            <a:avLst/>
          </a:prstGeom>
          <a:noFill/>
        </p:spPr>
        <p:txBody>
          <a:bodyPr wrap="square" rtlCol="0">
            <a:spAutoFit/>
          </a:bodyPr>
          <a:lstStyle/>
          <a:p>
            <a:r>
              <a:rPr lang="en-US" b="1" u="sng" dirty="0"/>
              <a:t>QUESTIONS TO GUIDE DATA REFLECTION</a:t>
            </a:r>
          </a:p>
          <a:p>
            <a:endParaRPr lang="en-US" b="1" dirty="0"/>
          </a:p>
          <a:p>
            <a:endParaRPr lang="en-US" b="1" dirty="0"/>
          </a:p>
          <a:p>
            <a:pPr marL="285750" indent="-285750">
              <a:buFont typeface="Arial" panose="020B0604020202020204" pitchFamily="34" charset="0"/>
              <a:buChar char="•"/>
            </a:pPr>
            <a:r>
              <a:rPr lang="en-US" b="1" dirty="0"/>
              <a:t>How will we use NJSLA data to identify strengths and opportunities for growth in curriculum and instruction?</a:t>
            </a:r>
          </a:p>
          <a:p>
            <a:pPr marL="285750" lvl="2" indent="-285750">
              <a:buFont typeface="Arial" panose="020B0604020202020204" pitchFamily="34" charset="0"/>
              <a:buChar char="•"/>
            </a:pPr>
            <a:r>
              <a:rPr lang="en-US" b="1" dirty="0"/>
              <a:t>       </a:t>
            </a:r>
            <a:r>
              <a:rPr lang="en-US" dirty="0"/>
              <a:t>What specific NJSLS are areas of opportunity and concern?</a:t>
            </a:r>
          </a:p>
          <a:p>
            <a:pPr marL="285750" lvl="2" indent="-285750">
              <a:buFont typeface="Arial" panose="020B0604020202020204" pitchFamily="34" charset="0"/>
              <a:buChar char="•"/>
            </a:pPr>
            <a:r>
              <a:rPr lang="en-US" dirty="0"/>
              <a:t>       What are the </a:t>
            </a:r>
            <a:r>
              <a:rPr lang="en-US" dirty="0" err="1"/>
              <a:t>subscores</a:t>
            </a:r>
            <a:r>
              <a:rPr lang="en-US" dirty="0"/>
              <a:t> of opportunity and concern?</a:t>
            </a:r>
          </a:p>
          <a:p>
            <a:pPr lvl="2"/>
            <a:endParaRPr lang="en-US" dirty="0"/>
          </a:p>
          <a:p>
            <a:pPr marL="285750" indent="-285750">
              <a:buFont typeface="Arial" panose="020B0604020202020204" pitchFamily="34" charset="0"/>
              <a:buChar char="•"/>
            </a:pPr>
            <a:r>
              <a:rPr lang="en-US" b="1" dirty="0"/>
              <a:t>How will we use NJSLA data to inform the conversations of our educators?</a:t>
            </a:r>
          </a:p>
          <a:p>
            <a:r>
              <a:rPr lang="en-US" b="1" dirty="0"/>
              <a:t>            </a:t>
            </a:r>
            <a:r>
              <a:rPr lang="en-US" dirty="0"/>
              <a:t>Which students moved up one or more levels?</a:t>
            </a:r>
          </a:p>
          <a:p>
            <a:r>
              <a:rPr lang="en-US" dirty="0"/>
              <a:t>            Which students maintained achievement?</a:t>
            </a:r>
          </a:p>
          <a:p>
            <a:r>
              <a:rPr lang="en-US" dirty="0"/>
              <a:t>            Which students moved down one or more levels?</a:t>
            </a:r>
          </a:p>
          <a:p>
            <a:r>
              <a:rPr lang="en-US" dirty="0"/>
              <a:t>            Is there a subgroup of students who could benefit from additional                        opportunities for mastery, and if so – is there a trend to which standards need such opportunities?</a:t>
            </a:r>
          </a:p>
          <a:p>
            <a:endParaRPr lang="en-US" dirty="0"/>
          </a:p>
        </p:txBody>
      </p:sp>
      <p:pic>
        <p:nvPicPr>
          <p:cNvPr id="4" name="Picture 2">
            <a:extLst>
              <a:ext uri="{FF2B5EF4-FFF2-40B4-BE49-F238E27FC236}">
                <a16:creationId xmlns:a16="http://schemas.microsoft.com/office/drawing/2014/main" id="{AA31068A-1749-C447-613E-2E7DD76CC7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5750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C9BC8-D475-F70F-2F14-4467D506648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2FF65F-D82F-51A8-862A-7FC29478C4CC}"/>
              </a:ext>
            </a:extLst>
          </p:cNvPr>
          <p:cNvSpPr txBox="1"/>
          <p:nvPr/>
        </p:nvSpPr>
        <p:spPr>
          <a:xfrm>
            <a:off x="685800" y="76200"/>
            <a:ext cx="8534400" cy="369332"/>
          </a:xfrm>
          <a:prstGeom prst="rect">
            <a:avLst/>
          </a:prstGeom>
          <a:noFill/>
        </p:spPr>
        <p:txBody>
          <a:bodyPr wrap="square" rtlCol="0">
            <a:spAutoFit/>
          </a:bodyPr>
          <a:lstStyle/>
          <a:p>
            <a:pPr algn="ctr"/>
            <a:r>
              <a:rPr lang="en-US" b="1" u="sng" dirty="0"/>
              <a:t>TREND ANALYSIS</a:t>
            </a:r>
          </a:p>
        </p:txBody>
      </p:sp>
      <p:sp>
        <p:nvSpPr>
          <p:cNvPr id="3" name="TextBox 2">
            <a:extLst>
              <a:ext uri="{FF2B5EF4-FFF2-40B4-BE49-F238E27FC236}">
                <a16:creationId xmlns:a16="http://schemas.microsoft.com/office/drawing/2014/main" id="{25EFEDC7-5F10-8034-26E7-38C1D444CBBE}"/>
              </a:ext>
            </a:extLst>
          </p:cNvPr>
          <p:cNvSpPr txBox="1"/>
          <p:nvPr/>
        </p:nvSpPr>
        <p:spPr>
          <a:xfrm>
            <a:off x="228600" y="473786"/>
            <a:ext cx="9448800" cy="5078313"/>
          </a:xfrm>
          <a:prstGeom prst="rect">
            <a:avLst/>
          </a:prstGeom>
          <a:noFill/>
        </p:spPr>
        <p:txBody>
          <a:bodyPr wrap="square" rtlCol="0">
            <a:spAutoFit/>
          </a:bodyPr>
          <a:lstStyle/>
          <a:p>
            <a:r>
              <a:rPr lang="en-US" b="1" dirty="0"/>
              <a:t>ELA</a:t>
            </a:r>
          </a:p>
          <a:p>
            <a:pPr marL="285750" indent="-285750">
              <a:buFont typeface="Arial" panose="020B0604020202020204" pitchFamily="34" charset="0"/>
              <a:buChar char="•"/>
            </a:pPr>
            <a:r>
              <a:rPr lang="en-US" dirty="0"/>
              <a:t>Growth in Top Grades: Grade 6 (87.5% proficient/advanced) and Grade 8 (84.7%) showed strong performance. Grade 8 saw a +22.7% increase in "Exceeding Expectations" (Level 5).</a:t>
            </a:r>
          </a:p>
          <a:p>
            <a:pPr marL="285750" indent="-285750">
              <a:buFont typeface="Arial" panose="020B0604020202020204" pitchFamily="34" charset="0"/>
              <a:buChar char="•"/>
            </a:pPr>
            <a:r>
              <a:rPr lang="en-US" dirty="0"/>
              <a:t>Opportunity for growth in grade 5 ELA, significant increase in students scoring levels 1-3</a:t>
            </a:r>
          </a:p>
          <a:p>
            <a:pPr marL="285750" indent="-285750">
              <a:buFont typeface="Arial" panose="020B0604020202020204" pitchFamily="34" charset="0"/>
              <a:buChar char="•"/>
            </a:pPr>
            <a:r>
              <a:rPr lang="en-US" dirty="0"/>
              <a:t>Opportunity for growth among special education, ML, and free/reduced lunch status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r>
              <a:rPr lang="en-US" b="1" dirty="0"/>
              <a:t>MATH</a:t>
            </a:r>
          </a:p>
          <a:p>
            <a:pPr marL="285750" indent="-285750">
              <a:buFont typeface="Arial" panose="020B0604020202020204" pitchFamily="34" charset="0"/>
              <a:buChar char="•"/>
            </a:pPr>
            <a:r>
              <a:rPr lang="en-US" dirty="0"/>
              <a:t>Algebra Success</a:t>
            </a:r>
            <a:r>
              <a:rPr lang="en-US" b="1" dirty="0"/>
              <a:t>:</a:t>
            </a:r>
            <a:r>
              <a:rPr lang="en-US" dirty="0"/>
              <a:t> Middle school Algebra I students achieved an 80.0% proficiency rate</a:t>
            </a:r>
          </a:p>
          <a:p>
            <a:pPr marL="285750" indent="-285750">
              <a:buFont typeface="Arial" panose="020B0604020202020204" pitchFamily="34" charset="0"/>
              <a:buChar char="•"/>
            </a:pPr>
            <a:r>
              <a:rPr lang="en-US" dirty="0"/>
              <a:t>Opportunity for growth in grade 8 math, significant number of students needing foundational support</a:t>
            </a:r>
          </a:p>
          <a:p>
            <a:pPr marL="285750" indent="-285750">
              <a:buFont typeface="Arial" panose="020B0604020202020204" pitchFamily="34" charset="0"/>
              <a:buChar char="•"/>
            </a:pPr>
            <a:r>
              <a:rPr lang="en-US" dirty="0"/>
              <a:t>Opportunity for growth among special education, ML, and free/reduced lunch status</a:t>
            </a:r>
          </a:p>
          <a:p>
            <a:pPr marL="285750" indent="-285750">
              <a:buFont typeface="Arial" panose="020B0604020202020204" pitchFamily="34" charset="0"/>
              <a:buChar char="•"/>
            </a:pPr>
            <a:endParaRPr lang="en-US" dirty="0"/>
          </a:p>
          <a:p>
            <a:r>
              <a:rPr lang="en-US" b="1" dirty="0"/>
              <a:t>SCIENCE</a:t>
            </a:r>
          </a:p>
          <a:p>
            <a:pPr marL="285750" indent="-285750">
              <a:buFont typeface="Arial" panose="020B0604020202020204" pitchFamily="34" charset="0"/>
              <a:buChar char="•"/>
            </a:pPr>
            <a:r>
              <a:rPr lang="en-US" dirty="0"/>
              <a:t>Opportunity for growth overall</a:t>
            </a:r>
          </a:p>
          <a:p>
            <a:pPr marL="285750" indent="-285750">
              <a:buFont typeface="Arial" panose="020B0604020202020204" pitchFamily="34" charset="0"/>
              <a:buChar char="•"/>
            </a:pPr>
            <a:r>
              <a:rPr lang="en-US" dirty="0"/>
              <a:t>Opportunity for growth among special education, ML, and free/reduced lunch status</a:t>
            </a:r>
          </a:p>
          <a:p>
            <a:endParaRPr lang="en-US" dirty="0"/>
          </a:p>
        </p:txBody>
      </p:sp>
      <p:pic>
        <p:nvPicPr>
          <p:cNvPr id="4" name="Picture 2">
            <a:extLst>
              <a:ext uri="{FF2B5EF4-FFF2-40B4-BE49-F238E27FC236}">
                <a16:creationId xmlns:a16="http://schemas.microsoft.com/office/drawing/2014/main" id="{A029F9A3-E527-CECB-DA27-17913C3A9D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1023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B5711-1DD9-BDC9-46A0-83C613F0A7A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8C4485A-DB3C-6C32-62F6-FA21DBEB4C53}"/>
              </a:ext>
            </a:extLst>
          </p:cNvPr>
          <p:cNvSpPr txBox="1"/>
          <p:nvPr/>
        </p:nvSpPr>
        <p:spPr>
          <a:xfrm>
            <a:off x="685800" y="304800"/>
            <a:ext cx="8534400" cy="369332"/>
          </a:xfrm>
          <a:prstGeom prst="rect">
            <a:avLst/>
          </a:prstGeom>
          <a:noFill/>
        </p:spPr>
        <p:txBody>
          <a:bodyPr wrap="square" rtlCol="0">
            <a:spAutoFit/>
          </a:bodyPr>
          <a:lstStyle/>
          <a:p>
            <a:pPr algn="ctr"/>
            <a:r>
              <a:rPr lang="en-US" b="1" u="sng" dirty="0"/>
              <a:t>INTERVENTIONS BY SUB GROUP</a:t>
            </a:r>
          </a:p>
        </p:txBody>
      </p:sp>
      <p:sp>
        <p:nvSpPr>
          <p:cNvPr id="3" name="TextBox 2">
            <a:extLst>
              <a:ext uri="{FF2B5EF4-FFF2-40B4-BE49-F238E27FC236}">
                <a16:creationId xmlns:a16="http://schemas.microsoft.com/office/drawing/2014/main" id="{7A92BACE-89A8-87D1-ACE9-F46840DFA58E}"/>
              </a:ext>
            </a:extLst>
          </p:cNvPr>
          <p:cNvSpPr txBox="1"/>
          <p:nvPr/>
        </p:nvSpPr>
        <p:spPr>
          <a:xfrm>
            <a:off x="304800" y="990600"/>
            <a:ext cx="9448800" cy="5355312"/>
          </a:xfrm>
          <a:prstGeom prst="rect">
            <a:avLst/>
          </a:prstGeom>
          <a:noFill/>
        </p:spPr>
        <p:txBody>
          <a:bodyPr wrap="square" rtlCol="0">
            <a:spAutoFit/>
          </a:bodyPr>
          <a:lstStyle/>
          <a:p>
            <a:pPr marL="285750" indent="-285750">
              <a:buFont typeface="Arial" panose="020B0604020202020204" pitchFamily="34" charset="0"/>
              <a:buChar char="•"/>
            </a:pPr>
            <a:r>
              <a:rPr lang="en-US" b="1" dirty="0"/>
              <a:t>MULTI LANGUGE LEARNERS</a:t>
            </a:r>
          </a:p>
          <a:p>
            <a:pPr marL="285750" indent="-285750">
              <a:buFont typeface="Arial" panose="020B0604020202020204" pitchFamily="34" charset="0"/>
              <a:buChar char="•"/>
            </a:pPr>
            <a:r>
              <a:rPr lang="en-US" dirty="0"/>
              <a:t>Creation of lunch bunch support groups to assist with assimilation to the new educational system</a:t>
            </a:r>
          </a:p>
          <a:p>
            <a:pPr marL="285750" indent="-285750">
              <a:buFont typeface="Arial" panose="020B0604020202020204" pitchFamily="34" charset="0"/>
              <a:buChar char="•"/>
            </a:pPr>
            <a:r>
              <a:rPr lang="en-US" dirty="0"/>
              <a:t>Continuation of ML PLC</a:t>
            </a:r>
          </a:p>
          <a:p>
            <a:pPr marL="285750" indent="-285750">
              <a:buFont typeface="Arial" panose="020B0604020202020204" pitchFamily="34" charset="0"/>
              <a:buChar char="•"/>
            </a:pPr>
            <a:r>
              <a:rPr lang="en-US" dirty="0"/>
              <a:t>Scheduling supports, especially during writing periods</a:t>
            </a:r>
          </a:p>
          <a:p>
            <a:pPr marL="285750" indent="-285750">
              <a:buFont typeface="Arial" panose="020B0604020202020204" pitchFamily="34" charset="0"/>
              <a:buChar char="•"/>
            </a:pPr>
            <a:r>
              <a:rPr lang="en-US" dirty="0"/>
              <a:t>Lexia, Raz Kids, and Elli to assist with independent work connect to content areas</a:t>
            </a:r>
          </a:p>
          <a:p>
            <a:pPr marL="285750" indent="-285750">
              <a:buFont typeface="Arial" panose="020B0604020202020204" pitchFamily="34" charset="0"/>
              <a:buChar char="•"/>
            </a:pPr>
            <a:r>
              <a:rPr lang="en-US" dirty="0"/>
              <a:t>Use of AI to create lessons that reflect specific language proficiency</a:t>
            </a:r>
          </a:p>
          <a:p>
            <a:pPr marL="285750" indent="-285750">
              <a:buFont typeface="Arial" panose="020B0604020202020204" pitchFamily="34" charset="0"/>
              <a:buChar char="•"/>
            </a:pPr>
            <a:r>
              <a:rPr lang="en-US" dirty="0"/>
              <a:t>Review of ML grading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SPECIAL EDUCATION</a:t>
            </a:r>
          </a:p>
          <a:p>
            <a:pPr marL="285750" indent="-285750">
              <a:buFont typeface="Arial" panose="020B0604020202020204" pitchFamily="34" charset="0"/>
              <a:buChar char="•"/>
            </a:pPr>
            <a:r>
              <a:rPr lang="en-US" dirty="0"/>
              <a:t>Increased opportunities for inclusion </a:t>
            </a:r>
          </a:p>
          <a:p>
            <a:pPr marL="285750" indent="-285750">
              <a:buFont typeface="Arial" panose="020B0604020202020204" pitchFamily="34" charset="0"/>
              <a:buChar char="•"/>
            </a:pPr>
            <a:r>
              <a:rPr lang="en-US" dirty="0"/>
              <a:t>Increased targeted interventions during pull out</a:t>
            </a:r>
          </a:p>
          <a:p>
            <a:endParaRPr lang="en-US" dirty="0"/>
          </a:p>
          <a:p>
            <a:pPr marL="285750" indent="-285750">
              <a:buFont typeface="Arial" panose="020B0604020202020204" pitchFamily="34" charset="0"/>
              <a:buChar char="•"/>
            </a:pPr>
            <a:r>
              <a:rPr lang="en-US" b="1" dirty="0"/>
              <a:t>FREE AND REDUCED LUNCH</a:t>
            </a:r>
          </a:p>
          <a:p>
            <a:pPr marL="285750" lvl="5" indent="-285750">
              <a:buFont typeface="Arial" panose="020B0604020202020204" pitchFamily="34" charset="0"/>
              <a:buChar char="•"/>
            </a:pPr>
            <a:r>
              <a:rPr lang="en-US" dirty="0"/>
              <a:t>Use the </a:t>
            </a:r>
            <a:r>
              <a:rPr lang="en-US" b="1" dirty="0"/>
              <a:t>tiered attendance approach</a:t>
            </a:r>
            <a:r>
              <a:rPr lang="en-US" dirty="0"/>
              <a:t> to prioritize outreach for F/R Lunch families and collaborate on </a:t>
            </a:r>
            <a:r>
              <a:rPr lang="en-US" b="1" dirty="0"/>
              <a:t>specific needs</a:t>
            </a:r>
            <a:r>
              <a:rPr lang="en-US" dirty="0"/>
              <a:t> is essential to ensure they don't miss core instruction. Special emphasis is placed on the breakfast program.</a:t>
            </a:r>
          </a:p>
          <a:p>
            <a:pPr marL="285750" indent="-285750">
              <a:buFont typeface="Arial" panose="020B0604020202020204" pitchFamily="34" charset="0"/>
              <a:buChar char="•"/>
            </a:pPr>
            <a:endParaRPr lang="en-US" dirty="0"/>
          </a:p>
          <a:p>
            <a:endParaRPr lang="en-US" dirty="0"/>
          </a:p>
        </p:txBody>
      </p:sp>
      <p:pic>
        <p:nvPicPr>
          <p:cNvPr id="4" name="Picture 2">
            <a:extLst>
              <a:ext uri="{FF2B5EF4-FFF2-40B4-BE49-F238E27FC236}">
                <a16:creationId xmlns:a16="http://schemas.microsoft.com/office/drawing/2014/main" id="{7CC285EB-4087-00EF-F688-442F11EC6E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5607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58ACA1-0CE3-3BD4-7F23-C540D404C4E3}"/>
              </a:ext>
            </a:extLst>
          </p:cNvPr>
          <p:cNvSpPr txBox="1"/>
          <p:nvPr/>
        </p:nvSpPr>
        <p:spPr>
          <a:xfrm>
            <a:off x="533400" y="381000"/>
            <a:ext cx="8686800" cy="369332"/>
          </a:xfrm>
          <a:prstGeom prst="rect">
            <a:avLst/>
          </a:prstGeom>
          <a:noFill/>
        </p:spPr>
        <p:txBody>
          <a:bodyPr wrap="square" rtlCol="0">
            <a:spAutoFit/>
          </a:bodyPr>
          <a:lstStyle/>
          <a:p>
            <a:pPr algn="ctr"/>
            <a:r>
              <a:rPr lang="en-US" b="1" u="sng" dirty="0"/>
              <a:t>INTERVENTIONS</a:t>
            </a:r>
          </a:p>
        </p:txBody>
      </p:sp>
      <p:sp>
        <p:nvSpPr>
          <p:cNvPr id="3" name="TextBox 2">
            <a:extLst>
              <a:ext uri="{FF2B5EF4-FFF2-40B4-BE49-F238E27FC236}">
                <a16:creationId xmlns:a16="http://schemas.microsoft.com/office/drawing/2014/main" id="{CF66F367-C0F9-1235-FF1F-9F2726E13570}"/>
              </a:ext>
            </a:extLst>
          </p:cNvPr>
          <p:cNvSpPr txBox="1"/>
          <p:nvPr/>
        </p:nvSpPr>
        <p:spPr>
          <a:xfrm>
            <a:off x="381000" y="750332"/>
            <a:ext cx="9296400" cy="7017306"/>
          </a:xfrm>
          <a:prstGeom prst="rect">
            <a:avLst/>
          </a:prstGeom>
          <a:noFill/>
        </p:spPr>
        <p:txBody>
          <a:bodyPr wrap="square" rtlCol="0">
            <a:spAutoFit/>
          </a:bodyPr>
          <a:lstStyle/>
          <a:p>
            <a:r>
              <a:rPr lang="en-US" b="1" i="1" u="sng" dirty="0"/>
              <a:t>ELA</a:t>
            </a:r>
          </a:p>
          <a:p>
            <a:pPr marL="285750" indent="-285750">
              <a:buFont typeface="Arial" panose="020B0604020202020204" pitchFamily="34" charset="0"/>
              <a:buChar char="•"/>
            </a:pPr>
            <a:r>
              <a:rPr lang="en-US" b="1" dirty="0"/>
              <a:t>Literacy Coaching &amp; Screeners:</a:t>
            </a:r>
            <a:r>
              <a:rPr lang="en-US" dirty="0"/>
              <a:t> Utilize the </a:t>
            </a:r>
            <a:r>
              <a:rPr lang="en-US" b="1" dirty="0"/>
              <a:t>Title-funded Literacy Coach</a:t>
            </a:r>
            <a:r>
              <a:rPr lang="en-US" dirty="0"/>
              <a:t> to support teachers in interpreting </a:t>
            </a:r>
            <a:r>
              <a:rPr lang="en-US" b="1" dirty="0"/>
              <a:t>DIBELS</a:t>
            </a:r>
            <a:r>
              <a:rPr lang="en-US" dirty="0"/>
              <a:t> data for grades K-3. This early identification ensures that students are on track before reaching the Grade 5 benchmark where recent declines were noted. Additional periods with the Literacy Coach scheduled for current grade 6. </a:t>
            </a:r>
          </a:p>
          <a:p>
            <a:pPr marL="285750" indent="-285750">
              <a:buFont typeface="Arial" panose="020B0604020202020204" pitchFamily="34" charset="0"/>
              <a:buChar char="•"/>
            </a:pPr>
            <a:r>
              <a:rPr lang="en-US" b="1" dirty="0"/>
              <a:t>Targeted ML Support:</a:t>
            </a:r>
            <a:r>
              <a:rPr lang="en-US" dirty="0"/>
              <a:t> The </a:t>
            </a:r>
            <a:r>
              <a:rPr lang="en-US" b="1" dirty="0"/>
              <a:t>Multi-Lingual (ML) teacher</a:t>
            </a:r>
            <a:r>
              <a:rPr lang="en-US" dirty="0"/>
              <a:t> will provide direct ELA instruction to ML students, ensuring specialized language acquisition strategies are embedded within core literacy content</a:t>
            </a:r>
          </a:p>
          <a:p>
            <a:pPr marL="285750" indent="-285750">
              <a:buFont typeface="Arial" panose="020B0604020202020204" pitchFamily="34" charset="0"/>
              <a:buChar char="•"/>
            </a:pPr>
            <a:r>
              <a:rPr lang="en-US" b="1" dirty="0"/>
              <a:t>Benchmark Data Analysis:</a:t>
            </a:r>
            <a:r>
              <a:rPr lang="en-US" dirty="0"/>
              <a:t> Use </a:t>
            </a:r>
            <a:r>
              <a:rPr lang="en-US" b="1" dirty="0"/>
              <a:t>Link It training</a:t>
            </a:r>
            <a:r>
              <a:rPr lang="en-US" dirty="0"/>
              <a:t> to perform item analysis on ELA benchmarks. Teachers will specifically map these results to </a:t>
            </a:r>
            <a:r>
              <a:rPr lang="en-US" b="1" dirty="0"/>
              <a:t>District Evidence Statements</a:t>
            </a:r>
            <a:r>
              <a:rPr lang="en-US" dirty="0"/>
              <a:t> to specific standards of concern</a:t>
            </a:r>
          </a:p>
          <a:p>
            <a:pPr marL="285750" indent="-285750">
              <a:buFont typeface="Arial" panose="020B0604020202020204" pitchFamily="34" charset="0"/>
              <a:buChar char="•"/>
            </a:pPr>
            <a:r>
              <a:rPr lang="en-US" dirty="0"/>
              <a:t>Implementation of flex period in elementary grades</a:t>
            </a:r>
          </a:p>
          <a:p>
            <a:pPr marL="285750" indent="-285750">
              <a:buFont typeface="Arial" panose="020B0604020202020204" pitchFamily="34" charset="0"/>
              <a:buChar char="•"/>
            </a:pPr>
            <a:endParaRPr lang="en-US" dirty="0"/>
          </a:p>
          <a:p>
            <a:r>
              <a:rPr lang="en-US" b="1" i="1" u="sng" dirty="0"/>
              <a:t>MATH</a:t>
            </a:r>
          </a:p>
          <a:p>
            <a:pPr marL="285750" indent="-285750">
              <a:buFont typeface="Arial" panose="020B0604020202020204" pitchFamily="34" charset="0"/>
              <a:buChar char="•"/>
            </a:pPr>
            <a:r>
              <a:rPr lang="en-US" b="1" dirty="0"/>
              <a:t>Curriculum &amp; Intervention Refresh:</a:t>
            </a:r>
            <a:r>
              <a:rPr lang="en-US" dirty="0"/>
              <a:t> Proceed with the </a:t>
            </a:r>
            <a:r>
              <a:rPr lang="en-US" b="1" dirty="0"/>
              <a:t>purchase of a new math program</a:t>
            </a:r>
            <a:r>
              <a:rPr lang="en-US" dirty="0"/>
              <a:t> to address the achievement gaps in middle school</a:t>
            </a:r>
          </a:p>
          <a:p>
            <a:pPr marL="285750" indent="-285750">
              <a:buFont typeface="Arial" panose="020B0604020202020204" pitchFamily="34" charset="0"/>
              <a:buChar char="•"/>
            </a:pPr>
            <a:r>
              <a:rPr lang="en-US" b="1" dirty="0"/>
              <a:t>Intervention Management:</a:t>
            </a:r>
            <a:r>
              <a:rPr lang="en-US" dirty="0"/>
              <a:t> Implement </a:t>
            </a:r>
            <a:r>
              <a:rPr lang="en-US" b="1" dirty="0"/>
              <a:t>Link It Intervention Manager</a:t>
            </a:r>
            <a:r>
              <a:rPr lang="en-US" dirty="0"/>
              <a:t> PD to streamline the I&amp;RS process. This will help identify students at Level 1 and provide them with additional support focused on the specific items they missed during class diagnostics</a:t>
            </a:r>
          </a:p>
          <a:p>
            <a:pPr marL="285750" indent="-285750">
              <a:buFont typeface="Arial" panose="020B0604020202020204" pitchFamily="34" charset="0"/>
              <a:buChar char="•"/>
            </a:pPr>
            <a:r>
              <a:rPr lang="en-US" b="1" dirty="0"/>
              <a:t>Grouping Strategies:</a:t>
            </a:r>
            <a:r>
              <a:rPr lang="en-US" dirty="0"/>
              <a:t> Use Link It’s </a:t>
            </a:r>
            <a:r>
              <a:rPr lang="en-US" b="1" dirty="0"/>
              <a:t>class diagnostics and grouping tools</a:t>
            </a:r>
            <a:r>
              <a:rPr lang="en-US" dirty="0"/>
              <a:t> to create flexible instructional targeting students currently "Partially Meeting" expectations to move them toward proficiency</a:t>
            </a:r>
          </a:p>
          <a:p>
            <a:pPr marL="285750" indent="-285750">
              <a:buFont typeface="Arial" panose="020B0604020202020204" pitchFamily="34" charset="0"/>
              <a:buChar char="•"/>
            </a:pPr>
            <a:r>
              <a:rPr lang="en-US" dirty="0"/>
              <a:t>Implementation of flex period in elementary grades</a:t>
            </a:r>
          </a:p>
        </p:txBody>
      </p:sp>
      <p:pic>
        <p:nvPicPr>
          <p:cNvPr id="5" name="Picture 2">
            <a:extLst>
              <a:ext uri="{FF2B5EF4-FFF2-40B4-BE49-F238E27FC236}">
                <a16:creationId xmlns:a16="http://schemas.microsoft.com/office/drawing/2014/main" id="{A3B61622-0E09-145F-D9EB-705AEBD1BC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5044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724B9-5A18-F44C-C9D3-6BB1BA930D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742541F-ACC7-97E8-E445-332D0A0BEAF2}"/>
              </a:ext>
            </a:extLst>
          </p:cNvPr>
          <p:cNvSpPr txBox="1"/>
          <p:nvPr/>
        </p:nvSpPr>
        <p:spPr>
          <a:xfrm>
            <a:off x="533400" y="381000"/>
            <a:ext cx="8686800" cy="369332"/>
          </a:xfrm>
          <a:prstGeom prst="rect">
            <a:avLst/>
          </a:prstGeom>
          <a:noFill/>
        </p:spPr>
        <p:txBody>
          <a:bodyPr wrap="square" rtlCol="0">
            <a:spAutoFit/>
          </a:bodyPr>
          <a:lstStyle/>
          <a:p>
            <a:pPr algn="ctr"/>
            <a:r>
              <a:rPr lang="en-US" b="1" u="sng" dirty="0"/>
              <a:t>INTERVENTIONS CONTINUED</a:t>
            </a:r>
          </a:p>
        </p:txBody>
      </p:sp>
      <p:sp>
        <p:nvSpPr>
          <p:cNvPr id="3" name="TextBox 2">
            <a:extLst>
              <a:ext uri="{FF2B5EF4-FFF2-40B4-BE49-F238E27FC236}">
                <a16:creationId xmlns:a16="http://schemas.microsoft.com/office/drawing/2014/main" id="{695D940F-F15E-5E56-6FD7-714F03C24E7C}"/>
              </a:ext>
            </a:extLst>
          </p:cNvPr>
          <p:cNvSpPr txBox="1"/>
          <p:nvPr/>
        </p:nvSpPr>
        <p:spPr>
          <a:xfrm>
            <a:off x="381000" y="750332"/>
            <a:ext cx="9296400" cy="6463308"/>
          </a:xfrm>
          <a:prstGeom prst="rect">
            <a:avLst/>
          </a:prstGeom>
          <a:noFill/>
        </p:spPr>
        <p:txBody>
          <a:bodyPr wrap="square" rtlCol="0">
            <a:spAutoFit/>
          </a:bodyPr>
          <a:lstStyle/>
          <a:p>
            <a:r>
              <a:rPr lang="en-US" b="1" i="1" u="sng" dirty="0"/>
              <a:t>SCIENCE</a:t>
            </a:r>
          </a:p>
          <a:p>
            <a:pPr marL="285750" indent="-285750">
              <a:buFont typeface="Arial" panose="020B0604020202020204" pitchFamily="34" charset="0"/>
              <a:buChar char="•"/>
            </a:pPr>
            <a:r>
              <a:rPr lang="en-US" b="1" dirty="0"/>
              <a:t>Science PLC:</a:t>
            </a:r>
            <a:r>
              <a:rPr lang="en-US" dirty="0"/>
              <a:t> Focus the </a:t>
            </a:r>
            <a:r>
              <a:rPr lang="en-US" b="1" dirty="0"/>
              <a:t>Science Professional Learning Community (PLC)</a:t>
            </a:r>
            <a:r>
              <a:rPr lang="en-US" dirty="0"/>
              <a:t> on non-fiction literacy skills. This addresses the 61.4% of students district-wide who are only "Near Proficiency" in Science by helping them better navigate complex technical texts. Collaboration among middle school science staff and elementary staff, utilizing middle school lab environment to create authentic lab experiences for elementary grades.</a:t>
            </a:r>
          </a:p>
          <a:p>
            <a:pPr marL="285750" indent="-285750">
              <a:buFont typeface="Arial" panose="020B0604020202020204" pitchFamily="34" charset="0"/>
              <a:buChar char="•"/>
            </a:pPr>
            <a:r>
              <a:rPr lang="en-US" b="1" dirty="0"/>
              <a:t>Middle School Benchmarks:</a:t>
            </a:r>
            <a:r>
              <a:rPr lang="en-US" dirty="0"/>
              <a:t> Implement </a:t>
            </a:r>
            <a:r>
              <a:rPr lang="en-US" b="1" dirty="0"/>
              <a:t>new science benchmark assessments</a:t>
            </a:r>
            <a:r>
              <a:rPr lang="en-US" dirty="0"/>
              <a:t> in middle school to provide real-time data on student progress, moving away from relying solely on annual NJSLA-S results.</a:t>
            </a:r>
          </a:p>
          <a:p>
            <a:pPr marL="285750" indent="-285750">
              <a:buFont typeface="Arial" panose="020B0604020202020204" pitchFamily="34" charset="0"/>
              <a:buChar char="•"/>
            </a:pPr>
            <a:r>
              <a:rPr lang="en-US" dirty="0"/>
              <a:t>Implementation of flex period in elementary grades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r>
              <a:rPr lang="en-US" b="1" i="1" u="sng" dirty="0"/>
              <a:t>CULTURE AND ATTENDANCE (FOUNDATIONAL)</a:t>
            </a:r>
          </a:p>
          <a:p>
            <a:pPr marL="285750" indent="-285750">
              <a:buFont typeface="Arial" panose="020B0604020202020204" pitchFamily="34" charset="0"/>
              <a:buChar char="•"/>
            </a:pPr>
            <a:r>
              <a:rPr lang="en-US" dirty="0"/>
              <a:t>Tiered attendance rigor for all students </a:t>
            </a:r>
          </a:p>
          <a:p>
            <a:pPr marL="285750" indent="-285750">
              <a:buFont typeface="Arial" panose="020B0604020202020204" pitchFamily="34" charset="0"/>
              <a:buChar char="•"/>
            </a:pPr>
            <a:r>
              <a:rPr lang="en-US" dirty="0"/>
              <a:t>Tiered tardiness rigor for all students</a:t>
            </a:r>
          </a:p>
          <a:p>
            <a:pPr marL="285750" indent="-285750">
              <a:buFont typeface="Arial" panose="020B0604020202020204" pitchFamily="34" charset="0"/>
              <a:buChar char="•"/>
            </a:pPr>
            <a:r>
              <a:rPr lang="en-US" dirty="0"/>
              <a:t>Attendance awards and celebrations to promote regular and timely attendance</a:t>
            </a:r>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r>
              <a:rPr lang="en-US" b="1" i="1" u="sng" dirty="0"/>
              <a:t>The combination of highly trained coaching staff, benchmark assessment training, and a rigorous attendance culture creates a sustainable model for growth.</a:t>
            </a:r>
          </a:p>
          <a:p>
            <a:pPr marL="285750" indent="-285750">
              <a:buFont typeface="Arial" panose="020B0604020202020204" pitchFamily="34" charset="0"/>
              <a:buChar char="•"/>
            </a:pPr>
            <a:endParaRPr lang="en-US" dirty="0"/>
          </a:p>
        </p:txBody>
      </p:sp>
      <p:pic>
        <p:nvPicPr>
          <p:cNvPr id="4" name="Picture 2">
            <a:extLst>
              <a:ext uri="{FF2B5EF4-FFF2-40B4-BE49-F238E27FC236}">
                <a16:creationId xmlns:a16="http://schemas.microsoft.com/office/drawing/2014/main" id="{FAE6D75B-394D-0C51-8BFD-DDDE33BB1C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7235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83DA70-C7CE-7465-A809-0A207CE13636}"/>
              </a:ext>
            </a:extLst>
          </p:cNvPr>
          <p:cNvSpPr txBox="1"/>
          <p:nvPr/>
        </p:nvSpPr>
        <p:spPr>
          <a:xfrm>
            <a:off x="152400" y="228600"/>
            <a:ext cx="9601200" cy="6463308"/>
          </a:xfrm>
          <a:prstGeom prst="rect">
            <a:avLst/>
          </a:prstGeom>
          <a:noFill/>
        </p:spPr>
        <p:txBody>
          <a:bodyPr wrap="square" rtlCol="0">
            <a:spAutoFit/>
          </a:bodyPr>
          <a:lstStyle/>
          <a:p>
            <a:r>
              <a:rPr lang="en-US" b="1" u="sng" dirty="0"/>
              <a:t>ACCESS FOR ELLS (ML) 2.0</a:t>
            </a:r>
          </a:p>
          <a:p>
            <a:r>
              <a:rPr lang="en-US" dirty="0"/>
              <a:t>English Language Proficiency Test</a:t>
            </a:r>
          </a:p>
          <a:p>
            <a:endParaRPr lang="en-US" dirty="0"/>
          </a:p>
          <a:p>
            <a:r>
              <a:rPr lang="en-US" dirty="0"/>
              <a:t>Performance Levels:</a:t>
            </a:r>
          </a:p>
          <a:p>
            <a:endParaRPr lang="en-US" dirty="0"/>
          </a:p>
          <a:p>
            <a:r>
              <a:rPr lang="en-US" dirty="0"/>
              <a:t>Level 1 – Entering</a:t>
            </a:r>
          </a:p>
          <a:p>
            <a:r>
              <a:rPr lang="en-US" dirty="0"/>
              <a:t>Level 2 – Emerging</a:t>
            </a:r>
          </a:p>
          <a:p>
            <a:r>
              <a:rPr lang="en-US" dirty="0"/>
              <a:t>Level 3 – Developing</a:t>
            </a:r>
          </a:p>
          <a:p>
            <a:r>
              <a:rPr lang="en-US" dirty="0"/>
              <a:t>Level 4 – Expanding</a:t>
            </a:r>
          </a:p>
          <a:p>
            <a:r>
              <a:rPr lang="en-US" dirty="0"/>
              <a:t>Level 5 – Bridging</a:t>
            </a:r>
          </a:p>
          <a:p>
            <a:r>
              <a:rPr lang="en-US" dirty="0"/>
              <a:t>Level 6 – Reaching</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Minimum score to exit – 4.5</a:t>
            </a:r>
          </a:p>
        </p:txBody>
      </p:sp>
      <p:pic>
        <p:nvPicPr>
          <p:cNvPr id="4" name="Picture 3" descr="A screenshot of a computer screen&#10;&#10;AI-generated content may be incorrect.">
            <a:extLst>
              <a:ext uri="{FF2B5EF4-FFF2-40B4-BE49-F238E27FC236}">
                <a16:creationId xmlns:a16="http://schemas.microsoft.com/office/drawing/2014/main" id="{AC6CEE71-C9CD-A6F1-7AB5-D547A8FDD273}"/>
              </a:ext>
            </a:extLst>
          </p:cNvPr>
          <p:cNvPicPr>
            <a:picLocks noChangeAspect="1"/>
          </p:cNvPicPr>
          <p:nvPr/>
        </p:nvPicPr>
        <p:blipFill>
          <a:blip r:embed="rId2"/>
          <a:stretch>
            <a:fillRect/>
          </a:stretch>
        </p:blipFill>
        <p:spPr>
          <a:xfrm>
            <a:off x="2661733" y="2057400"/>
            <a:ext cx="7091867" cy="3809817"/>
          </a:xfrm>
          <a:prstGeom prst="rect">
            <a:avLst/>
          </a:prstGeom>
        </p:spPr>
      </p:pic>
      <p:pic>
        <p:nvPicPr>
          <p:cNvPr id="5" name="Picture 2">
            <a:extLst>
              <a:ext uri="{FF2B5EF4-FFF2-40B4-BE49-F238E27FC236}">
                <a16:creationId xmlns:a16="http://schemas.microsoft.com/office/drawing/2014/main" id="{FD0B6108-FC39-FEC1-756F-98D7303016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996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6316BBB-41D1-0686-538A-D0E15F442DA8}"/>
              </a:ext>
            </a:extLst>
          </p:cNvPr>
          <p:cNvGraphicFramePr>
            <a:graphicFrameLocks noGrp="1"/>
          </p:cNvGraphicFramePr>
          <p:nvPr>
            <p:extLst>
              <p:ext uri="{D42A27DB-BD31-4B8C-83A1-F6EECF244321}">
                <p14:modId xmlns:p14="http://schemas.microsoft.com/office/powerpoint/2010/main" val="1998148541"/>
              </p:ext>
            </p:extLst>
          </p:nvPr>
        </p:nvGraphicFramePr>
        <p:xfrm>
          <a:off x="1447800" y="152400"/>
          <a:ext cx="7291144" cy="2194560"/>
        </p:xfrm>
        <a:graphic>
          <a:graphicData uri="http://schemas.openxmlformats.org/drawingml/2006/table">
            <a:tbl>
              <a:tblPr firstRow="1" bandRow="1">
                <a:tableStyleId>{5C22544A-7EE6-4342-B048-85BDC9FD1C3A}</a:tableStyleId>
              </a:tblPr>
              <a:tblGrid>
                <a:gridCol w="1822786">
                  <a:extLst>
                    <a:ext uri="{9D8B030D-6E8A-4147-A177-3AD203B41FA5}">
                      <a16:colId xmlns:a16="http://schemas.microsoft.com/office/drawing/2014/main" val="1704684423"/>
                    </a:ext>
                  </a:extLst>
                </a:gridCol>
                <a:gridCol w="1822786">
                  <a:extLst>
                    <a:ext uri="{9D8B030D-6E8A-4147-A177-3AD203B41FA5}">
                      <a16:colId xmlns:a16="http://schemas.microsoft.com/office/drawing/2014/main" val="3606642630"/>
                    </a:ext>
                  </a:extLst>
                </a:gridCol>
                <a:gridCol w="1822786">
                  <a:extLst>
                    <a:ext uri="{9D8B030D-6E8A-4147-A177-3AD203B41FA5}">
                      <a16:colId xmlns:a16="http://schemas.microsoft.com/office/drawing/2014/main" val="3780646477"/>
                    </a:ext>
                  </a:extLst>
                </a:gridCol>
                <a:gridCol w="1822786">
                  <a:extLst>
                    <a:ext uri="{9D8B030D-6E8A-4147-A177-3AD203B41FA5}">
                      <a16:colId xmlns:a16="http://schemas.microsoft.com/office/drawing/2014/main" val="4287384627"/>
                    </a:ext>
                  </a:extLst>
                </a:gridCol>
              </a:tblGrid>
              <a:tr h="551180">
                <a:tc>
                  <a:txBody>
                    <a:bodyPr/>
                    <a:lstStyle/>
                    <a:p>
                      <a:endParaRPr lang="en-US"/>
                    </a:p>
                  </a:txBody>
                  <a:tcPr/>
                </a:tc>
                <a:tc>
                  <a:txBody>
                    <a:bodyPr/>
                    <a:lstStyle/>
                    <a:p>
                      <a:r>
                        <a:rPr lang="en-US" dirty="0"/>
                        <a:t>22-23 Administration</a:t>
                      </a:r>
                    </a:p>
                  </a:txBody>
                  <a:tcPr/>
                </a:tc>
                <a:tc>
                  <a:txBody>
                    <a:bodyPr/>
                    <a:lstStyle/>
                    <a:p>
                      <a:r>
                        <a:rPr lang="en-US" dirty="0"/>
                        <a:t>23-24 Administration</a:t>
                      </a:r>
                    </a:p>
                  </a:txBody>
                  <a:tcPr/>
                </a:tc>
                <a:tc>
                  <a:txBody>
                    <a:bodyPr/>
                    <a:lstStyle/>
                    <a:p>
                      <a:r>
                        <a:rPr lang="en-US" dirty="0"/>
                        <a:t>24-25 Administration</a:t>
                      </a:r>
                    </a:p>
                  </a:txBody>
                  <a:tcPr/>
                </a:tc>
                <a:extLst>
                  <a:ext uri="{0D108BD9-81ED-4DB2-BD59-A6C34878D82A}">
                    <a16:rowId xmlns:a16="http://schemas.microsoft.com/office/drawing/2014/main" val="1052197277"/>
                  </a:ext>
                </a:extLst>
              </a:tr>
              <a:tr h="551180">
                <a:tc>
                  <a:txBody>
                    <a:bodyPr/>
                    <a:lstStyle/>
                    <a:p>
                      <a:r>
                        <a:rPr lang="en-US" dirty="0"/>
                        <a:t>Number of students testing</a:t>
                      </a:r>
                    </a:p>
                  </a:txBody>
                  <a:tcPr/>
                </a:tc>
                <a:tc>
                  <a:txBody>
                    <a:bodyPr/>
                    <a:lstStyle/>
                    <a:p>
                      <a:r>
                        <a:rPr lang="en-US" dirty="0"/>
                        <a:t>53</a:t>
                      </a:r>
                    </a:p>
                  </a:txBody>
                  <a:tcPr/>
                </a:tc>
                <a:tc>
                  <a:txBody>
                    <a:bodyPr/>
                    <a:lstStyle/>
                    <a:p>
                      <a:r>
                        <a:rPr lang="en-US" dirty="0"/>
                        <a:t>58</a:t>
                      </a:r>
                    </a:p>
                  </a:txBody>
                  <a:tcPr/>
                </a:tc>
                <a:tc>
                  <a:txBody>
                    <a:bodyPr/>
                    <a:lstStyle/>
                    <a:p>
                      <a:r>
                        <a:rPr lang="en-US" dirty="0"/>
                        <a:t>56 (out of 56)</a:t>
                      </a:r>
                    </a:p>
                  </a:txBody>
                  <a:tcPr/>
                </a:tc>
                <a:extLst>
                  <a:ext uri="{0D108BD9-81ED-4DB2-BD59-A6C34878D82A}">
                    <a16:rowId xmlns:a16="http://schemas.microsoft.com/office/drawing/2014/main" val="3919859637"/>
                  </a:ext>
                </a:extLst>
              </a:tr>
              <a:tr h="787400">
                <a:tc>
                  <a:txBody>
                    <a:bodyPr/>
                    <a:lstStyle/>
                    <a:p>
                      <a:r>
                        <a:rPr lang="en-US" dirty="0"/>
                        <a:t>Percent achieving 4.5 or greater</a:t>
                      </a:r>
                    </a:p>
                  </a:txBody>
                  <a:tcPr/>
                </a:tc>
                <a:tc>
                  <a:txBody>
                    <a:bodyPr/>
                    <a:lstStyle/>
                    <a:p>
                      <a:r>
                        <a:rPr lang="en-US" dirty="0"/>
                        <a:t>21%</a:t>
                      </a:r>
                    </a:p>
                  </a:txBody>
                  <a:tcPr/>
                </a:tc>
                <a:tc>
                  <a:txBody>
                    <a:bodyPr/>
                    <a:lstStyle/>
                    <a:p>
                      <a:r>
                        <a:rPr lang="en-US" dirty="0"/>
                        <a:t>19%</a:t>
                      </a:r>
                    </a:p>
                  </a:txBody>
                  <a:tcPr/>
                </a:tc>
                <a:tc>
                  <a:txBody>
                    <a:bodyPr/>
                    <a:lstStyle/>
                    <a:p>
                      <a:r>
                        <a:rPr lang="en-US" dirty="0"/>
                        <a:t>29%</a:t>
                      </a:r>
                    </a:p>
                  </a:txBody>
                  <a:tcPr/>
                </a:tc>
                <a:extLst>
                  <a:ext uri="{0D108BD9-81ED-4DB2-BD59-A6C34878D82A}">
                    <a16:rowId xmlns:a16="http://schemas.microsoft.com/office/drawing/2014/main" val="39584988"/>
                  </a:ext>
                </a:extLst>
              </a:tr>
            </a:tbl>
          </a:graphicData>
        </a:graphic>
      </p:graphicFrame>
      <p:sp>
        <p:nvSpPr>
          <p:cNvPr id="4" name="TextBox 3">
            <a:extLst>
              <a:ext uri="{FF2B5EF4-FFF2-40B4-BE49-F238E27FC236}">
                <a16:creationId xmlns:a16="http://schemas.microsoft.com/office/drawing/2014/main" id="{49B66F65-03E4-424C-5FCD-27A8BD690E32}"/>
              </a:ext>
            </a:extLst>
          </p:cNvPr>
          <p:cNvSpPr txBox="1"/>
          <p:nvPr/>
        </p:nvSpPr>
        <p:spPr>
          <a:xfrm>
            <a:off x="114728" y="2346960"/>
            <a:ext cx="9952234" cy="5478423"/>
          </a:xfrm>
          <a:prstGeom prst="rect">
            <a:avLst/>
          </a:prstGeom>
          <a:noFill/>
        </p:spPr>
        <p:txBody>
          <a:bodyPr wrap="square" rtlCol="0">
            <a:spAutoFit/>
          </a:bodyPr>
          <a:lstStyle/>
          <a:p>
            <a:pPr rtl="0" fontAlgn="base"/>
            <a:r>
              <a:rPr lang="en-US" sz="1800" b="1" u="sng" dirty="0"/>
              <a:t>Sheltered Instruction Intervention</a:t>
            </a:r>
          </a:p>
          <a:p>
            <a:pPr lvl="1" rtl="0" fontAlgn="base"/>
            <a:r>
              <a:rPr lang="en-US" sz="1800" dirty="0"/>
              <a:t>Develop English skills while learning subject matter content</a:t>
            </a:r>
          </a:p>
          <a:p>
            <a:pPr lvl="1" rtl="0" fontAlgn="base"/>
            <a:r>
              <a:rPr lang="en-US" sz="1800" dirty="0"/>
              <a:t>All staff have been trained (September 5, 2024), new staff trained this year</a:t>
            </a:r>
          </a:p>
          <a:p>
            <a:pPr lvl="1" rtl="0" fontAlgn="base"/>
            <a:r>
              <a:rPr lang="en-US" sz="1800" dirty="0"/>
              <a:t>Ensures ML services for all those who apply and are accepted into the program</a:t>
            </a:r>
          </a:p>
          <a:p>
            <a:pPr lvl="1" rtl="0" fontAlgn="base"/>
            <a:r>
              <a:rPr lang="en-US" sz="1800" dirty="0"/>
              <a:t>Coordinated and delivered by our ML coordinator and Sheltered Instruction certified trainer, Ms. Mary Gould. </a:t>
            </a:r>
          </a:p>
          <a:p>
            <a:pPr lvl="1" rtl="0" fontAlgn="base"/>
            <a:endParaRPr lang="en-US" dirty="0"/>
          </a:p>
          <a:p>
            <a:pPr rtl="0" fontAlgn="base"/>
            <a:r>
              <a:rPr lang="en-US" dirty="0"/>
              <a:t>Sheltered English instruction is a research based instructional approach that engages MLs above the beginner level in developing grade-level content-area knowledge, academic skills, and increased English proficiency. </a:t>
            </a:r>
            <a:endParaRPr lang="en-US" sz="2000" dirty="0"/>
          </a:p>
          <a:p>
            <a:pPr rtl="0" fontAlgn="base"/>
            <a:endParaRPr lang="en-US" dirty="0"/>
          </a:p>
          <a:p>
            <a:pPr rtl="0" fontAlgn="base"/>
            <a:r>
              <a:rPr lang="en-US" dirty="0"/>
              <a:t>Our teachers are trained to use strategies, techniques, and materials for creating grade-level curriculum content (Reading, Science, Social Studies, Math) more accessible for ML students while promoting their English language development. Teachers use clear, direct, simple English and a wide range of scaffolding strategies to communicate meaningful input in the content area to students.</a:t>
            </a:r>
            <a:r>
              <a:rPr lang="en-US" sz="2000" dirty="0"/>
              <a:t> </a:t>
            </a:r>
          </a:p>
          <a:p>
            <a:pPr rtl="0" fontAlgn="base"/>
            <a:endParaRPr lang="en-US" sz="2000" dirty="0"/>
          </a:p>
          <a:p>
            <a:pPr rtl="0" fontAlgn="base"/>
            <a:r>
              <a:rPr lang="en-US" sz="2000" dirty="0"/>
              <a:t>We c</a:t>
            </a:r>
            <a:r>
              <a:rPr lang="en-US" dirty="0"/>
              <a:t>ontinue to work with families to provide support for continued learning at home.</a:t>
            </a:r>
            <a:endParaRPr lang="en-US" sz="1800" dirty="0"/>
          </a:p>
          <a:p>
            <a:endParaRPr lang="en-US" dirty="0"/>
          </a:p>
        </p:txBody>
      </p:sp>
      <p:pic>
        <p:nvPicPr>
          <p:cNvPr id="5" name="Picture 2">
            <a:extLst>
              <a:ext uri="{FF2B5EF4-FFF2-40B4-BE49-F238E27FC236}">
                <a16:creationId xmlns:a16="http://schemas.microsoft.com/office/drawing/2014/main" id="{864542CF-53DE-7FAC-E165-4D2628BC20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3046" y="6553200"/>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7384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B1127B-027A-71A7-F3E5-5DB3BCF0D62D}"/>
              </a:ext>
            </a:extLst>
          </p:cNvPr>
          <p:cNvSpPr txBox="1"/>
          <p:nvPr/>
        </p:nvSpPr>
        <p:spPr>
          <a:xfrm>
            <a:off x="685800" y="533400"/>
            <a:ext cx="8686800" cy="2031325"/>
          </a:xfrm>
          <a:prstGeom prst="rect">
            <a:avLst/>
          </a:prstGeom>
          <a:noFill/>
        </p:spPr>
        <p:txBody>
          <a:bodyPr wrap="square" rtlCol="0">
            <a:spAutoFit/>
          </a:bodyPr>
          <a:lstStyle/>
          <a:p>
            <a:r>
              <a:rPr lang="en-US" b="1" u="sng" dirty="0"/>
              <a:t>DYNAMIC LEARNING MAPS</a:t>
            </a:r>
          </a:p>
          <a:p>
            <a:endParaRPr lang="en-US" dirty="0"/>
          </a:p>
          <a:p>
            <a:r>
              <a:rPr lang="en-US" dirty="0"/>
              <a:t>The DLM Alternate Assessment System helps educators facilitate student success by illustrating the interrelation among the knowledge, skills, and understandings necessary to meet academic content standards in a learning map model. </a:t>
            </a:r>
          </a:p>
          <a:p>
            <a:endParaRPr lang="en-US" dirty="0"/>
          </a:p>
          <a:p>
            <a:r>
              <a:rPr lang="en-US" dirty="0"/>
              <a:t>Participation less than 10.</a:t>
            </a:r>
          </a:p>
        </p:txBody>
      </p:sp>
      <p:pic>
        <p:nvPicPr>
          <p:cNvPr id="3" name="Picture 2">
            <a:extLst>
              <a:ext uri="{FF2B5EF4-FFF2-40B4-BE49-F238E27FC236}">
                <a16:creationId xmlns:a16="http://schemas.microsoft.com/office/drawing/2014/main" id="{C9CBAD31-1BFB-DA31-9D36-0CF9B38866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9875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14FFBE-C983-8882-A8D6-F88011858717}"/>
              </a:ext>
            </a:extLst>
          </p:cNvPr>
          <p:cNvSpPr txBox="1"/>
          <p:nvPr/>
        </p:nvSpPr>
        <p:spPr>
          <a:xfrm>
            <a:off x="381000" y="381000"/>
            <a:ext cx="9144000" cy="4247317"/>
          </a:xfrm>
          <a:prstGeom prst="rect">
            <a:avLst/>
          </a:prstGeom>
          <a:noFill/>
        </p:spPr>
        <p:txBody>
          <a:bodyPr wrap="square" rtlCol="0">
            <a:spAutoFit/>
          </a:bodyPr>
          <a:lstStyle/>
          <a:p>
            <a:pPr algn="ctr"/>
            <a:r>
              <a:rPr lang="en-US" b="1" u="sng" dirty="0"/>
              <a:t>THANK YOU:</a:t>
            </a:r>
          </a:p>
          <a:p>
            <a:pPr algn="ctr"/>
            <a:endParaRPr lang="en-US" u="sng" dirty="0"/>
          </a:p>
          <a:p>
            <a:pPr marL="285750" indent="-285750">
              <a:buFont typeface="Arial" panose="020B0604020202020204" pitchFamily="34" charset="0"/>
              <a:buChar char="•"/>
            </a:pPr>
            <a:r>
              <a:rPr lang="en-US" dirty="0"/>
              <a:t>Students for your hard work, perseverance, and dedication to growth and improvement.</a:t>
            </a:r>
          </a:p>
          <a:p>
            <a:endParaRPr lang="en-US" dirty="0"/>
          </a:p>
          <a:p>
            <a:pPr marL="285750" indent="-285750">
              <a:buFont typeface="Arial" panose="020B0604020202020204" pitchFamily="34" charset="0"/>
              <a:buChar char="•"/>
            </a:pPr>
            <a:r>
              <a:rPr lang="en-US" dirty="0"/>
              <a:t>Teachers for your exemplary ability to analyze data, your commitment to professional learning, and your enthusiasm towards teaching the whole child</a:t>
            </a:r>
          </a:p>
          <a:p>
            <a:endParaRPr lang="en-US" dirty="0"/>
          </a:p>
          <a:p>
            <a:pPr marL="285750" indent="-285750">
              <a:buFont typeface="Arial" panose="020B0604020202020204" pitchFamily="34" charset="0"/>
              <a:buChar char="•"/>
            </a:pPr>
            <a:r>
              <a:rPr lang="en-US" dirty="0"/>
              <a:t>Families, including parent led organizations, for your constant involvement and support</a:t>
            </a:r>
          </a:p>
          <a:p>
            <a:endParaRPr lang="en-US" dirty="0"/>
          </a:p>
          <a:p>
            <a:pPr marL="285750" indent="-285750">
              <a:buFont typeface="Arial" panose="020B0604020202020204" pitchFamily="34" charset="0"/>
              <a:buChar char="•"/>
            </a:pPr>
            <a:r>
              <a:rPr lang="en-US" dirty="0"/>
              <a:t>District administration for your leadership and thoughtful decision making relative to student needs</a:t>
            </a:r>
          </a:p>
          <a:p>
            <a:endParaRPr lang="en-US" dirty="0"/>
          </a:p>
          <a:p>
            <a:pPr marL="285750" indent="-285750">
              <a:buFont typeface="Arial" panose="020B0604020202020204" pitchFamily="34" charset="0"/>
              <a:buChar char="•"/>
            </a:pPr>
            <a:r>
              <a:rPr lang="en-US" dirty="0"/>
              <a:t>Board of Education members for your support of all district initiatives.</a:t>
            </a:r>
          </a:p>
        </p:txBody>
      </p:sp>
      <p:pic>
        <p:nvPicPr>
          <p:cNvPr id="2050" name="Picture 2">
            <a:extLst>
              <a:ext uri="{FF2B5EF4-FFF2-40B4-BE49-F238E27FC236}">
                <a16:creationId xmlns:a16="http://schemas.microsoft.com/office/drawing/2014/main" id="{3CE235DD-9F00-4B56-BA7E-CE59B4C21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4661708"/>
            <a:ext cx="4238625" cy="304571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B097C0B-263F-754A-2599-6A9C86F352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8942" y="6669319"/>
            <a:ext cx="1047750" cy="109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464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3273</TotalTime>
  <Words>11737</Words>
  <Application>Microsoft Office PowerPoint</Application>
  <PresentationFormat>Custom</PresentationFormat>
  <Paragraphs>7209</Paragraphs>
  <Slides>77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77</vt:i4>
      </vt:variant>
    </vt:vector>
  </HeadingPairs>
  <TitlesOfParts>
    <vt:vector size="81" baseType="lpstr">
      <vt:lpstr>Arial</vt:lpstr>
      <vt:lpstr>Roboto</vt:lpstr>
      <vt:lpstr>Times New Roman</vt:lpstr>
      <vt:lpstr>Office Theme</vt:lpstr>
      <vt:lpstr>NJSLA Results Spring 2025 Administration</vt:lpstr>
      <vt:lpstr>Table of Contents</vt:lpstr>
      <vt:lpstr>Section 1 District Analysis</vt:lpstr>
      <vt:lpstr>NJSLA PERFORMANCE LEVELS  Level 1 – not yet meeting grade level expectations  Level 2 – Partially meeting grade level expectations  Level 3 – Approaching grade level expectations  Level 4 – Meeting grade level expectations  Level 5 – Exceeding grade level expectations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Section 2 School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Section 3 Demographic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Nicole Suntino</dc:creator>
  <cp:keywords>D=5772||||</cp:keywords>
  <cp:lastModifiedBy>Nicole Suntino</cp:lastModifiedBy>
  <cp:revision>28</cp:revision>
  <dcterms:created xsi:type="dcterms:W3CDTF">2025-10-15T14:30:56Z</dcterms:created>
  <dcterms:modified xsi:type="dcterms:W3CDTF">2026-05-13T13:30:19Z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2025-10-15T00:00:00Z</vt:filetime>
  </property>
  <property fmtid="{D5CDD505-2E9C-101B-9397-08002B2CF9AE}" pid="3" name="Producer">
    <vt:lpwstr>pypdf</vt:lpwstr>
  </property>
  <property fmtid="{D5CDD505-2E9C-101B-9397-08002B2CF9AE}" pid="4" name="LastSaved">
    <vt:filetime>2025-10-15T00:00:00Z</vt:filetime>
  </property>
</Properties>
</file>