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7" r:id="rId1"/>
    <p:sldMasterId id="2147483698" r:id="rId2"/>
    <p:sldMasterId id="2147483699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ndara" panose="020E0502030303020204" pitchFamily="34" charset="0"/>
      <p:regular r:id="rId20"/>
      <p:bold r:id="rId21"/>
      <p:italic r:id="rId22"/>
      <p:boldItalic r:id="rId23"/>
    </p:embeddedFont>
    <p:embeddedFont>
      <p:font typeface="Inter" panose="02000503000000020004" pitchFamily="2" charset="0"/>
      <p:regular r:id="rId24"/>
      <p:bold r:id="rId25"/>
      <p:italic r:id="rId26"/>
      <p:boldItalic r:id="rId27"/>
    </p:embeddedFont>
    <p:embeddedFont>
      <p:font typeface="Inter Light" panose="02000503000000020004" pitchFamily="2" charset="0"/>
      <p:regular r:id="rId28"/>
      <p:bold r:id="rId29"/>
      <p:italic r:id="rId30"/>
      <p:boldItalic r:id="rId31"/>
    </p:embeddedFont>
    <p:embeddedFont>
      <p:font typeface="Inter Medium" panose="02000503000000020004" pitchFamily="2" charset="0"/>
      <p:regular r:id="rId32"/>
      <p:bold r:id="rId33"/>
      <p:italic r:id="rId34"/>
      <p:boldItalic r:id="rId35"/>
    </p:embeddedFont>
    <p:embeddedFont>
      <p:font typeface="Poppins" pitchFamily="2" charset="77"/>
      <p:regular r:id="rId36"/>
      <p:bold r:id="rId37"/>
      <p:italic r:id="rId38"/>
      <p:boldItalic r:id="rId39"/>
    </p:embeddedFont>
    <p:embeddedFont>
      <p:font typeface="Poppins ExtraLight" panose="020B0604020202020204" pitchFamily="34" charset="0"/>
      <p:regular r:id="rId40"/>
      <p:bold r:id="rId41"/>
      <p:italic r:id="rId42"/>
      <p:boldItalic r:id="rId43"/>
    </p:embeddedFont>
    <p:embeddedFont>
      <p:font typeface="Poppins SemiBold" panose="020B0604020202020204" pitchFamily="34" charset="0"/>
      <p:regular r:id="rId44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  <p:embeddedFont>
      <p:font typeface="Roboto Black" panose="020F0502020204030204" pitchFamily="34" charset="0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AFA5FE-328C-43F8-890C-C1F338022A01}">
  <a:tblStyle styleId="{12AFA5FE-328C-43F8-890C-C1F338022A0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114"/>
    <p:restoredTop sz="86427"/>
  </p:normalViewPr>
  <p:slideViewPr>
    <p:cSldViewPr snapToGrid="0">
      <p:cViewPr varScale="1">
        <p:scale>
          <a:sx n="91" d="100"/>
          <a:sy n="91" d="100"/>
        </p:scale>
        <p:origin x="208" y="7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5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font" Target="fonts/font27.fntdata"/><Relationship Id="rId47" Type="http://schemas.openxmlformats.org/officeDocument/2006/relationships/font" Target="fonts/font32.fntdata"/><Relationship Id="rId50" Type="http://schemas.openxmlformats.org/officeDocument/2006/relationships/font" Target="fonts/font35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9" Type="http://schemas.openxmlformats.org/officeDocument/2006/relationships/font" Target="fonts/font14.fntdata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font" Target="fonts/font30.fntdata"/><Relationship Id="rId53" Type="http://schemas.openxmlformats.org/officeDocument/2006/relationships/font" Target="fonts/font38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font" Target="fonts/font28.fntdata"/><Relationship Id="rId48" Type="http://schemas.openxmlformats.org/officeDocument/2006/relationships/font" Target="fonts/font33.fntdata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3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46" Type="http://schemas.openxmlformats.org/officeDocument/2006/relationships/font" Target="fonts/font31.fntdata"/><Relationship Id="rId20" Type="http://schemas.openxmlformats.org/officeDocument/2006/relationships/font" Target="fonts/font5.fntdata"/><Relationship Id="rId41" Type="http://schemas.openxmlformats.org/officeDocument/2006/relationships/font" Target="fonts/font26.fntdata"/><Relationship Id="rId54" Type="http://schemas.openxmlformats.org/officeDocument/2006/relationships/font" Target="fonts/font3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49" Type="http://schemas.openxmlformats.org/officeDocument/2006/relationships/font" Target="fonts/font34.fntdata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font" Target="fonts/font16.fntdata"/><Relationship Id="rId44" Type="http://schemas.openxmlformats.org/officeDocument/2006/relationships/font" Target="fonts/font29.fntdata"/><Relationship Id="rId52" Type="http://schemas.openxmlformats.org/officeDocument/2006/relationships/font" Target="fonts/font3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4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6e3b5efde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6e3b5efded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c0709f43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dc0709f43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dc0709f43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dc0709f43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dc0709f43d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dc0709f43d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c0709f43d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dc0709f43d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dc0709f43d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dc0709f43d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e65e62976d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g3e65e62976d_0_4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200" b="1">
                <a:solidFill>
                  <a:srgbClr val="303030"/>
                </a:solidFill>
                <a:highlight>
                  <a:srgbClr val="FFFFFF"/>
                </a:highlight>
              </a:rPr>
              <a:t>Why these supports are so highly valued:</a:t>
            </a:r>
            <a:r>
              <a:rPr lang="en" sz="1200">
                <a:solidFill>
                  <a:srgbClr val="303030"/>
                </a:solidFill>
                <a:highlight>
                  <a:srgbClr val="FFFFFF"/>
                </a:highlight>
              </a:rPr>
              <a:t> Participants noted that these methods are essential because they allow for </a:t>
            </a:r>
            <a:r>
              <a:rPr lang="en" sz="1200" b="1">
                <a:solidFill>
                  <a:srgbClr val="303030"/>
                </a:solidFill>
                <a:highlight>
                  <a:srgbClr val="FFFFFF"/>
                </a:highlight>
              </a:rPr>
              <a:t>immediate feedback</a:t>
            </a:r>
            <a:r>
              <a:rPr lang="en" sz="1200">
                <a:solidFill>
                  <a:srgbClr val="303030"/>
                </a:solidFill>
                <a:highlight>
                  <a:srgbClr val="FFFFFF"/>
                </a:highlight>
              </a:rPr>
              <a:t>, the ability to </a:t>
            </a:r>
            <a:r>
              <a:rPr lang="en" sz="1200" b="1">
                <a:solidFill>
                  <a:srgbClr val="303030"/>
                </a:solidFill>
                <a:highlight>
                  <a:srgbClr val="FFFFFF"/>
                </a:highlight>
              </a:rPr>
              <a:t>reteach specific skills</a:t>
            </a:r>
            <a:r>
              <a:rPr lang="en" sz="1200">
                <a:solidFill>
                  <a:srgbClr val="303030"/>
                </a:solidFill>
                <a:highlight>
                  <a:srgbClr val="FFFFFF"/>
                </a:highlight>
              </a:rPr>
              <a:t>, and the fostering of </a:t>
            </a:r>
            <a:r>
              <a:rPr lang="en" sz="1200" b="1">
                <a:solidFill>
                  <a:srgbClr val="303030"/>
                </a:solidFill>
                <a:highlight>
                  <a:srgbClr val="FFFFFF"/>
                </a:highlight>
              </a:rPr>
              <a:t>stronger relationships</a:t>
            </a:r>
            <a:r>
              <a:rPr lang="en" sz="1200">
                <a:solidFill>
                  <a:srgbClr val="303030"/>
                </a:solidFill>
                <a:highlight>
                  <a:srgbClr val="FFFFFF"/>
                </a:highlight>
              </a:rPr>
              <a:t> between students and staff, which are seen as the foundation for all learning.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e65e62976d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4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e65e62976d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bcb1fb8702_1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4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bcb1fb8702_1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(Link breakout rooms here)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e65e62976d_0_3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4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e65e62976d_0_3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637cfe120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637cfe120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sz="3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4146" y="1399484"/>
            <a:ext cx="1225395" cy="2110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231025" y="1032375"/>
            <a:ext cx="8789100" cy="35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783096" y="4882049"/>
            <a:ext cx="3048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pic>
        <p:nvPicPr>
          <p:cNvPr id="28" name="Google Shape;28;p5" descr="star burst" title="Untitled-1.png"/>
          <p:cNvPicPr preferRelativeResize="0"/>
          <p:nvPr/>
        </p:nvPicPr>
        <p:blipFill rotWithShape="1">
          <a:blip r:embed="rId2">
            <a:alphaModFix amt="35000"/>
          </a:blip>
          <a:srcRect b="1536"/>
          <a:stretch/>
        </p:blipFill>
        <p:spPr>
          <a:xfrm>
            <a:off x="0" y="0"/>
            <a:ext cx="9144000" cy="5064601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 descr="blue bar"/>
          <p:cNvSpPr/>
          <p:nvPr/>
        </p:nvSpPr>
        <p:spPr>
          <a:xfrm>
            <a:off x="69300" y="4980775"/>
            <a:ext cx="3001358" cy="83825"/>
          </a:xfrm>
          <a:prstGeom prst="flowChartProcess">
            <a:avLst/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5" descr="teal bar"/>
          <p:cNvSpPr/>
          <p:nvPr/>
        </p:nvSpPr>
        <p:spPr>
          <a:xfrm>
            <a:off x="3070658" y="4980775"/>
            <a:ext cx="3001358" cy="83825"/>
          </a:xfrm>
          <a:prstGeom prst="flowChartProcess">
            <a:avLst/>
          </a:prstGeom>
          <a:solidFill>
            <a:srgbClr val="74CB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 descr="lime bar"/>
          <p:cNvSpPr/>
          <p:nvPr/>
        </p:nvSpPr>
        <p:spPr>
          <a:xfrm>
            <a:off x="6072017" y="4980775"/>
            <a:ext cx="3001358" cy="83825"/>
          </a:xfrm>
          <a:prstGeom prst="flowChartProcess">
            <a:avLst/>
          </a:prstGeom>
          <a:solidFill>
            <a:srgbClr val="B0BC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" name="Google Shape;32;p5" descr="orange sta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5251" y="4820238"/>
            <a:ext cx="90174" cy="1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"/>
          <p:cNvSpPr txBox="1"/>
          <p:nvPr/>
        </p:nvSpPr>
        <p:spPr>
          <a:xfrm>
            <a:off x="7902475" y="4705132"/>
            <a:ext cx="11709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SPPS   2033 | </a:t>
            </a:r>
            <a:fld id="{00000000-1234-1234-1234-123412341234}" type="slidenum">
              <a:rPr lang="en" sz="1000" b="1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1000" b="1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18" descr="star burst" title="Untitled-1.png"/>
          <p:cNvPicPr preferRelativeResize="0"/>
          <p:nvPr/>
        </p:nvPicPr>
        <p:blipFill rotWithShape="1">
          <a:blip r:embed="rId2">
            <a:alphaModFix amt="35000"/>
          </a:blip>
          <a:srcRect b="1536"/>
          <a:stretch/>
        </p:blipFill>
        <p:spPr>
          <a:xfrm>
            <a:off x="0" y="0"/>
            <a:ext cx="9144000" cy="50646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 descr="blue bar"/>
          <p:cNvSpPr/>
          <p:nvPr/>
        </p:nvSpPr>
        <p:spPr>
          <a:xfrm>
            <a:off x="69300" y="4980775"/>
            <a:ext cx="3001358" cy="83825"/>
          </a:xfrm>
          <a:prstGeom prst="flowChartProcess">
            <a:avLst/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8" descr="teal bar"/>
          <p:cNvSpPr/>
          <p:nvPr/>
        </p:nvSpPr>
        <p:spPr>
          <a:xfrm>
            <a:off x="3070658" y="4980775"/>
            <a:ext cx="3001358" cy="83825"/>
          </a:xfrm>
          <a:prstGeom prst="flowChartProcess">
            <a:avLst/>
          </a:prstGeom>
          <a:solidFill>
            <a:srgbClr val="74CB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 descr="lime bar"/>
          <p:cNvSpPr/>
          <p:nvPr/>
        </p:nvSpPr>
        <p:spPr>
          <a:xfrm>
            <a:off x="6072017" y="4980775"/>
            <a:ext cx="3001358" cy="83825"/>
          </a:xfrm>
          <a:prstGeom prst="flowChartProcess">
            <a:avLst/>
          </a:prstGeom>
          <a:solidFill>
            <a:srgbClr val="B0BC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" name="Google Shape;85;p18" descr="orange sta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5251" y="4820238"/>
            <a:ext cx="90174" cy="1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7902475" y="4705132"/>
            <a:ext cx="11709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34343"/>
                </a:solidFill>
                <a:latin typeface="Poppins ExtraLight"/>
                <a:ea typeface="Poppins ExtraLight"/>
                <a:cs typeface="Poppins ExtraLight"/>
                <a:sym typeface="Poppins ExtraLight"/>
              </a:rPr>
              <a:t>SPPS   2033 | </a:t>
            </a:r>
            <a:fld id="{00000000-1234-1234-1234-123412341234}" type="slidenum">
              <a:rPr lang="en" sz="1000" b="1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1000" b="1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wFooter">
  <p:cSld name="Blank_wFooter">
    <p:bg>
      <p:bgPr>
        <a:gradFill>
          <a:gsLst>
            <a:gs pos="0">
              <a:srgbClr val="0194D3"/>
            </a:gs>
            <a:gs pos="100000">
              <a:srgbClr val="0076C0"/>
            </a:gs>
          </a:gsLst>
          <a:lin ang="5400700" scaled="0"/>
        </a:gra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0"/>
          <p:cNvSpPr txBox="1">
            <a:spLocks noGrp="1"/>
          </p:cNvSpPr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sz="3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subTitle" idx="1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92" name="Google Shape;92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4146" y="1399484"/>
            <a:ext cx="1361550" cy="23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2"/>
          <p:cNvSpPr txBox="1">
            <a:spLocks noGrp="1"/>
          </p:cNvSpPr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sz="3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ubTitle" idx="1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01" name="Google Shape;10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4146" y="1399484"/>
            <a:ext cx="1361550" cy="23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>
            <a:spLocks noGrp="1"/>
          </p:cNvSpPr>
          <p:nvPr>
            <p:ph type="title"/>
          </p:nvPr>
        </p:nvSpPr>
        <p:spPr>
          <a:xfrm>
            <a:off x="11955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2600"/>
              <a:buNone/>
              <a:defRPr sz="2600" b="1">
                <a:solidFill>
                  <a:srgbClr val="0076C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body" idx="1"/>
          </p:nvPr>
        </p:nvSpPr>
        <p:spPr>
          <a:xfrm>
            <a:off x="119550" y="1132275"/>
            <a:ext cx="8816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rgbClr val="0076C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6" name="Google Shape;106;p23"/>
          <p:cNvPicPr preferRelativeResize="0"/>
          <p:nvPr/>
        </p:nvPicPr>
        <p:blipFill rotWithShape="1">
          <a:blip r:embed="rId2">
            <a:alphaModFix/>
          </a:blip>
          <a:srcRect b="74598"/>
          <a:stretch/>
        </p:blipFill>
        <p:spPr>
          <a:xfrm>
            <a:off x="0" y="4998021"/>
            <a:ext cx="3600150" cy="1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3"/>
          <p:cNvPicPr preferRelativeResize="0"/>
          <p:nvPr/>
        </p:nvPicPr>
        <p:blipFill rotWithShape="1">
          <a:blip r:embed="rId2">
            <a:alphaModFix/>
          </a:blip>
          <a:srcRect b="74598"/>
          <a:stretch/>
        </p:blipFill>
        <p:spPr>
          <a:xfrm>
            <a:off x="3624171" y="4998021"/>
            <a:ext cx="3600150" cy="14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3"/>
          <p:cNvPicPr preferRelativeResize="0"/>
          <p:nvPr/>
        </p:nvPicPr>
        <p:blipFill rotWithShape="1">
          <a:blip r:embed="rId2">
            <a:alphaModFix/>
          </a:blip>
          <a:srcRect r="47346" b="74598"/>
          <a:stretch/>
        </p:blipFill>
        <p:spPr>
          <a:xfrm>
            <a:off x="7248350" y="4998026"/>
            <a:ext cx="1895652" cy="1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3"/>
          <p:cNvSpPr/>
          <p:nvPr/>
        </p:nvSpPr>
        <p:spPr>
          <a:xfrm>
            <a:off x="7714425" y="4524475"/>
            <a:ext cx="1061100" cy="618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4420" y="4596775"/>
            <a:ext cx="1048055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1">
  <p:cSld name="CUSTOM_10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/>
          <p:nvPr/>
        </p:nvSpPr>
        <p:spPr>
          <a:xfrm rot="10800000" flipH="1">
            <a:off x="-28650" y="0"/>
            <a:ext cx="3019200" cy="5156400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lt1"/>
              </a:gs>
              <a:gs pos="100000">
                <a:schemeClr val="dk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296550" y="850675"/>
            <a:ext cx="2279700" cy="17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subTitle" idx="1"/>
          </p:nvPr>
        </p:nvSpPr>
        <p:spPr>
          <a:xfrm>
            <a:off x="3851725" y="850675"/>
            <a:ext cx="5013900" cy="40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nter Light"/>
              <a:buNone/>
              <a:defRPr sz="22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2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15" name="Google Shape;115;p24"/>
          <p:cNvSpPr txBox="1"/>
          <p:nvPr/>
        </p:nvSpPr>
        <p:spPr>
          <a:xfrm>
            <a:off x="284700" y="64031"/>
            <a:ext cx="903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 </a:t>
            </a:r>
            <a:endParaRPr sz="7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" name="Google Shape;116;p24"/>
          <p:cNvSpPr txBox="1">
            <a:spLocks noGrp="1"/>
          </p:cNvSpPr>
          <p:nvPr>
            <p:ph type="sldNum" idx="12"/>
          </p:nvPr>
        </p:nvSpPr>
        <p:spPr>
          <a:xfrm>
            <a:off x="8314451" y="64031"/>
            <a:ext cx="548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4">
  <p:cSld name="CUSTOM_20_1_1">
    <p:bg>
      <p:bgPr>
        <a:solidFill>
          <a:schemeClr val="dk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/>
          <p:nvPr/>
        </p:nvSpPr>
        <p:spPr>
          <a:xfrm>
            <a:off x="2175" y="-25"/>
            <a:ext cx="9144000" cy="174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9" name="Google Shape;119;p25"/>
          <p:cNvSpPr txBox="1">
            <a:spLocks noGrp="1"/>
          </p:cNvSpPr>
          <p:nvPr>
            <p:ph type="subTitle" idx="1"/>
          </p:nvPr>
        </p:nvSpPr>
        <p:spPr>
          <a:xfrm>
            <a:off x="284400" y="2149316"/>
            <a:ext cx="24513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Inter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subTitle" idx="2"/>
          </p:nvPr>
        </p:nvSpPr>
        <p:spPr>
          <a:xfrm>
            <a:off x="3356100" y="2149316"/>
            <a:ext cx="24513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Inter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ubTitle" idx="3"/>
          </p:nvPr>
        </p:nvSpPr>
        <p:spPr>
          <a:xfrm>
            <a:off x="6413575" y="2149325"/>
            <a:ext cx="24513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Inter"/>
              <a:buNone/>
              <a:defRPr sz="16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25"/>
          <p:cNvSpPr txBox="1"/>
          <p:nvPr/>
        </p:nvSpPr>
        <p:spPr>
          <a:xfrm>
            <a:off x="284700" y="64031"/>
            <a:ext cx="903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 </a:t>
            </a:r>
            <a:endParaRPr sz="700" b="0" i="0" u="none" strike="noStrike" cap="non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3" name="Google Shape;123;p25"/>
          <p:cNvSpPr txBox="1">
            <a:spLocks noGrp="1"/>
          </p:cNvSpPr>
          <p:nvPr>
            <p:ph type="sldNum" idx="12"/>
          </p:nvPr>
        </p:nvSpPr>
        <p:spPr>
          <a:xfrm>
            <a:off x="8314451" y="64031"/>
            <a:ext cx="548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284400" y="828727"/>
            <a:ext cx="6418200" cy="7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subTitle" idx="4"/>
          </p:nvPr>
        </p:nvSpPr>
        <p:spPr>
          <a:xfrm>
            <a:off x="284400" y="531600"/>
            <a:ext cx="4255500" cy="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Inter Medium"/>
              <a:buNone/>
              <a:defRPr sz="9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body" idx="5"/>
          </p:nvPr>
        </p:nvSpPr>
        <p:spPr>
          <a:xfrm>
            <a:off x="277450" y="4432425"/>
            <a:ext cx="2451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marL="914400" lvl="1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marL="1371600" lvl="2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marL="1828800" lvl="3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marL="2286000" lvl="4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marL="2743200" lvl="5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marL="3200400" lvl="6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marL="3657600" lvl="7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marL="4114800" lvl="8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subTitle" idx="6"/>
          </p:nvPr>
        </p:nvSpPr>
        <p:spPr>
          <a:xfrm>
            <a:off x="277450" y="3941600"/>
            <a:ext cx="2392500" cy="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ubTitle" idx="7"/>
          </p:nvPr>
        </p:nvSpPr>
        <p:spPr>
          <a:xfrm>
            <a:off x="284700" y="3798725"/>
            <a:ext cx="2392500" cy="1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body" idx="8"/>
          </p:nvPr>
        </p:nvSpPr>
        <p:spPr>
          <a:xfrm>
            <a:off x="3348563" y="4432425"/>
            <a:ext cx="2451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marL="914400" lvl="1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marL="1371600" lvl="2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marL="1828800" lvl="3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marL="2286000" lvl="4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marL="2743200" lvl="5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marL="3200400" lvl="6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marL="3657600" lvl="7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marL="4114800" lvl="8" indent="-28575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subTitle" idx="9"/>
          </p:nvPr>
        </p:nvSpPr>
        <p:spPr>
          <a:xfrm>
            <a:off x="3348563" y="3941600"/>
            <a:ext cx="2392500" cy="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subTitle" idx="13"/>
          </p:nvPr>
        </p:nvSpPr>
        <p:spPr>
          <a:xfrm>
            <a:off x="3355813" y="3798725"/>
            <a:ext cx="2392500" cy="1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body" idx="14"/>
          </p:nvPr>
        </p:nvSpPr>
        <p:spPr>
          <a:xfrm>
            <a:off x="6434538" y="4432425"/>
            <a:ext cx="24513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1pPr>
            <a:lvl2pPr marL="914400" lvl="1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2pPr>
            <a:lvl3pPr marL="1371600" lvl="2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3pPr>
            <a:lvl4pPr marL="1828800" lvl="3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4pPr>
            <a:lvl5pPr marL="2286000" lvl="4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5pPr>
            <a:lvl6pPr marL="2743200" lvl="5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6pPr>
            <a:lvl7pPr marL="3200400" lvl="6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●"/>
              <a:defRPr sz="900">
                <a:solidFill>
                  <a:schemeClr val="accent6"/>
                </a:solidFill>
              </a:defRPr>
            </a:lvl7pPr>
            <a:lvl8pPr marL="3657600" lvl="7" indent="-28575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900"/>
              <a:buChar char="○"/>
              <a:defRPr sz="900">
                <a:solidFill>
                  <a:schemeClr val="accent6"/>
                </a:solidFill>
              </a:defRPr>
            </a:lvl8pPr>
            <a:lvl9pPr marL="4114800" lvl="8" indent="-285750" algn="l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accent6"/>
              </a:buClr>
              <a:buSzPts val="900"/>
              <a:buChar char="■"/>
              <a:defRPr sz="9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subTitle" idx="15"/>
          </p:nvPr>
        </p:nvSpPr>
        <p:spPr>
          <a:xfrm>
            <a:off x="6434538" y="3941600"/>
            <a:ext cx="2392500" cy="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ter Medium"/>
              <a:buNone/>
              <a:defRPr sz="12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Medium"/>
              <a:buNone/>
              <a:defRPr sz="12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defRPr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subTitle" idx="16"/>
          </p:nvPr>
        </p:nvSpPr>
        <p:spPr>
          <a:xfrm>
            <a:off x="6441788" y="3798725"/>
            <a:ext cx="2392500" cy="1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2pPr>
            <a:lvl3pPr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3pPr>
            <a:lvl4pPr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4pPr>
            <a:lvl5pPr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5pPr>
            <a:lvl6pPr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6pPr>
            <a:lvl7pPr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7pPr>
            <a:lvl8pPr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8pPr>
            <a:lvl9pPr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_wFooter">
  <p:cSld name="Blank_wFooter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/>
          <p:nvPr/>
        </p:nvSpPr>
        <p:spPr>
          <a:xfrm>
            <a:off x="-15900" y="-7475"/>
            <a:ext cx="9199500" cy="5212500"/>
          </a:xfrm>
          <a:prstGeom prst="rect">
            <a:avLst/>
          </a:prstGeom>
          <a:gradFill>
            <a:gsLst>
              <a:gs pos="0">
                <a:srgbClr val="0194D3"/>
              </a:gs>
              <a:gs pos="100000">
                <a:srgbClr val="0076C0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5297" y="1228410"/>
            <a:ext cx="1560250" cy="268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5" name="Google Shape;145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9" name="Google Shape;149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0" name="Google Shape;150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64" name="Google Shape;164;p3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5" name="Google Shape;165;p3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6" name="Google Shape;166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9" name="Google Shape;169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2" name="Google Shape;172;p3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3" name="Google Shape;17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77" name="Google Shape;177;p3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ftr" idx="11"/>
          </p:nvPr>
        </p:nvSpPr>
        <p:spPr>
          <a:xfrm>
            <a:off x="0" y="4594622"/>
            <a:ext cx="9144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sldNum" idx="12"/>
          </p:nvPr>
        </p:nvSpPr>
        <p:spPr>
          <a:xfrm>
            <a:off x="8812213" y="4869656"/>
            <a:ext cx="320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reakerLarge_Gold">
  <p:cSld name="3_BreakerLarge_Gold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"/>
          <p:cNvSpPr/>
          <p:nvPr/>
        </p:nvSpPr>
        <p:spPr>
          <a:xfrm flipH="1">
            <a:off x="199913" y="200025"/>
            <a:ext cx="8739300" cy="582900"/>
          </a:xfrm>
          <a:prstGeom prst="round2DiagRect">
            <a:avLst>
              <a:gd name="adj1" fmla="val 39904"/>
              <a:gd name="adj2" fmla="val 0"/>
            </a:avLst>
          </a:prstGeom>
          <a:solidFill>
            <a:srgbClr val="58236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5B8F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 txBox="1">
            <a:spLocks noGrp="1"/>
          </p:cNvSpPr>
          <p:nvPr>
            <p:ph type="title"/>
          </p:nvPr>
        </p:nvSpPr>
        <p:spPr>
          <a:xfrm>
            <a:off x="368300" y="279400"/>
            <a:ext cx="83631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8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reakerLarge_Orange">
  <p:cSld name="4_BreakerLarge_Gold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/>
          <p:nvPr/>
        </p:nvSpPr>
        <p:spPr>
          <a:xfrm flipH="1">
            <a:off x="199913" y="200025"/>
            <a:ext cx="8739300" cy="582900"/>
          </a:xfrm>
          <a:prstGeom prst="round2DiagRect">
            <a:avLst>
              <a:gd name="adj1" fmla="val 39904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5B8F2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6" name="Google Shape;186;p39"/>
          <p:cNvSpPr txBox="1">
            <a:spLocks noGrp="1"/>
          </p:cNvSpPr>
          <p:nvPr>
            <p:ph type="title"/>
          </p:nvPr>
        </p:nvSpPr>
        <p:spPr>
          <a:xfrm>
            <a:off x="368300" y="279400"/>
            <a:ext cx="83631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SemiBold"/>
              <a:buNone/>
              <a:defRPr sz="2400" b="1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9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reakerLarge_Red">
  <p:cSld name="6_BreakerLarge_Gold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"/>
          <p:cNvSpPr/>
          <p:nvPr/>
        </p:nvSpPr>
        <p:spPr>
          <a:xfrm flipH="1">
            <a:off x="199913" y="200025"/>
            <a:ext cx="8739300" cy="582900"/>
          </a:xfrm>
          <a:prstGeom prst="round2DiagRect">
            <a:avLst>
              <a:gd name="adj1" fmla="val 39904"/>
              <a:gd name="adj2" fmla="val 0"/>
            </a:avLst>
          </a:prstGeom>
          <a:solidFill>
            <a:srgbClr val="BF311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5B8F2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90" name="Google Shape;190;p40"/>
          <p:cNvSpPr txBox="1">
            <a:spLocks noGrp="1"/>
          </p:cNvSpPr>
          <p:nvPr>
            <p:ph type="title"/>
          </p:nvPr>
        </p:nvSpPr>
        <p:spPr>
          <a:xfrm>
            <a:off x="368300" y="279400"/>
            <a:ext cx="83631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SemiBold"/>
              <a:buNone/>
              <a:defRPr sz="2400" b="1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0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BreakerLarge_Green">
  <p:cSld name="9_BreakerLarge_Gold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1"/>
          <p:cNvSpPr/>
          <p:nvPr/>
        </p:nvSpPr>
        <p:spPr>
          <a:xfrm flipH="1">
            <a:off x="199913" y="200025"/>
            <a:ext cx="8739300" cy="582900"/>
          </a:xfrm>
          <a:prstGeom prst="round2DiagRect">
            <a:avLst>
              <a:gd name="adj1" fmla="val 39904"/>
              <a:gd name="adj2" fmla="val 0"/>
            </a:avLst>
          </a:prstGeom>
          <a:solidFill>
            <a:srgbClr val="9FA61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5B8F2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94" name="Google Shape;194;p41"/>
          <p:cNvSpPr txBox="1">
            <a:spLocks noGrp="1"/>
          </p:cNvSpPr>
          <p:nvPr>
            <p:ph type="title"/>
          </p:nvPr>
        </p:nvSpPr>
        <p:spPr>
          <a:xfrm>
            <a:off x="368300" y="279400"/>
            <a:ext cx="83631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SemiBold"/>
              <a:buNone/>
              <a:defRPr sz="2400" b="1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41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reakerLarge_Red 1">
  <p:cSld name="6_BreakerLarge_Gold_1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2"/>
          <p:cNvSpPr/>
          <p:nvPr/>
        </p:nvSpPr>
        <p:spPr>
          <a:xfrm flipH="1">
            <a:off x="199913" y="200025"/>
            <a:ext cx="8739300" cy="582900"/>
          </a:xfrm>
          <a:prstGeom prst="round2DiagRect">
            <a:avLst>
              <a:gd name="adj1" fmla="val 39904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5B8F2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98" name="Google Shape;198;p42"/>
          <p:cNvSpPr txBox="1">
            <a:spLocks noGrp="1"/>
          </p:cNvSpPr>
          <p:nvPr>
            <p:ph type="title"/>
          </p:nvPr>
        </p:nvSpPr>
        <p:spPr>
          <a:xfrm>
            <a:off x="368300" y="279400"/>
            <a:ext cx="8363100" cy="412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SemiBold"/>
              <a:buNone/>
              <a:defRPr sz="2400" b="1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2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reakerLarge_Blue">
  <p:cSld name="5_BreakerLarge_Gold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3"/>
          <p:cNvSpPr/>
          <p:nvPr/>
        </p:nvSpPr>
        <p:spPr>
          <a:xfrm flipH="1">
            <a:off x="199913" y="200025"/>
            <a:ext cx="8739300" cy="582900"/>
          </a:xfrm>
          <a:prstGeom prst="round2DiagRect">
            <a:avLst>
              <a:gd name="adj1" fmla="val 39904"/>
              <a:gd name="adj2" fmla="val 0"/>
            </a:avLst>
          </a:prstGeom>
          <a:solidFill>
            <a:srgbClr val="5261A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5B8F22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202" name="Google Shape;202;p43"/>
          <p:cNvSpPr txBox="1">
            <a:spLocks noGrp="1"/>
          </p:cNvSpPr>
          <p:nvPr>
            <p:ph type="title"/>
          </p:nvPr>
        </p:nvSpPr>
        <p:spPr>
          <a:xfrm>
            <a:off x="368300" y="279400"/>
            <a:ext cx="83631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 SemiBold"/>
              <a:buNone/>
              <a:defRPr sz="2400" b="1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sldNum" idx="12"/>
          </p:nvPr>
        </p:nvSpPr>
        <p:spPr>
          <a:xfrm>
            <a:off x="230188" y="460383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Candara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2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4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4"/>
          <p:cNvSpPr txBox="1">
            <a:spLocks noGrp="1"/>
          </p:cNvSpPr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sz="3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207" name="Google Shape;207;p44"/>
          <p:cNvSpPr txBox="1">
            <a:spLocks noGrp="1"/>
          </p:cNvSpPr>
          <p:nvPr>
            <p:ph type="subTitle" idx="1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08" name="Google Shape;20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4146" y="1399484"/>
            <a:ext cx="1361550" cy="234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_3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5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45"/>
          <p:cNvSpPr txBox="1">
            <a:spLocks noGrp="1"/>
          </p:cNvSpPr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sz="3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212" name="Google Shape;212;p45"/>
          <p:cNvSpPr txBox="1">
            <a:spLocks noGrp="1"/>
          </p:cNvSpPr>
          <p:nvPr>
            <p:ph type="subTitle" idx="1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13" name="Google Shape;213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4146" y="1399484"/>
            <a:ext cx="1225395" cy="2110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_4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6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46"/>
          <p:cNvSpPr txBox="1">
            <a:spLocks noGrp="1"/>
          </p:cNvSpPr>
          <p:nvPr>
            <p:ph type="ctrTitle"/>
          </p:nvPr>
        </p:nvSpPr>
        <p:spPr>
          <a:xfrm>
            <a:off x="2395975" y="1790125"/>
            <a:ext cx="5701800" cy="6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Roboto Black"/>
              <a:buNone/>
              <a:defRPr sz="3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Font typeface="Roboto Black"/>
              <a:buNone/>
              <a:defRPr sz="3200" b="0"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217" name="Google Shape;217;p46"/>
          <p:cNvSpPr txBox="1">
            <a:spLocks noGrp="1"/>
          </p:cNvSpPr>
          <p:nvPr>
            <p:ph type="subTitle" idx="1"/>
          </p:nvPr>
        </p:nvSpPr>
        <p:spPr>
          <a:xfrm>
            <a:off x="2444225" y="2688575"/>
            <a:ext cx="5701800" cy="4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218" name="Google Shape;21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4146" y="1399484"/>
            <a:ext cx="1225395" cy="2110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5">
  <p:cSld name="TITLE_5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1" name="Google Shape;221;p4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2" name="Google Shape;222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6">
  <p:cSld name="TITLE_6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5" name="Google Shape;225;p4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6" name="Google Shape;226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">
  <p:cSld name="TITLE_7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29" name="Google Shape;229;p4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0" name="Google Shape;230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8">
  <p:cSld name="TITLE_8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3" name="Google Shape;233;p5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4" name="Google Shape;234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9">
  <p:cSld name="TITLE_9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5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7" name="Google Shape;237;p5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8" name="Google Shape;238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0">
  <p:cSld name="TITLE_10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41" name="Google Shape;241;p5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2" name="Google Shape;242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7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31" Type="http://schemas.openxmlformats.org/officeDocument/2006/relationships/slideLayout" Target="../slideLayouts/slideLayout49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000"/>
              <a:buFont typeface="Roboto Black"/>
              <a:buNone/>
              <a:defRPr sz="3000">
                <a:solidFill>
                  <a:srgbClr val="0076C0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1025" y="1032375"/>
            <a:ext cx="8789100" cy="35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"/>
              <a:buChar char="●"/>
              <a:defRPr sz="24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○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■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○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■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○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■"/>
              <a:def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0" y="4838025"/>
            <a:ext cx="9144000" cy="3102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7484025" y="4508700"/>
            <a:ext cx="1206000" cy="67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"/>
          <p:cNvSpPr txBox="1"/>
          <p:nvPr/>
        </p:nvSpPr>
        <p:spPr>
          <a:xfrm>
            <a:off x="141875" y="4838025"/>
            <a:ext cx="42633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800" b="1" i="1">
                <a:solidFill>
                  <a:srgbClr val="B0BC22"/>
                </a:solidFill>
              </a:rPr>
              <a:t>Inspire</a:t>
            </a:r>
            <a:r>
              <a:rPr lang="en" sz="800" i="1">
                <a:solidFill>
                  <a:srgbClr val="B0BC22"/>
                </a:solidFill>
              </a:rPr>
              <a:t> students to </a:t>
            </a:r>
            <a:r>
              <a:rPr lang="en" sz="800" b="1" i="1">
                <a:solidFill>
                  <a:srgbClr val="B0BC22"/>
                </a:solidFill>
              </a:rPr>
              <a:t>think critically,</a:t>
            </a:r>
            <a:r>
              <a:rPr lang="en" sz="800" i="1">
                <a:solidFill>
                  <a:srgbClr val="B0BC22"/>
                </a:solidFill>
              </a:rPr>
              <a:t> pursue their </a:t>
            </a:r>
            <a:r>
              <a:rPr lang="en" sz="800" b="1" i="1">
                <a:solidFill>
                  <a:srgbClr val="B0BC22"/>
                </a:solidFill>
              </a:rPr>
              <a:t>dreams</a:t>
            </a:r>
            <a:r>
              <a:rPr lang="en" sz="800" i="1">
                <a:solidFill>
                  <a:srgbClr val="B0BC22"/>
                </a:solidFill>
              </a:rPr>
              <a:t> and </a:t>
            </a:r>
            <a:r>
              <a:rPr lang="en" sz="800" b="1" i="1">
                <a:solidFill>
                  <a:srgbClr val="B0BC22"/>
                </a:solidFill>
              </a:rPr>
              <a:t>change the world.</a:t>
            </a:r>
            <a:endParaRPr sz="800" b="1">
              <a:solidFill>
                <a:srgbClr val="B0BC22"/>
              </a:solidFill>
            </a:endParaRPr>
          </a:p>
        </p:txBody>
      </p:sp>
      <p:pic>
        <p:nvPicPr>
          <p:cNvPr id="11" name="Google Shape;11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0025" y="4510825"/>
            <a:ext cx="1075613" cy="58776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>
            <a:off x="8792975" y="4855725"/>
            <a:ext cx="351000" cy="27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800">
                <a:solidFill>
                  <a:srgbClr val="B0BC22"/>
                </a:solidFill>
              </a:rPr>
              <a:t>‹#›</a:t>
            </a:fld>
            <a:endParaRPr sz="800">
              <a:solidFill>
                <a:srgbClr val="B0BC2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sz="140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3"/>
          <p:cNvSpPr txBox="1">
            <a:spLocks noGrp="1"/>
          </p:cNvSpPr>
          <p:nvPr>
            <p:ph type="ctrTitle"/>
          </p:nvPr>
        </p:nvSpPr>
        <p:spPr>
          <a:xfrm>
            <a:off x="2826224" y="1238400"/>
            <a:ext cx="5869500" cy="2512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Welcome!</a:t>
            </a:r>
            <a:endParaRPr sz="4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Strategic Plan 2033:</a:t>
            </a:r>
            <a:endParaRPr sz="4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Community Engagement</a:t>
            </a:r>
            <a:endParaRPr sz="4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Roboto"/>
                <a:ea typeface="Roboto"/>
                <a:cs typeface="Roboto"/>
                <a:sym typeface="Roboto"/>
              </a:rPr>
              <a:t>May 12, 2026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8" name="Google Shape;248;p53" descr="SPPS 2033 logo, with the words instruction inclusion and infrastructure surrounding a shooting star"/>
          <p:cNvGrpSpPr/>
          <p:nvPr/>
        </p:nvGrpSpPr>
        <p:grpSpPr>
          <a:xfrm>
            <a:off x="513850" y="1451850"/>
            <a:ext cx="2150950" cy="2085300"/>
            <a:chOff x="449700" y="1373025"/>
            <a:chExt cx="2150950" cy="2085300"/>
          </a:xfrm>
        </p:grpSpPr>
        <p:sp>
          <p:nvSpPr>
            <p:cNvPr id="249" name="Google Shape;249;p53" descr="SPPS 2033 logo"/>
            <p:cNvSpPr/>
            <p:nvPr/>
          </p:nvSpPr>
          <p:spPr>
            <a:xfrm>
              <a:off x="461950" y="1373025"/>
              <a:ext cx="2138700" cy="208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250" name="Google Shape;250;p53" descr="SPPS 2033 logo with the words instruction, inclusion and infrastructure surrounding a shooting star" title="SPPS-2033-logo.png"/>
            <p:cNvPicPr preferRelativeResize="0"/>
            <p:nvPr/>
          </p:nvPicPr>
          <p:blipFill rotWithShape="1">
            <a:blip r:embed="rId3">
              <a:alphaModFix/>
            </a:blip>
            <a:srcRect t="3747" b="3747"/>
            <a:stretch/>
          </p:blipFill>
          <p:spPr>
            <a:xfrm>
              <a:off x="449700" y="1466750"/>
              <a:ext cx="2149751" cy="198875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4"/>
          <p:cNvSpPr txBox="1">
            <a:spLocks noGrp="1"/>
          </p:cNvSpPr>
          <p:nvPr>
            <p:ph type="title"/>
          </p:nvPr>
        </p:nvSpPr>
        <p:spPr>
          <a:xfrm>
            <a:off x="457200" y="382900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" sz="2740" b="1" dirty="0">
                <a:solidFill>
                  <a:srgbClr val="0076C0"/>
                </a:solidFill>
              </a:rPr>
              <a:t>Welcome</a:t>
            </a:r>
            <a:endParaRPr sz="2900" dirty="0"/>
          </a:p>
        </p:txBody>
      </p:sp>
      <p:sp>
        <p:nvSpPr>
          <p:cNvPr id="256" name="Google Shape;256;p54"/>
          <p:cNvSpPr txBox="1">
            <a:spLocks noGrp="1"/>
          </p:cNvSpPr>
          <p:nvPr>
            <p:ph type="body" idx="4294967295"/>
          </p:nvPr>
        </p:nvSpPr>
        <p:spPr>
          <a:xfrm>
            <a:off x="424125" y="1132275"/>
            <a:ext cx="7730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SPPS 2033 Strategic Plan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Priority Areas 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Key Topics &amp; Proposals</a:t>
            </a:r>
            <a:endParaRPr sz="2200"/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Activity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Closing</a:t>
            </a:r>
            <a:endParaRPr sz="2200"/>
          </a:p>
        </p:txBody>
      </p:sp>
      <p:grpSp>
        <p:nvGrpSpPr>
          <p:cNvPr id="257" name="Google Shape;257;p54" descr="SPPS 2033 logo, with the words instruction inclusion and infrastructure surrounding a shooting star"/>
          <p:cNvGrpSpPr/>
          <p:nvPr/>
        </p:nvGrpSpPr>
        <p:grpSpPr>
          <a:xfrm>
            <a:off x="4894106" y="991299"/>
            <a:ext cx="3260410" cy="3160898"/>
            <a:chOff x="449700" y="1373025"/>
            <a:chExt cx="2150950" cy="2085300"/>
          </a:xfrm>
        </p:grpSpPr>
        <p:sp>
          <p:nvSpPr>
            <p:cNvPr id="258" name="Google Shape;258;p54" descr="SPPS 2033 logo"/>
            <p:cNvSpPr/>
            <p:nvPr/>
          </p:nvSpPr>
          <p:spPr>
            <a:xfrm>
              <a:off x="461950" y="1373025"/>
              <a:ext cx="2138700" cy="2085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38575" tIns="138575" rIns="138575" bIns="13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22">
                <a:latin typeface="Roboto"/>
                <a:ea typeface="Roboto"/>
                <a:cs typeface="Roboto"/>
                <a:sym typeface="Roboto"/>
              </a:endParaRPr>
            </a:p>
          </p:txBody>
        </p:sp>
        <p:pic>
          <p:nvPicPr>
            <p:cNvPr id="259" name="Google Shape;259;p54" descr="SPPS 2033 logo with the words instruction, inclusion and infrastructure surrounding a shooting star" title="SPPS-2033-logo.png"/>
            <p:cNvPicPr preferRelativeResize="0"/>
            <p:nvPr/>
          </p:nvPicPr>
          <p:blipFill rotWithShape="1">
            <a:blip r:embed="rId3">
              <a:alphaModFix/>
            </a:blip>
            <a:srcRect t="3747" b="3747"/>
            <a:stretch/>
          </p:blipFill>
          <p:spPr>
            <a:xfrm>
              <a:off x="449700" y="1466750"/>
              <a:ext cx="2149751" cy="198875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5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4712" y="-369150"/>
            <a:ext cx="8869238" cy="5393974"/>
            <a:chOff x="274712" y="-369150"/>
            <a:chExt cx="8869238" cy="5393974"/>
          </a:xfrm>
        </p:grpSpPr>
        <p:sp>
          <p:nvSpPr>
            <p:cNvPr id="266" name="Google Shape;266;p55"/>
            <p:cNvSpPr/>
            <p:nvPr/>
          </p:nvSpPr>
          <p:spPr>
            <a:xfrm>
              <a:off x="2305175" y="1691966"/>
              <a:ext cx="1770075" cy="1941570"/>
            </a:xfrm>
            <a:custGeom>
              <a:avLst/>
              <a:gdLst/>
              <a:ahLst/>
              <a:cxnLst/>
              <a:rect l="l" t="t" r="r" b="b"/>
              <a:pathLst>
                <a:path w="70803" h="68263" extrusionOk="0">
                  <a:moveTo>
                    <a:pt x="0" y="34021"/>
                  </a:moveTo>
                  <a:lnTo>
                    <a:pt x="70803" y="0"/>
                  </a:lnTo>
                  <a:lnTo>
                    <a:pt x="70803" y="68263"/>
                  </a:lnTo>
                  <a:close/>
                </a:path>
              </a:pathLst>
            </a:custGeom>
            <a:gradFill>
              <a:gsLst>
                <a:gs pos="0">
                  <a:srgbClr val="0076C0">
                    <a:alpha val="80392"/>
                  </a:srgbClr>
                </a:gs>
                <a:gs pos="100000">
                  <a:srgbClr val="0076C0">
                    <a:alpha val="80392"/>
                  </a:srgbClr>
                </a:gs>
              </a:gsLst>
              <a:lin ang="0" scaled="0"/>
            </a:gra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55"/>
            <p:cNvSpPr/>
            <p:nvPr/>
          </p:nvSpPr>
          <p:spPr>
            <a:xfrm>
              <a:off x="4075725" y="986616"/>
              <a:ext cx="1238250" cy="3342736"/>
            </a:xfrm>
            <a:custGeom>
              <a:avLst/>
              <a:gdLst/>
              <a:ahLst/>
              <a:cxnLst/>
              <a:rect l="l" t="t" r="r" b="b"/>
              <a:pathLst>
                <a:path w="49530" h="115416" extrusionOk="0">
                  <a:moveTo>
                    <a:pt x="0" y="23533"/>
                  </a:moveTo>
                  <a:lnTo>
                    <a:pt x="0" y="91786"/>
                  </a:lnTo>
                  <a:lnTo>
                    <a:pt x="49530" y="115416"/>
                  </a:lnTo>
                  <a:lnTo>
                    <a:pt x="49530" y="0"/>
                  </a:lnTo>
                  <a:close/>
                </a:path>
              </a:pathLst>
            </a:custGeom>
            <a:gradFill>
              <a:gsLst>
                <a:gs pos="0">
                  <a:srgbClr val="0076C0">
                    <a:alpha val="55686"/>
                  </a:srgbClr>
                </a:gs>
                <a:gs pos="100000">
                  <a:srgbClr val="0076C0">
                    <a:alpha val="55686"/>
                  </a:srgbClr>
                </a:gs>
              </a:gsLst>
              <a:lin ang="0" scaled="0"/>
            </a:gra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55"/>
            <p:cNvSpPr/>
            <p:nvPr/>
          </p:nvSpPr>
          <p:spPr>
            <a:xfrm>
              <a:off x="5317350" y="280491"/>
              <a:ext cx="1232950" cy="4744333"/>
            </a:xfrm>
            <a:custGeom>
              <a:avLst/>
              <a:gdLst/>
              <a:ahLst/>
              <a:cxnLst/>
              <a:rect l="l" t="t" r="r" b="b"/>
              <a:pathLst>
                <a:path w="49318" h="162714" extrusionOk="0">
                  <a:moveTo>
                    <a:pt x="0" y="23562"/>
                  </a:moveTo>
                  <a:lnTo>
                    <a:pt x="0" y="139161"/>
                  </a:lnTo>
                  <a:lnTo>
                    <a:pt x="49318" y="162714"/>
                  </a:lnTo>
                  <a:lnTo>
                    <a:pt x="49318" y="0"/>
                  </a:lnTo>
                  <a:close/>
                </a:path>
              </a:pathLst>
            </a:custGeom>
            <a:gradFill>
              <a:gsLst>
                <a:gs pos="0">
                  <a:srgbClr val="0076C0">
                    <a:alpha val="31764"/>
                  </a:srgbClr>
                </a:gs>
                <a:gs pos="100000">
                  <a:srgbClr val="E9F0F5">
                    <a:alpha val="31764"/>
                  </a:srgbClr>
                </a:gs>
              </a:gsLst>
              <a:lin ang="0" scaled="0"/>
            </a:gra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9" name="Google Shape;269;p55"/>
            <p:cNvGrpSpPr/>
            <p:nvPr/>
          </p:nvGrpSpPr>
          <p:grpSpPr>
            <a:xfrm rot="5400000">
              <a:off x="1098494" y="1329294"/>
              <a:ext cx="1100386" cy="2747949"/>
              <a:chOff x="3922876" y="937975"/>
              <a:chExt cx="1256148" cy="3136928"/>
            </a:xfrm>
          </p:grpSpPr>
          <p:sp>
            <p:nvSpPr>
              <p:cNvPr id="270" name="Google Shape;270;p55"/>
              <p:cNvSpPr/>
              <p:nvPr/>
            </p:nvSpPr>
            <p:spPr>
              <a:xfrm rot="7">
                <a:off x="4152472" y="1707330"/>
                <a:ext cx="796958" cy="2163836"/>
              </a:xfrm>
              <a:prstGeom prst="flowChartManualOperation">
                <a:avLst/>
              </a:prstGeom>
              <a:solidFill>
                <a:srgbClr val="1596D4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71" name="Google Shape;271;p55"/>
              <p:cNvGrpSpPr/>
              <p:nvPr/>
            </p:nvGrpSpPr>
            <p:grpSpPr>
              <a:xfrm rot="5400000">
                <a:off x="4423061" y="3580967"/>
                <a:ext cx="255772" cy="732100"/>
                <a:chOff x="2838328" y="1544197"/>
                <a:chExt cx="255747" cy="732027"/>
              </a:xfrm>
            </p:grpSpPr>
            <p:sp>
              <p:nvSpPr>
                <p:cNvPr id="272" name="Google Shape;272;p55"/>
                <p:cNvSpPr/>
                <p:nvPr/>
              </p:nvSpPr>
              <p:spPr>
                <a:xfrm rot="-5387484">
                  <a:off x="2842529" y="1540896"/>
                  <a:ext cx="247202" cy="254702"/>
                </a:xfrm>
                <a:prstGeom prst="flowChartDelay">
                  <a:avLst/>
                </a:prstGeom>
                <a:solidFill>
                  <a:srgbClr val="373737"/>
                </a:solidFill>
                <a:ln>
                  <a:noFill/>
                </a:ln>
              </p:spPr>
              <p:txBody>
                <a:bodyPr spcFirstLastPara="1" wrap="square" lIns="80050" tIns="80050" rIns="80050" bIns="80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26"/>
                    <a:buFont typeface="Arial"/>
                    <a:buNone/>
                  </a:pPr>
                  <a:endParaRPr sz="1226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" name="Google Shape;273;p55"/>
                <p:cNvSpPr/>
                <p:nvPr/>
              </p:nvSpPr>
              <p:spPr>
                <a:xfrm rot="5412516">
                  <a:off x="2842527" y="2024823"/>
                  <a:ext cx="247202" cy="254702"/>
                </a:xfrm>
                <a:prstGeom prst="flowChartDelay">
                  <a:avLst/>
                </a:prstGeom>
                <a:solidFill>
                  <a:srgbClr val="373737"/>
                </a:solidFill>
                <a:ln>
                  <a:noFill/>
                </a:ln>
              </p:spPr>
              <p:txBody>
                <a:bodyPr spcFirstLastPara="1" wrap="square" lIns="80050" tIns="80050" rIns="80050" bIns="80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26"/>
                    <a:buFont typeface="Arial"/>
                    <a:buNone/>
                  </a:pPr>
                  <a:endParaRPr sz="1226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4" name="Google Shape;274;p55"/>
                <p:cNvSpPr/>
                <p:nvPr/>
              </p:nvSpPr>
              <p:spPr>
                <a:xfrm>
                  <a:off x="2838475" y="1742475"/>
                  <a:ext cx="255600" cy="420300"/>
                </a:xfrm>
                <a:prstGeom prst="rect">
                  <a:avLst/>
                </a:prstGeom>
                <a:solidFill>
                  <a:srgbClr val="373737"/>
                </a:solidFill>
                <a:ln>
                  <a:noFill/>
                </a:ln>
              </p:spPr>
              <p:txBody>
                <a:bodyPr spcFirstLastPara="1" wrap="square" lIns="80050" tIns="80050" rIns="80050" bIns="80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26"/>
                    <a:buFont typeface="Arial"/>
                    <a:buNone/>
                  </a:pPr>
                  <a:endParaRPr sz="1226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75" name="Google Shape;275;p55"/>
              <p:cNvSpPr/>
              <p:nvPr/>
            </p:nvSpPr>
            <p:spPr>
              <a:xfrm rot="40">
                <a:off x="3977533" y="1563267"/>
                <a:ext cx="1145959" cy="1736366"/>
              </a:xfrm>
              <a:prstGeom prst="flowChartManualOperation">
                <a:avLst/>
              </a:prstGeom>
              <a:solidFill>
                <a:srgbClr val="0076C0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76" name="Google Shape;276;p55"/>
              <p:cNvGrpSpPr/>
              <p:nvPr/>
            </p:nvGrpSpPr>
            <p:grpSpPr>
              <a:xfrm>
                <a:off x="3922876" y="937975"/>
                <a:ext cx="1256148" cy="854813"/>
                <a:chOff x="3922876" y="937975"/>
                <a:chExt cx="1256148" cy="854813"/>
              </a:xfrm>
            </p:grpSpPr>
            <p:sp>
              <p:nvSpPr>
                <p:cNvPr id="277" name="Google Shape;277;p55"/>
                <p:cNvSpPr/>
                <p:nvPr/>
              </p:nvSpPr>
              <p:spPr>
                <a:xfrm rot="5400000">
                  <a:off x="4192606" y="806370"/>
                  <a:ext cx="716688" cy="1256148"/>
                </a:xfrm>
                <a:prstGeom prst="flowChartTerminator">
                  <a:avLst/>
                </a:prstGeom>
                <a:solidFill>
                  <a:srgbClr val="0194D3"/>
                </a:solidFill>
                <a:ln>
                  <a:noFill/>
                </a:ln>
              </p:spPr>
              <p:txBody>
                <a:bodyPr spcFirstLastPara="1" wrap="square" lIns="80050" tIns="80050" rIns="80050" bIns="80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26"/>
                    <a:buFont typeface="Arial"/>
                    <a:buNone/>
                  </a:pPr>
                  <a:endParaRPr sz="1226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" name="Google Shape;278;p55"/>
                <p:cNvSpPr/>
                <p:nvPr/>
              </p:nvSpPr>
              <p:spPr>
                <a:xfrm rot="5400000">
                  <a:off x="4192606" y="668245"/>
                  <a:ext cx="716688" cy="1256148"/>
                </a:xfrm>
                <a:prstGeom prst="flowChartTerminator">
                  <a:avLst/>
                </a:prstGeom>
                <a:solidFill>
                  <a:srgbClr val="0194D3"/>
                </a:solidFill>
                <a:ln>
                  <a:noFill/>
                </a:ln>
              </p:spPr>
              <p:txBody>
                <a:bodyPr spcFirstLastPara="1" wrap="square" lIns="80050" tIns="80050" rIns="80050" bIns="800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26"/>
                    <a:buFont typeface="Arial"/>
                    <a:buNone/>
                  </a:pPr>
                  <a:endParaRPr sz="1226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79" name="Google Shape;279;p55"/>
            <p:cNvGrpSpPr/>
            <p:nvPr/>
          </p:nvGrpSpPr>
          <p:grpSpPr>
            <a:xfrm>
              <a:off x="1045446" y="3361157"/>
              <a:ext cx="1206504" cy="1222837"/>
              <a:chOff x="3826271" y="3177683"/>
              <a:chExt cx="1377445" cy="1396092"/>
            </a:xfrm>
          </p:grpSpPr>
          <p:sp>
            <p:nvSpPr>
              <p:cNvPr id="280" name="Google Shape;280;p55"/>
              <p:cNvSpPr/>
              <p:nvPr/>
            </p:nvSpPr>
            <p:spPr>
              <a:xfrm rot="10800000">
                <a:off x="4417975" y="3260075"/>
                <a:ext cx="177300" cy="13137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55"/>
              <p:cNvSpPr/>
              <p:nvPr/>
            </p:nvSpPr>
            <p:spPr>
              <a:xfrm rot="9600019">
                <a:off x="4791574" y="3165607"/>
                <a:ext cx="177185" cy="1405051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55"/>
              <p:cNvSpPr/>
              <p:nvPr/>
            </p:nvSpPr>
            <p:spPr>
              <a:xfrm rot="-9600019" flipH="1">
                <a:off x="4061228" y="3165607"/>
                <a:ext cx="177185" cy="1405051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55"/>
              <p:cNvSpPr/>
              <p:nvPr/>
            </p:nvSpPr>
            <p:spPr>
              <a:xfrm rot="-5400000">
                <a:off x="4422600" y="3466525"/>
                <a:ext cx="177300" cy="8031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373737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4" name="Google Shape;284;p55"/>
            <p:cNvGrpSpPr/>
            <p:nvPr/>
          </p:nvGrpSpPr>
          <p:grpSpPr>
            <a:xfrm>
              <a:off x="1330508" y="2830420"/>
              <a:ext cx="627758" cy="627758"/>
              <a:chOff x="4151725" y="2571750"/>
              <a:chExt cx="716700" cy="716700"/>
            </a:xfrm>
          </p:grpSpPr>
          <p:sp>
            <p:nvSpPr>
              <p:cNvPr id="285" name="Google Shape;285;p55"/>
              <p:cNvSpPr/>
              <p:nvPr/>
            </p:nvSpPr>
            <p:spPr>
              <a:xfrm>
                <a:off x="4151725" y="2571750"/>
                <a:ext cx="716700" cy="716700"/>
              </a:xfrm>
              <a:prstGeom prst="ellipse">
                <a:avLst/>
              </a:prstGeom>
              <a:solidFill>
                <a:srgbClr val="B1BB1C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55"/>
              <p:cNvSpPr/>
              <p:nvPr/>
            </p:nvSpPr>
            <p:spPr>
              <a:xfrm>
                <a:off x="4264975" y="2685011"/>
                <a:ext cx="490200" cy="490200"/>
              </a:xfrm>
              <a:prstGeom prst="ellipse">
                <a:avLst/>
              </a:prstGeom>
              <a:solidFill>
                <a:srgbClr val="E9F0F5"/>
              </a:solidFill>
              <a:ln>
                <a:noFill/>
              </a:ln>
            </p:spPr>
            <p:txBody>
              <a:bodyPr spcFirstLastPara="1" wrap="square" lIns="80050" tIns="80050" rIns="80050" bIns="80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26"/>
                  <a:buFont typeface="Arial"/>
                  <a:buNone/>
                </a:pPr>
                <a:endParaRPr sz="1226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7" name="Google Shape;287;p5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33633" y="-369150"/>
              <a:ext cx="1352975" cy="5350825"/>
            </a:xfrm>
            <a:custGeom>
              <a:avLst/>
              <a:gdLst/>
              <a:ahLst/>
              <a:cxnLst/>
              <a:rect l="l" t="t" r="r" b="b"/>
              <a:pathLst>
                <a:path w="54119" h="214033" extrusionOk="0">
                  <a:moveTo>
                    <a:pt x="0" y="25727"/>
                  </a:moveTo>
                  <a:lnTo>
                    <a:pt x="0" y="188633"/>
                  </a:lnTo>
                  <a:lnTo>
                    <a:pt x="54119" y="214033"/>
                  </a:lnTo>
                  <a:lnTo>
                    <a:pt x="54119" y="0"/>
                  </a:lnTo>
                  <a:close/>
                </a:path>
              </a:pathLst>
            </a:custGeom>
            <a:gradFill>
              <a:gsLst>
                <a:gs pos="0">
                  <a:srgbClr val="E9F0F5"/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55"/>
            <p:cNvSpPr txBox="1"/>
            <p:nvPr/>
          </p:nvSpPr>
          <p:spPr>
            <a:xfrm>
              <a:off x="5314450" y="1330366"/>
              <a:ext cx="3829500" cy="226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 sz="230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2026-27 to 2032-33 Strategic Plan launching </a:t>
              </a:r>
              <a:br>
                <a:rPr lang="en" sz="230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2300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our new strategic direction</a:t>
              </a:r>
              <a:endParaRPr sz="230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1200"/>
                </a:spcBef>
                <a:spcAft>
                  <a:spcPts val="1000"/>
                </a:spcAft>
                <a:buNone/>
              </a:pPr>
              <a:endParaRPr sz="20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89" name="Google Shape;289;p55" descr="SPPS 2033 logo with the words instruction, inclusion and infrastructure surrounding a shooting star" title="Screenshot 2026-01-31 at 5.15.3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5867" y="122636"/>
            <a:ext cx="1867842" cy="17279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55;p54">
            <a:extLst>
              <a:ext uri="{FF2B5EF4-FFF2-40B4-BE49-F238E27FC236}">
                <a16:creationId xmlns:a16="http://schemas.microsoft.com/office/drawing/2014/main" id="{98764D9B-8C50-6723-3519-56B550E085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82900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" sz="2740" b="1" dirty="0">
                <a:solidFill>
                  <a:srgbClr val="0076C0"/>
                </a:solidFill>
              </a:rPr>
              <a:t>SPPS 2033</a:t>
            </a:r>
            <a:endParaRPr sz="2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6" descr="Circle"/>
          <p:cNvSpPr/>
          <p:nvPr/>
        </p:nvSpPr>
        <p:spPr>
          <a:xfrm>
            <a:off x="7817463" y="3997364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8" name="Google Shape;298;p56" descr="Plan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7963" y="4097864"/>
            <a:ext cx="291300" cy="2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6" descr="Post"/>
          <p:cNvSpPr/>
          <p:nvPr/>
        </p:nvSpPr>
        <p:spPr>
          <a:xfrm>
            <a:off x="8033325" y="450471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p56" descr="Post"/>
          <p:cNvSpPr/>
          <p:nvPr/>
        </p:nvSpPr>
        <p:spPr>
          <a:xfrm>
            <a:off x="3524575" y="435041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56" descr="Circle"/>
          <p:cNvSpPr/>
          <p:nvPr/>
        </p:nvSpPr>
        <p:spPr>
          <a:xfrm>
            <a:off x="3308725" y="3858118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2" name="Google Shape;302;p56" descr="Team brainstorming" title="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575" y="3932964"/>
            <a:ext cx="342600" cy="3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56" descr="Post"/>
          <p:cNvSpPr/>
          <p:nvPr/>
        </p:nvSpPr>
        <p:spPr>
          <a:xfrm>
            <a:off x="4918650" y="250446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56" descr="Circle"/>
          <p:cNvSpPr/>
          <p:nvPr/>
        </p:nvSpPr>
        <p:spPr>
          <a:xfrm>
            <a:off x="4702800" y="2012164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5" name="Google Shape;305;p56" descr="Engagement" title="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9100" y="2112663"/>
            <a:ext cx="291300" cy="2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6" descr="Post"/>
          <p:cNvSpPr/>
          <p:nvPr/>
        </p:nvSpPr>
        <p:spPr>
          <a:xfrm>
            <a:off x="8709600" y="148581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p56" descr="Circle"/>
          <p:cNvSpPr/>
          <p:nvPr/>
        </p:nvSpPr>
        <p:spPr>
          <a:xfrm>
            <a:off x="8493750" y="993518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8" name="Google Shape;308;p56" descr="Finalizing plan" title="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68600" y="1068364"/>
            <a:ext cx="342600" cy="3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6" descr="SPPS 2033 logo, with the words instruction inclusion and infrastructure surrounding a shooting star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88287" y="346725"/>
            <a:ext cx="1128786" cy="1128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6" descr="Curved road"/>
          <p:cNvPicPr preferRelativeResize="0"/>
          <p:nvPr/>
        </p:nvPicPr>
        <p:blipFill rotWithShape="1">
          <a:blip r:embed="rId8">
            <a:alphaModFix/>
          </a:blip>
          <a:srcRect b="15419"/>
          <a:stretch/>
        </p:blipFill>
        <p:spPr>
          <a:xfrm>
            <a:off x="3007550" y="616039"/>
            <a:ext cx="6860351" cy="4350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56"/>
          <p:cNvSpPr txBox="1">
            <a:spLocks noGrp="1"/>
          </p:cNvSpPr>
          <p:nvPr>
            <p:ph type="body" idx="4294967295"/>
          </p:nvPr>
        </p:nvSpPr>
        <p:spPr>
          <a:xfrm>
            <a:off x="231025" y="972115"/>
            <a:ext cx="4471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The goal of our strategic planning process is to make decisions and take actions that shape and guide </a:t>
            </a:r>
            <a:r>
              <a:rPr lang="en" sz="1900" i="1"/>
              <a:t>what SPPS is, what we do, and why we do it</a:t>
            </a:r>
            <a:r>
              <a:rPr lang="en" sz="1900"/>
              <a:t>.</a:t>
            </a:r>
            <a:endParaRPr sz="19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900"/>
              <a:t>Who is involved?</a:t>
            </a:r>
            <a:endParaRPr sz="1900"/>
          </a:p>
          <a:p>
            <a:pPr marL="457200" lvl="0" indent="-349250" algn="l" rtl="0">
              <a:spcBef>
                <a:spcPts val="100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/>
              <a:t>Students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/>
              <a:t>Families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/>
              <a:t>Staff </a:t>
            </a:r>
            <a:endParaRPr sz="1900"/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/>
              <a:t>Community</a:t>
            </a:r>
            <a:endParaRPr sz="2100"/>
          </a:p>
        </p:txBody>
      </p:sp>
      <p:sp>
        <p:nvSpPr>
          <p:cNvPr id="294" name="Google Shape;294;p56"/>
          <p:cNvSpPr txBox="1">
            <a:spLocks noGrp="1"/>
          </p:cNvSpPr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7"/>
              <a:buFont typeface="Arial"/>
              <a:buNone/>
            </a:pPr>
            <a:r>
              <a:rPr lang="en" sz="3000" dirty="0">
                <a:solidFill>
                  <a:srgbClr val="0076C0"/>
                </a:solidFill>
                <a:latin typeface="Roboto Black"/>
                <a:ea typeface="Roboto Black"/>
                <a:cs typeface="Roboto Black"/>
                <a:sym typeface="Roboto Black"/>
              </a:rPr>
              <a:t>SPPS 2033 Roadmap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7"/>
          <p:cNvSpPr txBox="1">
            <a:spLocks noGrp="1"/>
          </p:cNvSpPr>
          <p:nvPr>
            <p:ph type="title"/>
          </p:nvPr>
        </p:nvSpPr>
        <p:spPr>
          <a:xfrm>
            <a:off x="231025" y="80123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" sz="2700" b="1" dirty="0">
                <a:solidFill>
                  <a:srgbClr val="0076C0"/>
                </a:solidFill>
              </a:rPr>
              <a:t>SPPS 2033: Three Priority Areas &amp; 10 Key Topics</a:t>
            </a:r>
            <a:endParaRPr sz="2900" dirty="0"/>
          </a:p>
        </p:txBody>
      </p:sp>
      <p:graphicFrame>
        <p:nvGraphicFramePr>
          <p:cNvPr id="315" name="Google Shape;315;p57"/>
          <p:cNvGraphicFramePr/>
          <p:nvPr>
            <p:extLst>
              <p:ext uri="{D42A27DB-BD31-4B8C-83A1-F6EECF244321}">
                <p14:modId xmlns:p14="http://schemas.microsoft.com/office/powerpoint/2010/main" val="309300907"/>
              </p:ext>
            </p:extLst>
          </p:nvPr>
        </p:nvGraphicFramePr>
        <p:xfrm>
          <a:off x="334946" y="637247"/>
          <a:ext cx="8563925" cy="4131137"/>
        </p:xfrm>
        <a:graphic>
          <a:graphicData uri="http://schemas.openxmlformats.org/drawingml/2006/table">
            <a:tbl>
              <a:tblPr firstRow="1">
                <a:noFill/>
                <a:tableStyleId>{12AFA5FE-328C-43F8-890C-C1F338022A01}</a:tableStyleId>
              </a:tblPr>
              <a:tblGrid>
                <a:gridCol w="293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1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85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600" b="1" u="none" strike="noStrike" cap="none" dirty="0">
                          <a:latin typeface="Roboto"/>
                          <a:ea typeface="Roboto"/>
                          <a:cs typeface="Roboto"/>
                          <a:sym typeface="Roboto"/>
                        </a:rPr>
                        <a:t>Priority Areas</a:t>
                      </a:r>
                      <a:endParaRPr sz="1600" b="1" u="none" strike="noStrike" cap="none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96D4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-US" sz="1600" b="1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Key Topics</a:t>
                      </a:r>
                      <a:endParaRPr sz="1600" b="1" u="none" strike="noStrike" cap="none" dirty="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14462"/>
                  </a:ext>
                </a:extLst>
              </a:tr>
              <a:tr h="1333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Excellence in Instruction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Ensuring every student receives high-quality, culturally responsive instruction that accelerates their growth</a:t>
                      </a:r>
                      <a:endParaRPr sz="1200" b="1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96D4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Achievement Gap Reduction &amp; Academic Acceleration Initiative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96D4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Continuous Improvement Infrastructure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596D4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Literacy Consistency and Coherence</a:t>
                      </a:r>
                      <a:endParaRPr sz="1600" u="none" strike="noStrike" cap="none" dirty="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9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Deliberate Inclusion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2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Creating schools where every student and staff member experiences dignity, connection and comprehensive support</a:t>
                      </a:r>
                      <a:r>
                        <a:rPr lang="en" sz="12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sz="1200" b="1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CBCA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Discipline and Belonging Review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CBCA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Family Communication and Language Access Standards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CBCA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Special Education Programming Enhancement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3CBCA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Staff Retention and Recruitment Strategy</a:t>
                      </a:r>
                      <a:endParaRPr sz="1400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5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Sustainable Infrastructure </a:t>
                      </a:r>
                      <a:endParaRPr sz="1400" b="1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u="none" strike="noStrike" cap="non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Purposeful analysis of how we allocate funding for facilities, staff and programs through a lens of equity</a:t>
                      </a:r>
                      <a:endParaRPr sz="1200" b="1" u="none" strike="noStrike" cap="non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0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E572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Analysis of Current Resource Allocation Models</a:t>
                      </a:r>
                      <a:endParaRPr sz="1400" b="1" u="none" strike="noStrike" cap="none" dirty="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E572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Facility Equity Assessment &amp; Longitudinal Plan</a:t>
                      </a:r>
                      <a:endParaRPr sz="1400" u="none" strike="noStrike" cap="none" dirty="0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457200" marR="0" lvl="0" indent="-3302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64E572"/>
                        </a:buClr>
                        <a:buSzPts val="1600"/>
                        <a:buFont typeface="Roboto"/>
                        <a:buChar char="★"/>
                      </a:pPr>
                      <a:r>
                        <a:rPr lang="en" sz="1400" u="none" strike="noStrike" cap="none" dirty="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Marketing and Enrollment Recovery Campaign</a:t>
                      </a:r>
                      <a:endParaRPr sz="1400" b="1" u="none" strike="noStrike" cap="none" dirty="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E9F0F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9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8" descr="Circle"/>
          <p:cNvSpPr/>
          <p:nvPr/>
        </p:nvSpPr>
        <p:spPr>
          <a:xfrm>
            <a:off x="7817463" y="3997364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4" name="Google Shape;324;p58" descr="Tablet with pencil icon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7963" y="4097864"/>
            <a:ext cx="291300" cy="2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58" descr="Post"/>
          <p:cNvSpPr/>
          <p:nvPr/>
        </p:nvSpPr>
        <p:spPr>
          <a:xfrm>
            <a:off x="8033325" y="450471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6" name="Google Shape;326;p58" descr="Post"/>
          <p:cNvSpPr/>
          <p:nvPr/>
        </p:nvSpPr>
        <p:spPr>
          <a:xfrm>
            <a:off x="3524575" y="4350414"/>
            <a:ext cx="60600" cy="342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58" descr="Circle"/>
          <p:cNvSpPr/>
          <p:nvPr/>
        </p:nvSpPr>
        <p:spPr>
          <a:xfrm>
            <a:off x="3308725" y="3997368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8" name="Google Shape;328;p58" descr="Team brainstorming icon" title="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3575" y="4082664"/>
            <a:ext cx="342600" cy="34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58" descr="Post"/>
          <p:cNvSpPr/>
          <p:nvPr/>
        </p:nvSpPr>
        <p:spPr>
          <a:xfrm>
            <a:off x="4918650" y="250446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0" name="Google Shape;330;p58" descr="Circle"/>
          <p:cNvSpPr/>
          <p:nvPr/>
        </p:nvSpPr>
        <p:spPr>
          <a:xfrm>
            <a:off x="4702800" y="2012164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1" name="Google Shape;331;p58" descr="Engagement" title="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9100" y="2112663"/>
            <a:ext cx="291300" cy="2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58" descr="Post"/>
          <p:cNvSpPr/>
          <p:nvPr/>
        </p:nvSpPr>
        <p:spPr>
          <a:xfrm>
            <a:off x="8709600" y="1485814"/>
            <a:ext cx="60600" cy="261600"/>
          </a:xfrm>
          <a:prstGeom prst="trapezoid">
            <a:avLst>
              <a:gd name="adj" fmla="val 25000"/>
            </a:avLst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58" descr="Circle"/>
          <p:cNvSpPr/>
          <p:nvPr/>
        </p:nvSpPr>
        <p:spPr>
          <a:xfrm>
            <a:off x="8493750" y="993518"/>
            <a:ext cx="492300" cy="492300"/>
          </a:xfrm>
          <a:prstGeom prst="ellipse">
            <a:avLst/>
          </a:prstGeom>
          <a:solidFill>
            <a:srgbClr val="E9F0F5"/>
          </a:solidFill>
          <a:ln w="19050" cap="flat" cmpd="sng">
            <a:solidFill>
              <a:srgbClr val="0194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0625" tIns="80625" rIns="80625" bIns="806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5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4" name="Google Shape;334;p58" descr="Finalizing plan icon" title="5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68600" y="1068364"/>
            <a:ext cx="342600" cy="34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8" descr="SPPS 2033 logo" title="SPPS-2033-logo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25424" y="361473"/>
            <a:ext cx="1102499" cy="1102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8" descr="Yellow star"/>
          <p:cNvSpPr/>
          <p:nvPr/>
        </p:nvSpPr>
        <p:spPr>
          <a:xfrm>
            <a:off x="3195542" y="1860452"/>
            <a:ext cx="342600" cy="3345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D00"/>
          </a:solidFill>
          <a:ln w="19050" cap="flat" cmpd="sng">
            <a:solidFill>
              <a:srgbClr val="F897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1" name="Google Shape;321;p58" descr="Curved road leading to the SPPS 2033 strategic plan logo on the horizon, with signs along the way showing various icons of people discussing and ideas and making lists"/>
          <p:cNvPicPr preferRelativeResize="0"/>
          <p:nvPr/>
        </p:nvPicPr>
        <p:blipFill rotWithShape="1">
          <a:blip r:embed="rId8">
            <a:alphaModFix/>
          </a:blip>
          <a:srcRect b="15419"/>
          <a:stretch/>
        </p:blipFill>
        <p:spPr>
          <a:xfrm>
            <a:off x="3007550" y="616039"/>
            <a:ext cx="6860351" cy="435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8" descr="Arrows pointing upward"/>
          <p:cNvSpPr txBox="1">
            <a:spLocks noGrp="1"/>
          </p:cNvSpPr>
          <p:nvPr>
            <p:ph type="body" idx="4294967295"/>
          </p:nvPr>
        </p:nvSpPr>
        <p:spPr>
          <a:xfrm>
            <a:off x="231025" y="1007105"/>
            <a:ext cx="49137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Final plan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Finalize strategies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 b="1"/>
              <a:t>Engagement - May</a:t>
            </a:r>
            <a:endParaRPr sz="2100" b="1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Draft strategies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Engagement - March survey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Strategy formation teams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Engagement - February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Advisory taskforce</a:t>
            </a:r>
            <a:endParaRPr sz="2100"/>
          </a:p>
          <a:p>
            <a:pPr marL="457200" lvl="0" indent="-361950" algn="l" rtl="0"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100"/>
              <a:buChar char="⇑"/>
            </a:pPr>
            <a:r>
              <a:rPr lang="en" sz="2100"/>
              <a:t>100-day report</a:t>
            </a:r>
            <a:endParaRPr sz="2100"/>
          </a:p>
        </p:txBody>
      </p:sp>
      <p:sp>
        <p:nvSpPr>
          <p:cNvPr id="320" name="Google Shape;320;p58"/>
          <p:cNvSpPr txBox="1">
            <a:spLocks noGrp="1"/>
          </p:cNvSpPr>
          <p:nvPr>
            <p:ph type="title"/>
          </p:nvPr>
        </p:nvSpPr>
        <p:spPr>
          <a:xfrm>
            <a:off x="231025" y="361475"/>
            <a:ext cx="8229600" cy="6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7"/>
              <a:buFont typeface="Arial"/>
              <a:buNone/>
            </a:pPr>
            <a:r>
              <a:rPr lang="en" sz="3000" dirty="0">
                <a:solidFill>
                  <a:srgbClr val="0076C0"/>
                </a:solidFill>
                <a:latin typeface="Roboto Black"/>
                <a:ea typeface="Roboto Black"/>
                <a:cs typeface="Roboto Black"/>
                <a:sym typeface="Roboto Black"/>
              </a:rPr>
              <a:t>SPPS 2033 Timeline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15300" y="1206488"/>
            <a:ext cx="1313400" cy="1313400"/>
          </a:xfrm>
          <a:prstGeom prst="ellipse">
            <a:avLst/>
          </a:prstGeom>
          <a:solidFill>
            <a:srgbClr val="FFFFFF"/>
          </a:solidFill>
          <a:ln w="76200" cap="flat" cmpd="sng">
            <a:solidFill>
              <a:srgbClr val="74CBC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42633" y="1206488"/>
            <a:ext cx="1313400" cy="1313400"/>
          </a:xfrm>
          <a:prstGeom prst="ellipse">
            <a:avLst/>
          </a:prstGeom>
          <a:solidFill>
            <a:srgbClr val="FFFFFF"/>
          </a:solidFill>
          <a:ln w="76200" cap="flat" cmpd="sng">
            <a:solidFill>
              <a:srgbClr val="73C6A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87975" y="1206488"/>
            <a:ext cx="1313400" cy="1313400"/>
            <a:chOff x="855125" y="1206488"/>
            <a:chExt cx="1313400" cy="1313400"/>
          </a:xfrm>
        </p:grpSpPr>
        <p:sp>
          <p:nvSpPr>
            <p:cNvPr id="345" name="Google Shape;345;p5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5125" y="1206488"/>
              <a:ext cx="1313400" cy="1313400"/>
            </a:xfrm>
            <a:prstGeom prst="ellipse">
              <a:avLst/>
            </a:prstGeom>
            <a:solidFill>
              <a:srgbClr val="FFFFFF"/>
            </a:solidFill>
            <a:ln w="76200" cap="flat" cmpd="sng">
              <a:solidFill>
                <a:srgbClr val="B0BC2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46" name="Google Shape;346;p59" descr="Icon representing community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06225" y="1457600"/>
              <a:ext cx="811195" cy="81119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1" name="Google Shape;351;p59"/>
          <p:cNvSpPr txBox="1"/>
          <p:nvPr/>
        </p:nvSpPr>
        <p:spPr>
          <a:xfrm>
            <a:off x="6108475" y="2231350"/>
            <a:ext cx="2829300" cy="26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08600" marR="57150" lvl="0" indent="4860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8600" marR="57150" lvl="0" indent="4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   Action </a:t>
            </a: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08600" marR="57150" lvl="0" indent="486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    Teams</a:t>
            </a: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9 teams of SPPS staff 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developing proposals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8" name="Google Shape;348;p59" descr="Icon representing a person leading a meeti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93749" y="1457605"/>
            <a:ext cx="811195" cy="81119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59"/>
          <p:cNvSpPr txBox="1"/>
          <p:nvPr/>
        </p:nvSpPr>
        <p:spPr>
          <a:xfrm>
            <a:off x="3060163" y="2595325"/>
            <a:ext cx="30483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Advisory </a:t>
            </a: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Taskforce</a:t>
            </a: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34 community members </a:t>
            </a:r>
            <a:b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Meet monthly since January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Advise on process and ideas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2" name="Google Shape;352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9600" y="3553774"/>
            <a:ext cx="704425" cy="83825"/>
          </a:xfrm>
          <a:prstGeom prst="flowChartProcess">
            <a:avLst/>
          </a:prstGeom>
          <a:solidFill>
            <a:srgbClr val="B0BC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7" name="Google Shape;347;p59" descr="Icon representing leadership" title="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9730" y="1457598"/>
            <a:ext cx="811195" cy="81119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9"/>
          <p:cNvSpPr txBox="1"/>
          <p:nvPr/>
        </p:nvSpPr>
        <p:spPr>
          <a:xfrm>
            <a:off x="271325" y="2580025"/>
            <a:ext cx="2829300" cy="2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Community </a:t>
            </a: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Engagement</a:t>
            </a:r>
            <a:endParaRPr sz="23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88 focus groups 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 online surveys 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2,852 people engaged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571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3" name="Google Shape;353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32096" y="3536280"/>
            <a:ext cx="704433" cy="83825"/>
          </a:xfrm>
          <a:prstGeom prst="flowChartProcess">
            <a:avLst/>
          </a:prstGeom>
          <a:solidFill>
            <a:srgbClr val="74CB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47125" y="3536280"/>
            <a:ext cx="704433" cy="83825"/>
          </a:xfrm>
          <a:prstGeom prst="flowChartProcess">
            <a:avLst/>
          </a:prstGeom>
          <a:solidFill>
            <a:srgbClr val="73C6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59"/>
          <p:cNvSpPr txBox="1">
            <a:spLocks noGrp="1"/>
          </p:cNvSpPr>
          <p:nvPr>
            <p:ph type="title" idx="4294967295"/>
          </p:nvPr>
        </p:nvSpPr>
        <p:spPr>
          <a:xfrm>
            <a:off x="432100" y="381250"/>
            <a:ext cx="8541900" cy="435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How we have built the strategic plan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0"/>
          <p:cNvSpPr txBox="1">
            <a:spLocks noGrp="1"/>
          </p:cNvSpPr>
          <p:nvPr>
            <p:ph type="title"/>
          </p:nvPr>
        </p:nvSpPr>
        <p:spPr>
          <a:xfrm>
            <a:off x="231025" y="207363"/>
            <a:ext cx="8509200" cy="6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latin typeface="Arial"/>
                <a:ea typeface="Arial"/>
                <a:cs typeface="Arial"/>
                <a:sym typeface="Arial"/>
              </a:rPr>
              <a:t>What we’ve heard from you so far</a:t>
            </a:r>
            <a:endParaRPr sz="27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60"/>
          <p:cNvSpPr txBox="1">
            <a:spLocks noGrp="1"/>
          </p:cNvSpPr>
          <p:nvPr>
            <p:ph type="body" idx="1"/>
          </p:nvPr>
        </p:nvSpPr>
        <p:spPr>
          <a:xfrm>
            <a:off x="231025" y="817512"/>
            <a:ext cx="8509200" cy="35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b="1">
                <a:solidFill>
                  <a:schemeClr val="dk1"/>
                </a:solidFill>
              </a:rPr>
              <a:t>Families</a:t>
            </a:r>
            <a:r>
              <a:rPr lang="en">
                <a:solidFill>
                  <a:schemeClr val="dk1"/>
                </a:solidFill>
              </a:rPr>
              <a:t> shared that for multilingual students, dignity is closely tied to respecting their language</a:t>
            </a:r>
            <a:endParaRPr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b="1">
                <a:solidFill>
                  <a:schemeClr val="dk1"/>
                </a:solidFill>
              </a:rPr>
              <a:t>School and district leaders</a:t>
            </a:r>
            <a:r>
              <a:rPr lang="en">
                <a:solidFill>
                  <a:schemeClr val="dk1"/>
                </a:solidFill>
              </a:rPr>
              <a:t> suggest strengthening magnet schools to increase enrollment</a:t>
            </a:r>
            <a:endParaRPr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b="1">
                <a:solidFill>
                  <a:schemeClr val="dk1"/>
                </a:solidFill>
              </a:rPr>
              <a:t>Staff</a:t>
            </a:r>
            <a:r>
              <a:rPr lang="en">
                <a:solidFill>
                  <a:schemeClr val="dk1"/>
                </a:solidFill>
              </a:rPr>
              <a:t> mentioned that small group instruction and individualized attention are powerful supports for students</a:t>
            </a:r>
            <a:endParaRPr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b="1">
                <a:solidFill>
                  <a:schemeClr val="dk1"/>
                </a:solidFill>
              </a:rPr>
              <a:t>Students</a:t>
            </a:r>
            <a:r>
              <a:rPr lang="en">
                <a:solidFill>
                  <a:schemeClr val="dk1"/>
                </a:solidFill>
              </a:rPr>
              <a:t> shared that discipline and belonging should start with teachers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1"/>
          <p:cNvSpPr txBox="1">
            <a:spLocks noGrp="1"/>
          </p:cNvSpPr>
          <p:nvPr>
            <p:ph type="title"/>
          </p:nvPr>
        </p:nvSpPr>
        <p:spPr>
          <a:xfrm>
            <a:off x="454200" y="472400"/>
            <a:ext cx="8286900" cy="7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latin typeface="Arial"/>
                <a:ea typeface="Arial"/>
                <a:cs typeface="Arial"/>
                <a:sym typeface="Arial"/>
              </a:rPr>
              <a:t>Here are the key topics to learn about and provide feedback on: </a:t>
            </a:r>
            <a:endParaRPr sz="27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61"/>
          <p:cNvSpPr txBox="1">
            <a:spLocks noGrp="1"/>
          </p:cNvSpPr>
          <p:nvPr>
            <p:ph type="body" idx="1"/>
          </p:nvPr>
        </p:nvSpPr>
        <p:spPr>
          <a:xfrm>
            <a:off x="354900" y="1271120"/>
            <a:ext cx="8205600" cy="29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96D4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Achievement Gap Reduction &amp; Academic Acceleration Initiative 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96D4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Continuous Improvement Infrastructure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596D4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Literacy Consistency and Coherence</a:t>
            </a:r>
            <a:endParaRPr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CBCA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Discipline and Belonging Review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CBCA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Family Communication and Language Access Standards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3CBCA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Special Education Programming Enhancement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E572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Staff Retention and Recruitment Strategy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E572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Analysis of Current Resource Allocation Models</a:t>
            </a:r>
            <a:endParaRPr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4E572"/>
              </a:buClr>
              <a:buSzPts val="2100"/>
              <a:buFont typeface="Arial"/>
              <a:buChar char="●"/>
            </a:pPr>
            <a:r>
              <a:rPr lang="en" sz="1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Marketing and Enrollment Recovery Campaign</a:t>
            </a:r>
            <a:endParaRPr sz="19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367" name="Google Shape;367;p61" descr="QR code" title="Qq58iMLEQOoKRMY_Key Topics Slides folder - Google Driv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9975" y="2758600"/>
            <a:ext cx="1753025" cy="175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2"/>
          <p:cNvSpPr txBox="1">
            <a:spLocks noGrp="1"/>
          </p:cNvSpPr>
          <p:nvPr>
            <p:ph type="title"/>
          </p:nvPr>
        </p:nvSpPr>
        <p:spPr>
          <a:xfrm>
            <a:off x="311700" y="35754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40"/>
              <a:t>Activity</a:t>
            </a:r>
            <a:endParaRPr sz="2740"/>
          </a:p>
        </p:txBody>
      </p:sp>
      <p:sp>
        <p:nvSpPr>
          <p:cNvPr id="373" name="Google Shape;373;p62"/>
          <p:cNvSpPr txBox="1">
            <a:spLocks noGrp="1"/>
          </p:cNvSpPr>
          <p:nvPr>
            <p:ph type="body" idx="1"/>
          </p:nvPr>
        </p:nvSpPr>
        <p:spPr>
          <a:xfrm>
            <a:off x="311700" y="992325"/>
            <a:ext cx="8334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Where do you see the strategies addressing the challenge? Where are there gaps? What is missing?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Use stickers: </a:t>
            </a:r>
            <a:r>
              <a:rPr lang="en" sz="2200"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Green for “This works”</a:t>
            </a:r>
            <a:endParaRPr sz="2200"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					   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                      </a:t>
            </a:r>
            <a:r>
              <a:rPr lang="en" sz="220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Yellow for “This MIGHT work”</a:t>
            </a:r>
            <a:endParaRPr sz="220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					    </a:t>
            </a:r>
            <a:endParaRPr sz="22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                      </a:t>
            </a:r>
            <a:r>
              <a:rPr lang="en" sz="2200"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Red for “This won’t work” </a:t>
            </a:r>
            <a:endParaRPr sz="2200">
              <a:highlight>
                <a:srgbClr val="FF00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Arial"/>
                <a:ea typeface="Arial"/>
                <a:cs typeface="Arial"/>
                <a:sym typeface="Arial"/>
              </a:rPr>
              <a:t>					   </a:t>
            </a:r>
            <a:endParaRPr sz="22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3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76C0"/>
          </a:solidFill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Roboto"/>
              <a:buNone/>
              <a:tabLst/>
              <a:defRPr/>
            </a:pPr>
            <a:r>
              <a:rPr kumimoji="0" lang="en-US" sz="6200" b="1" i="0" u="none" strike="noStrike" kern="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</Words>
  <Application>Microsoft Macintosh PowerPoint</Application>
  <PresentationFormat>On-screen Show (16:9)</PresentationFormat>
  <Paragraphs>99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Roboto</vt:lpstr>
      <vt:lpstr>Poppins ExtraLight</vt:lpstr>
      <vt:lpstr>Calibri</vt:lpstr>
      <vt:lpstr>Inter</vt:lpstr>
      <vt:lpstr>Arial</vt:lpstr>
      <vt:lpstr>Poppins</vt:lpstr>
      <vt:lpstr>Inter Light</vt:lpstr>
      <vt:lpstr>Candara</vt:lpstr>
      <vt:lpstr>Inter Medium</vt:lpstr>
      <vt:lpstr>Roboto Black</vt:lpstr>
      <vt:lpstr>Poppins SemiBold</vt:lpstr>
      <vt:lpstr>Simple Light</vt:lpstr>
      <vt:lpstr>Simple Light</vt:lpstr>
      <vt:lpstr>Simple Light</vt:lpstr>
      <vt:lpstr>  Welcome! Strategic Plan 2033: Community Engagement May 12, 2026</vt:lpstr>
      <vt:lpstr>Welcome</vt:lpstr>
      <vt:lpstr>SPPS 2033</vt:lpstr>
      <vt:lpstr>SPPS 2033 Roadmap</vt:lpstr>
      <vt:lpstr>SPPS 2033: Three Priority Areas &amp; 10 Key Topics</vt:lpstr>
      <vt:lpstr>SPPS 2033 Timeline</vt:lpstr>
      <vt:lpstr>How we have built the strategic plan so far</vt:lpstr>
      <vt:lpstr>What we’ve heard from you so far</vt:lpstr>
      <vt:lpstr>Here are the key topics to learn about and provide feedback on: </vt:lpstr>
      <vt:lpstr>Activity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Welcome! Strategic Plan 2033: Community Engagement May 12, 2026</dc:title>
  <cp:lastModifiedBy>Erica Wacker</cp:lastModifiedBy>
  <cp:revision>1</cp:revision>
  <dcterms:modified xsi:type="dcterms:W3CDTF">2026-05-14T19:23:55Z</dcterms:modified>
</cp:coreProperties>
</file>