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23"/>
  </p:notesMasterIdLst>
  <p:sldIdLst>
    <p:sldId id="256" r:id="rId2"/>
    <p:sldId id="267" r:id="rId3"/>
    <p:sldId id="266" r:id="rId4"/>
    <p:sldId id="257" r:id="rId5"/>
    <p:sldId id="270" r:id="rId6"/>
    <p:sldId id="258" r:id="rId7"/>
    <p:sldId id="272" r:id="rId8"/>
    <p:sldId id="259" r:id="rId9"/>
    <p:sldId id="275" r:id="rId10"/>
    <p:sldId id="260" r:id="rId11"/>
    <p:sldId id="273" r:id="rId12"/>
    <p:sldId id="264" r:id="rId13"/>
    <p:sldId id="274" r:id="rId14"/>
    <p:sldId id="261" r:id="rId15"/>
    <p:sldId id="262" r:id="rId16"/>
    <p:sldId id="263" r:id="rId17"/>
    <p:sldId id="277" r:id="rId18"/>
    <p:sldId id="281" r:id="rId19"/>
    <p:sldId id="278" r:id="rId20"/>
    <p:sldId id="279" r:id="rId21"/>
    <p:sldId id="265"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AF3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296" autoAdjust="0"/>
  </p:normalViewPr>
  <p:slideViewPr>
    <p:cSldViewPr snapToGrid="0" snapToObjects="1">
      <p:cViewPr>
        <p:scale>
          <a:sx n="71" d="100"/>
          <a:sy n="71" d="100"/>
        </p:scale>
        <p:origin x="2058" y="81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11784E-9FA9-4675-A8F5-B63799C0858F}" type="datetimeFigureOut">
              <a:rPr lang="en-US" smtClean="0"/>
              <a:t>5/12/2026</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75C79F-6477-4025-AA49-49DD405F8DDE}" type="slidenum">
              <a:rPr lang="en-US" smtClean="0"/>
              <a:t>‹#›</a:t>
            </a:fld>
            <a:endParaRPr lang="en-US" dirty="0"/>
          </a:p>
        </p:txBody>
      </p:sp>
    </p:spTree>
    <p:extLst>
      <p:ext uri="{BB962C8B-B14F-4D97-AF65-F5344CB8AC3E}">
        <p14:creationId xmlns:p14="http://schemas.microsoft.com/office/powerpoint/2010/main" val="25248898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Adapted from the user-provided presentation template: 2024 Title I Parent Meeting UPDATED.pptx
[/Sources]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dirty="0"/>
          </a:p>
        </p:txBody>
      </p:sp>
    </p:spTree>
    <p:extLst>
      <p:ext uri="{BB962C8B-B14F-4D97-AF65-F5344CB8AC3E}">
        <p14:creationId xmlns:p14="http://schemas.microsoft.com/office/powerpoint/2010/main" val="19036690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Adapted from the user-provided presentation template: 2024 Title I Parent Meeting UPDATED.pptx
[/Sources]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dirty="0"/>
          </a:p>
        </p:txBody>
      </p:sp>
    </p:spTree>
    <p:extLst>
      <p:ext uri="{BB962C8B-B14F-4D97-AF65-F5344CB8AC3E}">
        <p14:creationId xmlns:p14="http://schemas.microsoft.com/office/powerpoint/2010/main" val="1849640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Adapted from the user-provided presentation template: 2024 Title I Parent Meeting UPDATED.pptx
[/Sources]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dirty="0"/>
          </a:p>
        </p:txBody>
      </p:sp>
    </p:spTree>
    <p:extLst>
      <p:ext uri="{BB962C8B-B14F-4D97-AF65-F5344CB8AC3E}">
        <p14:creationId xmlns:p14="http://schemas.microsoft.com/office/powerpoint/2010/main" val="17481612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Adapted from the user-provided presentation template: 2024 Title I Parent Meeting UPDATED.pptx
[/Sources]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dirty="0"/>
          </a:p>
        </p:txBody>
      </p:sp>
    </p:spTree>
    <p:extLst>
      <p:ext uri="{BB962C8B-B14F-4D97-AF65-F5344CB8AC3E}">
        <p14:creationId xmlns:p14="http://schemas.microsoft.com/office/powerpoint/2010/main" val="37858309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Adapted from the user-provided presentation template: 2024 Title I Parent Meeting UPDATED.pptx
[/Sources]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dirty="0"/>
          </a:p>
        </p:txBody>
      </p:sp>
    </p:spTree>
    <p:extLst>
      <p:ext uri="{BB962C8B-B14F-4D97-AF65-F5344CB8AC3E}">
        <p14:creationId xmlns:p14="http://schemas.microsoft.com/office/powerpoint/2010/main" val="27436186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Adapted from the user-provided presentation template: 2024 Title I Parent Meeting UPDATED.pptx
[/Sources]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dirty="0"/>
          </a:p>
        </p:txBody>
      </p:sp>
    </p:spTree>
    <p:extLst>
      <p:ext uri="{BB962C8B-B14F-4D97-AF65-F5344CB8AC3E}">
        <p14:creationId xmlns:p14="http://schemas.microsoft.com/office/powerpoint/2010/main" val="2305095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Adapted from the user-provided presentation template: 2024 Title I Parent Meeting UPDATED.pptx
[/Sources]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3092356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Adapted from the user-provided presentation template: 2024 Title I Parent Meeting UPDATED.pptx
[/Sources]
This slide intentionally includes editable placeholders for current-year funding amounts.</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dirty="0"/>
          </a:p>
        </p:txBody>
      </p:sp>
    </p:spTree>
    <p:extLst>
      <p:ext uri="{BB962C8B-B14F-4D97-AF65-F5344CB8AC3E}">
        <p14:creationId xmlns:p14="http://schemas.microsoft.com/office/powerpoint/2010/main" val="35690665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Adapted from the user-provided presentation template: 2024 Title I Parent Meeting UPDATED.pptx
[/Sources]
This slide includes editable placeholders for the school-year event calendar.</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dirty="0"/>
          </a:p>
        </p:txBody>
      </p:sp>
    </p:spTree>
    <p:extLst>
      <p:ext uri="{BB962C8B-B14F-4D97-AF65-F5344CB8AC3E}">
        <p14:creationId xmlns:p14="http://schemas.microsoft.com/office/powerpoint/2010/main" val="4244271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6399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5/12/2026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284875302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70260786"/>
      </p:ext>
    </p:extLst>
  </p:cSld>
  <p:clrMap bg1="lt1" tx1="dk1" bg2="lt2" tx2="dk2" accent1="accent1" accent2="accent2" accent3="accent3" accent4="accent4" accent5="accent5" accent6="accent6" hlink="hlink" folHlink="folHlink"/>
  <p:sldLayoutIdLst>
    <p:sldLayoutId id="2147483662" r:id="rId1"/>
    <p:sldLayoutId id="2147483663" r:id="rId2"/>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3.png"/><Relationship Id="rId9"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Rectangle 1"/>
          <p:cNvSpPr/>
          <p:nvPr/>
        </p:nvSpPr>
        <p:spPr>
          <a:xfrm>
            <a:off x="0" y="0"/>
            <a:ext cx="9144000" cy="548640"/>
          </a:xfrm>
          <a:prstGeom prst="rect">
            <a:avLst/>
          </a:prstGeom>
          <a:solidFill>
            <a:srgbClr val="D4AF37"/>
          </a:solidFill>
          <a:ln>
            <a:solidFill>
              <a:srgbClr val="D4AF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mitchell_logo_final.png"/>
          <p:cNvPicPr>
            <a:picLocks noChangeAspect="1"/>
          </p:cNvPicPr>
          <p:nvPr/>
        </p:nvPicPr>
        <p:blipFill>
          <a:blip r:embed="rId2"/>
          <a:stretch>
            <a:fillRect/>
          </a:stretch>
        </p:blipFill>
        <p:spPr>
          <a:xfrm>
            <a:off x="274320" y="640080"/>
            <a:ext cx="2600325" cy="1280160"/>
          </a:xfrm>
          <a:prstGeom prst="rect">
            <a:avLst/>
          </a:prstGeom>
        </p:spPr>
      </p:pic>
      <p:sp>
        <p:nvSpPr>
          <p:cNvPr id="4" name="TextBox 3"/>
          <p:cNvSpPr txBox="1"/>
          <p:nvPr/>
        </p:nvSpPr>
        <p:spPr>
          <a:xfrm>
            <a:off x="841248" y="2863733"/>
            <a:ext cx="7589520" cy="892552"/>
          </a:xfrm>
          <a:prstGeom prst="rect">
            <a:avLst/>
          </a:prstGeom>
          <a:noFill/>
        </p:spPr>
        <p:txBody>
          <a:bodyPr wrap="square">
            <a:spAutoFit/>
          </a:bodyPr>
          <a:lstStyle/>
          <a:p>
            <a:pPr algn="ctr">
              <a:defRPr sz="2600" b="1">
                <a:solidFill>
                  <a:srgbClr val="D4AF37"/>
                </a:solidFill>
              </a:defRPr>
            </a:pPr>
            <a:r>
              <a:rPr dirty="0">
                <a:latin typeface="Times New Roman" panose="02020603050405020304" pitchFamily="18" charset="0"/>
                <a:cs typeface="Times New Roman" panose="02020603050405020304" pitchFamily="18" charset="0"/>
              </a:rPr>
              <a:t>Mitchell High School </a:t>
            </a:r>
            <a:endParaRPr lang="en-US" dirty="0">
              <a:latin typeface="Times New Roman" panose="02020603050405020304" pitchFamily="18" charset="0"/>
              <a:cs typeface="Times New Roman" panose="02020603050405020304" pitchFamily="18" charset="0"/>
            </a:endParaRPr>
          </a:p>
          <a:p>
            <a:pPr algn="ctr">
              <a:defRPr sz="2600" b="1">
                <a:solidFill>
                  <a:srgbClr val="D4AF37"/>
                </a:solidFill>
              </a:defRPr>
            </a:pPr>
            <a:r>
              <a:rPr dirty="0">
                <a:latin typeface="Times New Roman" panose="02020603050405020304" pitchFamily="18" charset="0"/>
                <a:cs typeface="Times New Roman" panose="02020603050405020304" pitchFamily="18" charset="0"/>
              </a:rPr>
              <a:t>Annual Title I Parent Meeting</a:t>
            </a:r>
          </a:p>
        </p:txBody>
      </p:sp>
      <p:sp>
        <p:nvSpPr>
          <p:cNvPr id="5" name="TextBox 4"/>
          <p:cNvSpPr txBox="1"/>
          <p:nvPr/>
        </p:nvSpPr>
        <p:spPr>
          <a:xfrm>
            <a:off x="301752" y="5501556"/>
            <a:ext cx="8668512" cy="400110"/>
          </a:xfrm>
          <a:prstGeom prst="rect">
            <a:avLst/>
          </a:prstGeom>
          <a:noFill/>
        </p:spPr>
        <p:txBody>
          <a:bodyPr wrap="square">
            <a:spAutoFit/>
          </a:bodyPr>
          <a:lstStyle/>
          <a:p>
            <a:pPr>
              <a:defRPr sz="2000">
                <a:solidFill>
                  <a:srgbClr val="FFFFFF"/>
                </a:solidFill>
              </a:defRPr>
            </a:pPr>
            <a:r>
              <a:rPr dirty="0"/>
              <a:t>The School Where CHAMPIONS Are MADE: </a:t>
            </a:r>
            <a:r>
              <a:rPr i="1" dirty="0"/>
              <a:t>Academically, Athletically, and Socially</a:t>
            </a:r>
          </a:p>
        </p:txBody>
      </p:sp>
      <p:sp>
        <p:nvSpPr>
          <p:cNvPr id="6" name="Rectangle 5"/>
          <p:cNvSpPr/>
          <p:nvPr/>
        </p:nvSpPr>
        <p:spPr>
          <a:xfrm>
            <a:off x="457200" y="6126480"/>
            <a:ext cx="7589520" cy="45720"/>
          </a:xfrm>
          <a:prstGeom prst="rect">
            <a:avLst/>
          </a:prstGeom>
          <a:solidFill>
            <a:srgbClr val="D4AF37"/>
          </a:solidFill>
          <a:ln>
            <a:solidFill>
              <a:srgbClr val="D4AF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7" name="TextBox 6"/>
          <p:cNvSpPr txBox="1"/>
          <p:nvPr/>
        </p:nvSpPr>
        <p:spPr>
          <a:xfrm>
            <a:off x="365760" y="6217920"/>
            <a:ext cx="4572000" cy="274320"/>
          </a:xfrm>
          <a:prstGeom prst="rect">
            <a:avLst/>
          </a:prstGeom>
          <a:noFill/>
        </p:spPr>
        <p:txBody>
          <a:bodyPr wrap="none">
            <a:spAutoFit/>
          </a:bodyPr>
          <a:lstStyle/>
          <a:p>
            <a:pPr>
              <a:defRPr sz="1000">
                <a:solidFill>
                  <a:srgbClr val="D4AF37"/>
                </a:solidFill>
              </a:defRPr>
            </a:pPr>
            <a:r>
              <a:rPr dirty="0"/>
              <a:t>Mitchell High School • Home of the Mighty Tigers</a:t>
            </a:r>
          </a:p>
        </p:txBody>
      </p:sp>
      <p:sp>
        <p:nvSpPr>
          <p:cNvPr id="8" name="Shape 3">
            <a:extLst>
              <a:ext uri="{FF2B5EF4-FFF2-40B4-BE49-F238E27FC236}">
                <a16:creationId xmlns:a16="http://schemas.microsoft.com/office/drawing/2014/main" id="{BC8D0043-754A-519B-4087-15C1E37A055E}"/>
              </a:ext>
            </a:extLst>
          </p:cNvPr>
          <p:cNvSpPr/>
          <p:nvPr/>
        </p:nvSpPr>
        <p:spPr>
          <a:xfrm>
            <a:off x="3051810" y="3802005"/>
            <a:ext cx="3051810" cy="27432"/>
          </a:xfrm>
          <a:prstGeom prst="rect">
            <a:avLst/>
          </a:prstGeom>
          <a:solidFill>
            <a:srgbClr val="A8842E"/>
          </a:solidFill>
          <a:ln w="12700">
            <a:solidFill>
              <a:srgbClr val="A8842E">
                <a:alpha val="0"/>
              </a:srgbClr>
            </a:solidFill>
            <a:prstDash val="solid"/>
          </a:ln>
        </p:spPr>
        <p:txBody>
          <a:bodyPr/>
          <a:lstStyle/>
          <a:p>
            <a:endParaRPr lang="en-US" dirty="0"/>
          </a:p>
        </p:txBody>
      </p:sp>
      <p:sp>
        <p:nvSpPr>
          <p:cNvPr id="9" name="TextBox 8">
            <a:extLst>
              <a:ext uri="{FF2B5EF4-FFF2-40B4-BE49-F238E27FC236}">
                <a16:creationId xmlns:a16="http://schemas.microsoft.com/office/drawing/2014/main" id="{5F60931F-2897-14FD-7B93-A559C0F140AB}"/>
              </a:ext>
            </a:extLst>
          </p:cNvPr>
          <p:cNvSpPr txBox="1"/>
          <p:nvPr/>
        </p:nvSpPr>
        <p:spPr>
          <a:xfrm>
            <a:off x="3227832" y="3961025"/>
            <a:ext cx="2816352" cy="1754326"/>
          </a:xfrm>
          <a:prstGeom prst="rect">
            <a:avLst/>
          </a:prstGeom>
          <a:noFill/>
        </p:spPr>
        <p:txBody>
          <a:bodyPr wrap="square" rtlCol="0">
            <a:spAutoFit/>
          </a:bodyPr>
          <a:lstStyle/>
          <a:p>
            <a:pPr algn="ctr"/>
            <a:r>
              <a:rPr lang="en-US" dirty="0">
                <a:solidFill>
                  <a:schemeClr val="bg1"/>
                </a:solidFill>
                <a:latin typeface="Times New Roman" panose="02020603050405020304" pitchFamily="18" charset="0"/>
                <a:cs typeface="Times New Roman" panose="02020603050405020304" pitchFamily="18" charset="0"/>
              </a:rPr>
              <a:t>2025-2026 School Year</a:t>
            </a:r>
          </a:p>
          <a:p>
            <a:pPr algn="ctr"/>
            <a:endParaRPr lang="en-US" dirty="0">
              <a:solidFill>
                <a:schemeClr val="bg1"/>
              </a:solidFill>
            </a:endParaRPr>
          </a:p>
          <a:p>
            <a:pPr algn="ctr"/>
            <a:endParaRPr lang="en-US" dirty="0">
              <a:solidFill>
                <a:schemeClr val="bg1"/>
              </a:solidFill>
            </a:endParaRPr>
          </a:p>
          <a:p>
            <a:pPr algn="ctr"/>
            <a:r>
              <a:rPr lang="en-US" i="1" dirty="0">
                <a:solidFill>
                  <a:srgbClr val="E8E4DD"/>
                </a:solidFill>
                <a:latin typeface="Arial" pitchFamily="34" charset="0"/>
                <a:ea typeface="Arial" pitchFamily="34" charset="-122"/>
                <a:cs typeface="Arial" pitchFamily="34" charset="-120"/>
              </a:rPr>
              <a:t>Partnering with families for student success</a:t>
            </a:r>
            <a:endParaRPr lang="en-US" dirty="0"/>
          </a:p>
          <a:p>
            <a:pPr algn="ctr"/>
            <a:endParaRPr lang="en-US"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308610" y="1200150"/>
            <a:ext cx="41148" cy="617220"/>
          </a:xfrm>
          <a:prstGeom prst="rect">
            <a:avLst/>
          </a:prstGeom>
          <a:solidFill>
            <a:srgbClr val="A8842E"/>
          </a:solidFill>
          <a:ln w="12700">
            <a:solidFill>
              <a:srgbClr val="A8842E">
                <a:alpha val="0"/>
              </a:srgbClr>
            </a:solidFill>
            <a:prstDash val="solid"/>
          </a:ln>
        </p:spPr>
        <p:txBody>
          <a:bodyPr/>
          <a:lstStyle/>
          <a:p>
            <a:endParaRPr lang="en-US" dirty="0"/>
          </a:p>
        </p:txBody>
      </p:sp>
      <p:sp>
        <p:nvSpPr>
          <p:cNvPr id="3" name="Text 1"/>
          <p:cNvSpPr/>
          <p:nvPr/>
        </p:nvSpPr>
        <p:spPr>
          <a:xfrm>
            <a:off x="548640" y="1165860"/>
            <a:ext cx="6035040" cy="240030"/>
          </a:xfrm>
          <a:prstGeom prst="rect">
            <a:avLst/>
          </a:prstGeom>
          <a:noFill/>
          <a:ln/>
        </p:spPr>
        <p:txBody>
          <a:bodyPr wrap="square" lIns="0" tIns="0" rIns="0" bIns="0" rtlCol="0" anchor="ctr"/>
          <a:lstStyle/>
          <a:p>
            <a:r>
              <a:rPr lang="en-US" b="1" dirty="0">
                <a:solidFill>
                  <a:srgbClr val="1B1B1B"/>
                </a:solidFill>
                <a:latin typeface="Georgia" pitchFamily="34" charset="0"/>
                <a:ea typeface="Georgia" pitchFamily="34" charset="-122"/>
                <a:cs typeface="Georgia" pitchFamily="34" charset="-120"/>
              </a:rPr>
              <a:t>Welcome, Mitchell Families</a:t>
            </a:r>
            <a:endParaRPr lang="en-US" dirty="0"/>
          </a:p>
        </p:txBody>
      </p:sp>
      <p:sp>
        <p:nvSpPr>
          <p:cNvPr id="4" name="Shape 2"/>
          <p:cNvSpPr/>
          <p:nvPr/>
        </p:nvSpPr>
        <p:spPr>
          <a:xfrm>
            <a:off x="548640" y="1495044"/>
            <a:ext cx="1234440" cy="27432"/>
          </a:xfrm>
          <a:prstGeom prst="rect">
            <a:avLst/>
          </a:prstGeom>
          <a:solidFill>
            <a:srgbClr val="A8842E"/>
          </a:solidFill>
          <a:ln w="12700">
            <a:solidFill>
              <a:srgbClr val="A8842E">
                <a:alpha val="0"/>
              </a:srgbClr>
            </a:solidFill>
            <a:prstDash val="solid"/>
          </a:ln>
        </p:spPr>
        <p:txBody>
          <a:bodyPr/>
          <a:lstStyle/>
          <a:p>
            <a:endParaRPr lang="en-US" dirty="0"/>
          </a:p>
        </p:txBody>
      </p:sp>
      <p:sp>
        <p:nvSpPr>
          <p:cNvPr id="5" name="Text 3"/>
          <p:cNvSpPr/>
          <p:nvPr/>
        </p:nvSpPr>
        <p:spPr>
          <a:xfrm>
            <a:off x="562356" y="1556766"/>
            <a:ext cx="6035040" cy="164592"/>
          </a:xfrm>
          <a:prstGeom prst="rect">
            <a:avLst/>
          </a:prstGeom>
          <a:noFill/>
          <a:ln/>
        </p:spPr>
        <p:txBody>
          <a:bodyPr wrap="square" lIns="0" tIns="0" rIns="0" bIns="0" rtlCol="0" anchor="ctr"/>
          <a:lstStyle/>
          <a:p>
            <a:r>
              <a:rPr lang="en-US" sz="788" i="1" dirty="0">
                <a:solidFill>
                  <a:srgbClr val="676767"/>
                </a:solidFill>
                <a:latin typeface="Arial" pitchFamily="34" charset="0"/>
                <a:ea typeface="Arial" pitchFamily="34" charset="-122"/>
                <a:cs typeface="Arial" pitchFamily="34" charset="-120"/>
              </a:rPr>
              <a:t>Thank you for partnering with us this school year.</a:t>
            </a:r>
            <a:endParaRPr lang="en-US" sz="788" dirty="0"/>
          </a:p>
        </p:txBody>
      </p:sp>
      <p:pic>
        <p:nvPicPr>
          <p:cNvPr id="6" name="Image 0" descr="/mnt/data/extract_imgs2/s7_9.png"/>
          <p:cNvPicPr>
            <a:picLocks noChangeAspect="1"/>
          </p:cNvPicPr>
          <p:nvPr/>
        </p:nvPicPr>
        <p:blipFill>
          <a:blip r:embed="rId3">
            <a:alphaModFix amt="98000"/>
          </a:blip>
          <a:stretch>
            <a:fillRect/>
          </a:stretch>
        </p:blipFill>
        <p:spPr>
          <a:xfrm>
            <a:off x="7920990" y="1142399"/>
            <a:ext cx="822960" cy="664143"/>
          </a:xfrm>
          <a:prstGeom prst="rect">
            <a:avLst/>
          </a:prstGeom>
        </p:spPr>
      </p:pic>
      <p:pic>
        <p:nvPicPr>
          <p:cNvPr id="7" name="Image 1" descr="/mnt/data/footer_marble.png"/>
          <p:cNvPicPr>
            <a:picLocks noChangeAspect="1"/>
          </p:cNvPicPr>
          <p:nvPr/>
        </p:nvPicPr>
        <p:blipFill>
          <a:blip r:embed="rId4"/>
          <a:stretch>
            <a:fillRect/>
          </a:stretch>
        </p:blipFill>
        <p:spPr>
          <a:xfrm>
            <a:off x="1" y="5554980"/>
            <a:ext cx="9143771" cy="445770"/>
          </a:xfrm>
          <a:prstGeom prst="rect">
            <a:avLst/>
          </a:prstGeom>
        </p:spPr>
      </p:pic>
      <p:sp>
        <p:nvSpPr>
          <p:cNvPr id="8" name="Text 4"/>
          <p:cNvSpPr/>
          <p:nvPr/>
        </p:nvSpPr>
        <p:spPr>
          <a:xfrm>
            <a:off x="411480" y="5644134"/>
            <a:ext cx="8298180" cy="123444"/>
          </a:xfrm>
          <a:prstGeom prst="rect">
            <a:avLst/>
          </a:prstGeom>
          <a:noFill/>
          <a:ln/>
        </p:spPr>
        <p:txBody>
          <a:bodyPr wrap="square" lIns="0" tIns="0" rIns="0" bIns="0" rtlCol="0" anchor="ctr"/>
          <a:lstStyle/>
          <a:p>
            <a:pPr algn="r"/>
            <a:r>
              <a:rPr lang="en-US" sz="713" dirty="0">
                <a:solidFill>
                  <a:srgbClr val="2C2C2C"/>
                </a:solidFill>
                <a:latin typeface="Arial" pitchFamily="34" charset="0"/>
                <a:ea typeface="Arial" pitchFamily="34" charset="-122"/>
                <a:cs typeface="Arial" pitchFamily="34" charset="-120"/>
              </a:rPr>
              <a:t>Mitchell High School • Annual Title I Parent Meeting • 2025–2026</a:t>
            </a:r>
            <a:endParaRPr lang="en-US" sz="713" dirty="0"/>
          </a:p>
        </p:txBody>
      </p:sp>
      <p:sp>
        <p:nvSpPr>
          <p:cNvPr id="9" name="Shape 5"/>
          <p:cNvSpPr/>
          <p:nvPr/>
        </p:nvSpPr>
        <p:spPr>
          <a:xfrm>
            <a:off x="582930" y="1851660"/>
            <a:ext cx="4869180" cy="3236976"/>
          </a:xfrm>
          <a:prstGeom prst="roundRect">
            <a:avLst>
              <a:gd name="adj" fmla="val 1271"/>
            </a:avLst>
          </a:prstGeom>
          <a:solidFill>
            <a:srgbClr val="FFFFFF"/>
          </a:solidFill>
          <a:ln w="12700">
            <a:solidFill>
              <a:srgbClr val="D9D4CB"/>
            </a:solidFill>
            <a:prstDash val="solid"/>
          </a:ln>
        </p:spPr>
        <p:txBody>
          <a:bodyPr/>
          <a:lstStyle/>
          <a:p>
            <a:endParaRPr lang="en-US" dirty="0"/>
          </a:p>
        </p:txBody>
      </p:sp>
      <p:sp>
        <p:nvSpPr>
          <p:cNvPr id="10" name="Text 6"/>
          <p:cNvSpPr/>
          <p:nvPr/>
        </p:nvSpPr>
        <p:spPr>
          <a:xfrm>
            <a:off x="768096" y="2057400"/>
            <a:ext cx="4491990" cy="1453896"/>
          </a:xfrm>
          <a:prstGeom prst="rect">
            <a:avLst/>
          </a:prstGeom>
          <a:noFill/>
          <a:ln/>
        </p:spPr>
        <p:txBody>
          <a:bodyPr wrap="square" lIns="191" tIns="191" rIns="191" bIns="191" rtlCol="0" anchor="ctr">
            <a:normAutofit/>
          </a:bodyPr>
          <a:lstStyle/>
          <a:p>
            <a:pPr>
              <a:lnSpc>
                <a:spcPct val="108000"/>
              </a:lnSpc>
            </a:pPr>
            <a:r>
              <a:rPr lang="en-US" sz="1350" dirty="0">
                <a:solidFill>
                  <a:srgbClr val="1B1B1B"/>
                </a:solidFill>
                <a:latin typeface="Arial" pitchFamily="34" charset="0"/>
                <a:ea typeface="Arial" pitchFamily="34" charset="-122"/>
                <a:cs typeface="Arial" pitchFamily="34" charset="-120"/>
              </a:rPr>
              <a:t>We are excited to work alongside our families as we support academic achievement, student growth, and a strong school-home partnership. Tonight’s meeting shares the key parts of our Title I program, the supports available to students, and the many ways families can stay involved.</a:t>
            </a:r>
            <a:endParaRPr lang="en-US" sz="1350" dirty="0"/>
          </a:p>
        </p:txBody>
      </p:sp>
      <p:sp>
        <p:nvSpPr>
          <p:cNvPr id="11" name="Text 7"/>
          <p:cNvSpPr/>
          <p:nvPr/>
        </p:nvSpPr>
        <p:spPr>
          <a:xfrm>
            <a:off x="768096" y="3538728"/>
            <a:ext cx="4423410" cy="754380"/>
          </a:xfrm>
          <a:prstGeom prst="rect">
            <a:avLst/>
          </a:prstGeom>
          <a:noFill/>
          <a:ln/>
        </p:spPr>
        <p:txBody>
          <a:bodyPr wrap="square" lIns="0" tIns="0" rIns="0" bIns="0" rtlCol="0" anchor="ctr">
            <a:normAutofit/>
          </a:bodyPr>
          <a:lstStyle/>
          <a:p>
            <a:r>
              <a:rPr lang="en-US" sz="1200" i="1" dirty="0">
                <a:solidFill>
                  <a:srgbClr val="676767"/>
                </a:solidFill>
                <a:latin typeface="Georgia" pitchFamily="34" charset="0"/>
                <a:ea typeface="Georgia" pitchFamily="34" charset="-122"/>
                <a:cs typeface="Georgia" pitchFamily="34" charset="-120"/>
              </a:rPr>
              <a:t>"Good communication is such an important part of any great relationship. Here at Mitchell High School, we are committed to assisting our families and students in all the best ways possible."</a:t>
            </a:r>
            <a:endParaRPr lang="en-US" sz="1200" dirty="0"/>
          </a:p>
        </p:txBody>
      </p:sp>
      <p:sp>
        <p:nvSpPr>
          <p:cNvPr id="12" name="Text 8"/>
          <p:cNvSpPr/>
          <p:nvPr/>
        </p:nvSpPr>
        <p:spPr>
          <a:xfrm>
            <a:off x="768096" y="4526280"/>
            <a:ext cx="2400300" cy="377190"/>
          </a:xfrm>
          <a:prstGeom prst="rect">
            <a:avLst/>
          </a:prstGeom>
          <a:noFill/>
          <a:ln/>
        </p:spPr>
        <p:txBody>
          <a:bodyPr wrap="square" lIns="0" tIns="0" rIns="0" bIns="0" rtlCol="0" anchor="ctr">
            <a:normAutofit/>
          </a:bodyPr>
          <a:lstStyle/>
          <a:p>
            <a:r>
              <a:rPr lang="en-US" sz="938" b="1" dirty="0">
                <a:solidFill>
                  <a:srgbClr val="A8842E"/>
                </a:solidFill>
                <a:latin typeface="Arial" pitchFamily="34" charset="0"/>
                <a:ea typeface="Arial" pitchFamily="34" charset="-122"/>
                <a:cs typeface="Arial" pitchFamily="34" charset="-120"/>
              </a:rPr>
              <a:t>Kelvin M. Meeks, Principal</a:t>
            </a:r>
            <a:endParaRPr lang="en-US" sz="938" dirty="0"/>
          </a:p>
          <a:p>
            <a:r>
              <a:rPr lang="en-US" sz="938" b="1" dirty="0">
                <a:solidFill>
                  <a:srgbClr val="A8842E"/>
                </a:solidFill>
                <a:latin typeface="Arial" pitchFamily="34" charset="0"/>
                <a:ea typeface="Arial" pitchFamily="34" charset="-122"/>
                <a:cs typeface="Arial" pitchFamily="34" charset="-120"/>
              </a:rPr>
              <a:t>Kenya N. Minor, Vice Principal</a:t>
            </a:r>
            <a:endParaRPr lang="en-US" sz="938" dirty="0"/>
          </a:p>
        </p:txBody>
      </p:sp>
      <p:sp>
        <p:nvSpPr>
          <p:cNvPr id="13" name="Shape 9"/>
          <p:cNvSpPr/>
          <p:nvPr/>
        </p:nvSpPr>
        <p:spPr>
          <a:xfrm>
            <a:off x="5692140" y="1920240"/>
            <a:ext cx="2880360" cy="3120390"/>
          </a:xfrm>
          <a:prstGeom prst="roundRect">
            <a:avLst>
              <a:gd name="adj" fmla="val 1429"/>
            </a:avLst>
          </a:prstGeom>
          <a:solidFill>
            <a:srgbClr val="F8F6F2"/>
          </a:solidFill>
          <a:ln w="15240">
            <a:solidFill>
              <a:srgbClr val="A8842E"/>
            </a:solidFill>
            <a:prstDash val="solid"/>
          </a:ln>
        </p:spPr>
        <p:txBody>
          <a:bodyPr/>
          <a:lstStyle/>
          <a:p>
            <a:endParaRPr lang="en-US" dirty="0"/>
          </a:p>
        </p:txBody>
      </p:sp>
      <p:sp>
        <p:nvSpPr>
          <p:cNvPr id="15" name="Text 10"/>
          <p:cNvSpPr/>
          <p:nvPr/>
        </p:nvSpPr>
        <p:spPr>
          <a:xfrm>
            <a:off x="5966460" y="3518154"/>
            <a:ext cx="2194560" cy="150876"/>
          </a:xfrm>
          <a:prstGeom prst="rect">
            <a:avLst/>
          </a:prstGeom>
          <a:noFill/>
          <a:ln/>
        </p:spPr>
        <p:txBody>
          <a:bodyPr wrap="square" lIns="0" tIns="0" rIns="0" bIns="0" rtlCol="0" anchor="ctr"/>
          <a:lstStyle/>
          <a:p>
            <a:pPr algn="ctr"/>
            <a:r>
              <a:rPr lang="en-US" sz="1050" b="1" dirty="0">
                <a:solidFill>
                  <a:srgbClr val="1B1B1B"/>
                </a:solidFill>
                <a:latin typeface="Arial" pitchFamily="34" charset="0"/>
                <a:ea typeface="Arial" pitchFamily="34" charset="-122"/>
                <a:cs typeface="Arial" pitchFamily="34" charset="-120"/>
              </a:rPr>
              <a:t>Tonight we will review:</a:t>
            </a:r>
            <a:endParaRPr lang="en-US" sz="1050" dirty="0"/>
          </a:p>
        </p:txBody>
      </p:sp>
      <p:sp>
        <p:nvSpPr>
          <p:cNvPr id="16" name="Text 11"/>
          <p:cNvSpPr/>
          <p:nvPr/>
        </p:nvSpPr>
        <p:spPr>
          <a:xfrm>
            <a:off x="5911596" y="3723894"/>
            <a:ext cx="2366010" cy="1303020"/>
          </a:xfrm>
          <a:prstGeom prst="rect">
            <a:avLst/>
          </a:prstGeom>
          <a:noFill/>
          <a:ln/>
        </p:spPr>
        <p:txBody>
          <a:bodyPr wrap="square" lIns="191" tIns="191" rIns="191" bIns="191" rtlCol="0" anchor="t">
            <a:normAutofit/>
          </a:bodyPr>
          <a:lstStyle/>
          <a:p>
            <a:pPr>
              <a:lnSpc>
                <a:spcPct val="108000"/>
              </a:lnSpc>
            </a:pPr>
            <a:r>
              <a:rPr lang="en-US" sz="1050" dirty="0">
                <a:solidFill>
                  <a:srgbClr val="1B1B1B"/>
                </a:solidFill>
                <a:latin typeface="Arial" pitchFamily="34" charset="0"/>
                <a:ea typeface="Arial" pitchFamily="34" charset="-122"/>
                <a:cs typeface="Arial" pitchFamily="34" charset="-120"/>
              </a:rPr>
              <a:t>• How Title I supports students and teachers at Mitchell High School</a:t>
            </a:r>
            <a:endParaRPr lang="en-US" sz="1050" dirty="0"/>
          </a:p>
          <a:p>
            <a:pPr>
              <a:lnSpc>
                <a:spcPct val="108000"/>
              </a:lnSpc>
            </a:pPr>
            <a:r>
              <a:rPr lang="en-US" sz="1050" dirty="0">
                <a:solidFill>
                  <a:srgbClr val="1B1B1B"/>
                </a:solidFill>
                <a:latin typeface="Arial" pitchFamily="34" charset="0"/>
                <a:ea typeface="Arial" pitchFamily="34" charset="-122"/>
                <a:cs typeface="Arial" pitchFamily="34" charset="-120"/>
              </a:rPr>
              <a:t>• Family engagement opportunities and parent rights</a:t>
            </a:r>
            <a:endParaRPr lang="en-US" sz="1050" dirty="0"/>
          </a:p>
          <a:p>
            <a:pPr>
              <a:lnSpc>
                <a:spcPct val="108000"/>
              </a:lnSpc>
            </a:pPr>
            <a:r>
              <a:rPr lang="en-US" sz="1050" dirty="0">
                <a:solidFill>
                  <a:srgbClr val="1B1B1B"/>
                </a:solidFill>
                <a:latin typeface="Arial" pitchFamily="34" charset="0"/>
                <a:ea typeface="Arial" pitchFamily="34" charset="-122"/>
                <a:cs typeface="Arial" pitchFamily="34" charset="-120"/>
              </a:rPr>
              <a:t>• School plans, funding, and upcoming events</a:t>
            </a:r>
            <a:endParaRPr lang="en-US" sz="1050" dirty="0"/>
          </a:p>
        </p:txBody>
      </p:sp>
      <p:pic>
        <p:nvPicPr>
          <p:cNvPr id="18" name="Picture 17">
            <a:extLst>
              <a:ext uri="{FF2B5EF4-FFF2-40B4-BE49-F238E27FC236}">
                <a16:creationId xmlns:a16="http://schemas.microsoft.com/office/drawing/2014/main" id="{703F1B4F-7BC5-DAA9-5AEF-1F7915121B30}"/>
              </a:ext>
            </a:extLst>
          </p:cNvPr>
          <p:cNvPicPr>
            <a:picLocks noChangeAspect="1"/>
          </p:cNvPicPr>
          <p:nvPr/>
        </p:nvPicPr>
        <p:blipFill>
          <a:blip r:embed="rId5"/>
          <a:stretch>
            <a:fillRect/>
          </a:stretch>
        </p:blipFill>
        <p:spPr>
          <a:xfrm>
            <a:off x="6323684" y="2481596"/>
            <a:ext cx="1617271" cy="796195"/>
          </a:xfrm>
          <a:prstGeom prst="rect">
            <a:avLst/>
          </a:prstGeom>
        </p:spPr>
      </p:pic>
    </p:spTree>
    <p:extLst>
      <p:ext uri="{BB962C8B-B14F-4D97-AF65-F5344CB8AC3E}">
        <p14:creationId xmlns:p14="http://schemas.microsoft.com/office/powerpoint/2010/main" val="4501607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Rectangle 1"/>
          <p:cNvSpPr/>
          <p:nvPr/>
        </p:nvSpPr>
        <p:spPr>
          <a:xfrm>
            <a:off x="0" y="0"/>
            <a:ext cx="9144000" cy="548640"/>
          </a:xfrm>
          <a:prstGeom prst="rect">
            <a:avLst/>
          </a:prstGeom>
          <a:solidFill>
            <a:srgbClr val="D4AF37"/>
          </a:solidFill>
          <a:ln>
            <a:solidFill>
              <a:srgbClr val="D4AF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 name="TextBox 2"/>
          <p:cNvSpPr txBox="1"/>
          <p:nvPr/>
        </p:nvSpPr>
        <p:spPr>
          <a:xfrm>
            <a:off x="731520" y="731520"/>
            <a:ext cx="7315200" cy="731520"/>
          </a:xfrm>
          <a:prstGeom prst="rect">
            <a:avLst/>
          </a:prstGeom>
          <a:noFill/>
        </p:spPr>
        <p:txBody>
          <a:bodyPr wrap="none">
            <a:spAutoFit/>
          </a:bodyPr>
          <a:lstStyle/>
          <a:p>
            <a:pPr>
              <a:defRPr sz="3000" b="1">
                <a:solidFill>
                  <a:srgbClr val="D4AF37"/>
                </a:solidFill>
              </a:defRPr>
            </a:pPr>
            <a:r>
              <a:rPr dirty="0"/>
              <a:t>AGENDA</a:t>
            </a:r>
          </a:p>
        </p:txBody>
      </p:sp>
      <p:sp>
        <p:nvSpPr>
          <p:cNvPr id="4" name="TextBox 3"/>
          <p:cNvSpPr txBox="1"/>
          <p:nvPr/>
        </p:nvSpPr>
        <p:spPr>
          <a:xfrm>
            <a:off x="914400" y="1554480"/>
            <a:ext cx="4608954" cy="4370427"/>
          </a:xfrm>
          <a:prstGeom prst="rect">
            <a:avLst/>
          </a:prstGeom>
          <a:noFill/>
        </p:spPr>
        <p:txBody>
          <a:bodyPr wrap="none">
            <a:spAutoFit/>
          </a:bodyPr>
          <a:lstStyle/>
          <a:p>
            <a:pPr>
              <a:defRPr sz="2200">
                <a:solidFill>
                  <a:srgbClr val="FFFFFF"/>
                </a:solidFill>
              </a:defRPr>
            </a:pPr>
            <a:r>
              <a:rPr dirty="0"/>
              <a:t>• </a:t>
            </a:r>
            <a:r>
              <a:rPr sz="1600" dirty="0">
                <a:latin typeface="Times New Roman" panose="02020603050405020304" pitchFamily="18" charset="0"/>
                <a:cs typeface="Times New Roman" panose="02020603050405020304" pitchFamily="18" charset="0"/>
              </a:rPr>
              <a:t>Welcome &amp; Introductions</a:t>
            </a:r>
            <a:br>
              <a:rPr sz="1600" dirty="0">
                <a:latin typeface="Times New Roman" panose="02020603050405020304" pitchFamily="18" charset="0"/>
                <a:cs typeface="Times New Roman" panose="02020603050405020304" pitchFamily="18" charset="0"/>
              </a:rPr>
            </a:br>
            <a:br>
              <a:rPr sz="1600" dirty="0">
                <a:latin typeface="Times New Roman" panose="02020603050405020304" pitchFamily="18" charset="0"/>
                <a:cs typeface="Times New Roman" panose="02020603050405020304" pitchFamily="18" charset="0"/>
              </a:rPr>
            </a:br>
            <a:r>
              <a:rPr sz="1600" dirty="0">
                <a:latin typeface="Times New Roman" panose="02020603050405020304" pitchFamily="18" charset="0"/>
                <a:cs typeface="Times New Roman" panose="02020603050405020304" pitchFamily="18" charset="0"/>
              </a:rPr>
              <a:t>• What is the Title I Program?</a:t>
            </a:r>
            <a:br>
              <a:rPr sz="1600" dirty="0">
                <a:latin typeface="Times New Roman" panose="02020603050405020304" pitchFamily="18" charset="0"/>
                <a:cs typeface="Times New Roman" panose="02020603050405020304" pitchFamily="18" charset="0"/>
              </a:rPr>
            </a:br>
            <a:br>
              <a:rPr sz="1600" dirty="0">
                <a:latin typeface="Times New Roman" panose="02020603050405020304" pitchFamily="18" charset="0"/>
                <a:cs typeface="Times New Roman" panose="02020603050405020304" pitchFamily="18" charset="0"/>
              </a:rPr>
            </a:br>
            <a:r>
              <a:rPr sz="1600" dirty="0">
                <a:latin typeface="Times New Roman" panose="02020603050405020304" pitchFamily="18" charset="0"/>
                <a:cs typeface="Times New Roman" panose="02020603050405020304" pitchFamily="18" charset="0"/>
              </a:rPr>
              <a:t>• Parents’ Right to Know</a:t>
            </a:r>
            <a:br>
              <a:rPr sz="1600" dirty="0">
                <a:latin typeface="Times New Roman" panose="02020603050405020304" pitchFamily="18" charset="0"/>
                <a:cs typeface="Times New Roman" panose="02020603050405020304" pitchFamily="18" charset="0"/>
              </a:rPr>
            </a:br>
            <a:br>
              <a:rPr sz="1600" dirty="0">
                <a:latin typeface="Times New Roman" panose="02020603050405020304" pitchFamily="18" charset="0"/>
                <a:cs typeface="Times New Roman" panose="02020603050405020304" pitchFamily="18" charset="0"/>
              </a:rPr>
            </a:br>
            <a:r>
              <a:rPr sz="1600" dirty="0">
                <a:latin typeface="Times New Roman" panose="02020603050405020304" pitchFamily="18" charset="0"/>
                <a:cs typeface="Times New Roman" panose="02020603050405020304" pitchFamily="18" charset="0"/>
              </a:rPr>
              <a:t>• Family Engagement Plan &amp; School-Parent Compact</a:t>
            </a:r>
            <a:br>
              <a:rPr sz="1600" dirty="0">
                <a:latin typeface="Times New Roman" panose="02020603050405020304" pitchFamily="18" charset="0"/>
                <a:cs typeface="Times New Roman" panose="02020603050405020304" pitchFamily="18" charset="0"/>
              </a:rPr>
            </a:br>
            <a:br>
              <a:rPr sz="1600" dirty="0">
                <a:latin typeface="Times New Roman" panose="02020603050405020304" pitchFamily="18" charset="0"/>
                <a:cs typeface="Times New Roman" panose="02020603050405020304" pitchFamily="18" charset="0"/>
              </a:rPr>
            </a:br>
            <a:r>
              <a:rPr sz="1600" dirty="0">
                <a:latin typeface="Times New Roman" panose="02020603050405020304" pitchFamily="18" charset="0"/>
                <a:cs typeface="Times New Roman" panose="02020603050405020304" pitchFamily="18" charset="0"/>
              </a:rPr>
              <a:t>• Assessment, Curriculum &amp; Instruction</a:t>
            </a:r>
            <a:br>
              <a:rPr sz="1600" dirty="0">
                <a:latin typeface="Times New Roman" panose="02020603050405020304" pitchFamily="18" charset="0"/>
                <a:cs typeface="Times New Roman" panose="02020603050405020304" pitchFamily="18" charset="0"/>
              </a:rPr>
            </a:br>
            <a:br>
              <a:rPr sz="1600" dirty="0">
                <a:latin typeface="Times New Roman" panose="02020603050405020304" pitchFamily="18" charset="0"/>
                <a:cs typeface="Times New Roman" panose="02020603050405020304" pitchFamily="18" charset="0"/>
              </a:rPr>
            </a:br>
            <a:r>
              <a:rPr sz="1600" dirty="0">
                <a:latin typeface="Times New Roman" panose="02020603050405020304" pitchFamily="18" charset="0"/>
                <a:cs typeface="Times New Roman" panose="02020603050405020304" pitchFamily="18" charset="0"/>
              </a:rPr>
              <a:t>• Opportunities for Parent Engagement</a:t>
            </a:r>
            <a:br>
              <a:rPr sz="1600" dirty="0">
                <a:latin typeface="Times New Roman" panose="02020603050405020304" pitchFamily="18" charset="0"/>
                <a:cs typeface="Times New Roman" panose="02020603050405020304" pitchFamily="18" charset="0"/>
              </a:rPr>
            </a:br>
            <a:br>
              <a:rPr sz="1600" dirty="0">
                <a:latin typeface="Times New Roman" panose="02020603050405020304" pitchFamily="18" charset="0"/>
                <a:cs typeface="Times New Roman" panose="02020603050405020304" pitchFamily="18" charset="0"/>
              </a:rPr>
            </a:br>
            <a:r>
              <a:rPr sz="1600" dirty="0">
                <a:latin typeface="Times New Roman" panose="02020603050405020304" pitchFamily="18" charset="0"/>
                <a:cs typeface="Times New Roman" panose="02020603050405020304" pitchFamily="18" charset="0"/>
              </a:rPr>
              <a:t>• How Parents Can Support Learning at Home</a:t>
            </a:r>
            <a:br>
              <a:rPr sz="1600" dirty="0">
                <a:latin typeface="Times New Roman" panose="02020603050405020304" pitchFamily="18" charset="0"/>
                <a:cs typeface="Times New Roman" panose="02020603050405020304" pitchFamily="18" charset="0"/>
              </a:rPr>
            </a:br>
            <a:br>
              <a:rPr sz="1600" dirty="0">
                <a:latin typeface="Times New Roman" panose="02020603050405020304" pitchFamily="18" charset="0"/>
                <a:cs typeface="Times New Roman" panose="02020603050405020304" pitchFamily="18" charset="0"/>
              </a:rPr>
            </a:br>
            <a:r>
              <a:rPr sz="1600" dirty="0">
                <a:latin typeface="Times New Roman" panose="02020603050405020304" pitchFamily="18" charset="0"/>
                <a:cs typeface="Times New Roman" panose="02020603050405020304" pitchFamily="18" charset="0"/>
              </a:rPr>
              <a:t>• School Improvement Goals &amp; Student Achievement</a:t>
            </a:r>
            <a:br>
              <a:rPr sz="1600" dirty="0">
                <a:latin typeface="Times New Roman" panose="02020603050405020304" pitchFamily="18" charset="0"/>
                <a:cs typeface="Times New Roman" panose="02020603050405020304" pitchFamily="18" charset="0"/>
              </a:rPr>
            </a:br>
            <a:br>
              <a:rPr sz="1600" dirty="0">
                <a:latin typeface="Times New Roman" panose="02020603050405020304" pitchFamily="18" charset="0"/>
                <a:cs typeface="Times New Roman" panose="02020603050405020304" pitchFamily="18" charset="0"/>
              </a:rPr>
            </a:br>
            <a:r>
              <a:rPr sz="1600" dirty="0">
                <a:latin typeface="Times New Roman" panose="02020603050405020304" pitchFamily="18" charset="0"/>
                <a:cs typeface="Times New Roman" panose="02020603050405020304" pitchFamily="18" charset="0"/>
              </a:rPr>
              <a:t>• Questions &amp; Contact Information</a:t>
            </a:r>
          </a:p>
        </p:txBody>
      </p:sp>
      <p:sp>
        <p:nvSpPr>
          <p:cNvPr id="5" name="TextBox 4"/>
          <p:cNvSpPr txBox="1"/>
          <p:nvPr/>
        </p:nvSpPr>
        <p:spPr>
          <a:xfrm>
            <a:off x="365760" y="6217920"/>
            <a:ext cx="4572000" cy="274320"/>
          </a:xfrm>
          <a:prstGeom prst="rect">
            <a:avLst/>
          </a:prstGeom>
          <a:noFill/>
        </p:spPr>
        <p:txBody>
          <a:bodyPr wrap="none">
            <a:spAutoFit/>
          </a:bodyPr>
          <a:lstStyle/>
          <a:p>
            <a:pPr>
              <a:defRPr sz="1000">
                <a:solidFill>
                  <a:srgbClr val="D4AF37"/>
                </a:solidFill>
              </a:defRPr>
            </a:pPr>
            <a:r>
              <a:rPr dirty="0"/>
              <a:t>Mitchell High School • Home of the Mighty Tigers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Rectangle 1"/>
          <p:cNvSpPr/>
          <p:nvPr/>
        </p:nvSpPr>
        <p:spPr>
          <a:xfrm>
            <a:off x="0" y="0"/>
            <a:ext cx="9144000" cy="548640"/>
          </a:xfrm>
          <a:prstGeom prst="rect">
            <a:avLst/>
          </a:prstGeom>
          <a:solidFill>
            <a:srgbClr val="D4AF37"/>
          </a:solidFill>
          <a:ln>
            <a:solidFill>
              <a:srgbClr val="D4AF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mitchell_logo_final.png"/>
          <p:cNvPicPr>
            <a:picLocks noChangeAspect="1"/>
          </p:cNvPicPr>
          <p:nvPr/>
        </p:nvPicPr>
        <p:blipFill>
          <a:blip r:embed="rId2"/>
          <a:stretch>
            <a:fillRect/>
          </a:stretch>
        </p:blipFill>
        <p:spPr>
          <a:xfrm>
            <a:off x="274320" y="640080"/>
            <a:ext cx="2600325" cy="1280160"/>
          </a:xfrm>
          <a:prstGeom prst="rect">
            <a:avLst/>
          </a:prstGeom>
        </p:spPr>
      </p:pic>
      <p:sp>
        <p:nvSpPr>
          <p:cNvPr id="4" name="TextBox 3"/>
          <p:cNvSpPr txBox="1"/>
          <p:nvPr/>
        </p:nvSpPr>
        <p:spPr>
          <a:xfrm>
            <a:off x="2734271" y="1151125"/>
            <a:ext cx="4406977" cy="1015663"/>
          </a:xfrm>
          <a:prstGeom prst="rect">
            <a:avLst/>
          </a:prstGeom>
          <a:noFill/>
        </p:spPr>
        <p:txBody>
          <a:bodyPr wrap="none">
            <a:spAutoFit/>
          </a:bodyPr>
          <a:lstStyle/>
          <a:p>
            <a:pPr algn="ctr">
              <a:defRPr sz="2600" b="1">
                <a:solidFill>
                  <a:srgbClr val="D4AF37"/>
                </a:solidFill>
              </a:defRPr>
            </a:pPr>
            <a:r>
              <a:rPr dirty="0">
                <a:latin typeface="Times New Roman" panose="02020603050405020304" pitchFamily="18" charset="0"/>
                <a:cs typeface="Times New Roman" panose="02020603050405020304" pitchFamily="18" charset="0"/>
              </a:rPr>
              <a:t>What is the Title I Program?</a:t>
            </a:r>
            <a:endParaRPr lang="en-US" dirty="0">
              <a:latin typeface="Times New Roman" panose="02020603050405020304" pitchFamily="18" charset="0"/>
              <a:cs typeface="Times New Roman" panose="02020603050405020304" pitchFamily="18" charset="0"/>
            </a:endParaRPr>
          </a:p>
          <a:p>
            <a:pPr algn="ctr">
              <a:defRPr sz="2600" b="1">
                <a:solidFill>
                  <a:srgbClr val="D4AF37"/>
                </a:solidFill>
              </a:defRPr>
            </a:pPr>
            <a:r>
              <a:rPr lang="en-US" sz="800" i="1" dirty="0">
                <a:solidFill>
                  <a:schemeClr val="bg1"/>
                </a:solidFill>
                <a:latin typeface="Arial" pitchFamily="34" charset="0"/>
                <a:ea typeface="Arial" pitchFamily="34" charset="-122"/>
                <a:cs typeface="Arial" pitchFamily="34" charset="-120"/>
              </a:rPr>
              <a:t>Federal funds that help schools strengthen academic support and family engagement.</a:t>
            </a:r>
            <a:endParaRPr lang="en-US" sz="800" dirty="0">
              <a:solidFill>
                <a:schemeClr val="bg1"/>
              </a:solidFill>
            </a:endParaRPr>
          </a:p>
          <a:p>
            <a:pPr algn="ctr">
              <a:defRPr sz="2600" b="1">
                <a:solidFill>
                  <a:srgbClr val="D4AF37"/>
                </a:solidFill>
              </a:defRPr>
            </a:pPr>
            <a:endParaRPr dirty="0"/>
          </a:p>
        </p:txBody>
      </p:sp>
      <p:sp>
        <p:nvSpPr>
          <p:cNvPr id="5" name="TextBox 4"/>
          <p:cNvSpPr txBox="1"/>
          <p:nvPr/>
        </p:nvSpPr>
        <p:spPr>
          <a:xfrm>
            <a:off x="658529" y="2207642"/>
            <a:ext cx="8126327" cy="3884140"/>
          </a:xfrm>
          <a:prstGeom prst="rect">
            <a:avLst/>
          </a:prstGeom>
          <a:noFill/>
        </p:spPr>
        <p:txBody>
          <a:bodyPr wrap="none">
            <a:spAutoFit/>
          </a:bodyPr>
          <a:lstStyle/>
          <a:p>
            <a:pPr>
              <a:defRPr sz="2000">
                <a:solidFill>
                  <a:srgbClr val="FFFFFF"/>
                </a:solidFill>
              </a:defRPr>
            </a:pPr>
            <a:r>
              <a:rPr dirty="0">
                <a:solidFill>
                  <a:schemeClr val="bg1"/>
                </a:solidFill>
                <a:latin typeface="Times New Roman" panose="02020603050405020304" pitchFamily="18" charset="0"/>
                <a:cs typeface="Times New Roman" panose="02020603050405020304" pitchFamily="18" charset="0"/>
              </a:rPr>
              <a:t>Title I is part of the Every Student Succeeds Act (ESSA). </a:t>
            </a:r>
            <a:endParaRPr lang="en-US" dirty="0">
              <a:solidFill>
                <a:schemeClr val="bg1"/>
              </a:solidFill>
              <a:latin typeface="Times New Roman" panose="02020603050405020304" pitchFamily="18" charset="0"/>
              <a:cs typeface="Times New Roman" panose="02020603050405020304" pitchFamily="18" charset="0"/>
            </a:endParaRPr>
          </a:p>
          <a:p>
            <a:pPr>
              <a:defRPr sz="2000">
                <a:solidFill>
                  <a:srgbClr val="FFFFFF"/>
                </a:solidFill>
              </a:defRPr>
            </a:pPr>
            <a:r>
              <a:rPr dirty="0">
                <a:solidFill>
                  <a:schemeClr val="bg1"/>
                </a:solidFill>
                <a:latin typeface="Times New Roman" panose="02020603050405020304" pitchFamily="18" charset="0"/>
                <a:cs typeface="Times New Roman" panose="02020603050405020304" pitchFamily="18" charset="0"/>
              </a:rPr>
              <a:t>It is federally funded to support students at risk of not mastering academic </a:t>
            </a:r>
            <a:endParaRPr lang="en-US" dirty="0">
              <a:solidFill>
                <a:schemeClr val="bg1"/>
              </a:solidFill>
              <a:latin typeface="Times New Roman" panose="02020603050405020304" pitchFamily="18" charset="0"/>
              <a:cs typeface="Times New Roman" panose="02020603050405020304" pitchFamily="18" charset="0"/>
            </a:endParaRPr>
          </a:p>
          <a:p>
            <a:pPr>
              <a:defRPr sz="2000">
                <a:solidFill>
                  <a:srgbClr val="FFFFFF"/>
                </a:solidFill>
              </a:defRPr>
            </a:pPr>
            <a:r>
              <a:rPr dirty="0">
                <a:solidFill>
                  <a:schemeClr val="bg1"/>
                </a:solidFill>
                <a:latin typeface="Times New Roman" panose="02020603050405020304" pitchFamily="18" charset="0"/>
                <a:cs typeface="Times New Roman" panose="02020603050405020304" pitchFamily="18" charset="0"/>
              </a:rPr>
              <a:t>and state standards.</a:t>
            </a:r>
            <a:endParaRPr lang="en-US" dirty="0">
              <a:solidFill>
                <a:schemeClr val="bg1"/>
              </a:solidFill>
              <a:latin typeface="Times New Roman" panose="02020603050405020304" pitchFamily="18" charset="0"/>
              <a:cs typeface="Times New Roman" panose="02020603050405020304" pitchFamily="18" charset="0"/>
            </a:endParaRPr>
          </a:p>
          <a:p>
            <a:pPr>
              <a:defRPr sz="2000">
                <a:solidFill>
                  <a:srgbClr val="FFFFFF"/>
                </a:solidFill>
              </a:defRPr>
            </a:pPr>
            <a:endParaRPr lang="en-US" dirty="0">
              <a:solidFill>
                <a:schemeClr val="bg1"/>
              </a:solidFill>
              <a:latin typeface="Times New Roman" panose="02020603050405020304" pitchFamily="18" charset="0"/>
              <a:cs typeface="Times New Roman" panose="02020603050405020304" pitchFamily="18" charset="0"/>
            </a:endParaRPr>
          </a:p>
          <a:p>
            <a:pPr>
              <a:defRPr sz="2000">
                <a:solidFill>
                  <a:srgbClr val="FFFFFF"/>
                </a:solidFill>
              </a:defRPr>
            </a:pPr>
            <a:r>
              <a:rPr lang="en-US" sz="2000" i="1" dirty="0">
                <a:solidFill>
                  <a:schemeClr val="bg1"/>
                </a:solidFill>
                <a:latin typeface="Times New Roman" panose="02020603050405020304" pitchFamily="18" charset="0"/>
                <a:ea typeface="Georgia" pitchFamily="34" charset="-122"/>
                <a:cs typeface="Times New Roman" panose="02020603050405020304" pitchFamily="18" charset="0"/>
              </a:rPr>
              <a:t>Title I supports schoolwide improvement so that every student has access to a</a:t>
            </a:r>
          </a:p>
          <a:p>
            <a:pPr>
              <a:defRPr sz="2000">
                <a:solidFill>
                  <a:srgbClr val="FFFFFF"/>
                </a:solidFill>
              </a:defRPr>
            </a:pPr>
            <a:r>
              <a:rPr lang="en-US" sz="2000" i="1" dirty="0">
                <a:solidFill>
                  <a:schemeClr val="bg1"/>
                </a:solidFill>
                <a:latin typeface="Times New Roman" panose="02020603050405020304" pitchFamily="18" charset="0"/>
                <a:ea typeface="Georgia" pitchFamily="34" charset="-122"/>
                <a:cs typeface="Times New Roman" panose="02020603050405020304" pitchFamily="18" charset="0"/>
              </a:rPr>
              <a:t>high-quality learning experience and timely help when needed.</a:t>
            </a:r>
          </a:p>
          <a:p>
            <a:pPr>
              <a:lnSpc>
                <a:spcPct val="108000"/>
              </a:lnSpc>
            </a:pPr>
            <a:r>
              <a:rPr lang="en-US" sz="2000" dirty="0">
                <a:solidFill>
                  <a:schemeClr val="bg1"/>
                </a:solidFill>
                <a:latin typeface="Times New Roman" panose="02020603050405020304" pitchFamily="18" charset="0"/>
                <a:ea typeface="Arial" pitchFamily="34" charset="-122"/>
                <a:cs typeface="Times New Roman" panose="02020603050405020304" pitchFamily="18" charset="0"/>
              </a:rPr>
              <a:t>Identifying students who need extra academic support</a:t>
            </a:r>
            <a:endParaRPr lang="en-US" sz="2000" dirty="0">
              <a:solidFill>
                <a:schemeClr val="bg1"/>
              </a:solidFill>
              <a:latin typeface="Times New Roman" panose="02020603050405020304" pitchFamily="18" charset="0"/>
              <a:cs typeface="Times New Roman" panose="02020603050405020304" pitchFamily="18" charset="0"/>
            </a:endParaRPr>
          </a:p>
          <a:p>
            <a:pPr>
              <a:lnSpc>
                <a:spcPct val="108000"/>
              </a:lnSpc>
            </a:pPr>
            <a:r>
              <a:rPr lang="en-US" sz="2000" dirty="0">
                <a:solidFill>
                  <a:schemeClr val="bg1"/>
                </a:solidFill>
                <a:latin typeface="Times New Roman" panose="02020603050405020304" pitchFamily="18" charset="0"/>
                <a:ea typeface="Arial" pitchFamily="34" charset="-122"/>
                <a:cs typeface="Times New Roman" panose="02020603050405020304" pitchFamily="18" charset="0"/>
              </a:rPr>
              <a:t>• providing supplemental staff, materials, and programs</a:t>
            </a:r>
            <a:endParaRPr lang="en-US" sz="2000" dirty="0">
              <a:solidFill>
                <a:schemeClr val="bg1"/>
              </a:solidFill>
              <a:latin typeface="Times New Roman" panose="02020603050405020304" pitchFamily="18" charset="0"/>
              <a:cs typeface="Times New Roman" panose="02020603050405020304" pitchFamily="18" charset="0"/>
            </a:endParaRPr>
          </a:p>
          <a:p>
            <a:pPr>
              <a:lnSpc>
                <a:spcPct val="108000"/>
              </a:lnSpc>
            </a:pPr>
            <a:r>
              <a:rPr lang="en-US" sz="2000" dirty="0">
                <a:solidFill>
                  <a:schemeClr val="bg1"/>
                </a:solidFill>
                <a:latin typeface="Times New Roman" panose="02020603050405020304" pitchFamily="18" charset="0"/>
                <a:ea typeface="Arial" pitchFamily="34" charset="-122"/>
                <a:cs typeface="Times New Roman" panose="02020603050405020304" pitchFamily="18" charset="0"/>
              </a:rPr>
              <a:t>• creating opportunities for family engagement without barriers</a:t>
            </a:r>
            <a:endParaRPr lang="en-US" sz="2000" dirty="0">
              <a:solidFill>
                <a:schemeClr val="bg1"/>
              </a:solidFill>
              <a:latin typeface="Times New Roman" panose="02020603050405020304" pitchFamily="18" charset="0"/>
              <a:cs typeface="Times New Roman" panose="02020603050405020304" pitchFamily="18" charset="0"/>
            </a:endParaRPr>
          </a:p>
          <a:p>
            <a:pPr>
              <a:lnSpc>
                <a:spcPct val="108000"/>
              </a:lnSpc>
            </a:pPr>
            <a:r>
              <a:rPr lang="en-US" sz="2000" dirty="0">
                <a:solidFill>
                  <a:schemeClr val="bg1"/>
                </a:solidFill>
                <a:latin typeface="Times New Roman" panose="02020603050405020304" pitchFamily="18" charset="0"/>
                <a:ea typeface="Arial" pitchFamily="34" charset="-122"/>
                <a:cs typeface="Times New Roman" panose="02020603050405020304" pitchFamily="18" charset="0"/>
              </a:rPr>
              <a:t>• supporting a well-rounded education in core content areas</a:t>
            </a:r>
            <a:endParaRPr lang="en-US" sz="2000" dirty="0">
              <a:solidFill>
                <a:schemeClr val="bg1"/>
              </a:solidFill>
              <a:latin typeface="Times New Roman" panose="02020603050405020304" pitchFamily="18" charset="0"/>
              <a:cs typeface="Times New Roman" panose="02020603050405020304" pitchFamily="18" charset="0"/>
            </a:endParaRPr>
          </a:p>
          <a:p>
            <a:pPr>
              <a:defRPr sz="2000">
                <a:solidFill>
                  <a:srgbClr val="FFFFFF"/>
                </a:solidFill>
              </a:defRPr>
            </a:pPr>
            <a:endParaRPr lang="en-US" sz="2000" dirty="0">
              <a:solidFill>
                <a:schemeClr val="bg1"/>
              </a:solidFill>
              <a:latin typeface="Times New Roman" panose="02020603050405020304" pitchFamily="18" charset="0"/>
              <a:cs typeface="Times New Roman" panose="02020603050405020304" pitchFamily="18" charset="0"/>
            </a:endParaRPr>
          </a:p>
          <a:p>
            <a:pPr>
              <a:defRPr sz="2000">
                <a:solidFill>
                  <a:srgbClr val="FFFFFF"/>
                </a:solidFill>
              </a:defRPr>
            </a:pPr>
            <a:endParaRPr dirty="0">
              <a:solidFill>
                <a:schemeClr val="bg1"/>
              </a:solidFill>
              <a:latin typeface="Times New Roman" panose="02020603050405020304" pitchFamily="18" charset="0"/>
              <a:cs typeface="Times New Roman" panose="02020603050405020304" pitchFamily="18" charset="0"/>
            </a:endParaRPr>
          </a:p>
        </p:txBody>
      </p:sp>
      <p:sp>
        <p:nvSpPr>
          <p:cNvPr id="6" name="Rectangle 5"/>
          <p:cNvSpPr/>
          <p:nvPr/>
        </p:nvSpPr>
        <p:spPr>
          <a:xfrm>
            <a:off x="457200" y="6126480"/>
            <a:ext cx="7589520" cy="45720"/>
          </a:xfrm>
          <a:prstGeom prst="rect">
            <a:avLst/>
          </a:prstGeom>
          <a:solidFill>
            <a:srgbClr val="D4AF37"/>
          </a:solidFill>
          <a:ln>
            <a:solidFill>
              <a:srgbClr val="D4AF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7" name="TextBox 6"/>
          <p:cNvSpPr txBox="1"/>
          <p:nvPr/>
        </p:nvSpPr>
        <p:spPr>
          <a:xfrm>
            <a:off x="365760" y="6217920"/>
            <a:ext cx="4572000" cy="274320"/>
          </a:xfrm>
          <a:prstGeom prst="rect">
            <a:avLst/>
          </a:prstGeom>
          <a:noFill/>
        </p:spPr>
        <p:txBody>
          <a:bodyPr wrap="none">
            <a:spAutoFit/>
          </a:bodyPr>
          <a:lstStyle/>
          <a:p>
            <a:pPr>
              <a:defRPr sz="1000">
                <a:solidFill>
                  <a:srgbClr val="D4AF37"/>
                </a:solidFill>
              </a:defRPr>
            </a:pPr>
            <a:r>
              <a:rPr dirty="0"/>
              <a:t>Mitchell High School • Home of the Mighty Tigers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2FA8E4ED-9EF6-7D42-1D4D-597B8B95052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C428C05-E856-047A-57FA-2E5DD4A6FA31}"/>
              </a:ext>
            </a:extLst>
          </p:cNvPr>
          <p:cNvSpPr/>
          <p:nvPr/>
        </p:nvSpPr>
        <p:spPr>
          <a:xfrm>
            <a:off x="0" y="0"/>
            <a:ext cx="9144000" cy="548640"/>
          </a:xfrm>
          <a:prstGeom prst="rect">
            <a:avLst/>
          </a:prstGeom>
          <a:solidFill>
            <a:srgbClr val="D4AF37"/>
          </a:solidFill>
          <a:ln>
            <a:solidFill>
              <a:srgbClr val="D4AF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mitchell_logo_final.png">
            <a:extLst>
              <a:ext uri="{FF2B5EF4-FFF2-40B4-BE49-F238E27FC236}">
                <a16:creationId xmlns:a16="http://schemas.microsoft.com/office/drawing/2014/main" id="{B56465BC-958F-E068-3AA1-0FCDB254AE86}"/>
              </a:ext>
            </a:extLst>
          </p:cNvPr>
          <p:cNvPicPr>
            <a:picLocks noChangeAspect="1"/>
          </p:cNvPicPr>
          <p:nvPr/>
        </p:nvPicPr>
        <p:blipFill>
          <a:blip r:embed="rId2"/>
          <a:stretch>
            <a:fillRect/>
          </a:stretch>
        </p:blipFill>
        <p:spPr>
          <a:xfrm>
            <a:off x="274320" y="640080"/>
            <a:ext cx="2600325" cy="1280160"/>
          </a:xfrm>
          <a:prstGeom prst="rect">
            <a:avLst/>
          </a:prstGeom>
        </p:spPr>
      </p:pic>
      <p:sp>
        <p:nvSpPr>
          <p:cNvPr id="4" name="TextBox 3">
            <a:extLst>
              <a:ext uri="{FF2B5EF4-FFF2-40B4-BE49-F238E27FC236}">
                <a16:creationId xmlns:a16="http://schemas.microsoft.com/office/drawing/2014/main" id="{0978057F-5ED6-657A-4EB8-6F92F22080E3}"/>
              </a:ext>
            </a:extLst>
          </p:cNvPr>
          <p:cNvSpPr txBox="1"/>
          <p:nvPr/>
        </p:nvSpPr>
        <p:spPr>
          <a:xfrm>
            <a:off x="2507062" y="1151125"/>
            <a:ext cx="4861395" cy="1415772"/>
          </a:xfrm>
          <a:prstGeom prst="rect">
            <a:avLst/>
          </a:prstGeom>
          <a:noFill/>
        </p:spPr>
        <p:txBody>
          <a:bodyPr wrap="none">
            <a:spAutoFit/>
          </a:bodyPr>
          <a:lstStyle/>
          <a:p>
            <a:pPr algn="ctr">
              <a:defRPr sz="2600" b="1">
                <a:solidFill>
                  <a:srgbClr val="D4AF37"/>
                </a:solidFill>
              </a:defRPr>
            </a:pPr>
            <a:r>
              <a:rPr dirty="0">
                <a:latin typeface="Times New Roman" panose="02020603050405020304" pitchFamily="18" charset="0"/>
                <a:cs typeface="Times New Roman" panose="02020603050405020304" pitchFamily="18" charset="0"/>
              </a:rPr>
              <a:t>What is the </a:t>
            </a:r>
            <a:r>
              <a:rPr dirty="0">
                <a:solidFill>
                  <a:srgbClr val="D4AF37"/>
                </a:solidFill>
                <a:latin typeface="Times New Roman" panose="02020603050405020304" pitchFamily="18" charset="0"/>
                <a:cs typeface="Times New Roman" panose="02020603050405020304" pitchFamily="18" charset="0"/>
              </a:rPr>
              <a:t>Title</a:t>
            </a:r>
            <a:r>
              <a:rPr dirty="0">
                <a:latin typeface="Times New Roman" panose="02020603050405020304" pitchFamily="18" charset="0"/>
                <a:cs typeface="Times New Roman" panose="02020603050405020304" pitchFamily="18" charset="0"/>
              </a:rPr>
              <a:t> I Program?</a:t>
            </a:r>
            <a:endParaRPr lang="en-US" dirty="0">
              <a:latin typeface="Times New Roman" panose="02020603050405020304" pitchFamily="18" charset="0"/>
              <a:cs typeface="Times New Roman" panose="02020603050405020304" pitchFamily="18" charset="0"/>
            </a:endParaRPr>
          </a:p>
          <a:p>
            <a:pPr algn="ctr">
              <a:defRPr sz="2600" b="1">
                <a:solidFill>
                  <a:srgbClr val="D4AF37"/>
                </a:solidFill>
              </a:defRPr>
            </a:pPr>
            <a:r>
              <a:rPr lang="en-US" dirty="0">
                <a:latin typeface="Times New Roman" panose="02020603050405020304" pitchFamily="18" charset="0"/>
                <a:cs typeface="Times New Roman" panose="02020603050405020304" pitchFamily="18" charset="0"/>
              </a:rPr>
              <a:t>How Can Title I Funds Be Used?</a:t>
            </a:r>
          </a:p>
          <a:p>
            <a:pPr algn="ctr">
              <a:defRPr sz="2600" b="1">
                <a:solidFill>
                  <a:srgbClr val="D4AF37"/>
                </a:solidFill>
              </a:defRPr>
            </a:pPr>
            <a:r>
              <a:rPr lang="en-US" sz="800" i="1" dirty="0">
                <a:solidFill>
                  <a:schemeClr val="bg1"/>
                </a:solidFill>
                <a:latin typeface="Arial" pitchFamily="34" charset="0"/>
                <a:ea typeface="Arial" pitchFamily="34" charset="-122"/>
                <a:cs typeface="Arial" pitchFamily="34" charset="-120"/>
              </a:rPr>
              <a:t>Federal funds that help schools strengthen academic support and family engagement.</a:t>
            </a:r>
            <a:endParaRPr lang="en-US" sz="800" dirty="0">
              <a:solidFill>
                <a:schemeClr val="bg1"/>
              </a:solidFill>
            </a:endParaRPr>
          </a:p>
          <a:p>
            <a:pPr algn="ctr">
              <a:defRPr sz="2600" b="1">
                <a:solidFill>
                  <a:srgbClr val="D4AF37"/>
                </a:solidFill>
              </a:defRPr>
            </a:pPr>
            <a:endParaRPr dirty="0"/>
          </a:p>
        </p:txBody>
      </p:sp>
      <p:sp>
        <p:nvSpPr>
          <p:cNvPr id="6" name="Rectangle 5">
            <a:extLst>
              <a:ext uri="{FF2B5EF4-FFF2-40B4-BE49-F238E27FC236}">
                <a16:creationId xmlns:a16="http://schemas.microsoft.com/office/drawing/2014/main" id="{3B1471DB-BFD5-0891-83A7-425FBDE7E6F6}"/>
              </a:ext>
            </a:extLst>
          </p:cNvPr>
          <p:cNvSpPr/>
          <p:nvPr/>
        </p:nvSpPr>
        <p:spPr>
          <a:xfrm>
            <a:off x="457200" y="6126480"/>
            <a:ext cx="7589520" cy="45720"/>
          </a:xfrm>
          <a:prstGeom prst="rect">
            <a:avLst/>
          </a:prstGeom>
          <a:solidFill>
            <a:srgbClr val="D4AF37"/>
          </a:solidFill>
          <a:ln>
            <a:solidFill>
              <a:srgbClr val="D4AF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7" name="TextBox 6">
            <a:extLst>
              <a:ext uri="{FF2B5EF4-FFF2-40B4-BE49-F238E27FC236}">
                <a16:creationId xmlns:a16="http://schemas.microsoft.com/office/drawing/2014/main" id="{77AFB6FD-CDB2-029E-9F68-A32FFD9D8648}"/>
              </a:ext>
            </a:extLst>
          </p:cNvPr>
          <p:cNvSpPr txBox="1"/>
          <p:nvPr/>
        </p:nvSpPr>
        <p:spPr>
          <a:xfrm>
            <a:off x="365760" y="6217920"/>
            <a:ext cx="4572000" cy="274320"/>
          </a:xfrm>
          <a:prstGeom prst="rect">
            <a:avLst/>
          </a:prstGeom>
          <a:noFill/>
        </p:spPr>
        <p:txBody>
          <a:bodyPr wrap="none">
            <a:spAutoFit/>
          </a:bodyPr>
          <a:lstStyle/>
          <a:p>
            <a:pPr>
              <a:defRPr sz="1000">
                <a:solidFill>
                  <a:srgbClr val="D4AF37"/>
                </a:solidFill>
              </a:defRPr>
            </a:pPr>
            <a:r>
              <a:rPr dirty="0"/>
              <a:t>Mitchell High School • Home of the Mighty Tigers</a:t>
            </a:r>
          </a:p>
        </p:txBody>
      </p:sp>
      <p:sp>
        <p:nvSpPr>
          <p:cNvPr id="10" name="TextBox 9">
            <a:extLst>
              <a:ext uri="{FF2B5EF4-FFF2-40B4-BE49-F238E27FC236}">
                <a16:creationId xmlns:a16="http://schemas.microsoft.com/office/drawing/2014/main" id="{A6EFF27C-B74A-E78C-1097-C4F631FBFFC9}"/>
              </a:ext>
            </a:extLst>
          </p:cNvPr>
          <p:cNvSpPr txBox="1"/>
          <p:nvPr/>
        </p:nvSpPr>
        <p:spPr>
          <a:xfrm>
            <a:off x="2265426" y="2566897"/>
            <a:ext cx="4622292" cy="2740622"/>
          </a:xfrm>
          <a:prstGeom prst="rect">
            <a:avLst/>
          </a:prstGeom>
          <a:noFill/>
        </p:spPr>
        <p:txBody>
          <a:bodyPr wrap="square">
            <a:spAutoFit/>
          </a:bodyPr>
          <a:lstStyle/>
          <a:p>
            <a:r>
              <a:rPr lang="en-US" dirty="0">
                <a:solidFill>
                  <a:schemeClr val="bg1"/>
                </a:solidFill>
                <a:latin typeface="Times New Roman" panose="02020603050405020304" pitchFamily="18" charset="0"/>
                <a:cs typeface="Times New Roman" panose="02020603050405020304" pitchFamily="18" charset="0"/>
              </a:rPr>
              <a:t>Title I funds may be used for:</a:t>
            </a:r>
          </a:p>
          <a:p>
            <a:pPr marL="285750" indent="-285750">
              <a:lnSpc>
                <a:spcPct val="108000"/>
              </a:lnSpc>
              <a:buFont typeface="Arial" panose="020B0604020202020204" pitchFamily="34" charset="0"/>
              <a:buChar char="•"/>
            </a:pPr>
            <a:r>
              <a:rPr lang="en-US" dirty="0">
                <a:solidFill>
                  <a:schemeClr val="bg1"/>
                </a:solidFill>
                <a:latin typeface="Times New Roman" panose="02020603050405020304" pitchFamily="18" charset="0"/>
                <a:ea typeface="Arial" pitchFamily="34" charset="-122"/>
                <a:cs typeface="Times New Roman" panose="02020603050405020304" pitchFamily="18" charset="0"/>
              </a:rPr>
              <a:t>Instructional support for struggling learners</a:t>
            </a:r>
            <a:endParaRPr lang="en-US" dirty="0">
              <a:solidFill>
                <a:schemeClr val="bg1"/>
              </a:solidFill>
              <a:latin typeface="Times New Roman" panose="02020603050405020304" pitchFamily="18" charset="0"/>
              <a:cs typeface="Times New Roman" panose="02020603050405020304" pitchFamily="18" charset="0"/>
            </a:endParaRPr>
          </a:p>
          <a:p>
            <a:pPr marL="285750" indent="-285750">
              <a:lnSpc>
                <a:spcPct val="108000"/>
              </a:lnSpc>
              <a:buFont typeface="Arial" panose="020B0604020202020204" pitchFamily="34" charset="0"/>
              <a:buChar char="•"/>
            </a:pPr>
            <a:r>
              <a:rPr lang="en-US" dirty="0">
                <a:solidFill>
                  <a:schemeClr val="bg1"/>
                </a:solidFill>
                <a:latin typeface="Times New Roman" panose="02020603050405020304" pitchFamily="18" charset="0"/>
                <a:ea typeface="Arial" pitchFamily="34" charset="-122"/>
                <a:cs typeface="Times New Roman" panose="02020603050405020304" pitchFamily="18" charset="0"/>
              </a:rPr>
              <a:t>Teacher professional learning and classroom resources</a:t>
            </a:r>
            <a:endParaRPr lang="en-US" dirty="0">
              <a:solidFill>
                <a:schemeClr val="bg1"/>
              </a:solidFill>
              <a:latin typeface="Times New Roman" panose="02020603050405020304" pitchFamily="18" charset="0"/>
              <a:cs typeface="Times New Roman" panose="02020603050405020304" pitchFamily="18" charset="0"/>
            </a:endParaRPr>
          </a:p>
          <a:p>
            <a:pPr marL="285750" indent="-285750">
              <a:lnSpc>
                <a:spcPct val="108000"/>
              </a:lnSpc>
              <a:buFont typeface="Arial" panose="020B0604020202020204" pitchFamily="34" charset="0"/>
              <a:buChar char="•"/>
            </a:pPr>
            <a:r>
              <a:rPr lang="en-US" dirty="0">
                <a:solidFill>
                  <a:schemeClr val="bg1"/>
                </a:solidFill>
                <a:latin typeface="Times New Roman" panose="02020603050405020304" pitchFamily="18" charset="0"/>
                <a:ea typeface="Arial" pitchFamily="34" charset="-122"/>
                <a:cs typeface="Times New Roman" panose="02020603050405020304" pitchFamily="18" charset="0"/>
              </a:rPr>
              <a:t>Family workshops, conferences, and engagement activities</a:t>
            </a:r>
            <a:endParaRPr lang="en-US" dirty="0">
              <a:solidFill>
                <a:schemeClr val="bg1"/>
              </a:solidFill>
              <a:latin typeface="Times New Roman" panose="02020603050405020304" pitchFamily="18" charset="0"/>
              <a:cs typeface="Times New Roman" panose="02020603050405020304" pitchFamily="18" charset="0"/>
            </a:endParaRPr>
          </a:p>
          <a:p>
            <a:pPr marL="285750" indent="-285750">
              <a:lnSpc>
                <a:spcPct val="108000"/>
              </a:lnSpc>
              <a:buFont typeface="Arial" panose="020B0604020202020204" pitchFamily="34" charset="0"/>
              <a:buChar char="•"/>
            </a:pPr>
            <a:r>
              <a:rPr lang="en-US" dirty="0">
                <a:solidFill>
                  <a:schemeClr val="bg1"/>
                </a:solidFill>
                <a:latin typeface="Times New Roman" panose="02020603050405020304" pitchFamily="18" charset="0"/>
                <a:ea typeface="Arial" pitchFamily="34" charset="-122"/>
                <a:cs typeface="Times New Roman" panose="02020603050405020304" pitchFamily="18" charset="0"/>
              </a:rPr>
              <a:t>Targeted interventions that align to state standards</a:t>
            </a:r>
            <a:endParaRPr lang="en-US" dirty="0">
              <a:solidFill>
                <a:schemeClr val="bg1"/>
              </a:solidFill>
              <a:latin typeface="Times New Roman" panose="02020603050405020304" pitchFamily="18" charset="0"/>
              <a:cs typeface="Times New Roman" panose="02020603050405020304" pitchFamily="18" charset="0"/>
            </a:endParaRPr>
          </a:p>
          <a:p>
            <a:endParaRPr lang="en-US" dirty="0">
              <a:solidFill>
                <a:schemeClr val="bg1"/>
              </a:solidFill>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74ACD7C9-0795-4E21-2F9E-6E04109B6AA7}"/>
              </a:ext>
            </a:extLst>
          </p:cNvPr>
          <p:cNvSpPr txBox="1"/>
          <p:nvPr/>
        </p:nvSpPr>
        <p:spPr>
          <a:xfrm>
            <a:off x="274320" y="5443461"/>
            <a:ext cx="8412480" cy="646331"/>
          </a:xfrm>
          <a:prstGeom prst="rect">
            <a:avLst/>
          </a:prstGeom>
          <a:noFill/>
        </p:spPr>
        <p:txBody>
          <a:bodyPr wrap="square">
            <a:spAutoFit/>
          </a:bodyPr>
          <a:lstStyle/>
          <a:p>
            <a:r>
              <a:rPr lang="en-US" dirty="0">
                <a:solidFill>
                  <a:srgbClr val="D4AF37"/>
                </a:solidFill>
                <a:latin typeface="Arial" panose="020B0604020202020204" pitchFamily="34" charset="0"/>
                <a:cs typeface="Arial" panose="020B0604020202020204" pitchFamily="34" charset="0"/>
              </a:rPr>
              <a:t>Goal: Increase student achievement through strong teaching, targeted support, and meaningful family partnership.</a:t>
            </a:r>
          </a:p>
        </p:txBody>
      </p:sp>
    </p:spTree>
    <p:extLst>
      <p:ext uri="{BB962C8B-B14F-4D97-AF65-F5344CB8AC3E}">
        <p14:creationId xmlns:p14="http://schemas.microsoft.com/office/powerpoint/2010/main" val="28269699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Rectangle 1"/>
          <p:cNvSpPr/>
          <p:nvPr/>
        </p:nvSpPr>
        <p:spPr>
          <a:xfrm>
            <a:off x="0" y="0"/>
            <a:ext cx="9144000" cy="548640"/>
          </a:xfrm>
          <a:prstGeom prst="rect">
            <a:avLst/>
          </a:prstGeom>
          <a:solidFill>
            <a:srgbClr val="D4AF37"/>
          </a:solidFill>
          <a:ln>
            <a:solidFill>
              <a:srgbClr val="D4AF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mitchell_logo_final.png"/>
          <p:cNvPicPr>
            <a:picLocks noChangeAspect="1"/>
          </p:cNvPicPr>
          <p:nvPr/>
        </p:nvPicPr>
        <p:blipFill>
          <a:blip r:embed="rId2"/>
          <a:stretch>
            <a:fillRect/>
          </a:stretch>
        </p:blipFill>
        <p:spPr>
          <a:xfrm>
            <a:off x="274320" y="640080"/>
            <a:ext cx="2600325" cy="1280160"/>
          </a:xfrm>
          <a:prstGeom prst="rect">
            <a:avLst/>
          </a:prstGeom>
        </p:spPr>
      </p:pic>
      <p:sp>
        <p:nvSpPr>
          <p:cNvPr id="4" name="TextBox 3"/>
          <p:cNvSpPr txBox="1"/>
          <p:nvPr/>
        </p:nvSpPr>
        <p:spPr>
          <a:xfrm>
            <a:off x="1710094" y="2405538"/>
            <a:ext cx="5723811" cy="492443"/>
          </a:xfrm>
          <a:prstGeom prst="rect">
            <a:avLst/>
          </a:prstGeom>
          <a:noFill/>
        </p:spPr>
        <p:txBody>
          <a:bodyPr wrap="none">
            <a:spAutoFit/>
          </a:bodyPr>
          <a:lstStyle/>
          <a:p>
            <a:pPr algn="ctr">
              <a:defRPr sz="2600" b="1">
                <a:solidFill>
                  <a:srgbClr val="D4AF37"/>
                </a:solidFill>
              </a:defRPr>
            </a:pPr>
            <a:r>
              <a:rPr lang="en-US" dirty="0">
                <a:latin typeface="Times New Roman" panose="02020603050405020304" pitchFamily="18" charset="0"/>
                <a:cs typeface="Times New Roman" panose="02020603050405020304" pitchFamily="18" charset="0"/>
              </a:rPr>
              <a:t>Mitchell High School is a Title I School</a:t>
            </a:r>
            <a:endParaRPr dirty="0">
              <a:latin typeface="Times New Roman" panose="02020603050405020304" pitchFamily="18" charset="0"/>
              <a:cs typeface="Times New Roman" panose="02020603050405020304" pitchFamily="18" charset="0"/>
            </a:endParaRPr>
          </a:p>
        </p:txBody>
      </p:sp>
      <p:sp>
        <p:nvSpPr>
          <p:cNvPr id="5" name="TextBox 4"/>
          <p:cNvSpPr txBox="1"/>
          <p:nvPr/>
        </p:nvSpPr>
        <p:spPr>
          <a:xfrm>
            <a:off x="794138" y="3269754"/>
            <a:ext cx="7555723" cy="707886"/>
          </a:xfrm>
          <a:prstGeom prst="rect">
            <a:avLst/>
          </a:prstGeom>
          <a:noFill/>
        </p:spPr>
        <p:txBody>
          <a:bodyPr wrap="none">
            <a:spAutoFit/>
          </a:bodyPr>
          <a:lstStyle/>
          <a:p>
            <a:pPr>
              <a:defRPr sz="2000">
                <a:solidFill>
                  <a:srgbClr val="FFFFFF"/>
                </a:solidFill>
              </a:defRPr>
            </a:pPr>
            <a:r>
              <a:rPr dirty="0">
                <a:latin typeface="Times New Roman" panose="02020603050405020304" pitchFamily="18" charset="0"/>
                <a:cs typeface="Times New Roman" panose="02020603050405020304" pitchFamily="18" charset="0"/>
              </a:rPr>
              <a:t>Mitchell High School receives Title I funding to strengthen instruction, </a:t>
            </a:r>
            <a:endParaRPr lang="en-US" dirty="0">
              <a:latin typeface="Times New Roman" panose="02020603050405020304" pitchFamily="18" charset="0"/>
              <a:cs typeface="Times New Roman" panose="02020603050405020304" pitchFamily="18" charset="0"/>
            </a:endParaRPr>
          </a:p>
          <a:p>
            <a:pPr>
              <a:defRPr sz="2000">
                <a:solidFill>
                  <a:srgbClr val="FFFFFF"/>
                </a:solidFill>
              </a:defRPr>
            </a:pPr>
            <a:r>
              <a:rPr dirty="0">
                <a:latin typeface="Times New Roman" panose="02020603050405020304" pitchFamily="18" charset="0"/>
                <a:cs typeface="Times New Roman" panose="02020603050405020304" pitchFamily="18" charset="0"/>
              </a:rPr>
              <a:t>intervention, academic resources, and student achievement initiatives.</a:t>
            </a:r>
          </a:p>
        </p:txBody>
      </p:sp>
      <p:sp>
        <p:nvSpPr>
          <p:cNvPr id="6" name="Rectangle 5"/>
          <p:cNvSpPr/>
          <p:nvPr/>
        </p:nvSpPr>
        <p:spPr>
          <a:xfrm>
            <a:off x="457200" y="6126480"/>
            <a:ext cx="7589520" cy="45720"/>
          </a:xfrm>
          <a:prstGeom prst="rect">
            <a:avLst/>
          </a:prstGeom>
          <a:solidFill>
            <a:srgbClr val="D4AF37"/>
          </a:solidFill>
          <a:ln>
            <a:solidFill>
              <a:srgbClr val="D4AF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7" name="TextBox 6"/>
          <p:cNvSpPr txBox="1"/>
          <p:nvPr/>
        </p:nvSpPr>
        <p:spPr>
          <a:xfrm>
            <a:off x="365760" y="6217920"/>
            <a:ext cx="4572000" cy="274320"/>
          </a:xfrm>
          <a:prstGeom prst="rect">
            <a:avLst/>
          </a:prstGeom>
          <a:noFill/>
        </p:spPr>
        <p:txBody>
          <a:bodyPr wrap="none">
            <a:spAutoFit/>
          </a:bodyPr>
          <a:lstStyle/>
          <a:p>
            <a:pPr>
              <a:defRPr sz="1000">
                <a:solidFill>
                  <a:srgbClr val="D4AF37"/>
                </a:solidFill>
              </a:defRPr>
            </a:pPr>
            <a:r>
              <a:rPr dirty="0"/>
              <a:t>Mitchell High School • Home of the Mighty Tigers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308610" y="1200150"/>
            <a:ext cx="41148" cy="617220"/>
          </a:xfrm>
          <a:prstGeom prst="rect">
            <a:avLst/>
          </a:prstGeom>
          <a:solidFill>
            <a:srgbClr val="A8842E"/>
          </a:solidFill>
          <a:ln w="12700">
            <a:solidFill>
              <a:srgbClr val="A8842E">
                <a:alpha val="0"/>
              </a:srgbClr>
            </a:solidFill>
            <a:prstDash val="solid"/>
          </a:ln>
        </p:spPr>
        <p:txBody>
          <a:bodyPr/>
          <a:lstStyle/>
          <a:p>
            <a:endParaRPr lang="en-US" dirty="0"/>
          </a:p>
        </p:txBody>
      </p:sp>
      <p:sp>
        <p:nvSpPr>
          <p:cNvPr id="3" name="Text 1"/>
          <p:cNvSpPr/>
          <p:nvPr/>
        </p:nvSpPr>
        <p:spPr>
          <a:xfrm>
            <a:off x="548640" y="1165860"/>
            <a:ext cx="6035040" cy="240030"/>
          </a:xfrm>
          <a:prstGeom prst="rect">
            <a:avLst/>
          </a:prstGeom>
          <a:noFill/>
          <a:ln/>
        </p:spPr>
        <p:txBody>
          <a:bodyPr wrap="square" lIns="0" tIns="0" rIns="0" bIns="0" rtlCol="0" anchor="ctr"/>
          <a:lstStyle/>
          <a:p>
            <a:r>
              <a:rPr lang="en-US" b="1" dirty="0">
                <a:solidFill>
                  <a:srgbClr val="1B1B1B"/>
                </a:solidFill>
                <a:latin typeface="Georgia" pitchFamily="34" charset="0"/>
                <a:ea typeface="Georgia" pitchFamily="34" charset="-122"/>
                <a:cs typeface="Georgia" pitchFamily="34" charset="-120"/>
              </a:rPr>
              <a:t>Components of Our Title I Program</a:t>
            </a:r>
            <a:endParaRPr lang="en-US" dirty="0"/>
          </a:p>
        </p:txBody>
      </p:sp>
      <p:sp>
        <p:nvSpPr>
          <p:cNvPr id="4" name="Shape 2"/>
          <p:cNvSpPr/>
          <p:nvPr/>
        </p:nvSpPr>
        <p:spPr>
          <a:xfrm>
            <a:off x="548640" y="1495044"/>
            <a:ext cx="1234440" cy="27432"/>
          </a:xfrm>
          <a:prstGeom prst="rect">
            <a:avLst/>
          </a:prstGeom>
          <a:solidFill>
            <a:srgbClr val="A8842E"/>
          </a:solidFill>
          <a:ln w="12700">
            <a:solidFill>
              <a:srgbClr val="A8842E">
                <a:alpha val="0"/>
              </a:srgbClr>
            </a:solidFill>
            <a:prstDash val="solid"/>
          </a:ln>
        </p:spPr>
        <p:txBody>
          <a:bodyPr/>
          <a:lstStyle/>
          <a:p>
            <a:endParaRPr lang="en-US" dirty="0"/>
          </a:p>
        </p:txBody>
      </p:sp>
      <p:pic>
        <p:nvPicPr>
          <p:cNvPr id="5" name="Image 0" descr="/mnt/data/extract_imgs2/s7_9.png"/>
          <p:cNvPicPr>
            <a:picLocks noChangeAspect="1"/>
          </p:cNvPicPr>
          <p:nvPr/>
        </p:nvPicPr>
        <p:blipFill>
          <a:blip r:embed="rId3">
            <a:alphaModFix amt="98000"/>
          </a:blip>
          <a:stretch>
            <a:fillRect/>
          </a:stretch>
        </p:blipFill>
        <p:spPr>
          <a:xfrm>
            <a:off x="7920990" y="1142399"/>
            <a:ext cx="822960" cy="664143"/>
          </a:xfrm>
          <a:prstGeom prst="rect">
            <a:avLst/>
          </a:prstGeom>
        </p:spPr>
      </p:pic>
      <p:pic>
        <p:nvPicPr>
          <p:cNvPr id="6" name="Image 1" descr="/mnt/data/footer_marble.png"/>
          <p:cNvPicPr>
            <a:picLocks noChangeAspect="1"/>
          </p:cNvPicPr>
          <p:nvPr/>
        </p:nvPicPr>
        <p:blipFill>
          <a:blip r:embed="rId4"/>
          <a:stretch>
            <a:fillRect/>
          </a:stretch>
        </p:blipFill>
        <p:spPr>
          <a:xfrm>
            <a:off x="1" y="5554980"/>
            <a:ext cx="9143771" cy="445770"/>
          </a:xfrm>
          <a:prstGeom prst="rect">
            <a:avLst/>
          </a:prstGeom>
        </p:spPr>
      </p:pic>
      <p:sp>
        <p:nvSpPr>
          <p:cNvPr id="7" name="Text 3"/>
          <p:cNvSpPr/>
          <p:nvPr/>
        </p:nvSpPr>
        <p:spPr>
          <a:xfrm>
            <a:off x="411480" y="5644134"/>
            <a:ext cx="8298180" cy="123444"/>
          </a:xfrm>
          <a:prstGeom prst="rect">
            <a:avLst/>
          </a:prstGeom>
          <a:noFill/>
          <a:ln/>
        </p:spPr>
        <p:txBody>
          <a:bodyPr wrap="square" lIns="0" tIns="0" rIns="0" bIns="0" rtlCol="0" anchor="ctr"/>
          <a:lstStyle/>
          <a:p>
            <a:pPr algn="r"/>
            <a:r>
              <a:rPr lang="en-US" sz="713" dirty="0">
                <a:solidFill>
                  <a:srgbClr val="2C2C2C"/>
                </a:solidFill>
                <a:latin typeface="Arial" pitchFamily="34" charset="0"/>
                <a:ea typeface="Arial" pitchFamily="34" charset="-122"/>
                <a:cs typeface="Arial" pitchFamily="34" charset="-120"/>
              </a:rPr>
              <a:t>Mitchell High School • Annual Title I Parent Meeting • 2025–2026</a:t>
            </a:r>
            <a:endParaRPr lang="en-US" sz="713" dirty="0"/>
          </a:p>
        </p:txBody>
      </p:sp>
      <p:sp>
        <p:nvSpPr>
          <p:cNvPr id="8" name="Shape 4"/>
          <p:cNvSpPr/>
          <p:nvPr/>
        </p:nvSpPr>
        <p:spPr>
          <a:xfrm>
            <a:off x="651510" y="2057400"/>
            <a:ext cx="3737610" cy="1179576"/>
          </a:xfrm>
          <a:prstGeom prst="roundRect">
            <a:avLst>
              <a:gd name="adj" fmla="val 3488"/>
            </a:avLst>
          </a:prstGeom>
          <a:solidFill>
            <a:srgbClr val="FFFFFF"/>
          </a:solidFill>
          <a:ln w="12700">
            <a:solidFill>
              <a:srgbClr val="D5D0C7"/>
            </a:solidFill>
            <a:prstDash val="solid"/>
          </a:ln>
        </p:spPr>
        <p:txBody>
          <a:bodyPr/>
          <a:lstStyle/>
          <a:p>
            <a:endParaRPr lang="en-US" dirty="0"/>
          </a:p>
        </p:txBody>
      </p:sp>
      <p:sp>
        <p:nvSpPr>
          <p:cNvPr id="9" name="Shape 5"/>
          <p:cNvSpPr/>
          <p:nvPr/>
        </p:nvSpPr>
        <p:spPr>
          <a:xfrm>
            <a:off x="822960" y="2235708"/>
            <a:ext cx="425196" cy="425196"/>
          </a:xfrm>
          <a:prstGeom prst="ellipse">
            <a:avLst/>
          </a:prstGeom>
          <a:solidFill>
            <a:srgbClr val="A8842E"/>
          </a:solidFill>
          <a:ln w="12700">
            <a:solidFill>
              <a:srgbClr val="A8842E">
                <a:alpha val="0"/>
              </a:srgbClr>
            </a:solidFill>
            <a:prstDash val="solid"/>
          </a:ln>
        </p:spPr>
        <p:txBody>
          <a:bodyPr/>
          <a:lstStyle/>
          <a:p>
            <a:endParaRPr lang="en-US" dirty="0"/>
          </a:p>
        </p:txBody>
      </p:sp>
      <p:sp>
        <p:nvSpPr>
          <p:cNvPr id="10" name="Text 6"/>
          <p:cNvSpPr/>
          <p:nvPr/>
        </p:nvSpPr>
        <p:spPr>
          <a:xfrm>
            <a:off x="822960" y="2311146"/>
            <a:ext cx="425196" cy="123444"/>
          </a:xfrm>
          <a:prstGeom prst="rect">
            <a:avLst/>
          </a:prstGeom>
          <a:noFill/>
          <a:ln/>
        </p:spPr>
        <p:txBody>
          <a:bodyPr wrap="square" lIns="0" tIns="0" rIns="0" bIns="0" rtlCol="0" anchor="ctr"/>
          <a:lstStyle/>
          <a:p>
            <a:pPr algn="ctr"/>
            <a:r>
              <a:rPr lang="en-US" sz="1050" b="1" dirty="0">
                <a:solidFill>
                  <a:srgbClr val="FFFFFF"/>
                </a:solidFill>
                <a:latin typeface="Arial" pitchFamily="34" charset="0"/>
                <a:ea typeface="Arial" pitchFamily="34" charset="-122"/>
                <a:cs typeface="Arial" pitchFamily="34" charset="-120"/>
              </a:rPr>
              <a:t>1</a:t>
            </a:r>
            <a:endParaRPr lang="en-US" sz="1050" dirty="0"/>
          </a:p>
        </p:txBody>
      </p:sp>
      <p:sp>
        <p:nvSpPr>
          <p:cNvPr id="11" name="Text 7"/>
          <p:cNvSpPr/>
          <p:nvPr/>
        </p:nvSpPr>
        <p:spPr>
          <a:xfrm>
            <a:off x="1371600" y="2208276"/>
            <a:ext cx="2708910" cy="192024"/>
          </a:xfrm>
          <a:prstGeom prst="rect">
            <a:avLst/>
          </a:prstGeom>
          <a:noFill/>
          <a:ln/>
        </p:spPr>
        <p:txBody>
          <a:bodyPr wrap="square" lIns="0" tIns="0" rIns="0" bIns="0" rtlCol="0" anchor="ctr">
            <a:normAutofit fontScale="92500"/>
          </a:bodyPr>
          <a:lstStyle/>
          <a:p>
            <a:r>
              <a:rPr lang="en-US" sz="1313" b="1" dirty="0">
                <a:solidFill>
                  <a:srgbClr val="1B1B1B"/>
                </a:solidFill>
                <a:latin typeface="Georgia" pitchFamily="34" charset="0"/>
                <a:ea typeface="Georgia" pitchFamily="34" charset="-122"/>
                <a:cs typeface="Georgia" pitchFamily="34" charset="-120"/>
              </a:rPr>
              <a:t>Increase academic achievement</a:t>
            </a:r>
            <a:endParaRPr lang="en-US" sz="1313" dirty="0"/>
          </a:p>
        </p:txBody>
      </p:sp>
      <p:sp>
        <p:nvSpPr>
          <p:cNvPr id="12" name="Text 8"/>
          <p:cNvSpPr/>
          <p:nvPr/>
        </p:nvSpPr>
        <p:spPr>
          <a:xfrm>
            <a:off x="1371600" y="2482596"/>
            <a:ext cx="2743200" cy="493776"/>
          </a:xfrm>
          <a:prstGeom prst="rect">
            <a:avLst/>
          </a:prstGeom>
          <a:noFill/>
          <a:ln/>
        </p:spPr>
        <p:txBody>
          <a:bodyPr wrap="square" lIns="0" tIns="0" rIns="0" bIns="0" rtlCol="0" anchor="ctr">
            <a:normAutofit/>
          </a:bodyPr>
          <a:lstStyle/>
          <a:p>
            <a:r>
              <a:rPr lang="en-US" sz="990" dirty="0">
                <a:solidFill>
                  <a:srgbClr val="676767"/>
                </a:solidFill>
                <a:latin typeface="Arial" pitchFamily="34" charset="0"/>
                <a:ea typeface="Arial" pitchFamily="34" charset="-122"/>
                <a:cs typeface="Arial" pitchFamily="34" charset="-120"/>
              </a:rPr>
              <a:t>Focused instruction and support that help students meet grade-level expectations.</a:t>
            </a:r>
            <a:endParaRPr lang="en-US" sz="990" dirty="0"/>
          </a:p>
        </p:txBody>
      </p:sp>
      <p:sp>
        <p:nvSpPr>
          <p:cNvPr id="13" name="Shape 9"/>
          <p:cNvSpPr/>
          <p:nvPr/>
        </p:nvSpPr>
        <p:spPr>
          <a:xfrm>
            <a:off x="4697730" y="2057400"/>
            <a:ext cx="3737610" cy="1179576"/>
          </a:xfrm>
          <a:prstGeom prst="roundRect">
            <a:avLst>
              <a:gd name="adj" fmla="val 3488"/>
            </a:avLst>
          </a:prstGeom>
          <a:solidFill>
            <a:srgbClr val="FFFFFF"/>
          </a:solidFill>
          <a:ln w="12700">
            <a:solidFill>
              <a:srgbClr val="D5D0C7"/>
            </a:solidFill>
            <a:prstDash val="solid"/>
          </a:ln>
        </p:spPr>
        <p:txBody>
          <a:bodyPr/>
          <a:lstStyle/>
          <a:p>
            <a:endParaRPr lang="en-US" dirty="0"/>
          </a:p>
        </p:txBody>
      </p:sp>
      <p:sp>
        <p:nvSpPr>
          <p:cNvPr id="14" name="Shape 10"/>
          <p:cNvSpPr/>
          <p:nvPr/>
        </p:nvSpPr>
        <p:spPr>
          <a:xfrm>
            <a:off x="4869180" y="2235708"/>
            <a:ext cx="425196" cy="425196"/>
          </a:xfrm>
          <a:prstGeom prst="ellipse">
            <a:avLst/>
          </a:prstGeom>
          <a:solidFill>
            <a:srgbClr val="A8842E"/>
          </a:solidFill>
          <a:ln w="12700">
            <a:solidFill>
              <a:srgbClr val="A8842E">
                <a:alpha val="0"/>
              </a:srgbClr>
            </a:solidFill>
            <a:prstDash val="solid"/>
          </a:ln>
        </p:spPr>
        <p:txBody>
          <a:bodyPr/>
          <a:lstStyle/>
          <a:p>
            <a:endParaRPr lang="en-US" dirty="0"/>
          </a:p>
        </p:txBody>
      </p:sp>
      <p:sp>
        <p:nvSpPr>
          <p:cNvPr id="15" name="Text 11"/>
          <p:cNvSpPr/>
          <p:nvPr/>
        </p:nvSpPr>
        <p:spPr>
          <a:xfrm>
            <a:off x="4869180" y="2311146"/>
            <a:ext cx="425196" cy="123444"/>
          </a:xfrm>
          <a:prstGeom prst="rect">
            <a:avLst/>
          </a:prstGeom>
          <a:noFill/>
          <a:ln/>
        </p:spPr>
        <p:txBody>
          <a:bodyPr wrap="square" lIns="0" tIns="0" rIns="0" bIns="0" rtlCol="0" anchor="ctr"/>
          <a:lstStyle/>
          <a:p>
            <a:pPr algn="ctr"/>
            <a:r>
              <a:rPr lang="en-US" sz="1050" b="1" dirty="0">
                <a:solidFill>
                  <a:srgbClr val="FFFFFF"/>
                </a:solidFill>
                <a:latin typeface="Arial" pitchFamily="34" charset="0"/>
                <a:ea typeface="Arial" pitchFamily="34" charset="-122"/>
                <a:cs typeface="Arial" pitchFamily="34" charset="-120"/>
              </a:rPr>
              <a:t>2</a:t>
            </a:r>
            <a:endParaRPr lang="en-US" sz="1050" dirty="0"/>
          </a:p>
        </p:txBody>
      </p:sp>
      <p:sp>
        <p:nvSpPr>
          <p:cNvPr id="16" name="Text 12"/>
          <p:cNvSpPr/>
          <p:nvPr/>
        </p:nvSpPr>
        <p:spPr>
          <a:xfrm>
            <a:off x="5417820" y="2208276"/>
            <a:ext cx="2708910" cy="192024"/>
          </a:xfrm>
          <a:prstGeom prst="rect">
            <a:avLst/>
          </a:prstGeom>
          <a:noFill/>
          <a:ln/>
        </p:spPr>
        <p:txBody>
          <a:bodyPr wrap="square" lIns="0" tIns="0" rIns="0" bIns="0" rtlCol="0" anchor="ctr">
            <a:normAutofit fontScale="85000" lnSpcReduction="10000"/>
          </a:bodyPr>
          <a:lstStyle/>
          <a:p>
            <a:r>
              <a:rPr lang="en-US" sz="1313" b="1" dirty="0">
                <a:solidFill>
                  <a:srgbClr val="1B1B1B"/>
                </a:solidFill>
                <a:latin typeface="Georgia" pitchFamily="34" charset="0"/>
                <a:ea typeface="Georgia" pitchFamily="34" charset="-122"/>
                <a:cs typeface="Georgia" pitchFamily="34" charset="-120"/>
              </a:rPr>
              <a:t>Provide direct instructional support</a:t>
            </a:r>
            <a:endParaRPr lang="en-US" sz="1313" dirty="0"/>
          </a:p>
        </p:txBody>
      </p:sp>
      <p:sp>
        <p:nvSpPr>
          <p:cNvPr id="17" name="Text 13"/>
          <p:cNvSpPr/>
          <p:nvPr/>
        </p:nvSpPr>
        <p:spPr>
          <a:xfrm>
            <a:off x="5417820" y="2482596"/>
            <a:ext cx="2743200" cy="493776"/>
          </a:xfrm>
          <a:prstGeom prst="rect">
            <a:avLst/>
          </a:prstGeom>
          <a:noFill/>
          <a:ln/>
        </p:spPr>
        <p:txBody>
          <a:bodyPr wrap="square" lIns="0" tIns="0" rIns="0" bIns="0" rtlCol="0" anchor="ctr">
            <a:normAutofit/>
          </a:bodyPr>
          <a:lstStyle/>
          <a:p>
            <a:r>
              <a:rPr lang="en-US" sz="990" dirty="0">
                <a:solidFill>
                  <a:srgbClr val="676767"/>
                </a:solidFill>
                <a:latin typeface="Arial" pitchFamily="34" charset="0"/>
                <a:ea typeface="Arial" pitchFamily="34" charset="-122"/>
                <a:cs typeface="Arial" pitchFamily="34" charset="-120"/>
              </a:rPr>
              <a:t>Interventions, supplemental resources, and targeted help for students who need it most.</a:t>
            </a:r>
            <a:endParaRPr lang="en-US" sz="990" dirty="0"/>
          </a:p>
        </p:txBody>
      </p:sp>
      <p:sp>
        <p:nvSpPr>
          <p:cNvPr id="18" name="Shape 14"/>
          <p:cNvSpPr/>
          <p:nvPr/>
        </p:nvSpPr>
        <p:spPr>
          <a:xfrm>
            <a:off x="651510" y="3703320"/>
            <a:ext cx="3737610" cy="1179576"/>
          </a:xfrm>
          <a:prstGeom prst="roundRect">
            <a:avLst>
              <a:gd name="adj" fmla="val 3488"/>
            </a:avLst>
          </a:prstGeom>
          <a:solidFill>
            <a:srgbClr val="FFFFFF"/>
          </a:solidFill>
          <a:ln w="12700">
            <a:solidFill>
              <a:srgbClr val="D5D0C7"/>
            </a:solidFill>
            <a:prstDash val="solid"/>
          </a:ln>
        </p:spPr>
        <p:txBody>
          <a:bodyPr/>
          <a:lstStyle/>
          <a:p>
            <a:endParaRPr lang="en-US" dirty="0"/>
          </a:p>
        </p:txBody>
      </p:sp>
      <p:sp>
        <p:nvSpPr>
          <p:cNvPr id="19" name="Shape 15"/>
          <p:cNvSpPr/>
          <p:nvPr/>
        </p:nvSpPr>
        <p:spPr>
          <a:xfrm>
            <a:off x="822960" y="3881628"/>
            <a:ext cx="425196" cy="425196"/>
          </a:xfrm>
          <a:prstGeom prst="ellipse">
            <a:avLst/>
          </a:prstGeom>
          <a:solidFill>
            <a:srgbClr val="A8842E"/>
          </a:solidFill>
          <a:ln w="12700">
            <a:solidFill>
              <a:srgbClr val="A8842E">
                <a:alpha val="0"/>
              </a:srgbClr>
            </a:solidFill>
            <a:prstDash val="solid"/>
          </a:ln>
        </p:spPr>
        <p:txBody>
          <a:bodyPr/>
          <a:lstStyle/>
          <a:p>
            <a:endParaRPr lang="en-US" dirty="0"/>
          </a:p>
        </p:txBody>
      </p:sp>
      <p:sp>
        <p:nvSpPr>
          <p:cNvPr id="20" name="Text 16"/>
          <p:cNvSpPr/>
          <p:nvPr/>
        </p:nvSpPr>
        <p:spPr>
          <a:xfrm>
            <a:off x="822960" y="3957066"/>
            <a:ext cx="425196" cy="123444"/>
          </a:xfrm>
          <a:prstGeom prst="rect">
            <a:avLst/>
          </a:prstGeom>
          <a:noFill/>
          <a:ln/>
        </p:spPr>
        <p:txBody>
          <a:bodyPr wrap="square" lIns="0" tIns="0" rIns="0" bIns="0" rtlCol="0" anchor="ctr"/>
          <a:lstStyle/>
          <a:p>
            <a:pPr algn="ctr"/>
            <a:r>
              <a:rPr lang="en-US" sz="1050" b="1" dirty="0">
                <a:solidFill>
                  <a:srgbClr val="FFFFFF"/>
                </a:solidFill>
                <a:latin typeface="Arial" pitchFamily="34" charset="0"/>
                <a:ea typeface="Arial" pitchFamily="34" charset="-122"/>
                <a:cs typeface="Arial" pitchFamily="34" charset="-120"/>
              </a:rPr>
              <a:t>3</a:t>
            </a:r>
            <a:endParaRPr lang="en-US" sz="1050" dirty="0"/>
          </a:p>
        </p:txBody>
      </p:sp>
      <p:sp>
        <p:nvSpPr>
          <p:cNvPr id="21" name="Text 17"/>
          <p:cNvSpPr/>
          <p:nvPr/>
        </p:nvSpPr>
        <p:spPr>
          <a:xfrm>
            <a:off x="1371600" y="3854196"/>
            <a:ext cx="2708910" cy="192024"/>
          </a:xfrm>
          <a:prstGeom prst="rect">
            <a:avLst/>
          </a:prstGeom>
          <a:noFill/>
          <a:ln/>
        </p:spPr>
        <p:txBody>
          <a:bodyPr wrap="square" lIns="0" tIns="0" rIns="0" bIns="0" rtlCol="0" anchor="ctr">
            <a:normAutofit lnSpcReduction="10000"/>
          </a:bodyPr>
          <a:lstStyle/>
          <a:p>
            <a:r>
              <a:rPr lang="en-US" sz="1313" b="1" dirty="0">
                <a:solidFill>
                  <a:srgbClr val="1B1B1B"/>
                </a:solidFill>
                <a:latin typeface="Georgia" pitchFamily="34" charset="0"/>
                <a:ea typeface="Georgia" pitchFamily="34" charset="-122"/>
                <a:cs typeface="Georgia" pitchFamily="34" charset="-120"/>
              </a:rPr>
              <a:t>Strengthen teacher practice</a:t>
            </a:r>
            <a:endParaRPr lang="en-US" sz="1313" dirty="0"/>
          </a:p>
        </p:txBody>
      </p:sp>
      <p:sp>
        <p:nvSpPr>
          <p:cNvPr id="22" name="Text 18"/>
          <p:cNvSpPr/>
          <p:nvPr/>
        </p:nvSpPr>
        <p:spPr>
          <a:xfrm>
            <a:off x="1371600" y="4128516"/>
            <a:ext cx="2743200" cy="493776"/>
          </a:xfrm>
          <a:prstGeom prst="rect">
            <a:avLst/>
          </a:prstGeom>
          <a:noFill/>
          <a:ln/>
        </p:spPr>
        <p:txBody>
          <a:bodyPr wrap="square" lIns="0" tIns="0" rIns="0" bIns="0" rtlCol="0" anchor="ctr">
            <a:normAutofit/>
          </a:bodyPr>
          <a:lstStyle/>
          <a:p>
            <a:r>
              <a:rPr lang="en-US" sz="990" dirty="0">
                <a:solidFill>
                  <a:srgbClr val="676767"/>
                </a:solidFill>
                <a:latin typeface="Arial" pitchFamily="34" charset="0"/>
                <a:ea typeface="Arial" pitchFamily="34" charset="-122"/>
                <a:cs typeface="Arial" pitchFamily="34" charset="-120"/>
              </a:rPr>
              <a:t>Professional development that helps teachers meet student needs more effectively.</a:t>
            </a:r>
            <a:endParaRPr lang="en-US" sz="990" dirty="0"/>
          </a:p>
        </p:txBody>
      </p:sp>
      <p:sp>
        <p:nvSpPr>
          <p:cNvPr id="23" name="Shape 19"/>
          <p:cNvSpPr/>
          <p:nvPr/>
        </p:nvSpPr>
        <p:spPr>
          <a:xfrm>
            <a:off x="4697730" y="3703320"/>
            <a:ext cx="3737610" cy="1179576"/>
          </a:xfrm>
          <a:prstGeom prst="roundRect">
            <a:avLst>
              <a:gd name="adj" fmla="val 3488"/>
            </a:avLst>
          </a:prstGeom>
          <a:solidFill>
            <a:srgbClr val="FFFFFF"/>
          </a:solidFill>
          <a:ln w="12700">
            <a:solidFill>
              <a:srgbClr val="D5D0C7"/>
            </a:solidFill>
            <a:prstDash val="solid"/>
          </a:ln>
        </p:spPr>
        <p:txBody>
          <a:bodyPr/>
          <a:lstStyle/>
          <a:p>
            <a:endParaRPr lang="en-US" dirty="0"/>
          </a:p>
        </p:txBody>
      </p:sp>
      <p:sp>
        <p:nvSpPr>
          <p:cNvPr id="24" name="Shape 20"/>
          <p:cNvSpPr/>
          <p:nvPr/>
        </p:nvSpPr>
        <p:spPr>
          <a:xfrm>
            <a:off x="4869180" y="3881628"/>
            <a:ext cx="425196" cy="425196"/>
          </a:xfrm>
          <a:prstGeom prst="ellipse">
            <a:avLst/>
          </a:prstGeom>
          <a:solidFill>
            <a:srgbClr val="A8842E"/>
          </a:solidFill>
          <a:ln w="12700">
            <a:solidFill>
              <a:srgbClr val="A8842E">
                <a:alpha val="0"/>
              </a:srgbClr>
            </a:solidFill>
            <a:prstDash val="solid"/>
          </a:ln>
        </p:spPr>
        <p:txBody>
          <a:bodyPr/>
          <a:lstStyle/>
          <a:p>
            <a:endParaRPr lang="en-US" dirty="0"/>
          </a:p>
        </p:txBody>
      </p:sp>
      <p:sp>
        <p:nvSpPr>
          <p:cNvPr id="25" name="Text 21"/>
          <p:cNvSpPr/>
          <p:nvPr/>
        </p:nvSpPr>
        <p:spPr>
          <a:xfrm>
            <a:off x="4869180" y="3957066"/>
            <a:ext cx="425196" cy="123444"/>
          </a:xfrm>
          <a:prstGeom prst="rect">
            <a:avLst/>
          </a:prstGeom>
          <a:noFill/>
          <a:ln/>
        </p:spPr>
        <p:txBody>
          <a:bodyPr wrap="square" lIns="0" tIns="0" rIns="0" bIns="0" rtlCol="0" anchor="ctr"/>
          <a:lstStyle/>
          <a:p>
            <a:pPr algn="ctr"/>
            <a:r>
              <a:rPr lang="en-US" sz="1050" b="1" dirty="0">
                <a:solidFill>
                  <a:srgbClr val="FFFFFF"/>
                </a:solidFill>
                <a:latin typeface="Arial" pitchFamily="34" charset="0"/>
                <a:ea typeface="Arial" pitchFamily="34" charset="-122"/>
                <a:cs typeface="Arial" pitchFamily="34" charset="-120"/>
              </a:rPr>
              <a:t>4</a:t>
            </a:r>
            <a:endParaRPr lang="en-US" sz="1050" dirty="0"/>
          </a:p>
        </p:txBody>
      </p:sp>
      <p:sp>
        <p:nvSpPr>
          <p:cNvPr id="26" name="Text 22"/>
          <p:cNvSpPr/>
          <p:nvPr/>
        </p:nvSpPr>
        <p:spPr>
          <a:xfrm>
            <a:off x="5417820" y="3854196"/>
            <a:ext cx="2708910" cy="192024"/>
          </a:xfrm>
          <a:prstGeom prst="rect">
            <a:avLst/>
          </a:prstGeom>
          <a:noFill/>
          <a:ln/>
        </p:spPr>
        <p:txBody>
          <a:bodyPr wrap="square" lIns="0" tIns="0" rIns="0" bIns="0" rtlCol="0" anchor="ctr">
            <a:normAutofit fontScale="70000" lnSpcReduction="20000"/>
          </a:bodyPr>
          <a:lstStyle/>
          <a:p>
            <a:r>
              <a:rPr lang="en-US" sz="1313" b="1" dirty="0">
                <a:solidFill>
                  <a:srgbClr val="1B1B1B"/>
                </a:solidFill>
                <a:latin typeface="Georgia" pitchFamily="34" charset="0"/>
                <a:ea typeface="Georgia" pitchFamily="34" charset="-122"/>
                <a:cs typeface="Georgia" pitchFamily="34" charset="-120"/>
              </a:rPr>
              <a:t>Promote parent education and engagement</a:t>
            </a:r>
            <a:endParaRPr lang="en-US" sz="1313" dirty="0"/>
          </a:p>
        </p:txBody>
      </p:sp>
      <p:sp>
        <p:nvSpPr>
          <p:cNvPr id="27" name="Text 23"/>
          <p:cNvSpPr/>
          <p:nvPr/>
        </p:nvSpPr>
        <p:spPr>
          <a:xfrm>
            <a:off x="5417820" y="4128516"/>
            <a:ext cx="2743200" cy="493776"/>
          </a:xfrm>
          <a:prstGeom prst="rect">
            <a:avLst/>
          </a:prstGeom>
          <a:noFill/>
          <a:ln/>
        </p:spPr>
        <p:txBody>
          <a:bodyPr wrap="square" lIns="0" tIns="0" rIns="0" bIns="0" rtlCol="0" anchor="ctr">
            <a:normAutofit/>
          </a:bodyPr>
          <a:lstStyle/>
          <a:p>
            <a:r>
              <a:rPr lang="en-US" sz="990" dirty="0">
                <a:solidFill>
                  <a:srgbClr val="676767"/>
                </a:solidFill>
                <a:latin typeface="Arial" pitchFamily="34" charset="0"/>
                <a:ea typeface="Arial" pitchFamily="34" charset="-122"/>
                <a:cs typeface="Arial" pitchFamily="34" charset="-120"/>
              </a:rPr>
              <a:t>Clear communication, training, and opportunities for families to stay involved.</a:t>
            </a:r>
            <a:endParaRPr lang="en-US" sz="990" dirty="0"/>
          </a:p>
        </p:txBody>
      </p:sp>
    </p:spTree>
    <p:extLst>
      <p:ext uri="{BB962C8B-B14F-4D97-AF65-F5344CB8AC3E}">
        <p14:creationId xmlns:p14="http://schemas.microsoft.com/office/powerpoint/2010/main" val="28767718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Rectangle 1"/>
          <p:cNvSpPr/>
          <p:nvPr/>
        </p:nvSpPr>
        <p:spPr>
          <a:xfrm>
            <a:off x="0" y="0"/>
            <a:ext cx="9144000" cy="548640"/>
          </a:xfrm>
          <a:prstGeom prst="rect">
            <a:avLst/>
          </a:prstGeom>
          <a:solidFill>
            <a:srgbClr val="D4AF37"/>
          </a:solidFill>
          <a:ln>
            <a:solidFill>
              <a:srgbClr val="D4AF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mitchell_logo_final.png"/>
          <p:cNvPicPr>
            <a:picLocks noChangeAspect="1"/>
          </p:cNvPicPr>
          <p:nvPr/>
        </p:nvPicPr>
        <p:blipFill>
          <a:blip r:embed="rId2"/>
          <a:stretch>
            <a:fillRect/>
          </a:stretch>
        </p:blipFill>
        <p:spPr>
          <a:xfrm>
            <a:off x="274320" y="640080"/>
            <a:ext cx="2600325" cy="1280160"/>
          </a:xfrm>
          <a:prstGeom prst="rect">
            <a:avLst/>
          </a:prstGeom>
        </p:spPr>
      </p:pic>
      <p:sp>
        <p:nvSpPr>
          <p:cNvPr id="4" name="TextBox 3"/>
          <p:cNvSpPr txBox="1"/>
          <p:nvPr/>
        </p:nvSpPr>
        <p:spPr>
          <a:xfrm>
            <a:off x="3167692" y="2176272"/>
            <a:ext cx="3540136" cy="492443"/>
          </a:xfrm>
          <a:prstGeom prst="rect">
            <a:avLst/>
          </a:prstGeom>
          <a:noFill/>
        </p:spPr>
        <p:txBody>
          <a:bodyPr wrap="none">
            <a:spAutoFit/>
          </a:bodyPr>
          <a:lstStyle/>
          <a:p>
            <a:pPr algn="ctr">
              <a:defRPr sz="2600" b="1">
                <a:solidFill>
                  <a:srgbClr val="D4AF37"/>
                </a:solidFill>
              </a:defRPr>
            </a:pPr>
            <a:r>
              <a:rPr dirty="0">
                <a:latin typeface="Times New Roman" panose="02020603050405020304" pitchFamily="18" charset="0"/>
                <a:cs typeface="Times New Roman" panose="02020603050405020304" pitchFamily="18" charset="0"/>
              </a:rPr>
              <a:t>Parents' Right to Know</a:t>
            </a:r>
          </a:p>
        </p:txBody>
      </p:sp>
      <p:sp>
        <p:nvSpPr>
          <p:cNvPr id="5" name="TextBox 4"/>
          <p:cNvSpPr txBox="1"/>
          <p:nvPr/>
        </p:nvSpPr>
        <p:spPr>
          <a:xfrm>
            <a:off x="677087" y="3007251"/>
            <a:ext cx="7789825" cy="707886"/>
          </a:xfrm>
          <a:prstGeom prst="rect">
            <a:avLst/>
          </a:prstGeom>
          <a:noFill/>
        </p:spPr>
        <p:txBody>
          <a:bodyPr wrap="none">
            <a:spAutoFit/>
          </a:bodyPr>
          <a:lstStyle/>
          <a:p>
            <a:pPr>
              <a:defRPr sz="2000">
                <a:solidFill>
                  <a:srgbClr val="FFFFFF"/>
                </a:solidFill>
              </a:defRPr>
            </a:pPr>
            <a:r>
              <a:rPr dirty="0">
                <a:latin typeface="Times New Roman" panose="02020603050405020304" pitchFamily="18" charset="0"/>
                <a:cs typeface="Times New Roman" panose="02020603050405020304" pitchFamily="18" charset="0"/>
              </a:rPr>
              <a:t>Under ESSA, parents have the right to request professional qualifications </a:t>
            </a:r>
            <a:endParaRPr lang="en-US" dirty="0">
              <a:latin typeface="Times New Roman" panose="02020603050405020304" pitchFamily="18" charset="0"/>
              <a:cs typeface="Times New Roman" panose="02020603050405020304" pitchFamily="18" charset="0"/>
            </a:endParaRPr>
          </a:p>
          <a:p>
            <a:pPr>
              <a:defRPr sz="2000">
                <a:solidFill>
                  <a:srgbClr val="FFFFFF"/>
                </a:solidFill>
              </a:defRPr>
            </a:pPr>
            <a:r>
              <a:rPr dirty="0">
                <a:latin typeface="Times New Roman" panose="02020603050405020304" pitchFamily="18" charset="0"/>
                <a:cs typeface="Times New Roman" panose="02020603050405020304" pitchFamily="18" charset="0"/>
              </a:rPr>
              <a:t>of their child’s</a:t>
            </a:r>
            <a:r>
              <a:rPr lang="en-US" dirty="0">
                <a:latin typeface="Times New Roman" panose="02020603050405020304" pitchFamily="18" charset="0"/>
                <a:cs typeface="Times New Roman" panose="02020603050405020304" pitchFamily="18" charset="0"/>
              </a:rPr>
              <a:t> </a:t>
            </a:r>
            <a:r>
              <a:rPr dirty="0">
                <a:latin typeface="Times New Roman" panose="02020603050405020304" pitchFamily="18" charset="0"/>
                <a:cs typeface="Times New Roman" panose="02020603050405020304" pitchFamily="18" charset="0"/>
              </a:rPr>
              <a:t>teachers and instructional staff.</a:t>
            </a:r>
          </a:p>
        </p:txBody>
      </p:sp>
      <p:sp>
        <p:nvSpPr>
          <p:cNvPr id="6" name="Rectangle 5"/>
          <p:cNvSpPr/>
          <p:nvPr/>
        </p:nvSpPr>
        <p:spPr>
          <a:xfrm>
            <a:off x="457200" y="6126480"/>
            <a:ext cx="7589520" cy="45720"/>
          </a:xfrm>
          <a:prstGeom prst="rect">
            <a:avLst/>
          </a:prstGeom>
          <a:solidFill>
            <a:srgbClr val="D4AF37"/>
          </a:solidFill>
          <a:ln>
            <a:solidFill>
              <a:srgbClr val="D4AF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7" name="TextBox 6"/>
          <p:cNvSpPr txBox="1"/>
          <p:nvPr/>
        </p:nvSpPr>
        <p:spPr>
          <a:xfrm>
            <a:off x="365760" y="6217920"/>
            <a:ext cx="4572000" cy="274320"/>
          </a:xfrm>
          <a:prstGeom prst="rect">
            <a:avLst/>
          </a:prstGeom>
          <a:noFill/>
        </p:spPr>
        <p:txBody>
          <a:bodyPr wrap="none">
            <a:spAutoFit/>
          </a:bodyPr>
          <a:lstStyle/>
          <a:p>
            <a:pPr>
              <a:defRPr sz="1000">
                <a:solidFill>
                  <a:srgbClr val="D4AF37"/>
                </a:solidFill>
              </a:defRPr>
            </a:pPr>
            <a:r>
              <a:rPr dirty="0"/>
              <a:t>Mitchell High School • Home of the Mighty Tigers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308610" y="1200150"/>
            <a:ext cx="41148" cy="617220"/>
          </a:xfrm>
          <a:prstGeom prst="rect">
            <a:avLst/>
          </a:prstGeom>
          <a:solidFill>
            <a:srgbClr val="A8842E"/>
          </a:solidFill>
          <a:ln w="12700">
            <a:solidFill>
              <a:srgbClr val="A8842E">
                <a:alpha val="0"/>
              </a:srgbClr>
            </a:solidFill>
            <a:prstDash val="solid"/>
          </a:ln>
        </p:spPr>
        <p:txBody>
          <a:bodyPr/>
          <a:lstStyle/>
          <a:p>
            <a:endParaRPr lang="en-US" dirty="0"/>
          </a:p>
        </p:txBody>
      </p:sp>
      <p:sp>
        <p:nvSpPr>
          <p:cNvPr id="3" name="Text 1"/>
          <p:cNvSpPr/>
          <p:nvPr/>
        </p:nvSpPr>
        <p:spPr>
          <a:xfrm>
            <a:off x="548640" y="1165860"/>
            <a:ext cx="6035040" cy="240030"/>
          </a:xfrm>
          <a:prstGeom prst="rect">
            <a:avLst/>
          </a:prstGeom>
          <a:noFill/>
          <a:ln/>
        </p:spPr>
        <p:txBody>
          <a:bodyPr wrap="square" lIns="0" tIns="0" rIns="0" bIns="0" rtlCol="0" anchor="ctr"/>
          <a:lstStyle/>
          <a:p>
            <a:r>
              <a:rPr lang="en-US" b="1" dirty="0">
                <a:solidFill>
                  <a:srgbClr val="1B1B1B"/>
                </a:solidFill>
                <a:latin typeface="Georgia" pitchFamily="34" charset="0"/>
                <a:ea typeface="Georgia" pitchFamily="34" charset="-122"/>
                <a:cs typeface="Georgia" pitchFamily="34" charset="-120"/>
              </a:rPr>
              <a:t>Parent Right to Know Qualifications of Personnel</a:t>
            </a:r>
            <a:endParaRPr lang="en-US" dirty="0"/>
          </a:p>
        </p:txBody>
      </p:sp>
      <p:sp>
        <p:nvSpPr>
          <p:cNvPr id="4" name="Shape 2"/>
          <p:cNvSpPr/>
          <p:nvPr/>
        </p:nvSpPr>
        <p:spPr>
          <a:xfrm>
            <a:off x="548640" y="1495044"/>
            <a:ext cx="1234440" cy="27432"/>
          </a:xfrm>
          <a:prstGeom prst="rect">
            <a:avLst/>
          </a:prstGeom>
          <a:solidFill>
            <a:srgbClr val="A8842E"/>
          </a:solidFill>
          <a:ln w="12700">
            <a:solidFill>
              <a:srgbClr val="A8842E">
                <a:alpha val="0"/>
              </a:srgbClr>
            </a:solidFill>
            <a:prstDash val="solid"/>
          </a:ln>
        </p:spPr>
        <p:txBody>
          <a:bodyPr/>
          <a:lstStyle/>
          <a:p>
            <a:endParaRPr lang="en-US" dirty="0"/>
          </a:p>
        </p:txBody>
      </p:sp>
      <p:pic>
        <p:nvPicPr>
          <p:cNvPr id="5" name="Image 0" descr="/mnt/data/extract_imgs2/s7_9.png"/>
          <p:cNvPicPr>
            <a:picLocks noChangeAspect="1"/>
          </p:cNvPicPr>
          <p:nvPr/>
        </p:nvPicPr>
        <p:blipFill>
          <a:blip r:embed="rId3">
            <a:alphaModFix amt="98000"/>
          </a:blip>
          <a:stretch>
            <a:fillRect/>
          </a:stretch>
        </p:blipFill>
        <p:spPr>
          <a:xfrm>
            <a:off x="7920990" y="1142399"/>
            <a:ext cx="822960" cy="664143"/>
          </a:xfrm>
          <a:prstGeom prst="rect">
            <a:avLst/>
          </a:prstGeom>
        </p:spPr>
      </p:pic>
      <p:pic>
        <p:nvPicPr>
          <p:cNvPr id="6" name="Image 1" descr="/mnt/data/footer_marble.png"/>
          <p:cNvPicPr>
            <a:picLocks noChangeAspect="1"/>
          </p:cNvPicPr>
          <p:nvPr/>
        </p:nvPicPr>
        <p:blipFill>
          <a:blip r:embed="rId4"/>
          <a:stretch>
            <a:fillRect/>
          </a:stretch>
        </p:blipFill>
        <p:spPr>
          <a:xfrm>
            <a:off x="1" y="5554980"/>
            <a:ext cx="9143771" cy="445770"/>
          </a:xfrm>
          <a:prstGeom prst="rect">
            <a:avLst/>
          </a:prstGeom>
        </p:spPr>
      </p:pic>
      <p:sp>
        <p:nvSpPr>
          <p:cNvPr id="7" name="Text 3"/>
          <p:cNvSpPr/>
          <p:nvPr/>
        </p:nvSpPr>
        <p:spPr>
          <a:xfrm>
            <a:off x="411480" y="5644134"/>
            <a:ext cx="8298180" cy="123444"/>
          </a:xfrm>
          <a:prstGeom prst="rect">
            <a:avLst/>
          </a:prstGeom>
          <a:noFill/>
          <a:ln/>
        </p:spPr>
        <p:txBody>
          <a:bodyPr wrap="square" lIns="0" tIns="0" rIns="0" bIns="0" rtlCol="0" anchor="ctr"/>
          <a:lstStyle/>
          <a:p>
            <a:pPr algn="r"/>
            <a:r>
              <a:rPr lang="en-US" sz="713" dirty="0">
                <a:solidFill>
                  <a:srgbClr val="2C2C2C"/>
                </a:solidFill>
                <a:latin typeface="Arial" pitchFamily="34" charset="0"/>
                <a:ea typeface="Arial" pitchFamily="34" charset="-122"/>
                <a:cs typeface="Arial" pitchFamily="34" charset="-120"/>
              </a:rPr>
              <a:t>Mitchell High School • Annual Title I Parent Meeting • 2025–2026</a:t>
            </a:r>
            <a:endParaRPr lang="en-US" sz="713" dirty="0"/>
          </a:p>
        </p:txBody>
      </p:sp>
      <p:sp>
        <p:nvSpPr>
          <p:cNvPr id="8" name="Shape 4"/>
          <p:cNvSpPr/>
          <p:nvPr/>
        </p:nvSpPr>
        <p:spPr>
          <a:xfrm>
            <a:off x="651510" y="1940814"/>
            <a:ext cx="4800600" cy="3374136"/>
          </a:xfrm>
          <a:prstGeom prst="roundRect">
            <a:avLst>
              <a:gd name="adj" fmla="val 1220"/>
            </a:avLst>
          </a:prstGeom>
          <a:solidFill>
            <a:srgbClr val="FFFFFF"/>
          </a:solidFill>
          <a:ln w="13970">
            <a:solidFill>
              <a:srgbClr val="A8842E"/>
            </a:solidFill>
            <a:prstDash val="solid"/>
          </a:ln>
        </p:spPr>
        <p:txBody>
          <a:bodyPr/>
          <a:lstStyle/>
          <a:p>
            <a:endParaRPr lang="en-US" dirty="0"/>
          </a:p>
        </p:txBody>
      </p:sp>
      <p:sp>
        <p:nvSpPr>
          <p:cNvPr id="9" name="Text 5"/>
          <p:cNvSpPr/>
          <p:nvPr/>
        </p:nvSpPr>
        <p:spPr>
          <a:xfrm>
            <a:off x="877824" y="2173986"/>
            <a:ext cx="4320540" cy="466344"/>
          </a:xfrm>
          <a:prstGeom prst="rect">
            <a:avLst/>
          </a:prstGeom>
          <a:noFill/>
          <a:ln/>
        </p:spPr>
        <p:txBody>
          <a:bodyPr wrap="square" lIns="0" tIns="0" rIns="0" bIns="0" rtlCol="0" anchor="ctr">
            <a:normAutofit fontScale="85000" lnSpcReduction="20000"/>
          </a:bodyPr>
          <a:lstStyle/>
          <a:p>
            <a:r>
              <a:rPr lang="en-US" sz="1388" i="1" dirty="0">
                <a:solidFill>
                  <a:srgbClr val="1B1B1B"/>
                </a:solidFill>
                <a:latin typeface="Georgia" pitchFamily="34" charset="0"/>
                <a:ea typeface="Georgia" pitchFamily="34" charset="-122"/>
                <a:cs typeface="Georgia" pitchFamily="34" charset="-120"/>
              </a:rPr>
              <a:t>Families have the right to know about the qualifications of their child’s teachers and paraprofessionals in a school receiving Title I funds.</a:t>
            </a:r>
            <a:endParaRPr lang="en-US" sz="1388" dirty="0"/>
          </a:p>
        </p:txBody>
      </p:sp>
      <p:sp>
        <p:nvSpPr>
          <p:cNvPr id="10" name="Text 6"/>
          <p:cNvSpPr/>
          <p:nvPr/>
        </p:nvSpPr>
        <p:spPr>
          <a:xfrm>
            <a:off x="877824" y="2763774"/>
            <a:ext cx="4114800" cy="1954530"/>
          </a:xfrm>
          <a:prstGeom prst="rect">
            <a:avLst/>
          </a:prstGeom>
          <a:noFill/>
          <a:ln/>
        </p:spPr>
        <p:txBody>
          <a:bodyPr wrap="square" lIns="191" tIns="191" rIns="191" bIns="191" rtlCol="0" anchor="t">
            <a:normAutofit/>
          </a:bodyPr>
          <a:lstStyle/>
          <a:p>
            <a:pPr>
              <a:lnSpc>
                <a:spcPct val="108000"/>
              </a:lnSpc>
            </a:pPr>
            <a:r>
              <a:rPr lang="en-US" sz="1215" dirty="0">
                <a:solidFill>
                  <a:srgbClr val="1B1B1B"/>
                </a:solidFill>
                <a:latin typeface="Arial" pitchFamily="34" charset="0"/>
                <a:ea typeface="Arial" pitchFamily="34" charset="-122"/>
                <a:cs typeface="Arial" pitchFamily="34" charset="-120"/>
              </a:rPr>
              <a:t>• Whether the teacher has met state qualification and licensing criteria</a:t>
            </a:r>
            <a:endParaRPr lang="en-US" sz="1215" dirty="0"/>
          </a:p>
          <a:p>
            <a:pPr>
              <a:lnSpc>
                <a:spcPct val="108000"/>
              </a:lnSpc>
            </a:pPr>
            <a:r>
              <a:rPr lang="en-US" sz="1215" dirty="0">
                <a:solidFill>
                  <a:srgbClr val="1B1B1B"/>
                </a:solidFill>
                <a:latin typeface="Arial" pitchFamily="34" charset="0"/>
                <a:ea typeface="Arial" pitchFamily="34" charset="-122"/>
                <a:cs typeface="Arial" pitchFamily="34" charset="-120"/>
              </a:rPr>
              <a:t>• Whether the teacher is working under emergency or provisional status</a:t>
            </a:r>
            <a:endParaRPr lang="en-US" sz="1215" dirty="0"/>
          </a:p>
          <a:p>
            <a:pPr>
              <a:lnSpc>
                <a:spcPct val="108000"/>
              </a:lnSpc>
            </a:pPr>
            <a:r>
              <a:rPr lang="en-US" sz="1215" dirty="0">
                <a:solidFill>
                  <a:srgbClr val="1B1B1B"/>
                </a:solidFill>
                <a:latin typeface="Arial" pitchFamily="34" charset="0"/>
                <a:ea typeface="Arial" pitchFamily="34" charset="-122"/>
                <a:cs typeface="Arial" pitchFamily="34" charset="-120"/>
              </a:rPr>
              <a:t>• Whether the teacher is teaching in the certified field of discipline</a:t>
            </a:r>
            <a:endParaRPr lang="en-US" sz="1215" dirty="0"/>
          </a:p>
          <a:p>
            <a:pPr>
              <a:lnSpc>
                <a:spcPct val="108000"/>
              </a:lnSpc>
            </a:pPr>
            <a:r>
              <a:rPr lang="en-US" sz="1215" dirty="0">
                <a:solidFill>
                  <a:srgbClr val="1B1B1B"/>
                </a:solidFill>
                <a:latin typeface="Arial" pitchFamily="34" charset="0"/>
                <a:ea typeface="Arial" pitchFamily="34" charset="-122"/>
                <a:cs typeface="Arial" pitchFamily="34" charset="-120"/>
              </a:rPr>
              <a:t>• Whether paraprofessionals provide services and what their qualifications are</a:t>
            </a:r>
            <a:endParaRPr lang="en-US" sz="1215" dirty="0"/>
          </a:p>
        </p:txBody>
      </p:sp>
      <p:sp>
        <p:nvSpPr>
          <p:cNvPr id="11" name="Text 7"/>
          <p:cNvSpPr/>
          <p:nvPr/>
        </p:nvSpPr>
        <p:spPr>
          <a:xfrm>
            <a:off x="891540" y="4889754"/>
            <a:ext cx="1783080" cy="137160"/>
          </a:xfrm>
          <a:prstGeom prst="rect">
            <a:avLst/>
          </a:prstGeom>
          <a:noFill/>
          <a:ln/>
        </p:spPr>
        <p:txBody>
          <a:bodyPr wrap="square" lIns="0" tIns="0" rIns="0" bIns="0" rtlCol="0" anchor="ctr"/>
          <a:lstStyle/>
          <a:p>
            <a:r>
              <a:rPr lang="en-US" sz="863" b="1" dirty="0">
                <a:solidFill>
                  <a:srgbClr val="A8842E"/>
                </a:solidFill>
                <a:latin typeface="Arial" pitchFamily="34" charset="0"/>
                <a:ea typeface="Arial" pitchFamily="34" charset="-122"/>
                <a:cs typeface="Arial" pitchFamily="34" charset="-120"/>
              </a:rPr>
              <a:t>ESSA Section 1112(e)(1)(A)</a:t>
            </a:r>
            <a:endParaRPr lang="en-US" sz="863" dirty="0"/>
          </a:p>
        </p:txBody>
      </p:sp>
      <p:sp>
        <p:nvSpPr>
          <p:cNvPr id="12" name="Shape 8"/>
          <p:cNvSpPr/>
          <p:nvPr/>
        </p:nvSpPr>
        <p:spPr>
          <a:xfrm>
            <a:off x="5657850" y="1940814"/>
            <a:ext cx="2811780" cy="3374136"/>
          </a:xfrm>
          <a:prstGeom prst="roundRect">
            <a:avLst>
              <a:gd name="adj" fmla="val 1463"/>
            </a:avLst>
          </a:prstGeom>
          <a:solidFill>
            <a:srgbClr val="FBFAF7"/>
          </a:solidFill>
          <a:ln w="12700">
            <a:solidFill>
              <a:srgbClr val="D9D4CB"/>
            </a:solidFill>
            <a:prstDash val="solid"/>
          </a:ln>
        </p:spPr>
        <p:txBody>
          <a:bodyPr/>
          <a:lstStyle/>
          <a:p>
            <a:endParaRPr lang="en-US" dirty="0"/>
          </a:p>
        </p:txBody>
      </p:sp>
      <p:sp>
        <p:nvSpPr>
          <p:cNvPr id="13" name="Text 9"/>
          <p:cNvSpPr/>
          <p:nvPr/>
        </p:nvSpPr>
        <p:spPr>
          <a:xfrm>
            <a:off x="5897880" y="2263140"/>
            <a:ext cx="2263140" cy="260604"/>
          </a:xfrm>
          <a:prstGeom prst="rect">
            <a:avLst/>
          </a:prstGeom>
          <a:noFill/>
          <a:ln/>
        </p:spPr>
        <p:txBody>
          <a:bodyPr wrap="square" lIns="0" tIns="0" rIns="0" bIns="0" rtlCol="0" anchor="ctr"/>
          <a:lstStyle/>
          <a:p>
            <a:pPr algn="ctr"/>
            <a:r>
              <a:rPr lang="en-US" sz="1425" b="1" dirty="0">
                <a:solidFill>
                  <a:srgbClr val="1B1B1B"/>
                </a:solidFill>
                <a:latin typeface="Georgia" pitchFamily="34" charset="0"/>
                <a:ea typeface="Georgia" pitchFamily="34" charset="-122"/>
                <a:cs typeface="Georgia" pitchFamily="34" charset="-120"/>
              </a:rPr>
              <a:t>How to request qualifications</a:t>
            </a:r>
            <a:endParaRPr lang="en-US" sz="1425" dirty="0"/>
          </a:p>
        </p:txBody>
      </p:sp>
      <p:sp>
        <p:nvSpPr>
          <p:cNvPr id="14" name="Text 10"/>
          <p:cNvSpPr/>
          <p:nvPr/>
        </p:nvSpPr>
        <p:spPr>
          <a:xfrm>
            <a:off x="5966460" y="2722626"/>
            <a:ext cx="2057400" cy="1234440"/>
          </a:xfrm>
          <a:prstGeom prst="rect">
            <a:avLst/>
          </a:prstGeom>
          <a:noFill/>
          <a:ln/>
        </p:spPr>
        <p:txBody>
          <a:bodyPr wrap="square" lIns="191" tIns="191" rIns="191" bIns="191" rtlCol="0" anchor="t">
            <a:normAutofit/>
          </a:bodyPr>
          <a:lstStyle/>
          <a:p>
            <a:pPr>
              <a:lnSpc>
                <a:spcPct val="108000"/>
              </a:lnSpc>
            </a:pPr>
            <a:r>
              <a:rPr lang="en-US" sz="1065" dirty="0">
                <a:solidFill>
                  <a:srgbClr val="1B1B1B"/>
                </a:solidFill>
                <a:latin typeface="Arial" pitchFamily="34" charset="0"/>
                <a:ea typeface="Arial" pitchFamily="34" charset="-122"/>
                <a:cs typeface="Arial" pitchFamily="34" charset="-120"/>
              </a:rPr>
              <a:t>• Send an email or parent note to the school</a:t>
            </a:r>
            <a:endParaRPr lang="en-US" sz="1065" dirty="0"/>
          </a:p>
          <a:p>
            <a:pPr>
              <a:lnSpc>
                <a:spcPct val="108000"/>
              </a:lnSpc>
            </a:pPr>
            <a:r>
              <a:rPr lang="en-US" sz="1065" dirty="0">
                <a:solidFill>
                  <a:srgbClr val="1B1B1B"/>
                </a:solidFill>
                <a:latin typeface="Arial" pitchFamily="34" charset="0"/>
                <a:ea typeface="Arial" pitchFamily="34" charset="-122"/>
                <a:cs typeface="Arial" pitchFamily="34" charset="-120"/>
              </a:rPr>
              <a:t>• Ask the school office for the qualifications request form</a:t>
            </a:r>
            <a:endParaRPr lang="en-US" sz="1065" dirty="0"/>
          </a:p>
          <a:p>
            <a:pPr>
              <a:lnSpc>
                <a:spcPct val="108000"/>
              </a:lnSpc>
            </a:pPr>
            <a:r>
              <a:rPr lang="en-US" sz="1065" dirty="0">
                <a:solidFill>
                  <a:srgbClr val="1B1B1B"/>
                </a:solidFill>
                <a:latin typeface="Arial" pitchFamily="34" charset="0"/>
                <a:ea typeface="Arial" pitchFamily="34" charset="-122"/>
                <a:cs typeface="Arial" pitchFamily="34" charset="-120"/>
              </a:rPr>
              <a:t>• The completed information can then be sent home to your family</a:t>
            </a:r>
            <a:endParaRPr lang="en-US" sz="1065" dirty="0"/>
          </a:p>
        </p:txBody>
      </p:sp>
      <p:sp>
        <p:nvSpPr>
          <p:cNvPr id="15" name="Text 11"/>
          <p:cNvSpPr/>
          <p:nvPr/>
        </p:nvSpPr>
        <p:spPr>
          <a:xfrm>
            <a:off x="5897880" y="4286250"/>
            <a:ext cx="2228850" cy="582930"/>
          </a:xfrm>
          <a:prstGeom prst="rect">
            <a:avLst/>
          </a:prstGeom>
          <a:noFill/>
          <a:ln/>
        </p:spPr>
        <p:txBody>
          <a:bodyPr wrap="square" lIns="0" tIns="0" rIns="0" bIns="0" rtlCol="0" anchor="ctr">
            <a:normAutofit/>
          </a:bodyPr>
          <a:lstStyle/>
          <a:p>
            <a:pPr algn="ctr"/>
            <a:r>
              <a:rPr lang="en-US" sz="960" dirty="0">
                <a:solidFill>
                  <a:srgbClr val="676767"/>
                </a:solidFill>
                <a:latin typeface="Arial" pitchFamily="34" charset="0"/>
                <a:ea typeface="Arial" pitchFamily="34" charset="-122"/>
                <a:cs typeface="Arial" pitchFamily="34" charset="-120"/>
              </a:rPr>
              <a:t>Questions are welcome. We want families to feel informed and confident about the people serving their children.</a:t>
            </a:r>
            <a:endParaRPr lang="en-US" sz="960" dirty="0"/>
          </a:p>
        </p:txBody>
      </p:sp>
    </p:spTree>
    <p:extLst>
      <p:ext uri="{BB962C8B-B14F-4D97-AF65-F5344CB8AC3E}">
        <p14:creationId xmlns:p14="http://schemas.microsoft.com/office/powerpoint/2010/main" val="1477642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Rectangle 1"/>
          <p:cNvSpPr/>
          <p:nvPr/>
        </p:nvSpPr>
        <p:spPr>
          <a:xfrm>
            <a:off x="0" y="0"/>
            <a:ext cx="9144000" cy="548640"/>
          </a:xfrm>
          <a:prstGeom prst="rect">
            <a:avLst/>
          </a:prstGeom>
          <a:solidFill>
            <a:srgbClr val="D4AF37"/>
          </a:solidFill>
          <a:ln>
            <a:solidFill>
              <a:srgbClr val="D4AF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mitchell_logo_final.png"/>
          <p:cNvPicPr>
            <a:picLocks noChangeAspect="1"/>
          </p:cNvPicPr>
          <p:nvPr/>
        </p:nvPicPr>
        <p:blipFill>
          <a:blip r:embed="rId2"/>
          <a:stretch>
            <a:fillRect/>
          </a:stretch>
        </p:blipFill>
        <p:spPr>
          <a:xfrm>
            <a:off x="274320" y="640080"/>
            <a:ext cx="2600325" cy="1280160"/>
          </a:xfrm>
          <a:prstGeom prst="rect">
            <a:avLst/>
          </a:prstGeom>
        </p:spPr>
      </p:pic>
      <p:sp>
        <p:nvSpPr>
          <p:cNvPr id="4" name="TextBox 3"/>
          <p:cNvSpPr txBox="1"/>
          <p:nvPr/>
        </p:nvSpPr>
        <p:spPr>
          <a:xfrm>
            <a:off x="1664268" y="2194560"/>
            <a:ext cx="6546985" cy="492443"/>
          </a:xfrm>
          <a:prstGeom prst="rect">
            <a:avLst/>
          </a:prstGeom>
          <a:noFill/>
        </p:spPr>
        <p:txBody>
          <a:bodyPr wrap="none">
            <a:spAutoFit/>
          </a:bodyPr>
          <a:lstStyle/>
          <a:p>
            <a:pPr algn="ctr">
              <a:defRPr sz="2600" b="1">
                <a:solidFill>
                  <a:srgbClr val="D4AF37"/>
                </a:solidFill>
              </a:defRPr>
            </a:pPr>
            <a:r>
              <a:rPr dirty="0">
                <a:latin typeface="Times New Roman" panose="02020603050405020304" pitchFamily="18" charset="0"/>
                <a:cs typeface="Times New Roman" panose="02020603050405020304" pitchFamily="18" charset="0"/>
              </a:rPr>
              <a:t>Family Engagement Plan &amp; School Compact</a:t>
            </a:r>
          </a:p>
        </p:txBody>
      </p:sp>
      <p:sp>
        <p:nvSpPr>
          <p:cNvPr id="5" name="TextBox 4"/>
          <p:cNvSpPr txBox="1"/>
          <p:nvPr/>
        </p:nvSpPr>
        <p:spPr>
          <a:xfrm>
            <a:off x="603253" y="2935903"/>
            <a:ext cx="7937494" cy="1015663"/>
          </a:xfrm>
          <a:prstGeom prst="rect">
            <a:avLst/>
          </a:prstGeom>
          <a:noFill/>
        </p:spPr>
        <p:txBody>
          <a:bodyPr wrap="none">
            <a:spAutoFit/>
          </a:bodyPr>
          <a:lstStyle/>
          <a:p>
            <a:pPr>
              <a:defRPr sz="2000">
                <a:solidFill>
                  <a:srgbClr val="FFFFFF"/>
                </a:solidFill>
              </a:defRPr>
            </a:pPr>
            <a:r>
              <a:rPr dirty="0">
                <a:latin typeface="Times New Roman" panose="02020603050405020304" pitchFamily="18" charset="0"/>
                <a:cs typeface="Times New Roman" panose="02020603050405020304" pitchFamily="18" charset="0"/>
              </a:rPr>
              <a:t>The Family Engagement Plan explains how families and the school</a:t>
            </a:r>
            <a:endParaRPr lang="en-US" dirty="0">
              <a:latin typeface="Times New Roman" panose="02020603050405020304" pitchFamily="18" charset="0"/>
              <a:cs typeface="Times New Roman" panose="02020603050405020304" pitchFamily="18" charset="0"/>
            </a:endParaRPr>
          </a:p>
          <a:p>
            <a:pPr>
              <a:defRPr sz="2000">
                <a:solidFill>
                  <a:srgbClr val="FFFFFF"/>
                </a:solidFill>
              </a:defRPr>
            </a:pPr>
            <a:r>
              <a:rPr dirty="0">
                <a:latin typeface="Times New Roman" panose="02020603050405020304" pitchFamily="18" charset="0"/>
                <a:cs typeface="Times New Roman" panose="02020603050405020304" pitchFamily="18" charset="0"/>
              </a:rPr>
              <a:t>work together. The School-Parent Compact outlines shared responsibilities</a:t>
            </a:r>
            <a:endParaRPr lang="en-US" dirty="0">
              <a:latin typeface="Times New Roman" panose="02020603050405020304" pitchFamily="18" charset="0"/>
              <a:cs typeface="Times New Roman" panose="02020603050405020304" pitchFamily="18" charset="0"/>
            </a:endParaRPr>
          </a:p>
          <a:p>
            <a:pPr>
              <a:defRPr sz="2000">
                <a:solidFill>
                  <a:srgbClr val="FFFFFF"/>
                </a:solidFill>
              </a:defRPr>
            </a:pPr>
            <a:r>
              <a:rPr dirty="0">
                <a:latin typeface="Times New Roman" panose="02020603050405020304" pitchFamily="18" charset="0"/>
                <a:cs typeface="Times New Roman" panose="02020603050405020304" pitchFamily="18" charset="0"/>
              </a:rPr>
              <a:t> for student success.</a:t>
            </a:r>
          </a:p>
        </p:txBody>
      </p:sp>
      <p:sp>
        <p:nvSpPr>
          <p:cNvPr id="6" name="Rectangle 5"/>
          <p:cNvSpPr/>
          <p:nvPr/>
        </p:nvSpPr>
        <p:spPr>
          <a:xfrm>
            <a:off x="457200" y="6126480"/>
            <a:ext cx="7589520" cy="45720"/>
          </a:xfrm>
          <a:prstGeom prst="rect">
            <a:avLst/>
          </a:prstGeom>
          <a:solidFill>
            <a:srgbClr val="D4AF37"/>
          </a:solidFill>
          <a:ln>
            <a:solidFill>
              <a:srgbClr val="D4AF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7" name="TextBox 6"/>
          <p:cNvSpPr txBox="1"/>
          <p:nvPr/>
        </p:nvSpPr>
        <p:spPr>
          <a:xfrm>
            <a:off x="365760" y="6217920"/>
            <a:ext cx="4572000" cy="274320"/>
          </a:xfrm>
          <a:prstGeom prst="rect">
            <a:avLst/>
          </a:prstGeom>
          <a:noFill/>
        </p:spPr>
        <p:txBody>
          <a:bodyPr wrap="none">
            <a:spAutoFit/>
          </a:bodyPr>
          <a:lstStyle/>
          <a:p>
            <a:pPr>
              <a:defRPr sz="1000">
                <a:solidFill>
                  <a:srgbClr val="D4AF37"/>
                </a:solidFill>
              </a:defRPr>
            </a:pPr>
            <a:r>
              <a:rPr dirty="0"/>
              <a:t>Mitchell High School • Home of the Mighty Tigers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308610" y="1200150"/>
            <a:ext cx="41148" cy="617220"/>
          </a:xfrm>
          <a:prstGeom prst="rect">
            <a:avLst/>
          </a:prstGeom>
          <a:solidFill>
            <a:srgbClr val="A8842E"/>
          </a:solidFill>
          <a:ln w="12700">
            <a:solidFill>
              <a:srgbClr val="A8842E">
                <a:alpha val="0"/>
              </a:srgbClr>
            </a:solidFill>
            <a:prstDash val="solid"/>
          </a:ln>
        </p:spPr>
        <p:txBody>
          <a:bodyPr/>
          <a:lstStyle/>
          <a:p>
            <a:endParaRPr lang="en-US" dirty="0"/>
          </a:p>
        </p:txBody>
      </p:sp>
      <p:sp>
        <p:nvSpPr>
          <p:cNvPr id="3" name="Text 1"/>
          <p:cNvSpPr/>
          <p:nvPr/>
        </p:nvSpPr>
        <p:spPr>
          <a:xfrm>
            <a:off x="548640" y="1165860"/>
            <a:ext cx="6035040" cy="240030"/>
          </a:xfrm>
          <a:prstGeom prst="rect">
            <a:avLst/>
          </a:prstGeom>
          <a:noFill/>
          <a:ln/>
        </p:spPr>
        <p:txBody>
          <a:bodyPr wrap="square" lIns="0" tIns="0" rIns="0" bIns="0" rtlCol="0" anchor="ctr"/>
          <a:lstStyle/>
          <a:p>
            <a:r>
              <a:rPr lang="en-US" b="1" dirty="0">
                <a:solidFill>
                  <a:srgbClr val="1B1B1B"/>
                </a:solidFill>
                <a:latin typeface="Georgia" pitchFamily="34" charset="0"/>
                <a:ea typeface="Georgia" pitchFamily="34" charset="-122"/>
                <a:cs typeface="Georgia" pitchFamily="34" charset="-120"/>
              </a:rPr>
              <a:t>School-Parent Compact &amp; Family Engagement Plan</a:t>
            </a:r>
            <a:endParaRPr lang="en-US" dirty="0"/>
          </a:p>
        </p:txBody>
      </p:sp>
      <p:sp>
        <p:nvSpPr>
          <p:cNvPr id="4" name="Shape 2"/>
          <p:cNvSpPr/>
          <p:nvPr/>
        </p:nvSpPr>
        <p:spPr>
          <a:xfrm>
            <a:off x="548640" y="1495044"/>
            <a:ext cx="1234440" cy="27432"/>
          </a:xfrm>
          <a:prstGeom prst="rect">
            <a:avLst/>
          </a:prstGeom>
          <a:solidFill>
            <a:srgbClr val="A8842E"/>
          </a:solidFill>
          <a:ln w="12700">
            <a:solidFill>
              <a:srgbClr val="A8842E">
                <a:alpha val="0"/>
              </a:srgbClr>
            </a:solidFill>
            <a:prstDash val="solid"/>
          </a:ln>
        </p:spPr>
        <p:txBody>
          <a:bodyPr/>
          <a:lstStyle/>
          <a:p>
            <a:endParaRPr lang="en-US" dirty="0"/>
          </a:p>
        </p:txBody>
      </p:sp>
      <p:pic>
        <p:nvPicPr>
          <p:cNvPr id="5" name="Image 0" descr="/mnt/data/extract_imgs2/s7_9.png"/>
          <p:cNvPicPr>
            <a:picLocks noChangeAspect="1"/>
          </p:cNvPicPr>
          <p:nvPr/>
        </p:nvPicPr>
        <p:blipFill>
          <a:blip r:embed="rId3">
            <a:alphaModFix amt="98000"/>
          </a:blip>
          <a:stretch>
            <a:fillRect/>
          </a:stretch>
        </p:blipFill>
        <p:spPr>
          <a:xfrm>
            <a:off x="7920990" y="1142399"/>
            <a:ext cx="822960" cy="664143"/>
          </a:xfrm>
          <a:prstGeom prst="rect">
            <a:avLst/>
          </a:prstGeom>
        </p:spPr>
      </p:pic>
      <p:pic>
        <p:nvPicPr>
          <p:cNvPr id="6" name="Image 1" descr="/mnt/data/footer_marble.png"/>
          <p:cNvPicPr>
            <a:picLocks noChangeAspect="1"/>
          </p:cNvPicPr>
          <p:nvPr/>
        </p:nvPicPr>
        <p:blipFill>
          <a:blip r:embed="rId4"/>
          <a:stretch>
            <a:fillRect/>
          </a:stretch>
        </p:blipFill>
        <p:spPr>
          <a:xfrm>
            <a:off x="1" y="5554980"/>
            <a:ext cx="9143771" cy="445770"/>
          </a:xfrm>
          <a:prstGeom prst="rect">
            <a:avLst/>
          </a:prstGeom>
        </p:spPr>
      </p:pic>
      <p:sp>
        <p:nvSpPr>
          <p:cNvPr id="7" name="Text 3"/>
          <p:cNvSpPr/>
          <p:nvPr/>
        </p:nvSpPr>
        <p:spPr>
          <a:xfrm>
            <a:off x="411480" y="5644134"/>
            <a:ext cx="8298180" cy="123444"/>
          </a:xfrm>
          <a:prstGeom prst="rect">
            <a:avLst/>
          </a:prstGeom>
          <a:noFill/>
          <a:ln/>
        </p:spPr>
        <p:txBody>
          <a:bodyPr wrap="square" lIns="0" tIns="0" rIns="0" bIns="0" rtlCol="0" anchor="ctr"/>
          <a:lstStyle/>
          <a:p>
            <a:pPr algn="r"/>
            <a:r>
              <a:rPr lang="en-US" sz="713" dirty="0">
                <a:solidFill>
                  <a:srgbClr val="2C2C2C"/>
                </a:solidFill>
                <a:latin typeface="Arial" pitchFamily="34" charset="0"/>
                <a:ea typeface="Arial" pitchFamily="34" charset="-122"/>
                <a:cs typeface="Arial" pitchFamily="34" charset="-120"/>
              </a:rPr>
              <a:t>Mitchell High School • Annual Title I Parent Meeting • 2025–2026</a:t>
            </a:r>
            <a:endParaRPr lang="en-US" sz="713" dirty="0"/>
          </a:p>
        </p:txBody>
      </p:sp>
      <p:sp>
        <p:nvSpPr>
          <p:cNvPr id="8" name="Shape 4"/>
          <p:cNvSpPr/>
          <p:nvPr/>
        </p:nvSpPr>
        <p:spPr>
          <a:xfrm>
            <a:off x="630936" y="1968246"/>
            <a:ext cx="3717036" cy="3332988"/>
          </a:xfrm>
          <a:prstGeom prst="roundRect">
            <a:avLst>
              <a:gd name="adj" fmla="val 1235"/>
            </a:avLst>
          </a:prstGeom>
          <a:solidFill>
            <a:srgbClr val="FFFFFF"/>
          </a:solidFill>
          <a:ln w="12700">
            <a:solidFill>
              <a:srgbClr val="D9D4CB"/>
            </a:solidFill>
            <a:prstDash val="solid"/>
          </a:ln>
        </p:spPr>
        <p:txBody>
          <a:bodyPr/>
          <a:lstStyle/>
          <a:p>
            <a:endParaRPr lang="en-US" dirty="0"/>
          </a:p>
        </p:txBody>
      </p:sp>
      <p:sp>
        <p:nvSpPr>
          <p:cNvPr id="9" name="Shape 5"/>
          <p:cNvSpPr/>
          <p:nvPr/>
        </p:nvSpPr>
        <p:spPr>
          <a:xfrm>
            <a:off x="4766310" y="1968246"/>
            <a:ext cx="3717036" cy="3332988"/>
          </a:xfrm>
          <a:prstGeom prst="roundRect">
            <a:avLst>
              <a:gd name="adj" fmla="val 1235"/>
            </a:avLst>
          </a:prstGeom>
          <a:solidFill>
            <a:srgbClr val="FFFFFF"/>
          </a:solidFill>
          <a:ln w="12700">
            <a:solidFill>
              <a:srgbClr val="D9D4CB"/>
            </a:solidFill>
            <a:prstDash val="solid"/>
          </a:ln>
        </p:spPr>
        <p:txBody>
          <a:bodyPr/>
          <a:lstStyle/>
          <a:p>
            <a:endParaRPr lang="en-US" dirty="0"/>
          </a:p>
        </p:txBody>
      </p:sp>
      <p:sp>
        <p:nvSpPr>
          <p:cNvPr id="10" name="Text 6"/>
          <p:cNvSpPr/>
          <p:nvPr/>
        </p:nvSpPr>
        <p:spPr>
          <a:xfrm>
            <a:off x="850392" y="2194560"/>
            <a:ext cx="2331720" cy="192024"/>
          </a:xfrm>
          <a:prstGeom prst="rect">
            <a:avLst/>
          </a:prstGeom>
          <a:noFill/>
          <a:ln/>
        </p:spPr>
        <p:txBody>
          <a:bodyPr wrap="square" lIns="0" tIns="0" rIns="0" bIns="0" rtlCol="0" anchor="ctr"/>
          <a:lstStyle/>
          <a:p>
            <a:r>
              <a:rPr lang="en-US" sz="1500" b="1" dirty="0">
                <a:solidFill>
                  <a:srgbClr val="1B1B1B"/>
                </a:solidFill>
                <a:latin typeface="Georgia" pitchFamily="34" charset="0"/>
                <a:ea typeface="Georgia" pitchFamily="34" charset="-122"/>
                <a:cs typeface="Georgia" pitchFamily="34" charset="-120"/>
              </a:rPr>
              <a:t>School-Parent Compact</a:t>
            </a:r>
            <a:endParaRPr lang="en-US" sz="1500" dirty="0"/>
          </a:p>
        </p:txBody>
      </p:sp>
      <p:sp>
        <p:nvSpPr>
          <p:cNvPr id="11" name="Text 7"/>
          <p:cNvSpPr/>
          <p:nvPr/>
        </p:nvSpPr>
        <p:spPr>
          <a:xfrm>
            <a:off x="850392" y="2674620"/>
            <a:ext cx="3236976" cy="1371600"/>
          </a:xfrm>
          <a:prstGeom prst="rect">
            <a:avLst/>
          </a:prstGeom>
          <a:noFill/>
          <a:ln/>
        </p:spPr>
        <p:txBody>
          <a:bodyPr wrap="square" lIns="191" tIns="191" rIns="191" bIns="191" rtlCol="0" anchor="t">
            <a:normAutofit/>
          </a:bodyPr>
          <a:lstStyle/>
          <a:p>
            <a:pPr marL="285750" indent="-285750">
              <a:lnSpc>
                <a:spcPct val="108000"/>
              </a:lnSpc>
              <a:buFont typeface="Wingdings" panose="05000000000000000000" pitchFamily="2" charset="2"/>
              <a:buChar char="§"/>
            </a:pPr>
            <a:r>
              <a:rPr lang="en-US" sz="1238" dirty="0">
                <a:solidFill>
                  <a:srgbClr val="1B1B1B"/>
                </a:solidFill>
                <a:latin typeface="Arial" pitchFamily="34" charset="0"/>
                <a:ea typeface="Arial" pitchFamily="34" charset="-122"/>
                <a:cs typeface="Arial" pitchFamily="34" charset="-120"/>
              </a:rPr>
              <a:t>A written agreement among families, staff, and students</a:t>
            </a:r>
          </a:p>
          <a:p>
            <a:pPr marL="285750" indent="-285750">
              <a:lnSpc>
                <a:spcPct val="108000"/>
              </a:lnSpc>
              <a:buFont typeface="Wingdings" panose="05000000000000000000" pitchFamily="2" charset="2"/>
              <a:buChar char="§"/>
            </a:pPr>
            <a:r>
              <a:rPr lang="en-US" sz="1238" dirty="0">
                <a:solidFill>
                  <a:srgbClr val="1B1B1B"/>
                </a:solidFill>
                <a:latin typeface="Arial" pitchFamily="34" charset="0"/>
                <a:ea typeface="Arial" pitchFamily="34" charset="-122"/>
                <a:cs typeface="Arial" pitchFamily="34" charset="-120"/>
              </a:rPr>
              <a:t>Explains how each group shares responsibility for student achievement</a:t>
            </a:r>
          </a:p>
          <a:p>
            <a:pPr marL="285750" indent="-285750">
              <a:lnSpc>
                <a:spcPct val="108000"/>
              </a:lnSpc>
              <a:buFont typeface="Wingdings" panose="05000000000000000000" pitchFamily="2" charset="2"/>
              <a:buChar char="§"/>
            </a:pPr>
            <a:r>
              <a:rPr lang="en-US" sz="1238" dirty="0">
                <a:solidFill>
                  <a:srgbClr val="1B1B1B"/>
                </a:solidFill>
                <a:latin typeface="Arial" pitchFamily="34" charset="0"/>
                <a:ea typeface="Arial" pitchFamily="34" charset="-122"/>
                <a:cs typeface="Arial" pitchFamily="34" charset="-120"/>
              </a:rPr>
              <a:t>Describes how the school and families build a partnership around high standards</a:t>
            </a:r>
            <a:endParaRPr lang="en-US" sz="1238" dirty="0"/>
          </a:p>
        </p:txBody>
      </p:sp>
      <p:sp>
        <p:nvSpPr>
          <p:cNvPr id="12" name="Text 8"/>
          <p:cNvSpPr/>
          <p:nvPr/>
        </p:nvSpPr>
        <p:spPr>
          <a:xfrm>
            <a:off x="850392" y="4183380"/>
            <a:ext cx="1371600" cy="150876"/>
          </a:xfrm>
          <a:prstGeom prst="rect">
            <a:avLst/>
          </a:prstGeom>
          <a:noFill/>
          <a:ln/>
        </p:spPr>
        <p:txBody>
          <a:bodyPr wrap="square" lIns="0" tIns="0" rIns="0" bIns="0" rtlCol="0" anchor="ctr"/>
          <a:lstStyle/>
          <a:p>
            <a:r>
              <a:rPr lang="en-US" sz="975" b="1" dirty="0">
                <a:solidFill>
                  <a:srgbClr val="A8842E"/>
                </a:solidFill>
                <a:latin typeface="Arial" pitchFamily="34" charset="0"/>
                <a:ea typeface="Arial" pitchFamily="34" charset="-122"/>
                <a:cs typeface="Arial" pitchFamily="34" charset="-120"/>
              </a:rPr>
              <a:t>Why it matters</a:t>
            </a:r>
            <a:endParaRPr lang="en-US" sz="975" dirty="0"/>
          </a:p>
        </p:txBody>
      </p:sp>
      <p:sp>
        <p:nvSpPr>
          <p:cNvPr id="13" name="Text 9"/>
          <p:cNvSpPr/>
          <p:nvPr/>
        </p:nvSpPr>
        <p:spPr>
          <a:xfrm>
            <a:off x="850392" y="4368546"/>
            <a:ext cx="3120390" cy="480060"/>
          </a:xfrm>
          <a:prstGeom prst="rect">
            <a:avLst/>
          </a:prstGeom>
          <a:noFill/>
          <a:ln/>
        </p:spPr>
        <p:txBody>
          <a:bodyPr wrap="square" lIns="0" tIns="0" rIns="0" bIns="0" rtlCol="0" anchor="ctr">
            <a:normAutofit/>
          </a:bodyPr>
          <a:lstStyle/>
          <a:p>
            <a:r>
              <a:rPr lang="en-US" sz="1013" dirty="0">
                <a:solidFill>
                  <a:srgbClr val="676767"/>
                </a:solidFill>
                <a:latin typeface="Arial" pitchFamily="34" charset="0"/>
                <a:ea typeface="Arial" pitchFamily="34" charset="-122"/>
                <a:cs typeface="Arial" pitchFamily="34" charset="-120"/>
              </a:rPr>
              <a:t>The compact keeps expectations clear and helps everyone work toward the same student goals.</a:t>
            </a:r>
            <a:endParaRPr lang="en-US" sz="1013" dirty="0"/>
          </a:p>
        </p:txBody>
      </p:sp>
      <p:sp>
        <p:nvSpPr>
          <p:cNvPr id="14" name="Text 10"/>
          <p:cNvSpPr/>
          <p:nvPr/>
        </p:nvSpPr>
        <p:spPr>
          <a:xfrm>
            <a:off x="4972050" y="2194560"/>
            <a:ext cx="2880360" cy="192024"/>
          </a:xfrm>
          <a:prstGeom prst="rect">
            <a:avLst/>
          </a:prstGeom>
          <a:noFill/>
          <a:ln/>
        </p:spPr>
        <p:txBody>
          <a:bodyPr wrap="square" lIns="0" tIns="0" rIns="0" bIns="0" rtlCol="0" anchor="ctr"/>
          <a:lstStyle/>
          <a:p>
            <a:r>
              <a:rPr lang="en-US" sz="1500" b="1" dirty="0">
                <a:solidFill>
                  <a:srgbClr val="1B1B1B"/>
                </a:solidFill>
                <a:latin typeface="Georgia" pitchFamily="34" charset="0"/>
                <a:ea typeface="Georgia" pitchFamily="34" charset="-122"/>
                <a:cs typeface="Georgia" pitchFamily="34" charset="-120"/>
              </a:rPr>
              <a:t>Parent &amp; Family Engagement Plan</a:t>
            </a:r>
            <a:endParaRPr lang="en-US" sz="1500" dirty="0"/>
          </a:p>
        </p:txBody>
      </p:sp>
      <p:sp>
        <p:nvSpPr>
          <p:cNvPr id="15" name="Text 11"/>
          <p:cNvSpPr/>
          <p:nvPr/>
        </p:nvSpPr>
        <p:spPr>
          <a:xfrm>
            <a:off x="4951476" y="2747772"/>
            <a:ext cx="3236976" cy="1988820"/>
          </a:xfrm>
          <a:prstGeom prst="rect">
            <a:avLst/>
          </a:prstGeom>
          <a:noFill/>
          <a:ln/>
        </p:spPr>
        <p:txBody>
          <a:bodyPr wrap="square" lIns="191" tIns="191" rIns="191" bIns="191" rtlCol="0" anchor="t">
            <a:normAutofit/>
          </a:bodyPr>
          <a:lstStyle/>
          <a:p>
            <a:pPr marL="285750" indent="-285750">
              <a:lnSpc>
                <a:spcPct val="108000"/>
              </a:lnSpc>
              <a:buFont typeface="Wingdings" panose="05000000000000000000" pitchFamily="2" charset="2"/>
              <a:buChar char="§"/>
            </a:pPr>
            <a:r>
              <a:rPr lang="en-US" sz="1215" dirty="0">
                <a:solidFill>
                  <a:srgbClr val="1B1B1B"/>
                </a:solidFill>
                <a:latin typeface="Arial" pitchFamily="34" charset="0"/>
                <a:ea typeface="Arial" pitchFamily="34" charset="-122"/>
                <a:cs typeface="Arial" pitchFamily="34" charset="-120"/>
              </a:rPr>
              <a:t>Developed with parents in an organized, ongoing, and timely way</a:t>
            </a:r>
          </a:p>
          <a:p>
            <a:pPr marL="285750" indent="-285750">
              <a:lnSpc>
                <a:spcPct val="108000"/>
              </a:lnSpc>
              <a:buFont typeface="Wingdings" panose="05000000000000000000" pitchFamily="2" charset="2"/>
              <a:buChar char="§"/>
            </a:pPr>
            <a:r>
              <a:rPr lang="en-US" sz="1215" dirty="0">
                <a:solidFill>
                  <a:srgbClr val="1B1B1B"/>
                </a:solidFill>
                <a:latin typeface="Arial" pitchFamily="34" charset="0"/>
                <a:ea typeface="Arial" pitchFamily="34" charset="-122"/>
                <a:cs typeface="Arial" pitchFamily="34" charset="-120"/>
              </a:rPr>
              <a:t>Explains how families can be involved in planning, review, and improvement</a:t>
            </a:r>
            <a:endParaRPr lang="en-US" sz="1215" dirty="0"/>
          </a:p>
          <a:p>
            <a:pPr marL="285750" indent="-285750">
              <a:lnSpc>
                <a:spcPct val="108000"/>
              </a:lnSpc>
              <a:buFont typeface="Wingdings" panose="05000000000000000000" pitchFamily="2" charset="2"/>
              <a:buChar char="§"/>
            </a:pPr>
            <a:r>
              <a:rPr lang="en-US" sz="1215" dirty="0">
                <a:solidFill>
                  <a:srgbClr val="1B1B1B"/>
                </a:solidFill>
                <a:latin typeface="Arial" pitchFamily="34" charset="0"/>
                <a:ea typeface="Arial" pitchFamily="34" charset="-122"/>
                <a:cs typeface="Arial" pitchFamily="34" charset="-120"/>
              </a:rPr>
              <a:t>Outlines training, information sharing, and evidence-based engagement strategies</a:t>
            </a:r>
            <a:endParaRPr lang="en-US" sz="1215" dirty="0"/>
          </a:p>
          <a:p>
            <a:pPr marL="285750" indent="-285750">
              <a:lnSpc>
                <a:spcPct val="108000"/>
              </a:lnSpc>
              <a:buFont typeface="Wingdings" panose="05000000000000000000" pitchFamily="2" charset="2"/>
              <a:buChar char="§"/>
            </a:pPr>
            <a:r>
              <a:rPr lang="en-US" sz="1215" dirty="0">
                <a:solidFill>
                  <a:srgbClr val="1B1B1B"/>
                </a:solidFill>
                <a:latin typeface="Arial" pitchFamily="34" charset="0"/>
                <a:ea typeface="Arial" pitchFamily="34" charset="-122"/>
                <a:cs typeface="Arial" pitchFamily="34" charset="-120"/>
              </a:rPr>
              <a:t>Supports family involvement without barriers</a:t>
            </a:r>
            <a:endParaRPr lang="en-US" sz="1215" dirty="0"/>
          </a:p>
        </p:txBody>
      </p:sp>
      <p:sp>
        <p:nvSpPr>
          <p:cNvPr id="16" name="Text 12"/>
          <p:cNvSpPr/>
          <p:nvPr/>
        </p:nvSpPr>
        <p:spPr>
          <a:xfrm>
            <a:off x="4965192" y="4711446"/>
            <a:ext cx="3051810" cy="274320"/>
          </a:xfrm>
          <a:prstGeom prst="rect">
            <a:avLst/>
          </a:prstGeom>
          <a:noFill/>
          <a:ln/>
        </p:spPr>
        <p:txBody>
          <a:bodyPr wrap="square" lIns="0" tIns="0" rIns="0" bIns="0" rtlCol="0" anchor="ctr">
            <a:normAutofit lnSpcReduction="10000"/>
          </a:bodyPr>
          <a:lstStyle/>
          <a:p>
            <a:r>
              <a:rPr lang="en-US" sz="960" b="1" dirty="0">
                <a:solidFill>
                  <a:srgbClr val="A8842E"/>
                </a:solidFill>
                <a:latin typeface="Arial" pitchFamily="34" charset="0"/>
                <a:ea typeface="Arial" pitchFamily="34" charset="-122"/>
                <a:cs typeface="Arial" pitchFamily="34" charset="-120"/>
              </a:rPr>
              <a:t>A copy of the plan should be available on the school website and at school events.</a:t>
            </a:r>
            <a:endParaRPr lang="en-US" sz="960" dirty="0"/>
          </a:p>
        </p:txBody>
      </p:sp>
    </p:spTree>
    <p:extLst>
      <p:ext uri="{BB962C8B-B14F-4D97-AF65-F5344CB8AC3E}">
        <p14:creationId xmlns:p14="http://schemas.microsoft.com/office/powerpoint/2010/main" val="7693092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Rectangle 1"/>
          <p:cNvSpPr/>
          <p:nvPr/>
        </p:nvSpPr>
        <p:spPr>
          <a:xfrm>
            <a:off x="0" y="0"/>
            <a:ext cx="9144000" cy="548640"/>
          </a:xfrm>
          <a:prstGeom prst="rect">
            <a:avLst/>
          </a:prstGeom>
          <a:solidFill>
            <a:srgbClr val="D4AF37"/>
          </a:solidFill>
          <a:ln>
            <a:solidFill>
              <a:srgbClr val="D4AF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mitchell_logo_final.png"/>
          <p:cNvPicPr>
            <a:picLocks noChangeAspect="1"/>
          </p:cNvPicPr>
          <p:nvPr/>
        </p:nvPicPr>
        <p:blipFill>
          <a:blip r:embed="rId2"/>
          <a:stretch>
            <a:fillRect/>
          </a:stretch>
        </p:blipFill>
        <p:spPr>
          <a:xfrm>
            <a:off x="274320" y="640080"/>
            <a:ext cx="2600325" cy="1280160"/>
          </a:xfrm>
          <a:prstGeom prst="rect">
            <a:avLst/>
          </a:prstGeom>
        </p:spPr>
      </p:pic>
      <p:sp>
        <p:nvSpPr>
          <p:cNvPr id="4" name="TextBox 3"/>
          <p:cNvSpPr txBox="1"/>
          <p:nvPr/>
        </p:nvSpPr>
        <p:spPr>
          <a:xfrm>
            <a:off x="1261029" y="2538234"/>
            <a:ext cx="6621942" cy="492443"/>
          </a:xfrm>
          <a:prstGeom prst="rect">
            <a:avLst/>
          </a:prstGeom>
          <a:noFill/>
        </p:spPr>
        <p:txBody>
          <a:bodyPr wrap="none">
            <a:spAutoFit/>
          </a:bodyPr>
          <a:lstStyle/>
          <a:p>
            <a:pPr algn="ctr">
              <a:defRPr sz="2600" b="1">
                <a:solidFill>
                  <a:srgbClr val="D4AF37"/>
                </a:solidFill>
              </a:defRPr>
            </a:pPr>
            <a:r>
              <a:rPr dirty="0">
                <a:latin typeface="Times New Roman" panose="02020603050405020304" pitchFamily="18" charset="0"/>
                <a:cs typeface="Times New Roman" panose="02020603050405020304" pitchFamily="18" charset="0"/>
              </a:rPr>
              <a:t>School Improvement &amp; Student Achievement</a:t>
            </a:r>
          </a:p>
        </p:txBody>
      </p:sp>
      <p:sp>
        <p:nvSpPr>
          <p:cNvPr id="5" name="TextBox 4"/>
          <p:cNvSpPr txBox="1"/>
          <p:nvPr/>
        </p:nvSpPr>
        <p:spPr>
          <a:xfrm>
            <a:off x="817350" y="3315474"/>
            <a:ext cx="7509300" cy="707886"/>
          </a:xfrm>
          <a:prstGeom prst="rect">
            <a:avLst/>
          </a:prstGeom>
          <a:noFill/>
        </p:spPr>
        <p:txBody>
          <a:bodyPr wrap="none">
            <a:spAutoFit/>
          </a:bodyPr>
          <a:lstStyle/>
          <a:p>
            <a:pPr>
              <a:defRPr sz="2000">
                <a:solidFill>
                  <a:srgbClr val="FFFFFF"/>
                </a:solidFill>
              </a:defRPr>
            </a:pPr>
            <a:r>
              <a:rPr dirty="0">
                <a:latin typeface="Times New Roman" panose="02020603050405020304" pitchFamily="18" charset="0"/>
                <a:cs typeface="Times New Roman" panose="02020603050405020304" pitchFamily="18" charset="0"/>
              </a:rPr>
              <a:t>Mitchell High School is committed to improving literacy, mathematics</a:t>
            </a:r>
            <a:endParaRPr lang="en-US" dirty="0">
              <a:latin typeface="Times New Roman" panose="02020603050405020304" pitchFamily="18" charset="0"/>
              <a:cs typeface="Times New Roman" panose="02020603050405020304" pitchFamily="18" charset="0"/>
            </a:endParaRPr>
          </a:p>
          <a:p>
            <a:pPr>
              <a:defRPr sz="2000">
                <a:solidFill>
                  <a:srgbClr val="FFFFFF"/>
                </a:solidFill>
              </a:defRPr>
            </a:pPr>
            <a:r>
              <a:rPr dirty="0">
                <a:latin typeface="Times New Roman" panose="02020603050405020304" pitchFamily="18" charset="0"/>
                <a:cs typeface="Times New Roman" panose="02020603050405020304" pitchFamily="18" charset="0"/>
              </a:rPr>
              <a:t> achievement, graduation readiness, and college &amp; career preparation.</a:t>
            </a:r>
          </a:p>
        </p:txBody>
      </p:sp>
      <p:sp>
        <p:nvSpPr>
          <p:cNvPr id="6" name="Rectangle 5"/>
          <p:cNvSpPr/>
          <p:nvPr/>
        </p:nvSpPr>
        <p:spPr>
          <a:xfrm>
            <a:off x="457200" y="6126480"/>
            <a:ext cx="7589520" cy="45720"/>
          </a:xfrm>
          <a:prstGeom prst="rect">
            <a:avLst/>
          </a:prstGeom>
          <a:solidFill>
            <a:srgbClr val="D4AF37"/>
          </a:solidFill>
          <a:ln>
            <a:solidFill>
              <a:srgbClr val="D4AF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7" name="TextBox 6"/>
          <p:cNvSpPr txBox="1"/>
          <p:nvPr/>
        </p:nvSpPr>
        <p:spPr>
          <a:xfrm>
            <a:off x="365760" y="6217920"/>
            <a:ext cx="4572000" cy="274320"/>
          </a:xfrm>
          <a:prstGeom prst="rect">
            <a:avLst/>
          </a:prstGeom>
          <a:noFill/>
        </p:spPr>
        <p:txBody>
          <a:bodyPr wrap="none">
            <a:spAutoFit/>
          </a:bodyPr>
          <a:lstStyle/>
          <a:p>
            <a:pPr>
              <a:defRPr sz="1000">
                <a:solidFill>
                  <a:srgbClr val="D4AF37"/>
                </a:solidFill>
              </a:defRPr>
            </a:pPr>
            <a:r>
              <a:rPr dirty="0"/>
              <a:t>Mitchell High School • Home of the Mighty Tigers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308610" y="1200150"/>
            <a:ext cx="41148" cy="617220"/>
          </a:xfrm>
          <a:prstGeom prst="rect">
            <a:avLst/>
          </a:prstGeom>
          <a:solidFill>
            <a:srgbClr val="A8842E"/>
          </a:solidFill>
          <a:ln w="12700">
            <a:solidFill>
              <a:srgbClr val="A8842E">
                <a:alpha val="0"/>
              </a:srgbClr>
            </a:solidFill>
            <a:prstDash val="solid"/>
          </a:ln>
        </p:spPr>
        <p:txBody>
          <a:bodyPr/>
          <a:lstStyle/>
          <a:p>
            <a:endParaRPr lang="en-US" dirty="0"/>
          </a:p>
        </p:txBody>
      </p:sp>
      <p:sp>
        <p:nvSpPr>
          <p:cNvPr id="3" name="Text 1"/>
          <p:cNvSpPr/>
          <p:nvPr/>
        </p:nvSpPr>
        <p:spPr>
          <a:xfrm>
            <a:off x="548640" y="1165860"/>
            <a:ext cx="6035040" cy="240030"/>
          </a:xfrm>
          <a:prstGeom prst="rect">
            <a:avLst/>
          </a:prstGeom>
          <a:noFill/>
          <a:ln/>
        </p:spPr>
        <p:txBody>
          <a:bodyPr wrap="square" lIns="0" tIns="0" rIns="0" bIns="0" rtlCol="0" anchor="ctr"/>
          <a:lstStyle/>
          <a:p>
            <a:r>
              <a:rPr lang="en-US" b="1" dirty="0">
                <a:solidFill>
                  <a:srgbClr val="1B1B1B"/>
                </a:solidFill>
                <a:latin typeface="Georgia" pitchFamily="34" charset="0"/>
                <a:ea typeface="Georgia" pitchFamily="34" charset="-122"/>
                <a:cs typeface="Georgia" pitchFamily="34" charset="-120"/>
              </a:rPr>
              <a:t>School Improvement Plan &amp; Parent Voice</a:t>
            </a:r>
            <a:endParaRPr lang="en-US" dirty="0"/>
          </a:p>
        </p:txBody>
      </p:sp>
      <p:sp>
        <p:nvSpPr>
          <p:cNvPr id="4" name="Shape 2"/>
          <p:cNvSpPr/>
          <p:nvPr/>
        </p:nvSpPr>
        <p:spPr>
          <a:xfrm>
            <a:off x="548640" y="1495044"/>
            <a:ext cx="1234440" cy="27432"/>
          </a:xfrm>
          <a:prstGeom prst="rect">
            <a:avLst/>
          </a:prstGeom>
          <a:solidFill>
            <a:srgbClr val="A8842E"/>
          </a:solidFill>
          <a:ln w="12700">
            <a:solidFill>
              <a:srgbClr val="A8842E">
                <a:alpha val="0"/>
              </a:srgbClr>
            </a:solidFill>
            <a:prstDash val="solid"/>
          </a:ln>
        </p:spPr>
        <p:txBody>
          <a:bodyPr/>
          <a:lstStyle/>
          <a:p>
            <a:endParaRPr lang="en-US" dirty="0"/>
          </a:p>
        </p:txBody>
      </p:sp>
      <p:pic>
        <p:nvPicPr>
          <p:cNvPr id="5" name="Image 0" descr="/mnt/data/extract_imgs2/s7_9.png"/>
          <p:cNvPicPr>
            <a:picLocks noChangeAspect="1"/>
          </p:cNvPicPr>
          <p:nvPr/>
        </p:nvPicPr>
        <p:blipFill>
          <a:blip r:embed="rId3">
            <a:alphaModFix amt="98000"/>
          </a:blip>
          <a:stretch>
            <a:fillRect/>
          </a:stretch>
        </p:blipFill>
        <p:spPr>
          <a:xfrm>
            <a:off x="7920990" y="1142399"/>
            <a:ext cx="822960" cy="664143"/>
          </a:xfrm>
          <a:prstGeom prst="rect">
            <a:avLst/>
          </a:prstGeom>
        </p:spPr>
      </p:pic>
      <p:pic>
        <p:nvPicPr>
          <p:cNvPr id="6" name="Image 1" descr="/mnt/data/footer_marble.png"/>
          <p:cNvPicPr>
            <a:picLocks noChangeAspect="1"/>
          </p:cNvPicPr>
          <p:nvPr/>
        </p:nvPicPr>
        <p:blipFill>
          <a:blip r:embed="rId4"/>
          <a:stretch>
            <a:fillRect/>
          </a:stretch>
        </p:blipFill>
        <p:spPr>
          <a:xfrm>
            <a:off x="1" y="5554980"/>
            <a:ext cx="9143771" cy="445770"/>
          </a:xfrm>
          <a:prstGeom prst="rect">
            <a:avLst/>
          </a:prstGeom>
        </p:spPr>
      </p:pic>
      <p:sp>
        <p:nvSpPr>
          <p:cNvPr id="7" name="Text 3"/>
          <p:cNvSpPr/>
          <p:nvPr/>
        </p:nvSpPr>
        <p:spPr>
          <a:xfrm>
            <a:off x="411480" y="5644134"/>
            <a:ext cx="8298180" cy="123444"/>
          </a:xfrm>
          <a:prstGeom prst="rect">
            <a:avLst/>
          </a:prstGeom>
          <a:noFill/>
          <a:ln/>
        </p:spPr>
        <p:txBody>
          <a:bodyPr wrap="square" lIns="0" tIns="0" rIns="0" bIns="0" rtlCol="0" anchor="ctr"/>
          <a:lstStyle/>
          <a:p>
            <a:pPr algn="r"/>
            <a:r>
              <a:rPr lang="en-US" sz="713" dirty="0">
                <a:solidFill>
                  <a:srgbClr val="2C2C2C"/>
                </a:solidFill>
                <a:latin typeface="Arial" pitchFamily="34" charset="0"/>
                <a:ea typeface="Arial" pitchFamily="34" charset="-122"/>
                <a:cs typeface="Arial" pitchFamily="34" charset="-120"/>
              </a:rPr>
              <a:t>Mitchell High School • Annual Title I Parent Meeting • 2025–2026</a:t>
            </a:r>
            <a:endParaRPr lang="en-US" sz="713" dirty="0"/>
          </a:p>
        </p:txBody>
      </p:sp>
      <p:sp>
        <p:nvSpPr>
          <p:cNvPr id="8" name="Shape 4"/>
          <p:cNvSpPr/>
          <p:nvPr/>
        </p:nvSpPr>
        <p:spPr>
          <a:xfrm>
            <a:off x="651510" y="1954530"/>
            <a:ext cx="4251960" cy="3360420"/>
          </a:xfrm>
          <a:prstGeom prst="roundRect">
            <a:avLst>
              <a:gd name="adj" fmla="val 1224"/>
            </a:avLst>
          </a:prstGeom>
          <a:solidFill>
            <a:srgbClr val="FFFFFF"/>
          </a:solidFill>
          <a:ln w="13970">
            <a:solidFill>
              <a:srgbClr val="A8842E"/>
            </a:solidFill>
            <a:prstDash val="solid"/>
          </a:ln>
        </p:spPr>
        <p:txBody>
          <a:bodyPr/>
          <a:lstStyle/>
          <a:p>
            <a:endParaRPr lang="en-US" dirty="0"/>
          </a:p>
        </p:txBody>
      </p:sp>
      <p:sp>
        <p:nvSpPr>
          <p:cNvPr id="9" name="Text 5"/>
          <p:cNvSpPr/>
          <p:nvPr/>
        </p:nvSpPr>
        <p:spPr>
          <a:xfrm>
            <a:off x="857250" y="2338578"/>
            <a:ext cx="3634740" cy="356616"/>
          </a:xfrm>
          <a:prstGeom prst="rect">
            <a:avLst/>
          </a:prstGeom>
          <a:noFill/>
          <a:ln/>
        </p:spPr>
        <p:txBody>
          <a:bodyPr wrap="square" lIns="0" tIns="0" rIns="0" bIns="0" rtlCol="0" anchor="ctr">
            <a:normAutofit fontScale="92500" lnSpcReduction="10000"/>
          </a:bodyPr>
          <a:lstStyle/>
          <a:p>
            <a:r>
              <a:rPr lang="en-US" sz="1425" i="1" dirty="0">
                <a:solidFill>
                  <a:srgbClr val="1B1B1B"/>
                </a:solidFill>
                <a:latin typeface="Georgia" pitchFamily="34" charset="0"/>
                <a:ea typeface="Georgia" pitchFamily="34" charset="-122"/>
                <a:cs typeface="Georgia" pitchFamily="34" charset="-120"/>
              </a:rPr>
              <a:t>The Tennessee School Improvement Plan (TSIP) is our continuous improvement roadmap.</a:t>
            </a:r>
            <a:endParaRPr lang="en-US" sz="1425" dirty="0"/>
          </a:p>
        </p:txBody>
      </p:sp>
      <p:sp>
        <p:nvSpPr>
          <p:cNvPr id="10" name="Text 6"/>
          <p:cNvSpPr/>
          <p:nvPr/>
        </p:nvSpPr>
        <p:spPr>
          <a:xfrm>
            <a:off x="857250" y="2830068"/>
            <a:ext cx="3566160" cy="1748790"/>
          </a:xfrm>
          <a:prstGeom prst="rect">
            <a:avLst/>
          </a:prstGeom>
          <a:noFill/>
          <a:ln/>
        </p:spPr>
        <p:txBody>
          <a:bodyPr wrap="square" lIns="191" tIns="191" rIns="191" bIns="191" rtlCol="0" anchor="t">
            <a:normAutofit/>
          </a:bodyPr>
          <a:lstStyle/>
          <a:p>
            <a:pPr marL="285750" indent="-285750">
              <a:lnSpc>
                <a:spcPct val="108000"/>
              </a:lnSpc>
              <a:buFont typeface="Wingdings" panose="05000000000000000000" pitchFamily="2" charset="2"/>
              <a:buChar char="§"/>
            </a:pPr>
            <a:r>
              <a:rPr lang="en-US" sz="1215" dirty="0">
                <a:solidFill>
                  <a:srgbClr val="1B1B1B"/>
                </a:solidFill>
                <a:latin typeface="Arial" pitchFamily="34" charset="0"/>
                <a:ea typeface="Arial" pitchFamily="34" charset="-122"/>
                <a:cs typeface="Arial" pitchFamily="34" charset="-120"/>
              </a:rPr>
              <a:t>Needs Assessment and Summary of Data</a:t>
            </a:r>
            <a:endParaRPr lang="en-US" sz="1215" dirty="0"/>
          </a:p>
          <a:p>
            <a:pPr marL="285750" indent="-285750">
              <a:lnSpc>
                <a:spcPct val="108000"/>
              </a:lnSpc>
              <a:buFont typeface="Wingdings" panose="05000000000000000000" pitchFamily="2" charset="2"/>
              <a:buChar char="§"/>
            </a:pPr>
            <a:r>
              <a:rPr lang="en-US" sz="1215" dirty="0">
                <a:solidFill>
                  <a:srgbClr val="1B1B1B"/>
                </a:solidFill>
                <a:latin typeface="Arial" pitchFamily="34" charset="0"/>
                <a:ea typeface="Arial" pitchFamily="34" charset="-122"/>
                <a:cs typeface="Arial" pitchFamily="34" charset="-120"/>
              </a:rPr>
              <a:t>Reading and Math goals, Strategies, and Action Steps</a:t>
            </a:r>
            <a:endParaRPr lang="en-US" sz="1215" dirty="0"/>
          </a:p>
          <a:p>
            <a:pPr marL="285750" indent="-285750">
              <a:lnSpc>
                <a:spcPct val="108000"/>
              </a:lnSpc>
              <a:buFont typeface="Wingdings" panose="05000000000000000000" pitchFamily="2" charset="2"/>
              <a:buChar char="§"/>
            </a:pPr>
            <a:r>
              <a:rPr lang="en-US" sz="1215" dirty="0">
                <a:solidFill>
                  <a:srgbClr val="1B1B1B"/>
                </a:solidFill>
                <a:latin typeface="Arial" pitchFamily="34" charset="0"/>
                <a:ea typeface="Arial" pitchFamily="34" charset="-122"/>
                <a:cs typeface="Arial" pitchFamily="34" charset="-120"/>
              </a:rPr>
              <a:t>Climate and culture goals that support student learning</a:t>
            </a:r>
            <a:endParaRPr lang="en-US" sz="1215" dirty="0"/>
          </a:p>
          <a:p>
            <a:pPr marL="285750" indent="-285750">
              <a:lnSpc>
                <a:spcPct val="108000"/>
              </a:lnSpc>
              <a:buFont typeface="Wingdings" panose="05000000000000000000" pitchFamily="2" charset="2"/>
              <a:buChar char="§"/>
            </a:pPr>
            <a:r>
              <a:rPr lang="en-US" sz="1215" dirty="0">
                <a:solidFill>
                  <a:srgbClr val="1B1B1B"/>
                </a:solidFill>
                <a:latin typeface="Arial" pitchFamily="34" charset="0"/>
                <a:ea typeface="Arial" pitchFamily="34" charset="-122"/>
                <a:cs typeface="Arial" pitchFamily="34" charset="-120"/>
              </a:rPr>
              <a:t>Professional development priorities</a:t>
            </a:r>
          </a:p>
          <a:p>
            <a:pPr marL="285750" indent="-285750">
              <a:lnSpc>
                <a:spcPct val="108000"/>
              </a:lnSpc>
              <a:buFont typeface="Wingdings" panose="05000000000000000000" pitchFamily="2" charset="2"/>
              <a:buChar char="§"/>
            </a:pPr>
            <a:r>
              <a:rPr lang="en-US" sz="1215" dirty="0">
                <a:solidFill>
                  <a:srgbClr val="1B1B1B"/>
                </a:solidFill>
                <a:latin typeface="Arial" pitchFamily="34" charset="0"/>
                <a:ea typeface="Arial" pitchFamily="34" charset="-122"/>
                <a:cs typeface="Arial" pitchFamily="34" charset="-120"/>
              </a:rPr>
              <a:t>Coordination of resources and funding decisions</a:t>
            </a:r>
            <a:endParaRPr lang="en-US" sz="1215" dirty="0"/>
          </a:p>
        </p:txBody>
      </p:sp>
      <p:sp>
        <p:nvSpPr>
          <p:cNvPr id="11" name="Shape 7"/>
          <p:cNvSpPr/>
          <p:nvPr/>
        </p:nvSpPr>
        <p:spPr>
          <a:xfrm>
            <a:off x="5143500" y="1954530"/>
            <a:ext cx="3360420" cy="3360420"/>
          </a:xfrm>
          <a:prstGeom prst="roundRect">
            <a:avLst>
              <a:gd name="adj" fmla="val 1224"/>
            </a:avLst>
          </a:prstGeom>
          <a:solidFill>
            <a:srgbClr val="FBFAF7"/>
          </a:solidFill>
          <a:ln w="12700">
            <a:solidFill>
              <a:srgbClr val="D9D4CB"/>
            </a:solidFill>
            <a:prstDash val="solid"/>
          </a:ln>
        </p:spPr>
        <p:txBody>
          <a:bodyPr/>
          <a:lstStyle/>
          <a:p>
            <a:endParaRPr lang="en-US" dirty="0"/>
          </a:p>
        </p:txBody>
      </p:sp>
      <p:sp>
        <p:nvSpPr>
          <p:cNvPr id="12" name="Text 8"/>
          <p:cNvSpPr/>
          <p:nvPr/>
        </p:nvSpPr>
        <p:spPr>
          <a:xfrm>
            <a:off x="5362956" y="2201418"/>
            <a:ext cx="2811780" cy="315468"/>
          </a:xfrm>
          <a:prstGeom prst="rect">
            <a:avLst/>
          </a:prstGeom>
          <a:noFill/>
          <a:ln/>
        </p:spPr>
        <p:txBody>
          <a:bodyPr wrap="square" lIns="0" tIns="0" rIns="0" bIns="0" rtlCol="0" anchor="ctr">
            <a:normAutofit fontScale="85000" lnSpcReduction="20000"/>
          </a:bodyPr>
          <a:lstStyle/>
          <a:p>
            <a:r>
              <a:rPr lang="en-US" sz="1425" b="1" dirty="0">
                <a:solidFill>
                  <a:srgbClr val="1B1B1B"/>
                </a:solidFill>
                <a:latin typeface="Georgia" pitchFamily="34" charset="0"/>
                <a:ea typeface="Georgia" pitchFamily="34" charset="-122"/>
                <a:cs typeface="Georgia" pitchFamily="34" charset="-120"/>
              </a:rPr>
              <a:t>How families can help shape the plan</a:t>
            </a:r>
            <a:endParaRPr lang="en-US" sz="1425" dirty="0"/>
          </a:p>
        </p:txBody>
      </p:sp>
      <p:sp>
        <p:nvSpPr>
          <p:cNvPr id="13" name="Text 9"/>
          <p:cNvSpPr/>
          <p:nvPr/>
        </p:nvSpPr>
        <p:spPr>
          <a:xfrm>
            <a:off x="5362956" y="2715768"/>
            <a:ext cx="2708910" cy="1680210"/>
          </a:xfrm>
          <a:prstGeom prst="rect">
            <a:avLst/>
          </a:prstGeom>
          <a:noFill/>
          <a:ln/>
        </p:spPr>
        <p:txBody>
          <a:bodyPr wrap="square" lIns="191" tIns="191" rIns="191" bIns="191" rtlCol="0" anchor="t">
            <a:normAutofit/>
          </a:bodyPr>
          <a:lstStyle/>
          <a:p>
            <a:pPr marL="171450" indent="-171450">
              <a:lnSpc>
                <a:spcPct val="108000"/>
              </a:lnSpc>
              <a:buFont typeface="Wingdings" panose="05000000000000000000" pitchFamily="2" charset="2"/>
              <a:buChar char="§"/>
            </a:pPr>
            <a:r>
              <a:rPr lang="en-US" sz="1185" dirty="0">
                <a:solidFill>
                  <a:srgbClr val="1B1B1B"/>
                </a:solidFill>
                <a:latin typeface="Arial" pitchFamily="34" charset="0"/>
                <a:ea typeface="Arial" pitchFamily="34" charset="-122"/>
                <a:cs typeface="Arial" pitchFamily="34" charset="-120"/>
              </a:rPr>
              <a:t>Serve on parent advisory groups</a:t>
            </a:r>
            <a:endParaRPr lang="en-US" sz="1185" dirty="0"/>
          </a:p>
          <a:p>
            <a:pPr marL="171450" indent="-171450">
              <a:lnSpc>
                <a:spcPct val="108000"/>
              </a:lnSpc>
              <a:buFont typeface="Wingdings" panose="05000000000000000000" pitchFamily="2" charset="2"/>
              <a:buChar char="§"/>
            </a:pPr>
            <a:r>
              <a:rPr lang="en-US" sz="1185" dirty="0">
                <a:solidFill>
                  <a:srgbClr val="1B1B1B"/>
                </a:solidFill>
                <a:latin typeface="Arial" pitchFamily="34" charset="0"/>
                <a:ea typeface="Arial" pitchFamily="34" charset="-122"/>
                <a:cs typeface="Arial" pitchFamily="34" charset="-120"/>
              </a:rPr>
              <a:t>Give input on school goals and family engagement priorities</a:t>
            </a:r>
            <a:endParaRPr lang="en-US" sz="1185" dirty="0"/>
          </a:p>
          <a:p>
            <a:pPr marL="171450" indent="-171450">
              <a:lnSpc>
                <a:spcPct val="108000"/>
              </a:lnSpc>
              <a:buFont typeface="Wingdings" panose="05000000000000000000" pitchFamily="2" charset="2"/>
              <a:buChar char="§"/>
            </a:pPr>
            <a:r>
              <a:rPr lang="en-US" sz="1185" dirty="0">
                <a:solidFill>
                  <a:srgbClr val="1B1B1B"/>
                </a:solidFill>
                <a:latin typeface="Arial" pitchFamily="34" charset="0"/>
                <a:ea typeface="Arial" pitchFamily="34" charset="-122"/>
                <a:cs typeface="Arial" pitchFamily="34" charset="-120"/>
              </a:rPr>
              <a:t>Share feedback on how funds should support students and families</a:t>
            </a:r>
            <a:endParaRPr lang="en-US" sz="1185" dirty="0"/>
          </a:p>
          <a:p>
            <a:pPr marL="171450" indent="-171450">
              <a:lnSpc>
                <a:spcPct val="108000"/>
              </a:lnSpc>
              <a:buFont typeface="Wingdings" panose="05000000000000000000" pitchFamily="2" charset="2"/>
              <a:buChar char="§"/>
            </a:pPr>
            <a:r>
              <a:rPr lang="en-US" sz="1185" dirty="0">
                <a:solidFill>
                  <a:srgbClr val="1B1B1B"/>
                </a:solidFill>
                <a:latin typeface="Arial" pitchFamily="34" charset="0"/>
                <a:ea typeface="Arial" pitchFamily="34" charset="-122"/>
                <a:cs typeface="Arial" pitchFamily="34" charset="-120"/>
              </a:rPr>
              <a:t>Participate in meetings, conferences, and surveys</a:t>
            </a:r>
            <a:endParaRPr lang="en-US" sz="1185" dirty="0"/>
          </a:p>
        </p:txBody>
      </p:sp>
      <p:sp>
        <p:nvSpPr>
          <p:cNvPr id="14" name="Text 10"/>
          <p:cNvSpPr/>
          <p:nvPr/>
        </p:nvSpPr>
        <p:spPr>
          <a:xfrm>
            <a:off x="5376672" y="4594860"/>
            <a:ext cx="2606040" cy="329184"/>
          </a:xfrm>
          <a:prstGeom prst="rect">
            <a:avLst/>
          </a:prstGeom>
          <a:noFill/>
          <a:ln/>
        </p:spPr>
        <p:txBody>
          <a:bodyPr wrap="square" lIns="0" tIns="0" rIns="0" bIns="0" rtlCol="0" anchor="ctr">
            <a:normAutofit/>
          </a:bodyPr>
          <a:lstStyle/>
          <a:p>
            <a:pPr algn="ctr"/>
            <a:r>
              <a:rPr lang="en-US" sz="1013" b="1" dirty="0">
                <a:solidFill>
                  <a:srgbClr val="A8842E"/>
                </a:solidFill>
                <a:latin typeface="Arial" pitchFamily="34" charset="0"/>
                <a:ea typeface="Arial" pitchFamily="34" charset="-122"/>
                <a:cs typeface="Arial" pitchFamily="34" charset="-120"/>
              </a:rPr>
              <a:t>Parent input is essential to a successful Title I program.</a:t>
            </a:r>
            <a:endParaRPr lang="en-US" sz="1013" dirty="0"/>
          </a:p>
        </p:txBody>
      </p:sp>
    </p:spTree>
    <p:extLst>
      <p:ext uri="{BB962C8B-B14F-4D97-AF65-F5344CB8AC3E}">
        <p14:creationId xmlns:p14="http://schemas.microsoft.com/office/powerpoint/2010/main" val="27178259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Rectangle 1"/>
          <p:cNvSpPr/>
          <p:nvPr/>
        </p:nvSpPr>
        <p:spPr>
          <a:xfrm>
            <a:off x="0" y="0"/>
            <a:ext cx="9144000" cy="548640"/>
          </a:xfrm>
          <a:prstGeom prst="rect">
            <a:avLst/>
          </a:prstGeom>
          <a:solidFill>
            <a:srgbClr val="D4AF37"/>
          </a:solidFill>
          <a:ln>
            <a:solidFill>
              <a:srgbClr val="D4AF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mitchell_logo_final.png"/>
          <p:cNvPicPr>
            <a:picLocks noChangeAspect="1"/>
          </p:cNvPicPr>
          <p:nvPr/>
        </p:nvPicPr>
        <p:blipFill>
          <a:blip r:embed="rId2"/>
          <a:stretch>
            <a:fillRect/>
          </a:stretch>
        </p:blipFill>
        <p:spPr>
          <a:xfrm>
            <a:off x="274320" y="640080"/>
            <a:ext cx="2600325" cy="1280160"/>
          </a:xfrm>
          <a:prstGeom prst="rect">
            <a:avLst/>
          </a:prstGeom>
        </p:spPr>
      </p:pic>
      <p:sp>
        <p:nvSpPr>
          <p:cNvPr id="4" name="TextBox 3"/>
          <p:cNvSpPr txBox="1"/>
          <p:nvPr/>
        </p:nvSpPr>
        <p:spPr>
          <a:xfrm>
            <a:off x="2143181" y="2300382"/>
            <a:ext cx="5589159" cy="492443"/>
          </a:xfrm>
          <a:prstGeom prst="rect">
            <a:avLst/>
          </a:prstGeom>
          <a:noFill/>
        </p:spPr>
        <p:txBody>
          <a:bodyPr wrap="none">
            <a:spAutoFit/>
          </a:bodyPr>
          <a:lstStyle/>
          <a:p>
            <a:pPr algn="ctr">
              <a:defRPr sz="2600" b="1">
                <a:solidFill>
                  <a:srgbClr val="D4AF37"/>
                </a:solidFill>
              </a:defRPr>
            </a:pPr>
            <a:r>
              <a:rPr dirty="0">
                <a:latin typeface="Times New Roman" panose="02020603050405020304" pitchFamily="18" charset="0"/>
                <a:cs typeface="Times New Roman" panose="02020603050405020304" pitchFamily="18" charset="0"/>
              </a:rPr>
              <a:t>Opportunities for Parent Engagement</a:t>
            </a:r>
          </a:p>
        </p:txBody>
      </p:sp>
      <p:sp>
        <p:nvSpPr>
          <p:cNvPr id="5" name="TextBox 4"/>
          <p:cNvSpPr txBox="1"/>
          <p:nvPr/>
        </p:nvSpPr>
        <p:spPr>
          <a:xfrm>
            <a:off x="822960" y="3172968"/>
            <a:ext cx="4199868" cy="1631216"/>
          </a:xfrm>
          <a:prstGeom prst="rect">
            <a:avLst/>
          </a:prstGeom>
          <a:noFill/>
        </p:spPr>
        <p:txBody>
          <a:bodyPr wrap="none">
            <a:spAutoFit/>
          </a:bodyPr>
          <a:lstStyle/>
          <a:p>
            <a:pPr>
              <a:defRPr sz="2000">
                <a:solidFill>
                  <a:srgbClr val="FFFFFF"/>
                </a:solidFill>
              </a:defRPr>
            </a:pPr>
            <a:r>
              <a:rPr dirty="0">
                <a:latin typeface="Times New Roman" panose="02020603050405020304" pitchFamily="18" charset="0"/>
                <a:cs typeface="Times New Roman" panose="02020603050405020304" pitchFamily="18" charset="0"/>
              </a:rPr>
              <a:t>• Open House</a:t>
            </a:r>
            <a:br>
              <a:rPr dirty="0">
                <a:latin typeface="Times New Roman" panose="02020603050405020304" pitchFamily="18" charset="0"/>
                <a:cs typeface="Times New Roman" panose="02020603050405020304" pitchFamily="18" charset="0"/>
              </a:rPr>
            </a:br>
            <a:r>
              <a:rPr dirty="0">
                <a:latin typeface="Times New Roman" panose="02020603050405020304" pitchFamily="18" charset="0"/>
                <a:cs typeface="Times New Roman" panose="02020603050405020304" pitchFamily="18" charset="0"/>
              </a:rPr>
              <a:t>• Parent Surveys</a:t>
            </a:r>
            <a:br>
              <a:rPr dirty="0">
                <a:latin typeface="Times New Roman" panose="02020603050405020304" pitchFamily="18" charset="0"/>
                <a:cs typeface="Times New Roman" panose="02020603050405020304" pitchFamily="18" charset="0"/>
              </a:rPr>
            </a:br>
            <a:r>
              <a:rPr dirty="0">
                <a:latin typeface="Times New Roman" panose="02020603050405020304" pitchFamily="18" charset="0"/>
                <a:cs typeface="Times New Roman" panose="02020603050405020304" pitchFamily="18" charset="0"/>
              </a:rPr>
              <a:t>• Parent-Teacher Conferences</a:t>
            </a:r>
            <a:br>
              <a:rPr dirty="0">
                <a:latin typeface="Times New Roman" panose="02020603050405020304" pitchFamily="18" charset="0"/>
                <a:cs typeface="Times New Roman" panose="02020603050405020304" pitchFamily="18" charset="0"/>
              </a:rPr>
            </a:br>
            <a:r>
              <a:rPr dirty="0">
                <a:latin typeface="Times New Roman" panose="02020603050405020304" pitchFamily="18" charset="0"/>
                <a:cs typeface="Times New Roman" panose="02020603050405020304" pitchFamily="18" charset="0"/>
              </a:rPr>
              <a:t>• Literacy &amp; Math Curriculum Nights</a:t>
            </a:r>
            <a:br>
              <a:rPr dirty="0">
                <a:latin typeface="Times New Roman" panose="02020603050405020304" pitchFamily="18" charset="0"/>
                <a:cs typeface="Times New Roman" panose="02020603050405020304" pitchFamily="18" charset="0"/>
              </a:rPr>
            </a:br>
            <a:r>
              <a:rPr dirty="0">
                <a:latin typeface="Times New Roman" panose="02020603050405020304" pitchFamily="18" charset="0"/>
                <a:cs typeface="Times New Roman" panose="02020603050405020304" pitchFamily="18" charset="0"/>
              </a:rPr>
              <a:t>• Workshops &amp; CCR Training Sessions</a:t>
            </a:r>
          </a:p>
        </p:txBody>
      </p:sp>
      <p:sp>
        <p:nvSpPr>
          <p:cNvPr id="6" name="Rectangle 5"/>
          <p:cNvSpPr/>
          <p:nvPr/>
        </p:nvSpPr>
        <p:spPr>
          <a:xfrm>
            <a:off x="457200" y="6126480"/>
            <a:ext cx="7589520" cy="45720"/>
          </a:xfrm>
          <a:prstGeom prst="rect">
            <a:avLst/>
          </a:prstGeom>
          <a:solidFill>
            <a:srgbClr val="D4AF37"/>
          </a:solidFill>
          <a:ln>
            <a:solidFill>
              <a:srgbClr val="D4AF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7" name="TextBox 6"/>
          <p:cNvSpPr txBox="1"/>
          <p:nvPr/>
        </p:nvSpPr>
        <p:spPr>
          <a:xfrm>
            <a:off x="365760" y="6217920"/>
            <a:ext cx="4572000" cy="274320"/>
          </a:xfrm>
          <a:prstGeom prst="rect">
            <a:avLst/>
          </a:prstGeom>
          <a:noFill/>
        </p:spPr>
        <p:txBody>
          <a:bodyPr wrap="none">
            <a:spAutoFit/>
          </a:bodyPr>
          <a:lstStyle/>
          <a:p>
            <a:pPr>
              <a:defRPr sz="1000">
                <a:solidFill>
                  <a:srgbClr val="D4AF37"/>
                </a:solidFill>
              </a:defRPr>
            </a:pPr>
            <a:r>
              <a:rPr dirty="0"/>
              <a:t>Mitchell High School • Home of the Mighty Tigers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Rectangle 1"/>
          <p:cNvSpPr/>
          <p:nvPr/>
        </p:nvSpPr>
        <p:spPr>
          <a:xfrm>
            <a:off x="0" y="0"/>
            <a:ext cx="9144000" cy="548640"/>
          </a:xfrm>
          <a:prstGeom prst="rect">
            <a:avLst/>
          </a:prstGeom>
          <a:solidFill>
            <a:srgbClr val="D4AF37"/>
          </a:solidFill>
          <a:ln>
            <a:solidFill>
              <a:srgbClr val="D4AF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mitchell_logo_final.png"/>
          <p:cNvPicPr>
            <a:picLocks noChangeAspect="1"/>
          </p:cNvPicPr>
          <p:nvPr/>
        </p:nvPicPr>
        <p:blipFill>
          <a:blip r:embed="rId2"/>
          <a:stretch>
            <a:fillRect/>
          </a:stretch>
        </p:blipFill>
        <p:spPr>
          <a:xfrm>
            <a:off x="274320" y="640080"/>
            <a:ext cx="2600325" cy="1280160"/>
          </a:xfrm>
          <a:prstGeom prst="rect">
            <a:avLst/>
          </a:prstGeom>
        </p:spPr>
      </p:pic>
      <p:sp>
        <p:nvSpPr>
          <p:cNvPr id="4" name="TextBox 3"/>
          <p:cNvSpPr txBox="1"/>
          <p:nvPr/>
        </p:nvSpPr>
        <p:spPr>
          <a:xfrm>
            <a:off x="1697745" y="2560320"/>
            <a:ext cx="5721438" cy="492443"/>
          </a:xfrm>
          <a:prstGeom prst="rect">
            <a:avLst/>
          </a:prstGeom>
          <a:noFill/>
        </p:spPr>
        <p:txBody>
          <a:bodyPr wrap="none">
            <a:spAutoFit/>
          </a:bodyPr>
          <a:lstStyle/>
          <a:p>
            <a:pPr algn="ctr">
              <a:defRPr sz="2600" b="1">
                <a:solidFill>
                  <a:srgbClr val="D4AF37"/>
                </a:solidFill>
              </a:defRPr>
            </a:pPr>
            <a:r>
              <a:rPr dirty="0">
                <a:latin typeface="Times New Roman" panose="02020603050405020304" pitchFamily="18" charset="0"/>
                <a:cs typeface="Times New Roman" panose="02020603050405020304" pitchFamily="18" charset="0"/>
              </a:rPr>
              <a:t>Assessment, Curriculum &amp; Instruction</a:t>
            </a:r>
          </a:p>
        </p:txBody>
      </p:sp>
      <p:sp>
        <p:nvSpPr>
          <p:cNvPr id="5" name="TextBox 4"/>
          <p:cNvSpPr txBox="1"/>
          <p:nvPr/>
        </p:nvSpPr>
        <p:spPr>
          <a:xfrm>
            <a:off x="701160" y="3213557"/>
            <a:ext cx="7550016" cy="707886"/>
          </a:xfrm>
          <a:prstGeom prst="rect">
            <a:avLst/>
          </a:prstGeom>
          <a:noFill/>
        </p:spPr>
        <p:txBody>
          <a:bodyPr wrap="none">
            <a:spAutoFit/>
          </a:bodyPr>
          <a:lstStyle/>
          <a:p>
            <a:pPr>
              <a:defRPr sz="2000">
                <a:solidFill>
                  <a:srgbClr val="FFFFFF"/>
                </a:solidFill>
              </a:defRPr>
            </a:pPr>
            <a:r>
              <a:rPr dirty="0">
                <a:latin typeface="Times New Roman" panose="02020603050405020304" pitchFamily="18" charset="0"/>
                <a:cs typeface="Times New Roman" panose="02020603050405020304" pitchFamily="18" charset="0"/>
              </a:rPr>
              <a:t>Families receive information regarding academic standards, curriculum</a:t>
            </a:r>
            <a:endParaRPr lang="en-US" dirty="0">
              <a:latin typeface="Times New Roman" panose="02020603050405020304" pitchFamily="18" charset="0"/>
              <a:cs typeface="Times New Roman" panose="02020603050405020304" pitchFamily="18" charset="0"/>
            </a:endParaRPr>
          </a:p>
          <a:p>
            <a:pPr>
              <a:defRPr sz="2000">
                <a:solidFill>
                  <a:srgbClr val="FFFFFF"/>
                </a:solidFill>
              </a:defRPr>
            </a:pPr>
            <a:r>
              <a:rPr dirty="0">
                <a:latin typeface="Times New Roman" panose="02020603050405020304" pitchFamily="18" charset="0"/>
                <a:cs typeface="Times New Roman" panose="02020603050405020304" pitchFamily="18" charset="0"/>
              </a:rPr>
              <a:t> expectations, student progress, and state assessments.</a:t>
            </a:r>
          </a:p>
        </p:txBody>
      </p:sp>
      <p:sp>
        <p:nvSpPr>
          <p:cNvPr id="6" name="Rectangle 5"/>
          <p:cNvSpPr/>
          <p:nvPr/>
        </p:nvSpPr>
        <p:spPr>
          <a:xfrm>
            <a:off x="457200" y="6126480"/>
            <a:ext cx="7589520" cy="45720"/>
          </a:xfrm>
          <a:prstGeom prst="rect">
            <a:avLst/>
          </a:prstGeom>
          <a:solidFill>
            <a:srgbClr val="D4AF37"/>
          </a:solidFill>
          <a:ln>
            <a:solidFill>
              <a:srgbClr val="D4AF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7" name="TextBox 6"/>
          <p:cNvSpPr txBox="1"/>
          <p:nvPr/>
        </p:nvSpPr>
        <p:spPr>
          <a:xfrm>
            <a:off x="365760" y="6217920"/>
            <a:ext cx="4572000" cy="274320"/>
          </a:xfrm>
          <a:prstGeom prst="rect">
            <a:avLst/>
          </a:prstGeom>
          <a:noFill/>
        </p:spPr>
        <p:txBody>
          <a:bodyPr wrap="none">
            <a:spAutoFit/>
          </a:bodyPr>
          <a:lstStyle/>
          <a:p>
            <a:pPr>
              <a:defRPr sz="1000">
                <a:solidFill>
                  <a:srgbClr val="D4AF37"/>
                </a:solidFill>
              </a:defRPr>
            </a:pPr>
            <a:r>
              <a:rPr dirty="0"/>
              <a:t>Mitchell High School • Home of the Mighty Tigers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Rectangle 1"/>
          <p:cNvSpPr/>
          <p:nvPr/>
        </p:nvSpPr>
        <p:spPr>
          <a:xfrm>
            <a:off x="0" y="0"/>
            <a:ext cx="9144000" cy="548640"/>
          </a:xfrm>
          <a:prstGeom prst="rect">
            <a:avLst/>
          </a:prstGeom>
          <a:solidFill>
            <a:srgbClr val="D4AF37"/>
          </a:solidFill>
          <a:ln>
            <a:solidFill>
              <a:srgbClr val="D4AF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mitchell_logo_final.png"/>
          <p:cNvPicPr>
            <a:picLocks noChangeAspect="1"/>
          </p:cNvPicPr>
          <p:nvPr/>
        </p:nvPicPr>
        <p:blipFill>
          <a:blip r:embed="rId2"/>
          <a:stretch>
            <a:fillRect/>
          </a:stretch>
        </p:blipFill>
        <p:spPr>
          <a:xfrm>
            <a:off x="274320" y="640080"/>
            <a:ext cx="2600325" cy="1280160"/>
          </a:xfrm>
          <a:prstGeom prst="rect">
            <a:avLst/>
          </a:prstGeom>
        </p:spPr>
      </p:pic>
      <p:sp>
        <p:nvSpPr>
          <p:cNvPr id="4" name="TextBox 3"/>
          <p:cNvSpPr txBox="1"/>
          <p:nvPr/>
        </p:nvSpPr>
        <p:spPr>
          <a:xfrm>
            <a:off x="2556947" y="2205036"/>
            <a:ext cx="4761625" cy="492443"/>
          </a:xfrm>
          <a:prstGeom prst="rect">
            <a:avLst/>
          </a:prstGeom>
          <a:noFill/>
        </p:spPr>
        <p:txBody>
          <a:bodyPr wrap="none">
            <a:spAutoFit/>
          </a:bodyPr>
          <a:lstStyle/>
          <a:p>
            <a:pPr algn="ctr">
              <a:defRPr sz="2600" b="1">
                <a:solidFill>
                  <a:srgbClr val="D4AF37"/>
                </a:solidFill>
              </a:defRPr>
            </a:pPr>
            <a:r>
              <a:rPr dirty="0">
                <a:latin typeface="Times New Roman" panose="02020603050405020304" pitchFamily="18" charset="0"/>
                <a:cs typeface="Times New Roman" panose="02020603050405020304" pitchFamily="18" charset="0"/>
              </a:rPr>
              <a:t>How Parents Can Help at Home</a:t>
            </a:r>
          </a:p>
        </p:txBody>
      </p:sp>
      <p:sp>
        <p:nvSpPr>
          <p:cNvPr id="5" name="TextBox 4"/>
          <p:cNvSpPr txBox="1"/>
          <p:nvPr/>
        </p:nvSpPr>
        <p:spPr>
          <a:xfrm>
            <a:off x="731520" y="3197049"/>
            <a:ext cx="4931158" cy="1323439"/>
          </a:xfrm>
          <a:prstGeom prst="rect">
            <a:avLst/>
          </a:prstGeom>
          <a:noFill/>
        </p:spPr>
        <p:txBody>
          <a:bodyPr wrap="none">
            <a:spAutoFit/>
          </a:bodyPr>
          <a:lstStyle/>
          <a:p>
            <a:pPr marL="342900" indent="-342900">
              <a:buFont typeface="Wingdings" panose="05000000000000000000" pitchFamily="2" charset="2"/>
              <a:buChar char="§"/>
              <a:defRPr sz="2000">
                <a:solidFill>
                  <a:srgbClr val="FFFFFF"/>
                </a:solidFill>
              </a:defRPr>
            </a:pPr>
            <a:r>
              <a:rPr dirty="0">
                <a:latin typeface="Times New Roman" panose="02020603050405020304" pitchFamily="18" charset="0"/>
                <a:cs typeface="Times New Roman" panose="02020603050405020304" pitchFamily="18" charset="0"/>
              </a:rPr>
              <a:t>Encourage reading and writing</a:t>
            </a:r>
            <a:r>
              <a:rPr lang="en-US" dirty="0">
                <a:latin typeface="Times New Roman" panose="02020603050405020304" pitchFamily="18" charset="0"/>
                <a:cs typeface="Times New Roman" panose="02020603050405020304" pitchFamily="18" charset="0"/>
              </a:rPr>
              <a:t>-DAILY</a:t>
            </a:r>
          </a:p>
          <a:p>
            <a:pPr marL="342900" indent="-342900">
              <a:buFont typeface="Wingdings" panose="05000000000000000000" pitchFamily="2" charset="2"/>
              <a:buChar char="§"/>
              <a:defRPr sz="2000">
                <a:solidFill>
                  <a:srgbClr val="FFFFFF"/>
                </a:solidFill>
              </a:defRPr>
            </a:pPr>
            <a:r>
              <a:rPr dirty="0">
                <a:latin typeface="Times New Roman" panose="02020603050405020304" pitchFamily="18" charset="0"/>
                <a:cs typeface="Times New Roman" panose="02020603050405020304" pitchFamily="18" charset="0"/>
              </a:rPr>
              <a:t>Discuss current events and nonfiction texts</a:t>
            </a:r>
            <a:endParaRPr lang="en-US"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defRPr sz="2000">
                <a:solidFill>
                  <a:srgbClr val="FFFFFF"/>
                </a:solidFill>
              </a:defRPr>
            </a:pPr>
            <a:r>
              <a:rPr dirty="0">
                <a:latin typeface="Times New Roman" panose="02020603050405020304" pitchFamily="18" charset="0"/>
                <a:cs typeface="Times New Roman" panose="02020603050405020304" pitchFamily="18" charset="0"/>
              </a:rPr>
              <a:t>Monitor assignments and grades</a:t>
            </a:r>
            <a:endParaRPr lang="en-US"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defRPr sz="2000">
                <a:solidFill>
                  <a:srgbClr val="FFFFFF"/>
                </a:solidFill>
              </a:defRPr>
            </a:pPr>
            <a:r>
              <a:rPr dirty="0">
                <a:latin typeface="Times New Roman" panose="02020603050405020304" pitchFamily="18" charset="0"/>
                <a:cs typeface="Times New Roman" panose="02020603050405020304" pitchFamily="18" charset="0"/>
              </a:rPr>
              <a:t>Maintain communication with teachers</a:t>
            </a:r>
          </a:p>
        </p:txBody>
      </p:sp>
      <p:sp>
        <p:nvSpPr>
          <p:cNvPr id="6" name="Rectangle 5"/>
          <p:cNvSpPr/>
          <p:nvPr/>
        </p:nvSpPr>
        <p:spPr>
          <a:xfrm>
            <a:off x="457200" y="6126480"/>
            <a:ext cx="7589520" cy="45720"/>
          </a:xfrm>
          <a:prstGeom prst="rect">
            <a:avLst/>
          </a:prstGeom>
          <a:solidFill>
            <a:srgbClr val="D4AF37"/>
          </a:solidFill>
          <a:ln>
            <a:solidFill>
              <a:srgbClr val="D4AF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7" name="TextBox 6"/>
          <p:cNvSpPr txBox="1"/>
          <p:nvPr/>
        </p:nvSpPr>
        <p:spPr>
          <a:xfrm>
            <a:off x="365760" y="6217920"/>
            <a:ext cx="4572000" cy="274320"/>
          </a:xfrm>
          <a:prstGeom prst="rect">
            <a:avLst/>
          </a:prstGeom>
          <a:noFill/>
        </p:spPr>
        <p:txBody>
          <a:bodyPr wrap="none">
            <a:spAutoFit/>
          </a:bodyPr>
          <a:lstStyle/>
          <a:p>
            <a:pPr>
              <a:defRPr sz="1000">
                <a:solidFill>
                  <a:srgbClr val="D4AF37"/>
                </a:solidFill>
              </a:defRPr>
            </a:pPr>
            <a:r>
              <a:rPr dirty="0"/>
              <a:t>Mitchell High School • Home of the Mighty Tigers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266790" y="190220"/>
            <a:ext cx="41148" cy="617220"/>
          </a:xfrm>
          <a:prstGeom prst="rect">
            <a:avLst/>
          </a:prstGeom>
          <a:solidFill>
            <a:srgbClr val="A8842E"/>
          </a:solidFill>
          <a:ln w="12700">
            <a:solidFill>
              <a:srgbClr val="A8842E">
                <a:alpha val="0"/>
              </a:srgbClr>
            </a:solidFill>
            <a:prstDash val="solid"/>
          </a:ln>
        </p:spPr>
        <p:txBody>
          <a:bodyPr/>
          <a:lstStyle/>
          <a:p>
            <a:endParaRPr lang="en-US" dirty="0"/>
          </a:p>
        </p:txBody>
      </p:sp>
      <p:sp>
        <p:nvSpPr>
          <p:cNvPr id="3" name="Text 1"/>
          <p:cNvSpPr/>
          <p:nvPr/>
        </p:nvSpPr>
        <p:spPr>
          <a:xfrm>
            <a:off x="439719" y="404219"/>
            <a:ext cx="6035040" cy="240030"/>
          </a:xfrm>
          <a:prstGeom prst="rect">
            <a:avLst/>
          </a:prstGeom>
          <a:noFill/>
          <a:ln/>
        </p:spPr>
        <p:txBody>
          <a:bodyPr wrap="square" lIns="0" tIns="0" rIns="0" bIns="0" rtlCol="0" anchor="ctr"/>
          <a:lstStyle/>
          <a:p>
            <a:r>
              <a:rPr lang="en-US" b="1" dirty="0">
                <a:solidFill>
                  <a:srgbClr val="1B1B1B"/>
                </a:solidFill>
                <a:latin typeface="Georgia" pitchFamily="34" charset="0"/>
                <a:ea typeface="Georgia" pitchFamily="34" charset="-122"/>
                <a:cs typeface="Georgia" pitchFamily="34" charset="-120"/>
              </a:rPr>
              <a:t>Student Support Contacts</a:t>
            </a:r>
            <a:endParaRPr lang="en-US" dirty="0"/>
          </a:p>
        </p:txBody>
      </p:sp>
      <p:sp>
        <p:nvSpPr>
          <p:cNvPr id="4" name="Shape 2"/>
          <p:cNvSpPr/>
          <p:nvPr/>
        </p:nvSpPr>
        <p:spPr>
          <a:xfrm>
            <a:off x="439719" y="849989"/>
            <a:ext cx="1234440" cy="27432"/>
          </a:xfrm>
          <a:prstGeom prst="rect">
            <a:avLst/>
          </a:prstGeom>
          <a:solidFill>
            <a:srgbClr val="A8842E"/>
          </a:solidFill>
          <a:ln w="12700">
            <a:solidFill>
              <a:srgbClr val="A8842E">
                <a:alpha val="0"/>
              </a:srgbClr>
            </a:solidFill>
            <a:prstDash val="solid"/>
          </a:ln>
        </p:spPr>
        <p:txBody>
          <a:bodyPr/>
          <a:lstStyle/>
          <a:p>
            <a:endParaRPr lang="en-US" dirty="0"/>
          </a:p>
        </p:txBody>
      </p:sp>
      <p:pic>
        <p:nvPicPr>
          <p:cNvPr id="5" name="Image 0" descr="/mnt/data/extract_imgs2/s7_9.png"/>
          <p:cNvPicPr>
            <a:picLocks noChangeAspect="1"/>
          </p:cNvPicPr>
          <p:nvPr/>
        </p:nvPicPr>
        <p:blipFill>
          <a:blip r:embed="rId3">
            <a:alphaModFix amt="98000"/>
          </a:blip>
          <a:stretch>
            <a:fillRect/>
          </a:stretch>
        </p:blipFill>
        <p:spPr>
          <a:xfrm>
            <a:off x="8010144" y="190220"/>
            <a:ext cx="822960" cy="664143"/>
          </a:xfrm>
          <a:prstGeom prst="rect">
            <a:avLst/>
          </a:prstGeom>
        </p:spPr>
      </p:pic>
      <p:pic>
        <p:nvPicPr>
          <p:cNvPr id="6" name="Image 1" descr="/mnt/data/footer_marble.png"/>
          <p:cNvPicPr>
            <a:picLocks noChangeAspect="1"/>
          </p:cNvPicPr>
          <p:nvPr/>
        </p:nvPicPr>
        <p:blipFill>
          <a:blip r:embed="rId4"/>
          <a:stretch>
            <a:fillRect/>
          </a:stretch>
        </p:blipFill>
        <p:spPr>
          <a:xfrm>
            <a:off x="1" y="5554980"/>
            <a:ext cx="9143771" cy="445770"/>
          </a:xfrm>
          <a:prstGeom prst="rect">
            <a:avLst/>
          </a:prstGeom>
        </p:spPr>
      </p:pic>
      <p:sp>
        <p:nvSpPr>
          <p:cNvPr id="7" name="Text 3"/>
          <p:cNvSpPr/>
          <p:nvPr/>
        </p:nvSpPr>
        <p:spPr>
          <a:xfrm>
            <a:off x="411480" y="5644134"/>
            <a:ext cx="8298180" cy="123444"/>
          </a:xfrm>
          <a:prstGeom prst="rect">
            <a:avLst/>
          </a:prstGeom>
          <a:noFill/>
          <a:ln/>
        </p:spPr>
        <p:txBody>
          <a:bodyPr wrap="square" lIns="0" tIns="0" rIns="0" bIns="0" rtlCol="0" anchor="ctr"/>
          <a:lstStyle/>
          <a:p>
            <a:pPr algn="r"/>
            <a:r>
              <a:rPr lang="en-US" sz="713" dirty="0">
                <a:solidFill>
                  <a:srgbClr val="2C2C2C"/>
                </a:solidFill>
                <a:latin typeface="Arial" pitchFamily="34" charset="0"/>
                <a:ea typeface="Arial" pitchFamily="34" charset="-122"/>
                <a:cs typeface="Arial" pitchFamily="34" charset="-120"/>
              </a:rPr>
              <a:t>Mitchell High School • Annual Title I Parent Meeting • 2025–2026</a:t>
            </a:r>
            <a:endParaRPr lang="en-US" sz="713" dirty="0"/>
          </a:p>
        </p:txBody>
      </p:sp>
      <p:sp>
        <p:nvSpPr>
          <p:cNvPr id="8" name="Shape 4"/>
          <p:cNvSpPr/>
          <p:nvPr/>
        </p:nvSpPr>
        <p:spPr>
          <a:xfrm>
            <a:off x="164592" y="1257905"/>
            <a:ext cx="2057400" cy="2612898"/>
          </a:xfrm>
          <a:prstGeom prst="roundRect">
            <a:avLst>
              <a:gd name="adj" fmla="val 2353"/>
            </a:avLst>
          </a:prstGeom>
          <a:solidFill>
            <a:srgbClr val="FFFFFF"/>
          </a:solidFill>
          <a:ln w="12700">
            <a:solidFill>
              <a:srgbClr val="D5D0C7"/>
            </a:solidFill>
            <a:prstDash val="solid"/>
          </a:ln>
        </p:spPr>
        <p:txBody>
          <a:bodyPr/>
          <a:lstStyle/>
          <a:p>
            <a:endParaRPr lang="en-US" dirty="0"/>
          </a:p>
        </p:txBody>
      </p:sp>
      <p:sp>
        <p:nvSpPr>
          <p:cNvPr id="10" name="Text 5"/>
          <p:cNvSpPr/>
          <p:nvPr/>
        </p:nvSpPr>
        <p:spPr>
          <a:xfrm>
            <a:off x="131109" y="3856600"/>
            <a:ext cx="1851660" cy="233172"/>
          </a:xfrm>
          <a:prstGeom prst="rect">
            <a:avLst/>
          </a:prstGeom>
          <a:noFill/>
          <a:ln/>
        </p:spPr>
        <p:txBody>
          <a:bodyPr wrap="square" lIns="0" tIns="0" rIns="0" bIns="0" rtlCol="0" anchor="ctr">
            <a:normAutofit/>
          </a:bodyPr>
          <a:lstStyle/>
          <a:p>
            <a:pPr algn="ctr"/>
            <a:r>
              <a:rPr lang="en-US" sz="1163" b="1" dirty="0">
                <a:solidFill>
                  <a:srgbClr val="1B1B1B"/>
                </a:solidFill>
                <a:latin typeface="Georgia" pitchFamily="34" charset="0"/>
                <a:ea typeface="Georgia" pitchFamily="34" charset="-122"/>
                <a:cs typeface="Georgia" pitchFamily="34" charset="-120"/>
              </a:rPr>
              <a:t>Crystal Cooper</a:t>
            </a:r>
            <a:endParaRPr lang="en-US" sz="1163" dirty="0"/>
          </a:p>
        </p:txBody>
      </p:sp>
      <p:sp>
        <p:nvSpPr>
          <p:cNvPr id="11" name="Text 6"/>
          <p:cNvSpPr/>
          <p:nvPr/>
        </p:nvSpPr>
        <p:spPr>
          <a:xfrm>
            <a:off x="266790" y="3984969"/>
            <a:ext cx="1824228" cy="411480"/>
          </a:xfrm>
          <a:prstGeom prst="rect">
            <a:avLst/>
          </a:prstGeom>
          <a:noFill/>
          <a:ln/>
        </p:spPr>
        <p:txBody>
          <a:bodyPr wrap="square" lIns="95" tIns="95" rIns="95" bIns="95" rtlCol="0" anchor="ctr">
            <a:normAutofit/>
          </a:bodyPr>
          <a:lstStyle/>
          <a:p>
            <a:pPr algn="ctr"/>
            <a:r>
              <a:rPr lang="en-US" sz="840" dirty="0">
                <a:solidFill>
                  <a:srgbClr val="676767"/>
                </a:solidFill>
                <a:latin typeface="Arial" pitchFamily="34" charset="0"/>
                <a:ea typeface="Arial" pitchFamily="34" charset="-122"/>
                <a:cs typeface="Arial" pitchFamily="34" charset="-120"/>
              </a:rPr>
              <a:t>Professional Learning Communities</a:t>
            </a:r>
          </a:p>
          <a:p>
            <a:pPr algn="ctr"/>
            <a:r>
              <a:rPr lang="en-US" sz="840" dirty="0">
                <a:solidFill>
                  <a:srgbClr val="676767"/>
                </a:solidFill>
                <a:latin typeface="Arial" pitchFamily="34" charset="0"/>
                <a:cs typeface="Arial" pitchFamily="34" charset="-120"/>
              </a:rPr>
              <a:t>Coach</a:t>
            </a:r>
            <a:endParaRPr lang="en-US" sz="840" dirty="0"/>
          </a:p>
        </p:txBody>
      </p:sp>
      <p:sp>
        <p:nvSpPr>
          <p:cNvPr id="12" name="Shape 7"/>
          <p:cNvSpPr/>
          <p:nvPr/>
        </p:nvSpPr>
        <p:spPr>
          <a:xfrm>
            <a:off x="2411865" y="807440"/>
            <a:ext cx="2057400" cy="1242374"/>
          </a:xfrm>
          <a:prstGeom prst="roundRect">
            <a:avLst>
              <a:gd name="adj" fmla="val 2222"/>
            </a:avLst>
          </a:prstGeom>
          <a:solidFill>
            <a:srgbClr val="FFFFFF"/>
          </a:solidFill>
          <a:ln w="12700">
            <a:solidFill>
              <a:srgbClr val="D9D4CB"/>
            </a:solidFill>
            <a:prstDash val="solid"/>
          </a:ln>
        </p:spPr>
        <p:txBody>
          <a:bodyPr/>
          <a:lstStyle/>
          <a:p>
            <a:endParaRPr lang="en-US" dirty="0"/>
          </a:p>
        </p:txBody>
      </p:sp>
      <p:sp>
        <p:nvSpPr>
          <p:cNvPr id="14" name="Text 8"/>
          <p:cNvSpPr/>
          <p:nvPr/>
        </p:nvSpPr>
        <p:spPr>
          <a:xfrm>
            <a:off x="2503170" y="2205218"/>
            <a:ext cx="2057400" cy="171450"/>
          </a:xfrm>
          <a:prstGeom prst="rect">
            <a:avLst/>
          </a:prstGeom>
          <a:noFill/>
          <a:ln/>
        </p:spPr>
        <p:txBody>
          <a:bodyPr wrap="square" lIns="0" tIns="0" rIns="0" bIns="0" rtlCol="0" anchor="ctr"/>
          <a:lstStyle/>
          <a:p>
            <a:pPr algn="ctr"/>
            <a:r>
              <a:rPr lang="en-US" sz="1350" b="1" dirty="0">
                <a:solidFill>
                  <a:srgbClr val="1B1B1B"/>
                </a:solidFill>
                <a:latin typeface="Georgia" pitchFamily="34" charset="0"/>
                <a:ea typeface="Georgia" pitchFamily="34" charset="-122"/>
                <a:cs typeface="Georgia" pitchFamily="34" charset="-120"/>
              </a:rPr>
              <a:t>Mitchell High School</a:t>
            </a:r>
            <a:endParaRPr lang="en-US" sz="1350" dirty="0"/>
          </a:p>
        </p:txBody>
      </p:sp>
      <p:sp>
        <p:nvSpPr>
          <p:cNvPr id="15" name="Text 9"/>
          <p:cNvSpPr/>
          <p:nvPr/>
        </p:nvSpPr>
        <p:spPr>
          <a:xfrm>
            <a:off x="2468880" y="2438490"/>
            <a:ext cx="2125980" cy="137160"/>
          </a:xfrm>
          <a:prstGeom prst="rect">
            <a:avLst/>
          </a:prstGeom>
          <a:noFill/>
          <a:ln/>
        </p:spPr>
        <p:txBody>
          <a:bodyPr wrap="square" lIns="0" tIns="0" rIns="0" bIns="0" rtlCol="0" anchor="ctr"/>
          <a:lstStyle/>
          <a:p>
            <a:pPr algn="ctr"/>
            <a:r>
              <a:rPr lang="en-US" sz="938" dirty="0">
                <a:solidFill>
                  <a:srgbClr val="A8842E"/>
                </a:solidFill>
                <a:latin typeface="Arial" pitchFamily="34" charset="0"/>
                <a:ea typeface="Arial" pitchFamily="34" charset="-122"/>
                <a:cs typeface="Arial" pitchFamily="34" charset="-120"/>
              </a:rPr>
              <a:t>Tiger Pride • Tiger Strong</a:t>
            </a:r>
            <a:endParaRPr lang="en-US" sz="938" dirty="0"/>
          </a:p>
        </p:txBody>
      </p:sp>
      <p:sp>
        <p:nvSpPr>
          <p:cNvPr id="18" name="Text 11"/>
          <p:cNvSpPr/>
          <p:nvPr/>
        </p:nvSpPr>
        <p:spPr>
          <a:xfrm>
            <a:off x="4820637" y="3856600"/>
            <a:ext cx="1851660" cy="233172"/>
          </a:xfrm>
          <a:prstGeom prst="rect">
            <a:avLst/>
          </a:prstGeom>
          <a:noFill/>
          <a:ln/>
        </p:spPr>
        <p:txBody>
          <a:bodyPr wrap="square" lIns="0" tIns="0" rIns="0" bIns="0" rtlCol="0" anchor="ctr">
            <a:normAutofit/>
          </a:bodyPr>
          <a:lstStyle/>
          <a:p>
            <a:pPr algn="ctr"/>
            <a:r>
              <a:rPr lang="en-US" sz="1163" b="1" dirty="0">
                <a:solidFill>
                  <a:srgbClr val="1B1B1B"/>
                </a:solidFill>
                <a:latin typeface="Georgia" pitchFamily="34" charset="0"/>
                <a:ea typeface="Georgia" pitchFamily="34" charset="-122"/>
                <a:cs typeface="Georgia" pitchFamily="34" charset="-120"/>
              </a:rPr>
              <a:t>Tonya Pryor</a:t>
            </a:r>
            <a:endParaRPr lang="en-US" sz="1163" dirty="0"/>
          </a:p>
        </p:txBody>
      </p:sp>
      <p:sp>
        <p:nvSpPr>
          <p:cNvPr id="19" name="Text 12"/>
          <p:cNvSpPr/>
          <p:nvPr/>
        </p:nvSpPr>
        <p:spPr>
          <a:xfrm>
            <a:off x="4834353" y="3912489"/>
            <a:ext cx="1824228" cy="411480"/>
          </a:xfrm>
          <a:prstGeom prst="rect">
            <a:avLst/>
          </a:prstGeom>
          <a:noFill/>
          <a:ln/>
        </p:spPr>
        <p:txBody>
          <a:bodyPr wrap="square" lIns="95" tIns="95" rIns="95" bIns="95" rtlCol="0" anchor="ctr">
            <a:normAutofit/>
          </a:bodyPr>
          <a:lstStyle/>
          <a:p>
            <a:pPr algn="ctr"/>
            <a:r>
              <a:rPr lang="en-US" sz="840" dirty="0">
                <a:solidFill>
                  <a:srgbClr val="676767"/>
                </a:solidFill>
                <a:latin typeface="Arial" pitchFamily="34" charset="0"/>
                <a:ea typeface="Arial" pitchFamily="34" charset="-122"/>
                <a:cs typeface="Arial" pitchFamily="34" charset="-120"/>
              </a:rPr>
              <a:t>Family Engagement Specialist </a:t>
            </a:r>
            <a:endParaRPr lang="en-US" sz="840" dirty="0"/>
          </a:p>
        </p:txBody>
      </p:sp>
      <p:sp>
        <p:nvSpPr>
          <p:cNvPr id="20" name="Shape 13"/>
          <p:cNvSpPr/>
          <p:nvPr/>
        </p:nvSpPr>
        <p:spPr>
          <a:xfrm>
            <a:off x="720090" y="4368546"/>
            <a:ext cx="7543800" cy="685800"/>
          </a:xfrm>
          <a:prstGeom prst="roundRect">
            <a:avLst>
              <a:gd name="adj" fmla="val 5000"/>
            </a:avLst>
          </a:prstGeom>
          <a:solidFill>
            <a:srgbClr val="FBFAF7"/>
          </a:solidFill>
          <a:ln w="13970">
            <a:solidFill>
              <a:srgbClr val="A8842E"/>
            </a:solidFill>
            <a:prstDash val="solid"/>
          </a:ln>
        </p:spPr>
        <p:txBody>
          <a:bodyPr/>
          <a:lstStyle/>
          <a:p>
            <a:endParaRPr lang="en-US" dirty="0"/>
          </a:p>
        </p:txBody>
      </p:sp>
      <p:sp>
        <p:nvSpPr>
          <p:cNvPr id="21" name="Text 14"/>
          <p:cNvSpPr/>
          <p:nvPr/>
        </p:nvSpPr>
        <p:spPr>
          <a:xfrm>
            <a:off x="946404" y="4574286"/>
            <a:ext cx="7063740" cy="288036"/>
          </a:xfrm>
          <a:prstGeom prst="rect">
            <a:avLst/>
          </a:prstGeom>
          <a:noFill/>
          <a:ln/>
        </p:spPr>
        <p:txBody>
          <a:bodyPr wrap="square" lIns="0" tIns="0" rIns="0" bIns="0" rtlCol="0" anchor="ctr">
            <a:normAutofit fontScale="92500" lnSpcReduction="10000"/>
          </a:bodyPr>
          <a:lstStyle/>
          <a:p>
            <a:pPr algn="ctr"/>
            <a:r>
              <a:rPr lang="en-US" sz="1088" dirty="0">
                <a:solidFill>
                  <a:srgbClr val="1B1B1B"/>
                </a:solidFill>
                <a:latin typeface="Arial" pitchFamily="34" charset="0"/>
                <a:ea typeface="Arial" pitchFamily="34" charset="-122"/>
                <a:cs typeface="Arial" pitchFamily="34" charset="-120"/>
              </a:rPr>
              <a:t>Need help for your student? Mitchell families can reach out to our support team for attendance questions, behavior support, counseling services, family engagement opportunities, and school-home communication.</a:t>
            </a:r>
            <a:endParaRPr lang="en-US" sz="1088" dirty="0"/>
          </a:p>
        </p:txBody>
      </p:sp>
      <p:pic>
        <p:nvPicPr>
          <p:cNvPr id="23" name="Picture 22">
            <a:extLst>
              <a:ext uri="{FF2B5EF4-FFF2-40B4-BE49-F238E27FC236}">
                <a16:creationId xmlns:a16="http://schemas.microsoft.com/office/drawing/2014/main" id="{A5592948-BB75-DEE8-5D1F-C7773E0724BB}"/>
              </a:ext>
            </a:extLst>
          </p:cNvPr>
          <p:cNvPicPr>
            <a:picLocks noChangeAspect="1"/>
          </p:cNvPicPr>
          <p:nvPr/>
        </p:nvPicPr>
        <p:blipFill>
          <a:blip r:embed="rId5"/>
          <a:stretch>
            <a:fillRect/>
          </a:stretch>
        </p:blipFill>
        <p:spPr>
          <a:xfrm>
            <a:off x="2377575" y="903129"/>
            <a:ext cx="2125980" cy="1046636"/>
          </a:xfrm>
          <a:prstGeom prst="rect">
            <a:avLst/>
          </a:prstGeom>
        </p:spPr>
      </p:pic>
      <p:pic>
        <p:nvPicPr>
          <p:cNvPr id="26" name="Picture 25">
            <a:extLst>
              <a:ext uri="{FF2B5EF4-FFF2-40B4-BE49-F238E27FC236}">
                <a16:creationId xmlns:a16="http://schemas.microsoft.com/office/drawing/2014/main" id="{9B7B1791-02A1-58E4-A08A-418E1AD5B0B4}"/>
              </a:ext>
            </a:extLst>
          </p:cNvPr>
          <p:cNvPicPr>
            <a:picLocks noChangeAspect="1"/>
          </p:cNvPicPr>
          <p:nvPr/>
        </p:nvPicPr>
        <p:blipFill>
          <a:blip r:embed="rId6"/>
          <a:stretch>
            <a:fillRect/>
          </a:stretch>
        </p:blipFill>
        <p:spPr>
          <a:xfrm>
            <a:off x="256840" y="1359669"/>
            <a:ext cx="1851660" cy="2464905"/>
          </a:xfrm>
          <a:prstGeom prst="rect">
            <a:avLst/>
          </a:prstGeom>
        </p:spPr>
      </p:pic>
      <p:sp>
        <p:nvSpPr>
          <p:cNvPr id="29" name="Shape 4">
            <a:extLst>
              <a:ext uri="{FF2B5EF4-FFF2-40B4-BE49-F238E27FC236}">
                <a16:creationId xmlns:a16="http://schemas.microsoft.com/office/drawing/2014/main" id="{CC131B0D-78AF-561B-F026-5DF1FB2AE6E2}"/>
              </a:ext>
            </a:extLst>
          </p:cNvPr>
          <p:cNvSpPr/>
          <p:nvPr/>
        </p:nvSpPr>
        <p:spPr>
          <a:xfrm>
            <a:off x="6922008" y="1264932"/>
            <a:ext cx="2057400" cy="2605871"/>
          </a:xfrm>
          <a:prstGeom prst="roundRect">
            <a:avLst>
              <a:gd name="adj" fmla="val 2353"/>
            </a:avLst>
          </a:prstGeom>
          <a:solidFill>
            <a:srgbClr val="FFFFFF"/>
          </a:solidFill>
          <a:ln w="12700">
            <a:solidFill>
              <a:srgbClr val="D5D0C7"/>
            </a:solidFill>
            <a:prstDash val="solid"/>
          </a:ln>
        </p:spPr>
        <p:txBody>
          <a:bodyPr/>
          <a:lstStyle/>
          <a:p>
            <a:endParaRPr lang="en-US" dirty="0"/>
          </a:p>
        </p:txBody>
      </p:sp>
      <p:sp>
        <p:nvSpPr>
          <p:cNvPr id="30" name="Shape 4">
            <a:extLst>
              <a:ext uri="{FF2B5EF4-FFF2-40B4-BE49-F238E27FC236}">
                <a16:creationId xmlns:a16="http://schemas.microsoft.com/office/drawing/2014/main" id="{909D7F9E-37B3-3A8C-EF61-A34F6BFD99F1}"/>
              </a:ext>
            </a:extLst>
          </p:cNvPr>
          <p:cNvSpPr/>
          <p:nvPr/>
        </p:nvSpPr>
        <p:spPr>
          <a:xfrm>
            <a:off x="4666936" y="1264932"/>
            <a:ext cx="2057400" cy="2612898"/>
          </a:xfrm>
          <a:prstGeom prst="roundRect">
            <a:avLst>
              <a:gd name="adj" fmla="val 2353"/>
            </a:avLst>
          </a:prstGeom>
          <a:solidFill>
            <a:srgbClr val="FFFFFF"/>
          </a:solidFill>
          <a:ln w="12700">
            <a:solidFill>
              <a:srgbClr val="D5D0C7"/>
            </a:solidFill>
            <a:prstDash val="solid"/>
          </a:ln>
        </p:spPr>
        <p:txBody>
          <a:bodyPr/>
          <a:lstStyle/>
          <a:p>
            <a:endParaRPr lang="en-US" dirty="0"/>
          </a:p>
        </p:txBody>
      </p:sp>
      <p:pic>
        <p:nvPicPr>
          <p:cNvPr id="32" name="Picture 31">
            <a:extLst>
              <a:ext uri="{FF2B5EF4-FFF2-40B4-BE49-F238E27FC236}">
                <a16:creationId xmlns:a16="http://schemas.microsoft.com/office/drawing/2014/main" id="{4F96E24D-2E03-934E-DA67-98A67AF1210D}"/>
              </a:ext>
            </a:extLst>
          </p:cNvPr>
          <p:cNvPicPr>
            <a:picLocks noChangeAspect="1"/>
          </p:cNvPicPr>
          <p:nvPr/>
        </p:nvPicPr>
        <p:blipFill>
          <a:blip r:embed="rId7"/>
          <a:stretch>
            <a:fillRect/>
          </a:stretch>
        </p:blipFill>
        <p:spPr>
          <a:xfrm>
            <a:off x="4750443" y="1405773"/>
            <a:ext cx="1865638" cy="2331216"/>
          </a:xfrm>
          <a:prstGeom prst="rect">
            <a:avLst/>
          </a:prstGeom>
        </p:spPr>
      </p:pic>
      <p:sp>
        <p:nvSpPr>
          <p:cNvPr id="34" name="TextBox 33">
            <a:extLst>
              <a:ext uri="{FF2B5EF4-FFF2-40B4-BE49-F238E27FC236}">
                <a16:creationId xmlns:a16="http://schemas.microsoft.com/office/drawing/2014/main" id="{98457B12-27EB-CD08-08AA-64400B575127}"/>
              </a:ext>
            </a:extLst>
          </p:cNvPr>
          <p:cNvSpPr txBox="1"/>
          <p:nvPr/>
        </p:nvSpPr>
        <p:spPr>
          <a:xfrm>
            <a:off x="6686013" y="3885761"/>
            <a:ext cx="2667091" cy="270843"/>
          </a:xfrm>
          <a:prstGeom prst="rect">
            <a:avLst/>
          </a:prstGeom>
          <a:noFill/>
        </p:spPr>
        <p:txBody>
          <a:bodyPr wrap="square">
            <a:spAutoFit/>
          </a:bodyPr>
          <a:lstStyle/>
          <a:p>
            <a:pPr algn="ctr"/>
            <a:r>
              <a:rPr lang="en-US" sz="1160" b="1">
                <a:solidFill>
                  <a:srgbClr val="1B1B1B"/>
                </a:solidFill>
                <a:latin typeface="Georgia" pitchFamily="34" charset="0"/>
                <a:ea typeface="Georgia" pitchFamily="34" charset="-122"/>
                <a:cs typeface="Georgia" pitchFamily="34" charset="-120"/>
              </a:rPr>
              <a:t>Precious Chapman</a:t>
            </a:r>
            <a:endParaRPr lang="en-US" sz="1160" dirty="0"/>
          </a:p>
        </p:txBody>
      </p:sp>
      <p:pic>
        <p:nvPicPr>
          <p:cNvPr id="36" name="Picture 35">
            <a:extLst>
              <a:ext uri="{FF2B5EF4-FFF2-40B4-BE49-F238E27FC236}">
                <a16:creationId xmlns:a16="http://schemas.microsoft.com/office/drawing/2014/main" id="{60AC1C72-93FA-1964-D49E-C63F317DB059}"/>
              </a:ext>
            </a:extLst>
          </p:cNvPr>
          <p:cNvPicPr>
            <a:picLocks noChangeAspect="1"/>
          </p:cNvPicPr>
          <p:nvPr/>
        </p:nvPicPr>
        <p:blipFill>
          <a:blip r:embed="rId8"/>
          <a:stretch>
            <a:fillRect/>
          </a:stretch>
        </p:blipFill>
        <p:spPr>
          <a:xfrm>
            <a:off x="7039804" y="1369590"/>
            <a:ext cx="1884868" cy="2355245"/>
          </a:xfrm>
          <a:prstGeom prst="rect">
            <a:avLst/>
          </a:prstGeom>
        </p:spPr>
      </p:pic>
      <p:sp>
        <p:nvSpPr>
          <p:cNvPr id="38" name="TextBox 37">
            <a:extLst>
              <a:ext uri="{FF2B5EF4-FFF2-40B4-BE49-F238E27FC236}">
                <a16:creationId xmlns:a16="http://schemas.microsoft.com/office/drawing/2014/main" id="{6788741E-7396-81CF-D2EE-7D0DA4180602}"/>
              </a:ext>
            </a:extLst>
          </p:cNvPr>
          <p:cNvSpPr txBox="1"/>
          <p:nvPr/>
        </p:nvSpPr>
        <p:spPr>
          <a:xfrm rot="10800000" flipV="1">
            <a:off x="6882608" y="4038777"/>
            <a:ext cx="2255072" cy="221599"/>
          </a:xfrm>
          <a:prstGeom prst="rect">
            <a:avLst/>
          </a:prstGeom>
          <a:noFill/>
        </p:spPr>
        <p:txBody>
          <a:bodyPr wrap="square">
            <a:spAutoFit/>
          </a:bodyPr>
          <a:lstStyle/>
          <a:p>
            <a:pPr algn="ctr"/>
            <a:r>
              <a:rPr lang="en-US" sz="840" dirty="0"/>
              <a:t>Attendance Truancy Liaison</a:t>
            </a:r>
          </a:p>
        </p:txBody>
      </p:sp>
    </p:spTree>
    <p:extLst>
      <p:ext uri="{BB962C8B-B14F-4D97-AF65-F5344CB8AC3E}">
        <p14:creationId xmlns:p14="http://schemas.microsoft.com/office/powerpoint/2010/main" val="16045550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411480" y="195117"/>
            <a:ext cx="41148" cy="617220"/>
          </a:xfrm>
          <a:prstGeom prst="rect">
            <a:avLst/>
          </a:prstGeom>
          <a:solidFill>
            <a:srgbClr val="A8842E"/>
          </a:solidFill>
          <a:ln w="12700">
            <a:solidFill>
              <a:srgbClr val="A8842E">
                <a:alpha val="0"/>
              </a:srgbClr>
            </a:solidFill>
            <a:prstDash val="solid"/>
          </a:ln>
        </p:spPr>
        <p:txBody>
          <a:bodyPr/>
          <a:lstStyle/>
          <a:p>
            <a:endParaRPr lang="en-US"/>
          </a:p>
        </p:txBody>
      </p:sp>
      <p:sp>
        <p:nvSpPr>
          <p:cNvPr id="3" name="Text 1"/>
          <p:cNvSpPr/>
          <p:nvPr/>
        </p:nvSpPr>
        <p:spPr>
          <a:xfrm>
            <a:off x="548640" y="445770"/>
            <a:ext cx="6035040" cy="240030"/>
          </a:xfrm>
          <a:prstGeom prst="rect">
            <a:avLst/>
          </a:prstGeom>
          <a:noFill/>
          <a:ln/>
        </p:spPr>
        <p:txBody>
          <a:bodyPr wrap="square" lIns="0" tIns="0" rIns="0" bIns="0" rtlCol="0" anchor="ctr"/>
          <a:lstStyle/>
          <a:p>
            <a:r>
              <a:rPr lang="en-US" b="1" dirty="0">
                <a:solidFill>
                  <a:srgbClr val="1B1B1B"/>
                </a:solidFill>
                <a:latin typeface="Georgia" pitchFamily="34" charset="0"/>
                <a:ea typeface="Georgia" pitchFamily="34" charset="-122"/>
                <a:cs typeface="Georgia" pitchFamily="34" charset="-120"/>
              </a:rPr>
              <a:t>Meet the Team</a:t>
            </a:r>
            <a:endParaRPr lang="en-US" dirty="0"/>
          </a:p>
        </p:txBody>
      </p:sp>
      <p:sp>
        <p:nvSpPr>
          <p:cNvPr id="4" name="Shape 2"/>
          <p:cNvSpPr/>
          <p:nvPr/>
        </p:nvSpPr>
        <p:spPr>
          <a:xfrm>
            <a:off x="548640" y="740664"/>
            <a:ext cx="1234440" cy="27432"/>
          </a:xfrm>
          <a:prstGeom prst="rect">
            <a:avLst/>
          </a:prstGeom>
          <a:solidFill>
            <a:srgbClr val="A8842E"/>
          </a:solidFill>
          <a:ln w="12700">
            <a:solidFill>
              <a:srgbClr val="A8842E">
                <a:alpha val="0"/>
              </a:srgbClr>
            </a:solidFill>
            <a:prstDash val="solid"/>
          </a:ln>
        </p:spPr>
        <p:txBody>
          <a:bodyPr/>
          <a:lstStyle/>
          <a:p>
            <a:endParaRPr lang="en-US"/>
          </a:p>
        </p:txBody>
      </p:sp>
      <p:sp>
        <p:nvSpPr>
          <p:cNvPr id="5" name="Text 3"/>
          <p:cNvSpPr/>
          <p:nvPr/>
        </p:nvSpPr>
        <p:spPr>
          <a:xfrm>
            <a:off x="548640" y="817043"/>
            <a:ext cx="6035040" cy="164592"/>
          </a:xfrm>
          <a:prstGeom prst="rect">
            <a:avLst/>
          </a:prstGeom>
          <a:noFill/>
          <a:ln/>
        </p:spPr>
        <p:txBody>
          <a:bodyPr wrap="square" lIns="0" tIns="0" rIns="0" bIns="0" rtlCol="0" anchor="ctr"/>
          <a:lstStyle/>
          <a:p>
            <a:r>
              <a:rPr lang="en-US" sz="788" i="1" dirty="0">
                <a:solidFill>
                  <a:srgbClr val="676767"/>
                </a:solidFill>
                <a:latin typeface="Arial" pitchFamily="34" charset="0"/>
                <a:ea typeface="Arial" pitchFamily="34" charset="-122"/>
                <a:cs typeface="Arial" pitchFamily="34" charset="-120"/>
              </a:rPr>
              <a:t>Title I, instructional, and family support leaders.</a:t>
            </a:r>
            <a:endParaRPr lang="en-US" sz="788" dirty="0"/>
          </a:p>
        </p:txBody>
      </p:sp>
      <p:pic>
        <p:nvPicPr>
          <p:cNvPr id="6" name="Image 0" descr="/mnt/data/extract_imgs2/s7_9.png"/>
          <p:cNvPicPr>
            <a:picLocks noChangeAspect="1"/>
          </p:cNvPicPr>
          <p:nvPr/>
        </p:nvPicPr>
        <p:blipFill>
          <a:blip r:embed="rId3">
            <a:alphaModFix amt="98000"/>
          </a:blip>
          <a:stretch>
            <a:fillRect/>
          </a:stretch>
        </p:blipFill>
        <p:spPr>
          <a:xfrm>
            <a:off x="7959314" y="233713"/>
            <a:ext cx="822960" cy="664143"/>
          </a:xfrm>
          <a:prstGeom prst="rect">
            <a:avLst/>
          </a:prstGeom>
        </p:spPr>
      </p:pic>
      <p:pic>
        <p:nvPicPr>
          <p:cNvPr id="7" name="Image 1" descr="/mnt/data/footer_marble.png"/>
          <p:cNvPicPr>
            <a:picLocks noChangeAspect="1"/>
          </p:cNvPicPr>
          <p:nvPr/>
        </p:nvPicPr>
        <p:blipFill>
          <a:blip r:embed="rId4"/>
          <a:stretch>
            <a:fillRect/>
          </a:stretch>
        </p:blipFill>
        <p:spPr>
          <a:xfrm>
            <a:off x="1" y="5554980"/>
            <a:ext cx="9143771" cy="445770"/>
          </a:xfrm>
          <a:prstGeom prst="rect">
            <a:avLst/>
          </a:prstGeom>
        </p:spPr>
      </p:pic>
      <p:sp>
        <p:nvSpPr>
          <p:cNvPr id="8" name="Text 4"/>
          <p:cNvSpPr/>
          <p:nvPr/>
        </p:nvSpPr>
        <p:spPr>
          <a:xfrm>
            <a:off x="411480" y="5644134"/>
            <a:ext cx="8298180" cy="123444"/>
          </a:xfrm>
          <a:prstGeom prst="rect">
            <a:avLst/>
          </a:prstGeom>
          <a:noFill/>
          <a:ln/>
        </p:spPr>
        <p:txBody>
          <a:bodyPr wrap="square" lIns="0" tIns="0" rIns="0" bIns="0" rtlCol="0" anchor="ctr"/>
          <a:lstStyle/>
          <a:p>
            <a:pPr algn="r"/>
            <a:r>
              <a:rPr lang="en-US" sz="713" dirty="0">
                <a:solidFill>
                  <a:srgbClr val="2C2C2C"/>
                </a:solidFill>
                <a:latin typeface="Arial" pitchFamily="34" charset="0"/>
                <a:ea typeface="Arial" pitchFamily="34" charset="-122"/>
                <a:cs typeface="Arial" pitchFamily="34" charset="-120"/>
              </a:rPr>
              <a:t>Mitchell High School • Annual Title I Parent Meeting • 2025–2026</a:t>
            </a:r>
            <a:endParaRPr lang="en-US" sz="713" dirty="0"/>
          </a:p>
        </p:txBody>
      </p:sp>
      <p:sp>
        <p:nvSpPr>
          <p:cNvPr id="9" name="Shape 5"/>
          <p:cNvSpPr/>
          <p:nvPr/>
        </p:nvSpPr>
        <p:spPr>
          <a:xfrm>
            <a:off x="651510" y="1002209"/>
            <a:ext cx="1748790" cy="2529661"/>
          </a:xfrm>
          <a:prstGeom prst="roundRect">
            <a:avLst>
              <a:gd name="adj" fmla="val 2632"/>
            </a:avLst>
          </a:prstGeom>
          <a:solidFill>
            <a:srgbClr val="FFFFFF"/>
          </a:solidFill>
          <a:ln w="12700">
            <a:solidFill>
              <a:srgbClr val="D5D0C7"/>
            </a:solidFill>
            <a:prstDash val="solid"/>
          </a:ln>
        </p:spPr>
        <p:txBody>
          <a:bodyPr/>
          <a:lstStyle/>
          <a:p>
            <a:endParaRPr lang="en-US"/>
          </a:p>
        </p:txBody>
      </p:sp>
      <p:sp>
        <p:nvSpPr>
          <p:cNvPr id="11" name="Text 6"/>
          <p:cNvSpPr/>
          <p:nvPr/>
        </p:nvSpPr>
        <p:spPr>
          <a:xfrm>
            <a:off x="754380" y="2942082"/>
            <a:ext cx="1543050" cy="233172"/>
          </a:xfrm>
          <a:prstGeom prst="rect">
            <a:avLst/>
          </a:prstGeom>
          <a:noFill/>
          <a:ln/>
        </p:spPr>
        <p:txBody>
          <a:bodyPr wrap="square" lIns="0" tIns="0" rIns="0" bIns="0" rtlCol="0" anchor="ctr">
            <a:normAutofit/>
          </a:bodyPr>
          <a:lstStyle/>
          <a:p>
            <a:pPr algn="ctr"/>
            <a:r>
              <a:rPr lang="en-US" sz="1163" b="1" dirty="0">
                <a:solidFill>
                  <a:srgbClr val="1B1B1B"/>
                </a:solidFill>
                <a:latin typeface="Georgia" pitchFamily="34" charset="0"/>
                <a:ea typeface="Georgia" pitchFamily="34" charset="-122"/>
                <a:cs typeface="Georgia" pitchFamily="34" charset="-120"/>
              </a:rPr>
              <a:t>Marquita Rice</a:t>
            </a:r>
            <a:endParaRPr lang="en-US" sz="1163" dirty="0"/>
          </a:p>
        </p:txBody>
      </p:sp>
      <p:sp>
        <p:nvSpPr>
          <p:cNvPr id="12" name="Text 7"/>
          <p:cNvSpPr/>
          <p:nvPr/>
        </p:nvSpPr>
        <p:spPr>
          <a:xfrm>
            <a:off x="768096" y="3195828"/>
            <a:ext cx="1515618" cy="226314"/>
          </a:xfrm>
          <a:prstGeom prst="rect">
            <a:avLst/>
          </a:prstGeom>
          <a:noFill/>
          <a:ln/>
        </p:spPr>
        <p:txBody>
          <a:bodyPr wrap="square" lIns="95" tIns="95" rIns="95" bIns="95" rtlCol="0" anchor="ctr">
            <a:normAutofit/>
          </a:bodyPr>
          <a:lstStyle/>
          <a:p>
            <a:pPr algn="ctr"/>
            <a:r>
              <a:rPr lang="en-US" sz="840" dirty="0">
                <a:solidFill>
                  <a:srgbClr val="676767"/>
                </a:solidFill>
                <a:latin typeface="Arial" pitchFamily="34" charset="0"/>
                <a:ea typeface="Arial" pitchFamily="34" charset="-122"/>
                <a:cs typeface="Arial" pitchFamily="34" charset="-120"/>
              </a:rPr>
              <a:t>Instructional Facilitator</a:t>
            </a:r>
            <a:endParaRPr lang="en-US" sz="840" dirty="0"/>
          </a:p>
        </p:txBody>
      </p:sp>
      <p:sp>
        <p:nvSpPr>
          <p:cNvPr id="13" name="Shape 8"/>
          <p:cNvSpPr/>
          <p:nvPr/>
        </p:nvSpPr>
        <p:spPr>
          <a:xfrm>
            <a:off x="2434590" y="1002209"/>
            <a:ext cx="1748790" cy="2529661"/>
          </a:xfrm>
          <a:prstGeom prst="roundRect">
            <a:avLst>
              <a:gd name="adj" fmla="val 2632"/>
            </a:avLst>
          </a:prstGeom>
          <a:solidFill>
            <a:srgbClr val="FFFFFF"/>
          </a:solidFill>
          <a:ln w="12700">
            <a:solidFill>
              <a:srgbClr val="D5D0C7"/>
            </a:solidFill>
            <a:prstDash val="solid"/>
          </a:ln>
        </p:spPr>
        <p:txBody>
          <a:bodyPr/>
          <a:lstStyle/>
          <a:p>
            <a:endParaRPr lang="en-US"/>
          </a:p>
        </p:txBody>
      </p:sp>
      <p:sp>
        <p:nvSpPr>
          <p:cNvPr id="15" name="Text 9"/>
          <p:cNvSpPr/>
          <p:nvPr/>
        </p:nvSpPr>
        <p:spPr>
          <a:xfrm>
            <a:off x="2537460" y="2942082"/>
            <a:ext cx="1543050" cy="233172"/>
          </a:xfrm>
          <a:prstGeom prst="rect">
            <a:avLst/>
          </a:prstGeom>
          <a:noFill/>
          <a:ln/>
        </p:spPr>
        <p:txBody>
          <a:bodyPr wrap="square" lIns="0" tIns="0" rIns="0" bIns="0" rtlCol="0" anchor="ctr">
            <a:normAutofit/>
          </a:bodyPr>
          <a:lstStyle/>
          <a:p>
            <a:pPr algn="ctr"/>
            <a:r>
              <a:rPr lang="en-US" sz="1163" b="1" dirty="0">
                <a:solidFill>
                  <a:srgbClr val="1B1B1B"/>
                </a:solidFill>
                <a:latin typeface="Georgia" pitchFamily="34" charset="0"/>
                <a:ea typeface="Georgia" pitchFamily="34" charset="-122"/>
                <a:cs typeface="Georgia" pitchFamily="34" charset="-120"/>
              </a:rPr>
              <a:t>Dr. </a:t>
            </a:r>
            <a:r>
              <a:rPr lang="en-US" sz="1163" b="1" dirty="0" err="1">
                <a:solidFill>
                  <a:srgbClr val="1B1B1B"/>
                </a:solidFill>
                <a:latin typeface="Georgia" pitchFamily="34" charset="0"/>
                <a:ea typeface="Georgia" pitchFamily="34" charset="-122"/>
                <a:cs typeface="Georgia" pitchFamily="34" charset="-120"/>
              </a:rPr>
              <a:t>Partricka</a:t>
            </a:r>
            <a:r>
              <a:rPr lang="en-US" sz="1163" b="1" dirty="0">
                <a:solidFill>
                  <a:srgbClr val="1B1B1B"/>
                </a:solidFill>
                <a:latin typeface="Georgia" pitchFamily="34" charset="0"/>
                <a:ea typeface="Georgia" pitchFamily="34" charset="-122"/>
                <a:cs typeface="Georgia" pitchFamily="34" charset="-120"/>
              </a:rPr>
              <a:t> Cole</a:t>
            </a:r>
            <a:endParaRPr lang="en-US" sz="1163" dirty="0"/>
          </a:p>
        </p:txBody>
      </p:sp>
      <p:sp>
        <p:nvSpPr>
          <p:cNvPr id="16" name="Text 10"/>
          <p:cNvSpPr/>
          <p:nvPr/>
        </p:nvSpPr>
        <p:spPr>
          <a:xfrm>
            <a:off x="2551176" y="3195828"/>
            <a:ext cx="1515618" cy="226314"/>
          </a:xfrm>
          <a:prstGeom prst="rect">
            <a:avLst/>
          </a:prstGeom>
          <a:noFill/>
          <a:ln/>
        </p:spPr>
        <p:txBody>
          <a:bodyPr wrap="square" lIns="95" tIns="95" rIns="95" bIns="95" rtlCol="0" anchor="ctr">
            <a:normAutofit/>
          </a:bodyPr>
          <a:lstStyle/>
          <a:p>
            <a:pPr algn="ctr"/>
            <a:r>
              <a:rPr lang="en-US" sz="840" dirty="0">
                <a:solidFill>
                  <a:srgbClr val="676767"/>
                </a:solidFill>
                <a:latin typeface="Arial" pitchFamily="34" charset="0"/>
                <a:ea typeface="Arial" pitchFamily="34" charset="-122"/>
                <a:cs typeface="Arial" pitchFamily="34" charset="-120"/>
              </a:rPr>
              <a:t>Professional School Counselor</a:t>
            </a:r>
            <a:endParaRPr lang="en-US" sz="840" dirty="0"/>
          </a:p>
        </p:txBody>
      </p:sp>
      <p:sp>
        <p:nvSpPr>
          <p:cNvPr id="17" name="Shape 11"/>
          <p:cNvSpPr/>
          <p:nvPr/>
        </p:nvSpPr>
        <p:spPr>
          <a:xfrm>
            <a:off x="4217670" y="981635"/>
            <a:ext cx="1748790" cy="2550235"/>
          </a:xfrm>
          <a:prstGeom prst="roundRect">
            <a:avLst>
              <a:gd name="adj" fmla="val 2632"/>
            </a:avLst>
          </a:prstGeom>
          <a:solidFill>
            <a:srgbClr val="FFFFFF"/>
          </a:solidFill>
          <a:ln w="12700">
            <a:solidFill>
              <a:srgbClr val="D5D0C7"/>
            </a:solidFill>
            <a:prstDash val="solid"/>
          </a:ln>
        </p:spPr>
        <p:txBody>
          <a:bodyPr/>
          <a:lstStyle/>
          <a:p>
            <a:endParaRPr lang="en-US"/>
          </a:p>
        </p:txBody>
      </p:sp>
      <p:sp>
        <p:nvSpPr>
          <p:cNvPr id="19" name="Text 12"/>
          <p:cNvSpPr/>
          <p:nvPr/>
        </p:nvSpPr>
        <p:spPr>
          <a:xfrm>
            <a:off x="4320540" y="2942082"/>
            <a:ext cx="1543050" cy="233172"/>
          </a:xfrm>
          <a:prstGeom prst="rect">
            <a:avLst/>
          </a:prstGeom>
          <a:noFill/>
          <a:ln/>
        </p:spPr>
        <p:txBody>
          <a:bodyPr wrap="square" lIns="0" tIns="0" rIns="0" bIns="0" rtlCol="0" anchor="ctr">
            <a:normAutofit/>
          </a:bodyPr>
          <a:lstStyle/>
          <a:p>
            <a:pPr algn="ctr"/>
            <a:r>
              <a:rPr lang="en-US" sz="1163" b="1" dirty="0">
                <a:solidFill>
                  <a:srgbClr val="1B1B1B"/>
                </a:solidFill>
                <a:latin typeface="Georgia" pitchFamily="34" charset="0"/>
                <a:ea typeface="Georgia" pitchFamily="34" charset="-122"/>
                <a:cs typeface="Georgia" pitchFamily="34" charset="-120"/>
              </a:rPr>
              <a:t>Rodney Jackson</a:t>
            </a:r>
            <a:endParaRPr lang="en-US" sz="1163" dirty="0"/>
          </a:p>
        </p:txBody>
      </p:sp>
      <p:sp>
        <p:nvSpPr>
          <p:cNvPr id="20" name="Text 13"/>
          <p:cNvSpPr/>
          <p:nvPr/>
        </p:nvSpPr>
        <p:spPr>
          <a:xfrm>
            <a:off x="4334256" y="3195828"/>
            <a:ext cx="1515618" cy="226314"/>
          </a:xfrm>
          <a:prstGeom prst="rect">
            <a:avLst/>
          </a:prstGeom>
          <a:noFill/>
          <a:ln/>
        </p:spPr>
        <p:txBody>
          <a:bodyPr wrap="square" lIns="95" tIns="95" rIns="95" bIns="95" rtlCol="0" anchor="ctr">
            <a:normAutofit/>
          </a:bodyPr>
          <a:lstStyle/>
          <a:p>
            <a:pPr algn="ctr"/>
            <a:r>
              <a:rPr lang="en-US" sz="840" dirty="0">
                <a:solidFill>
                  <a:srgbClr val="676767"/>
                </a:solidFill>
                <a:latin typeface="Arial" pitchFamily="34" charset="0"/>
                <a:ea typeface="Arial" pitchFamily="34" charset="-122"/>
                <a:cs typeface="Arial" pitchFamily="34" charset="-120"/>
              </a:rPr>
              <a:t>Professional School Counselor</a:t>
            </a:r>
            <a:endParaRPr lang="en-US" sz="840" dirty="0"/>
          </a:p>
        </p:txBody>
      </p:sp>
      <p:sp>
        <p:nvSpPr>
          <p:cNvPr id="21" name="Shape 14"/>
          <p:cNvSpPr/>
          <p:nvPr/>
        </p:nvSpPr>
        <p:spPr>
          <a:xfrm>
            <a:off x="6000750" y="1002209"/>
            <a:ext cx="1748790" cy="2529661"/>
          </a:xfrm>
          <a:prstGeom prst="roundRect">
            <a:avLst>
              <a:gd name="adj" fmla="val 2632"/>
            </a:avLst>
          </a:prstGeom>
          <a:solidFill>
            <a:srgbClr val="FFFFFF"/>
          </a:solidFill>
          <a:ln w="12700">
            <a:solidFill>
              <a:srgbClr val="D5D0C7"/>
            </a:solidFill>
            <a:prstDash val="solid"/>
          </a:ln>
        </p:spPr>
        <p:txBody>
          <a:bodyPr/>
          <a:lstStyle/>
          <a:p>
            <a:endParaRPr lang="en-US"/>
          </a:p>
        </p:txBody>
      </p:sp>
      <p:sp>
        <p:nvSpPr>
          <p:cNvPr id="23" name="Text 15"/>
          <p:cNvSpPr/>
          <p:nvPr/>
        </p:nvSpPr>
        <p:spPr>
          <a:xfrm>
            <a:off x="6103620" y="2942082"/>
            <a:ext cx="1543050" cy="233172"/>
          </a:xfrm>
          <a:prstGeom prst="rect">
            <a:avLst/>
          </a:prstGeom>
          <a:noFill/>
          <a:ln/>
        </p:spPr>
        <p:txBody>
          <a:bodyPr wrap="square" lIns="0" tIns="0" rIns="0" bIns="0" rtlCol="0" anchor="ctr">
            <a:normAutofit/>
          </a:bodyPr>
          <a:lstStyle/>
          <a:p>
            <a:pPr algn="ctr"/>
            <a:r>
              <a:rPr lang="en-US" sz="1163" b="1" dirty="0">
                <a:solidFill>
                  <a:srgbClr val="1B1B1B"/>
                </a:solidFill>
                <a:latin typeface="Georgia" pitchFamily="34" charset="0"/>
                <a:ea typeface="Georgia" pitchFamily="34" charset="-122"/>
                <a:cs typeface="Georgia" pitchFamily="34" charset="-120"/>
              </a:rPr>
              <a:t>Antrel Daniel</a:t>
            </a:r>
            <a:endParaRPr lang="en-US" sz="1163" dirty="0"/>
          </a:p>
        </p:txBody>
      </p:sp>
      <p:sp>
        <p:nvSpPr>
          <p:cNvPr id="24" name="Text 16"/>
          <p:cNvSpPr/>
          <p:nvPr/>
        </p:nvSpPr>
        <p:spPr>
          <a:xfrm>
            <a:off x="6117336" y="3195828"/>
            <a:ext cx="1515618" cy="226314"/>
          </a:xfrm>
          <a:prstGeom prst="rect">
            <a:avLst/>
          </a:prstGeom>
          <a:noFill/>
          <a:ln/>
        </p:spPr>
        <p:txBody>
          <a:bodyPr wrap="square" lIns="95" tIns="95" rIns="95" bIns="95" rtlCol="0" anchor="ctr">
            <a:normAutofit/>
          </a:bodyPr>
          <a:lstStyle/>
          <a:p>
            <a:pPr algn="ctr"/>
            <a:r>
              <a:rPr lang="en-US" sz="840" dirty="0">
                <a:solidFill>
                  <a:srgbClr val="676767"/>
                </a:solidFill>
                <a:latin typeface="Arial" pitchFamily="34" charset="0"/>
                <a:ea typeface="Arial" pitchFamily="34" charset="-122"/>
                <a:cs typeface="Arial" pitchFamily="34" charset="-120"/>
              </a:rPr>
              <a:t>Graduation Coach</a:t>
            </a:r>
            <a:endParaRPr lang="en-US" sz="840" dirty="0"/>
          </a:p>
        </p:txBody>
      </p:sp>
      <p:sp>
        <p:nvSpPr>
          <p:cNvPr id="25" name="Shape 17"/>
          <p:cNvSpPr/>
          <p:nvPr/>
        </p:nvSpPr>
        <p:spPr>
          <a:xfrm>
            <a:off x="1543050" y="3703320"/>
            <a:ext cx="1748790" cy="2297430"/>
          </a:xfrm>
          <a:prstGeom prst="roundRect">
            <a:avLst>
              <a:gd name="adj" fmla="val 2632"/>
            </a:avLst>
          </a:prstGeom>
          <a:solidFill>
            <a:srgbClr val="FFFFFF"/>
          </a:solidFill>
          <a:ln w="12700">
            <a:solidFill>
              <a:srgbClr val="D5D0C7"/>
            </a:solidFill>
            <a:prstDash val="solid"/>
          </a:ln>
        </p:spPr>
        <p:txBody>
          <a:bodyPr/>
          <a:lstStyle/>
          <a:p>
            <a:endParaRPr lang="en-US"/>
          </a:p>
        </p:txBody>
      </p:sp>
      <p:sp>
        <p:nvSpPr>
          <p:cNvPr id="27" name="Text 18"/>
          <p:cNvSpPr/>
          <p:nvPr/>
        </p:nvSpPr>
        <p:spPr>
          <a:xfrm>
            <a:off x="1543050" y="6096760"/>
            <a:ext cx="1543050" cy="226315"/>
          </a:xfrm>
          <a:prstGeom prst="rect">
            <a:avLst/>
          </a:prstGeom>
          <a:noFill/>
          <a:ln/>
        </p:spPr>
        <p:txBody>
          <a:bodyPr wrap="square" lIns="0" tIns="0" rIns="0" bIns="0" rtlCol="0" anchor="ctr">
            <a:normAutofit/>
          </a:bodyPr>
          <a:lstStyle/>
          <a:p>
            <a:pPr algn="ctr"/>
            <a:r>
              <a:rPr lang="en-US" sz="1163" b="1" dirty="0">
                <a:solidFill>
                  <a:srgbClr val="1B1B1B"/>
                </a:solidFill>
                <a:latin typeface="Georgia" pitchFamily="34" charset="0"/>
                <a:ea typeface="Georgia" pitchFamily="34" charset="-122"/>
                <a:cs typeface="Georgia" pitchFamily="34" charset="-120"/>
              </a:rPr>
              <a:t>Ariel Jones</a:t>
            </a:r>
            <a:endParaRPr lang="en-US" sz="1163" dirty="0"/>
          </a:p>
        </p:txBody>
      </p:sp>
      <p:sp>
        <p:nvSpPr>
          <p:cNvPr id="28" name="Text 19"/>
          <p:cNvSpPr/>
          <p:nvPr/>
        </p:nvSpPr>
        <p:spPr>
          <a:xfrm>
            <a:off x="1525905" y="6288784"/>
            <a:ext cx="1515618" cy="206684"/>
          </a:xfrm>
          <a:prstGeom prst="rect">
            <a:avLst/>
          </a:prstGeom>
          <a:noFill/>
          <a:ln/>
        </p:spPr>
        <p:txBody>
          <a:bodyPr wrap="square" lIns="95" tIns="95" rIns="95" bIns="95" rtlCol="0" anchor="ctr">
            <a:normAutofit/>
          </a:bodyPr>
          <a:lstStyle/>
          <a:p>
            <a:pPr algn="ctr"/>
            <a:r>
              <a:rPr lang="en-US" sz="840" dirty="0">
                <a:solidFill>
                  <a:srgbClr val="676767"/>
                </a:solidFill>
                <a:latin typeface="Arial" pitchFamily="34" charset="0"/>
                <a:cs typeface="Arial" pitchFamily="34" charset="-120"/>
              </a:rPr>
              <a:t>SMS Clerk</a:t>
            </a:r>
            <a:endParaRPr lang="en-US" sz="840" dirty="0"/>
          </a:p>
        </p:txBody>
      </p:sp>
      <p:sp>
        <p:nvSpPr>
          <p:cNvPr id="29" name="Shape 20"/>
          <p:cNvSpPr/>
          <p:nvPr/>
        </p:nvSpPr>
        <p:spPr>
          <a:xfrm>
            <a:off x="3600450" y="3703319"/>
            <a:ext cx="1748790" cy="2297429"/>
          </a:xfrm>
          <a:prstGeom prst="roundRect">
            <a:avLst>
              <a:gd name="adj" fmla="val 2632"/>
            </a:avLst>
          </a:prstGeom>
          <a:solidFill>
            <a:srgbClr val="FFFFFF"/>
          </a:solidFill>
          <a:ln w="12700">
            <a:solidFill>
              <a:srgbClr val="D5D0C7"/>
            </a:solidFill>
            <a:prstDash val="solid"/>
          </a:ln>
        </p:spPr>
        <p:txBody>
          <a:bodyPr/>
          <a:lstStyle/>
          <a:p>
            <a:endParaRPr lang="en-US"/>
          </a:p>
        </p:txBody>
      </p:sp>
      <p:sp>
        <p:nvSpPr>
          <p:cNvPr id="31" name="Text 21"/>
          <p:cNvSpPr/>
          <p:nvPr/>
        </p:nvSpPr>
        <p:spPr>
          <a:xfrm>
            <a:off x="3810224" y="6055612"/>
            <a:ext cx="1543050" cy="233172"/>
          </a:xfrm>
          <a:prstGeom prst="rect">
            <a:avLst/>
          </a:prstGeom>
          <a:noFill/>
          <a:ln/>
        </p:spPr>
        <p:txBody>
          <a:bodyPr wrap="square" lIns="0" tIns="0" rIns="0" bIns="0" rtlCol="0" anchor="ctr">
            <a:normAutofit/>
          </a:bodyPr>
          <a:lstStyle/>
          <a:p>
            <a:pPr algn="ctr"/>
            <a:r>
              <a:rPr lang="en-US" sz="1163" b="1" dirty="0">
                <a:solidFill>
                  <a:srgbClr val="1B1B1B"/>
                </a:solidFill>
                <a:latin typeface="Georgia" pitchFamily="34" charset="0"/>
                <a:ea typeface="Georgia" pitchFamily="34" charset="-122"/>
                <a:cs typeface="Georgia" pitchFamily="34" charset="-120"/>
              </a:rPr>
              <a:t>Reginald Drake</a:t>
            </a:r>
            <a:endParaRPr lang="en-US" sz="1163" dirty="0"/>
          </a:p>
        </p:txBody>
      </p:sp>
      <p:sp>
        <p:nvSpPr>
          <p:cNvPr id="32" name="Text 22"/>
          <p:cNvSpPr/>
          <p:nvPr/>
        </p:nvSpPr>
        <p:spPr>
          <a:xfrm>
            <a:off x="3846397" y="6284344"/>
            <a:ext cx="1515618" cy="270956"/>
          </a:xfrm>
          <a:prstGeom prst="rect">
            <a:avLst/>
          </a:prstGeom>
          <a:noFill/>
          <a:ln/>
        </p:spPr>
        <p:txBody>
          <a:bodyPr wrap="square" lIns="95" tIns="95" rIns="95" bIns="95" rtlCol="0" anchor="ctr">
            <a:normAutofit/>
          </a:bodyPr>
          <a:lstStyle/>
          <a:p>
            <a:pPr algn="ctr"/>
            <a:r>
              <a:rPr lang="en-US" sz="840" dirty="0">
                <a:solidFill>
                  <a:srgbClr val="676767"/>
                </a:solidFill>
                <a:latin typeface="Arial" pitchFamily="34" charset="0"/>
                <a:ea typeface="Arial" pitchFamily="34" charset="-122"/>
                <a:cs typeface="Arial" pitchFamily="34" charset="-120"/>
              </a:rPr>
              <a:t>Safety Special Project Coordinator</a:t>
            </a:r>
            <a:endParaRPr lang="en-US" sz="840" dirty="0"/>
          </a:p>
        </p:txBody>
      </p:sp>
      <p:sp>
        <p:nvSpPr>
          <p:cNvPr id="33" name="Shape 23"/>
          <p:cNvSpPr/>
          <p:nvPr/>
        </p:nvSpPr>
        <p:spPr>
          <a:xfrm>
            <a:off x="5657850" y="3703320"/>
            <a:ext cx="2125980" cy="1563624"/>
          </a:xfrm>
          <a:prstGeom prst="roundRect">
            <a:avLst>
              <a:gd name="adj" fmla="val 2632"/>
            </a:avLst>
          </a:prstGeom>
          <a:solidFill>
            <a:srgbClr val="FBFAF7"/>
          </a:solidFill>
          <a:ln w="13970">
            <a:solidFill>
              <a:srgbClr val="A8842E"/>
            </a:solidFill>
            <a:prstDash val="solid"/>
          </a:ln>
        </p:spPr>
        <p:txBody>
          <a:bodyPr/>
          <a:lstStyle/>
          <a:p>
            <a:endParaRPr lang="en-US"/>
          </a:p>
        </p:txBody>
      </p:sp>
      <p:sp>
        <p:nvSpPr>
          <p:cNvPr id="34" name="Text 24"/>
          <p:cNvSpPr/>
          <p:nvPr/>
        </p:nvSpPr>
        <p:spPr>
          <a:xfrm>
            <a:off x="5863590" y="3950208"/>
            <a:ext cx="1714500" cy="754380"/>
          </a:xfrm>
          <a:prstGeom prst="rect">
            <a:avLst/>
          </a:prstGeom>
          <a:noFill/>
          <a:ln/>
        </p:spPr>
        <p:txBody>
          <a:bodyPr wrap="square" lIns="0" tIns="0" rIns="0" bIns="0" rtlCol="0" anchor="ctr">
            <a:normAutofit fontScale="92500" lnSpcReduction="20000"/>
          </a:bodyPr>
          <a:lstStyle/>
          <a:p>
            <a:pPr algn="ctr"/>
            <a:r>
              <a:rPr lang="en-US" sz="1035" dirty="0">
                <a:solidFill>
                  <a:srgbClr val="1B1B1B"/>
                </a:solidFill>
                <a:latin typeface="Arial" pitchFamily="34" charset="0"/>
                <a:ea typeface="Arial" pitchFamily="34" charset="-122"/>
                <a:cs typeface="Arial" pitchFamily="34" charset="-120"/>
              </a:rPr>
              <a:t>Our school team works together to support academic progress, student wellness, attendance, behavior, and strong family-school communication.</a:t>
            </a:r>
            <a:endParaRPr lang="en-US" sz="1035" dirty="0"/>
          </a:p>
        </p:txBody>
      </p:sp>
      <p:sp>
        <p:nvSpPr>
          <p:cNvPr id="35" name="Text 25"/>
          <p:cNvSpPr/>
          <p:nvPr/>
        </p:nvSpPr>
        <p:spPr>
          <a:xfrm>
            <a:off x="6007608" y="4814316"/>
            <a:ext cx="1405890" cy="192024"/>
          </a:xfrm>
          <a:prstGeom prst="rect">
            <a:avLst/>
          </a:prstGeom>
          <a:noFill/>
          <a:ln/>
        </p:spPr>
        <p:txBody>
          <a:bodyPr wrap="square" lIns="0" tIns="0" rIns="0" bIns="0" rtlCol="0" anchor="ctr"/>
          <a:lstStyle/>
          <a:p>
            <a:pPr algn="ctr"/>
            <a:r>
              <a:rPr lang="en-US" sz="1350" b="1" dirty="0">
                <a:solidFill>
                  <a:srgbClr val="A8842E"/>
                </a:solidFill>
                <a:latin typeface="Georgia" pitchFamily="34" charset="0"/>
                <a:ea typeface="Georgia" pitchFamily="34" charset="-122"/>
                <a:cs typeface="Georgia" pitchFamily="34" charset="-120"/>
              </a:rPr>
              <a:t>Tiger Pride</a:t>
            </a:r>
            <a:endParaRPr lang="en-US" sz="1350" dirty="0"/>
          </a:p>
        </p:txBody>
      </p:sp>
      <p:pic>
        <p:nvPicPr>
          <p:cNvPr id="37" name="Picture 36">
            <a:extLst>
              <a:ext uri="{FF2B5EF4-FFF2-40B4-BE49-F238E27FC236}">
                <a16:creationId xmlns:a16="http://schemas.microsoft.com/office/drawing/2014/main" id="{C6CB1B17-3150-EB4A-60F0-E5711AA2646E}"/>
              </a:ext>
            </a:extLst>
          </p:cNvPr>
          <p:cNvPicPr>
            <a:picLocks noChangeAspect="1"/>
          </p:cNvPicPr>
          <p:nvPr/>
        </p:nvPicPr>
        <p:blipFill>
          <a:blip r:embed="rId5"/>
          <a:stretch>
            <a:fillRect/>
          </a:stretch>
        </p:blipFill>
        <p:spPr>
          <a:xfrm>
            <a:off x="865973" y="1136343"/>
            <a:ext cx="1319863" cy="1759817"/>
          </a:xfrm>
          <a:prstGeom prst="rect">
            <a:avLst/>
          </a:prstGeom>
        </p:spPr>
      </p:pic>
      <p:pic>
        <p:nvPicPr>
          <p:cNvPr id="39" name="Picture 38">
            <a:extLst>
              <a:ext uri="{FF2B5EF4-FFF2-40B4-BE49-F238E27FC236}">
                <a16:creationId xmlns:a16="http://schemas.microsoft.com/office/drawing/2014/main" id="{FA495330-8904-03A6-2372-944D5FF68C51}"/>
              </a:ext>
            </a:extLst>
          </p:cNvPr>
          <p:cNvPicPr>
            <a:picLocks noChangeAspect="1"/>
          </p:cNvPicPr>
          <p:nvPr/>
        </p:nvPicPr>
        <p:blipFill>
          <a:blip r:embed="rId6"/>
          <a:stretch>
            <a:fillRect/>
          </a:stretch>
        </p:blipFill>
        <p:spPr>
          <a:xfrm>
            <a:off x="2614763" y="1136343"/>
            <a:ext cx="1381938" cy="1726807"/>
          </a:xfrm>
          <a:prstGeom prst="rect">
            <a:avLst/>
          </a:prstGeom>
        </p:spPr>
      </p:pic>
      <p:pic>
        <p:nvPicPr>
          <p:cNvPr id="47" name="Picture 46">
            <a:extLst>
              <a:ext uri="{FF2B5EF4-FFF2-40B4-BE49-F238E27FC236}">
                <a16:creationId xmlns:a16="http://schemas.microsoft.com/office/drawing/2014/main" id="{EE4189EB-2175-0CC8-1224-52F7E7E1D8DE}"/>
              </a:ext>
            </a:extLst>
          </p:cNvPr>
          <p:cNvPicPr>
            <a:picLocks noChangeAspect="1"/>
          </p:cNvPicPr>
          <p:nvPr/>
        </p:nvPicPr>
        <p:blipFill>
          <a:blip r:embed="rId7"/>
          <a:stretch>
            <a:fillRect/>
          </a:stretch>
        </p:blipFill>
        <p:spPr>
          <a:xfrm flipH="1">
            <a:off x="1672880" y="3870563"/>
            <a:ext cx="1523419" cy="1930940"/>
          </a:xfrm>
          <a:prstGeom prst="rect">
            <a:avLst/>
          </a:prstGeom>
        </p:spPr>
      </p:pic>
      <p:pic>
        <p:nvPicPr>
          <p:cNvPr id="49" name="Picture 48">
            <a:extLst>
              <a:ext uri="{FF2B5EF4-FFF2-40B4-BE49-F238E27FC236}">
                <a16:creationId xmlns:a16="http://schemas.microsoft.com/office/drawing/2014/main" id="{7359A8E9-B9CC-6FF8-AD7A-6CF3C1030EAF}"/>
              </a:ext>
            </a:extLst>
          </p:cNvPr>
          <p:cNvPicPr>
            <a:picLocks noChangeAspect="1"/>
          </p:cNvPicPr>
          <p:nvPr/>
        </p:nvPicPr>
        <p:blipFill>
          <a:blip r:embed="rId8"/>
          <a:stretch>
            <a:fillRect/>
          </a:stretch>
        </p:blipFill>
        <p:spPr>
          <a:xfrm>
            <a:off x="4341719" y="1140309"/>
            <a:ext cx="1419980" cy="1774342"/>
          </a:xfrm>
          <a:prstGeom prst="rect">
            <a:avLst/>
          </a:prstGeom>
        </p:spPr>
      </p:pic>
      <p:pic>
        <p:nvPicPr>
          <p:cNvPr id="51" name="Picture 50">
            <a:extLst>
              <a:ext uri="{FF2B5EF4-FFF2-40B4-BE49-F238E27FC236}">
                <a16:creationId xmlns:a16="http://schemas.microsoft.com/office/drawing/2014/main" id="{ADD91C61-2764-FE82-0084-19CE5B1638F3}"/>
              </a:ext>
            </a:extLst>
          </p:cNvPr>
          <p:cNvPicPr>
            <a:picLocks noChangeAspect="1"/>
          </p:cNvPicPr>
          <p:nvPr/>
        </p:nvPicPr>
        <p:blipFill>
          <a:blip r:embed="rId9"/>
          <a:stretch>
            <a:fillRect/>
          </a:stretch>
        </p:blipFill>
        <p:spPr>
          <a:xfrm>
            <a:off x="6190108" y="1153085"/>
            <a:ext cx="1387982" cy="1731578"/>
          </a:xfrm>
          <a:prstGeom prst="rect">
            <a:avLst/>
          </a:prstGeom>
        </p:spPr>
      </p:pic>
      <p:pic>
        <p:nvPicPr>
          <p:cNvPr id="53" name="Picture 52">
            <a:extLst>
              <a:ext uri="{FF2B5EF4-FFF2-40B4-BE49-F238E27FC236}">
                <a16:creationId xmlns:a16="http://schemas.microsoft.com/office/drawing/2014/main" id="{0088ADE8-CDC7-F3F9-EF2D-1100434F9723}"/>
              </a:ext>
            </a:extLst>
          </p:cNvPr>
          <p:cNvPicPr>
            <a:picLocks noChangeAspect="1"/>
          </p:cNvPicPr>
          <p:nvPr/>
        </p:nvPicPr>
        <p:blipFill>
          <a:blip r:embed="rId10"/>
          <a:stretch>
            <a:fillRect/>
          </a:stretch>
        </p:blipFill>
        <p:spPr>
          <a:xfrm>
            <a:off x="3770554" y="3815464"/>
            <a:ext cx="1499114" cy="2021027"/>
          </a:xfrm>
          <a:prstGeom prst="rect">
            <a:avLst/>
          </a:prstGeom>
        </p:spPr>
      </p:pic>
    </p:spTree>
    <p:extLst>
      <p:ext uri="{BB962C8B-B14F-4D97-AF65-F5344CB8AC3E}">
        <p14:creationId xmlns:p14="http://schemas.microsoft.com/office/powerpoint/2010/main" val="1002344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308610" y="1200150"/>
            <a:ext cx="41148" cy="617220"/>
          </a:xfrm>
          <a:prstGeom prst="rect">
            <a:avLst/>
          </a:prstGeom>
          <a:solidFill>
            <a:srgbClr val="A8842E"/>
          </a:solidFill>
          <a:ln w="12700">
            <a:solidFill>
              <a:srgbClr val="A8842E">
                <a:alpha val="0"/>
              </a:srgbClr>
            </a:solidFill>
            <a:prstDash val="solid"/>
          </a:ln>
        </p:spPr>
        <p:txBody>
          <a:bodyPr/>
          <a:lstStyle/>
          <a:p>
            <a:endParaRPr lang="en-US" dirty="0"/>
          </a:p>
        </p:txBody>
      </p:sp>
      <p:sp>
        <p:nvSpPr>
          <p:cNvPr id="3" name="Text 1"/>
          <p:cNvSpPr/>
          <p:nvPr/>
        </p:nvSpPr>
        <p:spPr>
          <a:xfrm>
            <a:off x="548640" y="1165860"/>
            <a:ext cx="6035040" cy="240030"/>
          </a:xfrm>
          <a:prstGeom prst="rect">
            <a:avLst/>
          </a:prstGeom>
          <a:noFill/>
          <a:ln/>
        </p:spPr>
        <p:txBody>
          <a:bodyPr wrap="square" lIns="0" tIns="0" rIns="0" bIns="0" rtlCol="0" anchor="ctr"/>
          <a:lstStyle/>
          <a:p>
            <a:r>
              <a:rPr lang="en-US" b="1" dirty="0">
                <a:solidFill>
                  <a:srgbClr val="1B1B1B"/>
                </a:solidFill>
                <a:latin typeface="Georgia" pitchFamily="34" charset="0"/>
                <a:ea typeface="Georgia" pitchFamily="34" charset="-122"/>
                <a:cs typeface="Georgia" pitchFamily="34" charset="-120"/>
              </a:rPr>
              <a:t>Funding Snapshot &amp; Family Input</a:t>
            </a:r>
            <a:endParaRPr lang="en-US" dirty="0"/>
          </a:p>
        </p:txBody>
      </p:sp>
      <p:sp>
        <p:nvSpPr>
          <p:cNvPr id="4" name="Shape 2"/>
          <p:cNvSpPr/>
          <p:nvPr/>
        </p:nvSpPr>
        <p:spPr>
          <a:xfrm>
            <a:off x="548640" y="1495044"/>
            <a:ext cx="1234440" cy="27432"/>
          </a:xfrm>
          <a:prstGeom prst="rect">
            <a:avLst/>
          </a:prstGeom>
          <a:solidFill>
            <a:srgbClr val="A8842E"/>
          </a:solidFill>
          <a:ln w="12700">
            <a:solidFill>
              <a:srgbClr val="A8842E">
                <a:alpha val="0"/>
              </a:srgbClr>
            </a:solidFill>
            <a:prstDash val="solid"/>
          </a:ln>
        </p:spPr>
        <p:txBody>
          <a:bodyPr/>
          <a:lstStyle/>
          <a:p>
            <a:endParaRPr lang="en-US" dirty="0"/>
          </a:p>
        </p:txBody>
      </p:sp>
      <p:sp>
        <p:nvSpPr>
          <p:cNvPr id="5" name="Text 3"/>
          <p:cNvSpPr/>
          <p:nvPr/>
        </p:nvSpPr>
        <p:spPr>
          <a:xfrm>
            <a:off x="562356" y="1556766"/>
            <a:ext cx="6035040" cy="164592"/>
          </a:xfrm>
          <a:prstGeom prst="rect">
            <a:avLst/>
          </a:prstGeom>
          <a:noFill/>
          <a:ln/>
        </p:spPr>
        <p:txBody>
          <a:bodyPr wrap="square" lIns="0" tIns="0" rIns="0" bIns="0" rtlCol="0" anchor="ctr"/>
          <a:lstStyle/>
          <a:p>
            <a:r>
              <a:rPr lang="en-US" sz="788" i="1" dirty="0">
                <a:solidFill>
                  <a:srgbClr val="676767"/>
                </a:solidFill>
                <a:latin typeface="Arial" pitchFamily="34" charset="0"/>
                <a:ea typeface="Arial" pitchFamily="34" charset="-122"/>
                <a:cs typeface="Arial" pitchFamily="34" charset="-120"/>
              </a:rPr>
              <a:t>Update the highlighted fields before presenting.</a:t>
            </a:r>
            <a:endParaRPr lang="en-US" sz="788" dirty="0"/>
          </a:p>
        </p:txBody>
      </p:sp>
      <p:pic>
        <p:nvPicPr>
          <p:cNvPr id="6" name="Image 0" descr="/mnt/data/extract_imgs2/s7_9.png"/>
          <p:cNvPicPr>
            <a:picLocks noChangeAspect="1"/>
          </p:cNvPicPr>
          <p:nvPr/>
        </p:nvPicPr>
        <p:blipFill>
          <a:blip r:embed="rId3">
            <a:alphaModFix amt="98000"/>
          </a:blip>
          <a:stretch>
            <a:fillRect/>
          </a:stretch>
        </p:blipFill>
        <p:spPr>
          <a:xfrm>
            <a:off x="7920990" y="1142399"/>
            <a:ext cx="822960" cy="664143"/>
          </a:xfrm>
          <a:prstGeom prst="rect">
            <a:avLst/>
          </a:prstGeom>
        </p:spPr>
      </p:pic>
      <p:pic>
        <p:nvPicPr>
          <p:cNvPr id="7" name="Image 1" descr="/mnt/data/footer_marble.png"/>
          <p:cNvPicPr>
            <a:picLocks noChangeAspect="1"/>
          </p:cNvPicPr>
          <p:nvPr/>
        </p:nvPicPr>
        <p:blipFill>
          <a:blip r:embed="rId4"/>
          <a:stretch>
            <a:fillRect/>
          </a:stretch>
        </p:blipFill>
        <p:spPr>
          <a:xfrm>
            <a:off x="1" y="5554980"/>
            <a:ext cx="9143771" cy="445770"/>
          </a:xfrm>
          <a:prstGeom prst="rect">
            <a:avLst/>
          </a:prstGeom>
        </p:spPr>
      </p:pic>
      <p:sp>
        <p:nvSpPr>
          <p:cNvPr id="8" name="Text 4"/>
          <p:cNvSpPr/>
          <p:nvPr/>
        </p:nvSpPr>
        <p:spPr>
          <a:xfrm>
            <a:off x="411480" y="5644134"/>
            <a:ext cx="8298180" cy="123444"/>
          </a:xfrm>
          <a:prstGeom prst="rect">
            <a:avLst/>
          </a:prstGeom>
          <a:noFill/>
          <a:ln/>
        </p:spPr>
        <p:txBody>
          <a:bodyPr wrap="square" lIns="0" tIns="0" rIns="0" bIns="0" rtlCol="0" anchor="ctr"/>
          <a:lstStyle/>
          <a:p>
            <a:pPr algn="r"/>
            <a:r>
              <a:rPr lang="en-US" sz="713" dirty="0">
                <a:solidFill>
                  <a:srgbClr val="2C2C2C"/>
                </a:solidFill>
                <a:latin typeface="Arial" pitchFamily="34" charset="0"/>
                <a:ea typeface="Arial" pitchFamily="34" charset="-122"/>
                <a:cs typeface="Arial" pitchFamily="34" charset="-120"/>
              </a:rPr>
              <a:t>Mitchell High School • Annual Title I Parent Meeting • 2025–2026</a:t>
            </a:r>
            <a:endParaRPr lang="en-US" sz="713" dirty="0"/>
          </a:p>
        </p:txBody>
      </p:sp>
      <p:sp>
        <p:nvSpPr>
          <p:cNvPr id="9" name="Text 5"/>
          <p:cNvSpPr/>
          <p:nvPr/>
        </p:nvSpPr>
        <p:spPr>
          <a:xfrm>
            <a:off x="672084" y="1851660"/>
            <a:ext cx="4251960" cy="246888"/>
          </a:xfrm>
          <a:prstGeom prst="rect">
            <a:avLst/>
          </a:prstGeom>
          <a:noFill/>
          <a:ln/>
        </p:spPr>
        <p:txBody>
          <a:bodyPr wrap="square" lIns="0" tIns="0" rIns="0" bIns="0" rtlCol="0" anchor="ctr"/>
          <a:lstStyle/>
          <a:p>
            <a:r>
              <a:rPr lang="en-US" sz="1388" i="1" dirty="0">
                <a:solidFill>
                  <a:srgbClr val="1B1B1B"/>
                </a:solidFill>
                <a:latin typeface="Georgia" pitchFamily="34" charset="0"/>
                <a:ea typeface="Georgia" pitchFamily="34" charset="-122"/>
                <a:cs typeface="Georgia" pitchFamily="34" charset="-120"/>
              </a:rPr>
              <a:t>Title I families should have a voice in how parent and family engagement funds are used.</a:t>
            </a:r>
            <a:endParaRPr lang="en-US" sz="1388" dirty="0"/>
          </a:p>
        </p:txBody>
      </p:sp>
      <p:sp>
        <p:nvSpPr>
          <p:cNvPr id="10" name="Shape 6"/>
          <p:cNvSpPr/>
          <p:nvPr/>
        </p:nvSpPr>
        <p:spPr>
          <a:xfrm>
            <a:off x="685800" y="2228850"/>
            <a:ext cx="2434590" cy="822960"/>
          </a:xfrm>
          <a:prstGeom prst="roundRect">
            <a:avLst>
              <a:gd name="adj" fmla="val 6667"/>
            </a:avLst>
          </a:prstGeom>
          <a:solidFill>
            <a:srgbClr val="FFFFFF"/>
          </a:solidFill>
          <a:ln w="15240">
            <a:solidFill>
              <a:srgbClr val="A8842E"/>
            </a:solidFill>
            <a:prstDash val="solid"/>
          </a:ln>
        </p:spPr>
        <p:txBody>
          <a:bodyPr/>
          <a:lstStyle/>
          <a:p>
            <a:endParaRPr lang="en-US" dirty="0"/>
          </a:p>
        </p:txBody>
      </p:sp>
      <p:sp>
        <p:nvSpPr>
          <p:cNvPr id="11" name="Text 7"/>
          <p:cNvSpPr/>
          <p:nvPr/>
        </p:nvSpPr>
        <p:spPr>
          <a:xfrm>
            <a:off x="795528" y="2324862"/>
            <a:ext cx="2215134" cy="123444"/>
          </a:xfrm>
          <a:prstGeom prst="rect">
            <a:avLst/>
          </a:prstGeom>
          <a:noFill/>
          <a:ln/>
        </p:spPr>
        <p:txBody>
          <a:bodyPr wrap="square" lIns="0" tIns="0" rIns="0" bIns="0" rtlCol="0" anchor="ctr"/>
          <a:lstStyle/>
          <a:p>
            <a:r>
              <a:rPr lang="en-US" sz="825" b="1" dirty="0">
                <a:solidFill>
                  <a:srgbClr val="A8842E"/>
                </a:solidFill>
                <a:latin typeface="Arial" pitchFamily="34" charset="0"/>
                <a:ea typeface="Arial" pitchFamily="34" charset="-122"/>
                <a:cs typeface="Arial" pitchFamily="34" charset="-120"/>
              </a:rPr>
              <a:t>Overall Title I Program Funds</a:t>
            </a:r>
            <a:endParaRPr lang="en-US" sz="825" dirty="0"/>
          </a:p>
        </p:txBody>
      </p:sp>
      <p:sp>
        <p:nvSpPr>
          <p:cNvPr id="12" name="Text 8"/>
          <p:cNvSpPr/>
          <p:nvPr/>
        </p:nvSpPr>
        <p:spPr>
          <a:xfrm>
            <a:off x="795528" y="2489454"/>
            <a:ext cx="2215134" cy="466344"/>
          </a:xfrm>
          <a:prstGeom prst="rect">
            <a:avLst/>
          </a:prstGeom>
          <a:noFill/>
          <a:ln/>
        </p:spPr>
        <p:txBody>
          <a:bodyPr wrap="square" lIns="0" tIns="0" rIns="0" bIns="0" rtlCol="0" anchor="ctr">
            <a:noAutofit/>
          </a:bodyPr>
          <a:lstStyle/>
          <a:p>
            <a:pPr algn="ctr"/>
            <a:r>
              <a:rPr lang="en-US" sz="1400" dirty="0">
                <a:solidFill>
                  <a:srgbClr val="1B1B1B"/>
                </a:solidFill>
                <a:latin typeface="Times New Roman" panose="02020603050405020304" pitchFamily="18" charset="0"/>
                <a:ea typeface="Arial" pitchFamily="34" charset="-122"/>
                <a:cs typeface="Times New Roman" panose="02020603050405020304" pitchFamily="18" charset="0"/>
              </a:rPr>
              <a:t>$43,784.14</a:t>
            </a:r>
          </a:p>
          <a:p>
            <a:pPr algn="ctr"/>
            <a:r>
              <a:rPr lang="en-US" sz="1400" dirty="0">
                <a:solidFill>
                  <a:srgbClr val="1B1B1B"/>
                </a:solidFill>
                <a:latin typeface="Times New Roman" panose="02020603050405020304" pitchFamily="18" charset="0"/>
                <a:ea typeface="Arial" pitchFamily="34" charset="-122"/>
                <a:cs typeface="Times New Roman" panose="02020603050405020304" pitchFamily="18" charset="0"/>
              </a:rPr>
              <a:t>2025–2026 school allocation</a:t>
            </a:r>
            <a:endParaRPr lang="en-US" sz="2000" dirty="0">
              <a:latin typeface="Times New Roman" panose="02020603050405020304" pitchFamily="18" charset="0"/>
              <a:cs typeface="Times New Roman" panose="02020603050405020304" pitchFamily="18" charset="0"/>
            </a:endParaRPr>
          </a:p>
        </p:txBody>
      </p:sp>
      <p:sp>
        <p:nvSpPr>
          <p:cNvPr id="13" name="Shape 9"/>
          <p:cNvSpPr/>
          <p:nvPr/>
        </p:nvSpPr>
        <p:spPr>
          <a:xfrm>
            <a:off x="3305556" y="2228850"/>
            <a:ext cx="2434590" cy="822960"/>
          </a:xfrm>
          <a:prstGeom prst="roundRect">
            <a:avLst>
              <a:gd name="adj" fmla="val 6667"/>
            </a:avLst>
          </a:prstGeom>
          <a:solidFill>
            <a:srgbClr val="FFFFFF"/>
          </a:solidFill>
          <a:ln w="15240">
            <a:solidFill>
              <a:srgbClr val="A8842E"/>
            </a:solidFill>
            <a:prstDash val="solid"/>
          </a:ln>
        </p:spPr>
        <p:txBody>
          <a:bodyPr/>
          <a:lstStyle/>
          <a:p>
            <a:endParaRPr lang="en-US" dirty="0"/>
          </a:p>
        </p:txBody>
      </p:sp>
      <p:sp>
        <p:nvSpPr>
          <p:cNvPr id="14" name="Text 10"/>
          <p:cNvSpPr/>
          <p:nvPr/>
        </p:nvSpPr>
        <p:spPr>
          <a:xfrm>
            <a:off x="3415284" y="2324862"/>
            <a:ext cx="2215134" cy="123444"/>
          </a:xfrm>
          <a:prstGeom prst="rect">
            <a:avLst/>
          </a:prstGeom>
          <a:noFill/>
          <a:ln/>
        </p:spPr>
        <p:txBody>
          <a:bodyPr wrap="square" lIns="0" tIns="0" rIns="0" bIns="0" rtlCol="0" anchor="ctr"/>
          <a:lstStyle/>
          <a:p>
            <a:r>
              <a:rPr lang="en-US" sz="825" b="1" dirty="0">
                <a:solidFill>
                  <a:srgbClr val="A8842E"/>
                </a:solidFill>
                <a:latin typeface="Arial" pitchFamily="34" charset="0"/>
                <a:ea typeface="Arial" pitchFamily="34" charset="-122"/>
                <a:cs typeface="Arial" pitchFamily="34" charset="-120"/>
              </a:rPr>
              <a:t>Parent &amp; Family Engagement Set-Aside</a:t>
            </a:r>
            <a:endParaRPr lang="en-US" sz="825" dirty="0"/>
          </a:p>
        </p:txBody>
      </p:sp>
      <p:sp>
        <p:nvSpPr>
          <p:cNvPr id="15" name="Text 11"/>
          <p:cNvSpPr/>
          <p:nvPr/>
        </p:nvSpPr>
        <p:spPr>
          <a:xfrm>
            <a:off x="3415284" y="2489454"/>
            <a:ext cx="2215134" cy="466344"/>
          </a:xfrm>
          <a:prstGeom prst="rect">
            <a:avLst/>
          </a:prstGeom>
          <a:noFill/>
          <a:ln/>
        </p:spPr>
        <p:txBody>
          <a:bodyPr wrap="square" lIns="0" tIns="0" rIns="0" bIns="0" rtlCol="0" anchor="ctr">
            <a:normAutofit/>
          </a:bodyPr>
          <a:lstStyle/>
          <a:p>
            <a:pPr algn="ctr"/>
            <a:r>
              <a:rPr lang="en-US" sz="2000" dirty="0">
                <a:solidFill>
                  <a:srgbClr val="1B1B1B"/>
                </a:solidFill>
                <a:latin typeface="Times New Roman" panose="02020603050405020304" pitchFamily="18" charset="0"/>
                <a:ea typeface="Arial" pitchFamily="34" charset="-122"/>
                <a:cs typeface="Times New Roman" panose="02020603050405020304" pitchFamily="18" charset="0"/>
              </a:rPr>
              <a:t>$2778.85</a:t>
            </a:r>
            <a:endParaRPr lang="en-US" sz="2000" dirty="0">
              <a:latin typeface="Times New Roman" panose="02020603050405020304" pitchFamily="18" charset="0"/>
              <a:cs typeface="Times New Roman" panose="02020603050405020304" pitchFamily="18" charset="0"/>
            </a:endParaRPr>
          </a:p>
        </p:txBody>
      </p:sp>
      <p:sp>
        <p:nvSpPr>
          <p:cNvPr id="16" name="Shape 12"/>
          <p:cNvSpPr/>
          <p:nvPr/>
        </p:nvSpPr>
        <p:spPr>
          <a:xfrm>
            <a:off x="5925312" y="2228850"/>
            <a:ext cx="2434590" cy="1097280"/>
          </a:xfrm>
          <a:prstGeom prst="roundRect">
            <a:avLst>
              <a:gd name="adj" fmla="val 5000"/>
            </a:avLst>
          </a:prstGeom>
          <a:solidFill>
            <a:srgbClr val="FFFFFF"/>
          </a:solidFill>
          <a:ln w="15240">
            <a:solidFill>
              <a:srgbClr val="A8842E"/>
            </a:solidFill>
            <a:prstDash val="solid"/>
          </a:ln>
        </p:spPr>
        <p:txBody>
          <a:bodyPr/>
          <a:lstStyle/>
          <a:p>
            <a:endParaRPr lang="en-US" dirty="0"/>
          </a:p>
        </p:txBody>
      </p:sp>
      <p:sp>
        <p:nvSpPr>
          <p:cNvPr id="17" name="Text 13"/>
          <p:cNvSpPr/>
          <p:nvPr/>
        </p:nvSpPr>
        <p:spPr>
          <a:xfrm>
            <a:off x="6035040" y="2324862"/>
            <a:ext cx="2215134" cy="123444"/>
          </a:xfrm>
          <a:prstGeom prst="rect">
            <a:avLst/>
          </a:prstGeom>
          <a:noFill/>
          <a:ln/>
        </p:spPr>
        <p:txBody>
          <a:bodyPr wrap="square" lIns="0" tIns="0" rIns="0" bIns="0" rtlCol="0" anchor="ctr"/>
          <a:lstStyle/>
          <a:p>
            <a:r>
              <a:rPr lang="en-US" sz="825" b="1" dirty="0">
                <a:solidFill>
                  <a:srgbClr val="A8842E"/>
                </a:solidFill>
                <a:latin typeface="Arial" pitchFamily="34" charset="0"/>
                <a:ea typeface="Arial" pitchFamily="34" charset="-122"/>
                <a:cs typeface="Arial" pitchFamily="34" charset="-120"/>
              </a:rPr>
              <a:t>How funds were used last year</a:t>
            </a:r>
            <a:endParaRPr lang="en-US" sz="825" dirty="0"/>
          </a:p>
        </p:txBody>
      </p:sp>
      <p:sp>
        <p:nvSpPr>
          <p:cNvPr id="18" name="Text 14"/>
          <p:cNvSpPr/>
          <p:nvPr/>
        </p:nvSpPr>
        <p:spPr>
          <a:xfrm>
            <a:off x="6035040" y="2489454"/>
            <a:ext cx="2215134" cy="740664"/>
          </a:xfrm>
          <a:prstGeom prst="rect">
            <a:avLst/>
          </a:prstGeom>
          <a:noFill/>
          <a:ln/>
        </p:spPr>
        <p:txBody>
          <a:bodyPr wrap="square" lIns="0" tIns="0" rIns="0" bIns="0" rtlCol="0" anchor="ctr">
            <a:normAutofit/>
          </a:bodyPr>
          <a:lstStyle/>
          <a:p>
            <a:r>
              <a:rPr lang="en-US" sz="1050" dirty="0">
                <a:solidFill>
                  <a:srgbClr val="1B1B1B"/>
                </a:solidFill>
                <a:latin typeface="Arial" pitchFamily="34" charset="0"/>
                <a:ea typeface="Arial" pitchFamily="34" charset="-122"/>
                <a:cs typeface="Arial" pitchFamily="34" charset="-120"/>
              </a:rPr>
              <a:t>Examples: parent workshops, family resources, translation/communication support, materials for meetings, take-home learning supports.</a:t>
            </a:r>
            <a:endParaRPr lang="en-US" sz="1050" dirty="0"/>
          </a:p>
        </p:txBody>
      </p:sp>
      <p:sp>
        <p:nvSpPr>
          <p:cNvPr id="19" name="Shape 15"/>
          <p:cNvSpPr/>
          <p:nvPr/>
        </p:nvSpPr>
        <p:spPr>
          <a:xfrm>
            <a:off x="685800" y="3394710"/>
            <a:ext cx="7680960" cy="1508760"/>
          </a:xfrm>
          <a:prstGeom prst="roundRect">
            <a:avLst>
              <a:gd name="adj" fmla="val 2273"/>
            </a:avLst>
          </a:prstGeom>
          <a:solidFill>
            <a:srgbClr val="FFFFFF"/>
          </a:solidFill>
          <a:ln w="12700">
            <a:solidFill>
              <a:srgbClr val="D9D4CB"/>
            </a:solidFill>
            <a:prstDash val="solid"/>
          </a:ln>
        </p:spPr>
        <p:txBody>
          <a:bodyPr/>
          <a:lstStyle/>
          <a:p>
            <a:endParaRPr lang="en-US" dirty="0"/>
          </a:p>
        </p:txBody>
      </p:sp>
      <p:sp>
        <p:nvSpPr>
          <p:cNvPr id="20" name="Text 16"/>
          <p:cNvSpPr/>
          <p:nvPr/>
        </p:nvSpPr>
        <p:spPr>
          <a:xfrm>
            <a:off x="925830" y="3634740"/>
            <a:ext cx="4183380" cy="205740"/>
          </a:xfrm>
          <a:prstGeom prst="rect">
            <a:avLst/>
          </a:prstGeom>
          <a:noFill/>
          <a:ln/>
        </p:spPr>
        <p:txBody>
          <a:bodyPr wrap="square" lIns="0" tIns="0" rIns="0" bIns="0" rtlCol="0" anchor="ctr"/>
          <a:lstStyle/>
          <a:p>
            <a:r>
              <a:rPr lang="en-US" sz="1425" b="1" dirty="0">
                <a:solidFill>
                  <a:srgbClr val="1B1B1B"/>
                </a:solidFill>
                <a:latin typeface="Georgia" pitchFamily="34" charset="0"/>
                <a:ea typeface="Georgia" pitchFamily="34" charset="-122"/>
                <a:cs typeface="Georgia" pitchFamily="34" charset="-120"/>
              </a:rPr>
              <a:t>How families can help decide how funds are used this year</a:t>
            </a:r>
            <a:endParaRPr lang="en-US" sz="1425" dirty="0"/>
          </a:p>
        </p:txBody>
      </p:sp>
      <p:sp>
        <p:nvSpPr>
          <p:cNvPr id="21" name="Text 17"/>
          <p:cNvSpPr/>
          <p:nvPr/>
        </p:nvSpPr>
        <p:spPr>
          <a:xfrm>
            <a:off x="925830" y="3909060"/>
            <a:ext cx="4183380" cy="822960"/>
          </a:xfrm>
          <a:prstGeom prst="rect">
            <a:avLst/>
          </a:prstGeom>
          <a:noFill/>
          <a:ln/>
        </p:spPr>
        <p:txBody>
          <a:bodyPr wrap="square" lIns="191" tIns="191" rIns="191" bIns="191" rtlCol="0" anchor="t">
            <a:normAutofit fontScale="92500" lnSpcReduction="10000"/>
          </a:bodyPr>
          <a:lstStyle/>
          <a:p>
            <a:pPr>
              <a:lnSpc>
                <a:spcPct val="108000"/>
              </a:lnSpc>
            </a:pPr>
            <a:r>
              <a:rPr lang="en-US" sz="1140" dirty="0">
                <a:solidFill>
                  <a:srgbClr val="1B1B1B"/>
                </a:solidFill>
                <a:latin typeface="Arial" pitchFamily="34" charset="0"/>
                <a:ea typeface="Arial" pitchFamily="34" charset="-122"/>
                <a:cs typeface="Arial" pitchFamily="34" charset="-120"/>
              </a:rPr>
              <a:t>• attend parent advisory meetings and family engagement events</a:t>
            </a:r>
            <a:endParaRPr lang="en-US" sz="1140" dirty="0"/>
          </a:p>
          <a:p>
            <a:pPr>
              <a:lnSpc>
                <a:spcPct val="108000"/>
              </a:lnSpc>
            </a:pPr>
            <a:r>
              <a:rPr lang="en-US" sz="1140" dirty="0">
                <a:solidFill>
                  <a:srgbClr val="1B1B1B"/>
                </a:solidFill>
                <a:latin typeface="Arial" pitchFamily="34" charset="0"/>
                <a:ea typeface="Arial" pitchFamily="34" charset="-122"/>
                <a:cs typeface="Arial" pitchFamily="34" charset="-120"/>
              </a:rPr>
              <a:t>• complete school or district surveys</a:t>
            </a:r>
            <a:endParaRPr lang="en-US" sz="1140" dirty="0"/>
          </a:p>
          <a:p>
            <a:pPr>
              <a:lnSpc>
                <a:spcPct val="108000"/>
              </a:lnSpc>
            </a:pPr>
            <a:r>
              <a:rPr lang="en-US" sz="1140" dirty="0">
                <a:solidFill>
                  <a:srgbClr val="1B1B1B"/>
                </a:solidFill>
                <a:latin typeface="Arial" pitchFamily="34" charset="0"/>
                <a:ea typeface="Arial" pitchFamily="34" charset="-122"/>
                <a:cs typeface="Arial" pitchFamily="34" charset="-120"/>
              </a:rPr>
              <a:t>• share priorities for workshops, communication, and support resources</a:t>
            </a:r>
            <a:endParaRPr lang="en-US" sz="1140" dirty="0"/>
          </a:p>
          <a:p>
            <a:pPr>
              <a:lnSpc>
                <a:spcPct val="108000"/>
              </a:lnSpc>
            </a:pPr>
            <a:r>
              <a:rPr lang="en-US" sz="1140" dirty="0">
                <a:solidFill>
                  <a:srgbClr val="1B1B1B"/>
                </a:solidFill>
                <a:latin typeface="Arial" pitchFamily="34" charset="0"/>
                <a:ea typeface="Arial" pitchFamily="34" charset="-122"/>
                <a:cs typeface="Arial" pitchFamily="34" charset="-120"/>
              </a:rPr>
              <a:t>• provide feedback during review of the family engagement plan</a:t>
            </a:r>
            <a:endParaRPr lang="en-US" sz="1140" dirty="0"/>
          </a:p>
        </p:txBody>
      </p:sp>
      <p:sp>
        <p:nvSpPr>
          <p:cNvPr id="22" name="Shape 18"/>
          <p:cNvSpPr/>
          <p:nvPr/>
        </p:nvSpPr>
        <p:spPr>
          <a:xfrm>
            <a:off x="5520690" y="3682746"/>
            <a:ext cx="2468880" cy="925830"/>
          </a:xfrm>
          <a:prstGeom prst="roundRect">
            <a:avLst>
              <a:gd name="adj" fmla="val 3704"/>
            </a:avLst>
          </a:prstGeom>
          <a:solidFill>
            <a:srgbClr val="FBFAF7"/>
          </a:solidFill>
          <a:ln w="15240">
            <a:solidFill>
              <a:srgbClr val="A8842E"/>
            </a:solidFill>
            <a:prstDash val="solid"/>
          </a:ln>
        </p:spPr>
        <p:txBody>
          <a:bodyPr/>
          <a:lstStyle/>
          <a:p>
            <a:endParaRPr lang="en-US" dirty="0"/>
          </a:p>
        </p:txBody>
      </p:sp>
      <p:sp>
        <p:nvSpPr>
          <p:cNvPr id="23" name="Text 19"/>
          <p:cNvSpPr/>
          <p:nvPr/>
        </p:nvSpPr>
        <p:spPr>
          <a:xfrm>
            <a:off x="5719572" y="3895344"/>
            <a:ext cx="2071116" cy="480060"/>
          </a:xfrm>
          <a:prstGeom prst="rect">
            <a:avLst/>
          </a:prstGeom>
          <a:noFill/>
          <a:ln/>
        </p:spPr>
        <p:txBody>
          <a:bodyPr wrap="square" lIns="0" tIns="0" rIns="0" bIns="0" rtlCol="0" anchor="ctr">
            <a:normAutofit/>
          </a:bodyPr>
          <a:lstStyle/>
          <a:p>
            <a:pPr algn="ctr"/>
            <a:endParaRPr lang="en-US" sz="938" dirty="0"/>
          </a:p>
        </p:txBody>
      </p:sp>
      <p:pic>
        <p:nvPicPr>
          <p:cNvPr id="25" name="Picture 24">
            <a:extLst>
              <a:ext uri="{FF2B5EF4-FFF2-40B4-BE49-F238E27FC236}">
                <a16:creationId xmlns:a16="http://schemas.microsoft.com/office/drawing/2014/main" id="{B2D84B5F-B986-C6FA-0EDD-22AB30C38207}"/>
              </a:ext>
            </a:extLst>
          </p:cNvPr>
          <p:cNvPicPr>
            <a:picLocks noChangeAspect="1"/>
          </p:cNvPicPr>
          <p:nvPr/>
        </p:nvPicPr>
        <p:blipFill>
          <a:blip r:embed="rId5"/>
          <a:stretch>
            <a:fillRect/>
          </a:stretch>
        </p:blipFill>
        <p:spPr>
          <a:xfrm>
            <a:off x="6035040" y="3770175"/>
            <a:ext cx="1547619" cy="761905"/>
          </a:xfrm>
          <a:prstGeom prst="rect">
            <a:avLst/>
          </a:prstGeom>
        </p:spPr>
      </p:pic>
    </p:spTree>
    <p:extLst>
      <p:ext uri="{BB962C8B-B14F-4D97-AF65-F5344CB8AC3E}">
        <p14:creationId xmlns:p14="http://schemas.microsoft.com/office/powerpoint/2010/main" val="9561980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308610" y="1200150"/>
            <a:ext cx="41148" cy="617220"/>
          </a:xfrm>
          <a:prstGeom prst="rect">
            <a:avLst/>
          </a:prstGeom>
          <a:solidFill>
            <a:srgbClr val="A8842E"/>
          </a:solidFill>
          <a:ln w="12700">
            <a:solidFill>
              <a:srgbClr val="A8842E">
                <a:alpha val="0"/>
              </a:srgbClr>
            </a:solidFill>
            <a:prstDash val="solid"/>
          </a:ln>
        </p:spPr>
        <p:txBody>
          <a:bodyPr/>
          <a:lstStyle/>
          <a:p>
            <a:endParaRPr lang="en-US" dirty="0"/>
          </a:p>
        </p:txBody>
      </p:sp>
      <p:sp>
        <p:nvSpPr>
          <p:cNvPr id="3" name="Text 1"/>
          <p:cNvSpPr/>
          <p:nvPr/>
        </p:nvSpPr>
        <p:spPr>
          <a:xfrm>
            <a:off x="548640" y="1165860"/>
            <a:ext cx="6035040" cy="240030"/>
          </a:xfrm>
          <a:prstGeom prst="rect">
            <a:avLst/>
          </a:prstGeom>
          <a:noFill/>
          <a:ln/>
        </p:spPr>
        <p:txBody>
          <a:bodyPr wrap="square" lIns="0" tIns="0" rIns="0" bIns="0" rtlCol="0" anchor="ctr"/>
          <a:lstStyle/>
          <a:p>
            <a:r>
              <a:rPr lang="en-US" b="1" dirty="0">
                <a:solidFill>
                  <a:srgbClr val="1B1B1B"/>
                </a:solidFill>
                <a:latin typeface="Georgia" pitchFamily="34" charset="0"/>
                <a:ea typeface="Georgia" pitchFamily="34" charset="-122"/>
                <a:cs typeface="Georgia" pitchFamily="34" charset="-120"/>
              </a:rPr>
              <a:t>Upcoming Dates, Events, and Workshops</a:t>
            </a:r>
            <a:endParaRPr lang="en-US" dirty="0"/>
          </a:p>
        </p:txBody>
      </p:sp>
      <p:sp>
        <p:nvSpPr>
          <p:cNvPr id="4" name="Shape 2"/>
          <p:cNvSpPr/>
          <p:nvPr/>
        </p:nvSpPr>
        <p:spPr>
          <a:xfrm>
            <a:off x="548640" y="1495044"/>
            <a:ext cx="1234440" cy="27432"/>
          </a:xfrm>
          <a:prstGeom prst="rect">
            <a:avLst/>
          </a:prstGeom>
          <a:solidFill>
            <a:srgbClr val="A8842E"/>
          </a:solidFill>
          <a:ln w="12700">
            <a:solidFill>
              <a:srgbClr val="A8842E">
                <a:alpha val="0"/>
              </a:srgbClr>
            </a:solidFill>
            <a:prstDash val="solid"/>
          </a:ln>
        </p:spPr>
        <p:txBody>
          <a:bodyPr/>
          <a:lstStyle/>
          <a:p>
            <a:endParaRPr lang="en-US" dirty="0"/>
          </a:p>
        </p:txBody>
      </p:sp>
      <p:sp>
        <p:nvSpPr>
          <p:cNvPr id="5" name="Text 3"/>
          <p:cNvSpPr/>
          <p:nvPr/>
        </p:nvSpPr>
        <p:spPr>
          <a:xfrm>
            <a:off x="562356" y="1556766"/>
            <a:ext cx="6035040" cy="164592"/>
          </a:xfrm>
          <a:prstGeom prst="rect">
            <a:avLst/>
          </a:prstGeom>
          <a:noFill/>
          <a:ln/>
        </p:spPr>
        <p:txBody>
          <a:bodyPr wrap="square" lIns="0" tIns="0" rIns="0" bIns="0" rtlCol="0" anchor="ctr"/>
          <a:lstStyle/>
          <a:p>
            <a:r>
              <a:rPr lang="en-US" sz="788" i="1" dirty="0">
                <a:solidFill>
                  <a:srgbClr val="676767"/>
                </a:solidFill>
                <a:latin typeface="Arial" pitchFamily="34" charset="0"/>
                <a:ea typeface="Arial" pitchFamily="34" charset="-122"/>
                <a:cs typeface="Arial" pitchFamily="34" charset="-120"/>
              </a:rPr>
              <a:t>Use these editable spots to add this year’s calendar details.</a:t>
            </a:r>
            <a:endParaRPr lang="en-US" sz="788" dirty="0"/>
          </a:p>
        </p:txBody>
      </p:sp>
      <p:pic>
        <p:nvPicPr>
          <p:cNvPr id="6" name="Image 0" descr="/mnt/data/extract_imgs2/s7_9.png"/>
          <p:cNvPicPr>
            <a:picLocks noChangeAspect="1"/>
          </p:cNvPicPr>
          <p:nvPr/>
        </p:nvPicPr>
        <p:blipFill>
          <a:blip r:embed="rId3">
            <a:alphaModFix amt="98000"/>
          </a:blip>
          <a:stretch>
            <a:fillRect/>
          </a:stretch>
        </p:blipFill>
        <p:spPr>
          <a:xfrm>
            <a:off x="7863840" y="328429"/>
            <a:ext cx="822960" cy="664143"/>
          </a:xfrm>
          <a:prstGeom prst="rect">
            <a:avLst/>
          </a:prstGeom>
        </p:spPr>
      </p:pic>
      <p:pic>
        <p:nvPicPr>
          <p:cNvPr id="7" name="Image 1" descr="/mnt/data/footer_marble.png"/>
          <p:cNvPicPr>
            <a:picLocks noChangeAspect="1"/>
          </p:cNvPicPr>
          <p:nvPr/>
        </p:nvPicPr>
        <p:blipFill>
          <a:blip r:embed="rId4"/>
          <a:stretch>
            <a:fillRect/>
          </a:stretch>
        </p:blipFill>
        <p:spPr>
          <a:xfrm>
            <a:off x="1" y="5554980"/>
            <a:ext cx="9143771" cy="445770"/>
          </a:xfrm>
          <a:prstGeom prst="rect">
            <a:avLst/>
          </a:prstGeom>
        </p:spPr>
      </p:pic>
      <p:sp>
        <p:nvSpPr>
          <p:cNvPr id="8" name="Text 4"/>
          <p:cNvSpPr/>
          <p:nvPr/>
        </p:nvSpPr>
        <p:spPr>
          <a:xfrm>
            <a:off x="411480" y="5644134"/>
            <a:ext cx="8298180" cy="123444"/>
          </a:xfrm>
          <a:prstGeom prst="rect">
            <a:avLst/>
          </a:prstGeom>
          <a:noFill/>
          <a:ln/>
        </p:spPr>
        <p:txBody>
          <a:bodyPr wrap="square" lIns="0" tIns="0" rIns="0" bIns="0" rtlCol="0" anchor="ctr"/>
          <a:lstStyle/>
          <a:p>
            <a:pPr algn="r"/>
            <a:r>
              <a:rPr lang="en-US" sz="713" dirty="0">
                <a:solidFill>
                  <a:srgbClr val="2C2C2C"/>
                </a:solidFill>
                <a:latin typeface="Arial" pitchFamily="34" charset="0"/>
                <a:ea typeface="Arial" pitchFamily="34" charset="-122"/>
                <a:cs typeface="Arial" pitchFamily="34" charset="-120"/>
              </a:rPr>
              <a:t>Mitchell High School • Annual Title I Parent Meeting • 2025–2026</a:t>
            </a:r>
            <a:endParaRPr lang="en-US" sz="713" dirty="0"/>
          </a:p>
        </p:txBody>
      </p:sp>
      <p:sp>
        <p:nvSpPr>
          <p:cNvPr id="9" name="Shape 5"/>
          <p:cNvSpPr/>
          <p:nvPr/>
        </p:nvSpPr>
        <p:spPr>
          <a:xfrm>
            <a:off x="685800" y="2160270"/>
            <a:ext cx="3566160" cy="1165860"/>
          </a:xfrm>
          <a:prstGeom prst="roundRect">
            <a:avLst>
              <a:gd name="adj" fmla="val 3529"/>
            </a:avLst>
          </a:prstGeom>
          <a:solidFill>
            <a:srgbClr val="FFFFFF"/>
          </a:solidFill>
          <a:ln w="13970">
            <a:solidFill>
              <a:srgbClr val="A8842E"/>
            </a:solidFill>
            <a:prstDash val="solid"/>
          </a:ln>
        </p:spPr>
        <p:txBody>
          <a:bodyPr/>
          <a:lstStyle/>
          <a:p>
            <a:endParaRPr lang="en-US" dirty="0"/>
          </a:p>
        </p:txBody>
      </p:sp>
      <p:sp>
        <p:nvSpPr>
          <p:cNvPr id="10" name="Text 6"/>
          <p:cNvSpPr/>
          <p:nvPr/>
        </p:nvSpPr>
        <p:spPr>
          <a:xfrm>
            <a:off x="836676" y="2311146"/>
            <a:ext cx="3236976" cy="164592"/>
          </a:xfrm>
          <a:prstGeom prst="rect">
            <a:avLst/>
          </a:prstGeom>
          <a:noFill/>
          <a:ln/>
        </p:spPr>
        <p:txBody>
          <a:bodyPr wrap="square" lIns="0" tIns="0" rIns="0" bIns="0" rtlCol="0" anchor="ctr">
            <a:normAutofit fontScale="92500" lnSpcReduction="10000"/>
          </a:bodyPr>
          <a:lstStyle/>
          <a:p>
            <a:r>
              <a:rPr lang="en-US" sz="1350" b="1" dirty="0">
                <a:solidFill>
                  <a:srgbClr val="1B1B1B"/>
                </a:solidFill>
                <a:latin typeface="Georgia" pitchFamily="34" charset="0"/>
                <a:ea typeface="Georgia" pitchFamily="34" charset="-122"/>
                <a:cs typeface="Georgia" pitchFamily="34" charset="-120"/>
              </a:rPr>
              <a:t>Parent-Teacher Conferences</a:t>
            </a:r>
            <a:endParaRPr lang="en-US" sz="1350" dirty="0"/>
          </a:p>
        </p:txBody>
      </p:sp>
      <p:sp>
        <p:nvSpPr>
          <p:cNvPr id="11" name="Text 7"/>
          <p:cNvSpPr/>
          <p:nvPr/>
        </p:nvSpPr>
        <p:spPr>
          <a:xfrm>
            <a:off x="836676" y="2585466"/>
            <a:ext cx="3223260" cy="507492"/>
          </a:xfrm>
          <a:prstGeom prst="rect">
            <a:avLst/>
          </a:prstGeom>
          <a:noFill/>
          <a:ln/>
        </p:spPr>
        <p:txBody>
          <a:bodyPr wrap="square" lIns="0" tIns="0" rIns="0" bIns="0" rtlCol="0" anchor="ctr">
            <a:noAutofit/>
          </a:bodyPr>
          <a:lstStyle/>
          <a:p>
            <a:r>
              <a:rPr lang="en-US" sz="2000" dirty="0">
                <a:solidFill>
                  <a:srgbClr val="676767"/>
                </a:solidFill>
                <a:latin typeface="Times New Roman" panose="02020603050405020304" pitchFamily="18" charset="0"/>
                <a:ea typeface="Arial" pitchFamily="34" charset="-122"/>
                <a:cs typeface="Times New Roman" panose="02020603050405020304" pitchFamily="18" charset="0"/>
              </a:rPr>
              <a:t>September 4, 2025</a:t>
            </a:r>
          </a:p>
          <a:p>
            <a:r>
              <a:rPr lang="en-US" sz="2000" dirty="0">
                <a:solidFill>
                  <a:srgbClr val="676767"/>
                </a:solidFill>
                <a:latin typeface="Times New Roman" panose="02020603050405020304" pitchFamily="18" charset="0"/>
                <a:cs typeface="Times New Roman" panose="02020603050405020304" pitchFamily="18" charset="0"/>
              </a:rPr>
              <a:t>January 22, 2026</a:t>
            </a:r>
            <a:endParaRPr lang="en-US" sz="2500" dirty="0">
              <a:latin typeface="Times New Roman" panose="02020603050405020304" pitchFamily="18" charset="0"/>
              <a:cs typeface="Times New Roman" panose="02020603050405020304" pitchFamily="18" charset="0"/>
            </a:endParaRPr>
          </a:p>
        </p:txBody>
      </p:sp>
      <p:sp>
        <p:nvSpPr>
          <p:cNvPr id="12" name="Shape 8"/>
          <p:cNvSpPr/>
          <p:nvPr/>
        </p:nvSpPr>
        <p:spPr>
          <a:xfrm>
            <a:off x="4732020" y="2160270"/>
            <a:ext cx="3566160" cy="1165860"/>
          </a:xfrm>
          <a:prstGeom prst="roundRect">
            <a:avLst>
              <a:gd name="adj" fmla="val 3529"/>
            </a:avLst>
          </a:prstGeom>
          <a:solidFill>
            <a:srgbClr val="FFFFFF"/>
          </a:solidFill>
          <a:ln w="13970">
            <a:solidFill>
              <a:srgbClr val="D9D4CB"/>
            </a:solidFill>
            <a:prstDash val="solid"/>
          </a:ln>
        </p:spPr>
        <p:txBody>
          <a:bodyPr/>
          <a:lstStyle/>
          <a:p>
            <a:endParaRPr lang="en-US" dirty="0"/>
          </a:p>
        </p:txBody>
      </p:sp>
      <p:sp>
        <p:nvSpPr>
          <p:cNvPr id="13" name="Text 9"/>
          <p:cNvSpPr/>
          <p:nvPr/>
        </p:nvSpPr>
        <p:spPr>
          <a:xfrm>
            <a:off x="4882896" y="2311146"/>
            <a:ext cx="3236976" cy="164592"/>
          </a:xfrm>
          <a:prstGeom prst="rect">
            <a:avLst/>
          </a:prstGeom>
          <a:noFill/>
          <a:ln/>
        </p:spPr>
        <p:txBody>
          <a:bodyPr wrap="square" lIns="0" tIns="0" rIns="0" bIns="0" rtlCol="0" anchor="ctr">
            <a:normAutofit fontScale="92500" lnSpcReduction="10000"/>
          </a:bodyPr>
          <a:lstStyle/>
          <a:p>
            <a:r>
              <a:rPr lang="en-US" sz="1350" b="1" dirty="0">
                <a:solidFill>
                  <a:srgbClr val="1B1B1B"/>
                </a:solidFill>
                <a:latin typeface="Georgia" pitchFamily="34" charset="0"/>
                <a:ea typeface="Georgia" pitchFamily="34" charset="-122"/>
                <a:cs typeface="Georgia" pitchFamily="34" charset="-120"/>
              </a:rPr>
              <a:t>Testing Reminders:</a:t>
            </a:r>
            <a:endParaRPr lang="en-US" sz="1350" dirty="0"/>
          </a:p>
        </p:txBody>
      </p:sp>
      <p:sp>
        <p:nvSpPr>
          <p:cNvPr id="14" name="Text 10"/>
          <p:cNvSpPr/>
          <p:nvPr/>
        </p:nvSpPr>
        <p:spPr>
          <a:xfrm>
            <a:off x="4869180" y="2547996"/>
            <a:ext cx="3406140" cy="743843"/>
          </a:xfrm>
          <a:prstGeom prst="rect">
            <a:avLst/>
          </a:prstGeom>
          <a:noFill/>
          <a:ln/>
        </p:spPr>
        <p:txBody>
          <a:bodyPr wrap="square" lIns="0" tIns="0" rIns="0" bIns="0" rtlCol="0" anchor="ctr">
            <a:normAutofit fontScale="25000" lnSpcReduction="20000"/>
          </a:bodyPr>
          <a:lstStyle/>
          <a:p>
            <a:r>
              <a:rPr lang="en-US" sz="4400" dirty="0">
                <a:latin typeface="Times New Roman" panose="02020603050405020304" pitchFamily="18" charset="0"/>
                <a:cs typeface="Times New Roman" panose="02020603050405020304" pitchFamily="18" charset="0"/>
              </a:rPr>
              <a:t>ACT</a:t>
            </a:r>
          </a:p>
          <a:p>
            <a:pPr marL="171450" indent="-171450">
              <a:buFont typeface="Wingdings" panose="05000000000000000000" pitchFamily="2" charset="2"/>
              <a:buChar char="§"/>
            </a:pPr>
            <a:r>
              <a:rPr lang="en-US" sz="4400" dirty="0">
                <a:latin typeface="Times New Roman" panose="02020603050405020304" pitchFamily="18" charset="0"/>
                <a:cs typeface="Times New Roman" panose="02020603050405020304" pitchFamily="18" charset="0"/>
              </a:rPr>
              <a:t>October 2025 (Seniors)</a:t>
            </a:r>
          </a:p>
          <a:p>
            <a:pPr marL="171450" indent="-171450">
              <a:buFont typeface="Wingdings" panose="05000000000000000000" pitchFamily="2" charset="2"/>
              <a:buChar char="§"/>
            </a:pPr>
            <a:r>
              <a:rPr lang="en-US" sz="4400" dirty="0">
                <a:latin typeface="Times New Roman" panose="02020603050405020304" pitchFamily="18" charset="0"/>
                <a:cs typeface="Times New Roman" panose="02020603050405020304" pitchFamily="18" charset="0"/>
              </a:rPr>
              <a:t>March 2026 (Juniors)</a:t>
            </a:r>
          </a:p>
          <a:p>
            <a:r>
              <a:rPr lang="en-US" sz="4400" dirty="0">
                <a:latin typeface="Times New Roman" panose="02020603050405020304" pitchFamily="18" charset="0"/>
                <a:cs typeface="Times New Roman" panose="02020603050405020304" pitchFamily="18" charset="0"/>
              </a:rPr>
              <a:t>Pre-ACT-October 2025</a:t>
            </a:r>
          </a:p>
          <a:p>
            <a:r>
              <a:rPr lang="en-US" sz="4400" dirty="0">
                <a:latin typeface="Times New Roman" panose="02020603050405020304" pitchFamily="18" charset="0"/>
                <a:cs typeface="Times New Roman" panose="02020603050405020304" pitchFamily="18" charset="0"/>
              </a:rPr>
              <a:t>April 13 – May 5, 2026 – End of Course TCAP</a:t>
            </a:r>
          </a:p>
          <a:p>
            <a:r>
              <a:rPr lang="en-US" sz="4400" dirty="0">
                <a:latin typeface="Times New Roman" panose="02020603050405020304" pitchFamily="18" charset="0"/>
                <a:cs typeface="Times New Roman" panose="02020603050405020304" pitchFamily="18" charset="0"/>
              </a:rPr>
              <a:t>April – May 2026 - Dual Credit and Advanced Placement</a:t>
            </a:r>
          </a:p>
          <a:p>
            <a:endParaRPr lang="en-US" sz="1050" dirty="0">
              <a:latin typeface="Times New Roman" panose="02020603050405020304" pitchFamily="18" charset="0"/>
              <a:cs typeface="Times New Roman" panose="02020603050405020304" pitchFamily="18" charset="0"/>
            </a:endParaRPr>
          </a:p>
        </p:txBody>
      </p:sp>
      <p:sp>
        <p:nvSpPr>
          <p:cNvPr id="15" name="Shape 11"/>
          <p:cNvSpPr/>
          <p:nvPr/>
        </p:nvSpPr>
        <p:spPr>
          <a:xfrm>
            <a:off x="685800" y="3737610"/>
            <a:ext cx="3566160" cy="1165860"/>
          </a:xfrm>
          <a:prstGeom prst="roundRect">
            <a:avLst>
              <a:gd name="adj" fmla="val 3529"/>
            </a:avLst>
          </a:prstGeom>
          <a:solidFill>
            <a:srgbClr val="FFFFFF"/>
          </a:solidFill>
          <a:ln w="13970">
            <a:solidFill>
              <a:srgbClr val="A8842E"/>
            </a:solidFill>
            <a:prstDash val="solid"/>
          </a:ln>
        </p:spPr>
        <p:txBody>
          <a:bodyPr/>
          <a:lstStyle/>
          <a:p>
            <a:endParaRPr lang="en-US" dirty="0"/>
          </a:p>
        </p:txBody>
      </p:sp>
      <p:sp>
        <p:nvSpPr>
          <p:cNvPr id="16" name="Text 12"/>
          <p:cNvSpPr/>
          <p:nvPr/>
        </p:nvSpPr>
        <p:spPr>
          <a:xfrm>
            <a:off x="836676" y="3888486"/>
            <a:ext cx="3236976" cy="164592"/>
          </a:xfrm>
          <a:prstGeom prst="rect">
            <a:avLst/>
          </a:prstGeom>
          <a:noFill/>
          <a:ln/>
        </p:spPr>
        <p:txBody>
          <a:bodyPr wrap="square" lIns="0" tIns="0" rIns="0" bIns="0" rtlCol="0" anchor="ctr">
            <a:normAutofit fontScale="92500" lnSpcReduction="10000"/>
          </a:bodyPr>
          <a:lstStyle/>
          <a:p>
            <a:r>
              <a:rPr lang="en-US" sz="1350" b="1" dirty="0">
                <a:solidFill>
                  <a:srgbClr val="1B1B1B"/>
                </a:solidFill>
                <a:latin typeface="Georgia" pitchFamily="34" charset="0"/>
                <a:ea typeface="Georgia" pitchFamily="34" charset="-122"/>
                <a:cs typeface="Georgia" pitchFamily="34" charset="-120"/>
              </a:rPr>
              <a:t>Parent Advisory Council Meetings</a:t>
            </a:r>
            <a:endParaRPr lang="en-US" sz="1350" dirty="0"/>
          </a:p>
        </p:txBody>
      </p:sp>
      <p:sp>
        <p:nvSpPr>
          <p:cNvPr id="17" name="Text 13"/>
          <p:cNvSpPr/>
          <p:nvPr/>
        </p:nvSpPr>
        <p:spPr>
          <a:xfrm>
            <a:off x="836676" y="4162806"/>
            <a:ext cx="3223260" cy="507492"/>
          </a:xfrm>
          <a:prstGeom prst="rect">
            <a:avLst/>
          </a:prstGeom>
          <a:noFill/>
          <a:ln/>
        </p:spPr>
        <p:txBody>
          <a:bodyPr wrap="square" lIns="0" tIns="0" rIns="0" bIns="0" rtlCol="0" anchor="ctr">
            <a:normAutofit/>
          </a:bodyPr>
          <a:lstStyle/>
          <a:p>
            <a:r>
              <a:rPr lang="en-US" sz="1400" dirty="0">
                <a:solidFill>
                  <a:srgbClr val="676767"/>
                </a:solidFill>
                <a:latin typeface="Times New Roman" panose="02020603050405020304" pitchFamily="18" charset="0"/>
                <a:ea typeface="Arial" pitchFamily="34" charset="-122"/>
                <a:cs typeface="Times New Roman" panose="02020603050405020304" pitchFamily="18" charset="0"/>
              </a:rPr>
              <a:t>3</a:t>
            </a:r>
            <a:r>
              <a:rPr lang="en-US" sz="1400" baseline="30000" dirty="0">
                <a:solidFill>
                  <a:srgbClr val="676767"/>
                </a:solidFill>
                <a:latin typeface="Times New Roman" panose="02020603050405020304" pitchFamily="18" charset="0"/>
                <a:ea typeface="Arial" pitchFamily="34" charset="-122"/>
                <a:cs typeface="Times New Roman" panose="02020603050405020304" pitchFamily="18" charset="0"/>
              </a:rPr>
              <a:t>rd</a:t>
            </a:r>
            <a:r>
              <a:rPr lang="en-US" sz="1400" dirty="0">
                <a:solidFill>
                  <a:srgbClr val="676767"/>
                </a:solidFill>
                <a:latin typeface="Times New Roman" panose="02020603050405020304" pitchFamily="18" charset="0"/>
                <a:ea typeface="Arial" pitchFamily="34" charset="-122"/>
                <a:cs typeface="Times New Roman" panose="02020603050405020304" pitchFamily="18" charset="0"/>
              </a:rPr>
              <a:t> Thursdays of the Month-Beginning September 2025</a:t>
            </a:r>
          </a:p>
          <a:p>
            <a:endParaRPr lang="en-US" sz="2000" dirty="0">
              <a:latin typeface="Times New Roman" panose="02020603050405020304" pitchFamily="18" charset="0"/>
              <a:cs typeface="Times New Roman" panose="02020603050405020304" pitchFamily="18" charset="0"/>
            </a:endParaRPr>
          </a:p>
        </p:txBody>
      </p:sp>
      <p:sp>
        <p:nvSpPr>
          <p:cNvPr id="18" name="Shape 14"/>
          <p:cNvSpPr/>
          <p:nvPr/>
        </p:nvSpPr>
        <p:spPr>
          <a:xfrm>
            <a:off x="4732020" y="3737610"/>
            <a:ext cx="3566160" cy="1165860"/>
          </a:xfrm>
          <a:prstGeom prst="roundRect">
            <a:avLst>
              <a:gd name="adj" fmla="val 3529"/>
            </a:avLst>
          </a:prstGeom>
          <a:solidFill>
            <a:srgbClr val="FFFFFF"/>
          </a:solidFill>
          <a:ln w="13970">
            <a:solidFill>
              <a:srgbClr val="D9D4CB"/>
            </a:solidFill>
            <a:prstDash val="solid"/>
          </a:ln>
        </p:spPr>
        <p:txBody>
          <a:bodyPr/>
          <a:lstStyle/>
          <a:p>
            <a:endParaRPr lang="en-US" dirty="0"/>
          </a:p>
        </p:txBody>
      </p:sp>
      <p:sp>
        <p:nvSpPr>
          <p:cNvPr id="19" name="Text 15"/>
          <p:cNvSpPr/>
          <p:nvPr/>
        </p:nvSpPr>
        <p:spPr>
          <a:xfrm>
            <a:off x="4869180" y="3847338"/>
            <a:ext cx="3236976" cy="164592"/>
          </a:xfrm>
          <a:prstGeom prst="rect">
            <a:avLst/>
          </a:prstGeom>
          <a:noFill/>
          <a:ln/>
        </p:spPr>
        <p:txBody>
          <a:bodyPr wrap="square" lIns="0" tIns="0" rIns="0" bIns="0" rtlCol="0" anchor="ctr">
            <a:normAutofit fontScale="92500" lnSpcReduction="10000"/>
          </a:bodyPr>
          <a:lstStyle/>
          <a:p>
            <a:r>
              <a:rPr lang="en-US" sz="1350" b="1" dirty="0">
                <a:solidFill>
                  <a:srgbClr val="1B1B1B"/>
                </a:solidFill>
                <a:latin typeface="Georgia" pitchFamily="34" charset="0"/>
              </a:rPr>
              <a:t>Progress Report and Report Card Dates:</a:t>
            </a:r>
            <a:endParaRPr lang="en-US" sz="1350" dirty="0"/>
          </a:p>
        </p:txBody>
      </p:sp>
      <p:sp>
        <p:nvSpPr>
          <p:cNvPr id="20" name="Text 16"/>
          <p:cNvSpPr/>
          <p:nvPr/>
        </p:nvSpPr>
        <p:spPr>
          <a:xfrm>
            <a:off x="4882896" y="4162806"/>
            <a:ext cx="3223260" cy="507492"/>
          </a:xfrm>
          <a:prstGeom prst="rect">
            <a:avLst/>
          </a:prstGeom>
          <a:noFill/>
          <a:ln/>
        </p:spPr>
        <p:txBody>
          <a:bodyPr wrap="square" lIns="0" tIns="0" rIns="0" bIns="0" rtlCol="0" anchor="ctr">
            <a:normAutofit/>
          </a:bodyPr>
          <a:lstStyle/>
          <a:p>
            <a:endParaRPr lang="en-US" sz="1013" dirty="0"/>
          </a:p>
        </p:txBody>
      </p:sp>
      <p:sp>
        <p:nvSpPr>
          <p:cNvPr id="21" name="TextBox 20">
            <a:extLst>
              <a:ext uri="{FF2B5EF4-FFF2-40B4-BE49-F238E27FC236}">
                <a16:creationId xmlns:a16="http://schemas.microsoft.com/office/drawing/2014/main" id="{6FFDCBB0-B9BD-BA4C-4739-71F775A4E63A}"/>
              </a:ext>
            </a:extLst>
          </p:cNvPr>
          <p:cNvSpPr txBox="1"/>
          <p:nvPr/>
        </p:nvSpPr>
        <p:spPr>
          <a:xfrm>
            <a:off x="4700016" y="4005072"/>
            <a:ext cx="3575304" cy="95410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September 3</a:t>
            </a:r>
            <a:r>
              <a:rPr lang="en-US" sz="1400" baseline="30000" dirty="0">
                <a:latin typeface="Times New Roman" panose="02020603050405020304" pitchFamily="18" charset="0"/>
                <a:cs typeface="Times New Roman" panose="02020603050405020304" pitchFamily="18" charset="0"/>
              </a:rPr>
              <a:t>rd</a:t>
            </a:r>
            <a:r>
              <a:rPr lang="en-US" sz="1400" dirty="0">
                <a:latin typeface="Times New Roman" panose="02020603050405020304" pitchFamily="18" charset="0"/>
                <a:cs typeface="Times New Roman" panose="02020603050405020304" pitchFamily="18" charset="0"/>
              </a:rPr>
              <a:t> and October 22</a:t>
            </a:r>
            <a:r>
              <a:rPr lang="en-US" sz="1400" baseline="30000" dirty="0">
                <a:latin typeface="Times New Roman" panose="02020603050405020304" pitchFamily="18" charset="0"/>
                <a:cs typeface="Times New Roman" panose="02020603050405020304" pitchFamily="18" charset="0"/>
              </a:rPr>
              <a:t>nd</a:t>
            </a:r>
            <a:endParaRPr lang="en-US" sz="1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November 12</a:t>
            </a:r>
            <a:r>
              <a:rPr lang="en-US" sz="1400" baseline="30000" dirty="0">
                <a:latin typeface="Times New Roman" panose="02020603050405020304" pitchFamily="18" charset="0"/>
                <a:cs typeface="Times New Roman" panose="02020603050405020304" pitchFamily="18" charset="0"/>
              </a:rPr>
              <a:t>th</a:t>
            </a:r>
            <a:r>
              <a:rPr lang="en-US" sz="1400" dirty="0">
                <a:latin typeface="Times New Roman" panose="02020603050405020304" pitchFamily="18" charset="0"/>
                <a:cs typeface="Times New Roman" panose="02020603050405020304" pitchFamily="18" charset="0"/>
              </a:rPr>
              <a:t> and January 14</a:t>
            </a:r>
            <a:r>
              <a:rPr lang="en-US" sz="1400" baseline="30000" dirty="0">
                <a:latin typeface="Times New Roman" panose="02020603050405020304" pitchFamily="18" charset="0"/>
                <a:cs typeface="Times New Roman" panose="02020603050405020304" pitchFamily="18" charset="0"/>
              </a:rPr>
              <a:t>th</a:t>
            </a:r>
            <a:endParaRPr lang="en-US" sz="1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February11th and April 1</a:t>
            </a:r>
            <a:r>
              <a:rPr lang="en-US" sz="1400" baseline="30000" dirty="0">
                <a:latin typeface="Times New Roman" panose="02020603050405020304" pitchFamily="18" charset="0"/>
                <a:cs typeface="Times New Roman" panose="02020603050405020304" pitchFamily="18" charset="0"/>
              </a:rPr>
              <a:t>st</a:t>
            </a:r>
            <a:endParaRPr lang="en-US" sz="1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April 22</a:t>
            </a:r>
            <a:r>
              <a:rPr lang="en-US" sz="1400" baseline="30000" dirty="0">
                <a:latin typeface="Times New Roman" panose="02020603050405020304" pitchFamily="18" charset="0"/>
                <a:cs typeface="Times New Roman" panose="02020603050405020304" pitchFamily="18" charset="0"/>
              </a:rPr>
              <a:t>nd</a:t>
            </a:r>
            <a:r>
              <a:rPr lang="en-US" sz="1400" dirty="0">
                <a:latin typeface="Times New Roman" panose="02020603050405020304" pitchFamily="18" charset="0"/>
                <a:cs typeface="Times New Roman" panose="02020603050405020304" pitchFamily="18" charset="0"/>
              </a:rPr>
              <a:t> and May 27th</a:t>
            </a:r>
          </a:p>
        </p:txBody>
      </p:sp>
      <p:sp>
        <p:nvSpPr>
          <p:cNvPr id="22" name="Text 12">
            <a:extLst>
              <a:ext uri="{FF2B5EF4-FFF2-40B4-BE49-F238E27FC236}">
                <a16:creationId xmlns:a16="http://schemas.microsoft.com/office/drawing/2014/main" id="{C9D8098E-1D4E-8906-1BFF-5E6C028C7FF6}"/>
              </a:ext>
            </a:extLst>
          </p:cNvPr>
          <p:cNvSpPr/>
          <p:nvPr/>
        </p:nvSpPr>
        <p:spPr>
          <a:xfrm>
            <a:off x="836676" y="4604930"/>
            <a:ext cx="3236976" cy="164592"/>
          </a:xfrm>
          <a:prstGeom prst="rect">
            <a:avLst/>
          </a:prstGeom>
          <a:noFill/>
          <a:ln/>
        </p:spPr>
        <p:txBody>
          <a:bodyPr wrap="square" lIns="0" tIns="0" rIns="0" bIns="0" rtlCol="0" anchor="ctr">
            <a:normAutofit fontScale="92500" lnSpcReduction="10000"/>
          </a:bodyPr>
          <a:lstStyle/>
          <a:p>
            <a:r>
              <a:rPr lang="en-US" sz="1350" b="1" dirty="0">
                <a:solidFill>
                  <a:srgbClr val="1B1B1B"/>
                </a:solidFill>
                <a:latin typeface="Georgia" pitchFamily="34" charset="0"/>
                <a:ea typeface="Georgia" pitchFamily="34" charset="-122"/>
                <a:cs typeface="Georgia" pitchFamily="34" charset="-120"/>
              </a:rPr>
              <a:t>Parent Workshops/Training Sessions</a:t>
            </a:r>
          </a:p>
          <a:p>
            <a:endParaRPr lang="en-US" sz="1350" dirty="0"/>
          </a:p>
        </p:txBody>
      </p:sp>
      <p:sp>
        <p:nvSpPr>
          <p:cNvPr id="24" name="TextBox 23">
            <a:extLst>
              <a:ext uri="{FF2B5EF4-FFF2-40B4-BE49-F238E27FC236}">
                <a16:creationId xmlns:a16="http://schemas.microsoft.com/office/drawing/2014/main" id="{32C3D00D-573F-B03B-87FF-87DA9D885EAE}"/>
              </a:ext>
            </a:extLst>
          </p:cNvPr>
          <p:cNvSpPr txBox="1"/>
          <p:nvPr/>
        </p:nvSpPr>
        <p:spPr>
          <a:xfrm>
            <a:off x="768499" y="4595360"/>
            <a:ext cx="4572000" cy="369332"/>
          </a:xfrm>
          <a:prstGeom prst="rect">
            <a:avLst/>
          </a:prstGeom>
          <a:noFill/>
        </p:spPr>
        <p:txBody>
          <a:bodyPr wrap="square">
            <a:spAutoFit/>
          </a:bodyPr>
          <a:lstStyle/>
          <a:p>
            <a:r>
              <a:rPr lang="en-US" sz="1800" dirty="0">
                <a:solidFill>
                  <a:srgbClr val="676767"/>
                </a:solidFill>
                <a:latin typeface="Times New Roman" panose="02020603050405020304" pitchFamily="18" charset="0"/>
                <a:ea typeface="Arial" pitchFamily="34" charset="-122"/>
                <a:cs typeface="Times New Roman" panose="02020603050405020304" pitchFamily="18" charset="0"/>
              </a:rPr>
              <a:t>TBD</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025949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Rectangle 1"/>
          <p:cNvSpPr/>
          <p:nvPr/>
        </p:nvSpPr>
        <p:spPr>
          <a:xfrm>
            <a:off x="0" y="0"/>
            <a:ext cx="9144000" cy="548640"/>
          </a:xfrm>
          <a:prstGeom prst="rect">
            <a:avLst/>
          </a:prstGeom>
          <a:solidFill>
            <a:srgbClr val="D4AF37"/>
          </a:solidFill>
          <a:ln>
            <a:solidFill>
              <a:srgbClr val="D4AF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3" name="Picture 2" descr="mitchell_logo_final.png"/>
          <p:cNvPicPr>
            <a:picLocks noChangeAspect="1"/>
          </p:cNvPicPr>
          <p:nvPr/>
        </p:nvPicPr>
        <p:blipFill>
          <a:blip r:embed="rId2"/>
          <a:stretch>
            <a:fillRect/>
          </a:stretch>
        </p:blipFill>
        <p:spPr>
          <a:xfrm>
            <a:off x="274320" y="640080"/>
            <a:ext cx="2600325" cy="1280160"/>
          </a:xfrm>
          <a:prstGeom prst="rect">
            <a:avLst/>
          </a:prstGeom>
        </p:spPr>
      </p:pic>
      <p:sp>
        <p:nvSpPr>
          <p:cNvPr id="4" name="TextBox 3"/>
          <p:cNvSpPr txBox="1"/>
          <p:nvPr/>
        </p:nvSpPr>
        <p:spPr>
          <a:xfrm>
            <a:off x="2874645" y="908337"/>
            <a:ext cx="4990470" cy="492443"/>
          </a:xfrm>
          <a:prstGeom prst="rect">
            <a:avLst/>
          </a:prstGeom>
          <a:noFill/>
        </p:spPr>
        <p:txBody>
          <a:bodyPr wrap="none">
            <a:spAutoFit/>
          </a:bodyPr>
          <a:lstStyle/>
          <a:p>
            <a:pPr algn="ctr">
              <a:defRPr sz="2600" b="1">
                <a:solidFill>
                  <a:srgbClr val="D4AF37"/>
                </a:solidFill>
              </a:defRPr>
            </a:pPr>
            <a:r>
              <a:rPr dirty="0">
                <a:latin typeface="Times New Roman" panose="02020603050405020304" pitchFamily="18" charset="0"/>
                <a:cs typeface="Times New Roman" panose="02020603050405020304" pitchFamily="18" charset="0"/>
              </a:rPr>
              <a:t>Questions &amp; Contact Information</a:t>
            </a:r>
          </a:p>
        </p:txBody>
      </p:sp>
      <p:sp>
        <p:nvSpPr>
          <p:cNvPr id="5" name="TextBox 4"/>
          <p:cNvSpPr txBox="1"/>
          <p:nvPr/>
        </p:nvSpPr>
        <p:spPr>
          <a:xfrm>
            <a:off x="2957071" y="1566297"/>
            <a:ext cx="5633273" cy="707886"/>
          </a:xfrm>
          <a:prstGeom prst="rect">
            <a:avLst/>
          </a:prstGeom>
          <a:noFill/>
        </p:spPr>
        <p:txBody>
          <a:bodyPr wrap="none">
            <a:spAutoFit/>
          </a:bodyPr>
          <a:lstStyle/>
          <a:p>
            <a:pPr>
              <a:defRPr sz="2000">
                <a:solidFill>
                  <a:srgbClr val="FFFFFF"/>
                </a:solidFill>
              </a:defRPr>
            </a:pPr>
            <a:r>
              <a:rPr dirty="0">
                <a:latin typeface="Times New Roman" panose="02020603050405020304" pitchFamily="18" charset="0"/>
                <a:cs typeface="Times New Roman" panose="02020603050405020304" pitchFamily="18" charset="0"/>
              </a:rPr>
              <a:t>Thank you for partnering with Mitchell High School </a:t>
            </a:r>
            <a:endParaRPr lang="en-US" dirty="0">
              <a:latin typeface="Times New Roman" panose="02020603050405020304" pitchFamily="18" charset="0"/>
              <a:cs typeface="Times New Roman" panose="02020603050405020304" pitchFamily="18" charset="0"/>
            </a:endParaRPr>
          </a:p>
          <a:p>
            <a:pPr>
              <a:defRPr sz="2000">
                <a:solidFill>
                  <a:srgbClr val="FFFFFF"/>
                </a:solidFill>
              </a:defRPr>
            </a:pPr>
            <a:r>
              <a:rPr dirty="0">
                <a:latin typeface="Times New Roman" panose="02020603050405020304" pitchFamily="18" charset="0"/>
                <a:cs typeface="Times New Roman" panose="02020603050405020304" pitchFamily="18" charset="0"/>
              </a:rPr>
              <a:t>to support student success!</a:t>
            </a:r>
          </a:p>
        </p:txBody>
      </p:sp>
      <p:sp>
        <p:nvSpPr>
          <p:cNvPr id="6" name="Rectangle 5"/>
          <p:cNvSpPr/>
          <p:nvPr/>
        </p:nvSpPr>
        <p:spPr>
          <a:xfrm>
            <a:off x="457200" y="6126480"/>
            <a:ext cx="7589520" cy="45720"/>
          </a:xfrm>
          <a:prstGeom prst="rect">
            <a:avLst/>
          </a:prstGeom>
          <a:solidFill>
            <a:srgbClr val="D4AF37"/>
          </a:solidFill>
          <a:ln>
            <a:solidFill>
              <a:srgbClr val="D4AF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7" name="TextBox 6"/>
          <p:cNvSpPr txBox="1"/>
          <p:nvPr/>
        </p:nvSpPr>
        <p:spPr>
          <a:xfrm>
            <a:off x="365760" y="6217920"/>
            <a:ext cx="4572000" cy="274320"/>
          </a:xfrm>
          <a:prstGeom prst="rect">
            <a:avLst/>
          </a:prstGeom>
          <a:noFill/>
        </p:spPr>
        <p:txBody>
          <a:bodyPr wrap="none">
            <a:spAutoFit/>
          </a:bodyPr>
          <a:lstStyle/>
          <a:p>
            <a:pPr>
              <a:defRPr sz="1000">
                <a:solidFill>
                  <a:srgbClr val="D4AF37"/>
                </a:solidFill>
              </a:defRPr>
            </a:pPr>
            <a:r>
              <a:rPr dirty="0"/>
              <a:t>Mitchell High School • Home of the Mighty Tigers</a:t>
            </a:r>
          </a:p>
        </p:txBody>
      </p:sp>
      <p:pic>
        <p:nvPicPr>
          <p:cNvPr id="11" name="Picture 10">
            <a:extLst>
              <a:ext uri="{FF2B5EF4-FFF2-40B4-BE49-F238E27FC236}">
                <a16:creationId xmlns:a16="http://schemas.microsoft.com/office/drawing/2014/main" id="{CFEB7A14-4378-76D2-DE28-ED8DC41DB2E3}"/>
              </a:ext>
            </a:extLst>
          </p:cNvPr>
          <p:cNvPicPr>
            <a:picLocks noChangeAspect="1"/>
          </p:cNvPicPr>
          <p:nvPr/>
        </p:nvPicPr>
        <p:blipFill>
          <a:blip r:embed="rId3"/>
          <a:stretch>
            <a:fillRect/>
          </a:stretch>
        </p:blipFill>
        <p:spPr>
          <a:xfrm>
            <a:off x="357134" y="2651760"/>
            <a:ext cx="4580626" cy="3372803"/>
          </a:xfrm>
          <a:prstGeom prst="rect">
            <a:avLst/>
          </a:prstGeom>
        </p:spPr>
      </p:pic>
      <p:sp>
        <p:nvSpPr>
          <p:cNvPr id="15" name="TextBox 14">
            <a:extLst>
              <a:ext uri="{FF2B5EF4-FFF2-40B4-BE49-F238E27FC236}">
                <a16:creationId xmlns:a16="http://schemas.microsoft.com/office/drawing/2014/main" id="{7584DD60-890C-4D6C-3EB6-AD41DD32BAAD}"/>
              </a:ext>
            </a:extLst>
          </p:cNvPr>
          <p:cNvSpPr txBox="1"/>
          <p:nvPr/>
        </p:nvSpPr>
        <p:spPr>
          <a:xfrm>
            <a:off x="317452" y="3195935"/>
            <a:ext cx="4580626" cy="2308324"/>
          </a:xfrm>
          <a:prstGeom prst="rect">
            <a:avLst/>
          </a:prstGeom>
          <a:noFill/>
        </p:spPr>
        <p:txBody>
          <a:bodyPr wrap="square">
            <a:spAutoFit/>
          </a:bodyPr>
          <a:lstStyle/>
          <a:p>
            <a:pPr algn="ctr"/>
            <a:r>
              <a:rPr lang="en-US" sz="1800" b="1" dirty="0">
                <a:solidFill>
                  <a:srgbClr val="1B1B1B"/>
                </a:solidFill>
                <a:latin typeface="Georgia" pitchFamily="34" charset="0"/>
                <a:ea typeface="Georgia" pitchFamily="34" charset="-122"/>
                <a:cs typeface="Georgia" pitchFamily="34" charset="-120"/>
              </a:rPr>
              <a:t>Together we can make this an amazing school year for every Mitchell Tiger.</a:t>
            </a:r>
          </a:p>
          <a:p>
            <a:pPr algn="ctr"/>
            <a:endParaRPr lang="en-US" b="1" dirty="0">
              <a:solidFill>
                <a:srgbClr val="1B1B1B"/>
              </a:solidFill>
              <a:latin typeface="Georgia" pitchFamily="34" charset="0"/>
            </a:endParaRPr>
          </a:p>
          <a:p>
            <a:pPr algn="ctr"/>
            <a:r>
              <a:rPr lang="en-US" dirty="0">
                <a:solidFill>
                  <a:srgbClr val="676767"/>
                </a:solidFill>
                <a:latin typeface="Arial" pitchFamily="34" charset="0"/>
                <a:ea typeface="Arial" pitchFamily="34" charset="-122"/>
                <a:cs typeface="Arial" pitchFamily="34" charset="-120"/>
              </a:rPr>
              <a:t>We believe in our students, value our families, and appreciate your continued support of Mitchell High School.</a:t>
            </a:r>
            <a:endParaRPr lang="en-US" dirty="0"/>
          </a:p>
          <a:p>
            <a:pPr algn="ctr"/>
            <a:endParaRPr lang="en-US" sz="1800" dirty="0"/>
          </a:p>
        </p:txBody>
      </p:sp>
      <p:sp>
        <p:nvSpPr>
          <p:cNvPr id="16" name="Text 9">
            <a:extLst>
              <a:ext uri="{FF2B5EF4-FFF2-40B4-BE49-F238E27FC236}">
                <a16:creationId xmlns:a16="http://schemas.microsoft.com/office/drawing/2014/main" id="{E69B4BE8-63EA-FA05-1733-BC9B331D1DF1}"/>
              </a:ext>
            </a:extLst>
          </p:cNvPr>
          <p:cNvSpPr/>
          <p:nvPr/>
        </p:nvSpPr>
        <p:spPr>
          <a:xfrm>
            <a:off x="5230083" y="3257679"/>
            <a:ext cx="1714500" cy="192024"/>
          </a:xfrm>
          <a:prstGeom prst="rect">
            <a:avLst/>
          </a:prstGeom>
          <a:noFill/>
          <a:ln/>
        </p:spPr>
        <p:txBody>
          <a:bodyPr wrap="square" lIns="0" tIns="0" rIns="0" bIns="0" rtlCol="0" anchor="ctr"/>
          <a:lstStyle/>
          <a:p>
            <a:r>
              <a:rPr lang="en-US" sz="1650" b="1" dirty="0">
                <a:solidFill>
                  <a:srgbClr val="1B1B1B"/>
                </a:solidFill>
                <a:latin typeface="Georgia" pitchFamily="34" charset="0"/>
                <a:ea typeface="Georgia" pitchFamily="34" charset="-122"/>
                <a:cs typeface="Georgia" pitchFamily="34" charset="-120"/>
              </a:rPr>
              <a:t>Contact Us</a:t>
            </a:r>
            <a:endParaRPr lang="en-US" sz="1650" dirty="0"/>
          </a:p>
        </p:txBody>
      </p:sp>
      <p:sp>
        <p:nvSpPr>
          <p:cNvPr id="17" name="Shape 8">
            <a:extLst>
              <a:ext uri="{FF2B5EF4-FFF2-40B4-BE49-F238E27FC236}">
                <a16:creationId xmlns:a16="http://schemas.microsoft.com/office/drawing/2014/main" id="{EA068EAA-A9B6-1322-053A-A4076B8F9200}"/>
              </a:ext>
            </a:extLst>
          </p:cNvPr>
          <p:cNvSpPr/>
          <p:nvPr/>
        </p:nvSpPr>
        <p:spPr>
          <a:xfrm>
            <a:off x="5103000" y="2651760"/>
            <a:ext cx="3854196" cy="3326130"/>
          </a:xfrm>
          <a:prstGeom prst="roundRect">
            <a:avLst>
              <a:gd name="adj" fmla="val 1237"/>
            </a:avLst>
          </a:prstGeom>
          <a:solidFill>
            <a:srgbClr val="FBFAF7"/>
          </a:solidFill>
          <a:ln w="12700">
            <a:solidFill>
              <a:srgbClr val="D9D4CB"/>
            </a:solidFill>
            <a:prstDash val="solid"/>
          </a:ln>
        </p:spPr>
        <p:txBody>
          <a:bodyPr/>
          <a:lstStyle/>
          <a:p>
            <a:endParaRPr lang="en-US" dirty="0"/>
          </a:p>
        </p:txBody>
      </p:sp>
      <p:sp>
        <p:nvSpPr>
          <p:cNvPr id="18" name="Shape 10">
            <a:extLst>
              <a:ext uri="{FF2B5EF4-FFF2-40B4-BE49-F238E27FC236}">
                <a16:creationId xmlns:a16="http://schemas.microsoft.com/office/drawing/2014/main" id="{6467BE86-90BF-6428-DDCF-5FBE7F49D9E7}"/>
              </a:ext>
            </a:extLst>
          </p:cNvPr>
          <p:cNvSpPr/>
          <p:nvPr/>
        </p:nvSpPr>
        <p:spPr>
          <a:xfrm>
            <a:off x="5229924" y="3195935"/>
            <a:ext cx="3360420" cy="651510"/>
          </a:xfrm>
          <a:prstGeom prst="roundRect">
            <a:avLst>
              <a:gd name="adj" fmla="val 8421"/>
            </a:avLst>
          </a:prstGeom>
          <a:solidFill>
            <a:srgbClr val="FFFFFF"/>
          </a:solidFill>
          <a:ln w="15240">
            <a:solidFill>
              <a:srgbClr val="A8842E"/>
            </a:solidFill>
            <a:prstDash val="solid"/>
          </a:ln>
        </p:spPr>
        <p:txBody>
          <a:bodyPr/>
          <a:lstStyle/>
          <a:p>
            <a:r>
              <a:rPr lang="en-US" sz="1200" b="1" dirty="0">
                <a:solidFill>
                  <a:srgbClr val="A8842E"/>
                </a:solidFill>
                <a:latin typeface="Arial" pitchFamily="34" charset="0"/>
                <a:ea typeface="Arial" pitchFamily="34" charset="-122"/>
                <a:cs typeface="Arial" pitchFamily="34" charset="-120"/>
              </a:rPr>
              <a:t>Mailing Address</a:t>
            </a:r>
          </a:p>
          <a:p>
            <a:r>
              <a:rPr lang="en-US" sz="1200" dirty="0">
                <a:solidFill>
                  <a:srgbClr val="1B1B1B"/>
                </a:solidFill>
                <a:latin typeface="Arial" pitchFamily="34" charset="0"/>
                <a:ea typeface="Arial" pitchFamily="34" charset="-122"/>
                <a:cs typeface="Arial" pitchFamily="34" charset="-120"/>
              </a:rPr>
              <a:t>658 W. Mitchell Road</a:t>
            </a:r>
            <a:endParaRPr lang="en-US" sz="1200" dirty="0"/>
          </a:p>
          <a:p>
            <a:r>
              <a:rPr lang="en-US" sz="1200" dirty="0">
                <a:solidFill>
                  <a:srgbClr val="1B1B1B"/>
                </a:solidFill>
                <a:latin typeface="Arial" pitchFamily="34" charset="0"/>
                <a:ea typeface="Arial" pitchFamily="34" charset="-122"/>
                <a:cs typeface="Arial" pitchFamily="34" charset="-120"/>
              </a:rPr>
              <a:t>Memphis, TN 38109</a:t>
            </a:r>
            <a:endParaRPr lang="en-US" sz="1200" dirty="0"/>
          </a:p>
          <a:p>
            <a:endParaRPr lang="en-US" sz="1200" dirty="0"/>
          </a:p>
        </p:txBody>
      </p:sp>
      <p:sp>
        <p:nvSpPr>
          <p:cNvPr id="19" name="Shape 10">
            <a:extLst>
              <a:ext uri="{FF2B5EF4-FFF2-40B4-BE49-F238E27FC236}">
                <a16:creationId xmlns:a16="http://schemas.microsoft.com/office/drawing/2014/main" id="{CCC8C2B7-BB53-D618-79CC-4E69DC88D265}"/>
              </a:ext>
            </a:extLst>
          </p:cNvPr>
          <p:cNvSpPr/>
          <p:nvPr/>
        </p:nvSpPr>
        <p:spPr>
          <a:xfrm>
            <a:off x="5229924" y="4075182"/>
            <a:ext cx="3360420" cy="651510"/>
          </a:xfrm>
          <a:prstGeom prst="roundRect">
            <a:avLst>
              <a:gd name="adj" fmla="val 8421"/>
            </a:avLst>
          </a:prstGeom>
          <a:solidFill>
            <a:srgbClr val="FFFFFF"/>
          </a:solidFill>
          <a:ln w="15240">
            <a:solidFill>
              <a:srgbClr val="A8842E"/>
            </a:solidFill>
            <a:prstDash val="solid"/>
          </a:ln>
        </p:spPr>
        <p:txBody>
          <a:bodyPr/>
          <a:lstStyle/>
          <a:p>
            <a:endParaRPr lang="en-US" sz="1200" dirty="0">
              <a:solidFill>
                <a:srgbClr val="1B1B1B"/>
              </a:solidFill>
              <a:latin typeface="Arial" pitchFamily="34" charset="0"/>
              <a:ea typeface="Arial" pitchFamily="34" charset="-122"/>
              <a:cs typeface="Arial" pitchFamily="34" charset="-120"/>
            </a:endParaRPr>
          </a:p>
          <a:p>
            <a:endParaRPr lang="en-US" sz="1200" dirty="0">
              <a:solidFill>
                <a:srgbClr val="1B1B1B"/>
              </a:solidFill>
              <a:latin typeface="Arial" pitchFamily="34" charset="0"/>
              <a:ea typeface="Arial" pitchFamily="34" charset="-122"/>
              <a:cs typeface="Arial" pitchFamily="34" charset="-120"/>
            </a:endParaRPr>
          </a:p>
          <a:p>
            <a:r>
              <a:rPr lang="en-US" sz="1200" dirty="0">
                <a:solidFill>
                  <a:srgbClr val="1B1B1B"/>
                </a:solidFill>
                <a:latin typeface="Arial" pitchFamily="34" charset="0"/>
                <a:ea typeface="Arial" pitchFamily="34" charset="-122"/>
                <a:cs typeface="Arial" pitchFamily="34" charset="-120"/>
              </a:rPr>
              <a:t>https://schools.scsk12.org/mitchell-hs</a:t>
            </a:r>
            <a:endParaRPr lang="en-US" sz="1200" dirty="0"/>
          </a:p>
          <a:p>
            <a:endParaRPr lang="en-US" sz="1200" dirty="0">
              <a:solidFill>
                <a:srgbClr val="1B1B1B"/>
              </a:solidFill>
              <a:latin typeface="Arial" pitchFamily="34" charset="0"/>
              <a:ea typeface="Arial" pitchFamily="34" charset="-122"/>
              <a:cs typeface="Arial" pitchFamily="34" charset="-120"/>
            </a:endParaRPr>
          </a:p>
        </p:txBody>
      </p:sp>
      <p:sp>
        <p:nvSpPr>
          <p:cNvPr id="20" name="Shape 10">
            <a:extLst>
              <a:ext uri="{FF2B5EF4-FFF2-40B4-BE49-F238E27FC236}">
                <a16:creationId xmlns:a16="http://schemas.microsoft.com/office/drawing/2014/main" id="{FCA97669-3FEE-8F61-965A-A5E9FED2137C}"/>
              </a:ext>
            </a:extLst>
          </p:cNvPr>
          <p:cNvSpPr/>
          <p:nvPr/>
        </p:nvSpPr>
        <p:spPr>
          <a:xfrm>
            <a:off x="5229924" y="5023485"/>
            <a:ext cx="3360420" cy="651510"/>
          </a:xfrm>
          <a:prstGeom prst="roundRect">
            <a:avLst>
              <a:gd name="adj" fmla="val 8421"/>
            </a:avLst>
          </a:prstGeom>
          <a:solidFill>
            <a:srgbClr val="FFFFFF"/>
          </a:solidFill>
          <a:ln w="15240">
            <a:solidFill>
              <a:srgbClr val="A8842E"/>
            </a:solidFill>
            <a:prstDash val="solid"/>
          </a:ln>
        </p:spPr>
        <p:txBody>
          <a:bodyPr/>
          <a:lstStyle/>
          <a:p>
            <a:r>
              <a:rPr lang="en-US" sz="1200" b="1" dirty="0">
                <a:solidFill>
                  <a:srgbClr val="A8842E"/>
                </a:solidFill>
                <a:latin typeface="Arial" pitchFamily="34" charset="0"/>
                <a:ea typeface="Arial" pitchFamily="34" charset="-122"/>
                <a:cs typeface="Arial" pitchFamily="34" charset="-120"/>
              </a:rPr>
              <a:t>Phone Number</a:t>
            </a:r>
            <a:r>
              <a:rPr lang="en-US" sz="1200" dirty="0">
                <a:solidFill>
                  <a:srgbClr val="1B1B1B"/>
                </a:solidFill>
                <a:latin typeface="Arial" pitchFamily="34" charset="0"/>
                <a:ea typeface="Arial" pitchFamily="34" charset="-122"/>
                <a:cs typeface="Arial" pitchFamily="34" charset="-120"/>
              </a:rPr>
              <a:t> </a:t>
            </a:r>
          </a:p>
          <a:p>
            <a:endParaRPr lang="en-US" sz="1200" dirty="0">
              <a:solidFill>
                <a:srgbClr val="1B1B1B"/>
              </a:solidFill>
              <a:latin typeface="Arial" pitchFamily="34" charset="0"/>
              <a:ea typeface="Arial" pitchFamily="34" charset="-122"/>
              <a:cs typeface="Arial" pitchFamily="34" charset="-120"/>
            </a:endParaRPr>
          </a:p>
          <a:p>
            <a:r>
              <a:rPr lang="en-US" sz="1200" dirty="0">
                <a:solidFill>
                  <a:srgbClr val="1B1B1B"/>
                </a:solidFill>
                <a:latin typeface="Arial" pitchFamily="34" charset="0"/>
                <a:ea typeface="Arial" pitchFamily="34" charset="-122"/>
                <a:cs typeface="Arial" pitchFamily="34" charset="-120"/>
              </a:rPr>
              <a:t>901-416-8174</a:t>
            </a:r>
            <a:endParaRPr lang="en-US" sz="1200" dirty="0"/>
          </a:p>
        </p:txBody>
      </p:sp>
      <p:sp>
        <p:nvSpPr>
          <p:cNvPr id="21" name="Text 14">
            <a:extLst>
              <a:ext uri="{FF2B5EF4-FFF2-40B4-BE49-F238E27FC236}">
                <a16:creationId xmlns:a16="http://schemas.microsoft.com/office/drawing/2014/main" id="{4D2D51B7-F6B9-2959-C65E-5E4260A07DBE}"/>
              </a:ext>
            </a:extLst>
          </p:cNvPr>
          <p:cNvSpPr/>
          <p:nvPr/>
        </p:nvSpPr>
        <p:spPr>
          <a:xfrm>
            <a:off x="5356905" y="4228270"/>
            <a:ext cx="3140964" cy="123444"/>
          </a:xfrm>
          <a:prstGeom prst="rect">
            <a:avLst/>
          </a:prstGeom>
          <a:noFill/>
          <a:ln/>
        </p:spPr>
        <p:txBody>
          <a:bodyPr wrap="square" lIns="0" tIns="0" rIns="0" bIns="0" rtlCol="0" anchor="ctr"/>
          <a:lstStyle/>
          <a:p>
            <a:r>
              <a:rPr lang="en-US" sz="1100" b="1" dirty="0">
                <a:solidFill>
                  <a:srgbClr val="A8842E"/>
                </a:solidFill>
                <a:latin typeface="Arial" pitchFamily="34" charset="0"/>
                <a:ea typeface="Arial" pitchFamily="34" charset="-122"/>
                <a:cs typeface="Arial" pitchFamily="34" charset="-120"/>
              </a:rPr>
              <a:t>School Website</a:t>
            </a:r>
            <a:endParaRPr lang="en-US" sz="1100" dirty="0"/>
          </a:p>
        </p:txBody>
      </p:sp>
    </p:spTree>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263</TotalTime>
  <Words>1943</Words>
  <Application>Microsoft Office PowerPoint</Application>
  <PresentationFormat>On-screen Show (4:3)</PresentationFormat>
  <Paragraphs>233</Paragraphs>
  <Slides>21</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Georgia</vt:lpstr>
      <vt:lpstr>Times New Roman</vt:lpstr>
      <vt:lpstr>Wingdings</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CRYSTAL N COOPER</dc:creator>
  <cp:keywords/>
  <dc:description>generated using python-pptx</dc:description>
  <cp:lastModifiedBy>CRYSTAL N COOPER</cp:lastModifiedBy>
  <cp:revision>5</cp:revision>
  <dcterms:created xsi:type="dcterms:W3CDTF">2013-01-27T09:14:16Z</dcterms:created>
  <dcterms:modified xsi:type="dcterms:W3CDTF">2026-05-12T18:43:03Z</dcterms:modified>
  <cp:category/>
</cp:coreProperties>
</file>