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notesMasterIdLst>
    <p:notesMasterId r:id="rId21"/>
  </p:notesMasterIdLst>
  <p:sldIdLst>
    <p:sldId id="256" r:id="rId5"/>
    <p:sldId id="264" r:id="rId6"/>
    <p:sldId id="262" r:id="rId7"/>
    <p:sldId id="287" r:id="rId8"/>
    <p:sldId id="261" r:id="rId9"/>
    <p:sldId id="259" r:id="rId10"/>
    <p:sldId id="260" r:id="rId11"/>
    <p:sldId id="278" r:id="rId12"/>
    <p:sldId id="289" r:id="rId13"/>
    <p:sldId id="280" r:id="rId14"/>
    <p:sldId id="294" r:id="rId15"/>
    <p:sldId id="290" r:id="rId16"/>
    <p:sldId id="291" r:id="rId17"/>
    <p:sldId id="295" r:id="rId18"/>
    <p:sldId id="292" r:id="rId19"/>
    <p:sldId id="265" r:id="rId20"/>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075" cy="3508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738" y="0"/>
            <a:ext cx="4029075" cy="350838"/>
          </a:xfrm>
          <a:prstGeom prst="rect">
            <a:avLst/>
          </a:prstGeom>
        </p:spPr>
        <p:txBody>
          <a:bodyPr vert="horz" lIns="91440" tIns="45720" rIns="91440" bIns="45720" rtlCol="0"/>
          <a:lstStyle>
            <a:lvl1pPr algn="r">
              <a:defRPr sz="1200"/>
            </a:lvl1pPr>
          </a:lstStyle>
          <a:p>
            <a:fld id="{60C859FB-3FD3-499D-B0D9-57477236E925}" type="datetimeFigureOut">
              <a:rPr lang="en-US" smtClean="0"/>
              <a:t>5/12/2026</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30275" y="3373438"/>
            <a:ext cx="7435850" cy="276066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563"/>
            <a:ext cx="4029075" cy="3508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738" y="6659563"/>
            <a:ext cx="4029075" cy="350837"/>
          </a:xfrm>
          <a:prstGeom prst="rect">
            <a:avLst/>
          </a:prstGeom>
        </p:spPr>
        <p:txBody>
          <a:bodyPr vert="horz" lIns="91440" tIns="45720" rIns="91440" bIns="45720" rtlCol="0" anchor="b"/>
          <a:lstStyle>
            <a:lvl1pPr algn="r">
              <a:defRPr sz="1200"/>
            </a:lvl1pPr>
          </a:lstStyle>
          <a:p>
            <a:fld id="{64DC25C6-A669-442C-91B6-17F43D472D78}" type="slidenum">
              <a:rPr lang="en-US" smtClean="0"/>
              <a:t>‹#›</a:t>
            </a:fld>
            <a:endParaRPr lang="en-US"/>
          </a:p>
        </p:txBody>
      </p:sp>
    </p:spTree>
    <p:extLst>
      <p:ext uri="{BB962C8B-B14F-4D97-AF65-F5344CB8AC3E}">
        <p14:creationId xmlns:p14="http://schemas.microsoft.com/office/powerpoint/2010/main" val="1968925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Annual Budget Hearing for Franklinville Central School – please feel free to ask questions.</a:t>
            </a:r>
          </a:p>
          <a:p>
            <a:r>
              <a:rPr lang="en-US" dirty="0"/>
              <a:t>Budget Vote Date is Tuesday, May 19 from 12 pm – 8 pm in the Elementary School front foyer</a:t>
            </a:r>
          </a:p>
        </p:txBody>
      </p:sp>
      <p:sp>
        <p:nvSpPr>
          <p:cNvPr id="4" name="Slide Number Placeholder 3"/>
          <p:cNvSpPr>
            <a:spLocks noGrp="1"/>
          </p:cNvSpPr>
          <p:nvPr>
            <p:ph type="sldNum" sz="quarter" idx="5"/>
          </p:nvPr>
        </p:nvSpPr>
        <p:spPr/>
        <p:txBody>
          <a:bodyPr/>
          <a:lstStyle/>
          <a:p>
            <a:fld id="{64DC25C6-A669-442C-91B6-17F43D472D78}" type="slidenum">
              <a:rPr lang="en-US" smtClean="0"/>
              <a:t>1</a:t>
            </a:fld>
            <a:endParaRPr lang="en-US"/>
          </a:p>
        </p:txBody>
      </p:sp>
    </p:spTree>
    <p:extLst>
      <p:ext uri="{BB962C8B-B14F-4D97-AF65-F5344CB8AC3E}">
        <p14:creationId xmlns:p14="http://schemas.microsoft.com/office/powerpoint/2010/main" val="1819068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District strives to ensure that all funds, especially taxpayer dollars, are used as efficiently as possible.</a:t>
            </a:r>
          </a:p>
          <a:p>
            <a:r>
              <a:rPr lang="en-US" dirty="0"/>
              <a:t>The District has been fortunate to have high quality teachers and staff as well as provide additional opportunities for our student such as college courses, field trips, numerous extracurricular activities (75% budget spend on student programs)</a:t>
            </a:r>
          </a:p>
        </p:txBody>
      </p:sp>
      <p:sp>
        <p:nvSpPr>
          <p:cNvPr id="4" name="Slide Number Placeholder 3"/>
          <p:cNvSpPr>
            <a:spLocks noGrp="1"/>
          </p:cNvSpPr>
          <p:nvPr>
            <p:ph type="sldNum" sz="quarter" idx="5"/>
          </p:nvPr>
        </p:nvSpPr>
        <p:spPr/>
        <p:txBody>
          <a:bodyPr/>
          <a:lstStyle/>
          <a:p>
            <a:fld id="{64DC25C6-A669-442C-91B6-17F43D472D78}" type="slidenum">
              <a:rPr lang="en-US" smtClean="0"/>
              <a:t>2</a:t>
            </a:fld>
            <a:endParaRPr lang="en-US"/>
          </a:p>
        </p:txBody>
      </p:sp>
    </p:spTree>
    <p:extLst>
      <p:ext uri="{BB962C8B-B14F-4D97-AF65-F5344CB8AC3E}">
        <p14:creationId xmlns:p14="http://schemas.microsoft.com/office/powerpoint/2010/main" val="1437148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School budgets are divided into 3 categories – Program Budget, Capital Budget &amp; Administrative Budget</a:t>
            </a:r>
          </a:p>
          <a:p>
            <a:r>
              <a:rPr lang="en-US" dirty="0"/>
              <a:t>Program budget – Largest Increase – these are the costs most directly related to students</a:t>
            </a:r>
          </a:p>
          <a:p>
            <a:endParaRPr lang="en-US" dirty="0"/>
          </a:p>
        </p:txBody>
      </p:sp>
      <p:sp>
        <p:nvSpPr>
          <p:cNvPr id="4" name="Slide Number Placeholder 3"/>
          <p:cNvSpPr>
            <a:spLocks noGrp="1"/>
          </p:cNvSpPr>
          <p:nvPr>
            <p:ph type="sldNum" sz="quarter" idx="5"/>
          </p:nvPr>
        </p:nvSpPr>
        <p:spPr/>
        <p:txBody>
          <a:bodyPr/>
          <a:lstStyle/>
          <a:p>
            <a:fld id="{64DC25C6-A669-442C-91B6-17F43D472D78}" type="slidenum">
              <a:rPr lang="en-US" smtClean="0"/>
              <a:t>3</a:t>
            </a:fld>
            <a:endParaRPr lang="en-US"/>
          </a:p>
        </p:txBody>
      </p:sp>
    </p:spTree>
    <p:extLst>
      <p:ext uri="{BB962C8B-B14F-4D97-AF65-F5344CB8AC3E}">
        <p14:creationId xmlns:p14="http://schemas.microsoft.com/office/powerpoint/2010/main" val="3160255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additional costs related to current capital project (all past projects)</a:t>
            </a:r>
          </a:p>
          <a:p>
            <a:r>
              <a:rPr lang="en-US" dirty="0"/>
              <a:t>General Obligation Bonds – Legal obligation of the School District</a:t>
            </a:r>
          </a:p>
        </p:txBody>
      </p:sp>
      <p:sp>
        <p:nvSpPr>
          <p:cNvPr id="4" name="Slide Number Placeholder 3"/>
          <p:cNvSpPr>
            <a:spLocks noGrp="1"/>
          </p:cNvSpPr>
          <p:nvPr>
            <p:ph type="sldNum" sz="quarter" idx="5"/>
          </p:nvPr>
        </p:nvSpPr>
        <p:spPr/>
        <p:txBody>
          <a:bodyPr/>
          <a:lstStyle/>
          <a:p>
            <a:fld id="{64DC25C6-A669-442C-91B6-17F43D472D78}" type="slidenum">
              <a:rPr lang="en-US" smtClean="0"/>
              <a:t>4</a:t>
            </a:fld>
            <a:endParaRPr lang="en-US"/>
          </a:p>
        </p:txBody>
      </p:sp>
    </p:spTree>
    <p:extLst>
      <p:ext uri="{BB962C8B-B14F-4D97-AF65-F5344CB8AC3E}">
        <p14:creationId xmlns:p14="http://schemas.microsoft.com/office/powerpoint/2010/main" val="2162245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NYS State Aid final numbers have not yet been provided to the District – NYS budget was due April 1</a:t>
            </a:r>
          </a:p>
          <a:p>
            <a:r>
              <a:rPr lang="en-US" dirty="0"/>
              <a:t>Unknown effect of Federal Funding on NYS Budget</a:t>
            </a:r>
          </a:p>
          <a:p>
            <a:r>
              <a:rPr lang="en-US" dirty="0"/>
              <a:t>District needs to reduce relying on Fund Balance to balance the budget – although the district is reducing its’ reliance on fund balance for next year, we need to continue to do so.  Fund balance is like a person’s savings account, and once it’s gone, you have to make decisions on how to reduce expenses</a:t>
            </a:r>
          </a:p>
        </p:txBody>
      </p:sp>
      <p:sp>
        <p:nvSpPr>
          <p:cNvPr id="4" name="Slide Number Placeholder 3"/>
          <p:cNvSpPr>
            <a:spLocks noGrp="1"/>
          </p:cNvSpPr>
          <p:nvPr>
            <p:ph type="sldNum" sz="quarter" idx="5"/>
          </p:nvPr>
        </p:nvSpPr>
        <p:spPr/>
        <p:txBody>
          <a:bodyPr/>
          <a:lstStyle/>
          <a:p>
            <a:fld id="{64DC25C6-A669-442C-91B6-17F43D472D78}" type="slidenum">
              <a:rPr lang="en-US" smtClean="0"/>
              <a:t>5</a:t>
            </a:fld>
            <a:endParaRPr lang="en-US"/>
          </a:p>
        </p:txBody>
      </p:sp>
    </p:spTree>
    <p:extLst>
      <p:ext uri="{BB962C8B-B14F-4D97-AF65-F5344CB8AC3E}">
        <p14:creationId xmlns:p14="http://schemas.microsoft.com/office/powerpoint/2010/main" val="2220183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proposed numbers use the tentative school taxable values (from Cattaraugus county, May 1) and 2025 NYS equalization rates from NYS ORPTS website - **THIS COULD CHANGE</a:t>
            </a:r>
          </a:p>
        </p:txBody>
      </p:sp>
      <p:sp>
        <p:nvSpPr>
          <p:cNvPr id="4" name="Slide Number Placeholder 3"/>
          <p:cNvSpPr>
            <a:spLocks noGrp="1"/>
          </p:cNvSpPr>
          <p:nvPr>
            <p:ph type="sldNum" sz="quarter" idx="5"/>
          </p:nvPr>
        </p:nvSpPr>
        <p:spPr/>
        <p:txBody>
          <a:bodyPr/>
          <a:lstStyle/>
          <a:p>
            <a:fld id="{64DC25C6-A669-442C-91B6-17F43D472D78}" type="slidenum">
              <a:rPr lang="en-US" smtClean="0"/>
              <a:t>6</a:t>
            </a:fld>
            <a:endParaRPr lang="en-US"/>
          </a:p>
        </p:txBody>
      </p:sp>
    </p:spTree>
    <p:extLst>
      <p:ext uri="{BB962C8B-B14F-4D97-AF65-F5344CB8AC3E}">
        <p14:creationId xmlns:p14="http://schemas.microsoft.com/office/powerpoint/2010/main" val="4289464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Projected tax increase for majority – Town/Village of Franklinville &amp; Farmersville</a:t>
            </a:r>
          </a:p>
        </p:txBody>
      </p:sp>
      <p:sp>
        <p:nvSpPr>
          <p:cNvPr id="4" name="Slide Number Placeholder 3"/>
          <p:cNvSpPr>
            <a:spLocks noGrp="1"/>
          </p:cNvSpPr>
          <p:nvPr>
            <p:ph type="sldNum" sz="quarter" idx="5"/>
          </p:nvPr>
        </p:nvSpPr>
        <p:spPr/>
        <p:txBody>
          <a:bodyPr/>
          <a:lstStyle/>
          <a:p>
            <a:fld id="{64DC25C6-A669-442C-91B6-17F43D472D78}" type="slidenum">
              <a:rPr lang="en-US" smtClean="0"/>
              <a:t>7</a:t>
            </a:fld>
            <a:endParaRPr lang="en-US"/>
          </a:p>
        </p:txBody>
      </p:sp>
    </p:spTree>
    <p:extLst>
      <p:ext uri="{BB962C8B-B14F-4D97-AF65-F5344CB8AC3E}">
        <p14:creationId xmlns:p14="http://schemas.microsoft.com/office/powerpoint/2010/main" val="4026437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Ordinary Contingent Expenses are determined by the Board of Education – following Commissioner’s regulations for specific areas</a:t>
            </a:r>
          </a:p>
        </p:txBody>
      </p:sp>
      <p:sp>
        <p:nvSpPr>
          <p:cNvPr id="4" name="Slide Number Placeholder 3"/>
          <p:cNvSpPr>
            <a:spLocks noGrp="1"/>
          </p:cNvSpPr>
          <p:nvPr>
            <p:ph type="sldNum" sz="quarter" idx="5"/>
          </p:nvPr>
        </p:nvSpPr>
        <p:spPr/>
        <p:txBody>
          <a:bodyPr/>
          <a:lstStyle/>
          <a:p>
            <a:fld id="{64DC25C6-A669-442C-91B6-17F43D472D78}" type="slidenum">
              <a:rPr lang="en-US" smtClean="0"/>
              <a:t>8</a:t>
            </a:fld>
            <a:endParaRPr lang="en-US"/>
          </a:p>
        </p:txBody>
      </p:sp>
    </p:spTree>
    <p:extLst>
      <p:ext uri="{BB962C8B-B14F-4D97-AF65-F5344CB8AC3E}">
        <p14:creationId xmlns:p14="http://schemas.microsoft.com/office/powerpoint/2010/main" val="171898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9</a:t>
            </a:fld>
            <a:endParaRPr lang="en-US"/>
          </a:p>
        </p:txBody>
      </p:sp>
    </p:spTree>
    <p:extLst>
      <p:ext uri="{BB962C8B-B14F-4D97-AF65-F5344CB8AC3E}">
        <p14:creationId xmlns:p14="http://schemas.microsoft.com/office/powerpoint/2010/main" val="32557559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may go to our  website or click the QR code to access the site.</a:t>
            </a:r>
          </a:p>
        </p:txBody>
      </p:sp>
      <p:sp>
        <p:nvSpPr>
          <p:cNvPr id="4" name="Slide Number Placeholder 3"/>
          <p:cNvSpPr>
            <a:spLocks noGrp="1"/>
          </p:cNvSpPr>
          <p:nvPr>
            <p:ph type="sldNum" sz="quarter" idx="5"/>
          </p:nvPr>
        </p:nvSpPr>
        <p:spPr/>
        <p:txBody>
          <a:bodyPr/>
          <a:lstStyle/>
          <a:p>
            <a:fld id="{64DC25C6-A669-442C-91B6-17F43D472D78}" type="slidenum">
              <a:rPr lang="en-US" smtClean="0"/>
              <a:t>10</a:t>
            </a:fld>
            <a:endParaRPr lang="en-US"/>
          </a:p>
        </p:txBody>
      </p:sp>
    </p:spTree>
    <p:extLst>
      <p:ext uri="{BB962C8B-B14F-4D97-AF65-F5344CB8AC3E}">
        <p14:creationId xmlns:p14="http://schemas.microsoft.com/office/powerpoint/2010/main" val="45980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11</a:t>
            </a:fld>
            <a:endParaRPr lang="en-US"/>
          </a:p>
        </p:txBody>
      </p:sp>
    </p:spTree>
    <p:extLst>
      <p:ext uri="{BB962C8B-B14F-4D97-AF65-F5344CB8AC3E}">
        <p14:creationId xmlns:p14="http://schemas.microsoft.com/office/powerpoint/2010/main" val="1729627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12</a:t>
            </a:fld>
            <a:endParaRPr lang="en-US"/>
          </a:p>
        </p:txBody>
      </p:sp>
    </p:spTree>
    <p:extLst>
      <p:ext uri="{BB962C8B-B14F-4D97-AF65-F5344CB8AC3E}">
        <p14:creationId xmlns:p14="http://schemas.microsoft.com/office/powerpoint/2010/main" val="3568398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13</a:t>
            </a:fld>
            <a:endParaRPr lang="en-US"/>
          </a:p>
        </p:txBody>
      </p:sp>
    </p:spTree>
    <p:extLst>
      <p:ext uri="{BB962C8B-B14F-4D97-AF65-F5344CB8AC3E}">
        <p14:creationId xmlns:p14="http://schemas.microsoft.com/office/powerpoint/2010/main" val="2411871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14</a:t>
            </a:fld>
            <a:endParaRPr lang="en-US"/>
          </a:p>
        </p:txBody>
      </p:sp>
    </p:spTree>
    <p:extLst>
      <p:ext uri="{BB962C8B-B14F-4D97-AF65-F5344CB8AC3E}">
        <p14:creationId xmlns:p14="http://schemas.microsoft.com/office/powerpoint/2010/main" val="31234218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4DC25C6-A669-442C-91B6-17F43D472D78}" type="slidenum">
              <a:rPr lang="en-US" smtClean="0"/>
              <a:t>15</a:t>
            </a:fld>
            <a:endParaRPr lang="en-US"/>
          </a:p>
        </p:txBody>
      </p:sp>
    </p:spTree>
    <p:extLst>
      <p:ext uri="{BB962C8B-B14F-4D97-AF65-F5344CB8AC3E}">
        <p14:creationId xmlns:p14="http://schemas.microsoft.com/office/powerpoint/2010/main" val="38767197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DC25C6-A669-442C-91B6-17F43D472D78}" type="slidenum">
              <a:rPr lang="en-US" smtClean="0"/>
              <a:t>16</a:t>
            </a:fld>
            <a:endParaRPr lang="en-US"/>
          </a:p>
        </p:txBody>
      </p:sp>
    </p:spTree>
    <p:extLst>
      <p:ext uri="{BB962C8B-B14F-4D97-AF65-F5344CB8AC3E}">
        <p14:creationId xmlns:p14="http://schemas.microsoft.com/office/powerpoint/2010/main" val="3601631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2250499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1029515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211153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7CA8FD-CFC7-4165-B4D2-3CCB801B6CEF}"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3750205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7CA8FD-CFC7-4165-B4D2-3CCB801B6CEF}" type="datetimeFigureOut">
              <a:rPr lang="en-US" smtClean="0"/>
              <a:t>5/12/2026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4236832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7CA8FD-CFC7-4165-B4D2-3CCB801B6CEF}" type="datetimeFigureOut">
              <a:rPr lang="en-US" smtClean="0"/>
              <a:t>5/12/2026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1476247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7CA8FD-CFC7-4165-B4D2-3CCB801B6CEF}" type="datetimeFigureOut">
              <a:rPr lang="en-US" smtClean="0"/>
              <a:t>5/12/2026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397356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7CA8FD-CFC7-4165-B4D2-3CCB801B6CEF}"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1629651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7CA8FD-CFC7-4165-B4D2-3CCB801B6CEF}"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3272683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7CA8FD-CFC7-4165-B4D2-3CCB801B6CEF}" type="datetimeFigureOut">
              <a:rPr lang="en-US" smtClean="0"/>
              <a:t>5/12/2026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708171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1680260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18496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39428772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28474108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535799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367805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7CA8FD-CFC7-4165-B4D2-3CCB801B6CEF}" type="datetimeFigureOut">
              <a:rPr lang="en-US" smtClean="0"/>
              <a:t>5/12/2026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35B051-B14C-4E38-A3CA-38AED537D079}" type="slidenum">
              <a:rPr lang="en-US" smtClean="0"/>
              <a:t>‹#›</a:t>
            </a:fld>
            <a:endParaRPr lang="en-US"/>
          </a:p>
        </p:txBody>
      </p:sp>
    </p:spTree>
    <p:extLst>
      <p:ext uri="{BB962C8B-B14F-4D97-AF65-F5344CB8AC3E}">
        <p14:creationId xmlns:p14="http://schemas.microsoft.com/office/powerpoint/2010/main" val="4037226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F7CA8FD-CFC7-4165-B4D2-3CCB801B6CEF}" type="datetimeFigureOut">
              <a:rPr lang="en-US" smtClean="0"/>
              <a:t>5/12/2026</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35B051-B14C-4E38-A3CA-38AED537D079}" type="slidenum">
              <a:rPr lang="en-US" smtClean="0"/>
              <a:t>‹#›</a:t>
            </a:fld>
            <a:endParaRPr lang="en-US"/>
          </a:p>
        </p:txBody>
      </p:sp>
    </p:spTree>
    <p:extLst>
      <p:ext uri="{BB962C8B-B14F-4D97-AF65-F5344CB8AC3E}">
        <p14:creationId xmlns:p14="http://schemas.microsoft.com/office/powerpoint/2010/main" val="338459808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universityinnovation.org/wiki/School:Pace_Institute_of_Technology_&amp;_Sciences"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C3292-5B28-450A-A3F6-58DAC67FD0E4}"/>
              </a:ext>
            </a:extLst>
          </p:cNvPr>
          <p:cNvSpPr>
            <a:spLocks noGrp="1"/>
          </p:cNvSpPr>
          <p:nvPr>
            <p:ph type="ctrTitle"/>
          </p:nvPr>
        </p:nvSpPr>
        <p:spPr>
          <a:xfrm>
            <a:off x="686307" y="2605105"/>
            <a:ext cx="11723298" cy="2201689"/>
          </a:xfrm>
        </p:spPr>
        <p:txBody>
          <a:bodyPr>
            <a:normAutofit fontScale="90000"/>
          </a:bodyPr>
          <a:lstStyle/>
          <a:p>
            <a:pPr algn="ct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br>
              <a:rPr lang="en-US" sz="4400" b="1" dirty="0"/>
            </a:br>
            <a:r>
              <a:rPr lang="en-US" sz="4400" b="1" dirty="0"/>
              <a:t>FRANKLINVILLE CENTRAL SCHOOL DISTRICT </a:t>
            </a:r>
            <a:br>
              <a:rPr lang="en-US" sz="4400" b="1" dirty="0"/>
            </a:br>
            <a:r>
              <a:rPr lang="en-US" sz="4400" b="1" dirty="0"/>
              <a:t>2026-2027 PROPOSED BUDGET</a:t>
            </a:r>
            <a:br>
              <a:rPr lang="en-US" sz="4400" b="1" dirty="0"/>
            </a:br>
            <a:br>
              <a:rPr lang="en-US" sz="4400" b="1" dirty="0"/>
            </a:br>
            <a:br>
              <a:rPr lang="en-US" sz="4400" b="1" dirty="0">
                <a:solidFill>
                  <a:schemeClr val="bg1"/>
                </a:solidFill>
              </a:rPr>
            </a:br>
            <a:r>
              <a:rPr lang="en-US" sz="3200" b="1" dirty="0"/>
              <a:t>Annual Budget Hearing – May 12, 2026</a:t>
            </a:r>
            <a:br>
              <a:rPr lang="en-US" sz="3200" b="1" dirty="0"/>
            </a:br>
            <a:r>
              <a:rPr lang="en-US" sz="3200" b="1" dirty="0"/>
              <a:t>Annual Budget Vote (</a:t>
            </a:r>
            <a:r>
              <a:rPr lang="en-US" sz="3600" b="1" dirty="0"/>
              <a:t>12</a:t>
            </a:r>
            <a:r>
              <a:rPr lang="en-US" sz="3200" b="1" dirty="0"/>
              <a:t> pm to 8 pm) – May 19, 2026</a:t>
            </a:r>
            <a:br>
              <a:rPr lang="en-US" dirty="0"/>
            </a:br>
            <a:endParaRPr lang="en-US" dirty="0"/>
          </a:p>
        </p:txBody>
      </p:sp>
      <p:sp>
        <p:nvSpPr>
          <p:cNvPr id="6" name="Rectangle 5">
            <a:extLst>
              <a:ext uri="{FF2B5EF4-FFF2-40B4-BE49-F238E27FC236}">
                <a16:creationId xmlns:a16="http://schemas.microsoft.com/office/drawing/2014/main" id="{35F1A907-4637-442E-AEA8-58782BE2491F}"/>
              </a:ext>
            </a:extLst>
          </p:cNvPr>
          <p:cNvSpPr/>
          <p:nvPr/>
        </p:nvSpPr>
        <p:spPr>
          <a:xfrm>
            <a:off x="5867400" y="6290260"/>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dirty="0">
              <a:solidFill>
                <a:srgbClr val="002060"/>
              </a:solidFill>
              <a:latin typeface="Segoe UI Semibold" panose="020B0702040204020203" pitchFamily="34" charset="0"/>
              <a:cs typeface="Segoe UI Semibold" panose="020B0702040204020203" pitchFamily="34" charset="0"/>
            </a:endParaRPr>
          </a:p>
        </p:txBody>
      </p:sp>
      <p:pic>
        <p:nvPicPr>
          <p:cNvPr id="8" name="Picture 7">
            <a:extLst>
              <a:ext uri="{FF2B5EF4-FFF2-40B4-BE49-F238E27FC236}">
                <a16:creationId xmlns:a16="http://schemas.microsoft.com/office/drawing/2014/main" id="{C26C1417-7D19-42B6-B2A2-3E14C52819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457" y="5051452"/>
            <a:ext cx="1908393" cy="1502670"/>
          </a:xfrm>
          <a:prstGeom prst="rect">
            <a:avLst/>
          </a:prstGeom>
        </p:spPr>
      </p:pic>
      <p:pic>
        <p:nvPicPr>
          <p:cNvPr id="5" name="Picture 4">
            <a:extLst>
              <a:ext uri="{FF2B5EF4-FFF2-40B4-BE49-F238E27FC236}">
                <a16:creationId xmlns:a16="http://schemas.microsoft.com/office/drawing/2014/main" id="{53296B67-A930-4E53-A02D-9964BB211A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44348" y="4243387"/>
            <a:ext cx="2566564" cy="1928812"/>
          </a:xfrm>
          <a:prstGeom prst="rect">
            <a:avLst/>
          </a:prstGeom>
        </p:spPr>
      </p:pic>
    </p:spTree>
    <p:extLst>
      <p:ext uri="{BB962C8B-B14F-4D97-AF65-F5344CB8AC3E}">
        <p14:creationId xmlns:p14="http://schemas.microsoft.com/office/powerpoint/2010/main" val="2901900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E0B64-DB2C-4EB2-A3F8-B28AB2D1A86B}"/>
              </a:ext>
            </a:extLst>
          </p:cNvPr>
          <p:cNvSpPr>
            <a:spLocks noGrp="1"/>
          </p:cNvSpPr>
          <p:nvPr>
            <p:ph type="title"/>
          </p:nvPr>
        </p:nvSpPr>
        <p:spPr>
          <a:xfrm>
            <a:off x="1368487" y="859212"/>
            <a:ext cx="3463595" cy="2294084"/>
          </a:xfrm>
        </p:spPr>
        <p:txBody>
          <a:bodyPr>
            <a:normAutofit fontScale="90000"/>
          </a:bodyPr>
          <a:lstStyle/>
          <a:p>
            <a:br>
              <a:rPr lang="en-US" sz="4400" b="1" dirty="0"/>
            </a:br>
            <a:br>
              <a:rPr lang="en-US" sz="4400" b="1" dirty="0"/>
            </a:br>
            <a:br>
              <a:rPr lang="en-US" sz="3600" b="1" dirty="0"/>
            </a:br>
            <a:br>
              <a:rPr lang="en-US" sz="3600" b="1" dirty="0"/>
            </a:br>
            <a:br>
              <a:rPr lang="en-US" sz="3600" b="1" dirty="0"/>
            </a:br>
            <a:r>
              <a:rPr lang="en-US" sz="4900" b="1" dirty="0"/>
              <a:t>Investing in Our Future</a:t>
            </a:r>
            <a:br>
              <a:rPr lang="en-US" sz="3600" b="1" dirty="0"/>
            </a:br>
            <a:br>
              <a:rPr lang="en-US" sz="3600" b="1" dirty="0"/>
            </a:br>
            <a:br>
              <a:rPr lang="en-US" sz="3600" b="1" dirty="0"/>
            </a:br>
            <a:br>
              <a:rPr lang="en-US" sz="3600" b="1" dirty="0"/>
            </a:br>
            <a:br>
              <a:rPr lang="en-US" sz="3600" b="1" dirty="0"/>
            </a:br>
            <a:br>
              <a:rPr lang="en-US" sz="3600" b="1" dirty="0"/>
            </a:br>
            <a:br>
              <a:rPr lang="en-US" sz="3600" b="1" dirty="0"/>
            </a:br>
            <a:endParaRPr lang="en-US" sz="3600" b="1" dirty="0"/>
          </a:p>
        </p:txBody>
      </p:sp>
      <p:pic>
        <p:nvPicPr>
          <p:cNvPr id="5" name="Picture 4">
            <a:extLst>
              <a:ext uri="{FF2B5EF4-FFF2-40B4-BE49-F238E27FC236}">
                <a16:creationId xmlns:a16="http://schemas.microsoft.com/office/drawing/2014/main" id="{B976C1AB-38C7-4A3C-8B2D-23FD24246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22432" y="303896"/>
            <a:ext cx="801922" cy="631434"/>
          </a:xfrm>
          <a:prstGeom prst="rect">
            <a:avLst/>
          </a:prstGeom>
        </p:spPr>
      </p:pic>
      <p:sp>
        <p:nvSpPr>
          <p:cNvPr id="6" name="Rectangle 5">
            <a:extLst>
              <a:ext uri="{FF2B5EF4-FFF2-40B4-BE49-F238E27FC236}">
                <a16:creationId xmlns:a16="http://schemas.microsoft.com/office/drawing/2014/main" id="{A5852A85-032B-2D96-4DA6-E36535D40753}"/>
              </a:ext>
            </a:extLst>
          </p:cNvPr>
          <p:cNvSpPr/>
          <p:nvPr/>
        </p:nvSpPr>
        <p:spPr>
          <a:xfrm>
            <a:off x="5978482" y="6473267"/>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dirty="0">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dirty="0">
              <a:solidFill>
                <a:srgbClr val="002060"/>
              </a:solidFill>
              <a:latin typeface="Segoe UI Semibold" panose="020B0702040204020203" pitchFamily="34" charset="0"/>
              <a:cs typeface="Segoe UI Semibold" panose="020B0702040204020203" pitchFamily="34" charset="0"/>
            </a:endParaRPr>
          </a:p>
        </p:txBody>
      </p:sp>
      <p:pic>
        <p:nvPicPr>
          <p:cNvPr id="19" name="Picture 18" descr="A light bulb with writing on it&#10;&#10;AI-generated content may be incorrect.">
            <a:extLst>
              <a:ext uri="{FF2B5EF4-FFF2-40B4-BE49-F238E27FC236}">
                <a16:creationId xmlns:a16="http://schemas.microsoft.com/office/drawing/2014/main" id="{A9A22337-3BF1-B380-1744-37968CC9646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368487" y="3704704"/>
            <a:ext cx="3662733" cy="2057840"/>
          </a:xfrm>
          <a:prstGeom prst="rect">
            <a:avLst/>
          </a:prstGeom>
        </p:spPr>
      </p:pic>
      <p:sp>
        <p:nvSpPr>
          <p:cNvPr id="32" name="TextBox 31">
            <a:extLst>
              <a:ext uri="{FF2B5EF4-FFF2-40B4-BE49-F238E27FC236}">
                <a16:creationId xmlns:a16="http://schemas.microsoft.com/office/drawing/2014/main" id="{2EF5A1FF-C55D-2206-2E1D-C3088FD6B2DE}"/>
              </a:ext>
            </a:extLst>
          </p:cNvPr>
          <p:cNvSpPr txBox="1"/>
          <p:nvPr/>
        </p:nvSpPr>
        <p:spPr>
          <a:xfrm>
            <a:off x="5328917" y="515784"/>
            <a:ext cx="6094476" cy="2897075"/>
          </a:xfrm>
          <a:prstGeom prst="rect">
            <a:avLst/>
          </a:prstGeom>
          <a:noFill/>
        </p:spPr>
        <p:txBody>
          <a:bodyPr wrap="square">
            <a:spAutoFit/>
          </a:bodyPr>
          <a:lstStyle/>
          <a:p>
            <a:pPr marL="0" marR="0">
              <a:lnSpc>
                <a:spcPct val="115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600" b="1" u="sng" kern="100" dirty="0">
                <a:effectLst/>
                <a:latin typeface="Aptos" panose="020B0004020202020204" pitchFamily="34" charset="0"/>
                <a:ea typeface="Aptos" panose="020B0004020202020204" pitchFamily="34" charset="0"/>
                <a:cs typeface="Times New Roman" panose="02020603050405020304" pitchFamily="18" charset="0"/>
              </a:rPr>
              <a:t>How School Budget Money is Expended</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buFont typeface="Wingdings" panose="05000000000000000000" pitchFamily="2"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74.5% of Budget – allocated to Student Programming</a:t>
            </a:r>
          </a:p>
          <a:p>
            <a:pPr marL="342900" marR="0" lvl="0" indent="-342900">
              <a:lnSpc>
                <a:spcPct val="115000"/>
              </a:lnSpc>
              <a:buFont typeface="Wingdings" panose="05000000000000000000" pitchFamily="2"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14.1% of Budget – allocated to Capital Costs (Building Operations &amp; Maintenance, Transportation and Debt Service)</a:t>
            </a:r>
          </a:p>
          <a:p>
            <a:pPr marL="342900" marR="0" lvl="0" indent="-342900">
              <a:lnSpc>
                <a:spcPct val="115000"/>
              </a:lnSpc>
              <a:spcAft>
                <a:spcPts val="800"/>
              </a:spcAft>
              <a:buFont typeface="Wingdings" panose="05000000000000000000" pitchFamily="2" charset="2"/>
              <a:buChar char=""/>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11.4% of Budget – allocated to Administrative Costs (Board of Ed., District offices, BOCES administrative costs, Insurance Costs, External Professional Services (ex: Auditing/Legal), non-student technology and Curriculum office expenses</a:t>
            </a:r>
          </a:p>
          <a:p>
            <a:pPr marR="0" lvl="0">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 Your investment in education is an investment in our community’s future.  Let’s work together to ensure every student has the resources they need to succeed!</a:t>
            </a:r>
          </a:p>
        </p:txBody>
      </p:sp>
    </p:spTree>
    <p:extLst>
      <p:ext uri="{BB962C8B-B14F-4D97-AF65-F5344CB8AC3E}">
        <p14:creationId xmlns:p14="http://schemas.microsoft.com/office/powerpoint/2010/main" val="230882701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6E819-A571-43BD-923B-71EE48537AD8}"/>
              </a:ext>
            </a:extLst>
          </p:cNvPr>
          <p:cNvSpPr>
            <a:spLocks noGrp="1"/>
          </p:cNvSpPr>
          <p:nvPr>
            <p:ph type="title"/>
          </p:nvPr>
        </p:nvSpPr>
        <p:spPr>
          <a:xfrm>
            <a:off x="1455239" y="55075"/>
            <a:ext cx="10535479" cy="553391"/>
          </a:xfrm>
        </p:spPr>
        <p:txBody>
          <a:bodyPr>
            <a:normAutofit fontScale="90000"/>
          </a:bodyPr>
          <a:lstStyle/>
          <a:p>
            <a:pPr algn="ctr"/>
            <a:r>
              <a:rPr lang="en-US" b="1" dirty="0"/>
              <a:t>2026-2027 Proposed EXPENDITURE Summary</a:t>
            </a:r>
            <a:endParaRPr lang="en-US" dirty="0"/>
          </a:p>
        </p:txBody>
      </p:sp>
      <p:graphicFrame>
        <p:nvGraphicFramePr>
          <p:cNvPr id="8" name="Content Placeholder 7">
            <a:extLst>
              <a:ext uri="{FF2B5EF4-FFF2-40B4-BE49-F238E27FC236}">
                <a16:creationId xmlns:a16="http://schemas.microsoft.com/office/drawing/2014/main" id="{6C1E7519-9DFA-B170-E39A-E83E6EF1B1EB}"/>
              </a:ext>
            </a:extLst>
          </p:cNvPr>
          <p:cNvGraphicFramePr>
            <a:graphicFrameLocks noGrp="1"/>
          </p:cNvGraphicFramePr>
          <p:nvPr>
            <p:ph idx="1"/>
            <p:extLst>
              <p:ext uri="{D42A27DB-BD31-4B8C-83A1-F6EECF244321}">
                <p14:modId xmlns:p14="http://schemas.microsoft.com/office/powerpoint/2010/main" val="3868865416"/>
              </p:ext>
            </p:extLst>
          </p:nvPr>
        </p:nvGraphicFramePr>
        <p:xfrm>
          <a:off x="1433173" y="608466"/>
          <a:ext cx="10579609" cy="5292893"/>
        </p:xfrm>
        <a:graphic>
          <a:graphicData uri="http://schemas.openxmlformats.org/drawingml/2006/table">
            <a:tbl>
              <a:tblPr>
                <a:tableStyleId>{5C22544A-7EE6-4342-B048-85BDC9FD1C3A}</a:tableStyleId>
              </a:tblPr>
              <a:tblGrid>
                <a:gridCol w="4696410">
                  <a:extLst>
                    <a:ext uri="{9D8B030D-6E8A-4147-A177-3AD203B41FA5}">
                      <a16:colId xmlns:a16="http://schemas.microsoft.com/office/drawing/2014/main" val="1627750190"/>
                    </a:ext>
                  </a:extLst>
                </a:gridCol>
                <a:gridCol w="1520205">
                  <a:extLst>
                    <a:ext uri="{9D8B030D-6E8A-4147-A177-3AD203B41FA5}">
                      <a16:colId xmlns:a16="http://schemas.microsoft.com/office/drawing/2014/main" val="1076897572"/>
                    </a:ext>
                  </a:extLst>
                </a:gridCol>
                <a:gridCol w="1520205">
                  <a:extLst>
                    <a:ext uri="{9D8B030D-6E8A-4147-A177-3AD203B41FA5}">
                      <a16:colId xmlns:a16="http://schemas.microsoft.com/office/drawing/2014/main" val="2452247018"/>
                    </a:ext>
                  </a:extLst>
                </a:gridCol>
                <a:gridCol w="136820">
                  <a:extLst>
                    <a:ext uri="{9D8B030D-6E8A-4147-A177-3AD203B41FA5}">
                      <a16:colId xmlns:a16="http://schemas.microsoft.com/office/drawing/2014/main" val="223741059"/>
                    </a:ext>
                  </a:extLst>
                </a:gridCol>
                <a:gridCol w="1261773">
                  <a:extLst>
                    <a:ext uri="{9D8B030D-6E8A-4147-A177-3AD203B41FA5}">
                      <a16:colId xmlns:a16="http://schemas.microsoft.com/office/drawing/2014/main" val="3756827655"/>
                    </a:ext>
                  </a:extLst>
                </a:gridCol>
                <a:gridCol w="197627">
                  <a:extLst>
                    <a:ext uri="{9D8B030D-6E8A-4147-A177-3AD203B41FA5}">
                      <a16:colId xmlns:a16="http://schemas.microsoft.com/office/drawing/2014/main" val="933759049"/>
                    </a:ext>
                  </a:extLst>
                </a:gridCol>
                <a:gridCol w="1246569">
                  <a:extLst>
                    <a:ext uri="{9D8B030D-6E8A-4147-A177-3AD203B41FA5}">
                      <a16:colId xmlns:a16="http://schemas.microsoft.com/office/drawing/2014/main" val="3725765270"/>
                    </a:ext>
                  </a:extLst>
                </a:gridCol>
              </a:tblGrid>
              <a:tr h="206244">
                <a:tc>
                  <a:txBody>
                    <a:bodyPr/>
                    <a:lstStyle/>
                    <a:p>
                      <a:pPr algn="l" fontAlgn="b">
                        <a:buNone/>
                      </a:pPr>
                      <a:r>
                        <a:rPr lang="en-US" sz="1400" b="1" u="sng" strike="noStrike" dirty="0">
                          <a:effectLst/>
                        </a:rPr>
                        <a:t>EXPENDITURES</a:t>
                      </a:r>
                      <a:endParaRPr lang="en-US" sz="1400" b="1" i="0" u="sng" strike="noStrike" dirty="0">
                        <a:effectLst/>
                        <a:latin typeface="Arial" panose="020B0604020202020204" pitchFamily="34" charset="0"/>
                      </a:endParaRPr>
                    </a:p>
                  </a:txBody>
                  <a:tcPr marL="5149" marR="5149" marT="5149" marB="0" anchor="b"/>
                </a:tc>
                <a:tc>
                  <a:txBody>
                    <a:bodyPr/>
                    <a:lstStyle/>
                    <a:p>
                      <a:pPr algn="ctr" fontAlgn="b">
                        <a:buNone/>
                      </a:pPr>
                      <a:r>
                        <a:rPr lang="en-US" sz="1400" b="1" u="sng" strike="noStrike" dirty="0">
                          <a:effectLst/>
                        </a:rPr>
                        <a:t>26-27 Expenses</a:t>
                      </a:r>
                      <a:endParaRPr lang="en-US" sz="1400" b="1" i="0" u="sng" strike="noStrike" dirty="0">
                        <a:effectLst/>
                        <a:latin typeface="Arial" panose="020B0604020202020204" pitchFamily="34" charset="0"/>
                      </a:endParaRPr>
                    </a:p>
                  </a:txBody>
                  <a:tcPr marL="5149" marR="5149" marT="5149" marB="0" anchor="b"/>
                </a:tc>
                <a:tc>
                  <a:txBody>
                    <a:bodyPr/>
                    <a:lstStyle/>
                    <a:p>
                      <a:pPr algn="ctr" fontAlgn="b">
                        <a:buNone/>
                      </a:pPr>
                      <a:r>
                        <a:rPr lang="en-US" sz="1400" b="1" u="sng" strike="noStrike" dirty="0">
                          <a:effectLst/>
                        </a:rPr>
                        <a:t>25-26 Expenses</a:t>
                      </a:r>
                      <a:endParaRPr lang="en-US" sz="1400" b="1" i="0" u="sng" strike="noStrike" dirty="0">
                        <a:effectLst/>
                        <a:latin typeface="Arial" panose="020B0604020202020204" pitchFamily="34" charset="0"/>
                      </a:endParaRPr>
                    </a:p>
                  </a:txBody>
                  <a:tcPr marL="5149" marR="5149" marT="5149" marB="0" anchor="b"/>
                </a:tc>
                <a:tc>
                  <a:txBody>
                    <a:bodyPr/>
                    <a:lstStyle/>
                    <a:p>
                      <a:pPr algn="l" fontAlgn="b">
                        <a:buNone/>
                      </a:pPr>
                      <a:endParaRPr lang="en-US" sz="1400" b="1" i="0" u="none" strike="noStrike" dirty="0">
                        <a:effectLst/>
                        <a:latin typeface="Arial" panose="020B0604020202020204" pitchFamily="34" charset="0"/>
                      </a:endParaRPr>
                    </a:p>
                  </a:txBody>
                  <a:tcPr marL="5149" marR="5149" marT="5149" marB="0" anchor="b"/>
                </a:tc>
                <a:tc>
                  <a:txBody>
                    <a:bodyPr/>
                    <a:lstStyle/>
                    <a:p>
                      <a:pPr algn="ctr" fontAlgn="b">
                        <a:buNone/>
                      </a:pPr>
                      <a:r>
                        <a:rPr lang="en-US" sz="1400" b="1" u="sng" strike="noStrike" dirty="0">
                          <a:effectLst/>
                        </a:rPr>
                        <a:t>% Change in Expenditures</a:t>
                      </a:r>
                      <a:endParaRPr lang="en-US" sz="1400" b="1" i="0" u="sng" strike="noStrike" dirty="0">
                        <a:effectLst/>
                        <a:latin typeface="Arial" panose="020B0604020202020204" pitchFamily="34" charset="0"/>
                      </a:endParaRPr>
                    </a:p>
                  </a:txBody>
                  <a:tcPr marL="5149" marR="5149" marT="5149" marB="0" anchor="b"/>
                </a:tc>
                <a:tc>
                  <a:txBody>
                    <a:bodyPr/>
                    <a:lstStyle/>
                    <a:p>
                      <a:pPr algn="l" fontAlgn="b">
                        <a:buNone/>
                      </a:pPr>
                      <a:endParaRPr lang="en-US" sz="1400" b="1" i="0" u="none" strike="noStrike" dirty="0">
                        <a:effectLst/>
                        <a:latin typeface="Arial" panose="020B0604020202020204" pitchFamily="34" charset="0"/>
                      </a:endParaRPr>
                    </a:p>
                  </a:txBody>
                  <a:tcPr marL="5149" marR="5149" marT="5149" marB="0" anchor="b"/>
                </a:tc>
                <a:tc>
                  <a:txBody>
                    <a:bodyPr/>
                    <a:lstStyle/>
                    <a:p>
                      <a:pPr algn="ctr" fontAlgn="b">
                        <a:buNone/>
                      </a:pPr>
                      <a:r>
                        <a:rPr lang="en-US" sz="1400" b="1" u="sng" strike="noStrike" dirty="0">
                          <a:effectLst/>
                        </a:rPr>
                        <a:t>% of Budget</a:t>
                      </a:r>
                      <a:endParaRPr lang="en-US" sz="1400" b="1" i="0" u="sng" strike="noStrike" dirty="0">
                        <a:effectLst/>
                        <a:latin typeface="Arial" panose="020B0604020202020204" pitchFamily="34" charset="0"/>
                      </a:endParaRPr>
                    </a:p>
                  </a:txBody>
                  <a:tcPr marL="5149" marR="5149" marT="5149" marB="0" anchor="b"/>
                </a:tc>
                <a:extLst>
                  <a:ext uri="{0D108BD9-81ED-4DB2-BD59-A6C34878D82A}">
                    <a16:rowId xmlns:a16="http://schemas.microsoft.com/office/drawing/2014/main" val="3435228999"/>
                  </a:ext>
                </a:extLst>
              </a:tr>
              <a:tr h="198388">
                <a:tc>
                  <a:txBody>
                    <a:bodyPr/>
                    <a:lstStyle/>
                    <a:p>
                      <a:pPr algn="l" fontAlgn="b">
                        <a:buNone/>
                      </a:pPr>
                      <a:r>
                        <a:rPr lang="en-US" sz="1100" b="1" u="sng" strike="noStrike" dirty="0">
                          <a:effectLst/>
                        </a:rPr>
                        <a:t>Program Budget</a:t>
                      </a:r>
                      <a:endParaRPr lang="en-US" sz="1100" b="1" i="0" u="sng" strike="noStrike" dirty="0">
                        <a:effectLst/>
                        <a:latin typeface="Arial" panose="020B0604020202020204" pitchFamily="34" charset="0"/>
                      </a:endParaRPr>
                    </a:p>
                  </a:txBody>
                  <a:tcPr marL="5149" marR="5149" marT="5149" marB="0" anchor="b"/>
                </a:tc>
                <a:tc>
                  <a:txBody>
                    <a:bodyPr/>
                    <a:lstStyle/>
                    <a:p>
                      <a:pPr algn="l" fontAlgn="b">
                        <a:buNone/>
                      </a:pPr>
                      <a:endParaRPr lang="en-US" sz="600" b="0" i="0" u="none" strike="noStrike">
                        <a:effectLst/>
                        <a:latin typeface="Arial" panose="020B0604020202020204" pitchFamily="34" charset="0"/>
                      </a:endParaRPr>
                    </a:p>
                  </a:txBody>
                  <a:tcPr marL="5149" marR="5149" marT="5149" marB="0" anchor="b"/>
                </a:tc>
                <a:tc>
                  <a:txBody>
                    <a:bodyPr/>
                    <a:lstStyle/>
                    <a:p>
                      <a:pPr algn="l" fontAlgn="b">
                        <a:buNone/>
                      </a:pPr>
                      <a:endParaRPr lang="en-US" sz="600" b="0" i="0" u="none" strike="noStrike" dirty="0">
                        <a:effectLst/>
                        <a:latin typeface="Arial" panose="020B0604020202020204" pitchFamily="34" charset="0"/>
                      </a:endParaRPr>
                    </a:p>
                  </a:txBody>
                  <a:tcPr marL="5149" marR="5149" marT="5149" marB="0" anchor="b"/>
                </a:tc>
                <a:tc>
                  <a:txBody>
                    <a:bodyPr/>
                    <a:lstStyle/>
                    <a:p>
                      <a:pPr algn="l" fontAlgn="b">
                        <a:buNone/>
                      </a:pPr>
                      <a:endParaRPr lang="en-US" sz="600" b="0" i="0" u="none" strike="noStrike" dirty="0">
                        <a:effectLst/>
                        <a:latin typeface="Arial" panose="020B0604020202020204" pitchFamily="34" charset="0"/>
                      </a:endParaRPr>
                    </a:p>
                  </a:txBody>
                  <a:tcPr marL="5149" marR="5149" marT="5149" marB="0" anchor="b"/>
                </a:tc>
                <a:tc>
                  <a:txBody>
                    <a:bodyPr/>
                    <a:lstStyle/>
                    <a:p>
                      <a:pPr algn="ctr" fontAlgn="b">
                        <a:buNone/>
                      </a:pPr>
                      <a:endParaRPr lang="en-US" sz="600" b="0" i="0" u="none" strike="noStrike" dirty="0">
                        <a:effectLst/>
                        <a:latin typeface="Arial" panose="020B0604020202020204" pitchFamily="34" charset="0"/>
                      </a:endParaRPr>
                    </a:p>
                  </a:txBody>
                  <a:tcPr marL="5149" marR="5149" marT="5149" marB="0" anchor="b"/>
                </a:tc>
                <a:tc>
                  <a:txBody>
                    <a:bodyPr/>
                    <a:lstStyle/>
                    <a:p>
                      <a:pPr algn="l" fontAlgn="b">
                        <a:buNone/>
                      </a:pPr>
                      <a:endParaRPr lang="en-US" sz="600" b="0" i="0" u="none" strike="noStrike">
                        <a:effectLst/>
                        <a:latin typeface="Arial" panose="020B0604020202020204" pitchFamily="34" charset="0"/>
                      </a:endParaRPr>
                    </a:p>
                  </a:txBody>
                  <a:tcPr marL="5149" marR="5149" marT="5149" marB="0" anchor="b"/>
                </a:tc>
                <a:tc>
                  <a:txBody>
                    <a:bodyPr/>
                    <a:lstStyle/>
                    <a:p>
                      <a:pPr algn="l" fontAlgn="b">
                        <a:buNone/>
                      </a:pPr>
                      <a:endParaRPr lang="en-US" sz="600" b="0" i="0" u="none" strike="noStrike">
                        <a:effectLst/>
                        <a:latin typeface="Arial" panose="020B0604020202020204" pitchFamily="34" charset="0"/>
                      </a:endParaRPr>
                    </a:p>
                  </a:txBody>
                  <a:tcPr marL="5149" marR="5149" marT="5149" marB="0" anchor="b"/>
                </a:tc>
                <a:extLst>
                  <a:ext uri="{0D108BD9-81ED-4DB2-BD59-A6C34878D82A}">
                    <a16:rowId xmlns:a16="http://schemas.microsoft.com/office/drawing/2014/main" val="3536045963"/>
                  </a:ext>
                </a:extLst>
              </a:tr>
              <a:tr h="198388">
                <a:tc>
                  <a:txBody>
                    <a:bodyPr/>
                    <a:lstStyle/>
                    <a:p>
                      <a:pPr algn="l" fontAlgn="b">
                        <a:buNone/>
                      </a:pPr>
                      <a:r>
                        <a:rPr lang="en-US" sz="1000" u="none" strike="noStrike" dirty="0">
                          <a:effectLst/>
                        </a:rPr>
                        <a:t>  2000's - Instructional Programming, Pupil Services &amp; Extra-Curricular</a:t>
                      </a:r>
                      <a:endParaRPr lang="en-US" sz="1000" b="0" i="0" u="none" strike="noStrike" dirty="0">
                        <a:effectLst/>
                        <a:latin typeface="Arial" panose="020B0604020202020204" pitchFamily="34" charset="0"/>
                      </a:endParaRPr>
                    </a:p>
                  </a:txBody>
                  <a:tcPr marL="5149" marR="5149" marT="5149" marB="0" anchor="b"/>
                </a:tc>
                <a:tc>
                  <a:txBody>
                    <a:bodyPr/>
                    <a:lstStyle/>
                    <a:p>
                      <a:pPr algn="r" fontAlgn="b">
                        <a:buNone/>
                      </a:pPr>
                      <a:r>
                        <a:rPr lang="en-US" sz="1000" b="0" i="0" u="none" strike="noStrike" dirty="0">
                          <a:effectLst/>
                          <a:latin typeface="Arial" panose="020B0604020202020204" pitchFamily="34" charset="0"/>
                          <a:cs typeface="Arial" panose="020B0604020202020204" pitchFamily="34" charset="0"/>
                        </a:rPr>
                        <a:t>$                 12,152,166</a:t>
                      </a:r>
                    </a:p>
                  </a:txBody>
                  <a:tcPr marL="5149" marR="5149" marT="5149" marB="0" anchor="b"/>
                </a:tc>
                <a:tc>
                  <a:txBody>
                    <a:bodyPr/>
                    <a:lstStyle/>
                    <a:p>
                      <a:pPr algn="r" fontAlgn="b">
                        <a:buNone/>
                      </a:pPr>
                      <a:r>
                        <a:rPr lang="en-US" sz="1000" b="0" i="0" u="none" strike="noStrike" dirty="0">
                          <a:effectLst/>
                          <a:latin typeface="Arial" panose="020B0604020202020204" pitchFamily="34" charset="0"/>
                          <a:cs typeface="Arial" panose="020B0604020202020204" pitchFamily="34" charset="0"/>
                        </a:rPr>
                        <a:t>$               10,974,321</a:t>
                      </a: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394426757"/>
                  </a:ext>
                </a:extLst>
              </a:tr>
              <a:tr h="198388">
                <a:tc>
                  <a:txBody>
                    <a:bodyPr/>
                    <a:lstStyle/>
                    <a:p>
                      <a:pPr algn="l" fontAlgn="b">
                        <a:buNone/>
                      </a:pPr>
                      <a:r>
                        <a:rPr lang="en-US" sz="1000" u="none" strike="noStrike">
                          <a:effectLst/>
                        </a:rPr>
                        <a:t>  5500's - Pupil Transportation</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1,336,548</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1,424,263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273837444"/>
                  </a:ext>
                </a:extLst>
              </a:tr>
              <a:tr h="198388">
                <a:tc>
                  <a:txBody>
                    <a:bodyPr/>
                    <a:lstStyle/>
                    <a:p>
                      <a:pPr algn="l" fontAlgn="b">
                        <a:buNone/>
                      </a:pPr>
                      <a:r>
                        <a:rPr lang="en-US" sz="1000" u="none" strike="noStrike" dirty="0">
                          <a:effectLst/>
                        </a:rPr>
                        <a:t>  9000's - Employee Benefits</a:t>
                      </a:r>
                      <a:endParaRPr lang="en-US" sz="1000" b="0" i="0" u="none" strike="noStrike" dirty="0">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4,040,301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3,931,166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160240032"/>
                  </a:ext>
                </a:extLst>
              </a:tr>
              <a:tr h="198388">
                <a:tc>
                  <a:txBody>
                    <a:bodyPr/>
                    <a:lstStyle/>
                    <a:p>
                      <a:pPr algn="l" fontAlgn="b">
                        <a:buNone/>
                      </a:pPr>
                      <a:r>
                        <a:rPr lang="en-US" sz="1000" u="none" strike="noStrike">
                          <a:effectLst/>
                        </a:rPr>
                        <a:t>  9900's - Interfund Transfers (Cafeteria &amp; Special Aid Fund)</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85,000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78,000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956001697"/>
                  </a:ext>
                </a:extLst>
              </a:tr>
              <a:tr h="198388">
                <a:tc>
                  <a:txBody>
                    <a:bodyPr/>
                    <a:lstStyle/>
                    <a:p>
                      <a:pPr algn="l" fontAlgn="b">
                        <a:buNone/>
                      </a:pPr>
                      <a:r>
                        <a:rPr lang="en-US" sz="1100" b="1" u="none" strike="noStrike" dirty="0">
                          <a:effectLst/>
                        </a:rPr>
                        <a:t>TOTAL Program Budget</a:t>
                      </a:r>
                      <a:endParaRPr lang="en-US" sz="1100" b="1" i="0" u="none" strike="noStrike" dirty="0">
                        <a:effectLst/>
                        <a:latin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                 17,614,015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               16,407,750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r>
                        <a:rPr lang="en-US" sz="1000" b="1" u="none" strike="noStrike" dirty="0">
                          <a:effectLst/>
                          <a:latin typeface="Arial" panose="020B0604020202020204" pitchFamily="34" charset="0"/>
                          <a:cs typeface="Arial" panose="020B0604020202020204" pitchFamily="34" charset="0"/>
                        </a:rPr>
                        <a:t>7.35%</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74.5%</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2286484017"/>
                  </a:ext>
                </a:extLst>
              </a:tr>
              <a:tr h="198388">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067333963"/>
                  </a:ext>
                </a:extLst>
              </a:tr>
              <a:tr h="198388">
                <a:tc>
                  <a:txBody>
                    <a:bodyPr/>
                    <a:lstStyle/>
                    <a:p>
                      <a:pPr algn="l" fontAlgn="b">
                        <a:buNone/>
                      </a:pPr>
                      <a:r>
                        <a:rPr lang="en-US" sz="1100" b="1" u="sng" strike="noStrike" dirty="0">
                          <a:effectLst/>
                        </a:rPr>
                        <a:t>Capital Budget</a:t>
                      </a:r>
                      <a:endParaRPr lang="en-US" sz="1100" b="1" i="0" u="sng" strike="noStrike" dirty="0">
                        <a:effectLst/>
                        <a:latin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4059797881"/>
                  </a:ext>
                </a:extLst>
              </a:tr>
              <a:tr h="198388">
                <a:tc>
                  <a:txBody>
                    <a:bodyPr/>
                    <a:lstStyle/>
                    <a:p>
                      <a:pPr algn="l" fontAlgn="b">
                        <a:buNone/>
                      </a:pPr>
                      <a:r>
                        <a:rPr lang="en-US" sz="1000" u="none" strike="noStrike">
                          <a:effectLst/>
                        </a:rPr>
                        <a:t>  1600's - Operation &amp; Maintenance</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1,563,819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1,402,715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698868285"/>
                  </a:ext>
                </a:extLst>
              </a:tr>
              <a:tr h="198388">
                <a:tc>
                  <a:txBody>
                    <a:bodyPr/>
                    <a:lstStyle/>
                    <a:p>
                      <a:pPr algn="l" fontAlgn="b">
                        <a:buNone/>
                      </a:pPr>
                      <a:r>
                        <a:rPr lang="en-US" sz="1000" u="none" strike="noStrike">
                          <a:effectLst/>
                        </a:rPr>
                        <a:t>  1900's - Refund of Real Property Taxes</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2,000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2,000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2353190933"/>
                  </a:ext>
                </a:extLst>
              </a:tr>
              <a:tr h="198388">
                <a:tc>
                  <a:txBody>
                    <a:bodyPr/>
                    <a:lstStyle/>
                    <a:p>
                      <a:pPr algn="l" fontAlgn="b">
                        <a:buNone/>
                      </a:pPr>
                      <a:r>
                        <a:rPr lang="en-US" sz="1000" u="none" strike="noStrike">
                          <a:effectLst/>
                        </a:rPr>
                        <a:t>  5500's - Transportation - Bus Purchases</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278,420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278,420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641690388"/>
                  </a:ext>
                </a:extLst>
              </a:tr>
              <a:tr h="198388">
                <a:tc>
                  <a:txBody>
                    <a:bodyPr/>
                    <a:lstStyle/>
                    <a:p>
                      <a:pPr algn="l" fontAlgn="b">
                        <a:buNone/>
                      </a:pPr>
                      <a:r>
                        <a:rPr lang="en-US" sz="1000" u="none" strike="noStrike">
                          <a:effectLst/>
                        </a:rPr>
                        <a:t>  9000's - Employee Benefits</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447,642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403,644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535404362"/>
                  </a:ext>
                </a:extLst>
              </a:tr>
              <a:tr h="198388">
                <a:tc>
                  <a:txBody>
                    <a:bodyPr/>
                    <a:lstStyle/>
                    <a:p>
                      <a:pPr algn="l" fontAlgn="b">
                        <a:buNone/>
                      </a:pPr>
                      <a:r>
                        <a:rPr lang="en-US" sz="1000" u="none" strike="noStrike">
                          <a:effectLst/>
                        </a:rPr>
                        <a:t>  9900's - Interfund Transfers (Capital &amp; Debt Service)</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1,035,850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2,286,882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931733038"/>
                  </a:ext>
                </a:extLst>
              </a:tr>
              <a:tr h="198388">
                <a:tc>
                  <a:txBody>
                    <a:bodyPr/>
                    <a:lstStyle/>
                    <a:p>
                      <a:pPr algn="l" fontAlgn="b">
                        <a:buNone/>
                      </a:pPr>
                      <a:r>
                        <a:rPr lang="en-US" sz="1100" b="1" u="none" strike="noStrike" dirty="0">
                          <a:effectLst/>
                        </a:rPr>
                        <a:t>TOTAL Capital Budget</a:t>
                      </a:r>
                      <a:endParaRPr lang="en-US" sz="1100" b="1" i="0" u="none" strike="noStrike" dirty="0">
                        <a:effectLst/>
                        <a:latin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                  3,327,731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                  4,373,661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r>
                        <a:rPr lang="en-US" sz="1000" b="1" u="none" strike="noStrike" dirty="0">
                          <a:effectLst/>
                          <a:latin typeface="Arial" panose="020B0604020202020204" pitchFamily="34" charset="0"/>
                          <a:cs typeface="Arial" panose="020B0604020202020204" pitchFamily="34" charset="0"/>
                        </a:rPr>
                        <a:t>-23.91%</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14.1%</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176643469"/>
                  </a:ext>
                </a:extLst>
              </a:tr>
              <a:tr h="198388">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263913550"/>
                  </a:ext>
                </a:extLst>
              </a:tr>
              <a:tr h="198388">
                <a:tc>
                  <a:txBody>
                    <a:bodyPr/>
                    <a:lstStyle/>
                    <a:p>
                      <a:pPr algn="l" fontAlgn="b">
                        <a:buNone/>
                      </a:pPr>
                      <a:r>
                        <a:rPr lang="en-US" sz="1100" b="1" u="sng" strike="noStrike" dirty="0">
                          <a:effectLst/>
                        </a:rPr>
                        <a:t>Administrative Budget</a:t>
                      </a:r>
                      <a:endParaRPr lang="en-US" sz="1100" b="1" i="0" u="sng" strike="noStrike" dirty="0">
                        <a:effectLst/>
                        <a:latin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26478070"/>
                  </a:ext>
                </a:extLst>
              </a:tr>
              <a:tr h="198388">
                <a:tc>
                  <a:txBody>
                    <a:bodyPr/>
                    <a:lstStyle/>
                    <a:p>
                      <a:pPr algn="l" fontAlgn="b">
                        <a:buNone/>
                      </a:pPr>
                      <a:r>
                        <a:rPr lang="en-US" sz="1000" u="none" strike="noStrike" dirty="0">
                          <a:effectLst/>
                        </a:rPr>
                        <a:t>  1000's – District Administrative Costs</a:t>
                      </a:r>
                      <a:endParaRPr lang="en-US" sz="1000" b="0" i="0" u="none" strike="noStrike" dirty="0">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1,016,007</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1,007,056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878036459"/>
                  </a:ext>
                </a:extLst>
              </a:tr>
              <a:tr h="198388">
                <a:tc>
                  <a:txBody>
                    <a:bodyPr/>
                    <a:lstStyle/>
                    <a:p>
                      <a:pPr algn="l" fontAlgn="b">
                        <a:buNone/>
                      </a:pPr>
                      <a:r>
                        <a:rPr lang="en-US" sz="1000" u="none" strike="noStrike" dirty="0">
                          <a:effectLst/>
                        </a:rPr>
                        <a:t>  1600's - Technology, Operations &amp; Maintenance</a:t>
                      </a:r>
                      <a:endParaRPr lang="en-US" sz="1000" b="0" i="0" u="none" strike="noStrike" dirty="0">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477,760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437,008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99845410"/>
                  </a:ext>
                </a:extLst>
              </a:tr>
              <a:tr h="198388">
                <a:tc>
                  <a:txBody>
                    <a:bodyPr/>
                    <a:lstStyle/>
                    <a:p>
                      <a:pPr algn="l" fontAlgn="b">
                        <a:buNone/>
                      </a:pPr>
                      <a:r>
                        <a:rPr lang="en-US" sz="1000" u="none" strike="noStrike">
                          <a:effectLst/>
                        </a:rPr>
                        <a:t>  1900's - Insurances &amp; BOCES Administrative/Capital</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339,900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298,405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2962625399"/>
                  </a:ext>
                </a:extLst>
              </a:tr>
              <a:tr h="198388">
                <a:tc>
                  <a:txBody>
                    <a:bodyPr/>
                    <a:lstStyle/>
                    <a:p>
                      <a:pPr algn="l" fontAlgn="b">
                        <a:buNone/>
                      </a:pPr>
                      <a:r>
                        <a:rPr lang="en-US" sz="1000" u="none" strike="noStrike">
                          <a:effectLst/>
                        </a:rPr>
                        <a:t>  2000's - Curriculum, Supervision &amp; Special Education</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452,239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435,505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1578767411"/>
                  </a:ext>
                </a:extLst>
              </a:tr>
              <a:tr h="247499">
                <a:tc>
                  <a:txBody>
                    <a:bodyPr/>
                    <a:lstStyle/>
                    <a:p>
                      <a:pPr algn="l" fontAlgn="b">
                        <a:buNone/>
                      </a:pPr>
                      <a:r>
                        <a:rPr lang="en-US" sz="1000" u="none" strike="noStrike">
                          <a:effectLst/>
                        </a:rPr>
                        <a:t>  9000's - Employee Benefits</a:t>
                      </a:r>
                      <a:endParaRPr lang="en-US" sz="1000" b="0" i="0" u="none" strike="noStrike">
                        <a:effectLst/>
                        <a:latin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405,788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u="none" strike="noStrike" dirty="0">
                          <a:effectLst/>
                          <a:latin typeface="Arial" panose="020B0604020202020204" pitchFamily="34" charset="0"/>
                          <a:cs typeface="Arial" panose="020B0604020202020204" pitchFamily="34" charset="0"/>
                        </a:rPr>
                        <a:t> $                     388,793 </a:t>
                      </a: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3703969742"/>
                  </a:ext>
                </a:extLst>
              </a:tr>
              <a:tr h="198388">
                <a:tc>
                  <a:txBody>
                    <a:bodyPr/>
                    <a:lstStyle/>
                    <a:p>
                      <a:pPr algn="l" fontAlgn="b">
                        <a:buNone/>
                      </a:pPr>
                      <a:r>
                        <a:rPr lang="en-US" sz="1000" b="1" u="none" strike="noStrike" dirty="0">
                          <a:effectLst/>
                        </a:rPr>
                        <a:t>TOTAL Administrative Budget</a:t>
                      </a:r>
                      <a:endParaRPr lang="en-US" sz="1000" b="1" i="0" u="none" strike="noStrike" dirty="0">
                        <a:effectLst/>
                        <a:latin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                 2,691,694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 </a:t>
                      </a:r>
                      <a:r>
                        <a:rPr lang="en-US" sz="1000" b="1" u="none" strike="noStrike">
                          <a:effectLst/>
                          <a:latin typeface="Arial" panose="020B0604020202020204" pitchFamily="34" charset="0"/>
                          <a:cs typeface="Arial" panose="020B0604020202020204" pitchFamily="34" charset="0"/>
                        </a:rPr>
                        <a:t>$                  </a:t>
                      </a:r>
                      <a:r>
                        <a:rPr lang="en-US" sz="1000" b="1" u="none" strike="noStrike" dirty="0">
                          <a:effectLst/>
                          <a:latin typeface="Arial" panose="020B0604020202020204" pitchFamily="34" charset="0"/>
                          <a:cs typeface="Arial" panose="020B0604020202020204" pitchFamily="34" charset="0"/>
                        </a:rPr>
                        <a:t>2,566,767 </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r>
                        <a:rPr lang="en-US" sz="1000" b="1" u="none" strike="noStrike" dirty="0">
                          <a:effectLst/>
                          <a:latin typeface="Arial" panose="020B0604020202020204" pitchFamily="34" charset="0"/>
                          <a:cs typeface="Arial" panose="020B0604020202020204" pitchFamily="34" charset="0"/>
                        </a:rPr>
                        <a:t>4.87%</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r" fontAlgn="b">
                        <a:buNone/>
                      </a:pPr>
                      <a:r>
                        <a:rPr lang="en-US" sz="1000" b="1" u="none" strike="noStrike" dirty="0">
                          <a:effectLst/>
                          <a:latin typeface="Arial" panose="020B0604020202020204" pitchFamily="34" charset="0"/>
                          <a:cs typeface="Arial" panose="020B0604020202020204" pitchFamily="34" charset="0"/>
                        </a:rPr>
                        <a:t>11.4%</a:t>
                      </a:r>
                      <a:endParaRPr lang="en-US" sz="1000" b="1" i="0" u="none" strike="noStrike" dirty="0">
                        <a:effectLst/>
                        <a:latin typeface="Arial" panose="020B0604020202020204" pitchFamily="34" charset="0"/>
                        <a:cs typeface="Arial" panose="020B0604020202020204" pitchFamily="34" charset="0"/>
                      </a:endParaRPr>
                    </a:p>
                  </a:txBody>
                  <a:tcPr marL="5149" marR="5149" marT="5149" marB="0" anchor="b"/>
                </a:tc>
                <a:extLst>
                  <a:ext uri="{0D108BD9-81ED-4DB2-BD59-A6C34878D82A}">
                    <a16:rowId xmlns:a16="http://schemas.microsoft.com/office/drawing/2014/main" val="69957093"/>
                  </a:ext>
                </a:extLst>
              </a:tr>
              <a:tr h="198388">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ctr"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endParaRPr>
                    </a:p>
                  </a:txBody>
                  <a:tcPr marL="5149" marR="5149" marT="5149" marB="0" anchor="b"/>
                </a:tc>
                <a:extLst>
                  <a:ext uri="{0D108BD9-81ED-4DB2-BD59-A6C34878D82A}">
                    <a16:rowId xmlns:a16="http://schemas.microsoft.com/office/drawing/2014/main" val="2389834413"/>
                  </a:ext>
                </a:extLst>
              </a:tr>
              <a:tr h="192703">
                <a:tc>
                  <a:txBody>
                    <a:bodyPr/>
                    <a:lstStyle/>
                    <a:p>
                      <a:pPr algn="l" fontAlgn="b">
                        <a:buNone/>
                      </a:pPr>
                      <a:r>
                        <a:rPr lang="en-US" sz="1600" b="1" u="none" strike="noStrike" dirty="0">
                          <a:effectLst/>
                        </a:rPr>
                        <a:t>TOTAL EXPENDITURE BUDGET</a:t>
                      </a:r>
                      <a:endParaRPr lang="en-US" sz="1600" b="1" i="0" u="none" strike="noStrike" dirty="0">
                        <a:effectLst/>
                        <a:latin typeface="Arial" panose="020B0604020202020204" pitchFamily="34" charset="0"/>
                      </a:endParaRPr>
                    </a:p>
                  </a:txBody>
                  <a:tcPr marL="5149" marR="5149" marT="5149" marB="0" anchor="b"/>
                </a:tc>
                <a:tc>
                  <a:txBody>
                    <a:bodyPr/>
                    <a:lstStyle/>
                    <a:p>
                      <a:pPr algn="l" fontAlgn="b">
                        <a:buNone/>
                      </a:pPr>
                      <a:r>
                        <a:rPr lang="en-US" sz="1600" b="1" u="none" strike="noStrike" dirty="0">
                          <a:effectLst/>
                          <a:latin typeface="Arial" panose="020B0604020202020204" pitchFamily="34" charset="0"/>
                          <a:cs typeface="Arial" panose="020B0604020202020204" pitchFamily="34" charset="0"/>
                        </a:rPr>
                        <a:t> $     23,633,440 </a:t>
                      </a:r>
                      <a:endParaRPr lang="en-US" sz="16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r>
                        <a:rPr lang="en-US" sz="1600" b="1" u="none" strike="noStrike" dirty="0">
                          <a:effectLst/>
                          <a:latin typeface="Arial" panose="020B0604020202020204" pitchFamily="34" charset="0"/>
                          <a:cs typeface="Arial" panose="020B0604020202020204" pitchFamily="34" charset="0"/>
                        </a:rPr>
                        <a:t> $     23,348,178 </a:t>
                      </a:r>
                      <a:endParaRPr lang="en-US" sz="16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6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ctr" fontAlgn="b">
                        <a:buNone/>
                      </a:pPr>
                      <a:r>
                        <a:rPr lang="en-US" sz="1600" b="1" u="none" strike="noStrike" dirty="0">
                          <a:effectLst/>
                          <a:latin typeface="Arial" panose="020B0604020202020204" pitchFamily="34" charset="0"/>
                          <a:cs typeface="Arial" panose="020B0604020202020204" pitchFamily="34" charset="0"/>
                        </a:rPr>
                        <a:t>1.22%</a:t>
                      </a:r>
                      <a:endParaRPr lang="en-US" sz="1600" b="1" i="0" u="none" strike="noStrike" dirty="0">
                        <a:effectLst/>
                        <a:latin typeface="Arial" panose="020B0604020202020204" pitchFamily="34" charset="0"/>
                        <a:cs typeface="Arial" panose="020B0604020202020204" pitchFamily="34" charset="0"/>
                      </a:endParaRPr>
                    </a:p>
                  </a:txBody>
                  <a:tcPr marL="5149" marR="5149" marT="5149" marB="0" anchor="b"/>
                </a:tc>
                <a:tc>
                  <a:txBody>
                    <a:bodyPr/>
                    <a:lstStyle/>
                    <a:p>
                      <a:pPr algn="l" fontAlgn="b">
                        <a:buNone/>
                      </a:pPr>
                      <a:endParaRPr lang="en-US" sz="1000" b="0" i="0" u="none" strike="noStrike">
                        <a:effectLst/>
                        <a:latin typeface="Arial" panose="020B0604020202020204" pitchFamily="34" charset="0"/>
                      </a:endParaRPr>
                    </a:p>
                  </a:txBody>
                  <a:tcPr marL="5149" marR="5149" marT="5149" marB="0" anchor="b"/>
                </a:tc>
                <a:tc>
                  <a:txBody>
                    <a:bodyPr/>
                    <a:lstStyle/>
                    <a:p>
                      <a:pPr algn="l" fontAlgn="b">
                        <a:buNone/>
                      </a:pPr>
                      <a:endParaRPr lang="en-US" sz="1000" b="0" i="0" u="none" strike="noStrike" dirty="0">
                        <a:effectLst/>
                        <a:latin typeface="Arial" panose="020B0604020202020204" pitchFamily="34" charset="0"/>
                      </a:endParaRPr>
                    </a:p>
                  </a:txBody>
                  <a:tcPr marL="5149" marR="5149" marT="5149" marB="0" anchor="b"/>
                </a:tc>
                <a:extLst>
                  <a:ext uri="{0D108BD9-81ED-4DB2-BD59-A6C34878D82A}">
                    <a16:rowId xmlns:a16="http://schemas.microsoft.com/office/drawing/2014/main" val="1728197900"/>
                  </a:ext>
                </a:extLst>
              </a:tr>
            </a:tbl>
          </a:graphicData>
        </a:graphic>
      </p:graphicFrame>
    </p:spTree>
    <p:extLst>
      <p:ext uri="{BB962C8B-B14F-4D97-AF65-F5344CB8AC3E}">
        <p14:creationId xmlns:p14="http://schemas.microsoft.com/office/powerpoint/2010/main" val="2445225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216FB-2535-EB63-5644-64720DC7C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4BF45C-299B-15F3-FFD1-33D68803D818}"/>
              </a:ext>
            </a:extLst>
          </p:cNvPr>
          <p:cNvSpPr>
            <a:spLocks noGrp="1"/>
          </p:cNvSpPr>
          <p:nvPr>
            <p:ph type="title"/>
          </p:nvPr>
        </p:nvSpPr>
        <p:spPr>
          <a:xfrm>
            <a:off x="827219" y="482174"/>
            <a:ext cx="10535479" cy="553391"/>
          </a:xfrm>
        </p:spPr>
        <p:txBody>
          <a:bodyPr>
            <a:normAutofit fontScale="90000"/>
          </a:bodyPr>
          <a:lstStyle/>
          <a:p>
            <a:pPr algn="ctr"/>
            <a:r>
              <a:rPr lang="en-US" sz="4400" b="1" dirty="0"/>
              <a:t>2026-2027</a:t>
            </a:r>
            <a:r>
              <a:rPr lang="en-US" b="1" dirty="0"/>
              <a:t> DEBT SERVICE Summary</a:t>
            </a:r>
            <a:endParaRPr lang="en-US" dirty="0"/>
          </a:p>
        </p:txBody>
      </p:sp>
      <p:sp>
        <p:nvSpPr>
          <p:cNvPr id="4" name="Content Placeholder 3">
            <a:extLst>
              <a:ext uri="{FF2B5EF4-FFF2-40B4-BE49-F238E27FC236}">
                <a16:creationId xmlns:a16="http://schemas.microsoft.com/office/drawing/2014/main" id="{8EDDFFCC-477A-DC02-80AE-1F4F8FE6BA4F}"/>
              </a:ext>
            </a:extLst>
          </p:cNvPr>
          <p:cNvSpPr>
            <a:spLocks noGrp="1"/>
          </p:cNvSpPr>
          <p:nvPr>
            <p:ph idx="1"/>
          </p:nvPr>
        </p:nvSpPr>
        <p:spPr>
          <a:xfrm>
            <a:off x="1625392" y="1581149"/>
            <a:ext cx="10018713" cy="3124201"/>
          </a:xfrm>
        </p:spPr>
        <p:txBody>
          <a:bodyPr>
            <a:normAutofit fontScale="92500"/>
          </a:bodyPr>
          <a:lstStyle/>
          <a:p>
            <a:r>
              <a:rPr lang="en-US" dirty="0"/>
              <a:t>2008 Capital Project Bonds - $ 96,050.00</a:t>
            </a:r>
          </a:p>
          <a:p>
            <a:r>
              <a:rPr lang="en-US" dirty="0"/>
              <a:t>2015 Energy Performance Grant Bonds- $ 145,000.00</a:t>
            </a:r>
          </a:p>
          <a:p>
            <a:r>
              <a:rPr lang="en-US" dirty="0"/>
              <a:t>2018 Capital Project Bonds - $ 472,000.00</a:t>
            </a:r>
          </a:p>
          <a:p>
            <a:r>
              <a:rPr lang="en-US" dirty="0"/>
              <a:t>2025 General Obligation Bonds - $ 222,800.00</a:t>
            </a:r>
          </a:p>
          <a:p>
            <a:r>
              <a:rPr lang="en-US" dirty="0"/>
              <a:t>2026-2027 Capital Outlay Project (HVAC Control System Upgrades) - $100,000.00</a:t>
            </a:r>
          </a:p>
          <a:p>
            <a:r>
              <a:rPr lang="en-US" dirty="0"/>
              <a:t>TOTAL DEBT SERVICE PORTION OF CAPITAL BUDGET - $1,035,850.00</a:t>
            </a:r>
          </a:p>
        </p:txBody>
      </p:sp>
      <p:sp>
        <p:nvSpPr>
          <p:cNvPr id="3" name="Rectangle 2">
            <a:extLst>
              <a:ext uri="{FF2B5EF4-FFF2-40B4-BE49-F238E27FC236}">
                <a16:creationId xmlns:a16="http://schemas.microsoft.com/office/drawing/2014/main" id="{6D1F0003-565C-85D5-ECCD-A545B52560A8}"/>
              </a:ext>
            </a:extLst>
          </p:cNvPr>
          <p:cNvSpPr/>
          <p:nvPr/>
        </p:nvSpPr>
        <p:spPr>
          <a:xfrm>
            <a:off x="57647" y="6394691"/>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3987CB73-C350-D606-9FFC-31184C9DE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3144" y="6197600"/>
            <a:ext cx="801922" cy="631434"/>
          </a:xfrm>
          <a:prstGeom prst="rect">
            <a:avLst/>
          </a:prstGeom>
        </p:spPr>
      </p:pic>
    </p:spTree>
    <p:extLst>
      <p:ext uri="{BB962C8B-B14F-4D97-AF65-F5344CB8AC3E}">
        <p14:creationId xmlns:p14="http://schemas.microsoft.com/office/powerpoint/2010/main" val="3976559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589423A-2A76-4E3F-93A9-1C00B4ABA138}"/>
              </a:ext>
            </a:extLst>
          </p:cNvPr>
          <p:cNvSpPr>
            <a:spLocks noGrp="1"/>
          </p:cNvSpPr>
          <p:nvPr>
            <p:ph type="title"/>
          </p:nvPr>
        </p:nvSpPr>
        <p:spPr>
          <a:xfrm>
            <a:off x="621792" y="554688"/>
            <a:ext cx="10817352" cy="618504"/>
          </a:xfrm>
        </p:spPr>
        <p:txBody>
          <a:bodyPr>
            <a:normAutofit fontScale="90000"/>
          </a:bodyPr>
          <a:lstStyle/>
          <a:p>
            <a:pPr algn="ctr"/>
            <a:r>
              <a:rPr lang="en-US" b="1" dirty="0"/>
              <a:t>2026-2027 Proposed Revenue summary</a:t>
            </a:r>
          </a:p>
        </p:txBody>
      </p:sp>
      <p:graphicFrame>
        <p:nvGraphicFramePr>
          <p:cNvPr id="7" name="Content Placeholder 6">
            <a:extLst>
              <a:ext uri="{FF2B5EF4-FFF2-40B4-BE49-F238E27FC236}">
                <a16:creationId xmlns:a16="http://schemas.microsoft.com/office/drawing/2014/main" id="{9BD24723-5AAF-99EA-A3BA-32529B0CBA56}"/>
              </a:ext>
            </a:extLst>
          </p:cNvPr>
          <p:cNvGraphicFramePr>
            <a:graphicFrameLocks noGrp="1"/>
          </p:cNvGraphicFramePr>
          <p:nvPr>
            <p:ph idx="1"/>
            <p:extLst>
              <p:ext uri="{D42A27DB-BD31-4B8C-83A1-F6EECF244321}">
                <p14:modId xmlns:p14="http://schemas.microsoft.com/office/powerpoint/2010/main" val="2061886176"/>
              </p:ext>
            </p:extLst>
          </p:nvPr>
        </p:nvGraphicFramePr>
        <p:xfrm>
          <a:off x="1205291" y="1626079"/>
          <a:ext cx="10233853" cy="3605842"/>
        </p:xfrm>
        <a:graphic>
          <a:graphicData uri="http://schemas.openxmlformats.org/drawingml/2006/table">
            <a:tbl>
              <a:tblPr/>
              <a:tblGrid>
                <a:gridCol w="4561814">
                  <a:extLst>
                    <a:ext uri="{9D8B030D-6E8A-4147-A177-3AD203B41FA5}">
                      <a16:colId xmlns:a16="http://schemas.microsoft.com/office/drawing/2014/main" val="3018364902"/>
                    </a:ext>
                  </a:extLst>
                </a:gridCol>
                <a:gridCol w="1465643">
                  <a:extLst>
                    <a:ext uri="{9D8B030D-6E8A-4147-A177-3AD203B41FA5}">
                      <a16:colId xmlns:a16="http://schemas.microsoft.com/office/drawing/2014/main" val="765523531"/>
                    </a:ext>
                  </a:extLst>
                </a:gridCol>
                <a:gridCol w="1465643">
                  <a:extLst>
                    <a:ext uri="{9D8B030D-6E8A-4147-A177-3AD203B41FA5}">
                      <a16:colId xmlns:a16="http://schemas.microsoft.com/office/drawing/2014/main" val="1814037344"/>
                    </a:ext>
                  </a:extLst>
                </a:gridCol>
                <a:gridCol w="131908">
                  <a:extLst>
                    <a:ext uri="{9D8B030D-6E8A-4147-A177-3AD203B41FA5}">
                      <a16:colId xmlns:a16="http://schemas.microsoft.com/office/drawing/2014/main" val="1542267677"/>
                    </a:ext>
                  </a:extLst>
                </a:gridCol>
                <a:gridCol w="1216484">
                  <a:extLst>
                    <a:ext uri="{9D8B030D-6E8A-4147-A177-3AD203B41FA5}">
                      <a16:colId xmlns:a16="http://schemas.microsoft.com/office/drawing/2014/main" val="4128848930"/>
                    </a:ext>
                  </a:extLst>
                </a:gridCol>
                <a:gridCol w="190534">
                  <a:extLst>
                    <a:ext uri="{9D8B030D-6E8A-4147-A177-3AD203B41FA5}">
                      <a16:colId xmlns:a16="http://schemas.microsoft.com/office/drawing/2014/main" val="1781822989"/>
                    </a:ext>
                  </a:extLst>
                </a:gridCol>
                <a:gridCol w="1201827">
                  <a:extLst>
                    <a:ext uri="{9D8B030D-6E8A-4147-A177-3AD203B41FA5}">
                      <a16:colId xmlns:a16="http://schemas.microsoft.com/office/drawing/2014/main" val="3703750721"/>
                    </a:ext>
                  </a:extLst>
                </a:gridCol>
              </a:tblGrid>
              <a:tr h="397154">
                <a:tc>
                  <a:txBody>
                    <a:bodyPr/>
                    <a:lstStyle/>
                    <a:p>
                      <a:pPr algn="l" fontAlgn="b"/>
                      <a:endParaRPr lang="en-US" sz="1600" b="1" i="0" u="sng"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400" b="1" i="0" u="none" strike="noStrike">
                          <a:effectLst/>
                          <a:latin typeface="Arial" panose="020B0604020202020204" pitchFamily="34" charset="0"/>
                        </a:rPr>
                        <a:t>% Change</a:t>
                      </a: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023219191"/>
                  </a:ext>
                </a:extLst>
              </a:tr>
              <a:tr h="412882">
                <a:tc>
                  <a:txBody>
                    <a:bodyPr/>
                    <a:lstStyle/>
                    <a:p>
                      <a:pPr algn="l" fontAlgn="b"/>
                      <a:r>
                        <a:rPr lang="en-US" sz="1600" b="1" i="0" u="sng" strike="noStrike" dirty="0">
                          <a:effectLst/>
                          <a:latin typeface="Arial" panose="020B0604020202020204" pitchFamily="34" charset="0"/>
                        </a:rPr>
                        <a:t>REVENUES</a:t>
                      </a:r>
                    </a:p>
                  </a:txBody>
                  <a:tcPr marL="9525" marR="9525" marT="9525" marB="0" anchor="b">
                    <a:lnL>
                      <a:noFill/>
                    </a:lnL>
                    <a:lnR>
                      <a:noFill/>
                    </a:lnR>
                    <a:lnT>
                      <a:noFill/>
                    </a:lnT>
                    <a:lnB>
                      <a:noFill/>
                    </a:lnB>
                    <a:noFill/>
                  </a:tcPr>
                </a:tc>
                <a:tc>
                  <a:txBody>
                    <a:bodyPr/>
                    <a:lstStyle/>
                    <a:p>
                      <a:pPr algn="ctr" fontAlgn="b"/>
                      <a:r>
                        <a:rPr lang="en-US" sz="1400" b="1" i="0" u="sng" strike="noStrike" dirty="0">
                          <a:effectLst/>
                          <a:latin typeface="Arial" panose="020B0604020202020204" pitchFamily="34" charset="0"/>
                        </a:rPr>
                        <a:t>26-27 Revenues</a:t>
                      </a:r>
                    </a:p>
                  </a:txBody>
                  <a:tcPr marL="9525" marR="9525" marT="9525" marB="0" anchor="b">
                    <a:lnL>
                      <a:noFill/>
                    </a:lnL>
                    <a:lnR>
                      <a:noFill/>
                    </a:lnR>
                    <a:lnT>
                      <a:noFill/>
                    </a:lnT>
                    <a:lnB>
                      <a:noFill/>
                    </a:lnB>
                    <a:noFill/>
                  </a:tcPr>
                </a:tc>
                <a:tc>
                  <a:txBody>
                    <a:bodyPr/>
                    <a:lstStyle/>
                    <a:p>
                      <a:pPr algn="ctr" fontAlgn="b"/>
                      <a:r>
                        <a:rPr lang="en-US" sz="1400" b="1" i="0" u="sng" strike="noStrike" dirty="0">
                          <a:effectLst/>
                          <a:latin typeface="Arial" panose="020B0604020202020204" pitchFamily="34" charset="0"/>
                        </a:rPr>
                        <a:t>25-26 Revenues</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400" b="1" i="0" u="sng" strike="noStrike">
                          <a:effectLst/>
                          <a:latin typeface="Arial" panose="020B0604020202020204" pitchFamily="34" charset="0"/>
                        </a:rPr>
                        <a:t>in Revenue</a:t>
                      </a: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400" b="1" i="0" u="sng" strike="noStrike" dirty="0">
                          <a:effectLst/>
                          <a:latin typeface="Arial" panose="020B0604020202020204" pitchFamily="34" charset="0"/>
                        </a:rPr>
                        <a:t>% of Budget</a:t>
                      </a:r>
                    </a:p>
                  </a:txBody>
                  <a:tcPr marL="9525" marR="9525" marT="9525" marB="0" anchor="b">
                    <a:lnL>
                      <a:noFill/>
                    </a:lnL>
                    <a:lnR>
                      <a:noFill/>
                    </a:lnR>
                    <a:lnT>
                      <a:noFill/>
                    </a:lnT>
                    <a:lnB>
                      <a:noFill/>
                    </a:lnB>
                    <a:noFill/>
                  </a:tcPr>
                </a:tc>
                <a:extLst>
                  <a:ext uri="{0D108BD9-81ED-4DB2-BD59-A6C34878D82A}">
                    <a16:rowId xmlns:a16="http://schemas.microsoft.com/office/drawing/2014/main" val="4018028349"/>
                  </a:ext>
                </a:extLst>
              </a:tr>
              <a:tr h="412882">
                <a:tc>
                  <a:txBody>
                    <a:bodyPr/>
                    <a:lstStyle/>
                    <a:p>
                      <a:pPr algn="l" fontAlgn="b"/>
                      <a:r>
                        <a:rPr lang="en-US" sz="1400" b="1" i="0" u="none" strike="noStrike" dirty="0">
                          <a:effectLst/>
                          <a:latin typeface="Arial" panose="020B0604020202020204" pitchFamily="34" charset="0"/>
                        </a:rPr>
                        <a:t>Real Property Taxes (Including STAR)</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4,755,669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4,632,771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endParaRPr lang="en-US" sz="14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600" b="1" i="0" u="none" strike="noStrike" dirty="0">
                          <a:effectLst/>
                          <a:latin typeface="Arial" panose="020B0604020202020204" pitchFamily="34" charset="0"/>
                        </a:rPr>
                        <a:t>20.12%</a:t>
                      </a:r>
                    </a:p>
                  </a:txBody>
                  <a:tcPr marL="9525" marR="9525" marT="9525" marB="0" anchor="b">
                    <a:lnL>
                      <a:noFill/>
                    </a:lnL>
                    <a:lnR>
                      <a:noFill/>
                    </a:lnR>
                    <a:lnT>
                      <a:noFill/>
                    </a:lnT>
                    <a:lnB>
                      <a:noFill/>
                    </a:lnB>
                    <a:noFill/>
                  </a:tcPr>
                </a:tc>
                <a:extLst>
                  <a:ext uri="{0D108BD9-81ED-4DB2-BD59-A6C34878D82A}">
                    <a16:rowId xmlns:a16="http://schemas.microsoft.com/office/drawing/2014/main" val="1532291047"/>
                  </a:ext>
                </a:extLst>
              </a:tr>
              <a:tr h="397154">
                <a:tc>
                  <a:txBody>
                    <a:bodyPr/>
                    <a:lstStyle/>
                    <a:p>
                      <a:pPr algn="l" fontAlgn="b"/>
                      <a:r>
                        <a:rPr lang="en-US" sz="1400" b="1" i="0" u="none" strike="noStrike">
                          <a:effectLst/>
                          <a:latin typeface="Arial" panose="020B0604020202020204" pitchFamily="34" charset="0"/>
                        </a:rPr>
                        <a:t>State &amp; Federal Aid</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16,822,464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16,382,322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600" b="1" i="0" u="none" strike="noStrike" dirty="0">
                          <a:effectLst/>
                          <a:latin typeface="Arial" panose="020B0604020202020204" pitchFamily="34" charset="0"/>
                        </a:rPr>
                        <a:t>71.18%</a:t>
                      </a:r>
                    </a:p>
                  </a:txBody>
                  <a:tcPr marL="9525" marR="9525" marT="9525" marB="0" anchor="b">
                    <a:lnL>
                      <a:noFill/>
                    </a:lnL>
                    <a:lnR>
                      <a:noFill/>
                    </a:lnR>
                    <a:lnT>
                      <a:noFill/>
                    </a:lnT>
                    <a:lnB>
                      <a:noFill/>
                    </a:lnB>
                    <a:noFill/>
                  </a:tcPr>
                </a:tc>
                <a:extLst>
                  <a:ext uri="{0D108BD9-81ED-4DB2-BD59-A6C34878D82A}">
                    <a16:rowId xmlns:a16="http://schemas.microsoft.com/office/drawing/2014/main" val="4237269250"/>
                  </a:ext>
                </a:extLst>
              </a:tr>
              <a:tr h="397154">
                <a:tc>
                  <a:txBody>
                    <a:bodyPr/>
                    <a:lstStyle/>
                    <a:p>
                      <a:pPr algn="l" fontAlgn="b"/>
                      <a:r>
                        <a:rPr lang="en-US" sz="1400" b="1" i="0" u="none" strike="noStrike">
                          <a:effectLst/>
                          <a:latin typeface="Arial" panose="020B0604020202020204" pitchFamily="34" charset="0"/>
                        </a:rPr>
                        <a:t>Local Revenues</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424,000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403,000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600" b="1" i="0" u="none" strike="noStrike" dirty="0">
                          <a:effectLst/>
                          <a:latin typeface="Arial" panose="020B0604020202020204" pitchFamily="34" charset="0"/>
                        </a:rPr>
                        <a:t>1.79%</a:t>
                      </a:r>
                    </a:p>
                  </a:txBody>
                  <a:tcPr marL="9525" marR="9525" marT="9525" marB="0" anchor="b">
                    <a:lnL>
                      <a:noFill/>
                    </a:lnL>
                    <a:lnR>
                      <a:noFill/>
                    </a:lnR>
                    <a:lnT>
                      <a:noFill/>
                    </a:lnT>
                    <a:lnB>
                      <a:noFill/>
                    </a:lnB>
                    <a:noFill/>
                  </a:tcPr>
                </a:tc>
                <a:extLst>
                  <a:ext uri="{0D108BD9-81ED-4DB2-BD59-A6C34878D82A}">
                    <a16:rowId xmlns:a16="http://schemas.microsoft.com/office/drawing/2014/main" val="2934260965"/>
                  </a:ext>
                </a:extLst>
              </a:tr>
              <a:tr h="397154">
                <a:tc>
                  <a:txBody>
                    <a:bodyPr/>
                    <a:lstStyle/>
                    <a:p>
                      <a:pPr algn="l" fontAlgn="b"/>
                      <a:r>
                        <a:rPr lang="en-US" sz="1400" b="1" i="0" u="none" strike="noStrike">
                          <a:effectLst/>
                          <a:latin typeface="Arial" panose="020B0604020202020204" pitchFamily="34" charset="0"/>
                        </a:rPr>
                        <a:t>Use of Reserve Funds</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63,447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157,760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600" b="1" i="0" u="none" strike="noStrike" dirty="0">
                          <a:effectLst/>
                          <a:latin typeface="Arial" panose="020B0604020202020204" pitchFamily="34" charset="0"/>
                        </a:rPr>
                        <a:t>0.27%</a:t>
                      </a:r>
                    </a:p>
                  </a:txBody>
                  <a:tcPr marL="9525" marR="9525" marT="9525" marB="0" anchor="b">
                    <a:lnL>
                      <a:noFill/>
                    </a:lnL>
                    <a:lnR>
                      <a:noFill/>
                    </a:lnR>
                    <a:lnT>
                      <a:noFill/>
                    </a:lnT>
                    <a:lnB>
                      <a:noFill/>
                    </a:lnB>
                    <a:noFill/>
                  </a:tcPr>
                </a:tc>
                <a:extLst>
                  <a:ext uri="{0D108BD9-81ED-4DB2-BD59-A6C34878D82A}">
                    <a16:rowId xmlns:a16="http://schemas.microsoft.com/office/drawing/2014/main" val="204313153"/>
                  </a:ext>
                </a:extLst>
              </a:tr>
              <a:tr h="397154">
                <a:tc>
                  <a:txBody>
                    <a:bodyPr/>
                    <a:lstStyle/>
                    <a:p>
                      <a:pPr algn="l" fontAlgn="b"/>
                      <a:r>
                        <a:rPr lang="en-US" sz="1400" b="1" i="0" u="none" strike="noStrike" dirty="0">
                          <a:effectLst/>
                          <a:latin typeface="Arial" panose="020B0604020202020204" pitchFamily="34" charset="0"/>
                        </a:rPr>
                        <a:t>Appropriated Fund Balance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1,567,860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1,772,325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endParaRPr lang="en-US" sz="14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600" b="1" i="0" u="none" strike="noStrike" dirty="0">
                          <a:effectLst/>
                          <a:latin typeface="Arial" panose="020B0604020202020204" pitchFamily="34" charset="0"/>
                        </a:rPr>
                        <a:t>6.63%</a:t>
                      </a:r>
                    </a:p>
                  </a:txBody>
                  <a:tcPr marL="9525" marR="9525" marT="9525" marB="0" anchor="b">
                    <a:lnL>
                      <a:noFill/>
                    </a:lnL>
                    <a:lnR>
                      <a:noFill/>
                    </a:lnR>
                    <a:lnT>
                      <a:noFill/>
                    </a:lnT>
                    <a:lnB>
                      <a:noFill/>
                    </a:lnB>
                    <a:noFill/>
                  </a:tcPr>
                </a:tc>
                <a:extLst>
                  <a:ext uri="{0D108BD9-81ED-4DB2-BD59-A6C34878D82A}">
                    <a16:rowId xmlns:a16="http://schemas.microsoft.com/office/drawing/2014/main" val="2131140841"/>
                  </a:ext>
                </a:extLst>
              </a:tr>
              <a:tr h="397154">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endParaRPr lang="en-US" sz="16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463964044"/>
                  </a:ext>
                </a:extLst>
              </a:tr>
              <a:tr h="397154">
                <a:tc>
                  <a:txBody>
                    <a:bodyPr/>
                    <a:lstStyle/>
                    <a:p>
                      <a:pPr algn="l" fontAlgn="b"/>
                      <a:r>
                        <a:rPr lang="en-US" sz="1400" b="1" i="0" u="none" strike="noStrike">
                          <a:effectLst/>
                          <a:latin typeface="Arial" panose="020B0604020202020204" pitchFamily="34" charset="0"/>
                        </a:rPr>
                        <a:t>TOTAL REVENUES</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23,633,440 </a:t>
                      </a:r>
                    </a:p>
                  </a:txBody>
                  <a:tcPr marL="9525" marR="9525" marT="9525" marB="0" anchor="b">
                    <a:lnL>
                      <a:noFill/>
                    </a:lnL>
                    <a:lnR>
                      <a:noFill/>
                    </a:lnR>
                    <a:lnT>
                      <a:noFill/>
                    </a:lnT>
                    <a:lnB>
                      <a:noFill/>
                    </a:lnB>
                    <a:noFill/>
                  </a:tcPr>
                </a:tc>
                <a:tc>
                  <a:txBody>
                    <a:bodyPr/>
                    <a:lstStyle/>
                    <a:p>
                      <a:pPr algn="l" fontAlgn="b"/>
                      <a:r>
                        <a:rPr lang="en-US" sz="1400" b="1" i="0" u="none" strike="noStrike" dirty="0">
                          <a:effectLst/>
                          <a:latin typeface="Arial" panose="020B0604020202020204" pitchFamily="34" charset="0"/>
                        </a:rPr>
                        <a:t> $        23,348,178 </a:t>
                      </a:r>
                    </a:p>
                  </a:txBody>
                  <a:tcPr marL="9525" marR="9525" marT="9525" marB="0" anchor="b">
                    <a:lnL>
                      <a:noFill/>
                    </a:lnL>
                    <a:lnR>
                      <a:noFill/>
                    </a:lnR>
                    <a:lnT>
                      <a:noFill/>
                    </a:lnT>
                    <a:lnB>
                      <a:noFill/>
                    </a:lnB>
                    <a:noFill/>
                  </a:tcPr>
                </a:tc>
                <a:tc>
                  <a:txBody>
                    <a:bodyPr/>
                    <a:lstStyle/>
                    <a:p>
                      <a:pPr algn="l" fontAlgn="b"/>
                      <a:endParaRPr lang="en-US" sz="14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ctr" fontAlgn="b"/>
                      <a:r>
                        <a:rPr lang="en-US" sz="1400" b="1" i="0" u="none" strike="noStrike" dirty="0">
                          <a:effectLst/>
                          <a:latin typeface="Arial" panose="020B0604020202020204" pitchFamily="34" charset="0"/>
                        </a:rPr>
                        <a:t>1.22%</a:t>
                      </a:r>
                    </a:p>
                  </a:txBody>
                  <a:tcPr marL="9525" marR="9525" marT="9525" marB="0" anchor="b">
                    <a:lnL>
                      <a:noFill/>
                    </a:lnL>
                    <a:lnR>
                      <a:noFill/>
                    </a:lnR>
                    <a:lnT>
                      <a:noFill/>
                    </a:lnT>
                    <a:lnB>
                      <a:noFill/>
                    </a:lnB>
                    <a:noFill/>
                  </a:tcPr>
                </a:tc>
                <a:tc>
                  <a:txBody>
                    <a:bodyPr/>
                    <a:lstStyle/>
                    <a:p>
                      <a:pPr algn="l" fontAlgn="b"/>
                      <a:endParaRPr lang="en-US" sz="1600" b="1" i="0" u="none" strike="noStrike">
                        <a:effectLst/>
                        <a:latin typeface="Arial" panose="020B0604020202020204" pitchFamily="34" charset="0"/>
                      </a:endParaRPr>
                    </a:p>
                  </a:txBody>
                  <a:tcPr marL="9525" marR="9525" marT="9525" marB="0" anchor="b">
                    <a:lnL>
                      <a:noFill/>
                    </a:lnL>
                    <a:lnR>
                      <a:noFill/>
                    </a:lnR>
                    <a:lnT>
                      <a:noFill/>
                    </a:lnT>
                    <a:lnB>
                      <a:noFill/>
                    </a:lnB>
                    <a:noFill/>
                  </a:tcPr>
                </a:tc>
                <a:tc>
                  <a:txBody>
                    <a:bodyPr/>
                    <a:lstStyle/>
                    <a:p>
                      <a:pPr algn="l" fontAlgn="b"/>
                      <a:endParaRPr lang="en-US" sz="1600" b="1" i="0" u="none" strike="noStrike" dirty="0">
                        <a:effectLst/>
                        <a:latin typeface="Arial" panose="020B0604020202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93758242"/>
                  </a:ext>
                </a:extLst>
              </a:tr>
            </a:tbl>
          </a:graphicData>
        </a:graphic>
      </p:graphicFrame>
      <p:pic>
        <p:nvPicPr>
          <p:cNvPr id="6" name="Picture 5">
            <a:extLst>
              <a:ext uri="{FF2B5EF4-FFF2-40B4-BE49-F238E27FC236}">
                <a16:creationId xmlns:a16="http://schemas.microsoft.com/office/drawing/2014/main" id="{89DB43CC-2AAA-42F4-84A5-732BCB68F9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43144" y="6197600"/>
            <a:ext cx="801922" cy="631434"/>
          </a:xfrm>
          <a:prstGeom prst="rect">
            <a:avLst/>
          </a:prstGeom>
        </p:spPr>
      </p:pic>
      <p:sp>
        <p:nvSpPr>
          <p:cNvPr id="8" name="Rectangle 7">
            <a:extLst>
              <a:ext uri="{FF2B5EF4-FFF2-40B4-BE49-F238E27FC236}">
                <a16:creationId xmlns:a16="http://schemas.microsoft.com/office/drawing/2014/main" id="{5CBAD7D8-D9BA-4E33-87C8-0E37BB062DAA}"/>
              </a:ext>
            </a:extLst>
          </p:cNvPr>
          <p:cNvSpPr/>
          <p:nvPr/>
        </p:nvSpPr>
        <p:spPr>
          <a:xfrm>
            <a:off x="57647" y="6394691"/>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266573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AEEE9-99A5-4B35-B72E-40A0C92BA30B}"/>
              </a:ext>
            </a:extLst>
          </p:cNvPr>
          <p:cNvSpPr>
            <a:spLocks noGrp="1"/>
          </p:cNvSpPr>
          <p:nvPr>
            <p:ph type="title"/>
          </p:nvPr>
        </p:nvSpPr>
        <p:spPr>
          <a:xfrm>
            <a:off x="0" y="284176"/>
            <a:ext cx="12192000" cy="1069136"/>
          </a:xfrm>
        </p:spPr>
        <p:txBody>
          <a:bodyPr>
            <a:normAutofit fontScale="90000"/>
          </a:bodyPr>
          <a:lstStyle/>
          <a:p>
            <a:pPr algn="ctr"/>
            <a:r>
              <a:rPr lang="en-US" b="1" dirty="0"/>
              <a:t>UNDERSTANDING FRANKLINVILLE SCHOOL District Tax RATE History</a:t>
            </a:r>
          </a:p>
        </p:txBody>
      </p:sp>
      <p:sp>
        <p:nvSpPr>
          <p:cNvPr id="8" name="Content Placeholder 7">
            <a:extLst>
              <a:ext uri="{FF2B5EF4-FFF2-40B4-BE49-F238E27FC236}">
                <a16:creationId xmlns:a16="http://schemas.microsoft.com/office/drawing/2014/main" id="{CE887030-8478-C08C-1EF9-B5CF69A4BA76}"/>
              </a:ext>
            </a:extLst>
          </p:cNvPr>
          <p:cNvSpPr>
            <a:spLocks noGrp="1"/>
          </p:cNvSpPr>
          <p:nvPr>
            <p:ph sz="half" idx="1"/>
          </p:nvPr>
        </p:nvSpPr>
        <p:spPr>
          <a:xfrm>
            <a:off x="155275" y="1261872"/>
            <a:ext cx="6565565" cy="5212149"/>
          </a:xfrm>
        </p:spPr>
        <p:txBody>
          <a:bodyPr>
            <a:normAutofit fontScale="85000" lnSpcReduction="20000"/>
          </a:bodyPr>
          <a:lstStyle/>
          <a:p>
            <a:pPr marL="0" indent="0">
              <a:buNone/>
            </a:pPr>
            <a:r>
              <a:rPr lang="en-US" sz="2100" b="1" dirty="0"/>
              <a:t>Determining the annual school tax rate</a:t>
            </a:r>
          </a:p>
          <a:p>
            <a:pPr lvl="2">
              <a:buFont typeface="Wingdings" panose="05000000000000000000" pitchFamily="2" charset="2"/>
              <a:buChar char="§"/>
            </a:pPr>
            <a:r>
              <a:rPr lang="en-US" sz="1700" b="1" dirty="0"/>
              <a:t>District Tax Levy (determined by the District)</a:t>
            </a:r>
          </a:p>
          <a:p>
            <a:pPr lvl="3">
              <a:buFont typeface="Arial" panose="020B0604020202020204" pitchFamily="34" charset="0"/>
              <a:buChar char="•"/>
            </a:pPr>
            <a:r>
              <a:rPr lang="en-US" sz="1500" b="1" dirty="0"/>
              <a:t>The amount needed from taxpayers, after all other aid, to fund the expenditures of the District</a:t>
            </a:r>
          </a:p>
          <a:p>
            <a:pPr lvl="2">
              <a:buFont typeface="Wingdings" panose="05000000000000000000" pitchFamily="2" charset="2"/>
              <a:buChar char="§"/>
            </a:pPr>
            <a:r>
              <a:rPr lang="en-US" sz="1700" b="1" dirty="0"/>
              <a:t>Assessed Property Value (assigned by town assessor)</a:t>
            </a:r>
          </a:p>
          <a:p>
            <a:pPr lvl="3">
              <a:buFont typeface="Arial" panose="020B0604020202020204" pitchFamily="34" charset="0"/>
              <a:buChar char="•"/>
            </a:pPr>
            <a:r>
              <a:rPr lang="en-US" sz="1500" b="1" dirty="0"/>
              <a:t>An amount that is most often a percentage of your property’s market value</a:t>
            </a:r>
          </a:p>
          <a:p>
            <a:pPr lvl="2">
              <a:buFont typeface="Wingdings" panose="05000000000000000000" pitchFamily="2" charset="2"/>
              <a:buChar char="§"/>
            </a:pPr>
            <a:r>
              <a:rPr lang="en-US" sz="1700" b="1" dirty="0"/>
              <a:t>Equalization Rate (assigned by NYS &amp; town assessor)</a:t>
            </a:r>
          </a:p>
          <a:p>
            <a:pPr lvl="3">
              <a:buFont typeface="Arial" panose="020B0604020202020204" pitchFamily="34" charset="0"/>
              <a:buChar char="•"/>
            </a:pPr>
            <a:r>
              <a:rPr lang="en-US" sz="1500" b="1" dirty="0"/>
              <a:t>The rate is supposed to level the playing field for all municipalities in a district to “equalize” the taxes uniformly.</a:t>
            </a:r>
          </a:p>
          <a:p>
            <a:pPr lvl="2">
              <a:buFont typeface="Wingdings" panose="05000000000000000000" pitchFamily="2" charset="2"/>
              <a:buChar char="§"/>
            </a:pPr>
            <a:r>
              <a:rPr lang="en-US" sz="1700" b="1" dirty="0"/>
              <a:t>STAR (School Tax Relief Program) </a:t>
            </a:r>
          </a:p>
          <a:p>
            <a:pPr lvl="3">
              <a:buFont typeface="Arial" panose="020B0604020202020204" pitchFamily="34" charset="0"/>
              <a:buChar char="•"/>
            </a:pPr>
            <a:r>
              <a:rPr lang="en-US" sz="1500" b="1" dirty="0"/>
              <a:t>Determined by NYS and can change from year to year.</a:t>
            </a:r>
            <a:endParaRPr lang="en-US" sz="1700" b="1" dirty="0"/>
          </a:p>
          <a:p>
            <a:pPr marL="228600" lvl="1" indent="0">
              <a:buNone/>
            </a:pPr>
            <a:r>
              <a:rPr lang="en-US" sz="1800" b="1" dirty="0"/>
              <a:t>Any change to one of these factors, creates a change in the tax rate . When there is growth in the school taxable values, the tax rate generally decreases</a:t>
            </a:r>
            <a:r>
              <a:rPr lang="en-US" sz="1900" b="1" dirty="0"/>
              <a:t>.</a:t>
            </a:r>
          </a:p>
          <a:p>
            <a:pPr marL="228600" lvl="1" indent="0">
              <a:buNone/>
            </a:pPr>
            <a:endParaRPr lang="en-US" sz="1200" dirty="0"/>
          </a:p>
          <a:p>
            <a:pPr marL="228600" lvl="1" indent="0">
              <a:buNone/>
            </a:pPr>
            <a:endParaRPr lang="en-US" sz="1200" dirty="0"/>
          </a:p>
          <a:p>
            <a:pPr marL="228600" lvl="1" indent="0">
              <a:buNone/>
            </a:pPr>
            <a:r>
              <a:rPr lang="en-US" sz="1200" b="1" dirty="0"/>
              <a:t>Chart Notes:</a:t>
            </a:r>
          </a:p>
          <a:p>
            <a:pPr marL="228600" lvl="1" indent="0">
              <a:buNone/>
            </a:pPr>
            <a:r>
              <a:rPr lang="en-US" sz="1200" b="1" dirty="0"/>
              <a:t>24-25 * -  Reassessments done in 2024-2025 – Farmersville, Franklinville, Machias</a:t>
            </a:r>
          </a:p>
          <a:p>
            <a:pPr marL="228600" lvl="1" indent="0">
              <a:buNone/>
            </a:pPr>
            <a:r>
              <a:rPr lang="en-US" sz="1200" b="1" dirty="0">
                <a:highlight>
                  <a:srgbClr val="FFFF00"/>
                </a:highlight>
              </a:rPr>
              <a:t>26-27 ** -  Proposed – Tax Cap Levy Limit – using tentative school taxable property values and 2025 NYS equalization rates</a:t>
            </a:r>
            <a:r>
              <a:rPr lang="en-US" sz="1200" b="1" dirty="0"/>
              <a:t>.</a:t>
            </a:r>
          </a:p>
        </p:txBody>
      </p:sp>
      <p:graphicFrame>
        <p:nvGraphicFramePr>
          <p:cNvPr id="10" name="Content Placeholder 9">
            <a:extLst>
              <a:ext uri="{FF2B5EF4-FFF2-40B4-BE49-F238E27FC236}">
                <a16:creationId xmlns:a16="http://schemas.microsoft.com/office/drawing/2014/main" id="{4B0CAD23-08FA-E562-02F2-9E8ACC023567}"/>
              </a:ext>
            </a:extLst>
          </p:cNvPr>
          <p:cNvGraphicFramePr>
            <a:graphicFrameLocks noGrp="1"/>
          </p:cNvGraphicFramePr>
          <p:nvPr>
            <p:ph sz="half" idx="2"/>
            <p:extLst>
              <p:ext uri="{D42A27DB-BD31-4B8C-83A1-F6EECF244321}">
                <p14:modId xmlns:p14="http://schemas.microsoft.com/office/powerpoint/2010/main" val="1902277815"/>
              </p:ext>
            </p:extLst>
          </p:nvPr>
        </p:nvGraphicFramePr>
        <p:xfrm>
          <a:off x="7086600" y="985866"/>
          <a:ext cx="4747729" cy="5488155"/>
        </p:xfrm>
        <a:graphic>
          <a:graphicData uri="http://schemas.openxmlformats.org/drawingml/2006/table">
            <a:tbl>
              <a:tblPr/>
              <a:tblGrid>
                <a:gridCol w="767824">
                  <a:extLst>
                    <a:ext uri="{9D8B030D-6E8A-4147-A177-3AD203B41FA5}">
                      <a16:colId xmlns:a16="http://schemas.microsoft.com/office/drawing/2014/main" val="4117377210"/>
                    </a:ext>
                  </a:extLst>
                </a:gridCol>
                <a:gridCol w="963203">
                  <a:extLst>
                    <a:ext uri="{9D8B030D-6E8A-4147-A177-3AD203B41FA5}">
                      <a16:colId xmlns:a16="http://schemas.microsoft.com/office/drawing/2014/main" val="485581934"/>
                    </a:ext>
                  </a:extLst>
                </a:gridCol>
                <a:gridCol w="1510207">
                  <a:extLst>
                    <a:ext uri="{9D8B030D-6E8A-4147-A177-3AD203B41FA5}">
                      <a16:colId xmlns:a16="http://schemas.microsoft.com/office/drawing/2014/main" val="3200965141"/>
                    </a:ext>
                  </a:extLst>
                </a:gridCol>
                <a:gridCol w="796724">
                  <a:extLst>
                    <a:ext uri="{9D8B030D-6E8A-4147-A177-3AD203B41FA5}">
                      <a16:colId xmlns:a16="http://schemas.microsoft.com/office/drawing/2014/main" val="3923001697"/>
                    </a:ext>
                  </a:extLst>
                </a:gridCol>
                <a:gridCol w="709771">
                  <a:extLst>
                    <a:ext uri="{9D8B030D-6E8A-4147-A177-3AD203B41FA5}">
                      <a16:colId xmlns:a16="http://schemas.microsoft.com/office/drawing/2014/main" val="2914582578"/>
                    </a:ext>
                  </a:extLst>
                </a:gridCol>
              </a:tblGrid>
              <a:tr h="274293">
                <a:tc gridSpan="5">
                  <a:txBody>
                    <a:bodyPr/>
                    <a:lstStyle/>
                    <a:p>
                      <a:pPr algn="ctr" fontAlgn="b"/>
                      <a:r>
                        <a:rPr lang="en-US" sz="1000" b="1" i="0" u="none" strike="noStrike">
                          <a:solidFill>
                            <a:schemeClr val="tx1"/>
                          </a:solidFill>
                          <a:effectLst/>
                          <a:latin typeface="Arial" panose="020B0604020202020204" pitchFamily="34" charset="0"/>
                        </a:rPr>
                        <a:t>FRANKLINVILLE SCHOOL TAX RATE HISTORY</a:t>
                      </a:r>
                      <a:endParaRPr lang="en-US" sz="1000" b="1" i="0" u="none" strike="noStrike" dirty="0">
                        <a:solidFill>
                          <a:schemeClr val="tx1"/>
                        </a:solidFill>
                        <a:effectLst/>
                        <a:latin typeface="Arial" panose="020B0604020202020204" pitchFamily="34" charset="0"/>
                      </a:endParaRP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8586445"/>
                  </a:ext>
                </a:extLst>
              </a:tr>
              <a:tr h="651446">
                <a:tc>
                  <a:txBody>
                    <a:bodyPr/>
                    <a:lstStyle/>
                    <a:p>
                      <a:pPr algn="l" fontAlgn="b"/>
                      <a:r>
                        <a:rPr lang="en-US" sz="900" b="1" i="0" u="none" strike="noStrike">
                          <a:solidFill>
                            <a:schemeClr val="tx1"/>
                          </a:solidFill>
                          <a:effectLst/>
                          <a:latin typeface="Arial" panose="020B0604020202020204" pitchFamily="34" charset="0"/>
                        </a:rPr>
                        <a:t>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Proposed Levy (Rate) Change</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Franklinville Tax Rate History</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dirty="0">
                          <a:solidFill>
                            <a:schemeClr val="tx1"/>
                          </a:solidFill>
                          <a:effectLst/>
                          <a:latin typeface="Arial" panose="020B0604020202020204" pitchFamily="34" charset="0"/>
                        </a:rPr>
                        <a:t>Actual Rate Change</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800" b="1" i="0" u="none" strike="noStrike" dirty="0">
                          <a:solidFill>
                            <a:schemeClr val="tx1"/>
                          </a:solidFill>
                          <a:effectLst/>
                          <a:latin typeface="Arial" panose="020B0604020202020204" pitchFamily="34" charset="0"/>
                        </a:rPr>
                        <a:t>Difference</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0152482"/>
                  </a:ext>
                </a:extLst>
              </a:tr>
              <a:tr h="285151">
                <a:tc>
                  <a:txBody>
                    <a:bodyPr/>
                    <a:lstStyle/>
                    <a:p>
                      <a:pPr algn="ctr" fontAlgn="b"/>
                      <a:r>
                        <a:rPr lang="en-US" sz="900" b="1" i="0" u="none" strike="noStrike">
                          <a:solidFill>
                            <a:schemeClr val="tx1"/>
                          </a:solidFill>
                          <a:effectLst/>
                          <a:latin typeface="Arial" panose="020B0604020202020204" pitchFamily="34" charset="0"/>
                        </a:rPr>
                        <a:t>11-12</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25.059062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1" i="0" u="none" strike="noStrike" dirty="0">
                          <a:solidFill>
                            <a:schemeClr val="tx1"/>
                          </a:solidFill>
                          <a:effectLst/>
                          <a:latin typeface="Arial" panose="020B0604020202020204" pitchFamily="34" charset="0"/>
                        </a:rPr>
                        <a:t>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900" b="1" i="0" u="none" strike="noStrike">
                          <a:solidFill>
                            <a:schemeClr val="tx1"/>
                          </a:solidFill>
                          <a:effectLst/>
                          <a:latin typeface="Arial" panose="020B0604020202020204" pitchFamily="34" charset="0"/>
                        </a:rPr>
                        <a:t>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8485580"/>
                  </a:ext>
                </a:extLst>
              </a:tr>
              <a:tr h="285151">
                <a:tc>
                  <a:txBody>
                    <a:bodyPr/>
                    <a:lstStyle/>
                    <a:p>
                      <a:pPr algn="ctr" fontAlgn="b"/>
                      <a:r>
                        <a:rPr lang="en-US" sz="900" b="1" i="0" u="none" strike="noStrike">
                          <a:solidFill>
                            <a:schemeClr val="tx1"/>
                          </a:solidFill>
                          <a:effectLst/>
                          <a:latin typeface="Arial" panose="020B0604020202020204" pitchFamily="34" charset="0"/>
                        </a:rPr>
                        <a:t>12-13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1.74%</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24.927700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dirty="0">
                          <a:solidFill>
                            <a:schemeClr val="tx1"/>
                          </a:solidFill>
                          <a:effectLst/>
                          <a:latin typeface="Arial" panose="020B0604020202020204" pitchFamily="34" charset="0"/>
                        </a:rPr>
                        <a:t>-0.52%</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-2.26%</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564799"/>
                  </a:ext>
                </a:extLst>
              </a:tr>
              <a:tr h="285151">
                <a:tc>
                  <a:txBody>
                    <a:bodyPr/>
                    <a:lstStyle/>
                    <a:p>
                      <a:pPr algn="ctr" fontAlgn="b"/>
                      <a:r>
                        <a:rPr lang="en-US" sz="900" b="1" i="0" u="none" strike="noStrike">
                          <a:solidFill>
                            <a:schemeClr val="tx1"/>
                          </a:solidFill>
                          <a:effectLst/>
                          <a:latin typeface="Arial" panose="020B0604020202020204" pitchFamily="34" charset="0"/>
                        </a:rPr>
                        <a:t>13-14</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1.83%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25.629609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2.82%</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0.99%</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608333"/>
                  </a:ext>
                </a:extLst>
              </a:tr>
              <a:tr h="285151">
                <a:tc>
                  <a:txBody>
                    <a:bodyPr/>
                    <a:lstStyle/>
                    <a:p>
                      <a:pPr algn="ctr" fontAlgn="b"/>
                      <a:r>
                        <a:rPr lang="en-US" sz="900" b="1" i="0" u="none" strike="noStrike">
                          <a:solidFill>
                            <a:schemeClr val="tx1"/>
                          </a:solidFill>
                          <a:effectLst/>
                          <a:latin typeface="Arial" panose="020B0604020202020204" pitchFamily="34" charset="0"/>
                        </a:rPr>
                        <a:t>14-15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1.80%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26.115795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1.90%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0.10%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4129427"/>
                  </a:ext>
                </a:extLst>
              </a:tr>
              <a:tr h="285151">
                <a:tc>
                  <a:txBody>
                    <a:bodyPr/>
                    <a:lstStyle/>
                    <a:p>
                      <a:pPr algn="ctr" fontAlgn="b"/>
                      <a:r>
                        <a:rPr lang="en-US" sz="900" b="1" i="0" u="none" strike="noStrike">
                          <a:solidFill>
                            <a:schemeClr val="tx1"/>
                          </a:solidFill>
                          <a:effectLst/>
                          <a:latin typeface="Arial" panose="020B0604020202020204" pitchFamily="34" charset="0"/>
                        </a:rPr>
                        <a:t>15-16</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25.581717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-2.05%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-2.05%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4708937"/>
                  </a:ext>
                </a:extLst>
              </a:tr>
              <a:tr h="285151">
                <a:tc>
                  <a:txBody>
                    <a:bodyPr/>
                    <a:lstStyle/>
                    <a:p>
                      <a:pPr algn="ctr" fontAlgn="b"/>
                      <a:r>
                        <a:rPr lang="en-US" sz="900" b="1" i="0" u="none" strike="noStrike">
                          <a:solidFill>
                            <a:schemeClr val="tx1"/>
                          </a:solidFill>
                          <a:effectLst/>
                          <a:latin typeface="Arial" panose="020B0604020202020204" pitchFamily="34" charset="0"/>
                        </a:rPr>
                        <a:t>16-17</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25.767856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0.73%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0.73%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6459963"/>
                  </a:ext>
                </a:extLst>
              </a:tr>
              <a:tr h="285151">
                <a:tc>
                  <a:txBody>
                    <a:bodyPr/>
                    <a:lstStyle/>
                    <a:p>
                      <a:pPr algn="ctr" fontAlgn="b"/>
                      <a:r>
                        <a:rPr lang="en-US" sz="900" b="1" i="0" u="none" strike="noStrike">
                          <a:solidFill>
                            <a:schemeClr val="tx1"/>
                          </a:solidFill>
                          <a:effectLst/>
                          <a:latin typeface="Arial" panose="020B0604020202020204" pitchFamily="34" charset="0"/>
                        </a:rPr>
                        <a:t>17-18</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1.18%</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26.348159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2.25%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1.07%</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1095198"/>
                  </a:ext>
                </a:extLst>
              </a:tr>
              <a:tr h="285151">
                <a:tc>
                  <a:txBody>
                    <a:bodyPr/>
                    <a:lstStyle/>
                    <a:p>
                      <a:pPr algn="ctr" fontAlgn="b"/>
                      <a:r>
                        <a:rPr lang="en-US" sz="900" b="1" i="0" u="none" strike="noStrike">
                          <a:solidFill>
                            <a:schemeClr val="tx1"/>
                          </a:solidFill>
                          <a:effectLst/>
                          <a:latin typeface="Arial" panose="020B0604020202020204" pitchFamily="34" charset="0"/>
                        </a:rPr>
                        <a:t>18-19</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26.755280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1.55%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1.55%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01872775"/>
                  </a:ext>
                </a:extLst>
              </a:tr>
              <a:tr h="285151">
                <a:tc>
                  <a:txBody>
                    <a:bodyPr/>
                    <a:lstStyle/>
                    <a:p>
                      <a:pPr algn="ctr" fontAlgn="b"/>
                      <a:r>
                        <a:rPr lang="en-US" sz="900" b="1" i="0" u="none" strike="noStrike">
                          <a:solidFill>
                            <a:schemeClr val="tx1"/>
                          </a:solidFill>
                          <a:effectLst/>
                          <a:latin typeface="Arial" panose="020B0604020202020204" pitchFamily="34" charset="0"/>
                        </a:rPr>
                        <a:t>19-20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27.274335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1.94%</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1.94%</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6823851"/>
                  </a:ext>
                </a:extLst>
              </a:tr>
              <a:tr h="285151">
                <a:tc>
                  <a:txBody>
                    <a:bodyPr/>
                    <a:lstStyle/>
                    <a:p>
                      <a:pPr algn="ctr" fontAlgn="b"/>
                      <a:r>
                        <a:rPr lang="en-US" sz="900" b="1" i="0" u="none" strike="noStrike">
                          <a:solidFill>
                            <a:schemeClr val="tx1"/>
                          </a:solidFill>
                          <a:effectLst/>
                          <a:latin typeface="Arial" panose="020B0604020202020204" pitchFamily="34" charset="0"/>
                        </a:rPr>
                        <a:t>20-21</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26.142503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-4.15%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-4.15%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1527700"/>
                  </a:ext>
                </a:extLst>
              </a:tr>
              <a:tr h="285151">
                <a:tc>
                  <a:txBody>
                    <a:bodyPr/>
                    <a:lstStyle/>
                    <a:p>
                      <a:pPr algn="ctr" fontAlgn="b"/>
                      <a:r>
                        <a:rPr lang="en-US" sz="900" b="1" i="0" u="none" strike="noStrike">
                          <a:solidFill>
                            <a:schemeClr val="tx1"/>
                          </a:solidFill>
                          <a:effectLst/>
                          <a:latin typeface="Arial" panose="020B0604020202020204" pitchFamily="34" charset="0"/>
                        </a:rPr>
                        <a:t>21-22</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25.821233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-1.23%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-1.23%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04907889"/>
                  </a:ext>
                </a:extLst>
              </a:tr>
              <a:tr h="285151">
                <a:tc>
                  <a:txBody>
                    <a:bodyPr/>
                    <a:lstStyle/>
                    <a:p>
                      <a:pPr algn="ctr" fontAlgn="b"/>
                      <a:r>
                        <a:rPr lang="en-US" sz="900" b="1" i="0" u="none" strike="noStrike">
                          <a:solidFill>
                            <a:schemeClr val="tx1"/>
                          </a:solidFill>
                          <a:effectLst/>
                          <a:latin typeface="Arial" panose="020B0604020202020204" pitchFamily="34" charset="0"/>
                        </a:rPr>
                        <a:t>22-23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0.00%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25.924659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0.40%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0.40%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7474995"/>
                  </a:ext>
                </a:extLst>
              </a:tr>
              <a:tr h="285151">
                <a:tc>
                  <a:txBody>
                    <a:bodyPr/>
                    <a:lstStyle/>
                    <a:p>
                      <a:pPr algn="ctr" fontAlgn="b"/>
                      <a:r>
                        <a:rPr lang="en-US" sz="900" b="1" i="0" u="none" strike="noStrike">
                          <a:solidFill>
                            <a:schemeClr val="tx1"/>
                          </a:solidFill>
                          <a:effectLst/>
                          <a:latin typeface="Arial" panose="020B0604020202020204" pitchFamily="34" charset="0"/>
                        </a:rPr>
                        <a:t>23-24</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1.67%</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26.336406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1.59%</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-0.08%</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1962790"/>
                  </a:ext>
                </a:extLst>
              </a:tr>
              <a:tr h="285151">
                <a:tc>
                  <a:txBody>
                    <a:bodyPr/>
                    <a:lstStyle/>
                    <a:p>
                      <a:pPr algn="ctr" fontAlgn="b"/>
                      <a:r>
                        <a:rPr lang="en-US" sz="900" b="1" i="0" u="none" strike="noStrike">
                          <a:solidFill>
                            <a:schemeClr val="tx1"/>
                          </a:solidFill>
                          <a:effectLst/>
                          <a:latin typeface="Arial" panose="020B0604020202020204" pitchFamily="34" charset="0"/>
                        </a:rPr>
                        <a:t>24-25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1.90%</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1" i="0" u="none" strike="noStrike">
                          <a:solidFill>
                            <a:schemeClr val="tx1"/>
                          </a:solidFill>
                          <a:effectLst/>
                          <a:latin typeface="Arial" panose="020B0604020202020204" pitchFamily="34" charset="0"/>
                        </a:rPr>
                        <a:t> $                    10.289927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-60.93%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US" sz="900" b="1" i="0" u="none" strike="noStrike">
                          <a:solidFill>
                            <a:schemeClr val="tx1"/>
                          </a:solidFill>
                          <a:effectLst/>
                          <a:latin typeface="Arial" panose="020B0604020202020204" pitchFamily="34" charset="0"/>
                        </a:rPr>
                        <a:t>-62.83%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8710948"/>
                  </a:ext>
                </a:extLst>
              </a:tr>
              <a:tr h="285151">
                <a:tc>
                  <a:txBody>
                    <a:bodyPr/>
                    <a:lstStyle/>
                    <a:p>
                      <a:pPr algn="ctr" fontAlgn="b"/>
                      <a:r>
                        <a:rPr lang="en-US" sz="900" b="1" i="0" u="none" strike="noStrike" dirty="0">
                          <a:solidFill>
                            <a:sysClr val="windowText" lastClr="000000"/>
                          </a:solidFill>
                          <a:effectLst/>
                          <a:latin typeface="Arial" panose="020B0604020202020204" pitchFamily="34" charset="0"/>
                        </a:rPr>
                        <a:t>25-26</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en-US" sz="900" b="1" i="0" u="none" strike="noStrike" dirty="0">
                          <a:solidFill>
                            <a:sysClr val="windowText" lastClr="000000"/>
                          </a:solidFill>
                          <a:effectLst/>
                          <a:latin typeface="Arial" panose="020B0604020202020204" pitchFamily="34" charset="0"/>
                        </a:rPr>
                        <a:t>3.99%</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en-US" sz="900" b="1" i="0" u="none" strike="noStrike" dirty="0">
                          <a:solidFill>
                            <a:sysClr val="windowText" lastClr="000000"/>
                          </a:solidFill>
                          <a:effectLst/>
                          <a:latin typeface="Arial" panose="020B0604020202020204" pitchFamily="34" charset="0"/>
                        </a:rPr>
                        <a:t> $                    10.311876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r" fontAlgn="b"/>
                      <a:r>
                        <a:rPr lang="en-US" sz="900" b="1" i="0" u="none" strike="noStrike" dirty="0">
                          <a:solidFill>
                            <a:sysClr val="windowText" lastClr="000000"/>
                          </a:solidFill>
                          <a:effectLst/>
                          <a:latin typeface="Arial" panose="020B0604020202020204" pitchFamily="34" charset="0"/>
                        </a:rPr>
                        <a:t>0.21%</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r" fontAlgn="b"/>
                      <a:r>
                        <a:rPr lang="en-US" sz="900" b="1" i="0" u="none" strike="noStrike" dirty="0">
                          <a:solidFill>
                            <a:sysClr val="windowText" lastClr="000000"/>
                          </a:solidFill>
                          <a:effectLst/>
                          <a:latin typeface="Arial" panose="020B0604020202020204" pitchFamily="34" charset="0"/>
                        </a:rPr>
                        <a:t>-3.78%</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888979251"/>
                  </a:ext>
                </a:extLst>
              </a:tr>
              <a:tr h="285151">
                <a:tc>
                  <a:txBody>
                    <a:bodyPr/>
                    <a:lstStyle/>
                    <a:p>
                      <a:pPr algn="ctr" fontAlgn="b"/>
                      <a:r>
                        <a:rPr lang="en-US" sz="900" b="1" i="0" u="none" strike="noStrike" dirty="0">
                          <a:solidFill>
                            <a:sysClr val="windowText" lastClr="000000"/>
                          </a:solidFill>
                          <a:effectLst/>
                          <a:latin typeface="Arial" panose="020B0604020202020204" pitchFamily="34" charset="0"/>
                        </a:rPr>
                        <a:t>26-27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en-US" sz="900" b="1" i="0" u="none" strike="noStrike" dirty="0">
                          <a:solidFill>
                            <a:sysClr val="windowText" lastClr="000000"/>
                          </a:solidFill>
                          <a:effectLst/>
                          <a:latin typeface="Arial" panose="020B0604020202020204" pitchFamily="34" charset="0"/>
                        </a:rPr>
                        <a:t>2.65%</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fontAlgn="b"/>
                      <a:r>
                        <a:rPr lang="en-US" sz="900" b="1" i="0" u="none" strike="noStrike" dirty="0">
                          <a:solidFill>
                            <a:sysClr val="windowText" lastClr="000000"/>
                          </a:solidFill>
                          <a:effectLst/>
                          <a:latin typeface="Arial" panose="020B0604020202020204" pitchFamily="34" charset="0"/>
                        </a:rPr>
                        <a:t> $                     9.955599 </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r" fontAlgn="b"/>
                      <a:r>
                        <a:rPr lang="en-US" sz="900" b="1" i="0" u="none" strike="noStrike" dirty="0">
                          <a:solidFill>
                            <a:sysClr val="windowText" lastClr="000000"/>
                          </a:solidFill>
                          <a:effectLst/>
                          <a:latin typeface="Arial" panose="020B0604020202020204" pitchFamily="34" charset="0"/>
                        </a:rPr>
                        <a:t>-3.58%</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tc>
                  <a:txBody>
                    <a:bodyPr/>
                    <a:lstStyle/>
                    <a:p>
                      <a:pPr algn="r" fontAlgn="b"/>
                      <a:r>
                        <a:rPr lang="en-US" sz="900" b="1" i="0" u="none" strike="noStrike" dirty="0">
                          <a:solidFill>
                            <a:sysClr val="windowText" lastClr="000000"/>
                          </a:solidFill>
                          <a:effectLst/>
                          <a:latin typeface="Arial" panose="020B0604020202020204" pitchFamily="34" charset="0"/>
                        </a:rPr>
                        <a:t>-6.23%</a:t>
                      </a:r>
                    </a:p>
                  </a:txBody>
                  <a:tcPr marL="7592" marR="7592" marT="759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843105907"/>
                  </a:ext>
                </a:extLst>
              </a:tr>
            </a:tbl>
          </a:graphicData>
        </a:graphic>
      </p:graphicFrame>
      <p:sp>
        <p:nvSpPr>
          <p:cNvPr id="7" name="Rectangle 6">
            <a:extLst>
              <a:ext uri="{FF2B5EF4-FFF2-40B4-BE49-F238E27FC236}">
                <a16:creationId xmlns:a16="http://schemas.microsoft.com/office/drawing/2014/main" id="{7C86337B-4DC2-41A3-AAB3-CBCA68D9854A}"/>
              </a:ext>
            </a:extLst>
          </p:cNvPr>
          <p:cNvSpPr/>
          <p:nvPr/>
        </p:nvSpPr>
        <p:spPr>
          <a:xfrm>
            <a:off x="278693" y="6474022"/>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148811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5BBD-2E1B-49BF-AA8C-FA2694499A0E}"/>
              </a:ext>
            </a:extLst>
          </p:cNvPr>
          <p:cNvSpPr>
            <a:spLocks noGrp="1"/>
          </p:cNvSpPr>
          <p:nvPr>
            <p:ph type="title"/>
          </p:nvPr>
        </p:nvSpPr>
        <p:spPr>
          <a:xfrm>
            <a:off x="1467449" y="480345"/>
            <a:ext cx="3947088" cy="5596568"/>
          </a:xfrm>
        </p:spPr>
        <p:txBody>
          <a:bodyPr>
            <a:normAutofit/>
          </a:bodyPr>
          <a:lstStyle/>
          <a:p>
            <a:pPr algn="ctr"/>
            <a:r>
              <a:rPr lang="en-US" sz="3600" b="1" dirty="0"/>
              <a:t>Proposed Tax impact to property owners</a:t>
            </a:r>
            <a:br>
              <a:rPr lang="en-US" sz="3600" b="1" dirty="0"/>
            </a:br>
            <a:br>
              <a:rPr lang="en-US" sz="3600" b="1" dirty="0"/>
            </a:br>
            <a:br>
              <a:rPr lang="en-US" sz="3600" b="1" dirty="0"/>
            </a:br>
            <a:br>
              <a:rPr lang="en-US" sz="3600" b="1" dirty="0"/>
            </a:br>
            <a:br>
              <a:rPr lang="en-US" sz="3600" b="1" dirty="0"/>
            </a:br>
            <a:br>
              <a:rPr lang="en-US" sz="3600" b="1" dirty="0"/>
            </a:br>
            <a:br>
              <a:rPr lang="en-US" sz="3600" b="1" dirty="0"/>
            </a:br>
            <a:endParaRPr lang="en-US" sz="3600" b="1" dirty="0"/>
          </a:p>
        </p:txBody>
      </p:sp>
      <p:pic>
        <p:nvPicPr>
          <p:cNvPr id="14" name="Content Placeholder 13" descr="A red house with white door and plants&#10;&#10;AI-generated content may be incorrect.">
            <a:extLst>
              <a:ext uri="{FF2B5EF4-FFF2-40B4-BE49-F238E27FC236}">
                <a16:creationId xmlns:a16="http://schemas.microsoft.com/office/drawing/2014/main" id="{A888E313-CFCC-1BC1-449E-BCE3DCE076C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4605" y="3203655"/>
            <a:ext cx="2238375" cy="2047875"/>
          </a:xfrm>
        </p:spPr>
      </p:pic>
      <p:pic>
        <p:nvPicPr>
          <p:cNvPr id="7" name="Picture 6">
            <a:extLst>
              <a:ext uri="{FF2B5EF4-FFF2-40B4-BE49-F238E27FC236}">
                <a16:creationId xmlns:a16="http://schemas.microsoft.com/office/drawing/2014/main" id="{CEE3D197-717E-4E45-B304-EAD99E949B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4605" y="6018104"/>
            <a:ext cx="801922" cy="631434"/>
          </a:xfrm>
          <a:prstGeom prst="rect">
            <a:avLst/>
          </a:prstGeom>
        </p:spPr>
      </p:pic>
      <p:sp>
        <p:nvSpPr>
          <p:cNvPr id="12" name="Rectangle 11">
            <a:extLst>
              <a:ext uri="{FF2B5EF4-FFF2-40B4-BE49-F238E27FC236}">
                <a16:creationId xmlns:a16="http://schemas.microsoft.com/office/drawing/2014/main" id="{0AD0B6FB-DD6E-0BD2-2ED8-EAE2899B70FD}"/>
              </a:ext>
            </a:extLst>
          </p:cNvPr>
          <p:cNvSpPr/>
          <p:nvPr/>
        </p:nvSpPr>
        <p:spPr>
          <a:xfrm>
            <a:off x="278693" y="6474022"/>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sp>
        <p:nvSpPr>
          <p:cNvPr id="20" name="TextBox 19">
            <a:extLst>
              <a:ext uri="{FF2B5EF4-FFF2-40B4-BE49-F238E27FC236}">
                <a16:creationId xmlns:a16="http://schemas.microsoft.com/office/drawing/2014/main" id="{EE772D67-6AF4-43D9-6588-02B7C6F296D1}"/>
              </a:ext>
            </a:extLst>
          </p:cNvPr>
          <p:cNvSpPr txBox="1"/>
          <p:nvPr/>
        </p:nvSpPr>
        <p:spPr>
          <a:xfrm>
            <a:off x="5829797" y="1589513"/>
            <a:ext cx="6094476" cy="3378232"/>
          </a:xfrm>
          <a:prstGeom prst="rect">
            <a:avLst/>
          </a:prstGeom>
          <a:noFill/>
        </p:spPr>
        <p:txBody>
          <a:bodyPr wrap="square">
            <a:spAutoFit/>
          </a:bodyPr>
          <a:lstStyle/>
          <a:p>
            <a:pPr marL="0" marR="0">
              <a:lnSpc>
                <a:spcPct val="115000"/>
              </a:lnSpc>
              <a:spcAft>
                <a:spcPts val="800"/>
              </a:spcAft>
              <a:buNone/>
            </a:pPr>
            <a:r>
              <a:rPr lang="en-US" sz="1600" b="1" u="sng" kern="100" dirty="0">
                <a:effectLst/>
                <a:latin typeface="Aptos" panose="020B0004020202020204" pitchFamily="34" charset="0"/>
                <a:ea typeface="Aptos" panose="020B0004020202020204" pitchFamily="34" charset="0"/>
                <a:cs typeface="Times New Roman" panose="02020603050405020304" pitchFamily="18" charset="0"/>
              </a:rPr>
              <a:t>Assessed Home Value</a:t>
            </a:r>
            <a:r>
              <a:rPr lang="en-US" sz="16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600" b="1" u="sng" kern="100" dirty="0">
                <a:effectLst/>
                <a:latin typeface="Aptos" panose="020B0004020202020204" pitchFamily="34" charset="0"/>
                <a:ea typeface="Aptos" panose="020B0004020202020204" pitchFamily="34" charset="0"/>
                <a:cs typeface="Times New Roman" panose="02020603050405020304" pitchFamily="18" charset="0"/>
              </a:rPr>
              <a:t>2026-2027 Projected Tax Change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$50,000					</a:t>
            </a:r>
            <a:r>
              <a:rPr lang="en-US"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$(17.81)</a:t>
            </a:r>
            <a:endParaRPr lang="en-US" sz="12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buNone/>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$75,000 					</a:t>
            </a:r>
            <a:r>
              <a:rPr lang="en-US"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$(26.72)</a:t>
            </a:r>
            <a:endParaRPr lang="en-US" sz="12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pPr>
            <a:r>
              <a:rPr lang="en-US" sz="1400" kern="100" dirty="0">
                <a:effectLst/>
                <a:latin typeface="Aptos" panose="020B0004020202020204" pitchFamily="34" charset="0"/>
                <a:ea typeface="Aptos" panose="020B0004020202020204" pitchFamily="34" charset="0"/>
                <a:cs typeface="Times New Roman" panose="02020603050405020304" pitchFamily="18" charset="0"/>
              </a:rPr>
              <a:t>$100,000					</a:t>
            </a:r>
            <a:r>
              <a:rPr lang="en-US"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a:t>
            </a:r>
            <a:r>
              <a:rPr lang="en-US" sz="1400" kern="100" dirty="0">
                <a:solidFill>
                  <a:srgbClr val="FF0000"/>
                </a:solidFill>
                <a:latin typeface="Aptos" panose="020B0004020202020204" pitchFamily="34" charset="0"/>
                <a:ea typeface="Aptos" panose="020B0004020202020204" pitchFamily="34" charset="0"/>
                <a:cs typeface="Times New Roman" panose="02020603050405020304" pitchFamily="18" charset="0"/>
              </a:rPr>
              <a:t>(35.63)</a:t>
            </a:r>
            <a:endParaRPr lang="en-US" sz="1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pPr>
            <a:endParaRPr lang="en-US" sz="1400" kern="100" dirty="0">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pP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pPr>
            <a:endParaRPr lang="en-US" sz="1400" kern="100" dirty="0">
              <a:latin typeface="Aptos" panose="020B0004020202020204" pitchFamily="34" charset="0"/>
              <a:ea typeface="Aptos" panose="020B0004020202020204" pitchFamily="34" charset="0"/>
              <a:cs typeface="Times New Roman" panose="02020603050405020304" pitchFamily="18" charset="0"/>
            </a:endParaRPr>
          </a:p>
          <a:p>
            <a:pPr marL="0" marR="0" indent="457200">
              <a:lnSpc>
                <a:spcPct val="115000"/>
              </a:lnSpc>
              <a:spcAft>
                <a:spcPts val="800"/>
              </a:spcAft>
            </a:pPr>
            <a:r>
              <a:rPr lang="en-US" sz="1400" kern="100" dirty="0">
                <a:latin typeface="Aptos" panose="020B0004020202020204" pitchFamily="34" charset="0"/>
                <a:ea typeface="Aptos" panose="020B0004020202020204" pitchFamily="34" charset="0"/>
                <a:cs typeface="Times New Roman" panose="02020603050405020304" pitchFamily="18" charset="0"/>
              </a:rPr>
              <a:t>This information is calculated using the proposed changes to the majority of the taxpayers in the Franklinville School District.</a:t>
            </a:r>
          </a:p>
          <a:p>
            <a:pPr marL="0" marR="0" indent="457200">
              <a:lnSpc>
                <a:spcPct val="115000"/>
              </a:lnSpc>
              <a:spcAft>
                <a:spcPts val="800"/>
              </a:spcAft>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170920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444" y="284176"/>
            <a:ext cx="11169445" cy="748211"/>
          </a:xfrm>
        </p:spPr>
        <p:txBody>
          <a:bodyPr>
            <a:normAutofit/>
          </a:bodyPr>
          <a:lstStyle/>
          <a:p>
            <a:pPr algn="ctr"/>
            <a:r>
              <a:rPr lang="en-US" sz="4000" b="1" dirty="0"/>
              <a:t>Understanding a Contingent </a:t>
            </a:r>
            <a:r>
              <a:rPr lang="en-US" b="1" dirty="0"/>
              <a:t>B</a:t>
            </a:r>
            <a:r>
              <a:rPr lang="en-US" sz="4000" b="1" dirty="0"/>
              <a:t>udget</a:t>
            </a:r>
          </a:p>
        </p:txBody>
      </p:sp>
      <p:sp>
        <p:nvSpPr>
          <p:cNvPr id="8" name="Content Placeholder 7">
            <a:extLst>
              <a:ext uri="{FF2B5EF4-FFF2-40B4-BE49-F238E27FC236}">
                <a16:creationId xmlns:a16="http://schemas.microsoft.com/office/drawing/2014/main" id="{93505867-DE22-D945-2CC4-66305ED3ABCF}"/>
              </a:ext>
            </a:extLst>
          </p:cNvPr>
          <p:cNvSpPr>
            <a:spLocks noGrp="1"/>
          </p:cNvSpPr>
          <p:nvPr>
            <p:ph idx="1"/>
          </p:nvPr>
        </p:nvSpPr>
        <p:spPr>
          <a:xfrm>
            <a:off x="795130" y="1032387"/>
            <a:ext cx="10875759" cy="5404989"/>
          </a:xfrm>
        </p:spPr>
        <p:txBody>
          <a:bodyPr>
            <a:normAutofit fontScale="47500" lnSpcReduction="20000"/>
          </a:bodyPr>
          <a:lstStyle/>
          <a:p>
            <a:r>
              <a:rPr lang="en-US" sz="2600" b="1" dirty="0">
                <a:effectLst/>
                <a:latin typeface="Calibri" panose="020F0502020204030204" pitchFamily="34" charset="0"/>
                <a:ea typeface="Calibri" panose="020F0502020204030204" pitchFamily="34" charset="0"/>
                <a:cs typeface="Times New Roman" panose="02020603050405020304" pitchFamily="18" charset="0"/>
              </a:rPr>
              <a:t>Non-Contingent Expenses are expenses that are not necessary to; 1) Provide the minimum legal services for operating and maintaining the educational program and school buildings; 2) Preserve the property of the District; and 3) Ensure the health and safety of students and staff. Examples include:</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solidFill>
                <a:schemeClr val="bg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Student Programming </a:t>
            </a:r>
            <a:r>
              <a:rPr lang="en-US" dirty="0"/>
              <a:t>(beyond required educational components):</a:t>
            </a:r>
          </a:p>
          <a:p>
            <a:pPr lvl="2"/>
            <a:r>
              <a:rPr lang="en-US" dirty="0"/>
              <a:t>Summer Programs</a:t>
            </a:r>
          </a:p>
          <a:p>
            <a:pPr lvl="2"/>
            <a:r>
              <a:rPr lang="en-US" dirty="0"/>
              <a:t>College Courses</a:t>
            </a:r>
          </a:p>
          <a:p>
            <a:pPr lvl="2"/>
            <a:r>
              <a:rPr lang="en-US" dirty="0"/>
              <a:t>Field Trips</a:t>
            </a:r>
          </a:p>
          <a:p>
            <a:pPr lvl="2"/>
            <a:r>
              <a:rPr lang="en-US" dirty="0"/>
              <a:t>Student supplies (any supplies available from sources outside the school district)</a:t>
            </a:r>
            <a:endParaRPr lang="en-US" sz="2200" dirty="0"/>
          </a:p>
          <a:p>
            <a:pPr lvl="2"/>
            <a:endParaRPr lang="en-US" sz="1800" b="1" dirty="0">
              <a:solidFill>
                <a:schemeClr val="bg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lvl="1"/>
            <a:r>
              <a:rPr lang="en-US" b="1" dirty="0"/>
              <a:t>Facility Use by Outside Organizations </a:t>
            </a:r>
            <a:r>
              <a:rPr lang="en-US" dirty="0"/>
              <a:t>(anything that would cost the district money):</a:t>
            </a:r>
          </a:p>
          <a:p>
            <a:pPr lvl="2"/>
            <a:r>
              <a:rPr lang="en-US" dirty="0"/>
              <a:t>Youth Organizations (PAWS Swimming, Youth Wrestling, Youth football/cheer, Youth baseball)</a:t>
            </a:r>
          </a:p>
          <a:p>
            <a:pPr lvl="2"/>
            <a:r>
              <a:rPr lang="en-US" dirty="0"/>
              <a:t>Maple Festival</a:t>
            </a:r>
          </a:p>
          <a:p>
            <a:pPr lvl="2"/>
            <a:r>
              <a:rPr lang="en-US" dirty="0"/>
              <a:t>PTO Holiday Shopping Extravaganza</a:t>
            </a:r>
          </a:p>
          <a:p>
            <a:pPr lvl="2"/>
            <a:r>
              <a:rPr lang="en-US" dirty="0"/>
              <a:t>Various Dance Groups</a:t>
            </a:r>
          </a:p>
          <a:p>
            <a:pPr lvl="2"/>
            <a:r>
              <a:rPr lang="en-US" dirty="0"/>
              <a:t>Alumni Basketball Tournament, Adult Basketball League</a:t>
            </a:r>
          </a:p>
          <a:p>
            <a:pPr lvl="2"/>
            <a:endParaRPr lang="en-US" b="1" dirty="0"/>
          </a:p>
          <a:p>
            <a:pPr lvl="1"/>
            <a:r>
              <a:rPr lang="en-US" b="1" dirty="0"/>
              <a:t>Equipment Purchases</a:t>
            </a:r>
            <a:r>
              <a:rPr lang="en-US" dirty="0"/>
              <a:t>:</a:t>
            </a:r>
          </a:p>
          <a:p>
            <a:pPr lvl="2"/>
            <a:r>
              <a:rPr lang="en-US" dirty="0"/>
              <a:t>School Buses, School Vehicles</a:t>
            </a:r>
          </a:p>
          <a:p>
            <a:pPr lvl="2"/>
            <a:r>
              <a:rPr lang="en-US" dirty="0"/>
              <a:t>Buildings &amp; Grounds Equipment (mowers, snow blowers, floor scrubbers, etc.)</a:t>
            </a:r>
          </a:p>
          <a:p>
            <a:pPr lvl="2"/>
            <a:r>
              <a:rPr lang="en-US" dirty="0"/>
              <a:t>Athletic Equipment</a:t>
            </a:r>
          </a:p>
          <a:p>
            <a:pPr lvl="2"/>
            <a:r>
              <a:rPr lang="en-US" dirty="0"/>
              <a:t>Technology Equipment for students &amp; staff</a:t>
            </a:r>
          </a:p>
          <a:p>
            <a:pPr lvl="2"/>
            <a:endParaRPr lang="en-US" b="1" dirty="0"/>
          </a:p>
          <a:p>
            <a:pPr lvl="1"/>
            <a:r>
              <a:rPr lang="en-US" b="1" dirty="0"/>
              <a:t>Capital Expenses:</a:t>
            </a:r>
          </a:p>
          <a:p>
            <a:pPr lvl="2"/>
            <a:r>
              <a:rPr lang="en-US" dirty="0"/>
              <a:t>Transfers to Capital Fund for minor capital costs for buildings – HVAC Controls Upgrades</a:t>
            </a:r>
          </a:p>
          <a:p>
            <a:pPr lvl="2"/>
            <a:endParaRPr lang="en-US" dirty="0"/>
          </a:p>
        </p:txBody>
      </p:sp>
      <p:sp>
        <p:nvSpPr>
          <p:cNvPr id="4" name="Rectangle 3">
            <a:extLst>
              <a:ext uri="{FF2B5EF4-FFF2-40B4-BE49-F238E27FC236}">
                <a16:creationId xmlns:a16="http://schemas.microsoft.com/office/drawing/2014/main" id="{31C3C7F8-5599-4BC8-AAA6-A5BF513BFE65}"/>
              </a:ext>
            </a:extLst>
          </p:cNvPr>
          <p:cNvSpPr/>
          <p:nvPr/>
        </p:nvSpPr>
        <p:spPr>
          <a:xfrm>
            <a:off x="0" y="6488668"/>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416D47D4-045B-4AD5-BB5D-E79CFC350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87829" y="5942390"/>
            <a:ext cx="801922" cy="631434"/>
          </a:xfrm>
          <a:prstGeom prst="rect">
            <a:avLst/>
          </a:prstGeom>
        </p:spPr>
      </p:pic>
    </p:spTree>
    <p:extLst>
      <p:ext uri="{BB962C8B-B14F-4D97-AF65-F5344CB8AC3E}">
        <p14:creationId xmlns:p14="http://schemas.microsoft.com/office/powerpoint/2010/main" val="12062848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7B157-96F5-7CB9-3C54-A6137AF2F3EB}"/>
              </a:ext>
            </a:extLst>
          </p:cNvPr>
          <p:cNvSpPr>
            <a:spLocks noGrp="1"/>
          </p:cNvSpPr>
          <p:nvPr>
            <p:ph type="title"/>
          </p:nvPr>
        </p:nvSpPr>
        <p:spPr>
          <a:xfrm>
            <a:off x="1202919" y="284176"/>
            <a:ext cx="9784080" cy="675944"/>
          </a:xfrm>
        </p:spPr>
        <p:txBody>
          <a:bodyPr>
            <a:normAutofit fontScale="90000"/>
          </a:bodyPr>
          <a:lstStyle/>
          <a:p>
            <a:pPr algn="ctr"/>
            <a:r>
              <a:rPr lang="en-US" b="1" dirty="0"/>
              <a:t>Board of Education Candidate(s)</a:t>
            </a:r>
          </a:p>
        </p:txBody>
      </p:sp>
      <p:sp>
        <p:nvSpPr>
          <p:cNvPr id="3" name="Content Placeholder 2">
            <a:extLst>
              <a:ext uri="{FF2B5EF4-FFF2-40B4-BE49-F238E27FC236}">
                <a16:creationId xmlns:a16="http://schemas.microsoft.com/office/drawing/2014/main" id="{98BCADED-F1E1-45DF-8DA2-52BF3A4A89D4}"/>
              </a:ext>
            </a:extLst>
          </p:cNvPr>
          <p:cNvSpPr>
            <a:spLocks noGrp="1"/>
          </p:cNvSpPr>
          <p:nvPr>
            <p:ph sz="half" idx="1"/>
          </p:nvPr>
        </p:nvSpPr>
        <p:spPr>
          <a:xfrm>
            <a:off x="1985963" y="1085851"/>
            <a:ext cx="9144001" cy="4114799"/>
          </a:xfrm>
        </p:spPr>
        <p:txBody>
          <a:bodyPr>
            <a:normAutofit/>
          </a:bodyPr>
          <a:lstStyle/>
          <a:p>
            <a:r>
              <a:rPr lang="en-US" sz="2400" b="1" dirty="0"/>
              <a:t>Michael Brisky -</a:t>
            </a:r>
            <a:r>
              <a:rPr lang="en-US" sz="2400" dirty="0"/>
              <a:t> </a:t>
            </a:r>
            <a:r>
              <a:rPr lang="en-US" sz="2400" b="1" dirty="0"/>
              <a:t>Board Member Candidate </a:t>
            </a:r>
            <a:endParaRPr lang="en-US" sz="2400" dirty="0"/>
          </a:p>
          <a:p>
            <a:r>
              <a:rPr lang="en-US" sz="2000" b="1" dirty="0"/>
              <a:t>5-year term commencing on July 1, 2026 </a:t>
            </a:r>
            <a:endParaRPr lang="en-US" sz="2000" dirty="0"/>
          </a:p>
          <a:p>
            <a:r>
              <a:rPr lang="en-US" sz="2000" b="1" dirty="0"/>
              <a:t>Michael Brisky </a:t>
            </a:r>
            <a:r>
              <a:rPr lang="en-US" sz="2000" dirty="0"/>
              <a:t>is a lifelong resident of the Franklinville Central School District, graduating from FCS/TBA in 2002 and subsequently attending SUNY Albany receiving a Bachelor’s Degree. Michael is currently the Cattaraugus County Deputy County Administrator. He and his wife, Elizabeth, the FCS/TBA Elementary Librarian, live in Franklinville with their three children, Renee (7</a:t>
            </a:r>
            <a:r>
              <a:rPr lang="en-US" sz="2000" baseline="30000" dirty="0"/>
              <a:t>th </a:t>
            </a:r>
            <a:r>
              <a:rPr lang="en-US" sz="2000" dirty="0"/>
              <a:t>grade), Michael (5</a:t>
            </a:r>
            <a:r>
              <a:rPr lang="en-US" sz="2000" baseline="30000" dirty="0"/>
              <a:t>th </a:t>
            </a:r>
            <a:r>
              <a:rPr lang="en-US" sz="2000" dirty="0"/>
              <a:t>grade) and Jillian (2</a:t>
            </a:r>
            <a:r>
              <a:rPr lang="en-US" sz="2000" baseline="30000" dirty="0"/>
              <a:t>nd </a:t>
            </a:r>
            <a:r>
              <a:rPr lang="en-US" sz="2000" dirty="0"/>
              <a:t>grade). </a:t>
            </a:r>
          </a:p>
          <a:p>
            <a:endParaRPr lang="en-US" dirty="0"/>
          </a:p>
        </p:txBody>
      </p:sp>
    </p:spTree>
    <p:extLst>
      <p:ext uri="{BB962C8B-B14F-4D97-AF65-F5344CB8AC3E}">
        <p14:creationId xmlns:p14="http://schemas.microsoft.com/office/powerpoint/2010/main" val="4041670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304801"/>
            <a:ext cx="11393424" cy="1219201"/>
          </a:xfrm>
        </p:spPr>
        <p:txBody>
          <a:bodyPr/>
          <a:lstStyle/>
          <a:p>
            <a:pPr algn="ctr"/>
            <a:r>
              <a:rPr lang="en-US" sz="4800" b="1" dirty="0">
                <a:solidFill>
                  <a:schemeClr val="tx2">
                    <a:lumMod val="75000"/>
                  </a:schemeClr>
                </a:solidFill>
              </a:rPr>
              <a:t>2026-2027 Budget &amp; Election Information</a:t>
            </a:r>
          </a:p>
        </p:txBody>
      </p:sp>
      <p:sp>
        <p:nvSpPr>
          <p:cNvPr id="3" name="Text Placeholder 2"/>
          <p:cNvSpPr>
            <a:spLocks noGrp="1"/>
          </p:cNvSpPr>
          <p:nvPr>
            <p:ph type="body" idx="1"/>
          </p:nvPr>
        </p:nvSpPr>
        <p:spPr>
          <a:xfrm>
            <a:off x="1435726" y="1785616"/>
            <a:ext cx="9765674" cy="4267200"/>
          </a:xfrm>
        </p:spPr>
        <p:txBody>
          <a:bodyPr>
            <a:normAutofit/>
          </a:bodyPr>
          <a:lstStyle/>
          <a:p>
            <a:r>
              <a:rPr lang="en-US" b="1" dirty="0">
                <a:solidFill>
                  <a:schemeClr val="tx1"/>
                </a:solidFill>
              </a:rPr>
              <a:t>All 2026-27 Budget &amp; Election Information is posted to the District Website:</a:t>
            </a:r>
          </a:p>
          <a:p>
            <a:endParaRPr lang="en-US" b="1" dirty="0">
              <a:solidFill>
                <a:schemeClr val="tx1"/>
              </a:solidFill>
            </a:endParaRPr>
          </a:p>
          <a:p>
            <a:r>
              <a:rPr lang="en-US" b="1" dirty="0">
                <a:solidFill>
                  <a:schemeClr val="tx1"/>
                </a:solidFill>
              </a:rPr>
              <a:t>https://www.tbafcs.org/about-us/business-office/2026-2027-budget-information</a:t>
            </a:r>
          </a:p>
          <a:p>
            <a:endParaRPr lang="en-US" dirty="0">
              <a:solidFill>
                <a:schemeClr val="tx1"/>
              </a:solidFill>
            </a:endParaRPr>
          </a:p>
          <a:p>
            <a:r>
              <a:rPr lang="en-US" dirty="0">
                <a:solidFill>
                  <a:schemeClr val="tx1"/>
                </a:solidFill>
              </a:rPr>
              <a:t>All information is also available at the District Business Office – please contact Donna Howard at (716) 676-8028 to request a printed copy of the 2026-2027 Budget Information</a:t>
            </a:r>
          </a:p>
        </p:txBody>
      </p:sp>
      <p:sp>
        <p:nvSpPr>
          <p:cNvPr id="4" name="Rectangle 3"/>
          <p:cNvSpPr/>
          <p:nvPr/>
        </p:nvSpPr>
        <p:spPr>
          <a:xfrm>
            <a:off x="0" y="6368533"/>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4656" y="6052816"/>
            <a:ext cx="801922" cy="631434"/>
          </a:xfrm>
          <a:prstGeom prst="rect">
            <a:avLst/>
          </a:prstGeom>
        </p:spPr>
      </p:pic>
      <p:pic>
        <p:nvPicPr>
          <p:cNvPr id="7" name="Picture 6">
            <a:extLst>
              <a:ext uri="{FF2B5EF4-FFF2-40B4-BE49-F238E27FC236}">
                <a16:creationId xmlns:a16="http://schemas.microsoft.com/office/drawing/2014/main" id="{04061624-3565-5B6A-DAD0-0AAE5AE748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3493" y="4723247"/>
            <a:ext cx="1517907" cy="1487427"/>
          </a:xfrm>
          <a:prstGeom prst="rect">
            <a:avLst/>
          </a:prstGeom>
        </p:spPr>
      </p:pic>
    </p:spTree>
    <p:extLst>
      <p:ext uri="{BB962C8B-B14F-4D97-AF65-F5344CB8AC3E}">
        <p14:creationId xmlns:p14="http://schemas.microsoft.com/office/powerpoint/2010/main" val="1529257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6DE6649-ADD9-962A-DFF0-ADB4780EDDE8}"/>
              </a:ext>
            </a:extLst>
          </p:cNvPr>
          <p:cNvPicPr>
            <a:picLocks noChangeAspect="1"/>
          </p:cNvPicPr>
          <p:nvPr/>
        </p:nvPicPr>
        <p:blipFill>
          <a:blip r:embed="rId3"/>
          <a:stretch>
            <a:fillRect/>
          </a:stretch>
        </p:blipFill>
        <p:spPr>
          <a:xfrm>
            <a:off x="1424539" y="449452"/>
            <a:ext cx="10682972" cy="5959096"/>
          </a:xfrm>
          <a:prstGeom prst="rect">
            <a:avLst/>
          </a:prstGeom>
        </p:spPr>
      </p:pic>
    </p:spTree>
    <p:extLst>
      <p:ext uri="{BB962C8B-B14F-4D97-AF65-F5344CB8AC3E}">
        <p14:creationId xmlns:p14="http://schemas.microsoft.com/office/powerpoint/2010/main" val="185291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88B91ED-7F5D-E9BC-3E5A-4FDBFE0AD7F1}"/>
              </a:ext>
            </a:extLst>
          </p:cNvPr>
          <p:cNvPicPr>
            <a:picLocks noChangeAspect="1"/>
          </p:cNvPicPr>
          <p:nvPr/>
        </p:nvPicPr>
        <p:blipFill>
          <a:blip r:embed="rId3"/>
          <a:stretch>
            <a:fillRect/>
          </a:stretch>
        </p:blipFill>
        <p:spPr>
          <a:xfrm>
            <a:off x="991402" y="376970"/>
            <a:ext cx="10942854" cy="6104060"/>
          </a:xfrm>
          <a:prstGeom prst="rect">
            <a:avLst/>
          </a:prstGeom>
        </p:spPr>
      </p:pic>
    </p:spTree>
    <p:extLst>
      <p:ext uri="{BB962C8B-B14F-4D97-AF65-F5344CB8AC3E}">
        <p14:creationId xmlns:p14="http://schemas.microsoft.com/office/powerpoint/2010/main" val="3840155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6D29242-0E41-5F39-3BED-3CE0A602599A}"/>
              </a:ext>
            </a:extLst>
          </p:cNvPr>
          <p:cNvPicPr>
            <a:picLocks noChangeAspect="1"/>
          </p:cNvPicPr>
          <p:nvPr/>
        </p:nvPicPr>
        <p:blipFill>
          <a:blip r:embed="rId3"/>
          <a:stretch>
            <a:fillRect/>
          </a:stretch>
        </p:blipFill>
        <p:spPr>
          <a:xfrm>
            <a:off x="770020" y="456372"/>
            <a:ext cx="11193111" cy="6243657"/>
          </a:xfrm>
          <a:prstGeom prst="rect">
            <a:avLst/>
          </a:prstGeom>
        </p:spPr>
      </p:pic>
    </p:spTree>
    <p:extLst>
      <p:ext uri="{BB962C8B-B14F-4D97-AF65-F5344CB8AC3E}">
        <p14:creationId xmlns:p14="http://schemas.microsoft.com/office/powerpoint/2010/main" val="1788834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tretch>
            <a:fillRect/>
          </a:stretch>
        </p:blipFill>
        <p:spPr>
          <a:xfrm>
            <a:off x="712269" y="283833"/>
            <a:ext cx="11276789" cy="629033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009603A-B7CE-07DB-63F5-75E6AA6AF0EE}"/>
              </a:ext>
            </a:extLst>
          </p:cNvPr>
          <p:cNvPicPr>
            <a:picLocks noChangeAspect="1"/>
          </p:cNvPicPr>
          <p:nvPr/>
        </p:nvPicPr>
        <p:blipFill>
          <a:blip r:embed="rId3"/>
          <a:stretch>
            <a:fillRect/>
          </a:stretch>
        </p:blipFill>
        <p:spPr>
          <a:xfrm>
            <a:off x="1135780" y="495089"/>
            <a:ext cx="10519343" cy="5867821"/>
          </a:xfrm>
          <a:prstGeom prst="rect">
            <a:avLst/>
          </a:prstGeom>
        </p:spPr>
      </p:pic>
    </p:spTree>
    <p:extLst>
      <p:ext uri="{BB962C8B-B14F-4D97-AF65-F5344CB8AC3E}">
        <p14:creationId xmlns:p14="http://schemas.microsoft.com/office/powerpoint/2010/main" val="4132286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E16DB-703A-4CE6-A7FE-9DF1FC293046}"/>
              </a:ext>
            </a:extLst>
          </p:cNvPr>
          <p:cNvSpPr>
            <a:spLocks noGrp="1"/>
          </p:cNvSpPr>
          <p:nvPr>
            <p:ph type="title"/>
          </p:nvPr>
        </p:nvSpPr>
        <p:spPr>
          <a:xfrm>
            <a:off x="2541687" y="210960"/>
            <a:ext cx="6324600" cy="1261953"/>
          </a:xfrm>
        </p:spPr>
        <p:txBody>
          <a:bodyPr/>
          <a:lstStyle/>
          <a:p>
            <a:pPr algn="ctr"/>
            <a:r>
              <a:rPr lang="en-US"/>
              <a:t>Questions / Discussion</a:t>
            </a:r>
          </a:p>
        </p:txBody>
      </p:sp>
      <p:pic>
        <p:nvPicPr>
          <p:cNvPr id="4" name="Picture 3">
            <a:extLst>
              <a:ext uri="{FF2B5EF4-FFF2-40B4-BE49-F238E27FC236}">
                <a16:creationId xmlns:a16="http://schemas.microsoft.com/office/drawing/2014/main" id="{A52AB746-F275-4B63-9DF5-F56A3E39A1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7342" y="6047314"/>
            <a:ext cx="801922" cy="631434"/>
          </a:xfrm>
          <a:prstGeom prst="rect">
            <a:avLst/>
          </a:prstGeom>
        </p:spPr>
      </p:pic>
      <p:sp>
        <p:nvSpPr>
          <p:cNvPr id="6" name="Rectangle 5">
            <a:extLst>
              <a:ext uri="{FF2B5EF4-FFF2-40B4-BE49-F238E27FC236}">
                <a16:creationId xmlns:a16="http://schemas.microsoft.com/office/drawing/2014/main" id="{5B1DEF4D-A274-47F0-BA01-DBFF2ECEA16D}"/>
              </a:ext>
            </a:extLst>
          </p:cNvPr>
          <p:cNvSpPr/>
          <p:nvPr/>
        </p:nvSpPr>
        <p:spPr>
          <a:xfrm>
            <a:off x="-114300" y="6296924"/>
            <a:ext cx="6324600" cy="369332"/>
          </a:xfrm>
          <a:prstGeom prst="rect">
            <a:avLst/>
          </a:prstGeom>
        </p:spPr>
        <p:txBody>
          <a:bodyPr wrap="square">
            <a:spAutoFit/>
          </a:bodyPr>
          <a:lstStyle/>
          <a:p>
            <a:pPr algn="ctr" defTabSz="914400" eaLnBrk="0" fontAlgn="base" hangingPunct="0">
              <a:spcBef>
                <a:spcPct val="0"/>
              </a:spcBef>
              <a:spcAft>
                <a:spcPct val="0"/>
              </a:spcAft>
            </a:pP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T</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each,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B</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elieve,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A</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spire ~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F</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ostering a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C</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ulture for </a:t>
            </a:r>
            <a:r>
              <a:rPr lang="en-US" altLang="en-US" b="1"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S</a:t>
            </a:r>
            <a:r>
              <a:rPr lang="en-US" altLang="en-US" i="1">
                <a:solidFill>
                  <a:srgbClr val="002060"/>
                </a:solidFill>
                <a:latin typeface="Segoe UI Semibold" panose="020B0702040204020203" pitchFamily="34" charset="0"/>
                <a:ea typeface="Calibri" panose="020F0502020204030204" pitchFamily="34" charset="0"/>
                <a:cs typeface="Segoe UI Semibold" panose="020B0702040204020203" pitchFamily="34" charset="0"/>
              </a:rPr>
              <a:t>uccess</a:t>
            </a:r>
            <a:endParaRPr lang="en-US" altLang="en-US">
              <a:solidFill>
                <a:srgbClr val="002060"/>
              </a:solidFill>
              <a:latin typeface="Segoe UI Semibold" panose="020B0702040204020203" pitchFamily="34" charset="0"/>
              <a:cs typeface="Segoe UI Semibold" panose="020B0702040204020203" pitchFamily="34" charset="0"/>
            </a:endParaRPr>
          </a:p>
        </p:txBody>
      </p:sp>
      <p:pic>
        <p:nvPicPr>
          <p:cNvPr id="7" name="Content Placeholder 6">
            <a:extLst>
              <a:ext uri="{FF2B5EF4-FFF2-40B4-BE49-F238E27FC236}">
                <a16:creationId xmlns:a16="http://schemas.microsoft.com/office/drawing/2014/main" id="{CE1C7C7A-D303-48D3-9820-9609B56DE421}"/>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541687" y="1474213"/>
            <a:ext cx="6794112" cy="3527712"/>
          </a:xfrm>
        </p:spPr>
      </p:pic>
    </p:spTree>
    <p:extLst>
      <p:ext uri="{BB962C8B-B14F-4D97-AF65-F5344CB8AC3E}">
        <p14:creationId xmlns:p14="http://schemas.microsoft.com/office/powerpoint/2010/main" val="18631530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57F482E5C2614996EBC403F4E28448" ma:contentTypeVersion="17" ma:contentTypeDescription="Create a new document." ma:contentTypeScope="" ma:versionID="7ca2c448ec1fd45e0150ee2d7287deaa">
  <xsd:schema xmlns:xsd="http://www.w3.org/2001/XMLSchema" xmlns:xs="http://www.w3.org/2001/XMLSchema" xmlns:p="http://schemas.microsoft.com/office/2006/metadata/properties" xmlns:ns3="6fca0cc2-f541-4ed4-9169-72d38ddcc256" xmlns:ns4="c88a280a-5fe8-4a3b-8413-20d0e85ca562" targetNamespace="http://schemas.microsoft.com/office/2006/metadata/properties" ma:root="true" ma:fieldsID="75235fec502abef6a77a38fe233eaced" ns3:_="" ns4:_="">
    <xsd:import namespace="6fca0cc2-f541-4ed4-9169-72d38ddcc256"/>
    <xsd:import namespace="c88a280a-5fe8-4a3b-8413-20d0e85ca56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CR" minOccurs="0"/>
                <xsd:element ref="ns3:MediaServiceDateTaken" minOccurs="0"/>
                <xsd:element ref="ns3:MediaServiceObjectDetectorVersions" minOccurs="0"/>
                <xsd:element ref="ns3:_activity" minOccurs="0"/>
                <xsd:element ref="ns3:MediaServiceSystemTags" minOccurs="0"/>
                <xsd:element ref="ns3:MediaServiceSearchPropertie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ca0cc2-f541-4ed4-9169-72d38ddcc2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8a280a-5fe8-4a3b-8413-20d0e85ca56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fca0cc2-f541-4ed4-9169-72d38ddcc256" xsi:nil="true"/>
  </documentManagement>
</p:properties>
</file>

<file path=customXml/itemProps1.xml><?xml version="1.0" encoding="utf-8"?>
<ds:datastoreItem xmlns:ds="http://schemas.openxmlformats.org/officeDocument/2006/customXml" ds:itemID="{847A28BD-8A80-4D95-8C39-6710DF004C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ca0cc2-f541-4ed4-9169-72d38ddcc256"/>
    <ds:schemaRef ds:uri="c88a280a-5fe8-4a3b-8413-20d0e85ca5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CDC454D-3AFD-48D7-A6B4-5B3C746E4949}">
  <ds:schemaRefs>
    <ds:schemaRef ds:uri="http://schemas.microsoft.com/sharepoint/v3/contenttype/forms"/>
  </ds:schemaRefs>
</ds:datastoreItem>
</file>

<file path=customXml/itemProps3.xml><?xml version="1.0" encoding="utf-8"?>
<ds:datastoreItem xmlns:ds="http://schemas.openxmlformats.org/officeDocument/2006/customXml" ds:itemID="{DCDCDD5B-321C-4CD8-9F1A-B2A7C0EAA584}">
  <ds:schemaRefs>
    <ds:schemaRef ds:uri="http://purl.org/dc/elements/1.1/"/>
    <ds:schemaRef ds:uri="http://schemas.openxmlformats.org/package/2006/metadata/core-properties"/>
    <ds:schemaRef ds:uri="c88a280a-5fe8-4a3b-8413-20d0e85ca562"/>
    <ds:schemaRef ds:uri="http://schemas.microsoft.com/office/2006/documentManagement/types"/>
    <ds:schemaRef ds:uri="http://schemas.microsoft.com/office/2006/metadata/properties"/>
    <ds:schemaRef ds:uri="6fca0cc2-f541-4ed4-9169-72d38ddcc256"/>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TM03457496[[fn=Parallax]]</Template>
  <TotalTime>396</TotalTime>
  <Words>1795</Words>
  <Application>Microsoft Office PowerPoint</Application>
  <PresentationFormat>Widescreen</PresentationFormat>
  <Paragraphs>303</Paragraphs>
  <Slides>16</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Arial</vt:lpstr>
      <vt:lpstr>Calibri</vt:lpstr>
      <vt:lpstr>Corbel</vt:lpstr>
      <vt:lpstr>Segoe UI Semibold</vt:lpstr>
      <vt:lpstr>Wingdings</vt:lpstr>
      <vt:lpstr>Parallax</vt:lpstr>
      <vt:lpstr>              FRANKLINVILLE CENTRAL SCHOOL DISTRICT  2026-2027 PROPOSED BUDGET   Annual Budget Hearing – May 12, 2026 Annual Budget Vote (12 pm to 8 pm) – May 19, 2026 </vt:lpstr>
      <vt:lpstr>     Investing in Our Future       </vt:lpstr>
      <vt:lpstr>2026-2027 Proposed EXPENDITURE Summary</vt:lpstr>
      <vt:lpstr>2026-2027 DEBT SERVICE Summary</vt:lpstr>
      <vt:lpstr>2026-2027 Proposed Revenue summary</vt:lpstr>
      <vt:lpstr>UNDERSTANDING FRANKLINVILLE SCHOOL District Tax RATE History</vt:lpstr>
      <vt:lpstr>Proposed Tax impact to property owners       </vt:lpstr>
      <vt:lpstr>Understanding a Contingent Budget</vt:lpstr>
      <vt:lpstr>Board of Education Candidate(s)</vt:lpstr>
      <vt:lpstr>2026-2027 Budget &amp; Election Information</vt:lpstr>
      <vt:lpstr>PowerPoint Presentation</vt:lpstr>
      <vt:lpstr>PowerPoint Presentation</vt:lpstr>
      <vt:lpstr>PowerPoint Presentation</vt:lpstr>
      <vt:lpstr>PowerPoint Presentation</vt:lpstr>
      <vt:lpstr>PowerPoint Presentation</vt:lpstr>
      <vt:lpstr>Questions / 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2023-2024 BUDGET OVERVIEW  Board of Education March 16, 2023</dc:title>
  <dc:creator>Howard, Donna</dc:creator>
  <cp:lastModifiedBy>Howard, Donna</cp:lastModifiedBy>
  <cp:revision>8</cp:revision>
  <cp:lastPrinted>2026-05-12T20:05:25Z</cp:lastPrinted>
  <dcterms:created xsi:type="dcterms:W3CDTF">2023-03-14T19:24:46Z</dcterms:created>
  <dcterms:modified xsi:type="dcterms:W3CDTF">2026-05-12T20:05:27Z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0x0101005D57F482E5C2614996EBC403F4E28448</vt:lpwstr>
  </property>
</Properties>
</file>