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sldIdLst>
    <p:sldId id="262" r:id="rId2"/>
    <p:sldId id="257" r:id="rId3"/>
    <p:sldId id="283" r:id="rId4"/>
    <p:sldId id="277" r:id="rId5"/>
    <p:sldId id="278" r:id="rId6"/>
    <p:sldId id="286" r:id="rId7"/>
    <p:sldId id="279" r:id="rId8"/>
    <p:sldId id="258" r:id="rId9"/>
    <p:sldId id="259" r:id="rId10"/>
    <p:sldId id="266" r:id="rId11"/>
    <p:sldId id="285" r:id="rId12"/>
    <p:sldId id="272" r:id="rId13"/>
    <p:sldId id="267" r:id="rId14"/>
    <p:sldId id="268" r:id="rId15"/>
    <p:sldId id="276" r:id="rId16"/>
    <p:sldId id="264" r:id="rId17"/>
    <p:sldId id="282" r:id="rId18"/>
    <p:sldId id="26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2" autoAdjust="0"/>
    <p:restoredTop sz="94660"/>
  </p:normalViewPr>
  <p:slideViewPr>
    <p:cSldViewPr snapToGrid="0">
      <p:cViewPr varScale="1">
        <p:scale>
          <a:sx n="74" d="100"/>
          <a:sy n="74" d="100"/>
        </p:scale>
        <p:origin x="179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69297-E03F-4C95-93CD-F2404CF1585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F616C-B165-4ADB-B846-76E9BB738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497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69297-E03F-4C95-93CD-F2404CF1585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F616C-B165-4ADB-B846-76E9BB738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616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69297-E03F-4C95-93CD-F2404CF1585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F616C-B165-4ADB-B846-76E9BB738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289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69297-E03F-4C95-93CD-F2404CF1585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F616C-B165-4ADB-B846-76E9BB738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874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69297-E03F-4C95-93CD-F2404CF1585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F616C-B165-4ADB-B846-76E9BB738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75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69297-E03F-4C95-93CD-F2404CF1585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F616C-B165-4ADB-B846-76E9BB738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640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69297-E03F-4C95-93CD-F2404CF1585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F616C-B165-4ADB-B846-76E9BB738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860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69297-E03F-4C95-93CD-F2404CF1585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F616C-B165-4ADB-B846-76E9BB738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74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69297-E03F-4C95-93CD-F2404CF1585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F616C-B165-4ADB-B846-76E9BB738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907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69297-E03F-4C95-93CD-F2404CF1585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F616C-B165-4ADB-B846-76E9BB738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550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69297-E03F-4C95-93CD-F2404CF1585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F616C-B165-4ADB-B846-76E9BB738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087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5269297-E03F-4C95-93CD-F2404CF1585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3E0F616C-B165-4ADB-B846-76E9BB738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38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alenaparkisd.com/district-info/teacher-incentive-allotment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0D190-FEE2-4FDD-B5D2-C3A5BCC643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1753" y="3353698"/>
            <a:ext cx="8679915" cy="1748729"/>
          </a:xfrm>
        </p:spPr>
        <p:txBody>
          <a:bodyPr/>
          <a:lstStyle/>
          <a:p>
            <a:r>
              <a:rPr lang="en-US" dirty="0"/>
              <a:t>May 2026</a:t>
            </a:r>
            <a:br>
              <a:rPr lang="en-US" dirty="0"/>
            </a:br>
            <a:r>
              <a:rPr lang="en-US" dirty="0"/>
              <a:t>Updates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4FCFF5-73FC-47E2-9588-DD5B9BEC70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7727" y="6138996"/>
            <a:ext cx="8673427" cy="132258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Teacher Incentive Allotment | Texas Education Agency">
            <a:extLst>
              <a:ext uri="{FF2B5EF4-FFF2-40B4-BE49-F238E27FC236}">
                <a16:creationId xmlns:a16="http://schemas.microsoft.com/office/drawing/2014/main" id="{B380D624-E20E-460B-B193-011B7C254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776" y="1240113"/>
            <a:ext cx="5446397" cy="271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701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5D501-C99F-4636-88C1-1A52A94AA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ELIGIBLE TEACHERS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EDEEF-A784-4D5A-BBDF-F7366494C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6160" y="234506"/>
            <a:ext cx="6898910" cy="5248622"/>
          </a:xfrm>
        </p:spPr>
        <p:txBody>
          <a:bodyPr>
            <a:normAutofit/>
          </a:bodyPr>
          <a:lstStyle/>
          <a:p>
            <a:r>
              <a:rPr lang="en-US" sz="3600" dirty="0"/>
              <a:t>Teachers of Record for:</a:t>
            </a:r>
          </a:p>
          <a:p>
            <a:pPr lvl="1"/>
            <a:r>
              <a:rPr lang="en-US" sz="3200" dirty="0"/>
              <a:t>STAAR Tested Content w/Growth  Measure</a:t>
            </a:r>
          </a:p>
          <a:p>
            <a:pPr lvl="2"/>
            <a:r>
              <a:rPr lang="en-US" sz="2800" dirty="0"/>
              <a:t>4</a:t>
            </a:r>
            <a:r>
              <a:rPr lang="en-US" sz="2800" baseline="30000" dirty="0"/>
              <a:t>th</a:t>
            </a:r>
            <a:r>
              <a:rPr lang="en-US" sz="2800" dirty="0"/>
              <a:t> Math – </a:t>
            </a:r>
            <a:r>
              <a:rPr lang="en-US" sz="2800" dirty="0" err="1"/>
              <a:t>Alg</a:t>
            </a:r>
            <a:r>
              <a:rPr lang="en-US" sz="2800" dirty="0"/>
              <a:t> 1 &amp; 4</a:t>
            </a:r>
            <a:r>
              <a:rPr lang="en-US" sz="2800" baseline="30000" dirty="0"/>
              <a:t>th</a:t>
            </a:r>
            <a:r>
              <a:rPr lang="en-US" sz="2800" dirty="0"/>
              <a:t> ELA – ENG II</a:t>
            </a:r>
          </a:p>
          <a:p>
            <a:pPr lvl="2"/>
            <a:r>
              <a:rPr lang="en-US" sz="2800" dirty="0"/>
              <a:t>Includes Special Education Teachers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AD8EA8-3A63-413C-B5F1-EE14F3611C9C}"/>
              </a:ext>
            </a:extLst>
          </p:cNvPr>
          <p:cNvSpPr/>
          <p:nvPr/>
        </p:nvSpPr>
        <p:spPr>
          <a:xfrm>
            <a:off x="-272840" y="1800198"/>
            <a:ext cx="30400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2023 – 2024 </a:t>
            </a:r>
          </a:p>
        </p:txBody>
      </p:sp>
    </p:spTree>
    <p:extLst>
      <p:ext uri="{BB962C8B-B14F-4D97-AF65-F5344CB8AC3E}">
        <p14:creationId xmlns:p14="http://schemas.microsoft.com/office/powerpoint/2010/main" val="3940434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5D501-C99F-4636-88C1-1A52A94AA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ELIGIBLE TEACHERS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EDEEF-A784-4D5A-BBDF-F7366494C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5428" y="663021"/>
            <a:ext cx="6960707" cy="5248622"/>
          </a:xfrm>
        </p:spPr>
        <p:txBody>
          <a:bodyPr>
            <a:normAutofit/>
          </a:bodyPr>
          <a:lstStyle/>
          <a:p>
            <a:r>
              <a:rPr lang="en-US" sz="3600" dirty="0"/>
              <a:t>Teachers of Record for:</a:t>
            </a:r>
          </a:p>
          <a:p>
            <a:pPr lvl="1"/>
            <a:r>
              <a:rPr lang="en-US" sz="3200" dirty="0"/>
              <a:t>STAAR Tested Content </a:t>
            </a:r>
          </a:p>
          <a:p>
            <a:pPr lvl="2"/>
            <a:r>
              <a:rPr lang="en-US" sz="2800" dirty="0"/>
              <a:t>3</a:t>
            </a:r>
            <a:r>
              <a:rPr lang="en-US" sz="2800" baseline="30000" dirty="0"/>
              <a:t>rd</a:t>
            </a:r>
            <a:r>
              <a:rPr lang="en-US" sz="2800" dirty="0"/>
              <a:t> ELA &amp; Math, 5</a:t>
            </a:r>
            <a:r>
              <a:rPr lang="en-US" sz="2800" baseline="30000" dirty="0"/>
              <a:t>th</a:t>
            </a:r>
            <a:r>
              <a:rPr lang="en-US" sz="2800" dirty="0"/>
              <a:t> Science, 8</a:t>
            </a:r>
            <a:r>
              <a:rPr lang="en-US" sz="2800" baseline="30000" dirty="0"/>
              <a:t>th</a:t>
            </a:r>
            <a:r>
              <a:rPr lang="en-US" sz="2800" dirty="0"/>
              <a:t> Social Studies &amp; Science, Biology &amp; US History</a:t>
            </a:r>
          </a:p>
          <a:p>
            <a:pPr lvl="1"/>
            <a:r>
              <a:rPr lang="en-US" sz="3200" dirty="0"/>
              <a:t>Creative Writing</a:t>
            </a:r>
          </a:p>
          <a:p>
            <a:pPr lvl="1"/>
            <a:r>
              <a:rPr lang="en-US" sz="3200" dirty="0"/>
              <a:t>Mathematics Models with Applications </a:t>
            </a:r>
          </a:p>
          <a:p>
            <a:pPr lvl="1"/>
            <a:r>
              <a:rPr lang="en-US" sz="3200" dirty="0"/>
              <a:t>Pre-K 4</a:t>
            </a:r>
            <a:endParaRPr lang="en-US" sz="3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AD8EA8-3A63-413C-B5F1-EE14F3611C9C}"/>
              </a:ext>
            </a:extLst>
          </p:cNvPr>
          <p:cNvSpPr/>
          <p:nvPr/>
        </p:nvSpPr>
        <p:spPr>
          <a:xfrm>
            <a:off x="-247082" y="1699175"/>
            <a:ext cx="30400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2024 – 2025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2673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5D501-C99F-4636-88C1-1A52A94AA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ELIGIBLE TEACHERS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EDEEF-A784-4D5A-BBDF-F7366494C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1496" y="804689"/>
            <a:ext cx="6281873" cy="524862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2600" dirty="0"/>
          </a:p>
          <a:p>
            <a:pPr lvl="1"/>
            <a:endParaRPr lang="en-US" sz="2600" dirty="0"/>
          </a:p>
          <a:p>
            <a:pPr lvl="1"/>
            <a:endParaRPr lang="en-US" sz="2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7F69A3-E875-45FC-AD63-D0CEEF4FC842}"/>
              </a:ext>
            </a:extLst>
          </p:cNvPr>
          <p:cNvSpPr/>
          <p:nvPr/>
        </p:nvSpPr>
        <p:spPr>
          <a:xfrm>
            <a:off x="-323893" y="1712053"/>
            <a:ext cx="30400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  2025 – 2026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94C9FE6-B566-4455-99D1-652A017C9DDD}"/>
              </a:ext>
            </a:extLst>
          </p:cNvPr>
          <p:cNvSpPr txBox="1">
            <a:spLocks/>
          </p:cNvSpPr>
          <p:nvPr/>
        </p:nvSpPr>
        <p:spPr>
          <a:xfrm>
            <a:off x="3777213" y="699906"/>
            <a:ext cx="7273864" cy="631820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/>
              <a:t>Kindergarten, 1</a:t>
            </a:r>
            <a:r>
              <a:rPr lang="en-US" sz="3200" baseline="30000" dirty="0"/>
              <a:t>st</a:t>
            </a:r>
            <a:r>
              <a:rPr lang="en-US" sz="3200" dirty="0"/>
              <a:t> &amp; 2</a:t>
            </a:r>
            <a:r>
              <a:rPr lang="en-US" sz="3200" baseline="30000" dirty="0"/>
              <a:t>nd </a:t>
            </a:r>
            <a:r>
              <a:rPr lang="en-US" sz="3200" dirty="0"/>
              <a:t>Math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/>
              <a:t>2</a:t>
            </a:r>
            <a:r>
              <a:rPr lang="en-US" sz="3200" baseline="30000" dirty="0"/>
              <a:t>nd </a:t>
            </a:r>
            <a:r>
              <a:rPr lang="en-US" sz="3200" dirty="0"/>
              <a:t>Departmentalized Reading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7</a:t>
            </a:r>
            <a:r>
              <a:rPr lang="en-US" sz="3200" baseline="30000" dirty="0"/>
              <a:t>th</a:t>
            </a:r>
            <a:r>
              <a:rPr lang="en-US" sz="3200" dirty="0"/>
              <a:t> &amp; 10</a:t>
            </a:r>
            <a:r>
              <a:rPr lang="en-US" sz="3200" baseline="30000" dirty="0"/>
              <a:t>th</a:t>
            </a:r>
            <a:r>
              <a:rPr lang="en-US" sz="3200" dirty="0"/>
              <a:t> Band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7</a:t>
            </a:r>
            <a:r>
              <a:rPr lang="en-US" sz="3200" baseline="30000" dirty="0"/>
              <a:t>th</a:t>
            </a:r>
            <a:r>
              <a:rPr lang="en-US" sz="3200" dirty="0"/>
              <a:t> &amp; 10</a:t>
            </a:r>
            <a:r>
              <a:rPr lang="en-US" sz="3200" baseline="30000" dirty="0"/>
              <a:t>th</a:t>
            </a:r>
            <a:r>
              <a:rPr lang="en-US" sz="3200" dirty="0"/>
              <a:t> Choir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10</a:t>
            </a:r>
            <a:r>
              <a:rPr lang="en-US" sz="3200" baseline="30000" dirty="0"/>
              <a:t>th</a:t>
            </a:r>
            <a:r>
              <a:rPr lang="en-US" sz="3200" dirty="0"/>
              <a:t> Dance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AP U.S. History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English Language Development </a:t>
            </a:r>
          </a:p>
          <a:p>
            <a:pPr marL="457200" lvl="1" indent="0">
              <a:buNone/>
            </a:pPr>
            <a:r>
              <a:rPr lang="en-US" sz="3200" dirty="0"/>
              <a:t>   &amp; Acquisition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95812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5D501-C99F-4636-88C1-1A52A94AA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00779"/>
            <a:ext cx="3498979" cy="2456442"/>
          </a:xfrm>
        </p:spPr>
        <p:txBody>
          <a:bodyPr>
            <a:normAutofit/>
          </a:bodyPr>
          <a:lstStyle/>
          <a:p>
            <a:r>
              <a:rPr lang="en-US" sz="4400" dirty="0"/>
              <a:t>ELIGIBLE TEACHERS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EDEEF-A784-4D5A-BBDF-F7366494C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1496" y="804689"/>
            <a:ext cx="6281873" cy="524862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2600" dirty="0"/>
          </a:p>
          <a:p>
            <a:pPr lvl="1"/>
            <a:endParaRPr lang="en-US" sz="2600" dirty="0"/>
          </a:p>
          <a:p>
            <a:pPr lvl="1"/>
            <a:endParaRPr lang="en-US" sz="2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7F69A3-E875-45FC-AD63-D0CEEF4FC842}"/>
              </a:ext>
            </a:extLst>
          </p:cNvPr>
          <p:cNvSpPr/>
          <p:nvPr/>
        </p:nvSpPr>
        <p:spPr>
          <a:xfrm>
            <a:off x="0" y="2000724"/>
            <a:ext cx="30400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  2026 – 2027 </a:t>
            </a:r>
          </a:p>
          <a:p>
            <a:r>
              <a:rPr lang="en-US" sz="2000" dirty="0">
                <a:solidFill>
                  <a:schemeClr val="bg1"/>
                </a:solidFill>
              </a:rPr>
              <a:t>Possible Additions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94C9FE6-B566-4455-99D1-652A017C9DDD}"/>
              </a:ext>
            </a:extLst>
          </p:cNvPr>
          <p:cNvSpPr txBox="1">
            <a:spLocks/>
          </p:cNvSpPr>
          <p:nvPr/>
        </p:nvSpPr>
        <p:spPr>
          <a:xfrm>
            <a:off x="4181682" y="1016860"/>
            <a:ext cx="6488592" cy="518744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Pending Application Approval from TEA August 2026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High School</a:t>
            </a:r>
            <a:endParaRPr lang="en-US" sz="2600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600" dirty="0"/>
              <a:t>Literary Genres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600" dirty="0"/>
              <a:t>Business English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600" dirty="0"/>
              <a:t>Research/Technical Writing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600" dirty="0"/>
              <a:t>Algebraic Reasoning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600" dirty="0"/>
              <a:t>Specialized Topics in Science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59304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5D501-C99F-4636-88C1-1A52A94AA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00779"/>
            <a:ext cx="3498979" cy="2456442"/>
          </a:xfrm>
        </p:spPr>
        <p:txBody>
          <a:bodyPr>
            <a:normAutofit/>
          </a:bodyPr>
          <a:lstStyle/>
          <a:p>
            <a:r>
              <a:rPr lang="en-US" sz="4400" dirty="0"/>
              <a:t>ELIGIBLE TEACHERS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EDEEF-A784-4D5A-BBDF-F7366494C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1496" y="804689"/>
            <a:ext cx="6281873" cy="524862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2600" dirty="0"/>
          </a:p>
          <a:p>
            <a:pPr lvl="1"/>
            <a:endParaRPr lang="en-US" sz="2600" dirty="0"/>
          </a:p>
          <a:p>
            <a:pPr lvl="1"/>
            <a:endParaRPr lang="en-US" sz="2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7F69A3-E875-45FC-AD63-D0CEEF4FC842}"/>
              </a:ext>
            </a:extLst>
          </p:cNvPr>
          <p:cNvSpPr/>
          <p:nvPr/>
        </p:nvSpPr>
        <p:spPr>
          <a:xfrm>
            <a:off x="0" y="2000724"/>
            <a:ext cx="30400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  2026 – 2027 </a:t>
            </a:r>
          </a:p>
          <a:p>
            <a:r>
              <a:rPr lang="en-US" sz="2000" dirty="0">
                <a:solidFill>
                  <a:schemeClr val="bg1"/>
                </a:solidFill>
              </a:rPr>
              <a:t>Possible Additions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94C9FE6-B566-4455-99D1-652A017C9DDD}"/>
              </a:ext>
            </a:extLst>
          </p:cNvPr>
          <p:cNvSpPr txBox="1">
            <a:spLocks/>
          </p:cNvSpPr>
          <p:nvPr/>
        </p:nvSpPr>
        <p:spPr>
          <a:xfrm>
            <a:off x="4001377" y="901246"/>
            <a:ext cx="6488592" cy="392645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Pending Application Approval from TEA August 2026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/>
              <a:t>Middle School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6</a:t>
            </a:r>
            <a:r>
              <a:rPr lang="en-US" sz="2400" baseline="30000" dirty="0"/>
              <a:t>th</a:t>
            </a:r>
            <a:r>
              <a:rPr lang="en-US" sz="2400" dirty="0"/>
              <a:t> Band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/>
              <a:t>Elementary School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Early Childhood Special Education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476042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5D501-C99F-4636-88C1-1A52A94AA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ELIGIBLE TEACHER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EDEEF-A784-4D5A-BBDF-F7366494C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1496" y="804689"/>
            <a:ext cx="6281873" cy="524862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2600" dirty="0"/>
          </a:p>
          <a:p>
            <a:pPr lvl="1"/>
            <a:endParaRPr lang="en-US" sz="2600" dirty="0"/>
          </a:p>
          <a:p>
            <a:pPr lvl="1"/>
            <a:endParaRPr lang="en-US" sz="2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7F69A3-E875-45FC-AD63-D0CEEF4FC842}"/>
              </a:ext>
            </a:extLst>
          </p:cNvPr>
          <p:cNvSpPr/>
          <p:nvPr/>
        </p:nvSpPr>
        <p:spPr>
          <a:xfrm>
            <a:off x="-631410" y="2274709"/>
            <a:ext cx="30400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TO BE AN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94C9FE6-B566-4455-99D1-652A017C9DDD}"/>
              </a:ext>
            </a:extLst>
          </p:cNvPr>
          <p:cNvSpPr txBox="1">
            <a:spLocks/>
          </p:cNvSpPr>
          <p:nvPr/>
        </p:nvSpPr>
        <p:spPr>
          <a:xfrm>
            <a:off x="4084730" y="1714767"/>
            <a:ext cx="7854351" cy="345158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Teacher of Record (087)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Must Participate in T-TESS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Bilingual or ESL Certification by October 1</a:t>
            </a:r>
            <a:r>
              <a:rPr lang="en-US" sz="3200" baseline="30000" dirty="0"/>
              <a:t>st</a:t>
            </a: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Minimum of 5 Students (2 for Special Ed) 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04795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D89806E-C1C7-44E0-84FD-F160AA2040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102978"/>
              </p:ext>
            </p:extLst>
          </p:nvPr>
        </p:nvGraphicFramePr>
        <p:xfrm>
          <a:off x="1034472" y="387156"/>
          <a:ext cx="10401470" cy="5928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0294">
                  <a:extLst>
                    <a:ext uri="{9D8B030D-6E8A-4147-A177-3AD203B41FA5}">
                      <a16:colId xmlns:a16="http://schemas.microsoft.com/office/drawing/2014/main" val="1351692585"/>
                    </a:ext>
                  </a:extLst>
                </a:gridCol>
                <a:gridCol w="2407260">
                  <a:extLst>
                    <a:ext uri="{9D8B030D-6E8A-4147-A177-3AD203B41FA5}">
                      <a16:colId xmlns:a16="http://schemas.microsoft.com/office/drawing/2014/main" val="2709061230"/>
                    </a:ext>
                  </a:extLst>
                </a:gridCol>
                <a:gridCol w="1911927">
                  <a:extLst>
                    <a:ext uri="{9D8B030D-6E8A-4147-A177-3AD203B41FA5}">
                      <a16:colId xmlns:a16="http://schemas.microsoft.com/office/drawing/2014/main" val="3678902681"/>
                    </a:ext>
                  </a:extLst>
                </a:gridCol>
                <a:gridCol w="1959429">
                  <a:extLst>
                    <a:ext uri="{9D8B030D-6E8A-4147-A177-3AD203B41FA5}">
                      <a16:colId xmlns:a16="http://schemas.microsoft.com/office/drawing/2014/main" val="1196919511"/>
                    </a:ext>
                  </a:extLst>
                </a:gridCol>
                <a:gridCol w="2042560">
                  <a:extLst>
                    <a:ext uri="{9D8B030D-6E8A-4147-A177-3AD203B41FA5}">
                      <a16:colId xmlns:a16="http://schemas.microsoft.com/office/drawing/2014/main" val="3767218023"/>
                    </a:ext>
                  </a:extLst>
                </a:gridCol>
              </a:tblGrid>
              <a:tr h="1185746">
                <a:tc gridSpan="5">
                  <a:txBody>
                    <a:bodyPr/>
                    <a:lstStyle/>
                    <a:p>
                      <a:pPr lvl="1" algn="ctr"/>
                      <a:r>
                        <a:rPr lang="en-US" sz="2800" dirty="0"/>
                        <a:t>PERFORMANCE STANDARDS – STUDENT GROWTH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378349"/>
                  </a:ext>
                </a:extLst>
              </a:tr>
              <a:tr h="1185746">
                <a:tc rowSpan="2" gridSpan="2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2023 – 2025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% OF STUDENTS MEET OR EXCEED EXPECTED GROWTH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(MAY 2026)</a:t>
                      </a:r>
                      <a:endParaRPr lang="en-US" dirty="0"/>
                    </a:p>
                  </a:txBody>
                  <a:tcPr anchor="ctr"/>
                </a:tc>
                <a:tc rowSpan="2" hMerge="1">
                  <a:txBody>
                    <a:bodyPr/>
                    <a:lstStyle/>
                    <a:p>
                      <a:pPr lvl="0" algn="ctr"/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RECOGNIZED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EXEMPLARY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MASTER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7588834"/>
                  </a:ext>
                </a:extLst>
              </a:tr>
              <a:tr h="1185746"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8759157"/>
                  </a:ext>
                </a:extLst>
              </a:tr>
              <a:tr h="1185746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2025-2026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% OF STUDENTS MEET OR EXCEED EXPECTED GROWTH</a:t>
                      </a:r>
                    </a:p>
                    <a:p>
                      <a:pPr algn="ctr"/>
                      <a:r>
                        <a:rPr lang="en-US" dirty="0"/>
                        <a:t>(MAY 2027)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highlight>
                            <a:srgbClr val="FFFF00"/>
                          </a:highlight>
                        </a:rPr>
                        <a:t>ACKNOWLEDGED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RECOGNIZED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EXEMPLARY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MASTER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7558008"/>
                  </a:ext>
                </a:extLst>
              </a:tr>
              <a:tr h="118574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60%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64718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3135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03782-9C26-41D5-BF20-CE29747BD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28408"/>
            <a:ext cx="3635647" cy="4601183"/>
          </a:xfrm>
        </p:spPr>
        <p:txBody>
          <a:bodyPr>
            <a:normAutofit/>
          </a:bodyPr>
          <a:lstStyle/>
          <a:p>
            <a:r>
              <a:rPr lang="en-US" sz="4000" dirty="0"/>
              <a:t>TEACHER OBSERVATION </a:t>
            </a:r>
            <a:br>
              <a:rPr lang="en-US" sz="4400" dirty="0"/>
            </a:br>
            <a:r>
              <a:rPr lang="en-US" sz="4400" dirty="0"/>
              <a:t>T-TESS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E461D-EB10-4D5F-B6A1-5BED2975B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9831" y="89338"/>
            <a:ext cx="6281873" cy="4948685"/>
          </a:xfrm>
        </p:spPr>
        <p:txBody>
          <a:bodyPr/>
          <a:lstStyle/>
          <a:p>
            <a:pPr lvl="0">
              <a:spcBef>
                <a:spcPts val="0"/>
              </a:spcBef>
              <a:buSzPts val="2400"/>
              <a:buFont typeface="Calibri"/>
              <a:buChar char="●"/>
            </a:pPr>
            <a:r>
              <a:rPr lang="en-US" sz="2400" dirty="0">
                <a:ea typeface="Calibri"/>
                <a:cs typeface="Calibri"/>
                <a:sym typeface="Calibri"/>
              </a:rPr>
              <a:t>TIA will only focus on the “observable” domains of T-TESS</a:t>
            </a:r>
          </a:p>
          <a:p>
            <a:pPr marL="914400" lvl="2" indent="-266700">
              <a:spcBef>
                <a:spcPts val="0"/>
              </a:spcBef>
              <a:buSzPts val="2400"/>
              <a:buFont typeface="Calibri"/>
              <a:buChar char="○"/>
            </a:pPr>
            <a:r>
              <a:rPr lang="en-US" sz="2400" dirty="0">
                <a:ea typeface="Calibri"/>
                <a:cs typeface="Calibri"/>
                <a:sym typeface="Calibri"/>
              </a:rPr>
              <a:t>Domain 2 - Instruction (2.1, 2.2, 2.3, 2.4, 2.5)</a:t>
            </a:r>
          </a:p>
          <a:p>
            <a:pPr marL="914400" lvl="2" indent="-266700">
              <a:spcBef>
                <a:spcPts val="0"/>
              </a:spcBef>
              <a:buSzPts val="2400"/>
              <a:buFont typeface="Calibri"/>
              <a:buChar char="○"/>
            </a:pPr>
            <a:r>
              <a:rPr lang="en-US" sz="2400" dirty="0">
                <a:ea typeface="Calibri"/>
                <a:cs typeface="Calibri"/>
                <a:sym typeface="Calibri"/>
              </a:rPr>
              <a:t>Domain 3 - Learning Environment (3.1, 3.2, 3.3)</a:t>
            </a:r>
          </a:p>
          <a:p>
            <a:pPr lvl="0">
              <a:spcBef>
                <a:spcPts val="0"/>
              </a:spcBef>
              <a:buSzPts val="2400"/>
              <a:buFont typeface="Calibri"/>
              <a:buChar char="●"/>
            </a:pPr>
            <a:r>
              <a:rPr lang="en-US" sz="2400" dirty="0">
                <a:ea typeface="Calibri"/>
                <a:cs typeface="Calibri"/>
                <a:sym typeface="Calibri"/>
              </a:rPr>
              <a:t>Each of the eight dimensions is scored on a scale of 1-5: For a possible total of 40 (then divided by 8 for final score)</a:t>
            </a:r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F573A6-A2BC-4E21-9318-2F4FDADDE89D}"/>
              </a:ext>
            </a:extLst>
          </p:cNvPr>
          <p:cNvSpPr/>
          <p:nvPr/>
        </p:nvSpPr>
        <p:spPr>
          <a:xfrm>
            <a:off x="-91164" y="1434572"/>
            <a:ext cx="36356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PERFORMANCE STANDARDS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29D6FEC-D1D9-4A84-8A18-8B768D56AB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020378"/>
              </p:ext>
            </p:extLst>
          </p:nvPr>
        </p:nvGraphicFramePr>
        <p:xfrm>
          <a:off x="4756621" y="4488584"/>
          <a:ext cx="6823034" cy="18542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66101">
                  <a:extLst>
                    <a:ext uri="{9D8B030D-6E8A-4147-A177-3AD203B41FA5}">
                      <a16:colId xmlns:a16="http://schemas.microsoft.com/office/drawing/2014/main" val="2549438042"/>
                    </a:ext>
                  </a:extLst>
                </a:gridCol>
                <a:gridCol w="3456933">
                  <a:extLst>
                    <a:ext uri="{9D8B030D-6E8A-4147-A177-3AD203B41FA5}">
                      <a16:colId xmlns:a16="http://schemas.microsoft.com/office/drawing/2014/main" val="3384752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Designation 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Minimum Average Score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476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1" dirty="0">
                          <a:highlight>
                            <a:srgbClr val="FFFF00"/>
                          </a:highlight>
                        </a:rPr>
                        <a:t>Acknowledged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676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1" dirty="0"/>
                        <a:t>Recognized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604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1" dirty="0"/>
                        <a:t>Exemplary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735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1" dirty="0"/>
                        <a:t>Master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701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3667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00;p17">
            <a:extLst>
              <a:ext uri="{FF2B5EF4-FFF2-40B4-BE49-F238E27FC236}">
                <a16:creationId xmlns:a16="http://schemas.microsoft.com/office/drawing/2014/main" id="{FB90D2F0-21ED-421B-8D1B-94D45B8DA1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0583134"/>
              </p:ext>
            </p:extLst>
          </p:nvPr>
        </p:nvGraphicFramePr>
        <p:xfrm>
          <a:off x="889499" y="1128403"/>
          <a:ext cx="10023225" cy="483654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33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0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6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3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4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EXAMPLE 1</a:t>
                      </a:r>
                      <a:endParaRPr sz="18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4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Dimension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Distinguished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Accomplished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Proficient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Developing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Improvement Needed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(Score)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2.1 Achieving Expectations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"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     ⚫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2.2 Content Knowledge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2.3 Communication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2.4 Differentiation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2.5 Monitor and Adjust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3.1 Routines, Procedures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     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3.2 Managing Behavior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3.3 Classroom Culture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27</a:t>
                      </a:r>
                      <a:endParaRPr sz="18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Average Score</a:t>
                      </a:r>
                      <a:endParaRPr sz="20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3.375</a:t>
                      </a:r>
                      <a:endParaRPr sz="2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Google Shape;99;p17">
            <a:extLst>
              <a:ext uri="{FF2B5EF4-FFF2-40B4-BE49-F238E27FC236}">
                <a16:creationId xmlns:a16="http://schemas.microsoft.com/office/drawing/2014/main" id="{BB644B76-733C-40FF-BF37-FBA1526F4A0D}"/>
              </a:ext>
            </a:extLst>
          </p:cNvPr>
          <p:cNvSpPr txBox="1">
            <a:spLocks/>
          </p:cNvSpPr>
          <p:nvPr/>
        </p:nvSpPr>
        <p:spPr>
          <a:xfrm>
            <a:off x="220761" y="353293"/>
            <a:ext cx="11360700" cy="1230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dirty="0"/>
              <a:t>EXAMPLE 1 – Did Not Meet Minimum</a:t>
            </a:r>
          </a:p>
        </p:txBody>
      </p:sp>
    </p:spTree>
    <p:extLst>
      <p:ext uri="{BB962C8B-B14F-4D97-AF65-F5344CB8AC3E}">
        <p14:creationId xmlns:p14="http://schemas.microsoft.com/office/powerpoint/2010/main" val="3132373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00;p17">
            <a:extLst>
              <a:ext uri="{FF2B5EF4-FFF2-40B4-BE49-F238E27FC236}">
                <a16:creationId xmlns:a16="http://schemas.microsoft.com/office/drawing/2014/main" id="{FB90D2F0-21ED-421B-8D1B-94D45B8DA1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2352344"/>
              </p:ext>
            </p:extLst>
          </p:nvPr>
        </p:nvGraphicFramePr>
        <p:xfrm>
          <a:off x="889499" y="1128403"/>
          <a:ext cx="10023225" cy="483654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33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0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6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3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4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EXAMPLE 1</a:t>
                      </a:r>
                      <a:endParaRPr sz="18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4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Dimension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Distinguished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Accomplished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Proficient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Developing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Improvement Needed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(Score)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2.1 Achieving Expectations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"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     ⚫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2.2 Content Knowledge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2.3 Communication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2.4 Differentiation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2.5 Monitor and Adjust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3.1 Routines, Procedures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     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3.2 Managing Behavior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3.3 Classroom Culture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28</a:t>
                      </a:r>
                      <a:endParaRPr sz="18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Average Score</a:t>
                      </a:r>
                      <a:endParaRPr sz="20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3.5</a:t>
                      </a:r>
                      <a:endParaRPr sz="2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Google Shape;99;p17">
            <a:extLst>
              <a:ext uri="{FF2B5EF4-FFF2-40B4-BE49-F238E27FC236}">
                <a16:creationId xmlns:a16="http://schemas.microsoft.com/office/drawing/2014/main" id="{BB644B76-733C-40FF-BF37-FBA1526F4A0D}"/>
              </a:ext>
            </a:extLst>
          </p:cNvPr>
          <p:cNvSpPr txBox="1">
            <a:spLocks/>
          </p:cNvSpPr>
          <p:nvPr/>
        </p:nvSpPr>
        <p:spPr>
          <a:xfrm>
            <a:off x="220761" y="353293"/>
            <a:ext cx="11360700" cy="1230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dirty="0"/>
              <a:t>EXAMPLE 2 – ACKNOWLEDGED</a:t>
            </a:r>
          </a:p>
        </p:txBody>
      </p:sp>
    </p:spTree>
    <p:extLst>
      <p:ext uri="{BB962C8B-B14F-4D97-AF65-F5344CB8AC3E}">
        <p14:creationId xmlns:p14="http://schemas.microsoft.com/office/powerpoint/2010/main" val="3855386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00;p17">
            <a:extLst>
              <a:ext uri="{FF2B5EF4-FFF2-40B4-BE49-F238E27FC236}">
                <a16:creationId xmlns:a16="http://schemas.microsoft.com/office/drawing/2014/main" id="{FB90D2F0-21ED-421B-8D1B-94D45B8DA103}"/>
              </a:ext>
            </a:extLst>
          </p:cNvPr>
          <p:cNvGraphicFramePr/>
          <p:nvPr/>
        </p:nvGraphicFramePr>
        <p:xfrm>
          <a:off x="889499" y="1128403"/>
          <a:ext cx="10023225" cy="483654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33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0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6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3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4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EXAMPLE 1</a:t>
                      </a:r>
                      <a:endParaRPr sz="18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4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Dimension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Distinguished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Accomplished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Proficient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Developing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Improvement Needed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(Score)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2.1 Achieving Expectations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 b="1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2.2 Content Knowledge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 b="1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2.3 Communication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 b="1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2.4 Differentiation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600" b="1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2.5 Monitor and Adjust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600" b="1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3.1 Routines, Procedures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 b="1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3.2 Managing Behavior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 b="1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3.3 Classroom Culture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 b="1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30</a:t>
                      </a:r>
                      <a:endParaRPr sz="18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Average Score</a:t>
                      </a:r>
                      <a:endParaRPr sz="20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3.75</a:t>
                      </a:r>
                      <a:endParaRPr sz="2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Google Shape;99;p17">
            <a:extLst>
              <a:ext uri="{FF2B5EF4-FFF2-40B4-BE49-F238E27FC236}">
                <a16:creationId xmlns:a16="http://schemas.microsoft.com/office/drawing/2014/main" id="{BB644B76-733C-40FF-BF37-FBA1526F4A0D}"/>
              </a:ext>
            </a:extLst>
          </p:cNvPr>
          <p:cNvSpPr txBox="1">
            <a:spLocks/>
          </p:cNvSpPr>
          <p:nvPr/>
        </p:nvSpPr>
        <p:spPr>
          <a:xfrm>
            <a:off x="220761" y="353293"/>
            <a:ext cx="11360700" cy="1230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dirty="0"/>
              <a:t>EXAMPLE 3 – Met Recognized</a:t>
            </a:r>
          </a:p>
        </p:txBody>
      </p:sp>
    </p:spTree>
    <p:extLst>
      <p:ext uri="{BB962C8B-B14F-4D97-AF65-F5344CB8AC3E}">
        <p14:creationId xmlns:p14="http://schemas.microsoft.com/office/powerpoint/2010/main" val="3353728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5;p18">
            <a:extLst>
              <a:ext uri="{FF2B5EF4-FFF2-40B4-BE49-F238E27FC236}">
                <a16:creationId xmlns:a16="http://schemas.microsoft.com/office/drawing/2014/main" id="{8609B69F-2606-405D-B63D-AAB0A3635F5F}"/>
              </a:ext>
            </a:extLst>
          </p:cNvPr>
          <p:cNvSpPr txBox="1">
            <a:spLocks/>
          </p:cNvSpPr>
          <p:nvPr/>
        </p:nvSpPr>
        <p:spPr>
          <a:xfrm>
            <a:off x="415650" y="421105"/>
            <a:ext cx="11360700" cy="1230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dirty="0"/>
              <a:t>EXAMPLE 3 – Met Exemplary</a:t>
            </a:r>
          </a:p>
        </p:txBody>
      </p:sp>
      <p:graphicFrame>
        <p:nvGraphicFramePr>
          <p:cNvPr id="3" name="Google Shape;106;p18">
            <a:extLst>
              <a:ext uri="{FF2B5EF4-FFF2-40B4-BE49-F238E27FC236}">
                <a16:creationId xmlns:a16="http://schemas.microsoft.com/office/drawing/2014/main" id="{297DAE48-CA5F-4F2D-9804-C127D3B9F6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8437912"/>
              </p:ext>
            </p:extLst>
          </p:nvPr>
        </p:nvGraphicFramePr>
        <p:xfrm>
          <a:off x="654150" y="1431000"/>
          <a:ext cx="10583275" cy="47807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4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9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1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14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79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EXAMPLE 2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4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Dimension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Distinguished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Accomplished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Proficient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Developing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Improvement Needed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(Score)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2.1 Achieving Expectations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1600" b="1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2.2 Content Knowledge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 b="1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2.3 Communication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 b="1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2.4 Differentiation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600" b="1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2.5 Monitor and Adjust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600" b="1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3.1 Routines, Procedures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 b="1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3.2 Managing Behavior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 b="1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3.3 Classroom Culture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1600" b="1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32</a:t>
                      </a:r>
                      <a:endParaRPr sz="18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Average Score</a:t>
                      </a:r>
                      <a:endParaRPr sz="20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4</a:t>
                      </a:r>
                      <a:endParaRPr sz="2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1077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1;p19">
            <a:extLst>
              <a:ext uri="{FF2B5EF4-FFF2-40B4-BE49-F238E27FC236}">
                <a16:creationId xmlns:a16="http://schemas.microsoft.com/office/drawing/2014/main" id="{DB77BBB4-8ED9-4DB1-BB04-70E0C35BE0A4}"/>
              </a:ext>
            </a:extLst>
          </p:cNvPr>
          <p:cNvSpPr txBox="1">
            <a:spLocks/>
          </p:cNvSpPr>
          <p:nvPr/>
        </p:nvSpPr>
        <p:spPr>
          <a:xfrm>
            <a:off x="415650" y="421105"/>
            <a:ext cx="11360700" cy="1230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dirty="0"/>
              <a:t>EXAMPLE 4 – Met Master</a:t>
            </a:r>
          </a:p>
        </p:txBody>
      </p:sp>
      <p:graphicFrame>
        <p:nvGraphicFramePr>
          <p:cNvPr id="3" name="Google Shape;112;p19">
            <a:extLst>
              <a:ext uri="{FF2B5EF4-FFF2-40B4-BE49-F238E27FC236}">
                <a16:creationId xmlns:a16="http://schemas.microsoft.com/office/drawing/2014/main" id="{03491AFB-74F9-4D1D-8BA9-4866D59EEE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0744200"/>
              </p:ext>
            </p:extLst>
          </p:nvPr>
        </p:nvGraphicFramePr>
        <p:xfrm>
          <a:off x="825500" y="1494400"/>
          <a:ext cx="10541000" cy="481291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17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2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8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4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6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07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31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EXAMPLE 3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4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Dimension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Distinguished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Accomplished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Proficient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Developing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Improvement Needed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(Score)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2.1 Achieving Expectations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1600" b="1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2.2 Content Knowledge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1600" b="1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2.3 Communication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1600" b="1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2.4 Differentiation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 b="1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2.5 Monitor and Adjust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 b="1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3.1 Routines, Procedures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 b="1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3.2 Managing Behavior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600" b="1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3.3 Classroom Culture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⚫</a:t>
                      </a: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1600" b="1">
                        <a:solidFill>
                          <a:schemeClr val="accent1">
                            <a:lumMod val="75000"/>
                          </a:schemeClr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36</a:t>
                      </a:r>
                      <a:endParaRPr sz="20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Average Score</a:t>
                      </a:r>
                      <a:endParaRPr sz="20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4.5</a:t>
                      </a:r>
                      <a:endParaRPr sz="2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5339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62285-997B-44F8-BD74-570BBD828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What is Expected </a:t>
            </a:r>
          </a:p>
        </p:txBody>
      </p:sp>
      <p:pic>
        <p:nvPicPr>
          <p:cNvPr id="3" name="Google Shape;124;p21">
            <a:extLst>
              <a:ext uri="{FF2B5EF4-FFF2-40B4-BE49-F238E27FC236}">
                <a16:creationId xmlns:a16="http://schemas.microsoft.com/office/drawing/2014/main" id="{87CC84ED-6CAB-4755-A750-B18E7A0E431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83019" y="713600"/>
            <a:ext cx="7184980" cy="51895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6082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112EC-FA53-4ABD-9B7A-5A81C247B2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467" y="-809615"/>
            <a:ext cx="8679915" cy="2860672"/>
          </a:xfrm>
        </p:spPr>
        <p:txBody>
          <a:bodyPr>
            <a:normAutofit/>
          </a:bodyPr>
          <a:lstStyle/>
          <a:p>
            <a:r>
              <a:rPr lang="en-US" b="1" dirty="0"/>
              <a:t>TO EARN A DESIGNATION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5C81A4D-E457-4BCC-AEB1-B84C06D0C53F}"/>
              </a:ext>
            </a:extLst>
          </p:cNvPr>
          <p:cNvSpPr txBox="1">
            <a:spLocks/>
          </p:cNvSpPr>
          <p:nvPr/>
        </p:nvSpPr>
        <p:spPr>
          <a:xfrm>
            <a:off x="284557" y="2218482"/>
            <a:ext cx="8679915" cy="2860672"/>
          </a:xfrm>
          <a:prstGeom prst="rect">
            <a:avLst/>
          </a:prstGeom>
        </p:spPr>
        <p:txBody>
          <a:bodyPr vert="horz" lIns="228600" tIns="228600" rIns="228600" bIns="0" rtlCol="0" anchor="b">
            <a:normAutofit fontScale="975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TEACHERS MUST MEET THE MINIMUM IN BOTH</a:t>
            </a:r>
          </a:p>
          <a:p>
            <a:r>
              <a:rPr lang="en-US" dirty="0"/>
              <a:t> STUDENT GROWTH (60%) &amp;</a:t>
            </a:r>
          </a:p>
          <a:p>
            <a:r>
              <a:rPr lang="en-US" dirty="0"/>
              <a:t> T-TESS (3.5)</a:t>
            </a:r>
          </a:p>
        </p:txBody>
      </p:sp>
    </p:spTree>
    <p:extLst>
      <p:ext uri="{BB962C8B-B14F-4D97-AF65-F5344CB8AC3E}">
        <p14:creationId xmlns:p14="http://schemas.microsoft.com/office/powerpoint/2010/main" val="1417442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6E766-B1D9-4CA9-ABA5-A79DFA356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3211498" cy="4601183"/>
          </a:xfrm>
        </p:spPr>
        <p:txBody>
          <a:bodyPr>
            <a:normAutofit/>
          </a:bodyPr>
          <a:lstStyle/>
          <a:p>
            <a:r>
              <a:rPr lang="en-US" sz="4400" dirty="0"/>
              <a:t>DATA VALIDATION</a:t>
            </a:r>
            <a:br>
              <a:rPr lang="en-US" sz="4400" dirty="0"/>
            </a:br>
            <a:r>
              <a:rPr lang="en-US" sz="4400" dirty="0"/>
              <a:t>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118BC-1D92-4EEF-A7A7-842DB21D7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6017" y="725911"/>
            <a:ext cx="7073554" cy="5858871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buSzPct val="100000"/>
            </a:pPr>
            <a:r>
              <a:rPr lang="en-US" sz="2800" dirty="0"/>
              <a:t>2025-2026 Data Capture</a:t>
            </a:r>
          </a:p>
          <a:p>
            <a:pPr lvl="0">
              <a:buSzPct val="100000"/>
            </a:pPr>
            <a:r>
              <a:rPr lang="en-US" sz="2800" dirty="0"/>
              <a:t>October 2026 – Data Submission to TIA Texas 		      Tech University</a:t>
            </a:r>
          </a:p>
          <a:p>
            <a:pPr lvl="0">
              <a:buSzPct val="100000"/>
            </a:pPr>
            <a:r>
              <a:rPr lang="en-US" sz="2800" dirty="0"/>
              <a:t>April 2027 – Receive from TEA Validated 		             Designations </a:t>
            </a:r>
            <a:r>
              <a:rPr lang="en-US" sz="2200" dirty="0"/>
              <a:t>(Remain for 5 Years)</a:t>
            </a:r>
          </a:p>
          <a:p>
            <a:pPr lvl="0">
              <a:buSzPct val="100000"/>
            </a:pPr>
            <a:r>
              <a:rPr lang="en-US" sz="2800" dirty="0"/>
              <a:t>August 2027 – TIA Approved Payouts</a:t>
            </a:r>
          </a:p>
          <a:p>
            <a:pPr marL="1257300" lvl="1" indent="-457200"/>
            <a:endParaRPr lang="en-US" sz="2800" dirty="0"/>
          </a:p>
          <a:p>
            <a:pPr lvl="0">
              <a:buSzPct val="100000"/>
            </a:pPr>
            <a:r>
              <a:rPr lang="en-US" sz="2800" dirty="0">
                <a:solidFill>
                  <a:srgbClr val="05A79C"/>
                </a:solidFill>
                <a:latin typeface="Roboto Slab"/>
                <a:ea typeface="Roboto Slab"/>
                <a:cs typeface="Roboto Slab"/>
                <a:sym typeface="Roboto Slab"/>
              </a:rPr>
              <a:t>Campus Allotments – Please see the TEA TIA FUNDING MAP</a:t>
            </a:r>
          </a:p>
          <a:p>
            <a:pPr lvl="1">
              <a:buSzPct val="100000"/>
            </a:pPr>
            <a:r>
              <a:rPr lang="en-US" dirty="0"/>
              <a:t>https://tiatexas.org/funding-map/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8742AB-7717-4BBD-AF00-95234C29DB09}"/>
              </a:ext>
            </a:extLst>
          </p:cNvPr>
          <p:cNvSpPr/>
          <p:nvPr/>
        </p:nvSpPr>
        <p:spPr>
          <a:xfrm>
            <a:off x="-931231" y="1705028"/>
            <a:ext cx="36356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2025-2026</a:t>
            </a:r>
          </a:p>
        </p:txBody>
      </p:sp>
    </p:spTree>
    <p:extLst>
      <p:ext uri="{BB962C8B-B14F-4D97-AF65-F5344CB8AC3E}">
        <p14:creationId xmlns:p14="http://schemas.microsoft.com/office/powerpoint/2010/main" val="8859868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920FF-E880-4245-8376-DF058E74AD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1740" y="2554635"/>
            <a:ext cx="8679915" cy="1748729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>
                <a:solidFill>
                  <a:schemeClr val="accent4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TIA District Webpage</a:t>
            </a:r>
            <a:br>
              <a:rPr lang="en-US" dirty="0"/>
            </a:br>
            <a:r>
              <a:rPr lang="en-US" dirty="0"/>
              <a:t>GPISD TIA Guide Book</a:t>
            </a:r>
            <a:br>
              <a:rPr lang="en-US" dirty="0"/>
            </a:br>
            <a:r>
              <a:rPr lang="en-US" dirty="0"/>
              <a:t>GPISD TIA FAQ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B2D67D-2BD3-4699-BB3C-4EE0A8839068}"/>
              </a:ext>
            </a:extLst>
          </p:cNvPr>
          <p:cNvSpPr txBox="1">
            <a:spLocks/>
          </p:cNvSpPr>
          <p:nvPr/>
        </p:nvSpPr>
        <p:spPr>
          <a:xfrm>
            <a:off x="1756042" y="209099"/>
            <a:ext cx="8679915" cy="1748729"/>
          </a:xfrm>
          <a:prstGeom prst="rect">
            <a:avLst/>
          </a:prstGeom>
        </p:spPr>
        <p:txBody>
          <a:bodyPr vert="horz" lIns="228600" tIns="228600" rIns="228600" bIns="0" rtlCol="0" anchor="b">
            <a:norm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br>
              <a:rPr lang="en-US" dirty="0"/>
            </a:br>
            <a:r>
              <a:rPr lang="en-US" dirty="0"/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2971290437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979</TotalTime>
  <Words>780</Words>
  <Application>Microsoft Office PowerPoint</Application>
  <PresentationFormat>Widescreen</PresentationFormat>
  <Paragraphs>315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Corbel</vt:lpstr>
      <vt:lpstr>Roboto</vt:lpstr>
      <vt:lpstr>Roboto Slab</vt:lpstr>
      <vt:lpstr>Wingdings</vt:lpstr>
      <vt:lpstr>Wingdings 2</vt:lpstr>
      <vt:lpstr>Frame</vt:lpstr>
      <vt:lpstr>May 2026 Updates</vt:lpstr>
      <vt:lpstr>ELIGIBLE TEACHERS</vt:lpstr>
      <vt:lpstr>ELIGIBLE TEACHERS</vt:lpstr>
      <vt:lpstr>ELIGIBLE TEACHERS</vt:lpstr>
      <vt:lpstr>ELIGIBLE TEACHERS</vt:lpstr>
      <vt:lpstr>ELIGIBLE TEACHERS</vt:lpstr>
      <vt:lpstr>ELIGIBLE TEACHER</vt:lpstr>
      <vt:lpstr>PowerPoint Presentation</vt:lpstr>
      <vt:lpstr>TEACHER OBSERVATION  T-TESS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Review What is Expected </vt:lpstr>
      <vt:lpstr>TO EARN A DESIGNATION</vt:lpstr>
      <vt:lpstr>DATA VALIDATION TIMELINE</vt:lpstr>
      <vt:lpstr> TIA District Webpage GPISD TIA Guide Book GPISD TIA FAQ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Holli F Malloy</dc:creator>
  <cp:lastModifiedBy>Holli F Malloy</cp:lastModifiedBy>
  <cp:revision>34</cp:revision>
  <dcterms:created xsi:type="dcterms:W3CDTF">2024-09-16T16:56:35Z</dcterms:created>
  <dcterms:modified xsi:type="dcterms:W3CDTF">2026-05-11T17:39:15Z</dcterms:modified>
</cp:coreProperties>
</file>