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</p:sldIdLst>
  <p:sldSz cx="18288000" cy="10287000"/>
  <p:notesSz cx="6858000" cy="9144000"/>
  <p:embeddedFontLst>
    <p:embeddedFont>
      <p:font typeface="Arimo" panose="020B0604020202020204" charset="0"/>
      <p:regular r:id="rId53"/>
    </p:embeddedFont>
    <p:embeddedFont>
      <p:font typeface="Arimo Bold" panose="020B0604020202020204" charset="0"/>
      <p:regular r:id="rId54"/>
      <p:bold r:id="rId55"/>
    </p:embeddedFont>
    <p:embeddedFont>
      <p:font typeface="Arimo Bold Italics" panose="020B0604020202020204" charset="0"/>
      <p:regular r:id="rId56"/>
      <p:bold r:id="rId57"/>
      <p:italic r:id="rId58"/>
      <p:boldItalic r:id="rId59"/>
    </p:embeddedFont>
    <p:embeddedFont>
      <p:font typeface="Canva Sans Bold Italics" panose="020B0604020202020204" charset="0"/>
      <p:regular r:id="rId60"/>
      <p:bold r:id="rId61"/>
      <p:italic r:id="rId62"/>
      <p:boldItalic r:id="rId63"/>
    </p:embeddedFont>
    <p:embeddedFont>
      <p:font typeface="Helios" panose="020B0604020202020204" charset="0"/>
      <p:regular r:id="rId64"/>
    </p:embeddedFont>
    <p:embeddedFont>
      <p:font typeface="Helios Bold" panose="020B0604020202020204" charset="0"/>
      <p:regular r:id="rId65"/>
      <p:bold r:id="rId66"/>
    </p:embeddedFont>
    <p:embeddedFont>
      <p:font typeface="Klein Bold" panose="020B0604020202020204" charset="0"/>
      <p:regular r:id="rId67"/>
      <p:bold r:id="rId68"/>
    </p:embeddedFont>
    <p:embeddedFont>
      <p:font typeface="League Spartan" panose="020B0604020202020204" charset="0"/>
      <p:regular r:id="rId69"/>
      <p:bold r:id="rId70"/>
    </p:embeddedFont>
    <p:embeddedFont>
      <p:font typeface="Montserrat Classic Bold" panose="020B0604020202020204" charset="0"/>
      <p:regular r:id="rId71"/>
      <p:bold r:id="rId72"/>
    </p:embeddedFont>
    <p:embeddedFont>
      <p:font typeface="Open Sans Bold" panose="020B0604020202020204" charset="0"/>
      <p:regular r:id="rId73"/>
      <p:bold r:id="rId74"/>
    </p:embeddedFont>
    <p:embeddedFont>
      <p:font typeface="PT Sans Bold" panose="020B0604020202020204" charset="0"/>
      <p:regular r:id="rId75"/>
      <p:boldItalic r:id="rId76"/>
    </p:embeddedFont>
    <p:embeddedFont>
      <p:font typeface="TT Rounds Condensed Bold" panose="020B0604020202020204" charset="0"/>
      <p:regular r:id="rId77"/>
      <p:bold r:id="rId78"/>
    </p:embeddedFont>
    <p:embeddedFont>
      <p:font typeface="TT Rounds Condensed Bold Italics" panose="020B0604020202020204" charset="0"/>
      <p:regular r:id="rId79"/>
      <p:bold r:id="rId80"/>
      <p:italic r:id="rId81"/>
      <p:boldItalic r:id="rId8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085" autoAdjust="0"/>
    <p:restoredTop sz="94660" autoAdjust="0"/>
  </p:normalViewPr>
  <p:slideViewPr>
    <p:cSldViewPr>
      <p:cViewPr varScale="1">
        <p:scale>
          <a:sx n="39" d="100"/>
          <a:sy n="39" d="100"/>
        </p:scale>
        <p:origin x="920" y="5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font" Target="fonts/font11.fntdata"/><Relationship Id="rId68" Type="http://schemas.openxmlformats.org/officeDocument/2006/relationships/font" Target="fonts/font16.fntdata"/><Relationship Id="rId84" Type="http://schemas.openxmlformats.org/officeDocument/2006/relationships/viewProps" Target="viewProps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font" Target="fonts/font1.fntdata"/><Relationship Id="rId58" Type="http://schemas.openxmlformats.org/officeDocument/2006/relationships/font" Target="fonts/font6.fntdata"/><Relationship Id="rId74" Type="http://schemas.openxmlformats.org/officeDocument/2006/relationships/font" Target="fonts/font22.fntdata"/><Relationship Id="rId79" Type="http://schemas.openxmlformats.org/officeDocument/2006/relationships/font" Target="fonts/font27.fntdata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font" Target="fonts/font4.fntdata"/><Relationship Id="rId64" Type="http://schemas.openxmlformats.org/officeDocument/2006/relationships/font" Target="fonts/font12.fntdata"/><Relationship Id="rId69" Type="http://schemas.openxmlformats.org/officeDocument/2006/relationships/font" Target="fonts/font17.fntdata"/><Relationship Id="rId77" Type="http://schemas.openxmlformats.org/officeDocument/2006/relationships/font" Target="fonts/font25.fntdata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font" Target="fonts/font20.fntdata"/><Relationship Id="rId80" Type="http://schemas.openxmlformats.org/officeDocument/2006/relationships/font" Target="fonts/font28.fntdata"/><Relationship Id="rId85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font" Target="fonts/font7.fntdata"/><Relationship Id="rId67" Type="http://schemas.openxmlformats.org/officeDocument/2006/relationships/font" Target="fonts/font15.fntdata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font" Target="fonts/font2.fntdata"/><Relationship Id="rId62" Type="http://schemas.openxmlformats.org/officeDocument/2006/relationships/font" Target="fonts/font10.fntdata"/><Relationship Id="rId70" Type="http://schemas.openxmlformats.org/officeDocument/2006/relationships/font" Target="fonts/font18.fntdata"/><Relationship Id="rId75" Type="http://schemas.openxmlformats.org/officeDocument/2006/relationships/font" Target="fonts/font23.fntdata"/><Relationship Id="rId83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font" Target="fonts/font5.fntdata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font" Target="fonts/font8.fntdata"/><Relationship Id="rId65" Type="http://schemas.openxmlformats.org/officeDocument/2006/relationships/font" Target="fonts/font13.fntdata"/><Relationship Id="rId73" Type="http://schemas.openxmlformats.org/officeDocument/2006/relationships/font" Target="fonts/font21.fntdata"/><Relationship Id="rId78" Type="http://schemas.openxmlformats.org/officeDocument/2006/relationships/font" Target="fonts/font26.fntdata"/><Relationship Id="rId81" Type="http://schemas.openxmlformats.org/officeDocument/2006/relationships/font" Target="fonts/font29.fntdata"/><Relationship Id="rId86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font" Target="fonts/font3.fntdata"/><Relationship Id="rId76" Type="http://schemas.openxmlformats.org/officeDocument/2006/relationships/font" Target="fonts/font24.fntdata"/><Relationship Id="rId7" Type="http://schemas.openxmlformats.org/officeDocument/2006/relationships/slide" Target="slides/slide6.xml"/><Relationship Id="rId71" Type="http://schemas.openxmlformats.org/officeDocument/2006/relationships/font" Target="fonts/font19.fntdata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font" Target="fonts/font14.fntdata"/><Relationship Id="rId61" Type="http://schemas.openxmlformats.org/officeDocument/2006/relationships/font" Target="fonts/font9.fntdata"/><Relationship Id="rId82" Type="http://schemas.openxmlformats.org/officeDocument/2006/relationships/font" Target="fonts/font30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7/31/2025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7/31/2025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7/31/2025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7/31/2025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7/31/2025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7/31/2025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7/31/2025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7/31/2025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7/31/2025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7/31/2025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7/31/2025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7/31/2025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8.svg"/><Relationship Id="rId7" Type="http://schemas.openxmlformats.org/officeDocument/2006/relationships/image" Target="../media/image12.sv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11" Type="http://schemas.openxmlformats.org/officeDocument/2006/relationships/image" Target="../media/image16.svg"/><Relationship Id="rId5" Type="http://schemas.openxmlformats.org/officeDocument/2006/relationships/image" Target="../media/image10.svg"/><Relationship Id="rId10" Type="http://schemas.openxmlformats.org/officeDocument/2006/relationships/image" Target="../media/image15.png"/><Relationship Id="rId4" Type="http://schemas.openxmlformats.org/officeDocument/2006/relationships/image" Target="../media/image9.png"/><Relationship Id="rId9" Type="http://schemas.openxmlformats.org/officeDocument/2006/relationships/image" Target="../media/image14.sv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sv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svg"/><Relationship Id="rId5" Type="http://schemas.openxmlformats.org/officeDocument/2006/relationships/image" Target="../media/image20.png"/><Relationship Id="rId4" Type="http://schemas.openxmlformats.org/officeDocument/2006/relationships/image" Target="../media/image25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sv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svg"/><Relationship Id="rId5" Type="http://schemas.openxmlformats.org/officeDocument/2006/relationships/image" Target="../media/image20.png"/><Relationship Id="rId4" Type="http://schemas.openxmlformats.org/officeDocument/2006/relationships/image" Target="../media/image26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7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8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sv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3.jpeg"/><Relationship Id="rId5" Type="http://schemas.openxmlformats.org/officeDocument/2006/relationships/image" Target="../media/image32.svg"/><Relationship Id="rId4" Type="http://schemas.openxmlformats.org/officeDocument/2006/relationships/image" Target="../media/image3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sv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4.jpeg"/><Relationship Id="rId5" Type="http://schemas.openxmlformats.org/officeDocument/2006/relationships/image" Target="../media/image32.svg"/><Relationship Id="rId4" Type="http://schemas.openxmlformats.org/officeDocument/2006/relationships/image" Target="../media/image3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40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9.svg"/><Relationship Id="rId5" Type="http://schemas.openxmlformats.org/officeDocument/2006/relationships/image" Target="../media/image38.png"/><Relationship Id="rId4" Type="http://schemas.openxmlformats.org/officeDocument/2006/relationships/image" Target="../media/image37.sv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7.xml"/><Relationship Id="rId5" Type="http://schemas.openxmlformats.org/officeDocument/2006/relationships/hyperlink" Target="https://docs.google.com/spreadsheets/d/1DUF2isFWsqVSYhbaACYtbgcLi_YjDqpE3GLQIVgkKQg/edit#gid=69851113" TargetMode="External"/><Relationship Id="rId4" Type="http://schemas.openxmlformats.org/officeDocument/2006/relationships/image" Target="../media/image44.sv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sv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9.jpeg"/><Relationship Id="rId5" Type="http://schemas.openxmlformats.org/officeDocument/2006/relationships/image" Target="../media/image48.svg"/><Relationship Id="rId4" Type="http://schemas.openxmlformats.org/officeDocument/2006/relationships/image" Target="../media/image47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sv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1.jpeg"/><Relationship Id="rId5" Type="http://schemas.openxmlformats.org/officeDocument/2006/relationships/image" Target="../media/image48.svg"/><Relationship Id="rId4" Type="http://schemas.openxmlformats.org/officeDocument/2006/relationships/image" Target="../media/image47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3" Type="http://schemas.openxmlformats.org/officeDocument/2006/relationships/image" Target="../media/image36.png"/><Relationship Id="rId7" Type="http://schemas.openxmlformats.org/officeDocument/2006/relationships/image" Target="../media/image53.png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9.svg"/><Relationship Id="rId5" Type="http://schemas.openxmlformats.org/officeDocument/2006/relationships/image" Target="../media/image38.png"/><Relationship Id="rId4" Type="http://schemas.openxmlformats.org/officeDocument/2006/relationships/image" Target="../media/image37.sv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svg"/><Relationship Id="rId7" Type="http://schemas.openxmlformats.org/officeDocument/2006/relationships/image" Target="../media/image60.sv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9.png"/><Relationship Id="rId5" Type="http://schemas.openxmlformats.org/officeDocument/2006/relationships/image" Target="../media/image58.jpeg"/><Relationship Id="rId4" Type="http://schemas.openxmlformats.org/officeDocument/2006/relationships/image" Target="../media/image57.jpe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svg"/><Relationship Id="rId3" Type="http://schemas.openxmlformats.org/officeDocument/2006/relationships/image" Target="../media/image56.svg"/><Relationship Id="rId7" Type="http://schemas.openxmlformats.org/officeDocument/2006/relationships/image" Target="../media/image64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3.jpeg"/><Relationship Id="rId5" Type="http://schemas.openxmlformats.org/officeDocument/2006/relationships/image" Target="../media/image62.jpeg"/><Relationship Id="rId4" Type="http://schemas.openxmlformats.org/officeDocument/2006/relationships/image" Target="../media/image61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sv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6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sv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7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sv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0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sv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1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sv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2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svg"/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7.svg"/><Relationship Id="rId5" Type="http://schemas.openxmlformats.org/officeDocument/2006/relationships/image" Target="../media/image76.png"/><Relationship Id="rId4" Type="http://schemas.openxmlformats.org/officeDocument/2006/relationships/image" Target="../media/image75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sv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8.jpeg"/><Relationship Id="rId5" Type="http://schemas.openxmlformats.org/officeDocument/2006/relationships/image" Target="../media/image74.svg"/><Relationship Id="rId4" Type="http://schemas.openxmlformats.org/officeDocument/2006/relationships/image" Target="../media/image73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5.png"/><Relationship Id="rId3" Type="http://schemas.openxmlformats.org/officeDocument/2006/relationships/image" Target="../media/image80.png"/><Relationship Id="rId7" Type="http://schemas.openxmlformats.org/officeDocument/2006/relationships/image" Target="../media/image84.jpeg"/><Relationship Id="rId2" Type="http://schemas.openxmlformats.org/officeDocument/2006/relationships/image" Target="../media/image79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3.svg"/><Relationship Id="rId5" Type="http://schemas.openxmlformats.org/officeDocument/2006/relationships/image" Target="../media/image82.png"/><Relationship Id="rId4" Type="http://schemas.openxmlformats.org/officeDocument/2006/relationships/image" Target="../media/image81.sv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svg"/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8.jpe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svg"/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1.svg"/><Relationship Id="rId5" Type="http://schemas.openxmlformats.org/officeDocument/2006/relationships/image" Target="../media/image90.png"/><Relationship Id="rId4" Type="http://schemas.openxmlformats.org/officeDocument/2006/relationships/image" Target="../media/image89.jpeg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2.jpe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94.png"/><Relationship Id="rId3" Type="http://schemas.openxmlformats.org/officeDocument/2006/relationships/image" Target="../media/image36.png"/><Relationship Id="rId7" Type="http://schemas.openxmlformats.org/officeDocument/2006/relationships/image" Target="../media/image93.png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9.svg"/><Relationship Id="rId5" Type="http://schemas.openxmlformats.org/officeDocument/2006/relationships/image" Target="../media/image38.png"/><Relationship Id="rId4" Type="http://schemas.openxmlformats.org/officeDocument/2006/relationships/image" Target="../media/image37.svg"/><Relationship Id="rId9" Type="http://schemas.openxmlformats.org/officeDocument/2006/relationships/image" Target="../media/image95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7.png"/><Relationship Id="rId4" Type="http://schemas.openxmlformats.org/officeDocument/2006/relationships/image" Target="../media/image96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8.jpe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9.jpe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0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1.jpeg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4.png"/><Relationship Id="rId3" Type="http://schemas.openxmlformats.org/officeDocument/2006/relationships/image" Target="../media/image36.png"/><Relationship Id="rId7" Type="http://schemas.openxmlformats.org/officeDocument/2006/relationships/image" Target="../media/image103.png"/><Relationship Id="rId2" Type="http://schemas.openxmlformats.org/officeDocument/2006/relationships/image" Target="../media/image10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9.svg"/><Relationship Id="rId5" Type="http://schemas.openxmlformats.org/officeDocument/2006/relationships/image" Target="../media/image38.png"/><Relationship Id="rId4" Type="http://schemas.openxmlformats.org/officeDocument/2006/relationships/image" Target="../media/image37.sv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sv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5.jpe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sv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6.jpeg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7.jpe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8.jpe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sv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14E9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1444978" cy="812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444978" cy="812800"/>
            </a:xfrm>
            <a:custGeom>
              <a:avLst/>
              <a:gdLst/>
              <a:ahLst/>
              <a:cxnLst/>
              <a:rect l="l" t="t" r="r" b="b"/>
              <a:pathLst>
                <a:path w="1444978" h="812800">
                  <a:moveTo>
                    <a:pt x="0" y="0"/>
                  </a:moveTo>
                  <a:lnTo>
                    <a:pt x="1444978" y="0"/>
                  </a:lnTo>
                  <a:lnTo>
                    <a:pt x="1444978" y="812800"/>
                  </a:lnTo>
                  <a:lnTo>
                    <a:pt x="0" y="812800"/>
                  </a:lnTo>
                  <a:close/>
                </a:path>
              </a:pathLst>
            </a:custGeom>
            <a:blipFill>
              <a:blip r:embed="rId2"/>
              <a:stretch>
                <a:fillRect l="-2083" r="-2083"/>
              </a:stretch>
            </a:blipFill>
          </p:spPr>
          <p:txBody>
            <a:bodyPr/>
            <a:lstStyle/>
            <a:p>
              <a:endParaRPr lang="en-US" dirty="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1028700" y="1047750"/>
            <a:ext cx="16230600" cy="7467600"/>
            <a:chOff x="0" y="0"/>
            <a:chExt cx="10191464" cy="468903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0191464" cy="4689030"/>
            </a:xfrm>
            <a:custGeom>
              <a:avLst/>
              <a:gdLst/>
              <a:ahLst/>
              <a:cxnLst/>
              <a:rect l="l" t="t" r="r" b="b"/>
              <a:pathLst>
                <a:path w="10191464" h="4689030">
                  <a:moveTo>
                    <a:pt x="0" y="0"/>
                  </a:moveTo>
                  <a:lnTo>
                    <a:pt x="0" y="4689030"/>
                  </a:lnTo>
                  <a:lnTo>
                    <a:pt x="10191464" y="4689030"/>
                  </a:lnTo>
                  <a:lnTo>
                    <a:pt x="10191464" y="0"/>
                  </a:lnTo>
                  <a:lnTo>
                    <a:pt x="0" y="0"/>
                  </a:lnTo>
                  <a:close/>
                  <a:moveTo>
                    <a:pt x="10130504" y="4628071"/>
                  </a:moveTo>
                  <a:lnTo>
                    <a:pt x="59690" y="4628071"/>
                  </a:lnTo>
                  <a:lnTo>
                    <a:pt x="59690" y="59690"/>
                  </a:lnTo>
                  <a:lnTo>
                    <a:pt x="10130504" y="59690"/>
                  </a:lnTo>
                  <a:lnTo>
                    <a:pt x="10130504" y="4628071"/>
                  </a:lnTo>
                  <a:close/>
                </a:path>
              </a:pathLst>
            </a:custGeom>
            <a:solidFill>
              <a:srgbClr val="EA2E31"/>
            </a:solidFill>
          </p:spPr>
          <p:txBody>
            <a:bodyPr/>
            <a:lstStyle/>
            <a:p>
              <a:endParaRPr lang="en-US" dirty="0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1028700" y="7621191"/>
            <a:ext cx="16230600" cy="1445419"/>
            <a:chOff x="0" y="0"/>
            <a:chExt cx="21640800" cy="1927225"/>
          </a:xfrm>
        </p:grpSpPr>
        <p:sp>
          <p:nvSpPr>
            <p:cNvPr id="7" name="AutoShape 7"/>
            <p:cNvSpPr/>
            <p:nvPr/>
          </p:nvSpPr>
          <p:spPr>
            <a:xfrm>
              <a:off x="0" y="0"/>
              <a:ext cx="21640800" cy="1927225"/>
            </a:xfrm>
            <a:prstGeom prst="rect">
              <a:avLst/>
            </a:prstGeom>
            <a:solidFill>
              <a:srgbClr val="EA2E31"/>
            </a:solidFill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3517633" y="522287"/>
              <a:ext cx="14605533" cy="87312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5108"/>
                </a:lnSpc>
              </a:pPr>
              <a:endParaRPr dirty="0"/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1336556" y="7900988"/>
            <a:ext cx="12097150" cy="8858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6984"/>
              </a:lnSpc>
            </a:pPr>
            <a:r>
              <a:rPr lang="en-US" sz="5820" b="1" dirty="0">
                <a:solidFill>
                  <a:srgbClr val="FFFFFF"/>
                </a:solidFill>
                <a:latin typeface="Klein Bold"/>
                <a:ea typeface="Klein Bold"/>
                <a:cs typeface="Klein Bold"/>
                <a:sym typeface="Klein Bold"/>
              </a:rPr>
              <a:t>STUDENT SAFETY TRAINING</a:t>
            </a:r>
          </a:p>
        </p:txBody>
      </p:sp>
      <p:sp>
        <p:nvSpPr>
          <p:cNvPr id="10" name="Freeform 10"/>
          <p:cNvSpPr/>
          <p:nvPr/>
        </p:nvSpPr>
        <p:spPr>
          <a:xfrm>
            <a:off x="11922023" y="5382924"/>
            <a:ext cx="5337277" cy="3875376"/>
          </a:xfrm>
          <a:custGeom>
            <a:avLst/>
            <a:gdLst/>
            <a:ahLst/>
            <a:cxnLst/>
            <a:rect l="l" t="t" r="r" b="b"/>
            <a:pathLst>
              <a:path w="5337277" h="3875376">
                <a:moveTo>
                  <a:pt x="0" y="0"/>
                </a:moveTo>
                <a:lnTo>
                  <a:pt x="5337277" y="0"/>
                </a:lnTo>
                <a:lnTo>
                  <a:pt x="5337277" y="3875376"/>
                </a:lnTo>
                <a:lnTo>
                  <a:pt x="0" y="387537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14E9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369195" y="1777875"/>
            <a:ext cx="12352120" cy="8229600"/>
          </a:xfrm>
          <a:custGeom>
            <a:avLst/>
            <a:gdLst/>
            <a:ahLst/>
            <a:cxnLst/>
            <a:rect l="l" t="t" r="r" b="b"/>
            <a:pathLst>
              <a:path w="12352120" h="8229600">
                <a:moveTo>
                  <a:pt x="0" y="0"/>
                </a:moveTo>
                <a:lnTo>
                  <a:pt x="12352120" y="0"/>
                </a:lnTo>
                <a:lnTo>
                  <a:pt x="12352120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3" name="TextBox 3"/>
          <p:cNvSpPr txBox="1"/>
          <p:nvPr/>
        </p:nvSpPr>
        <p:spPr>
          <a:xfrm>
            <a:off x="12445732" y="778703"/>
            <a:ext cx="1458577" cy="11525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000"/>
              </a:lnSpc>
            </a:pPr>
            <a:r>
              <a:rPr lang="en-US" sz="7500" b="1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2445732" y="2294629"/>
            <a:ext cx="1458577" cy="11525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000"/>
              </a:lnSpc>
            </a:pPr>
            <a:r>
              <a:rPr lang="en-US" sz="7500" b="1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02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2445732" y="3810556"/>
            <a:ext cx="1458577" cy="11525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000"/>
              </a:lnSpc>
            </a:pPr>
            <a:r>
              <a:rPr lang="en-US" sz="7500" b="1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2445732" y="5326482"/>
            <a:ext cx="1458577" cy="11525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000"/>
              </a:lnSpc>
            </a:pPr>
            <a:r>
              <a:rPr lang="en-US" sz="7500" b="1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04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445732" y="6842409"/>
            <a:ext cx="1458577" cy="11525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000"/>
              </a:lnSpc>
            </a:pPr>
            <a:r>
              <a:rPr lang="en-US" sz="7500" b="1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05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2445732" y="8358335"/>
            <a:ext cx="1458577" cy="11525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000"/>
              </a:lnSpc>
            </a:pPr>
            <a:r>
              <a:rPr lang="en-US" sz="7500" b="1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06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4218553" y="5430520"/>
            <a:ext cx="3305837" cy="9525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899"/>
              </a:lnSpc>
            </a:pPr>
            <a:r>
              <a:rPr lang="en-US" sz="2999" b="1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Hydration and Fuel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4218553" y="825375"/>
            <a:ext cx="3305545" cy="9525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899"/>
              </a:lnSpc>
            </a:pPr>
            <a:r>
              <a:rPr lang="en-US" sz="2999" b="1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Head and Neck Injuries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4218553" y="6967685"/>
            <a:ext cx="3451605" cy="9525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899"/>
              </a:lnSpc>
            </a:pPr>
            <a:r>
              <a:rPr lang="en-US" sz="2999" b="1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Allergies, Asthma &amp; Diabetes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4218553" y="2362540"/>
            <a:ext cx="3305545" cy="9525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899"/>
              </a:lnSpc>
            </a:pPr>
            <a:r>
              <a:rPr lang="en-US" sz="2999" b="1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CPR/AED &amp; Chest Trauma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4218553" y="8501675"/>
            <a:ext cx="3305837" cy="9744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899"/>
              </a:lnSpc>
            </a:pPr>
            <a:r>
              <a:rPr lang="en-US" sz="2999" b="1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Emergency Action Plans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4218553" y="3896530"/>
            <a:ext cx="3305545" cy="9525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899"/>
              </a:lnSpc>
            </a:pPr>
            <a:r>
              <a:rPr lang="en-US" sz="2999" b="1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Environmental Safety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721962" y="144433"/>
            <a:ext cx="11260963" cy="13335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10559"/>
              </a:lnSpc>
            </a:pPr>
            <a:r>
              <a:rPr lang="en-US" sz="8799" b="1" u="none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What You’ll Learn...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14E9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5409127" y="0"/>
            <a:ext cx="12878873" cy="10287000"/>
            <a:chOff x="0" y="0"/>
            <a:chExt cx="1017590" cy="812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017590" cy="812800"/>
            </a:xfrm>
            <a:custGeom>
              <a:avLst/>
              <a:gdLst/>
              <a:ahLst/>
              <a:cxnLst/>
              <a:rect l="l" t="t" r="r" b="b"/>
              <a:pathLst>
                <a:path w="1017590" h="812800">
                  <a:moveTo>
                    <a:pt x="0" y="0"/>
                  </a:moveTo>
                  <a:lnTo>
                    <a:pt x="1017590" y="0"/>
                  </a:lnTo>
                  <a:lnTo>
                    <a:pt x="1017590" y="812800"/>
                  </a:lnTo>
                  <a:lnTo>
                    <a:pt x="0" y="812800"/>
                  </a:lnTo>
                  <a:close/>
                </a:path>
              </a:pathLst>
            </a:custGeom>
            <a:blipFill>
              <a:blip r:embed="rId2"/>
              <a:stretch>
                <a:fillRect t="-8935" b="-78975"/>
              </a:stretch>
            </a:blipFill>
          </p:spPr>
          <p:txBody>
            <a:bodyPr/>
            <a:lstStyle/>
            <a:p>
              <a:endParaRPr lang="en-US" dirty="0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387276" y="4164330"/>
            <a:ext cx="8137724" cy="2049920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 anchor="t">
            <a:spAutoFit/>
          </a:bodyPr>
          <a:lstStyle/>
          <a:p>
            <a:pPr marL="0" lvl="0" indent="0" algn="l">
              <a:lnSpc>
                <a:spcPts val="7920"/>
              </a:lnSpc>
            </a:pPr>
            <a:r>
              <a:rPr lang="en-US" sz="7200" b="1" dirty="0">
                <a:solidFill>
                  <a:schemeClr val="tx2"/>
                </a:solidFill>
                <a:latin typeface="Klein Bold"/>
                <a:ea typeface="Klein Bold"/>
                <a:cs typeface="Klein Bold"/>
                <a:sym typeface="Klein Bold"/>
              </a:rPr>
              <a:t>HEAD &amp; NECK INJURIES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14E9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5358840" y="1108553"/>
            <a:ext cx="11859377" cy="8069894"/>
          </a:xfrm>
          <a:prstGeom prst="rect">
            <a:avLst/>
          </a:prstGeom>
          <a:solidFill>
            <a:srgbClr val="0A3782"/>
          </a:solidFill>
        </p:spPr>
        <p:txBody>
          <a:bodyPr/>
          <a:lstStyle/>
          <a:p>
            <a:endParaRPr lang="en-US" dirty="0"/>
          </a:p>
        </p:txBody>
      </p:sp>
      <p:grpSp>
        <p:nvGrpSpPr>
          <p:cNvPr id="3" name="Group 3"/>
          <p:cNvGrpSpPr/>
          <p:nvPr/>
        </p:nvGrpSpPr>
        <p:grpSpPr>
          <a:xfrm>
            <a:off x="5607369" y="1365529"/>
            <a:ext cx="11362320" cy="7555943"/>
            <a:chOff x="0" y="0"/>
            <a:chExt cx="1222256" cy="8128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222256" cy="812800"/>
            </a:xfrm>
            <a:custGeom>
              <a:avLst/>
              <a:gdLst/>
              <a:ahLst/>
              <a:cxnLst/>
              <a:rect l="l" t="t" r="r" b="b"/>
              <a:pathLst>
                <a:path w="1222256" h="812800">
                  <a:moveTo>
                    <a:pt x="0" y="0"/>
                  </a:moveTo>
                  <a:lnTo>
                    <a:pt x="1222256" y="0"/>
                  </a:lnTo>
                  <a:lnTo>
                    <a:pt x="1222256" y="812800"/>
                  </a:lnTo>
                  <a:lnTo>
                    <a:pt x="0" y="812800"/>
                  </a:lnTo>
                  <a:close/>
                </a:path>
              </a:pathLst>
            </a:custGeom>
            <a:blipFill>
              <a:blip r:embed="rId2"/>
              <a:stretch>
                <a:fillRect t="-187" b="-187"/>
              </a:stretch>
            </a:blipFill>
          </p:spPr>
          <p:txBody>
            <a:bodyPr/>
            <a:lstStyle/>
            <a:p>
              <a:endParaRPr lang="en-US" dirty="0"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341806" y="1458999"/>
            <a:ext cx="8338505" cy="7369003"/>
            <a:chOff x="0" y="0"/>
            <a:chExt cx="11118007" cy="9825337"/>
          </a:xfrm>
        </p:grpSpPr>
        <p:sp>
          <p:nvSpPr>
            <p:cNvPr id="6" name="AutoShape 6"/>
            <p:cNvSpPr/>
            <p:nvPr/>
          </p:nvSpPr>
          <p:spPr>
            <a:xfrm>
              <a:off x="0" y="0"/>
              <a:ext cx="11118007" cy="9825337"/>
            </a:xfrm>
            <a:prstGeom prst="rect">
              <a:avLst/>
            </a:prstGeom>
            <a:solidFill>
              <a:srgbClr val="0A3782"/>
            </a:solidFill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626711" y="580641"/>
              <a:ext cx="9864584" cy="246078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7180"/>
                </a:lnSpc>
              </a:pPr>
              <a:r>
                <a:rPr lang="en-US" sz="6468" b="1" dirty="0">
                  <a:solidFill>
                    <a:srgbClr val="FFFFFF"/>
                  </a:solidFill>
                  <a:latin typeface="Helios Bold"/>
                  <a:ea typeface="Helios Bold"/>
                  <a:cs typeface="Helios Bold"/>
                  <a:sym typeface="Helios Bold"/>
                </a:rPr>
                <a:t>What is a CONCUSSION?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626711" y="3367347"/>
              <a:ext cx="9864584" cy="591544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919"/>
                </a:lnSpc>
              </a:pPr>
              <a:r>
                <a:rPr lang="en-US" sz="2799" b="1" dirty="0">
                  <a:solidFill>
                    <a:srgbClr val="FFFFFF"/>
                  </a:solidFill>
                  <a:latin typeface="Helios Bold"/>
                  <a:ea typeface="Helios Bold"/>
                  <a:cs typeface="Helios Bold"/>
                  <a:sym typeface="Helios Bold"/>
                </a:rPr>
                <a:t>A concussion is a brain injury that impacts how your brain normally works.</a:t>
              </a:r>
            </a:p>
            <a:p>
              <a:pPr marL="604519" lvl="1" indent="-302260" algn="l">
                <a:lnSpc>
                  <a:spcPts val="3919"/>
                </a:lnSpc>
                <a:buFont typeface="Arial"/>
                <a:buChar char="•"/>
              </a:pPr>
              <a:r>
                <a:rPr lang="en-US" sz="2799" b="1" dirty="0">
                  <a:solidFill>
                    <a:srgbClr val="FFFFFF"/>
                  </a:solidFill>
                  <a:latin typeface="Helios Bold"/>
                  <a:ea typeface="Helios Bold"/>
                  <a:cs typeface="Helios Bold"/>
                  <a:sym typeface="Helios Bold"/>
                </a:rPr>
                <a:t>It happens when your brain gets shaken or twisted inside your skull.</a:t>
              </a:r>
            </a:p>
            <a:p>
              <a:pPr marL="604519" lvl="1" indent="-302260" algn="l">
                <a:lnSpc>
                  <a:spcPts val="3919"/>
                </a:lnSpc>
                <a:buFont typeface="Arial"/>
                <a:buChar char="•"/>
              </a:pPr>
              <a:r>
                <a:rPr lang="en-US" sz="2799" b="1" dirty="0">
                  <a:solidFill>
                    <a:srgbClr val="FFFFFF"/>
                  </a:solidFill>
                  <a:latin typeface="Helios Bold"/>
                  <a:ea typeface="Helios Bold"/>
                  <a:cs typeface="Helios Bold"/>
                  <a:sym typeface="Helios Bold"/>
                </a:rPr>
                <a:t>This can be caused by a hit to the head or body—even if it doesn’t seem like a big hit.</a:t>
              </a:r>
            </a:p>
            <a:p>
              <a:pPr marL="604519" lvl="1" indent="-302260" algn="l">
                <a:lnSpc>
                  <a:spcPts val="3919"/>
                </a:lnSpc>
                <a:buFont typeface="Arial"/>
                <a:buChar char="•"/>
              </a:pPr>
              <a:r>
                <a:rPr lang="en-US" sz="2799" b="1" dirty="0">
                  <a:solidFill>
                    <a:srgbClr val="FFFFFF"/>
                  </a:solidFill>
                  <a:latin typeface="Helios Bold"/>
                  <a:ea typeface="Helios Bold"/>
                  <a:cs typeface="Helios Bold"/>
                  <a:sym typeface="Helios Bold"/>
                </a:rPr>
                <a:t>You don’t have to be knocked out to have a concussion.</a:t>
              </a:r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14E9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9471150" y="-1106859"/>
            <a:ext cx="12500768" cy="12500718"/>
            <a:chOff x="0" y="0"/>
            <a:chExt cx="6350000" cy="634997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350000" cy="6349975"/>
            </a:xfrm>
            <a:custGeom>
              <a:avLst/>
              <a:gdLst/>
              <a:ahLst/>
              <a:cxnLst/>
              <a:rect l="l" t="t" r="r" b="b"/>
              <a:pathLst>
                <a:path w="6350000" h="6349975">
                  <a:moveTo>
                    <a:pt x="6350000" y="3175025"/>
                  </a:moveTo>
                  <a:cubicBezTo>
                    <a:pt x="6350000" y="4928451"/>
                    <a:pt x="4928476" y="6349975"/>
                    <a:pt x="3175000" y="6349975"/>
                  </a:cubicBezTo>
                  <a:cubicBezTo>
                    <a:pt x="1421498" y="6349975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2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2"/>
              <a:stretch>
                <a:fillRect l="-25471" r="-25471"/>
              </a:stretch>
            </a:blipFill>
          </p:spPr>
          <p:txBody>
            <a:bodyPr/>
            <a:lstStyle/>
            <a:p>
              <a:endParaRPr lang="en-US" dirty="0"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1040008" y="4420220"/>
            <a:ext cx="8256392" cy="505696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877195" lvl="1" indent="-438597" algn="l">
              <a:lnSpc>
                <a:spcPts val="5688"/>
              </a:lnSpc>
              <a:buFont typeface="Arial"/>
              <a:buChar char="•"/>
            </a:pPr>
            <a:r>
              <a:rPr lang="en-US" sz="4062" b="1" dirty="0">
                <a:solidFill>
                  <a:srgbClr val="FFFFFF"/>
                </a:solidFill>
                <a:latin typeface="Helios Bold"/>
                <a:ea typeface="Helios Bold"/>
                <a:cs typeface="Helios Bold"/>
                <a:sym typeface="Helios Bold"/>
              </a:rPr>
              <a:t>Your head is not a weapon. Don’t hit with your head!</a:t>
            </a:r>
          </a:p>
          <a:p>
            <a:pPr marL="877195" lvl="1" indent="-438597" algn="l">
              <a:lnSpc>
                <a:spcPts val="5688"/>
              </a:lnSpc>
              <a:buFont typeface="Arial"/>
              <a:buChar char="•"/>
            </a:pPr>
            <a:r>
              <a:rPr lang="en-US" sz="4062" b="1" dirty="0">
                <a:solidFill>
                  <a:srgbClr val="FFFFFF"/>
                </a:solidFill>
                <a:latin typeface="Helios Bold"/>
                <a:ea typeface="Helios Bold"/>
                <a:cs typeface="Helios Bold"/>
                <a:sym typeface="Helios Bold"/>
              </a:rPr>
              <a:t>Respect your helmet. The helmet is an important piece of protective equipment.</a:t>
            </a:r>
          </a:p>
          <a:p>
            <a:pPr marL="877195" lvl="1" indent="-438597" algn="l">
              <a:lnSpc>
                <a:spcPts val="5688"/>
              </a:lnSpc>
              <a:buFont typeface="Arial"/>
              <a:buChar char="•"/>
            </a:pPr>
            <a:r>
              <a:rPr lang="en-US" sz="4062" b="1" dirty="0">
                <a:solidFill>
                  <a:srgbClr val="FFFFFF"/>
                </a:solidFill>
                <a:latin typeface="Helios Bold"/>
                <a:ea typeface="Helios Bold"/>
                <a:cs typeface="Helios Bold"/>
                <a:sym typeface="Helios Bold"/>
              </a:rPr>
              <a:t>Make sure your equipment fits!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163976" y="832117"/>
            <a:ext cx="7854272" cy="32461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8280"/>
              </a:lnSpc>
            </a:pPr>
            <a:r>
              <a:rPr lang="en-US" sz="9200" dirty="0">
                <a:solidFill>
                  <a:srgbClr val="FFFFFF"/>
                </a:solidFill>
                <a:latin typeface="Helios"/>
                <a:ea typeface="Helios"/>
                <a:cs typeface="Helios"/>
                <a:sym typeface="Helios"/>
              </a:rPr>
              <a:t>HEAD &amp; NECK INJURIES</a:t>
            </a:r>
          </a:p>
        </p:txBody>
      </p:sp>
      <p:sp>
        <p:nvSpPr>
          <p:cNvPr id="7" name="AutoShape 7"/>
          <p:cNvSpPr/>
          <p:nvPr/>
        </p:nvSpPr>
        <p:spPr>
          <a:xfrm>
            <a:off x="1028700" y="4069141"/>
            <a:ext cx="7852619" cy="0"/>
          </a:xfrm>
          <a:prstGeom prst="line">
            <a:avLst/>
          </a:prstGeom>
          <a:ln w="76200" cap="flat">
            <a:solidFill>
              <a:srgbClr val="FFBD59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A2D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5296844" y="-1836715"/>
            <a:ext cx="13960430" cy="13960430"/>
          </a:xfrm>
          <a:custGeom>
            <a:avLst/>
            <a:gdLst/>
            <a:ahLst/>
            <a:cxnLst/>
            <a:rect l="l" t="t" r="r" b="b"/>
            <a:pathLst>
              <a:path w="13960430" h="13960430">
                <a:moveTo>
                  <a:pt x="0" y="0"/>
                </a:moveTo>
                <a:lnTo>
                  <a:pt x="13960431" y="0"/>
                </a:lnTo>
                <a:lnTo>
                  <a:pt x="13960431" y="13960430"/>
                </a:lnTo>
                <a:lnTo>
                  <a:pt x="0" y="1396043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3" name="Freeform 3"/>
          <p:cNvSpPr/>
          <p:nvPr/>
        </p:nvSpPr>
        <p:spPr>
          <a:xfrm>
            <a:off x="10006563" y="151639"/>
            <a:ext cx="1821708" cy="1821708"/>
          </a:xfrm>
          <a:custGeom>
            <a:avLst/>
            <a:gdLst/>
            <a:ahLst/>
            <a:cxnLst/>
            <a:rect l="l" t="t" r="r" b="b"/>
            <a:pathLst>
              <a:path w="1821708" h="1821708">
                <a:moveTo>
                  <a:pt x="0" y="0"/>
                </a:moveTo>
                <a:lnTo>
                  <a:pt x="1821709" y="0"/>
                </a:lnTo>
                <a:lnTo>
                  <a:pt x="1821709" y="1821709"/>
                </a:lnTo>
                <a:lnTo>
                  <a:pt x="0" y="182170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44999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4" name="Freeform 4"/>
          <p:cNvSpPr/>
          <p:nvPr/>
        </p:nvSpPr>
        <p:spPr>
          <a:xfrm>
            <a:off x="10195735" y="340811"/>
            <a:ext cx="1443365" cy="1443365"/>
          </a:xfrm>
          <a:custGeom>
            <a:avLst/>
            <a:gdLst/>
            <a:ahLst/>
            <a:cxnLst/>
            <a:rect l="l" t="t" r="r" b="b"/>
            <a:pathLst>
              <a:path w="1443365" h="1443365">
                <a:moveTo>
                  <a:pt x="0" y="0"/>
                </a:moveTo>
                <a:lnTo>
                  <a:pt x="1443365" y="0"/>
                </a:lnTo>
                <a:lnTo>
                  <a:pt x="1443365" y="1443365"/>
                </a:lnTo>
                <a:lnTo>
                  <a:pt x="0" y="144336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5" name="Freeform 5"/>
          <p:cNvSpPr/>
          <p:nvPr/>
        </p:nvSpPr>
        <p:spPr>
          <a:xfrm>
            <a:off x="10006563" y="2086655"/>
            <a:ext cx="1821708" cy="1821708"/>
          </a:xfrm>
          <a:custGeom>
            <a:avLst/>
            <a:gdLst/>
            <a:ahLst/>
            <a:cxnLst/>
            <a:rect l="l" t="t" r="r" b="b"/>
            <a:pathLst>
              <a:path w="1821708" h="1821708">
                <a:moveTo>
                  <a:pt x="0" y="0"/>
                </a:moveTo>
                <a:lnTo>
                  <a:pt x="1821709" y="0"/>
                </a:lnTo>
                <a:lnTo>
                  <a:pt x="1821709" y="1821708"/>
                </a:lnTo>
                <a:lnTo>
                  <a:pt x="0" y="1821708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alphaModFix amt="44999"/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6" name="Freeform 6"/>
          <p:cNvSpPr/>
          <p:nvPr/>
        </p:nvSpPr>
        <p:spPr>
          <a:xfrm>
            <a:off x="10195735" y="2275826"/>
            <a:ext cx="1443365" cy="1443365"/>
          </a:xfrm>
          <a:custGeom>
            <a:avLst/>
            <a:gdLst/>
            <a:ahLst/>
            <a:cxnLst/>
            <a:rect l="l" t="t" r="r" b="b"/>
            <a:pathLst>
              <a:path w="1443365" h="1443365">
                <a:moveTo>
                  <a:pt x="0" y="0"/>
                </a:moveTo>
                <a:lnTo>
                  <a:pt x="1443365" y="0"/>
                </a:lnTo>
                <a:lnTo>
                  <a:pt x="1443365" y="1443366"/>
                </a:lnTo>
                <a:lnTo>
                  <a:pt x="0" y="1443366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7" name="Freeform 7"/>
          <p:cNvSpPr/>
          <p:nvPr/>
        </p:nvSpPr>
        <p:spPr>
          <a:xfrm>
            <a:off x="10006563" y="4022663"/>
            <a:ext cx="1821708" cy="1821708"/>
          </a:xfrm>
          <a:custGeom>
            <a:avLst/>
            <a:gdLst/>
            <a:ahLst/>
            <a:cxnLst/>
            <a:rect l="l" t="t" r="r" b="b"/>
            <a:pathLst>
              <a:path w="1821708" h="1821708">
                <a:moveTo>
                  <a:pt x="0" y="0"/>
                </a:moveTo>
                <a:lnTo>
                  <a:pt x="1821709" y="0"/>
                </a:lnTo>
                <a:lnTo>
                  <a:pt x="1821709" y="1821708"/>
                </a:lnTo>
                <a:lnTo>
                  <a:pt x="0" y="1821708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alphaModFix amt="44999"/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8" name="Freeform 8"/>
          <p:cNvSpPr/>
          <p:nvPr/>
        </p:nvSpPr>
        <p:spPr>
          <a:xfrm>
            <a:off x="10195735" y="4211835"/>
            <a:ext cx="1443365" cy="1443365"/>
          </a:xfrm>
          <a:custGeom>
            <a:avLst/>
            <a:gdLst/>
            <a:ahLst/>
            <a:cxnLst/>
            <a:rect l="l" t="t" r="r" b="b"/>
            <a:pathLst>
              <a:path w="1443365" h="1443365">
                <a:moveTo>
                  <a:pt x="0" y="0"/>
                </a:moveTo>
                <a:lnTo>
                  <a:pt x="1443365" y="0"/>
                </a:lnTo>
                <a:lnTo>
                  <a:pt x="1443365" y="1443365"/>
                </a:lnTo>
                <a:lnTo>
                  <a:pt x="0" y="144336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9" name="Freeform 9"/>
          <p:cNvSpPr/>
          <p:nvPr/>
        </p:nvSpPr>
        <p:spPr>
          <a:xfrm>
            <a:off x="10006563" y="5958671"/>
            <a:ext cx="1821708" cy="1821708"/>
          </a:xfrm>
          <a:custGeom>
            <a:avLst/>
            <a:gdLst/>
            <a:ahLst/>
            <a:cxnLst/>
            <a:rect l="l" t="t" r="r" b="b"/>
            <a:pathLst>
              <a:path w="1821708" h="1821708">
                <a:moveTo>
                  <a:pt x="0" y="0"/>
                </a:moveTo>
                <a:lnTo>
                  <a:pt x="1821709" y="0"/>
                </a:lnTo>
                <a:lnTo>
                  <a:pt x="1821709" y="1821709"/>
                </a:lnTo>
                <a:lnTo>
                  <a:pt x="0" y="1821709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alphaModFix amt="44999"/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10" name="Freeform 10"/>
          <p:cNvSpPr/>
          <p:nvPr/>
        </p:nvSpPr>
        <p:spPr>
          <a:xfrm>
            <a:off x="10195735" y="6147843"/>
            <a:ext cx="1443365" cy="1443365"/>
          </a:xfrm>
          <a:custGeom>
            <a:avLst/>
            <a:gdLst/>
            <a:ahLst/>
            <a:cxnLst/>
            <a:rect l="l" t="t" r="r" b="b"/>
            <a:pathLst>
              <a:path w="1443365" h="1443365">
                <a:moveTo>
                  <a:pt x="0" y="0"/>
                </a:moveTo>
                <a:lnTo>
                  <a:pt x="1443365" y="0"/>
                </a:lnTo>
                <a:lnTo>
                  <a:pt x="1443365" y="1443365"/>
                </a:lnTo>
                <a:lnTo>
                  <a:pt x="0" y="144336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>
          <a:xfrm>
            <a:off x="10006563" y="7894680"/>
            <a:ext cx="1821708" cy="1821708"/>
          </a:xfrm>
          <a:custGeom>
            <a:avLst/>
            <a:gdLst/>
            <a:ahLst/>
            <a:cxnLst/>
            <a:rect l="l" t="t" r="r" b="b"/>
            <a:pathLst>
              <a:path w="1821708" h="1821708">
                <a:moveTo>
                  <a:pt x="0" y="0"/>
                </a:moveTo>
                <a:lnTo>
                  <a:pt x="1821709" y="0"/>
                </a:lnTo>
                <a:lnTo>
                  <a:pt x="1821709" y="1821708"/>
                </a:lnTo>
                <a:lnTo>
                  <a:pt x="0" y="1821708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alphaModFix amt="44999"/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12" name="Freeform 12"/>
          <p:cNvSpPr/>
          <p:nvPr/>
        </p:nvSpPr>
        <p:spPr>
          <a:xfrm>
            <a:off x="10195735" y="8083851"/>
            <a:ext cx="1443365" cy="1443365"/>
          </a:xfrm>
          <a:custGeom>
            <a:avLst/>
            <a:gdLst/>
            <a:ahLst/>
            <a:cxnLst/>
            <a:rect l="l" t="t" r="r" b="b"/>
            <a:pathLst>
              <a:path w="1443365" h="1443365">
                <a:moveTo>
                  <a:pt x="0" y="0"/>
                </a:moveTo>
                <a:lnTo>
                  <a:pt x="1443365" y="0"/>
                </a:lnTo>
                <a:lnTo>
                  <a:pt x="1443365" y="1443365"/>
                </a:lnTo>
                <a:lnTo>
                  <a:pt x="0" y="144336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13" name="Freeform 13"/>
          <p:cNvSpPr/>
          <p:nvPr/>
        </p:nvSpPr>
        <p:spPr>
          <a:xfrm>
            <a:off x="10232182" y="377258"/>
            <a:ext cx="1370470" cy="1370470"/>
          </a:xfrm>
          <a:custGeom>
            <a:avLst/>
            <a:gdLst/>
            <a:ahLst/>
            <a:cxnLst/>
            <a:rect l="l" t="t" r="r" b="b"/>
            <a:pathLst>
              <a:path w="1370470" h="1370470">
                <a:moveTo>
                  <a:pt x="0" y="0"/>
                </a:moveTo>
                <a:lnTo>
                  <a:pt x="1370470" y="0"/>
                </a:lnTo>
                <a:lnTo>
                  <a:pt x="1370470" y="1370470"/>
                </a:lnTo>
                <a:lnTo>
                  <a:pt x="0" y="1370470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dirty="0"/>
          </a:p>
        </p:txBody>
      </p:sp>
      <p:grpSp>
        <p:nvGrpSpPr>
          <p:cNvPr id="14" name="Group 14"/>
          <p:cNvGrpSpPr/>
          <p:nvPr/>
        </p:nvGrpSpPr>
        <p:grpSpPr>
          <a:xfrm>
            <a:off x="501022" y="1584538"/>
            <a:ext cx="6307423" cy="6697958"/>
            <a:chOff x="0" y="0"/>
            <a:chExt cx="8409897" cy="8930610"/>
          </a:xfrm>
        </p:grpSpPr>
        <p:sp>
          <p:nvSpPr>
            <p:cNvPr id="15" name="TextBox 15"/>
            <p:cNvSpPr txBox="1"/>
            <p:nvPr/>
          </p:nvSpPr>
          <p:spPr>
            <a:xfrm>
              <a:off x="0" y="-76200"/>
              <a:ext cx="8409897" cy="303106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9099"/>
                </a:lnSpc>
              </a:pPr>
              <a:r>
                <a:rPr lang="en-US" sz="6999" b="1" dirty="0">
                  <a:solidFill>
                    <a:srgbClr val="FEFEFE"/>
                  </a:solidFill>
                  <a:latin typeface="Klein Bold"/>
                  <a:ea typeface="Klein Bold"/>
                  <a:cs typeface="Klein Bold"/>
                  <a:sym typeface="Klein Bold"/>
                </a:rPr>
                <a:t>SIGNS OF A CONCUSSION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0" y="3203755"/>
              <a:ext cx="8006334" cy="572685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6859"/>
                </a:lnSpc>
              </a:pPr>
              <a:r>
                <a:rPr lang="en-US" sz="4899" b="1" dirty="0">
                  <a:solidFill>
                    <a:srgbClr val="FEFEFE"/>
                  </a:solidFill>
                  <a:latin typeface="Helios Bold"/>
                  <a:ea typeface="Helios Bold"/>
                  <a:cs typeface="Helios Bold"/>
                  <a:sym typeface="Helios Bold"/>
                </a:rPr>
                <a:t>If you or one of your friends experience </a:t>
              </a:r>
              <a:r>
                <a:rPr lang="en-US" sz="4899" b="1" dirty="0">
                  <a:solidFill>
                    <a:srgbClr val="FF453F"/>
                  </a:solidFill>
                  <a:latin typeface="Helios Bold"/>
                  <a:ea typeface="Helios Bold"/>
                  <a:cs typeface="Helios Bold"/>
                  <a:sym typeface="Helios Bold"/>
                </a:rPr>
                <a:t>ANY</a:t>
              </a:r>
              <a:r>
                <a:rPr lang="en-US" sz="4899" b="1" dirty="0">
                  <a:solidFill>
                    <a:srgbClr val="FEFEFE"/>
                  </a:solidFill>
                  <a:latin typeface="Helios Bold"/>
                  <a:ea typeface="Helios Bold"/>
                  <a:cs typeface="Helios Bold"/>
                  <a:sym typeface="Helios Bold"/>
                </a:rPr>
                <a:t> of these symptoms, </a:t>
              </a:r>
              <a:r>
                <a:rPr lang="en-US" sz="4899" b="1" dirty="0">
                  <a:solidFill>
                    <a:srgbClr val="FF453F"/>
                  </a:solidFill>
                  <a:latin typeface="Helios Bold"/>
                  <a:ea typeface="Helios Bold"/>
                  <a:cs typeface="Helios Bold"/>
                  <a:sym typeface="Helios Bold"/>
                </a:rPr>
                <a:t>SAY SOMETHING!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12391388" y="496189"/>
            <a:ext cx="3887104" cy="1699353"/>
            <a:chOff x="0" y="0"/>
            <a:chExt cx="5182806" cy="2265804"/>
          </a:xfrm>
        </p:grpSpPr>
        <p:sp>
          <p:nvSpPr>
            <p:cNvPr id="18" name="TextBox 18"/>
            <p:cNvSpPr txBox="1"/>
            <p:nvPr/>
          </p:nvSpPr>
          <p:spPr>
            <a:xfrm>
              <a:off x="0" y="0"/>
              <a:ext cx="5182806" cy="152400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4559"/>
                </a:lnSpc>
                <a:spcBef>
                  <a:spcPct val="0"/>
                </a:spcBef>
              </a:pPr>
              <a:r>
                <a:rPr lang="en-US" sz="3799" b="1" dirty="0">
                  <a:solidFill>
                    <a:srgbClr val="FEFEFE"/>
                  </a:solidFill>
                  <a:latin typeface="Klein Bold"/>
                  <a:ea typeface="Klein Bold"/>
                  <a:cs typeface="Klein Bold"/>
                  <a:sym typeface="Klein Bold"/>
                </a:rPr>
                <a:t>Headache, Nausea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0" y="1687107"/>
              <a:ext cx="5182806" cy="57869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3639"/>
                </a:lnSpc>
                <a:spcBef>
                  <a:spcPct val="0"/>
                </a:spcBef>
              </a:pPr>
              <a:endParaRPr dirty="0"/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12391388" y="2486137"/>
            <a:ext cx="4867912" cy="1699353"/>
            <a:chOff x="0" y="0"/>
            <a:chExt cx="6490549" cy="2265804"/>
          </a:xfrm>
        </p:grpSpPr>
        <p:sp>
          <p:nvSpPr>
            <p:cNvPr id="21" name="TextBox 21"/>
            <p:cNvSpPr txBox="1"/>
            <p:nvPr/>
          </p:nvSpPr>
          <p:spPr>
            <a:xfrm>
              <a:off x="0" y="0"/>
              <a:ext cx="6490549" cy="152400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4559"/>
                </a:lnSpc>
                <a:spcBef>
                  <a:spcPct val="0"/>
                </a:spcBef>
              </a:pPr>
              <a:r>
                <a:rPr lang="en-US" sz="3799" b="1" dirty="0">
                  <a:solidFill>
                    <a:srgbClr val="FEFEFE"/>
                  </a:solidFill>
                  <a:latin typeface="Klein Bold"/>
                  <a:ea typeface="Klein Bold"/>
                  <a:cs typeface="Klein Bold"/>
                  <a:sym typeface="Klein Bold"/>
                </a:rPr>
                <a:t>Balance Problems/Dizziness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0" y="1687107"/>
              <a:ext cx="6490549" cy="57869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3639"/>
                </a:lnSpc>
                <a:spcBef>
                  <a:spcPct val="0"/>
                </a:spcBef>
              </a:pPr>
              <a:endParaRPr dirty="0"/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12391388" y="4334108"/>
            <a:ext cx="4867912" cy="1699353"/>
            <a:chOff x="0" y="0"/>
            <a:chExt cx="6490549" cy="2265804"/>
          </a:xfrm>
        </p:grpSpPr>
        <p:sp>
          <p:nvSpPr>
            <p:cNvPr id="24" name="TextBox 24"/>
            <p:cNvSpPr txBox="1"/>
            <p:nvPr/>
          </p:nvSpPr>
          <p:spPr>
            <a:xfrm>
              <a:off x="0" y="0"/>
              <a:ext cx="6490549" cy="152400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4559"/>
                </a:lnSpc>
                <a:spcBef>
                  <a:spcPct val="0"/>
                </a:spcBef>
              </a:pPr>
              <a:r>
                <a:rPr lang="en-US" sz="3799" b="1" dirty="0">
                  <a:solidFill>
                    <a:srgbClr val="FEFEFE"/>
                  </a:solidFill>
                  <a:latin typeface="Klein Bold"/>
                  <a:ea typeface="Klein Bold"/>
                  <a:cs typeface="Klein Bold"/>
                  <a:sym typeface="Klein Bold"/>
                </a:rPr>
                <a:t>Double or Fuzzy Vision</a:t>
              </a:r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0" y="1687107"/>
              <a:ext cx="6490549" cy="57869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3639"/>
                </a:lnSpc>
                <a:spcBef>
                  <a:spcPct val="0"/>
                </a:spcBef>
              </a:pPr>
              <a:endParaRPr dirty="0"/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12264425" y="6019849"/>
            <a:ext cx="3887104" cy="1699353"/>
            <a:chOff x="0" y="0"/>
            <a:chExt cx="5182806" cy="2265804"/>
          </a:xfrm>
        </p:grpSpPr>
        <p:sp>
          <p:nvSpPr>
            <p:cNvPr id="27" name="TextBox 27"/>
            <p:cNvSpPr txBox="1"/>
            <p:nvPr/>
          </p:nvSpPr>
          <p:spPr>
            <a:xfrm>
              <a:off x="0" y="0"/>
              <a:ext cx="5182806" cy="152400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4559"/>
                </a:lnSpc>
                <a:spcBef>
                  <a:spcPct val="0"/>
                </a:spcBef>
              </a:pPr>
              <a:r>
                <a:rPr lang="en-US" sz="3799" b="1" dirty="0">
                  <a:solidFill>
                    <a:srgbClr val="FEFEFE"/>
                  </a:solidFill>
                  <a:latin typeface="Klein Bold"/>
                  <a:ea typeface="Klein Bold"/>
                  <a:cs typeface="Klein Bold"/>
                  <a:sym typeface="Klein Bold"/>
                </a:rPr>
                <a:t>Sensitivity to Light or Noise</a:t>
              </a:r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0" y="1687107"/>
              <a:ext cx="5182806" cy="57869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3639"/>
                </a:lnSpc>
                <a:spcBef>
                  <a:spcPct val="0"/>
                </a:spcBef>
              </a:pPr>
              <a:endParaRPr dirty="0"/>
            </a:p>
          </p:txBody>
        </p:sp>
      </p:grpSp>
      <p:grpSp>
        <p:nvGrpSpPr>
          <p:cNvPr id="29" name="Group 29"/>
          <p:cNvGrpSpPr/>
          <p:nvPr/>
        </p:nvGrpSpPr>
        <p:grpSpPr>
          <a:xfrm>
            <a:off x="12264425" y="7728727"/>
            <a:ext cx="3887104" cy="2270853"/>
            <a:chOff x="0" y="0"/>
            <a:chExt cx="5182806" cy="3027804"/>
          </a:xfrm>
        </p:grpSpPr>
        <p:sp>
          <p:nvSpPr>
            <p:cNvPr id="30" name="TextBox 30"/>
            <p:cNvSpPr txBox="1"/>
            <p:nvPr/>
          </p:nvSpPr>
          <p:spPr>
            <a:xfrm>
              <a:off x="0" y="0"/>
              <a:ext cx="5182806" cy="228600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4559"/>
                </a:lnSpc>
                <a:spcBef>
                  <a:spcPct val="0"/>
                </a:spcBef>
              </a:pPr>
              <a:r>
                <a:rPr lang="en-US" sz="3799" b="1" dirty="0">
                  <a:solidFill>
                    <a:srgbClr val="FEFEFE"/>
                  </a:solidFill>
                  <a:latin typeface="Klein Bold"/>
                  <a:ea typeface="Klein Bold"/>
                  <a:cs typeface="Klein Bold"/>
                  <a:sym typeface="Klein Bold"/>
                </a:rPr>
                <a:t>Feeling Sluggish, Foggy, Confused</a:t>
              </a:r>
            </a:p>
          </p:txBody>
        </p:sp>
        <p:sp>
          <p:nvSpPr>
            <p:cNvPr id="31" name="TextBox 31"/>
            <p:cNvSpPr txBox="1"/>
            <p:nvPr/>
          </p:nvSpPr>
          <p:spPr>
            <a:xfrm>
              <a:off x="0" y="2449107"/>
              <a:ext cx="5182806" cy="57869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3639"/>
                </a:lnSpc>
                <a:spcBef>
                  <a:spcPct val="0"/>
                </a:spcBef>
              </a:pPr>
              <a:endParaRPr dirty="0"/>
            </a:p>
          </p:txBody>
        </p:sp>
      </p:grpSp>
      <p:sp>
        <p:nvSpPr>
          <p:cNvPr id="32" name="Freeform 32"/>
          <p:cNvSpPr/>
          <p:nvPr/>
        </p:nvSpPr>
        <p:spPr>
          <a:xfrm>
            <a:off x="10232182" y="2312770"/>
            <a:ext cx="1370470" cy="1370470"/>
          </a:xfrm>
          <a:custGeom>
            <a:avLst/>
            <a:gdLst/>
            <a:ahLst/>
            <a:cxnLst/>
            <a:rect l="l" t="t" r="r" b="b"/>
            <a:pathLst>
              <a:path w="1370470" h="1370470">
                <a:moveTo>
                  <a:pt x="0" y="0"/>
                </a:moveTo>
                <a:lnTo>
                  <a:pt x="1370470" y="0"/>
                </a:lnTo>
                <a:lnTo>
                  <a:pt x="1370470" y="1370470"/>
                </a:lnTo>
                <a:lnTo>
                  <a:pt x="0" y="1370470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33" name="Freeform 33"/>
          <p:cNvSpPr/>
          <p:nvPr/>
        </p:nvSpPr>
        <p:spPr>
          <a:xfrm>
            <a:off x="10232182" y="4248282"/>
            <a:ext cx="1370470" cy="1370470"/>
          </a:xfrm>
          <a:custGeom>
            <a:avLst/>
            <a:gdLst/>
            <a:ahLst/>
            <a:cxnLst/>
            <a:rect l="l" t="t" r="r" b="b"/>
            <a:pathLst>
              <a:path w="1370470" h="1370470">
                <a:moveTo>
                  <a:pt x="0" y="0"/>
                </a:moveTo>
                <a:lnTo>
                  <a:pt x="1370470" y="0"/>
                </a:lnTo>
                <a:lnTo>
                  <a:pt x="1370470" y="1370470"/>
                </a:lnTo>
                <a:lnTo>
                  <a:pt x="0" y="1370470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34" name="Freeform 34"/>
          <p:cNvSpPr/>
          <p:nvPr/>
        </p:nvSpPr>
        <p:spPr>
          <a:xfrm>
            <a:off x="10232182" y="6184291"/>
            <a:ext cx="1370470" cy="1370470"/>
          </a:xfrm>
          <a:custGeom>
            <a:avLst/>
            <a:gdLst/>
            <a:ahLst/>
            <a:cxnLst/>
            <a:rect l="l" t="t" r="r" b="b"/>
            <a:pathLst>
              <a:path w="1370470" h="1370470">
                <a:moveTo>
                  <a:pt x="0" y="0"/>
                </a:moveTo>
                <a:lnTo>
                  <a:pt x="1370470" y="0"/>
                </a:lnTo>
                <a:lnTo>
                  <a:pt x="1370470" y="1370470"/>
                </a:lnTo>
                <a:lnTo>
                  <a:pt x="0" y="1370470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35" name="Freeform 35"/>
          <p:cNvSpPr/>
          <p:nvPr/>
        </p:nvSpPr>
        <p:spPr>
          <a:xfrm>
            <a:off x="10232182" y="8120299"/>
            <a:ext cx="1370470" cy="1370470"/>
          </a:xfrm>
          <a:custGeom>
            <a:avLst/>
            <a:gdLst/>
            <a:ahLst/>
            <a:cxnLst/>
            <a:rect l="l" t="t" r="r" b="b"/>
            <a:pathLst>
              <a:path w="1370470" h="1370470">
                <a:moveTo>
                  <a:pt x="0" y="0"/>
                </a:moveTo>
                <a:lnTo>
                  <a:pt x="1370470" y="0"/>
                </a:lnTo>
                <a:lnTo>
                  <a:pt x="1370470" y="1370470"/>
                </a:lnTo>
                <a:lnTo>
                  <a:pt x="0" y="1370470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14E9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9144000" cy="5143500"/>
            <a:chOff x="0" y="0"/>
            <a:chExt cx="2408296" cy="135466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08296" cy="1354667"/>
            </a:xfrm>
            <a:custGeom>
              <a:avLst/>
              <a:gdLst/>
              <a:ahLst/>
              <a:cxnLst/>
              <a:rect l="l" t="t" r="r" b="b"/>
              <a:pathLst>
                <a:path w="2408296" h="1354667">
                  <a:moveTo>
                    <a:pt x="0" y="0"/>
                  </a:moveTo>
                  <a:lnTo>
                    <a:pt x="2408296" y="0"/>
                  </a:lnTo>
                  <a:lnTo>
                    <a:pt x="2408296" y="1354667"/>
                  </a:lnTo>
                  <a:lnTo>
                    <a:pt x="0" y="1354667"/>
                  </a:lnTo>
                  <a:close/>
                </a:path>
              </a:pathLst>
            </a:custGeom>
            <a:solidFill>
              <a:srgbClr val="FF453F"/>
            </a:solidFill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57150"/>
              <a:ext cx="2408296" cy="1411817"/>
            </a:xfrm>
            <a:prstGeom prst="rect">
              <a:avLst/>
            </a:prstGeom>
          </p:spPr>
          <p:txBody>
            <a:bodyPr lIns="76200" tIns="76200" rIns="76200" bIns="76200" rtlCol="0" anchor="ctr"/>
            <a:lstStyle/>
            <a:p>
              <a:pPr algn="ctr">
                <a:lnSpc>
                  <a:spcPts val="3359"/>
                </a:lnSpc>
              </a:pPr>
              <a:endParaRPr dirty="0"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0" y="571500"/>
            <a:ext cx="9144000" cy="4572000"/>
            <a:chOff x="0" y="0"/>
            <a:chExt cx="6350000" cy="31750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6350000" cy="3175000"/>
            </a:xfrm>
            <a:custGeom>
              <a:avLst/>
              <a:gdLst/>
              <a:ahLst/>
              <a:cxnLst/>
              <a:rect l="l" t="t" r="r" b="b"/>
              <a:pathLst>
                <a:path w="6350000" h="3175000">
                  <a:moveTo>
                    <a:pt x="6350000" y="3175000"/>
                  </a:moveTo>
                  <a:lnTo>
                    <a:pt x="0" y="3175000"/>
                  </a:lnTo>
                  <a:cubicBezTo>
                    <a:pt x="0" y="1421498"/>
                    <a:pt x="1421498" y="0"/>
                    <a:pt x="3175000" y="0"/>
                  </a:cubicBezTo>
                  <a:cubicBezTo>
                    <a:pt x="4928502" y="0"/>
                    <a:pt x="6350000" y="1421498"/>
                    <a:pt x="6350000" y="3175000"/>
                  </a:cubicBezTo>
                  <a:close/>
                </a:path>
              </a:pathLst>
            </a:custGeom>
            <a:blipFill>
              <a:blip r:embed="rId2"/>
              <a:stretch>
                <a:fillRect t="-16625" b="-16625"/>
              </a:stretch>
            </a:blipFill>
          </p:spPr>
          <p:txBody>
            <a:bodyPr/>
            <a:lstStyle/>
            <a:p>
              <a:endParaRPr lang="en-US" dirty="0"/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1926049" y="5898230"/>
            <a:ext cx="5291902" cy="36640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7103"/>
              </a:lnSpc>
            </a:pPr>
            <a:r>
              <a:rPr lang="en-US" sz="6399" b="1" dirty="0">
                <a:solidFill>
                  <a:srgbClr val="FFDE59"/>
                </a:solidFill>
                <a:latin typeface="Helios Bold"/>
                <a:ea typeface="Helios Bold"/>
                <a:cs typeface="Helios Bold"/>
                <a:sym typeface="Helios Bold"/>
              </a:rPr>
              <a:t>District Concussion Oversight Team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144000" y="3455987"/>
            <a:ext cx="9144000" cy="6831013"/>
            <a:chOff x="0" y="0"/>
            <a:chExt cx="12192000" cy="9108018"/>
          </a:xfrm>
        </p:grpSpPr>
        <p:grpSp>
          <p:nvGrpSpPr>
            <p:cNvPr id="9" name="Group 9"/>
            <p:cNvGrpSpPr/>
            <p:nvPr/>
          </p:nvGrpSpPr>
          <p:grpSpPr>
            <a:xfrm>
              <a:off x="0" y="0"/>
              <a:ext cx="12192000" cy="9108018"/>
              <a:chOff x="0" y="0"/>
              <a:chExt cx="2408296" cy="1799115"/>
            </a:xfrm>
          </p:grpSpPr>
          <p:sp>
            <p:nvSpPr>
              <p:cNvPr id="10" name="Freeform 10"/>
              <p:cNvSpPr/>
              <p:nvPr/>
            </p:nvSpPr>
            <p:spPr>
              <a:xfrm>
                <a:off x="0" y="0"/>
                <a:ext cx="2408296" cy="1799115"/>
              </a:xfrm>
              <a:custGeom>
                <a:avLst/>
                <a:gdLst/>
                <a:ahLst/>
                <a:cxnLst/>
                <a:rect l="l" t="t" r="r" b="b"/>
                <a:pathLst>
                  <a:path w="2408296" h="1799115">
                    <a:moveTo>
                      <a:pt x="0" y="0"/>
                    </a:moveTo>
                    <a:lnTo>
                      <a:pt x="2408296" y="0"/>
                    </a:lnTo>
                    <a:lnTo>
                      <a:pt x="2408296" y="1799115"/>
                    </a:lnTo>
                    <a:lnTo>
                      <a:pt x="0" y="1799115"/>
                    </a:lnTo>
                    <a:close/>
                  </a:path>
                </a:pathLst>
              </a:custGeom>
              <a:solidFill>
                <a:srgbClr val="FF453F"/>
              </a:solidFill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1" name="TextBox 11"/>
              <p:cNvSpPr txBox="1"/>
              <p:nvPr/>
            </p:nvSpPr>
            <p:spPr>
              <a:xfrm>
                <a:off x="0" y="-57150"/>
                <a:ext cx="2408296" cy="185626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359"/>
                  </a:lnSpc>
                </a:pPr>
                <a:endParaRPr dirty="0"/>
              </a:p>
            </p:txBody>
          </p:sp>
        </p:grpSp>
        <p:sp>
          <p:nvSpPr>
            <p:cNvPr id="12" name="TextBox 12"/>
            <p:cNvSpPr txBox="1"/>
            <p:nvPr/>
          </p:nvSpPr>
          <p:spPr>
            <a:xfrm>
              <a:off x="628155" y="1062355"/>
              <a:ext cx="10709029" cy="703093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r">
                <a:lnSpc>
                  <a:spcPts val="6902"/>
                </a:lnSpc>
              </a:pPr>
              <a:r>
                <a:rPr lang="en-US" sz="6275" b="1" dirty="0">
                  <a:solidFill>
                    <a:srgbClr val="FFFFFF"/>
                  </a:solidFill>
                  <a:latin typeface="Klein Bold"/>
                  <a:ea typeface="Klein Bold"/>
                  <a:cs typeface="Klein Bold"/>
                  <a:sym typeface="Klein Bold"/>
                </a:rPr>
                <a:t>By State Law, your school district must have rules and regulations in place to follow after a concussion.</a:t>
              </a:r>
            </a:p>
          </p:txBody>
        </p:sp>
      </p:grpSp>
      <p:sp>
        <p:nvSpPr>
          <p:cNvPr id="13" name="TextBox 13"/>
          <p:cNvSpPr txBox="1"/>
          <p:nvPr/>
        </p:nvSpPr>
        <p:spPr>
          <a:xfrm>
            <a:off x="10151533" y="1009650"/>
            <a:ext cx="7128933" cy="19812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7679"/>
              </a:lnSpc>
            </a:pPr>
            <a:r>
              <a:rPr lang="en-US" sz="6399" b="1" dirty="0">
                <a:solidFill>
                  <a:srgbClr val="FFDE59"/>
                </a:solidFill>
                <a:latin typeface="Helios Bold"/>
                <a:ea typeface="Helios Bold"/>
                <a:cs typeface="Helios Bold"/>
                <a:sym typeface="Helios Bold"/>
              </a:rPr>
              <a:t>Return to Play Protocol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14E9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5358840" y="1108553"/>
            <a:ext cx="11859377" cy="8069894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endParaRPr lang="en-US" dirty="0"/>
          </a:p>
        </p:txBody>
      </p:sp>
      <p:grpSp>
        <p:nvGrpSpPr>
          <p:cNvPr id="3" name="Group 3"/>
          <p:cNvGrpSpPr/>
          <p:nvPr/>
        </p:nvGrpSpPr>
        <p:grpSpPr>
          <a:xfrm>
            <a:off x="5607369" y="1365529"/>
            <a:ext cx="11362320" cy="3730346"/>
            <a:chOff x="0" y="0"/>
            <a:chExt cx="2475720" cy="8128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475720" cy="812800"/>
            </a:xfrm>
            <a:custGeom>
              <a:avLst/>
              <a:gdLst/>
              <a:ahLst/>
              <a:cxnLst/>
              <a:rect l="l" t="t" r="r" b="b"/>
              <a:pathLst>
                <a:path w="2475720" h="812800">
                  <a:moveTo>
                    <a:pt x="0" y="0"/>
                  </a:moveTo>
                  <a:lnTo>
                    <a:pt x="2475720" y="0"/>
                  </a:lnTo>
                  <a:lnTo>
                    <a:pt x="2475720" y="812800"/>
                  </a:lnTo>
                  <a:lnTo>
                    <a:pt x="0" y="812800"/>
                  </a:lnTo>
                  <a:close/>
                </a:path>
              </a:pathLst>
            </a:custGeom>
            <a:blipFill>
              <a:blip r:embed="rId2"/>
              <a:stretch>
                <a:fillRect t="-51467" b="-51467"/>
              </a:stretch>
            </a:blipFill>
          </p:spPr>
          <p:txBody>
            <a:bodyPr/>
            <a:lstStyle/>
            <a:p>
              <a:endParaRPr lang="en-US" dirty="0"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607369" y="5191125"/>
            <a:ext cx="11362320" cy="3730346"/>
            <a:chOff x="0" y="0"/>
            <a:chExt cx="2475720" cy="8128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475720" cy="812800"/>
            </a:xfrm>
            <a:custGeom>
              <a:avLst/>
              <a:gdLst/>
              <a:ahLst/>
              <a:cxnLst/>
              <a:rect l="l" t="t" r="r" b="b"/>
              <a:pathLst>
                <a:path w="2475720" h="812800">
                  <a:moveTo>
                    <a:pt x="0" y="0"/>
                  </a:moveTo>
                  <a:lnTo>
                    <a:pt x="2475720" y="0"/>
                  </a:lnTo>
                  <a:lnTo>
                    <a:pt x="2475720" y="812800"/>
                  </a:lnTo>
                  <a:lnTo>
                    <a:pt x="0" y="812800"/>
                  </a:lnTo>
                  <a:close/>
                </a:path>
              </a:pathLst>
            </a:custGeom>
            <a:blipFill>
              <a:blip r:embed="rId3"/>
              <a:stretch>
                <a:fillRect t="-10918" b="-10918"/>
              </a:stretch>
            </a:blipFill>
          </p:spPr>
          <p:txBody>
            <a:bodyPr/>
            <a:lstStyle/>
            <a:p>
              <a:endParaRPr lang="en-US" dirty="0"/>
            </a:p>
          </p:txBody>
        </p:sp>
      </p:grpSp>
      <p:sp>
        <p:nvSpPr>
          <p:cNvPr id="7" name="AutoShape 7"/>
          <p:cNvSpPr/>
          <p:nvPr/>
        </p:nvSpPr>
        <p:spPr>
          <a:xfrm>
            <a:off x="603863" y="2044386"/>
            <a:ext cx="6982269" cy="6293479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endParaRPr lang="en-US" dirty="0"/>
          </a:p>
        </p:txBody>
      </p:sp>
      <p:sp>
        <p:nvSpPr>
          <p:cNvPr id="8" name="TextBox 8"/>
          <p:cNvSpPr txBox="1"/>
          <p:nvPr/>
        </p:nvSpPr>
        <p:spPr>
          <a:xfrm>
            <a:off x="997446" y="2761869"/>
            <a:ext cx="6195101" cy="47251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9324"/>
              </a:lnSpc>
            </a:pPr>
            <a:r>
              <a:rPr lang="en-US" sz="8400" b="1" dirty="0">
                <a:solidFill>
                  <a:srgbClr val="314E9C"/>
                </a:solidFill>
                <a:latin typeface="Klein Bold"/>
                <a:ea typeface="Klein Bold"/>
                <a:cs typeface="Klein Bold"/>
                <a:sym typeface="Klein Bold"/>
              </a:rPr>
              <a:t>HEART: CPR/AED &amp; CHEST TRAUMA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14E9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-2468074">
            <a:off x="16275135" y="7371331"/>
            <a:ext cx="4609127" cy="4873542"/>
            <a:chOff x="0" y="0"/>
            <a:chExt cx="1213926" cy="128356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213926" cy="1283567"/>
            </a:xfrm>
            <a:custGeom>
              <a:avLst/>
              <a:gdLst/>
              <a:ahLst/>
              <a:cxnLst/>
              <a:rect l="l" t="t" r="r" b="b"/>
              <a:pathLst>
                <a:path w="1213926" h="1283567">
                  <a:moveTo>
                    <a:pt x="0" y="0"/>
                  </a:moveTo>
                  <a:lnTo>
                    <a:pt x="1213926" y="0"/>
                  </a:lnTo>
                  <a:lnTo>
                    <a:pt x="1213926" y="1283567"/>
                  </a:lnTo>
                  <a:lnTo>
                    <a:pt x="0" y="1283567"/>
                  </a:lnTo>
                  <a:close/>
                </a:path>
              </a:pathLst>
            </a:custGeom>
            <a:solidFill>
              <a:srgbClr val="EC2D32"/>
            </a:solidFill>
            <a:ln w="38100" cap="sq">
              <a:solidFill>
                <a:srgbClr val="F41823"/>
              </a:solidFill>
              <a:prstDash val="solid"/>
              <a:miter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47625"/>
              <a:ext cx="1213926" cy="133119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 dirty="0"/>
            </a:p>
          </p:txBody>
        </p:sp>
      </p:grpSp>
      <p:grpSp>
        <p:nvGrpSpPr>
          <p:cNvPr id="5" name="Group 5"/>
          <p:cNvGrpSpPr/>
          <p:nvPr/>
        </p:nvGrpSpPr>
        <p:grpSpPr>
          <a:xfrm rot="-2468074">
            <a:off x="16841924" y="6079230"/>
            <a:ext cx="8739806" cy="5324588"/>
            <a:chOff x="0" y="0"/>
            <a:chExt cx="2301842" cy="1402361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301842" cy="1402361"/>
            </a:xfrm>
            <a:custGeom>
              <a:avLst/>
              <a:gdLst/>
              <a:ahLst/>
              <a:cxnLst/>
              <a:rect l="l" t="t" r="r" b="b"/>
              <a:pathLst>
                <a:path w="2301842" h="1402361">
                  <a:moveTo>
                    <a:pt x="0" y="0"/>
                  </a:moveTo>
                  <a:lnTo>
                    <a:pt x="2301842" y="0"/>
                  </a:lnTo>
                  <a:lnTo>
                    <a:pt x="2301842" y="1402361"/>
                  </a:lnTo>
                  <a:lnTo>
                    <a:pt x="0" y="140236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47625"/>
              <a:ext cx="2301842" cy="144998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 dirty="0"/>
            </a:p>
          </p:txBody>
        </p:sp>
      </p:grpSp>
      <p:sp>
        <p:nvSpPr>
          <p:cNvPr id="8" name="Freeform 8" descr="Diamond shape"/>
          <p:cNvSpPr/>
          <p:nvPr/>
        </p:nvSpPr>
        <p:spPr>
          <a:xfrm>
            <a:off x="-4394176" y="7224505"/>
            <a:ext cx="6882684" cy="6882684"/>
          </a:xfrm>
          <a:custGeom>
            <a:avLst/>
            <a:gdLst/>
            <a:ahLst/>
            <a:cxnLst/>
            <a:rect l="l" t="t" r="r" b="b"/>
            <a:pathLst>
              <a:path w="6882684" h="6882684">
                <a:moveTo>
                  <a:pt x="0" y="0"/>
                </a:moveTo>
                <a:lnTo>
                  <a:pt x="6882685" y="0"/>
                </a:lnTo>
                <a:lnTo>
                  <a:pt x="6882685" y="6882685"/>
                </a:lnTo>
                <a:lnTo>
                  <a:pt x="0" y="688268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dirty="0"/>
          </a:p>
        </p:txBody>
      </p:sp>
      <p:grpSp>
        <p:nvGrpSpPr>
          <p:cNvPr id="9" name="Group 9"/>
          <p:cNvGrpSpPr/>
          <p:nvPr/>
        </p:nvGrpSpPr>
        <p:grpSpPr>
          <a:xfrm>
            <a:off x="271999" y="271999"/>
            <a:ext cx="7908899" cy="9743002"/>
            <a:chOff x="0" y="0"/>
            <a:chExt cx="812800" cy="1001291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812800" cy="1001291"/>
            </a:xfrm>
            <a:custGeom>
              <a:avLst/>
              <a:gdLst/>
              <a:ahLst/>
              <a:cxnLst/>
              <a:rect l="l" t="t" r="r" b="b"/>
              <a:pathLst>
                <a:path w="812800" h="1001291">
                  <a:moveTo>
                    <a:pt x="0" y="0"/>
                  </a:moveTo>
                  <a:lnTo>
                    <a:pt x="812800" y="0"/>
                  </a:lnTo>
                  <a:lnTo>
                    <a:pt x="812800" y="1001291"/>
                  </a:lnTo>
                  <a:lnTo>
                    <a:pt x="0" y="1001291"/>
                  </a:lnTo>
                  <a:close/>
                </a:path>
              </a:pathLst>
            </a:custGeom>
            <a:blipFill>
              <a:blip r:embed="rId4"/>
              <a:stretch>
                <a:fillRect l="-32126" r="-32126"/>
              </a:stretch>
            </a:blipFill>
          </p:spPr>
          <p:txBody>
            <a:bodyPr/>
            <a:lstStyle/>
            <a:p>
              <a:endParaRPr lang="en-US" dirty="0"/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8542996" y="563724"/>
            <a:ext cx="8433994" cy="40189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7849"/>
              </a:lnSpc>
            </a:pPr>
            <a:r>
              <a:rPr lang="en-US" sz="7849" b="1" spc="282" dirty="0">
                <a:solidFill>
                  <a:srgbClr val="FFFFFF"/>
                </a:solidFill>
                <a:latin typeface="Montserrat Classic Bold"/>
                <a:ea typeface="Montserrat Classic Bold"/>
                <a:cs typeface="Montserrat Classic Bold"/>
                <a:sym typeface="Montserrat Classic Bold"/>
              </a:rPr>
              <a:t>SUDDEN CARDIAC ARREST</a:t>
            </a:r>
          </a:p>
          <a:p>
            <a:pPr marL="0" lvl="0" indent="0" algn="l">
              <a:lnSpc>
                <a:spcPts val="7849"/>
              </a:lnSpc>
            </a:pPr>
            <a:r>
              <a:rPr lang="en-US" sz="7849" b="1" spc="282" dirty="0">
                <a:solidFill>
                  <a:srgbClr val="FFFFFF"/>
                </a:solidFill>
                <a:latin typeface="Montserrat Classic Bold"/>
                <a:ea typeface="Montserrat Classic Bold"/>
                <a:cs typeface="Montserrat Classic Bold"/>
                <a:sym typeface="Montserrat Classic Bold"/>
              </a:rPr>
              <a:t>(SCA) BASICS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8542996" y="4934226"/>
            <a:ext cx="7767627" cy="42075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90879" lvl="1" indent="-345439" algn="l">
              <a:lnSpc>
                <a:spcPts val="4159"/>
              </a:lnSpc>
              <a:buFont typeface="Arial"/>
              <a:buChar char="•"/>
            </a:pPr>
            <a:r>
              <a:rPr lang="en-US" sz="3199" b="1" dirty="0">
                <a:solidFill>
                  <a:srgbClr val="FFFFFF"/>
                </a:solidFill>
                <a:latin typeface="Arimo Bold"/>
                <a:ea typeface="Arimo Bold"/>
                <a:cs typeface="Arimo Bold"/>
                <a:sym typeface="Arimo Bold"/>
              </a:rPr>
              <a:t>Happens when the heart's electrical system stops working right</a:t>
            </a:r>
          </a:p>
          <a:p>
            <a:pPr marL="690879" lvl="1" indent="-345439" algn="l">
              <a:lnSpc>
                <a:spcPts val="4159"/>
              </a:lnSpc>
              <a:buFont typeface="Arial"/>
              <a:buChar char="•"/>
            </a:pPr>
            <a:r>
              <a:rPr lang="en-US" sz="3199" b="1" dirty="0">
                <a:solidFill>
                  <a:srgbClr val="FFFFFF"/>
                </a:solidFill>
                <a:latin typeface="Arimo Bold"/>
                <a:ea typeface="Arimo Bold"/>
                <a:cs typeface="Arimo Bold"/>
                <a:sym typeface="Arimo Bold"/>
              </a:rPr>
              <a:t>The heart stops beating normally, and the person has no pulse</a:t>
            </a:r>
          </a:p>
          <a:p>
            <a:pPr marL="690879" lvl="1" indent="-345439" algn="l">
              <a:lnSpc>
                <a:spcPts val="4159"/>
              </a:lnSpc>
              <a:buFont typeface="Arial"/>
              <a:buChar char="•"/>
            </a:pPr>
            <a:r>
              <a:rPr lang="en-US" sz="3199" b="1" strike="noStrike" dirty="0">
                <a:solidFill>
                  <a:srgbClr val="FFFFFF"/>
                </a:solidFill>
                <a:latin typeface="Arimo Bold"/>
                <a:ea typeface="Arimo Bold"/>
                <a:cs typeface="Arimo Bold"/>
                <a:sym typeface="Arimo Bold"/>
              </a:rPr>
              <a:t>It</a:t>
            </a:r>
            <a:r>
              <a:rPr lang="en-US" sz="3199" b="1" dirty="0">
                <a:solidFill>
                  <a:srgbClr val="FFFFFF"/>
                </a:solidFill>
                <a:latin typeface="Arimo Bold"/>
                <a:ea typeface="Arimo Bold"/>
                <a:cs typeface="Arimo Bold"/>
                <a:sym typeface="Arimo Bold"/>
              </a:rPr>
              <a:t> can happen without warning, even in healthy young athletes</a:t>
            </a:r>
          </a:p>
          <a:p>
            <a:pPr marL="690879" lvl="1" indent="-345439" algn="l">
              <a:lnSpc>
                <a:spcPts val="4159"/>
              </a:lnSpc>
              <a:buFont typeface="Arial"/>
              <a:buChar char="•"/>
            </a:pPr>
            <a:r>
              <a:rPr lang="en-US" sz="3199" b="1" strike="noStrike" dirty="0">
                <a:solidFill>
                  <a:srgbClr val="FFFFFF"/>
                </a:solidFill>
                <a:latin typeface="Arimo Bold"/>
                <a:ea typeface="Arimo Bold"/>
                <a:cs typeface="Arimo Bold"/>
                <a:sym typeface="Arimo Bold"/>
              </a:rPr>
              <a:t>If n</a:t>
            </a:r>
            <a:r>
              <a:rPr lang="en-US" sz="3199" b="1" dirty="0">
                <a:solidFill>
                  <a:srgbClr val="FFFFFF"/>
                </a:solidFill>
                <a:latin typeface="Arimo Bold"/>
                <a:ea typeface="Arimo Bold"/>
                <a:cs typeface="Arimo Bold"/>
                <a:sym typeface="Arimo Bold"/>
              </a:rPr>
              <a:t>ot treated immediately, it can be deadly in just a few minutes</a:t>
            </a:r>
          </a:p>
        </p:txBody>
      </p:sp>
      <p:sp>
        <p:nvSpPr>
          <p:cNvPr id="13" name="AutoShape 13"/>
          <p:cNvSpPr/>
          <p:nvPr/>
        </p:nvSpPr>
        <p:spPr>
          <a:xfrm>
            <a:off x="8421746" y="4603468"/>
            <a:ext cx="8384422" cy="0"/>
          </a:xfrm>
          <a:prstGeom prst="line">
            <a:avLst/>
          </a:prstGeom>
          <a:ln w="104775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14E9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-2468074">
            <a:off x="15213112" y="6704964"/>
            <a:ext cx="4609127" cy="4873542"/>
            <a:chOff x="0" y="0"/>
            <a:chExt cx="1213926" cy="128356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213926" cy="1283567"/>
            </a:xfrm>
            <a:custGeom>
              <a:avLst/>
              <a:gdLst/>
              <a:ahLst/>
              <a:cxnLst/>
              <a:rect l="l" t="t" r="r" b="b"/>
              <a:pathLst>
                <a:path w="1213926" h="1283567">
                  <a:moveTo>
                    <a:pt x="0" y="0"/>
                  </a:moveTo>
                  <a:lnTo>
                    <a:pt x="1213926" y="0"/>
                  </a:lnTo>
                  <a:lnTo>
                    <a:pt x="1213926" y="1283567"/>
                  </a:lnTo>
                  <a:lnTo>
                    <a:pt x="0" y="1283567"/>
                  </a:lnTo>
                  <a:close/>
                </a:path>
              </a:pathLst>
            </a:custGeom>
            <a:solidFill>
              <a:srgbClr val="EC2D32"/>
            </a:solidFill>
            <a:ln w="38100" cap="sq">
              <a:solidFill>
                <a:srgbClr val="F41823"/>
              </a:solidFill>
              <a:prstDash val="solid"/>
              <a:miter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47625"/>
              <a:ext cx="1213926" cy="133119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 dirty="0"/>
            </a:p>
          </p:txBody>
        </p:sp>
      </p:grpSp>
      <p:sp>
        <p:nvSpPr>
          <p:cNvPr id="5" name="Freeform 5"/>
          <p:cNvSpPr/>
          <p:nvPr/>
        </p:nvSpPr>
        <p:spPr>
          <a:xfrm rot="8231041">
            <a:off x="13216914" y="-2949524"/>
            <a:ext cx="3889773" cy="12559257"/>
          </a:xfrm>
          <a:custGeom>
            <a:avLst/>
            <a:gdLst/>
            <a:ahLst/>
            <a:cxnLst/>
            <a:rect l="l" t="t" r="r" b="b"/>
            <a:pathLst>
              <a:path w="3889773" h="12559257">
                <a:moveTo>
                  <a:pt x="0" y="0"/>
                </a:moveTo>
                <a:lnTo>
                  <a:pt x="3889773" y="0"/>
                </a:lnTo>
                <a:lnTo>
                  <a:pt x="3889773" y="12559257"/>
                </a:lnTo>
                <a:lnTo>
                  <a:pt x="0" y="1255925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525794" t="-40822" b="-52994"/>
            </a:stretch>
          </a:blipFill>
        </p:spPr>
        <p:txBody>
          <a:bodyPr/>
          <a:lstStyle/>
          <a:p>
            <a:endParaRPr lang="en-US" dirty="0"/>
          </a:p>
        </p:txBody>
      </p:sp>
      <p:grpSp>
        <p:nvGrpSpPr>
          <p:cNvPr id="6" name="Group 6"/>
          <p:cNvGrpSpPr/>
          <p:nvPr/>
        </p:nvGrpSpPr>
        <p:grpSpPr>
          <a:xfrm rot="-2468074">
            <a:off x="15967317" y="5433687"/>
            <a:ext cx="8739806" cy="5324588"/>
            <a:chOff x="0" y="0"/>
            <a:chExt cx="2301842" cy="1402361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301842" cy="1402361"/>
            </a:xfrm>
            <a:custGeom>
              <a:avLst/>
              <a:gdLst/>
              <a:ahLst/>
              <a:cxnLst/>
              <a:rect l="l" t="t" r="r" b="b"/>
              <a:pathLst>
                <a:path w="2301842" h="1402361">
                  <a:moveTo>
                    <a:pt x="0" y="0"/>
                  </a:moveTo>
                  <a:lnTo>
                    <a:pt x="2301842" y="0"/>
                  </a:lnTo>
                  <a:lnTo>
                    <a:pt x="2301842" y="1402361"/>
                  </a:lnTo>
                  <a:lnTo>
                    <a:pt x="0" y="140236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47625"/>
              <a:ext cx="2301842" cy="144998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 dirty="0"/>
            </a:p>
          </p:txBody>
        </p:sp>
      </p:grpSp>
      <p:grpSp>
        <p:nvGrpSpPr>
          <p:cNvPr id="9" name="Group 9"/>
          <p:cNvGrpSpPr>
            <a:grpSpLocks noChangeAspect="1"/>
          </p:cNvGrpSpPr>
          <p:nvPr/>
        </p:nvGrpSpPr>
        <p:grpSpPr>
          <a:xfrm>
            <a:off x="8857470" y="0"/>
            <a:ext cx="10020771" cy="11273368"/>
            <a:chOff x="0" y="0"/>
            <a:chExt cx="5370413" cy="6041715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5370413" cy="6041715"/>
            </a:xfrm>
            <a:custGeom>
              <a:avLst/>
              <a:gdLst/>
              <a:ahLst/>
              <a:cxnLst/>
              <a:rect l="l" t="t" r="r" b="b"/>
              <a:pathLst>
                <a:path w="5370413" h="6041715">
                  <a:moveTo>
                    <a:pt x="5370413" y="0"/>
                  </a:moveTo>
                  <a:lnTo>
                    <a:pt x="5370413" y="6041715"/>
                  </a:lnTo>
                  <a:cubicBezTo>
                    <a:pt x="3580275" y="4027810"/>
                    <a:pt x="1790138" y="2013905"/>
                    <a:pt x="0" y="0"/>
                  </a:cubicBezTo>
                  <a:lnTo>
                    <a:pt x="5370413" y="0"/>
                  </a:lnTo>
                  <a:close/>
                </a:path>
              </a:pathLst>
            </a:custGeom>
            <a:solidFill>
              <a:srgbClr val="0A3782"/>
            </a:solidFill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1" name="Freeform 11"/>
            <p:cNvSpPr/>
            <p:nvPr/>
          </p:nvSpPr>
          <p:spPr>
            <a:xfrm>
              <a:off x="0" y="0"/>
              <a:ext cx="5370413" cy="6041715"/>
            </a:xfrm>
            <a:custGeom>
              <a:avLst/>
              <a:gdLst/>
              <a:ahLst/>
              <a:cxnLst/>
              <a:rect l="l" t="t" r="r" b="b"/>
              <a:pathLst>
                <a:path w="5370413" h="6041715">
                  <a:moveTo>
                    <a:pt x="5370413" y="0"/>
                  </a:moveTo>
                  <a:lnTo>
                    <a:pt x="5370413" y="6041715"/>
                  </a:lnTo>
                  <a:cubicBezTo>
                    <a:pt x="3580275" y="4027810"/>
                    <a:pt x="1790138" y="2013905"/>
                    <a:pt x="0" y="0"/>
                  </a:cubicBezTo>
                  <a:lnTo>
                    <a:pt x="5370413" y="0"/>
                  </a:lnTo>
                  <a:close/>
                </a:path>
              </a:pathLst>
            </a:custGeom>
            <a:blipFill>
              <a:blip r:embed="rId4"/>
              <a:stretch>
                <a:fillRect l="-17995" r="-50860"/>
              </a:stretch>
            </a:blipFill>
          </p:spPr>
          <p:txBody>
            <a:bodyPr/>
            <a:lstStyle/>
            <a:p>
              <a:endParaRPr lang="en-US" dirty="0"/>
            </a:p>
          </p:txBody>
        </p:sp>
      </p:grpSp>
      <p:sp>
        <p:nvSpPr>
          <p:cNvPr id="12" name="Freeform 12"/>
          <p:cNvSpPr/>
          <p:nvPr/>
        </p:nvSpPr>
        <p:spPr>
          <a:xfrm>
            <a:off x="-4394176" y="7224505"/>
            <a:ext cx="6882684" cy="6882684"/>
          </a:xfrm>
          <a:custGeom>
            <a:avLst/>
            <a:gdLst/>
            <a:ahLst/>
            <a:cxnLst/>
            <a:rect l="l" t="t" r="r" b="b"/>
            <a:pathLst>
              <a:path w="6882684" h="6882684">
                <a:moveTo>
                  <a:pt x="0" y="0"/>
                </a:moveTo>
                <a:lnTo>
                  <a:pt x="6882685" y="0"/>
                </a:lnTo>
                <a:lnTo>
                  <a:pt x="6882685" y="6882685"/>
                </a:lnTo>
                <a:lnTo>
                  <a:pt x="0" y="6882685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US" dirty="0"/>
          </a:p>
        </p:txBody>
      </p:sp>
      <p:sp>
        <p:nvSpPr>
          <p:cNvPr id="13" name="TextBox 13"/>
          <p:cNvSpPr txBox="1"/>
          <p:nvPr/>
        </p:nvSpPr>
        <p:spPr>
          <a:xfrm>
            <a:off x="1028700" y="4187433"/>
            <a:ext cx="11545686" cy="45477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34059" lvl="1" indent="-367030" algn="l">
              <a:lnSpc>
                <a:spcPts val="4045"/>
              </a:lnSpc>
              <a:buFont typeface="Arial"/>
              <a:buChar char="•"/>
            </a:pPr>
            <a:r>
              <a:rPr lang="en-US" sz="3399" b="1" spc="152" dirty="0">
                <a:solidFill>
                  <a:srgbClr val="FFFFFF"/>
                </a:solidFill>
                <a:latin typeface="Montserrat Classic Bold"/>
                <a:ea typeface="Montserrat Classic Bold"/>
                <a:cs typeface="Montserrat Classic Bold"/>
                <a:sym typeface="Montserrat Classic Bold"/>
              </a:rPr>
              <a:t>Some people are born with heart problems or issues with the heart’s electrical system</a:t>
            </a:r>
          </a:p>
          <a:p>
            <a:pPr marL="734059" lvl="1" indent="-367030" algn="l">
              <a:lnSpc>
                <a:spcPts val="4045"/>
              </a:lnSpc>
              <a:buFont typeface="Arial"/>
              <a:buChar char="•"/>
            </a:pPr>
            <a:r>
              <a:rPr lang="en-US" sz="3399" b="1" spc="152" dirty="0">
                <a:solidFill>
                  <a:srgbClr val="FFFFFF"/>
                </a:solidFill>
                <a:latin typeface="Montserrat Classic Bold"/>
                <a:ea typeface="Montserrat Classic Bold"/>
                <a:cs typeface="Montserrat Classic Bold"/>
                <a:sym typeface="Montserrat Classic Bold"/>
              </a:rPr>
              <a:t>Birth defects in the heart can also be a factor</a:t>
            </a:r>
          </a:p>
          <a:p>
            <a:pPr marL="734059" lvl="1" indent="-367030" algn="l">
              <a:lnSpc>
                <a:spcPts val="4045"/>
              </a:lnSpc>
              <a:buFont typeface="Arial"/>
              <a:buChar char="•"/>
            </a:pPr>
            <a:r>
              <a:rPr lang="en-US" sz="3399" b="1" spc="152" dirty="0">
                <a:solidFill>
                  <a:srgbClr val="FFFFFF"/>
                </a:solidFill>
                <a:latin typeface="Montserrat Classic Bold"/>
                <a:ea typeface="Montserrat Classic Bold"/>
                <a:cs typeface="Montserrat Classic Bold"/>
                <a:sym typeface="Montserrat Classic Bold"/>
              </a:rPr>
              <a:t>Commotio Cordis – when a hit to the chest (like a ball) messes with the heart</a:t>
            </a:r>
          </a:p>
          <a:p>
            <a:pPr marL="734059" lvl="1" indent="-367030" algn="l">
              <a:lnSpc>
                <a:spcPts val="4045"/>
              </a:lnSpc>
              <a:buFont typeface="Arial"/>
              <a:buChar char="•"/>
            </a:pPr>
            <a:r>
              <a:rPr lang="en-US" sz="3399" b="1" spc="152" dirty="0">
                <a:solidFill>
                  <a:srgbClr val="FFFFFF"/>
                </a:solidFill>
                <a:latin typeface="Montserrat Classic Bold"/>
                <a:ea typeface="Montserrat Classic Bold"/>
                <a:cs typeface="Montserrat Classic Bold"/>
                <a:sym typeface="Montserrat Classic Bold"/>
              </a:rPr>
              <a:t>Myocarditis – a heart infection that causes swelling</a:t>
            </a:r>
          </a:p>
          <a:p>
            <a:pPr marL="734059" lvl="1" indent="-367030" algn="l">
              <a:lnSpc>
                <a:spcPts val="4045"/>
              </a:lnSpc>
              <a:buFont typeface="Arial"/>
              <a:buChar char="•"/>
            </a:pPr>
            <a:r>
              <a:rPr lang="en-US" sz="3399" b="1" spc="152" dirty="0">
                <a:solidFill>
                  <a:srgbClr val="FFFFFF"/>
                </a:solidFill>
                <a:latin typeface="Montserrat Classic Bold"/>
                <a:ea typeface="Montserrat Classic Bold"/>
                <a:cs typeface="Montserrat Classic Bold"/>
                <a:sym typeface="Montserrat Classic Bold"/>
              </a:rPr>
              <a:t>Using drugs or steroids to boost performance can raise the risk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911875" y="447864"/>
            <a:ext cx="6627903" cy="33782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800"/>
              </a:lnSpc>
            </a:pPr>
            <a:r>
              <a:rPr lang="en-US" sz="8000" b="1" spc="288" dirty="0">
                <a:solidFill>
                  <a:srgbClr val="FFFFFF"/>
                </a:solidFill>
                <a:latin typeface="Montserrat Classic Bold"/>
                <a:ea typeface="Montserrat Classic Bold"/>
                <a:cs typeface="Montserrat Classic Bold"/>
                <a:sym typeface="Montserrat Classic Bold"/>
              </a:rPr>
              <a:t>SCA RISK FACTORS</a:t>
            </a:r>
          </a:p>
          <a:p>
            <a:pPr marL="0" lvl="0" indent="0" algn="l">
              <a:lnSpc>
                <a:spcPts val="8800"/>
              </a:lnSpc>
            </a:pPr>
            <a:r>
              <a:rPr lang="en-US" sz="8000" b="1" spc="288" dirty="0">
                <a:solidFill>
                  <a:srgbClr val="FFFFFF"/>
                </a:solidFill>
                <a:latin typeface="Montserrat Classic Bold"/>
                <a:ea typeface="Montserrat Classic Bold"/>
                <a:cs typeface="Montserrat Classic Bold"/>
                <a:sym typeface="Montserrat Classic Bold"/>
              </a:rPr>
              <a:t>&amp; CAUSES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14E9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-2468074">
            <a:off x="15692064" y="6821529"/>
            <a:ext cx="4609127" cy="4873542"/>
            <a:chOff x="0" y="0"/>
            <a:chExt cx="1213926" cy="128356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213926" cy="1283567"/>
            </a:xfrm>
            <a:custGeom>
              <a:avLst/>
              <a:gdLst/>
              <a:ahLst/>
              <a:cxnLst/>
              <a:rect l="l" t="t" r="r" b="b"/>
              <a:pathLst>
                <a:path w="1213926" h="1283567">
                  <a:moveTo>
                    <a:pt x="0" y="0"/>
                  </a:moveTo>
                  <a:lnTo>
                    <a:pt x="1213926" y="0"/>
                  </a:lnTo>
                  <a:lnTo>
                    <a:pt x="1213926" y="1283567"/>
                  </a:lnTo>
                  <a:lnTo>
                    <a:pt x="0" y="1283567"/>
                  </a:lnTo>
                  <a:close/>
                </a:path>
              </a:pathLst>
            </a:custGeom>
            <a:solidFill>
              <a:srgbClr val="EC2D32"/>
            </a:solidFill>
            <a:ln w="38100" cap="sq">
              <a:solidFill>
                <a:srgbClr val="F41823"/>
              </a:solidFill>
              <a:prstDash val="solid"/>
              <a:miter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47625"/>
              <a:ext cx="1213926" cy="133119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 dirty="0"/>
            </a:p>
          </p:txBody>
        </p:sp>
      </p:grpSp>
      <p:sp>
        <p:nvSpPr>
          <p:cNvPr id="5" name="Freeform 5"/>
          <p:cNvSpPr/>
          <p:nvPr/>
        </p:nvSpPr>
        <p:spPr>
          <a:xfrm rot="8231041">
            <a:off x="13216914" y="-2949524"/>
            <a:ext cx="3889773" cy="12559257"/>
          </a:xfrm>
          <a:custGeom>
            <a:avLst/>
            <a:gdLst/>
            <a:ahLst/>
            <a:cxnLst/>
            <a:rect l="l" t="t" r="r" b="b"/>
            <a:pathLst>
              <a:path w="3889773" h="12559257">
                <a:moveTo>
                  <a:pt x="0" y="0"/>
                </a:moveTo>
                <a:lnTo>
                  <a:pt x="3889773" y="0"/>
                </a:lnTo>
                <a:lnTo>
                  <a:pt x="3889773" y="12559257"/>
                </a:lnTo>
                <a:lnTo>
                  <a:pt x="0" y="1255925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525794" t="-40822" b="-52994"/>
            </a:stretch>
          </a:blipFill>
        </p:spPr>
        <p:txBody>
          <a:bodyPr/>
          <a:lstStyle/>
          <a:p>
            <a:endParaRPr lang="en-US" dirty="0"/>
          </a:p>
        </p:txBody>
      </p:sp>
      <p:grpSp>
        <p:nvGrpSpPr>
          <p:cNvPr id="6" name="Group 6"/>
          <p:cNvGrpSpPr/>
          <p:nvPr/>
        </p:nvGrpSpPr>
        <p:grpSpPr>
          <a:xfrm rot="-2468074">
            <a:off x="15967317" y="5433687"/>
            <a:ext cx="8739806" cy="5324588"/>
            <a:chOff x="0" y="0"/>
            <a:chExt cx="2301842" cy="1402361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301842" cy="1402361"/>
            </a:xfrm>
            <a:custGeom>
              <a:avLst/>
              <a:gdLst/>
              <a:ahLst/>
              <a:cxnLst/>
              <a:rect l="l" t="t" r="r" b="b"/>
              <a:pathLst>
                <a:path w="2301842" h="1402361">
                  <a:moveTo>
                    <a:pt x="0" y="0"/>
                  </a:moveTo>
                  <a:lnTo>
                    <a:pt x="2301842" y="0"/>
                  </a:lnTo>
                  <a:lnTo>
                    <a:pt x="2301842" y="1402361"/>
                  </a:lnTo>
                  <a:lnTo>
                    <a:pt x="0" y="140236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47625"/>
              <a:ext cx="2301842" cy="144998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 dirty="0"/>
            </a:p>
          </p:txBody>
        </p:sp>
      </p:grpSp>
      <p:grpSp>
        <p:nvGrpSpPr>
          <p:cNvPr id="9" name="Group 9"/>
          <p:cNvGrpSpPr>
            <a:grpSpLocks noChangeAspect="1"/>
          </p:cNvGrpSpPr>
          <p:nvPr/>
        </p:nvGrpSpPr>
        <p:grpSpPr>
          <a:xfrm>
            <a:off x="9830742" y="-1112013"/>
            <a:ext cx="10020771" cy="11273368"/>
            <a:chOff x="0" y="0"/>
            <a:chExt cx="5370413" cy="6041715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5370413" cy="6041715"/>
            </a:xfrm>
            <a:custGeom>
              <a:avLst/>
              <a:gdLst/>
              <a:ahLst/>
              <a:cxnLst/>
              <a:rect l="l" t="t" r="r" b="b"/>
              <a:pathLst>
                <a:path w="5370413" h="6041715">
                  <a:moveTo>
                    <a:pt x="5370413" y="0"/>
                  </a:moveTo>
                  <a:lnTo>
                    <a:pt x="5370413" y="6041715"/>
                  </a:lnTo>
                  <a:cubicBezTo>
                    <a:pt x="3580275" y="4027810"/>
                    <a:pt x="1790138" y="2013905"/>
                    <a:pt x="0" y="0"/>
                  </a:cubicBezTo>
                  <a:lnTo>
                    <a:pt x="5370413" y="0"/>
                  </a:lnTo>
                  <a:close/>
                </a:path>
              </a:pathLst>
            </a:custGeom>
            <a:solidFill>
              <a:srgbClr val="0A3782"/>
            </a:solidFill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1" name="Freeform 11"/>
            <p:cNvSpPr/>
            <p:nvPr/>
          </p:nvSpPr>
          <p:spPr>
            <a:xfrm>
              <a:off x="0" y="0"/>
              <a:ext cx="5370413" cy="6041715"/>
            </a:xfrm>
            <a:custGeom>
              <a:avLst/>
              <a:gdLst/>
              <a:ahLst/>
              <a:cxnLst/>
              <a:rect l="l" t="t" r="r" b="b"/>
              <a:pathLst>
                <a:path w="5370413" h="6041715">
                  <a:moveTo>
                    <a:pt x="5370413" y="0"/>
                  </a:moveTo>
                  <a:lnTo>
                    <a:pt x="5370413" y="6041715"/>
                  </a:lnTo>
                  <a:cubicBezTo>
                    <a:pt x="3580275" y="4027810"/>
                    <a:pt x="1790138" y="2013905"/>
                    <a:pt x="0" y="0"/>
                  </a:cubicBezTo>
                  <a:lnTo>
                    <a:pt x="5370413" y="0"/>
                  </a:lnTo>
                  <a:close/>
                </a:path>
              </a:pathLst>
            </a:custGeom>
            <a:blipFill>
              <a:blip r:embed="rId4"/>
              <a:stretch>
                <a:fillRect l="-25000" r="-25000"/>
              </a:stretch>
            </a:blipFill>
          </p:spPr>
          <p:txBody>
            <a:bodyPr/>
            <a:lstStyle/>
            <a:p>
              <a:endParaRPr lang="en-US" dirty="0"/>
            </a:p>
          </p:txBody>
        </p:sp>
      </p:grpSp>
      <p:sp>
        <p:nvSpPr>
          <p:cNvPr id="12" name="Freeform 12"/>
          <p:cNvSpPr/>
          <p:nvPr/>
        </p:nvSpPr>
        <p:spPr>
          <a:xfrm>
            <a:off x="-4394176" y="7224505"/>
            <a:ext cx="6882684" cy="6882684"/>
          </a:xfrm>
          <a:custGeom>
            <a:avLst/>
            <a:gdLst/>
            <a:ahLst/>
            <a:cxnLst/>
            <a:rect l="l" t="t" r="r" b="b"/>
            <a:pathLst>
              <a:path w="6882684" h="6882684">
                <a:moveTo>
                  <a:pt x="0" y="0"/>
                </a:moveTo>
                <a:lnTo>
                  <a:pt x="6882685" y="0"/>
                </a:lnTo>
                <a:lnTo>
                  <a:pt x="6882685" y="6882685"/>
                </a:lnTo>
                <a:lnTo>
                  <a:pt x="0" y="6882685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US" dirty="0"/>
          </a:p>
        </p:txBody>
      </p:sp>
      <p:sp>
        <p:nvSpPr>
          <p:cNvPr id="13" name="TextBox 13"/>
          <p:cNvSpPr txBox="1"/>
          <p:nvPr/>
        </p:nvSpPr>
        <p:spPr>
          <a:xfrm>
            <a:off x="461020" y="1991575"/>
            <a:ext cx="15500954" cy="46310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12472" lvl="1" indent="-356236" algn="l">
              <a:lnSpc>
                <a:spcPts val="4620"/>
              </a:lnSpc>
              <a:buFont typeface="Arial"/>
              <a:buChar char="•"/>
            </a:pPr>
            <a:r>
              <a:rPr lang="en-US" sz="3300" b="1" spc="148" dirty="0">
                <a:solidFill>
                  <a:srgbClr val="FFFFFF"/>
                </a:solidFill>
                <a:latin typeface="Montserrat Classic Bold"/>
                <a:ea typeface="Montserrat Classic Bold"/>
                <a:cs typeface="Montserrat Classic Bold"/>
                <a:sym typeface="Montserrat Classic Bold"/>
              </a:rPr>
              <a:t>Fainting/blackouts (especially during a workout)</a:t>
            </a:r>
          </a:p>
          <a:p>
            <a:pPr marL="712472" lvl="1" indent="-356236" algn="l">
              <a:lnSpc>
                <a:spcPts val="4620"/>
              </a:lnSpc>
              <a:buFont typeface="Arial"/>
              <a:buChar char="•"/>
            </a:pPr>
            <a:r>
              <a:rPr lang="en-US" sz="3300" b="1" spc="148" dirty="0">
                <a:solidFill>
                  <a:srgbClr val="FFFFFF"/>
                </a:solidFill>
                <a:latin typeface="Montserrat Classic Bold"/>
                <a:ea typeface="Montserrat Classic Bold"/>
                <a:cs typeface="Montserrat Classic Bold"/>
                <a:sym typeface="Montserrat Classic Bold"/>
              </a:rPr>
              <a:t>Dizziness</a:t>
            </a:r>
          </a:p>
          <a:p>
            <a:pPr marL="712472" lvl="1" indent="-356236" algn="l">
              <a:lnSpc>
                <a:spcPts val="4620"/>
              </a:lnSpc>
              <a:buFont typeface="Arial"/>
              <a:buChar char="•"/>
            </a:pPr>
            <a:r>
              <a:rPr lang="en-US" sz="3300" b="1" spc="148" dirty="0">
                <a:solidFill>
                  <a:srgbClr val="FFFFFF"/>
                </a:solidFill>
                <a:latin typeface="Montserrat Classic Bold"/>
                <a:ea typeface="Montserrat Classic Bold"/>
                <a:cs typeface="Montserrat Classic Bold"/>
                <a:sym typeface="Montserrat Classic Bold"/>
              </a:rPr>
              <a:t>Unusual fatigue/weakness</a:t>
            </a:r>
          </a:p>
          <a:p>
            <a:pPr marL="712472" lvl="1" indent="-356236" algn="l">
              <a:lnSpc>
                <a:spcPts val="4620"/>
              </a:lnSpc>
              <a:buFont typeface="Arial"/>
              <a:buChar char="•"/>
            </a:pPr>
            <a:r>
              <a:rPr lang="en-US" sz="3300" b="1" spc="148" dirty="0">
                <a:solidFill>
                  <a:srgbClr val="FFFFFF"/>
                </a:solidFill>
                <a:latin typeface="Montserrat Classic Bold"/>
                <a:ea typeface="Montserrat Classic Bold"/>
                <a:cs typeface="Montserrat Classic Bold"/>
                <a:sym typeface="Montserrat Classic Bold"/>
              </a:rPr>
              <a:t>Chest pain</a:t>
            </a:r>
          </a:p>
          <a:p>
            <a:pPr marL="712472" lvl="1" indent="-356236" algn="l">
              <a:lnSpc>
                <a:spcPts val="4620"/>
              </a:lnSpc>
              <a:buFont typeface="Arial"/>
              <a:buChar char="•"/>
            </a:pPr>
            <a:r>
              <a:rPr lang="en-US" sz="3300" b="1" spc="148" dirty="0">
                <a:solidFill>
                  <a:srgbClr val="FFFFFF"/>
                </a:solidFill>
                <a:latin typeface="Montserrat Classic Bold"/>
                <a:ea typeface="Montserrat Classic Bold"/>
                <a:cs typeface="Montserrat Classic Bold"/>
                <a:sym typeface="Montserrat Classic Bold"/>
              </a:rPr>
              <a:t>Shortness of breath</a:t>
            </a:r>
          </a:p>
          <a:p>
            <a:pPr marL="712472" lvl="1" indent="-356236" algn="l">
              <a:lnSpc>
                <a:spcPts val="4620"/>
              </a:lnSpc>
              <a:buFont typeface="Arial"/>
              <a:buChar char="•"/>
            </a:pPr>
            <a:r>
              <a:rPr lang="en-US" sz="3300" b="1" spc="148" dirty="0">
                <a:solidFill>
                  <a:srgbClr val="FFFFFF"/>
                </a:solidFill>
                <a:latin typeface="Montserrat Classic Bold"/>
                <a:ea typeface="Montserrat Classic Bold"/>
                <a:cs typeface="Montserrat Classic Bold"/>
                <a:sym typeface="Montserrat Classic Bold"/>
              </a:rPr>
              <a:t>Nausea/vomiting</a:t>
            </a:r>
          </a:p>
          <a:p>
            <a:pPr marL="712472" lvl="1" indent="-356236" algn="l">
              <a:lnSpc>
                <a:spcPts val="4620"/>
              </a:lnSpc>
              <a:buFont typeface="Arial"/>
              <a:buChar char="•"/>
            </a:pPr>
            <a:r>
              <a:rPr lang="en-US" sz="3300" b="1" spc="148" dirty="0">
                <a:solidFill>
                  <a:srgbClr val="FFFFFF"/>
                </a:solidFill>
                <a:latin typeface="Montserrat Classic Bold"/>
                <a:ea typeface="Montserrat Classic Bold"/>
                <a:cs typeface="Montserrat Classic Bold"/>
                <a:sym typeface="Montserrat Classic Bold"/>
              </a:rPr>
              <a:t>Palpitations (heart is beating unusually fast or skipping beats)</a:t>
            </a:r>
          </a:p>
          <a:p>
            <a:pPr marL="712472" lvl="1" indent="-356236" algn="l">
              <a:lnSpc>
                <a:spcPts val="4620"/>
              </a:lnSpc>
              <a:buFont typeface="Arial"/>
              <a:buChar char="•"/>
            </a:pPr>
            <a:r>
              <a:rPr lang="en-US" sz="3300" b="1" spc="148" dirty="0">
                <a:solidFill>
                  <a:srgbClr val="FFFFFF"/>
                </a:solidFill>
                <a:latin typeface="Montserrat Classic Bold"/>
                <a:ea typeface="Montserrat Classic Bold"/>
                <a:cs typeface="Montserrat Classic Bold"/>
                <a:sym typeface="Montserrat Classic Bold"/>
              </a:rPr>
              <a:t>Family history of sudden cardiac arrest at age &lt; 50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788216" y="631131"/>
            <a:ext cx="14249476" cy="12287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9600"/>
              </a:lnSpc>
              <a:spcBef>
                <a:spcPct val="0"/>
              </a:spcBef>
            </a:pPr>
            <a:r>
              <a:rPr lang="en-US" sz="8000" b="1" spc="288" dirty="0">
                <a:solidFill>
                  <a:srgbClr val="FFFFFF"/>
                </a:solidFill>
                <a:latin typeface="Montserrat Classic Bold"/>
                <a:ea typeface="Montserrat Classic Bold"/>
                <a:cs typeface="Montserrat Classic Bold"/>
                <a:sym typeface="Montserrat Classic Bold"/>
              </a:rPr>
              <a:t>SCA Symptoms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676400" y="8152313"/>
            <a:ext cx="12908650" cy="142684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779"/>
              </a:lnSpc>
              <a:spcBef>
                <a:spcPct val="0"/>
              </a:spcBef>
            </a:pPr>
            <a:r>
              <a:rPr lang="en-US" sz="2699" b="1" i="1" dirty="0">
                <a:solidFill>
                  <a:srgbClr val="FFFFFF"/>
                </a:solidFill>
                <a:latin typeface="Arimo Bold Italics"/>
                <a:ea typeface="Arimo Bold Italics"/>
                <a:cs typeface="Arimo Bold Italics"/>
                <a:sym typeface="Arimo Bold Italics"/>
              </a:rPr>
              <a:t>ANY of these symptoms and warning signs that occur while working out may</a:t>
            </a:r>
          </a:p>
          <a:p>
            <a:pPr algn="ctr">
              <a:lnSpc>
                <a:spcPts val="3779"/>
              </a:lnSpc>
              <a:spcBef>
                <a:spcPct val="0"/>
              </a:spcBef>
            </a:pPr>
            <a:r>
              <a:rPr lang="en-US" sz="2699" b="1" i="1" dirty="0">
                <a:solidFill>
                  <a:srgbClr val="FFFFFF"/>
                </a:solidFill>
                <a:latin typeface="Arimo Bold Italics"/>
                <a:ea typeface="Arimo Bold Italics"/>
                <a:cs typeface="Arimo Bold Italics"/>
                <a:sym typeface="Arimo Bold Italics"/>
              </a:rPr>
              <a:t>require evaluation by your physician before returning to</a:t>
            </a:r>
          </a:p>
          <a:p>
            <a:pPr algn="ctr">
              <a:lnSpc>
                <a:spcPts val="3779"/>
              </a:lnSpc>
              <a:spcBef>
                <a:spcPct val="0"/>
              </a:spcBef>
            </a:pPr>
            <a:r>
              <a:rPr lang="en-US" sz="2699" b="1" i="1" dirty="0">
                <a:solidFill>
                  <a:srgbClr val="FFFFFF"/>
                </a:solidFill>
                <a:latin typeface="Arimo Bold Italics"/>
                <a:ea typeface="Arimo Bold Italics"/>
                <a:cs typeface="Arimo Bold Italics"/>
                <a:sym typeface="Arimo Bold Italics"/>
              </a:rPr>
              <a:t>participation in your sport.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624453" y="6735237"/>
            <a:ext cx="13571132" cy="12052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99"/>
              </a:lnSpc>
            </a:pPr>
            <a:r>
              <a:rPr lang="en-US" sz="4699" dirty="0">
                <a:solidFill>
                  <a:srgbClr val="FF000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If you or one of your friends experience ANY of these symptoms, SAY SOMETHING!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14E9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-2468074">
            <a:off x="15213112" y="6704964"/>
            <a:ext cx="4609127" cy="4873542"/>
            <a:chOff x="0" y="0"/>
            <a:chExt cx="1213926" cy="128356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213926" cy="1283567"/>
            </a:xfrm>
            <a:custGeom>
              <a:avLst/>
              <a:gdLst/>
              <a:ahLst/>
              <a:cxnLst/>
              <a:rect l="l" t="t" r="r" b="b"/>
              <a:pathLst>
                <a:path w="1213926" h="1283567">
                  <a:moveTo>
                    <a:pt x="0" y="0"/>
                  </a:moveTo>
                  <a:lnTo>
                    <a:pt x="1213926" y="0"/>
                  </a:lnTo>
                  <a:lnTo>
                    <a:pt x="1213926" y="1283567"/>
                  </a:lnTo>
                  <a:lnTo>
                    <a:pt x="0" y="1283567"/>
                  </a:lnTo>
                  <a:close/>
                </a:path>
              </a:pathLst>
            </a:custGeom>
            <a:solidFill>
              <a:srgbClr val="EC2D32"/>
            </a:solidFill>
            <a:ln w="38100" cap="sq">
              <a:solidFill>
                <a:srgbClr val="F41823"/>
              </a:solidFill>
              <a:prstDash val="solid"/>
              <a:miter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47625"/>
              <a:ext cx="1213926" cy="133119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 dirty="0"/>
            </a:p>
          </p:txBody>
        </p:sp>
      </p:grpSp>
      <p:grpSp>
        <p:nvGrpSpPr>
          <p:cNvPr id="5" name="Group 5"/>
          <p:cNvGrpSpPr/>
          <p:nvPr/>
        </p:nvGrpSpPr>
        <p:grpSpPr>
          <a:xfrm rot="-2468074">
            <a:off x="15967317" y="5433687"/>
            <a:ext cx="8739806" cy="5324588"/>
            <a:chOff x="0" y="0"/>
            <a:chExt cx="2301842" cy="1402361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301842" cy="1402361"/>
            </a:xfrm>
            <a:custGeom>
              <a:avLst/>
              <a:gdLst/>
              <a:ahLst/>
              <a:cxnLst/>
              <a:rect l="l" t="t" r="r" b="b"/>
              <a:pathLst>
                <a:path w="2301842" h="1402361">
                  <a:moveTo>
                    <a:pt x="0" y="0"/>
                  </a:moveTo>
                  <a:lnTo>
                    <a:pt x="2301842" y="0"/>
                  </a:lnTo>
                  <a:lnTo>
                    <a:pt x="2301842" y="1402361"/>
                  </a:lnTo>
                  <a:lnTo>
                    <a:pt x="0" y="140236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47625"/>
              <a:ext cx="2301842" cy="144998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 dirty="0"/>
            </a:p>
          </p:txBody>
        </p:sp>
      </p:grpSp>
      <p:sp>
        <p:nvSpPr>
          <p:cNvPr id="8" name="Freeform 8" descr="Diamond shape"/>
          <p:cNvSpPr/>
          <p:nvPr/>
        </p:nvSpPr>
        <p:spPr>
          <a:xfrm>
            <a:off x="-4394176" y="7224505"/>
            <a:ext cx="6882684" cy="6882684"/>
          </a:xfrm>
          <a:custGeom>
            <a:avLst/>
            <a:gdLst/>
            <a:ahLst/>
            <a:cxnLst/>
            <a:rect l="l" t="t" r="r" b="b"/>
            <a:pathLst>
              <a:path w="6882684" h="6882684">
                <a:moveTo>
                  <a:pt x="0" y="0"/>
                </a:moveTo>
                <a:lnTo>
                  <a:pt x="6882685" y="0"/>
                </a:lnTo>
                <a:lnTo>
                  <a:pt x="6882685" y="6882685"/>
                </a:lnTo>
                <a:lnTo>
                  <a:pt x="0" y="688268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dirty="0"/>
          </a:p>
        </p:txBody>
      </p:sp>
      <p:grpSp>
        <p:nvGrpSpPr>
          <p:cNvPr id="9" name="Group 9"/>
          <p:cNvGrpSpPr/>
          <p:nvPr/>
        </p:nvGrpSpPr>
        <p:grpSpPr>
          <a:xfrm rot="311805">
            <a:off x="6513600" y="-520869"/>
            <a:ext cx="12293309" cy="11647426"/>
            <a:chOff x="0" y="0"/>
            <a:chExt cx="857872" cy="81280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857872" cy="812800"/>
            </a:xfrm>
            <a:custGeom>
              <a:avLst/>
              <a:gdLst/>
              <a:ahLst/>
              <a:cxnLst/>
              <a:rect l="l" t="t" r="r" b="b"/>
              <a:pathLst>
                <a:path w="857872" h="812800">
                  <a:moveTo>
                    <a:pt x="0" y="0"/>
                  </a:moveTo>
                  <a:lnTo>
                    <a:pt x="857872" y="0"/>
                  </a:lnTo>
                  <a:lnTo>
                    <a:pt x="857872" y="812800"/>
                  </a:lnTo>
                  <a:lnTo>
                    <a:pt x="0" y="812800"/>
                  </a:lnTo>
                  <a:close/>
                </a:path>
              </a:pathLst>
            </a:custGeom>
            <a:blipFill>
              <a:blip r:embed="rId4"/>
              <a:stretch>
                <a:fillRect l="-12321" r="-29620"/>
              </a:stretch>
            </a:blipFill>
          </p:spPr>
          <p:txBody>
            <a:bodyPr/>
            <a:lstStyle/>
            <a:p>
              <a:endParaRPr lang="en-US" dirty="0"/>
            </a:p>
          </p:txBody>
        </p:sp>
      </p:grpSp>
      <p:grpSp>
        <p:nvGrpSpPr>
          <p:cNvPr id="11" name="Group 11"/>
          <p:cNvGrpSpPr/>
          <p:nvPr/>
        </p:nvGrpSpPr>
        <p:grpSpPr>
          <a:xfrm rot="305945">
            <a:off x="-569653" y="-669184"/>
            <a:ext cx="9192442" cy="12137915"/>
            <a:chOff x="0" y="0"/>
            <a:chExt cx="25352329" cy="33475809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25352328" cy="33475808"/>
            </a:xfrm>
            <a:custGeom>
              <a:avLst/>
              <a:gdLst/>
              <a:ahLst/>
              <a:cxnLst/>
              <a:rect l="l" t="t" r="r" b="b"/>
              <a:pathLst>
                <a:path w="25352328" h="33475808">
                  <a:moveTo>
                    <a:pt x="0" y="0"/>
                  </a:moveTo>
                  <a:lnTo>
                    <a:pt x="25352328" y="0"/>
                  </a:lnTo>
                  <a:lnTo>
                    <a:pt x="25352328" y="33475808"/>
                  </a:lnTo>
                  <a:lnTo>
                    <a:pt x="0" y="33475808"/>
                  </a:lnTo>
                  <a:close/>
                </a:path>
              </a:pathLst>
            </a:custGeom>
            <a:solidFill>
              <a:srgbClr val="0A3782"/>
            </a:solidFill>
          </p:spPr>
          <p:txBody>
            <a:bodyPr/>
            <a:lstStyle/>
            <a:p>
              <a:endParaRPr lang="en-US" dirty="0"/>
            </a:p>
          </p:txBody>
        </p:sp>
      </p:grpSp>
      <p:sp>
        <p:nvSpPr>
          <p:cNvPr id="13" name="TextBox 13"/>
          <p:cNvSpPr txBox="1"/>
          <p:nvPr/>
        </p:nvSpPr>
        <p:spPr>
          <a:xfrm>
            <a:off x="1260260" y="1025398"/>
            <a:ext cx="7230852" cy="28587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7489"/>
              </a:lnSpc>
            </a:pPr>
            <a:r>
              <a:rPr lang="en-US" sz="6999" b="1" spc="251" dirty="0">
                <a:solidFill>
                  <a:srgbClr val="FFFFFF"/>
                </a:solidFill>
                <a:latin typeface="Montserrat Classic Bold"/>
                <a:ea typeface="Montserrat Classic Bold"/>
                <a:cs typeface="Montserrat Classic Bold"/>
                <a:sym typeface="Montserrat Classic Bold"/>
              </a:rPr>
              <a:t>SCA</a:t>
            </a:r>
          </a:p>
          <a:p>
            <a:pPr marL="0" lvl="0" indent="0" algn="l">
              <a:lnSpc>
                <a:spcPts val="7489"/>
              </a:lnSpc>
            </a:pPr>
            <a:r>
              <a:rPr lang="en-US" sz="6999" b="1" spc="251" dirty="0">
                <a:solidFill>
                  <a:srgbClr val="FFFFFF"/>
                </a:solidFill>
                <a:latin typeface="Montserrat Classic Bold"/>
                <a:ea typeface="Montserrat Classic Bold"/>
                <a:cs typeface="Montserrat Classic Bold"/>
                <a:sym typeface="Montserrat Classic Bold"/>
              </a:rPr>
              <a:t>Emergency Response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62950" y="4323346"/>
            <a:ext cx="7568213" cy="41479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1036317" lvl="1" indent="-518158" algn="l">
              <a:lnSpc>
                <a:spcPts val="5423"/>
              </a:lnSpc>
              <a:buFont typeface="Arial"/>
              <a:buChar char="•"/>
            </a:pPr>
            <a:r>
              <a:rPr lang="en-US" sz="4799" b="1" dirty="0">
                <a:solidFill>
                  <a:srgbClr val="FFFFFF"/>
                </a:solidFill>
                <a:latin typeface="Arimo Bold"/>
                <a:ea typeface="Arimo Bold"/>
                <a:cs typeface="Arimo Bold"/>
                <a:sym typeface="Arimo Bold"/>
              </a:rPr>
              <a:t>CALL 911 immediately</a:t>
            </a:r>
          </a:p>
          <a:p>
            <a:pPr marL="1036317" lvl="1" indent="-518158" algn="l">
              <a:lnSpc>
                <a:spcPts val="5423"/>
              </a:lnSpc>
              <a:buFont typeface="Arial"/>
              <a:buChar char="•"/>
            </a:pPr>
            <a:r>
              <a:rPr lang="en-US" sz="4799" b="1" dirty="0">
                <a:solidFill>
                  <a:srgbClr val="FFFFFF"/>
                </a:solidFill>
                <a:latin typeface="Arimo Bold"/>
                <a:ea typeface="Arimo Bold"/>
                <a:cs typeface="Arimo Bold"/>
                <a:sym typeface="Arimo Bold"/>
              </a:rPr>
              <a:t>Begin CPR right away</a:t>
            </a:r>
          </a:p>
          <a:p>
            <a:pPr marL="1036317" lvl="1" indent="-518158" algn="l">
              <a:lnSpc>
                <a:spcPts val="5423"/>
              </a:lnSpc>
              <a:buFont typeface="Arial"/>
              <a:buChar char="•"/>
            </a:pPr>
            <a:r>
              <a:rPr lang="en-US" sz="4799" b="1" dirty="0">
                <a:solidFill>
                  <a:srgbClr val="FFFFFF"/>
                </a:solidFill>
                <a:latin typeface="Arimo Bold"/>
                <a:ea typeface="Arimo Bold"/>
                <a:cs typeface="Arimo Bold"/>
                <a:sym typeface="Arimo Bold"/>
              </a:rPr>
              <a:t>Use an AED</a:t>
            </a:r>
          </a:p>
          <a:p>
            <a:pPr marL="1036317" lvl="1" indent="-518158" algn="l">
              <a:lnSpc>
                <a:spcPts val="5423"/>
              </a:lnSpc>
              <a:buFont typeface="Arial"/>
              <a:buChar char="•"/>
            </a:pPr>
            <a:r>
              <a:rPr lang="en-US" sz="4799" b="1" dirty="0">
                <a:solidFill>
                  <a:srgbClr val="FFFFFF"/>
                </a:solidFill>
                <a:latin typeface="Arimo Bold"/>
                <a:ea typeface="Arimo Bold"/>
                <a:cs typeface="Arimo Bold"/>
                <a:sym typeface="Arimo Bold"/>
              </a:rPr>
              <a:t>Every second counts! Early defibrillation is critical!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14E9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-2468074">
            <a:off x="15213112" y="6704964"/>
            <a:ext cx="4609127" cy="4873542"/>
            <a:chOff x="0" y="0"/>
            <a:chExt cx="1213926" cy="128356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213926" cy="1283567"/>
            </a:xfrm>
            <a:custGeom>
              <a:avLst/>
              <a:gdLst/>
              <a:ahLst/>
              <a:cxnLst/>
              <a:rect l="l" t="t" r="r" b="b"/>
              <a:pathLst>
                <a:path w="1213926" h="1283567">
                  <a:moveTo>
                    <a:pt x="0" y="0"/>
                  </a:moveTo>
                  <a:lnTo>
                    <a:pt x="1213926" y="0"/>
                  </a:lnTo>
                  <a:lnTo>
                    <a:pt x="1213926" y="1283567"/>
                  </a:lnTo>
                  <a:lnTo>
                    <a:pt x="0" y="1283567"/>
                  </a:lnTo>
                  <a:close/>
                </a:path>
              </a:pathLst>
            </a:custGeom>
            <a:solidFill>
              <a:srgbClr val="EC2D32"/>
            </a:solidFill>
            <a:ln w="38100" cap="sq">
              <a:solidFill>
                <a:srgbClr val="F41823"/>
              </a:solidFill>
              <a:prstDash val="solid"/>
              <a:miter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47625"/>
              <a:ext cx="1213926" cy="133119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 dirty="0"/>
            </a:p>
          </p:txBody>
        </p:sp>
      </p:grpSp>
      <p:grpSp>
        <p:nvGrpSpPr>
          <p:cNvPr id="5" name="Group 5"/>
          <p:cNvGrpSpPr/>
          <p:nvPr/>
        </p:nvGrpSpPr>
        <p:grpSpPr>
          <a:xfrm rot="-2468074">
            <a:off x="15967317" y="5433687"/>
            <a:ext cx="8739806" cy="5324588"/>
            <a:chOff x="0" y="0"/>
            <a:chExt cx="2301842" cy="1402361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301842" cy="1402361"/>
            </a:xfrm>
            <a:custGeom>
              <a:avLst/>
              <a:gdLst/>
              <a:ahLst/>
              <a:cxnLst/>
              <a:rect l="l" t="t" r="r" b="b"/>
              <a:pathLst>
                <a:path w="2301842" h="1402361">
                  <a:moveTo>
                    <a:pt x="0" y="0"/>
                  </a:moveTo>
                  <a:lnTo>
                    <a:pt x="2301842" y="0"/>
                  </a:lnTo>
                  <a:lnTo>
                    <a:pt x="2301842" y="1402361"/>
                  </a:lnTo>
                  <a:lnTo>
                    <a:pt x="0" y="140236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47625"/>
              <a:ext cx="2301842" cy="144998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 dirty="0"/>
            </a:p>
          </p:txBody>
        </p:sp>
      </p:grpSp>
      <p:sp>
        <p:nvSpPr>
          <p:cNvPr id="8" name="Freeform 8" descr="Diamond shape"/>
          <p:cNvSpPr/>
          <p:nvPr/>
        </p:nvSpPr>
        <p:spPr>
          <a:xfrm>
            <a:off x="-4394176" y="7224505"/>
            <a:ext cx="6882684" cy="6882684"/>
          </a:xfrm>
          <a:custGeom>
            <a:avLst/>
            <a:gdLst/>
            <a:ahLst/>
            <a:cxnLst/>
            <a:rect l="l" t="t" r="r" b="b"/>
            <a:pathLst>
              <a:path w="6882684" h="6882684">
                <a:moveTo>
                  <a:pt x="0" y="0"/>
                </a:moveTo>
                <a:lnTo>
                  <a:pt x="6882685" y="0"/>
                </a:lnTo>
                <a:lnTo>
                  <a:pt x="6882685" y="6882685"/>
                </a:lnTo>
                <a:lnTo>
                  <a:pt x="0" y="688268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9" name="AutoShape 9"/>
          <p:cNvSpPr/>
          <p:nvPr/>
        </p:nvSpPr>
        <p:spPr>
          <a:xfrm>
            <a:off x="5358840" y="1108553"/>
            <a:ext cx="11859377" cy="8069894"/>
          </a:xfrm>
          <a:prstGeom prst="rect">
            <a:avLst/>
          </a:prstGeom>
          <a:solidFill>
            <a:srgbClr val="0A3782"/>
          </a:solidFill>
        </p:spPr>
        <p:txBody>
          <a:bodyPr/>
          <a:lstStyle/>
          <a:p>
            <a:endParaRPr lang="en-US" dirty="0"/>
          </a:p>
        </p:txBody>
      </p:sp>
      <p:grpSp>
        <p:nvGrpSpPr>
          <p:cNvPr id="10" name="Group 10"/>
          <p:cNvGrpSpPr/>
          <p:nvPr/>
        </p:nvGrpSpPr>
        <p:grpSpPr>
          <a:xfrm>
            <a:off x="5607369" y="1365529"/>
            <a:ext cx="11362320" cy="7555943"/>
            <a:chOff x="0" y="0"/>
            <a:chExt cx="1222256" cy="81280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1222256" cy="812800"/>
            </a:xfrm>
            <a:custGeom>
              <a:avLst/>
              <a:gdLst/>
              <a:ahLst/>
              <a:cxnLst/>
              <a:rect l="l" t="t" r="r" b="b"/>
              <a:pathLst>
                <a:path w="1222256" h="812800">
                  <a:moveTo>
                    <a:pt x="0" y="0"/>
                  </a:moveTo>
                  <a:lnTo>
                    <a:pt x="1222256" y="0"/>
                  </a:lnTo>
                  <a:lnTo>
                    <a:pt x="1222256" y="812800"/>
                  </a:lnTo>
                  <a:lnTo>
                    <a:pt x="0" y="812800"/>
                  </a:lnTo>
                  <a:close/>
                </a:path>
              </a:pathLst>
            </a:custGeom>
            <a:blipFill>
              <a:blip r:embed="rId4"/>
              <a:stretch>
                <a:fillRect b="-4091"/>
              </a:stretch>
            </a:blipFill>
          </p:spPr>
          <p:txBody>
            <a:bodyPr/>
            <a:lstStyle/>
            <a:p>
              <a:endParaRPr lang="en-US" dirty="0"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723248" y="1012669"/>
            <a:ext cx="6982269" cy="8261662"/>
            <a:chOff x="0" y="0"/>
            <a:chExt cx="9309692" cy="11015549"/>
          </a:xfrm>
        </p:grpSpPr>
        <p:sp>
          <p:nvSpPr>
            <p:cNvPr id="13" name="AutoShape 13"/>
            <p:cNvSpPr/>
            <p:nvPr/>
          </p:nvSpPr>
          <p:spPr>
            <a:xfrm>
              <a:off x="0" y="0"/>
              <a:ext cx="9309692" cy="11015549"/>
            </a:xfrm>
            <a:prstGeom prst="rect">
              <a:avLst/>
            </a:prstGeom>
            <a:solidFill>
              <a:srgbClr val="0A3782"/>
            </a:solidFill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524778" y="609216"/>
              <a:ext cx="8260135" cy="318554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9324"/>
                </a:lnSpc>
              </a:pPr>
              <a:r>
                <a:rPr lang="en-US" sz="8400" b="1" spc="302" dirty="0">
                  <a:solidFill>
                    <a:srgbClr val="FFFFFF"/>
                  </a:solidFill>
                  <a:latin typeface="Montserrat Classic Bold"/>
                  <a:ea typeface="Montserrat Classic Bold"/>
                  <a:cs typeface="Montserrat Classic Bold"/>
                  <a:sym typeface="Montserrat Classic Bold"/>
                </a:rPr>
                <a:t>SCA Screening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524778" y="4101629"/>
              <a:ext cx="8260135" cy="637137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4759"/>
                </a:lnSpc>
              </a:pPr>
              <a:r>
                <a:rPr lang="en-US" sz="3399" b="1" dirty="0">
                  <a:solidFill>
                    <a:srgbClr val="FFFFFF"/>
                  </a:solidFill>
                  <a:latin typeface="Arimo Bold"/>
                  <a:ea typeface="Arimo Bold"/>
                  <a:cs typeface="Arimo Bold"/>
                  <a:sym typeface="Arimo Bold"/>
                </a:rPr>
                <a:t>The UIL Pre-Participation Physical Evaluation &amp; Medical History form includes ALL 14 important cardiac screening elements recommended by the American Heart Association and is mandatory.</a:t>
              </a:r>
            </a:p>
          </p:txBody>
        </p:sp>
      </p:grp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14E9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721907">
            <a:off x="15203461" y="-620292"/>
            <a:ext cx="8981737" cy="13081995"/>
            <a:chOff x="0" y="0"/>
            <a:chExt cx="2365560" cy="344546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365560" cy="3445464"/>
            </a:xfrm>
            <a:custGeom>
              <a:avLst/>
              <a:gdLst/>
              <a:ahLst/>
              <a:cxnLst/>
              <a:rect l="l" t="t" r="r" b="b"/>
              <a:pathLst>
                <a:path w="2365560" h="3445464">
                  <a:moveTo>
                    <a:pt x="0" y="0"/>
                  </a:moveTo>
                  <a:lnTo>
                    <a:pt x="2365560" y="0"/>
                  </a:lnTo>
                  <a:lnTo>
                    <a:pt x="2365560" y="3445464"/>
                  </a:lnTo>
                  <a:lnTo>
                    <a:pt x="0" y="3445464"/>
                  </a:lnTo>
                  <a:close/>
                </a:path>
              </a:pathLst>
            </a:custGeom>
            <a:solidFill>
              <a:srgbClr val="EA2E31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47625"/>
              <a:ext cx="2365560" cy="349308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 dirty="0"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2205698" y="-1379358"/>
            <a:ext cx="2758717" cy="2758717"/>
            <a:chOff x="0" y="0"/>
            <a:chExt cx="812800" cy="8128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438150" cap="sq">
              <a:solidFill>
                <a:srgbClr val="ED2E2B"/>
              </a:solidFill>
              <a:prstDash val="solid"/>
              <a:miter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 dirty="0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9680320" y="0"/>
            <a:ext cx="8607680" cy="10287000"/>
            <a:chOff x="0" y="0"/>
            <a:chExt cx="2267043" cy="2709333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2267043" cy="2709333"/>
            </a:xfrm>
            <a:custGeom>
              <a:avLst/>
              <a:gdLst/>
              <a:ahLst/>
              <a:cxnLst/>
              <a:rect l="l" t="t" r="r" b="b"/>
              <a:pathLst>
                <a:path w="2267043" h="2709333">
                  <a:moveTo>
                    <a:pt x="0" y="0"/>
                  </a:moveTo>
                  <a:lnTo>
                    <a:pt x="2267043" y="0"/>
                  </a:lnTo>
                  <a:lnTo>
                    <a:pt x="2267043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57150"/>
              <a:ext cx="2267043" cy="2766483"/>
            </a:xfrm>
            <a:prstGeom prst="rect">
              <a:avLst/>
            </a:prstGeom>
          </p:spPr>
          <p:txBody>
            <a:bodyPr lIns="76200" tIns="76200" rIns="76200" bIns="76200" rtlCol="0" anchor="ctr"/>
            <a:lstStyle/>
            <a:p>
              <a:pPr algn="ctr">
                <a:lnSpc>
                  <a:spcPts val="3359"/>
                </a:lnSpc>
              </a:pPr>
              <a:endParaRPr dirty="0"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0" y="1296860"/>
            <a:ext cx="9680320" cy="7693280"/>
            <a:chOff x="0" y="0"/>
            <a:chExt cx="1022732" cy="81280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1022732" cy="812800"/>
            </a:xfrm>
            <a:custGeom>
              <a:avLst/>
              <a:gdLst/>
              <a:ahLst/>
              <a:cxnLst/>
              <a:rect l="l" t="t" r="r" b="b"/>
              <a:pathLst>
                <a:path w="1022732" h="812800">
                  <a:moveTo>
                    <a:pt x="0" y="0"/>
                  </a:moveTo>
                  <a:lnTo>
                    <a:pt x="1022732" y="0"/>
                  </a:lnTo>
                  <a:lnTo>
                    <a:pt x="1022732" y="812800"/>
                  </a:lnTo>
                  <a:lnTo>
                    <a:pt x="0" y="812800"/>
                  </a:lnTo>
                  <a:close/>
                </a:path>
              </a:pathLst>
            </a:custGeom>
            <a:blipFill>
              <a:blip r:embed="rId2"/>
              <a:stretch>
                <a:fillRect l="-9642" r="-9642"/>
              </a:stretch>
            </a:blipFill>
          </p:spPr>
          <p:txBody>
            <a:bodyPr/>
            <a:lstStyle/>
            <a:p>
              <a:endParaRPr lang="en-US" dirty="0"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0224483" y="632915"/>
            <a:ext cx="7473810" cy="8625385"/>
            <a:chOff x="0" y="-1209720"/>
            <a:chExt cx="9965080" cy="11500514"/>
          </a:xfrm>
        </p:grpSpPr>
        <p:sp>
          <p:nvSpPr>
            <p:cNvPr id="14" name="TextBox 14"/>
            <p:cNvSpPr txBox="1"/>
            <p:nvPr/>
          </p:nvSpPr>
          <p:spPr>
            <a:xfrm>
              <a:off x="60725" y="-1209720"/>
              <a:ext cx="9904355" cy="897445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8786"/>
                </a:lnSpc>
              </a:pPr>
              <a:r>
                <a:rPr lang="en-US" sz="7987" b="1" spc="287" dirty="0">
                  <a:solidFill>
                    <a:srgbClr val="FE0000"/>
                  </a:solidFill>
                  <a:latin typeface="Montserrat Classic Bold"/>
                  <a:ea typeface="Montserrat Classic Bold"/>
                  <a:cs typeface="Montserrat Classic Bold"/>
                  <a:sym typeface="Montserrat Classic Bold"/>
                </a:rPr>
                <a:t>LEARN WHAT TO DO WHEN SOMEONE ELSE’S HEART STOPS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9348665"/>
              <a:ext cx="9904355" cy="94212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5809"/>
                </a:lnSpc>
              </a:pPr>
              <a:r>
                <a:rPr lang="en-US" sz="4149" b="1" dirty="0">
                  <a:solidFill>
                    <a:srgbClr val="FE0000"/>
                  </a:solidFill>
                  <a:latin typeface="Arimo Bold"/>
                  <a:ea typeface="Arimo Bold"/>
                  <a:cs typeface="Arimo Bold"/>
                  <a:sym typeface="Arimo Bold"/>
                </a:rPr>
                <a:t>How you can help save a life</a:t>
              </a:r>
            </a:p>
          </p:txBody>
        </p:sp>
      </p:grp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14E9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721907">
            <a:off x="15203461" y="-620292"/>
            <a:ext cx="8981737" cy="13081995"/>
            <a:chOff x="0" y="0"/>
            <a:chExt cx="2365560" cy="344546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365560" cy="3445464"/>
            </a:xfrm>
            <a:custGeom>
              <a:avLst/>
              <a:gdLst/>
              <a:ahLst/>
              <a:cxnLst/>
              <a:rect l="l" t="t" r="r" b="b"/>
              <a:pathLst>
                <a:path w="2365560" h="3445464">
                  <a:moveTo>
                    <a:pt x="0" y="0"/>
                  </a:moveTo>
                  <a:lnTo>
                    <a:pt x="2365560" y="0"/>
                  </a:lnTo>
                  <a:lnTo>
                    <a:pt x="2365560" y="3445464"/>
                  </a:lnTo>
                  <a:lnTo>
                    <a:pt x="0" y="3445464"/>
                  </a:lnTo>
                  <a:close/>
                </a:path>
              </a:pathLst>
            </a:custGeom>
            <a:solidFill>
              <a:srgbClr val="EA2E31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47625"/>
              <a:ext cx="2365560" cy="349308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 dirty="0"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2205698" y="-1379358"/>
            <a:ext cx="2758717" cy="2758717"/>
            <a:chOff x="0" y="0"/>
            <a:chExt cx="812800" cy="8128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438150" cap="sq">
              <a:solidFill>
                <a:srgbClr val="ED2E2B"/>
              </a:solidFill>
              <a:prstDash val="solid"/>
              <a:miter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 dirty="0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9677400" y="0"/>
            <a:ext cx="8607680" cy="10287000"/>
            <a:chOff x="0" y="0"/>
            <a:chExt cx="2267043" cy="2709333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2267043" cy="2709333"/>
            </a:xfrm>
            <a:custGeom>
              <a:avLst/>
              <a:gdLst/>
              <a:ahLst/>
              <a:cxnLst/>
              <a:rect l="l" t="t" r="r" b="b"/>
              <a:pathLst>
                <a:path w="2267043" h="2709333">
                  <a:moveTo>
                    <a:pt x="0" y="0"/>
                  </a:moveTo>
                  <a:lnTo>
                    <a:pt x="2267043" y="0"/>
                  </a:lnTo>
                  <a:lnTo>
                    <a:pt x="2267043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57150"/>
              <a:ext cx="2267043" cy="2766483"/>
            </a:xfrm>
            <a:prstGeom prst="rect">
              <a:avLst/>
            </a:prstGeom>
          </p:spPr>
          <p:txBody>
            <a:bodyPr lIns="76200" tIns="76200" rIns="76200" bIns="76200" rtlCol="0" anchor="ctr"/>
            <a:lstStyle/>
            <a:p>
              <a:pPr algn="ctr">
                <a:lnSpc>
                  <a:spcPts val="3359"/>
                </a:lnSpc>
              </a:pPr>
              <a:endParaRPr dirty="0"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0" y="1296860"/>
            <a:ext cx="9680320" cy="7693280"/>
            <a:chOff x="0" y="0"/>
            <a:chExt cx="1022732" cy="81280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1022732" cy="812800"/>
            </a:xfrm>
            <a:custGeom>
              <a:avLst/>
              <a:gdLst/>
              <a:ahLst/>
              <a:cxnLst/>
              <a:rect l="l" t="t" r="r" b="b"/>
              <a:pathLst>
                <a:path w="1022732" h="812800">
                  <a:moveTo>
                    <a:pt x="0" y="0"/>
                  </a:moveTo>
                  <a:lnTo>
                    <a:pt x="1022732" y="0"/>
                  </a:lnTo>
                  <a:lnTo>
                    <a:pt x="1022732" y="812800"/>
                  </a:lnTo>
                  <a:lnTo>
                    <a:pt x="0" y="812800"/>
                  </a:lnTo>
                  <a:close/>
                </a:path>
              </a:pathLst>
            </a:custGeom>
            <a:blipFill>
              <a:blip r:embed="rId2"/>
              <a:stretch>
                <a:fillRect l="-9642" r="-9642"/>
              </a:stretch>
            </a:blipFill>
          </p:spPr>
          <p:txBody>
            <a:bodyPr/>
            <a:lstStyle/>
            <a:p>
              <a:endParaRPr lang="en-US" dirty="0"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0224482" y="1826281"/>
            <a:ext cx="7606317" cy="6415076"/>
            <a:chOff x="-1" y="76200"/>
            <a:chExt cx="10141756" cy="8553434"/>
          </a:xfrm>
        </p:grpSpPr>
        <p:sp>
          <p:nvSpPr>
            <p:cNvPr id="14" name="TextBox 14"/>
            <p:cNvSpPr txBox="1"/>
            <p:nvPr/>
          </p:nvSpPr>
          <p:spPr>
            <a:xfrm>
              <a:off x="-1" y="76200"/>
              <a:ext cx="10141756" cy="3030854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marL="0" lvl="0" indent="0" algn="ctr">
                <a:lnSpc>
                  <a:spcPts val="8786"/>
                </a:lnSpc>
              </a:pPr>
              <a:r>
                <a:rPr lang="en-US" sz="7987" b="1" spc="287" dirty="0">
                  <a:solidFill>
                    <a:srgbClr val="FE0000"/>
                  </a:solidFill>
                  <a:latin typeface="Montserrat Classic Bold"/>
                  <a:ea typeface="Montserrat Classic Bold"/>
                  <a:cs typeface="Montserrat Classic Bold"/>
                  <a:sym typeface="Montserrat Classic Bold"/>
                </a:rPr>
                <a:t>IMPORTANCE OF AN AED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3405065"/>
              <a:ext cx="9904355" cy="522456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6229"/>
                </a:lnSpc>
              </a:pPr>
              <a:r>
                <a:rPr lang="en-US" sz="4449" b="1" dirty="0">
                  <a:solidFill>
                    <a:srgbClr val="FE0000"/>
                  </a:solidFill>
                  <a:latin typeface="Arimo Bold"/>
                  <a:ea typeface="Arimo Bold"/>
                  <a:cs typeface="Arimo Bold"/>
                  <a:sym typeface="Arimo Bold"/>
                </a:rPr>
                <a:t>The only effective treatment for ventricular fibrillation is immediate use of an automated external defibrillator (AED).</a:t>
              </a:r>
            </a:p>
          </p:txBody>
        </p:sp>
      </p:grp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14E9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10019606">
            <a:off x="14168788" y="-598094"/>
            <a:ext cx="3889773" cy="12559257"/>
          </a:xfrm>
          <a:custGeom>
            <a:avLst/>
            <a:gdLst/>
            <a:ahLst/>
            <a:cxnLst/>
            <a:rect l="l" t="t" r="r" b="b"/>
            <a:pathLst>
              <a:path w="3889773" h="12559257">
                <a:moveTo>
                  <a:pt x="0" y="0"/>
                </a:moveTo>
                <a:lnTo>
                  <a:pt x="3889773" y="0"/>
                </a:lnTo>
                <a:lnTo>
                  <a:pt x="3889773" y="12559257"/>
                </a:lnTo>
                <a:lnTo>
                  <a:pt x="0" y="1255925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525794" t="-40822" b="-52994"/>
            </a:stretch>
          </a:blipFill>
        </p:spPr>
        <p:txBody>
          <a:bodyPr/>
          <a:lstStyle/>
          <a:p>
            <a:endParaRPr lang="en-US" dirty="0"/>
          </a:p>
        </p:txBody>
      </p:sp>
      <p:grpSp>
        <p:nvGrpSpPr>
          <p:cNvPr id="3" name="Group 3"/>
          <p:cNvGrpSpPr/>
          <p:nvPr/>
        </p:nvGrpSpPr>
        <p:grpSpPr>
          <a:xfrm rot="721907">
            <a:off x="15203461" y="-620292"/>
            <a:ext cx="8981737" cy="13081995"/>
            <a:chOff x="0" y="0"/>
            <a:chExt cx="2365560" cy="3445464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365560" cy="3445464"/>
            </a:xfrm>
            <a:custGeom>
              <a:avLst/>
              <a:gdLst/>
              <a:ahLst/>
              <a:cxnLst/>
              <a:rect l="l" t="t" r="r" b="b"/>
              <a:pathLst>
                <a:path w="2365560" h="3445464">
                  <a:moveTo>
                    <a:pt x="0" y="0"/>
                  </a:moveTo>
                  <a:lnTo>
                    <a:pt x="2365560" y="0"/>
                  </a:lnTo>
                  <a:lnTo>
                    <a:pt x="2365560" y="3445464"/>
                  </a:lnTo>
                  <a:lnTo>
                    <a:pt x="0" y="3445464"/>
                  </a:lnTo>
                  <a:close/>
                </a:path>
              </a:pathLst>
            </a:custGeom>
            <a:solidFill>
              <a:srgbClr val="EA2E31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47625"/>
              <a:ext cx="2365560" cy="349308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 dirty="0"/>
            </a:p>
          </p:txBody>
        </p:sp>
      </p:grpSp>
      <p:sp>
        <p:nvSpPr>
          <p:cNvPr id="6" name="Freeform 6"/>
          <p:cNvSpPr/>
          <p:nvPr/>
        </p:nvSpPr>
        <p:spPr>
          <a:xfrm>
            <a:off x="12599874" y="3585315"/>
            <a:ext cx="8522879" cy="7027824"/>
          </a:xfrm>
          <a:custGeom>
            <a:avLst/>
            <a:gdLst/>
            <a:ahLst/>
            <a:cxnLst/>
            <a:rect l="l" t="t" r="r" b="b"/>
            <a:pathLst>
              <a:path w="8522879" h="7027824">
                <a:moveTo>
                  <a:pt x="0" y="0"/>
                </a:moveTo>
                <a:lnTo>
                  <a:pt x="8522879" y="0"/>
                </a:lnTo>
                <a:lnTo>
                  <a:pt x="8522879" y="7027824"/>
                </a:lnTo>
                <a:lnTo>
                  <a:pt x="0" y="702782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US" dirty="0"/>
          </a:p>
        </p:txBody>
      </p:sp>
      <p:grpSp>
        <p:nvGrpSpPr>
          <p:cNvPr id="7" name="Group 7"/>
          <p:cNvGrpSpPr/>
          <p:nvPr/>
        </p:nvGrpSpPr>
        <p:grpSpPr>
          <a:xfrm>
            <a:off x="13585057" y="3017784"/>
            <a:ext cx="6778577" cy="6778550"/>
            <a:chOff x="0" y="0"/>
            <a:chExt cx="6350000" cy="6349975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6350000" cy="6349975"/>
            </a:xfrm>
            <a:custGeom>
              <a:avLst/>
              <a:gdLst/>
              <a:ahLst/>
              <a:cxnLst/>
              <a:rect l="l" t="t" r="r" b="b"/>
              <a:pathLst>
                <a:path w="6350000" h="6349975">
                  <a:moveTo>
                    <a:pt x="6350000" y="3175025"/>
                  </a:moveTo>
                  <a:cubicBezTo>
                    <a:pt x="6350000" y="4928451"/>
                    <a:pt x="4928476" y="6349975"/>
                    <a:pt x="3175000" y="6349975"/>
                  </a:cubicBezTo>
                  <a:cubicBezTo>
                    <a:pt x="1421498" y="6349975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2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6"/>
              <a:stretch>
                <a:fillRect t="-50094"/>
              </a:stretch>
            </a:blipFill>
          </p:spPr>
          <p:txBody>
            <a:bodyPr/>
            <a:lstStyle/>
            <a:p>
              <a:endParaRPr lang="en-US" dirty="0"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12205698" y="-1379358"/>
            <a:ext cx="2758717" cy="2758717"/>
            <a:chOff x="0" y="0"/>
            <a:chExt cx="812800" cy="81280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438150" cap="sq">
              <a:solidFill>
                <a:srgbClr val="ED2E2B"/>
              </a:solidFill>
              <a:prstDash val="solid"/>
              <a:miter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 dirty="0"/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1028700" y="2622777"/>
            <a:ext cx="11571174" cy="76261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994"/>
              </a:lnSpc>
            </a:pPr>
            <a:r>
              <a:rPr lang="en-US" sz="3699" b="1" spc="166" dirty="0">
                <a:solidFill>
                  <a:srgbClr val="FFFFFF"/>
                </a:solidFill>
                <a:latin typeface="Montserrat Classic Bold"/>
                <a:ea typeface="Montserrat Classic Bold"/>
                <a:cs typeface="Montserrat Classic Bold"/>
                <a:sym typeface="Montserrat Classic Bold"/>
              </a:rPr>
              <a:t>An AED (Automated External Defibrillator) can help restart a heart during sudden cardiac arrest—and it can save a life.</a:t>
            </a:r>
          </a:p>
          <a:p>
            <a:pPr algn="l">
              <a:lnSpc>
                <a:spcPts val="4994"/>
              </a:lnSpc>
            </a:pPr>
            <a:endParaRPr lang="en-US" sz="3699" b="1" spc="166" dirty="0">
              <a:solidFill>
                <a:srgbClr val="FFFFFF"/>
              </a:solidFill>
              <a:latin typeface="Montserrat Classic Bold"/>
              <a:ea typeface="Montserrat Classic Bold"/>
              <a:cs typeface="Montserrat Classic Bold"/>
              <a:sym typeface="Montserrat Classic Bold"/>
            </a:endParaRPr>
          </a:p>
          <a:p>
            <a:pPr algn="l">
              <a:lnSpc>
                <a:spcPts val="4994"/>
              </a:lnSpc>
            </a:pPr>
            <a:r>
              <a:rPr lang="en-US" sz="3699" b="1" spc="166" dirty="0">
                <a:solidFill>
                  <a:srgbClr val="FFFFFF"/>
                </a:solidFill>
                <a:latin typeface="Montserrat Classic Bold"/>
                <a:ea typeface="Montserrat Classic Bold"/>
                <a:cs typeface="Montserrat Classic Bold"/>
                <a:sym typeface="Montserrat Classic Bold"/>
              </a:rPr>
              <a:t>In Texas high schools:</a:t>
            </a:r>
          </a:p>
          <a:p>
            <a:pPr marL="798825" lvl="1" indent="-399412" algn="l">
              <a:lnSpc>
                <a:spcPts val="4994"/>
              </a:lnSpc>
              <a:buFont typeface="Arial"/>
              <a:buChar char="•"/>
            </a:pPr>
            <a:r>
              <a:rPr lang="en-US" sz="3699" b="1" spc="166" dirty="0">
                <a:solidFill>
                  <a:srgbClr val="FFFFFF"/>
                </a:solidFill>
                <a:latin typeface="Montserrat Classic Bold"/>
                <a:ea typeface="Montserrat Classic Bold"/>
                <a:cs typeface="Montserrat Classic Bold"/>
                <a:sym typeface="Montserrat Classic Bold"/>
              </a:rPr>
              <a:t>AEDs must be easy to get to during games and practices</a:t>
            </a:r>
          </a:p>
          <a:p>
            <a:pPr marL="798825" lvl="1" indent="-399412" algn="l">
              <a:lnSpc>
                <a:spcPts val="4994"/>
              </a:lnSpc>
              <a:buFont typeface="Arial"/>
              <a:buChar char="•"/>
            </a:pPr>
            <a:r>
              <a:rPr lang="en-US" sz="3699" b="1" spc="166" dirty="0">
                <a:solidFill>
                  <a:srgbClr val="FFFFFF"/>
                </a:solidFill>
                <a:latin typeface="Montserrat Classic Bold"/>
                <a:ea typeface="Montserrat Classic Bold"/>
                <a:cs typeface="Montserrat Classic Bold"/>
                <a:sym typeface="Montserrat Classic Bold"/>
              </a:rPr>
              <a:t>Coaches, Athletic Trainers, and staff must be trained to use them</a:t>
            </a:r>
          </a:p>
          <a:p>
            <a:pPr marL="798825" lvl="1" indent="-399412" algn="l">
              <a:lnSpc>
                <a:spcPts val="4994"/>
              </a:lnSpc>
              <a:buFont typeface="Arial"/>
              <a:buChar char="•"/>
            </a:pPr>
            <a:r>
              <a:rPr lang="en-US" sz="3699" b="1" spc="166" dirty="0">
                <a:solidFill>
                  <a:srgbClr val="FFFFFF"/>
                </a:solidFill>
                <a:latin typeface="Montserrat Classic Bold"/>
                <a:ea typeface="Montserrat Classic Bold"/>
                <a:cs typeface="Montserrat Classic Bold"/>
                <a:sym typeface="Montserrat Classic Bold"/>
              </a:rPr>
              <a:t>Every school must have a plan for what to do in a heart emergency</a:t>
            </a:r>
          </a:p>
          <a:p>
            <a:pPr algn="l">
              <a:lnSpc>
                <a:spcPts val="4994"/>
              </a:lnSpc>
            </a:pPr>
            <a:endParaRPr lang="en-US" sz="3699" b="1" spc="166" dirty="0">
              <a:solidFill>
                <a:srgbClr val="FFFFFF"/>
              </a:solidFill>
              <a:latin typeface="Montserrat Classic Bold"/>
              <a:ea typeface="Montserrat Classic Bold"/>
              <a:cs typeface="Montserrat Classic Bold"/>
              <a:sym typeface="Montserrat Classic Bold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1028700" y="422671"/>
            <a:ext cx="7668299" cy="21038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063"/>
              </a:lnSpc>
            </a:pPr>
            <a:r>
              <a:rPr lang="en-US" sz="8399" b="1" spc="302" dirty="0">
                <a:solidFill>
                  <a:srgbClr val="FE0000"/>
                </a:solidFill>
                <a:latin typeface="Montserrat Classic Bold"/>
                <a:ea typeface="Montserrat Classic Bold"/>
                <a:cs typeface="Montserrat Classic Bold"/>
                <a:sym typeface="Montserrat Classic Bold"/>
              </a:rPr>
              <a:t>Importance</a:t>
            </a:r>
          </a:p>
          <a:p>
            <a:pPr marL="0" lvl="0" indent="0" algn="l">
              <a:lnSpc>
                <a:spcPts val="8063"/>
              </a:lnSpc>
            </a:pPr>
            <a:r>
              <a:rPr lang="en-US" sz="8399" b="1" spc="302" dirty="0">
                <a:solidFill>
                  <a:srgbClr val="FE0000"/>
                </a:solidFill>
                <a:latin typeface="Montserrat Classic Bold"/>
                <a:ea typeface="Montserrat Classic Bold"/>
                <a:cs typeface="Montserrat Classic Bold"/>
                <a:sym typeface="Montserrat Classic Bold"/>
              </a:rPr>
              <a:t>of an AED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14E9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10019606">
            <a:off x="14168788" y="-598094"/>
            <a:ext cx="3889773" cy="12559257"/>
          </a:xfrm>
          <a:custGeom>
            <a:avLst/>
            <a:gdLst/>
            <a:ahLst/>
            <a:cxnLst/>
            <a:rect l="l" t="t" r="r" b="b"/>
            <a:pathLst>
              <a:path w="3889773" h="12559257">
                <a:moveTo>
                  <a:pt x="0" y="0"/>
                </a:moveTo>
                <a:lnTo>
                  <a:pt x="3889773" y="0"/>
                </a:lnTo>
                <a:lnTo>
                  <a:pt x="3889773" y="12559257"/>
                </a:lnTo>
                <a:lnTo>
                  <a:pt x="0" y="1255925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525794" t="-40822" b="-52994"/>
            </a:stretch>
          </a:blipFill>
        </p:spPr>
        <p:txBody>
          <a:bodyPr/>
          <a:lstStyle/>
          <a:p>
            <a:endParaRPr lang="en-US" dirty="0"/>
          </a:p>
        </p:txBody>
      </p:sp>
      <p:grpSp>
        <p:nvGrpSpPr>
          <p:cNvPr id="3" name="Group 3"/>
          <p:cNvGrpSpPr/>
          <p:nvPr/>
        </p:nvGrpSpPr>
        <p:grpSpPr>
          <a:xfrm rot="721907">
            <a:off x="15203461" y="-620292"/>
            <a:ext cx="8981737" cy="13081995"/>
            <a:chOff x="0" y="0"/>
            <a:chExt cx="2365560" cy="3445464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365560" cy="3445464"/>
            </a:xfrm>
            <a:custGeom>
              <a:avLst/>
              <a:gdLst/>
              <a:ahLst/>
              <a:cxnLst/>
              <a:rect l="l" t="t" r="r" b="b"/>
              <a:pathLst>
                <a:path w="2365560" h="3445464">
                  <a:moveTo>
                    <a:pt x="0" y="0"/>
                  </a:moveTo>
                  <a:lnTo>
                    <a:pt x="2365560" y="0"/>
                  </a:lnTo>
                  <a:lnTo>
                    <a:pt x="2365560" y="3445464"/>
                  </a:lnTo>
                  <a:lnTo>
                    <a:pt x="0" y="3445464"/>
                  </a:lnTo>
                  <a:close/>
                </a:path>
              </a:pathLst>
            </a:custGeom>
            <a:solidFill>
              <a:srgbClr val="EA2E31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47625"/>
              <a:ext cx="2365560" cy="349308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 dirty="0"/>
            </a:p>
          </p:txBody>
        </p:sp>
      </p:grpSp>
      <p:sp>
        <p:nvSpPr>
          <p:cNvPr id="6" name="Freeform 6"/>
          <p:cNvSpPr/>
          <p:nvPr/>
        </p:nvSpPr>
        <p:spPr>
          <a:xfrm>
            <a:off x="12599874" y="3585315"/>
            <a:ext cx="8522879" cy="7027824"/>
          </a:xfrm>
          <a:custGeom>
            <a:avLst/>
            <a:gdLst/>
            <a:ahLst/>
            <a:cxnLst/>
            <a:rect l="l" t="t" r="r" b="b"/>
            <a:pathLst>
              <a:path w="8522879" h="7027824">
                <a:moveTo>
                  <a:pt x="0" y="0"/>
                </a:moveTo>
                <a:lnTo>
                  <a:pt x="8522879" y="0"/>
                </a:lnTo>
                <a:lnTo>
                  <a:pt x="8522879" y="7027824"/>
                </a:lnTo>
                <a:lnTo>
                  <a:pt x="0" y="702782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US" dirty="0"/>
          </a:p>
        </p:txBody>
      </p:sp>
      <p:grpSp>
        <p:nvGrpSpPr>
          <p:cNvPr id="7" name="Group 7"/>
          <p:cNvGrpSpPr/>
          <p:nvPr/>
        </p:nvGrpSpPr>
        <p:grpSpPr>
          <a:xfrm>
            <a:off x="13585057" y="3017784"/>
            <a:ext cx="6778577" cy="6778550"/>
            <a:chOff x="0" y="0"/>
            <a:chExt cx="6350000" cy="6349975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6350000" cy="6349975"/>
            </a:xfrm>
            <a:custGeom>
              <a:avLst/>
              <a:gdLst/>
              <a:ahLst/>
              <a:cxnLst/>
              <a:rect l="l" t="t" r="r" b="b"/>
              <a:pathLst>
                <a:path w="6350000" h="6349975">
                  <a:moveTo>
                    <a:pt x="6350000" y="3175025"/>
                  </a:moveTo>
                  <a:cubicBezTo>
                    <a:pt x="6350000" y="4928451"/>
                    <a:pt x="4928476" y="6349975"/>
                    <a:pt x="3175000" y="6349975"/>
                  </a:cubicBezTo>
                  <a:cubicBezTo>
                    <a:pt x="1421498" y="6349975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2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6"/>
              <a:stretch>
                <a:fillRect l="-24746" r="-8586"/>
              </a:stretch>
            </a:blipFill>
          </p:spPr>
          <p:txBody>
            <a:bodyPr/>
            <a:lstStyle/>
            <a:p>
              <a:endParaRPr lang="en-US" dirty="0"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12205698" y="-1379358"/>
            <a:ext cx="2758717" cy="2758717"/>
            <a:chOff x="0" y="0"/>
            <a:chExt cx="812800" cy="81280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438150" cap="sq">
              <a:solidFill>
                <a:srgbClr val="ED2E2B"/>
              </a:solidFill>
              <a:prstDash val="solid"/>
              <a:miter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 dirty="0"/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827632" y="681794"/>
            <a:ext cx="11327796" cy="11049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8640"/>
              </a:lnSpc>
              <a:spcBef>
                <a:spcPct val="0"/>
              </a:spcBef>
            </a:pPr>
            <a:r>
              <a:rPr lang="en-US" sz="7200" b="1" spc="259" dirty="0">
                <a:solidFill>
                  <a:srgbClr val="FE0000"/>
                </a:solidFill>
                <a:latin typeface="Montserrat Classic Bold"/>
                <a:ea typeface="Montserrat Classic Bold"/>
                <a:cs typeface="Montserrat Classic Bold"/>
                <a:sym typeface="Montserrat Classic Bold"/>
              </a:rPr>
              <a:t>Importance of an AED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27632" y="1832799"/>
            <a:ext cx="11378067" cy="57727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739"/>
              </a:lnSpc>
            </a:pPr>
            <a:r>
              <a:rPr lang="en-US" sz="4099" b="1" spc="184" dirty="0">
                <a:solidFill>
                  <a:srgbClr val="FFFFFF"/>
                </a:solidFill>
                <a:latin typeface="Montserrat Classic Bold"/>
                <a:ea typeface="Montserrat Classic Bold"/>
                <a:cs typeface="Montserrat Classic Bold"/>
                <a:sym typeface="Montserrat Classic Bold"/>
              </a:rPr>
              <a:t>Experts say AEDs should be in a central spot that’s easy to get to—no more than a 60–90 second walk from anywhere nearby.</a:t>
            </a:r>
          </a:p>
          <a:p>
            <a:pPr algn="l">
              <a:lnSpc>
                <a:spcPts val="5739"/>
              </a:lnSpc>
            </a:pPr>
            <a:endParaRPr lang="en-US" sz="4099" b="1" spc="184" dirty="0">
              <a:solidFill>
                <a:srgbClr val="FFFFFF"/>
              </a:solidFill>
              <a:latin typeface="Montserrat Classic Bold"/>
              <a:ea typeface="Montserrat Classic Bold"/>
              <a:cs typeface="Montserrat Classic Bold"/>
              <a:sym typeface="Montserrat Classic Bold"/>
            </a:endParaRPr>
          </a:p>
          <a:p>
            <a:pPr algn="l">
              <a:lnSpc>
                <a:spcPts val="5739"/>
              </a:lnSpc>
            </a:pPr>
            <a:r>
              <a:rPr lang="en-US" sz="4099" b="1" spc="184" dirty="0">
                <a:solidFill>
                  <a:srgbClr val="FFFFFF"/>
                </a:solidFill>
                <a:latin typeface="Montserrat Classic Bold"/>
                <a:ea typeface="Montserrat Classic Bold"/>
                <a:cs typeface="Montserrat Classic Bold"/>
                <a:sym typeface="Montserrat Classic Bold"/>
              </a:rPr>
              <a:t>While someone grabs the AED, another person should call 911 right away.</a:t>
            </a:r>
          </a:p>
          <a:p>
            <a:pPr algn="l">
              <a:lnSpc>
                <a:spcPts val="5739"/>
              </a:lnSpc>
            </a:pPr>
            <a:endParaRPr lang="en-US" sz="4099" b="1" spc="184" dirty="0">
              <a:solidFill>
                <a:srgbClr val="FFFFFF"/>
              </a:solidFill>
              <a:latin typeface="Montserrat Classic Bold"/>
              <a:ea typeface="Montserrat Classic Bold"/>
              <a:cs typeface="Montserrat Classic Bold"/>
              <a:sym typeface="Montserrat Classic Bold"/>
            </a:endParaRPr>
          </a:p>
        </p:txBody>
      </p:sp>
      <p:sp>
        <p:nvSpPr>
          <p:cNvPr id="14" name="TextBox 14"/>
          <p:cNvSpPr txBox="1"/>
          <p:nvPr/>
        </p:nvSpPr>
        <p:spPr>
          <a:xfrm>
            <a:off x="676835" y="7596060"/>
            <a:ext cx="11327796" cy="2200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8640"/>
              </a:lnSpc>
              <a:spcBef>
                <a:spcPct val="0"/>
              </a:spcBef>
            </a:pPr>
            <a:r>
              <a:rPr lang="en-US" sz="7200" b="1" spc="259" dirty="0">
                <a:solidFill>
                  <a:srgbClr val="FE0000"/>
                </a:solidFill>
                <a:latin typeface="Montserrat Classic Bold"/>
                <a:ea typeface="Montserrat Classic Bold"/>
                <a:cs typeface="Montserrat Classic Bold"/>
                <a:sym typeface="Montserrat Classic Bold"/>
              </a:rPr>
              <a:t>Do you know where an AED is located?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14E9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112920"/>
            <a:ext cx="18288000" cy="3773114"/>
            <a:chOff x="0" y="0"/>
            <a:chExt cx="24384000" cy="5030819"/>
          </a:xfrm>
        </p:grpSpPr>
        <p:pic>
          <p:nvPicPr>
            <p:cNvPr id="3" name="Picture 3"/>
            <p:cNvPicPr>
              <a:picLocks noChangeAspect="1"/>
            </p:cNvPicPr>
            <p:nvPr/>
          </p:nvPicPr>
          <p:blipFill>
            <a:blip r:embed="rId2">
              <a:alphaModFix amt="14000"/>
            </a:blip>
            <a:srcRect t="34516" b="34516"/>
            <a:stretch>
              <a:fillRect/>
            </a:stretch>
          </p:blipFill>
          <p:spPr>
            <a:xfrm>
              <a:off x="0" y="0"/>
              <a:ext cx="24384000" cy="5030819"/>
            </a:xfrm>
            <a:prstGeom prst="rect">
              <a:avLst/>
            </a:prstGeom>
          </p:spPr>
        </p:pic>
      </p:grpSp>
      <p:grpSp>
        <p:nvGrpSpPr>
          <p:cNvPr id="4" name="Group 4"/>
          <p:cNvGrpSpPr/>
          <p:nvPr/>
        </p:nvGrpSpPr>
        <p:grpSpPr>
          <a:xfrm>
            <a:off x="0" y="3886035"/>
            <a:ext cx="18288000" cy="6400965"/>
            <a:chOff x="0" y="0"/>
            <a:chExt cx="4816593" cy="1685851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4816592" cy="1685851"/>
            </a:xfrm>
            <a:custGeom>
              <a:avLst/>
              <a:gdLst/>
              <a:ahLst/>
              <a:cxnLst/>
              <a:rect l="l" t="t" r="r" b="b"/>
              <a:pathLst>
                <a:path w="4816592" h="1685851">
                  <a:moveTo>
                    <a:pt x="0" y="0"/>
                  </a:moveTo>
                  <a:lnTo>
                    <a:pt x="4816592" y="0"/>
                  </a:lnTo>
                  <a:lnTo>
                    <a:pt x="4816592" y="1685851"/>
                  </a:lnTo>
                  <a:lnTo>
                    <a:pt x="0" y="1685851"/>
                  </a:lnTo>
                  <a:close/>
                </a:path>
              </a:pathLst>
            </a:custGeom>
            <a:solidFill>
              <a:srgbClr val="FEFEFE"/>
            </a:solidFill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-57150"/>
              <a:ext cx="4816593" cy="174300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39"/>
                </a:lnSpc>
              </a:pPr>
              <a:endParaRPr dirty="0"/>
            </a:p>
          </p:txBody>
        </p:sp>
      </p:grpSp>
      <p:sp>
        <p:nvSpPr>
          <p:cNvPr id="7" name="Freeform 7"/>
          <p:cNvSpPr/>
          <p:nvPr/>
        </p:nvSpPr>
        <p:spPr>
          <a:xfrm>
            <a:off x="8333203" y="-1109791"/>
            <a:ext cx="1621594" cy="1621594"/>
          </a:xfrm>
          <a:custGeom>
            <a:avLst/>
            <a:gdLst/>
            <a:ahLst/>
            <a:cxnLst/>
            <a:rect l="l" t="t" r="r" b="b"/>
            <a:pathLst>
              <a:path w="1621594" h="1621594">
                <a:moveTo>
                  <a:pt x="0" y="0"/>
                </a:moveTo>
                <a:lnTo>
                  <a:pt x="1621594" y="0"/>
                </a:lnTo>
                <a:lnTo>
                  <a:pt x="1621594" y="1621594"/>
                </a:lnTo>
                <a:lnTo>
                  <a:pt x="0" y="162159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8" name="Freeform 8"/>
          <p:cNvSpPr/>
          <p:nvPr/>
        </p:nvSpPr>
        <p:spPr>
          <a:xfrm>
            <a:off x="8333203" y="9678747"/>
            <a:ext cx="1621594" cy="1621594"/>
          </a:xfrm>
          <a:custGeom>
            <a:avLst/>
            <a:gdLst/>
            <a:ahLst/>
            <a:cxnLst/>
            <a:rect l="l" t="t" r="r" b="b"/>
            <a:pathLst>
              <a:path w="1621594" h="1621594">
                <a:moveTo>
                  <a:pt x="0" y="0"/>
                </a:moveTo>
                <a:lnTo>
                  <a:pt x="1621594" y="0"/>
                </a:lnTo>
                <a:lnTo>
                  <a:pt x="1621594" y="1621594"/>
                </a:lnTo>
                <a:lnTo>
                  <a:pt x="0" y="1621594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9" name="Freeform 9"/>
          <p:cNvSpPr/>
          <p:nvPr/>
        </p:nvSpPr>
        <p:spPr>
          <a:xfrm>
            <a:off x="0" y="3886035"/>
            <a:ext cx="18288000" cy="8458365"/>
          </a:xfrm>
          <a:custGeom>
            <a:avLst/>
            <a:gdLst/>
            <a:ahLst/>
            <a:cxnLst/>
            <a:rect l="l" t="t" r="r" b="b"/>
            <a:pathLst>
              <a:path w="18288000" h="8458365">
                <a:moveTo>
                  <a:pt x="0" y="0"/>
                </a:moveTo>
                <a:lnTo>
                  <a:pt x="18288000" y="0"/>
                </a:lnTo>
                <a:lnTo>
                  <a:pt x="18288000" y="8458365"/>
                </a:lnTo>
                <a:lnTo>
                  <a:pt x="0" y="8458365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t="-21619"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10" name="TextBox 10"/>
          <p:cNvSpPr txBox="1"/>
          <p:nvPr/>
        </p:nvSpPr>
        <p:spPr>
          <a:xfrm>
            <a:off x="2295691" y="885825"/>
            <a:ext cx="13696619" cy="22701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8200"/>
              </a:lnSpc>
            </a:pPr>
            <a:r>
              <a:rPr lang="en-US" sz="14000" b="1" dirty="0">
                <a:solidFill>
                  <a:srgbClr val="FEFEFE"/>
                </a:solidFill>
                <a:latin typeface="Klein Bold"/>
                <a:ea typeface="Klein Bold"/>
                <a:cs typeface="Klein Bold"/>
                <a:sym typeface="Klein Bold"/>
              </a:rPr>
              <a:t>ENVIRONMENT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71999" y="271999"/>
            <a:ext cx="7908899" cy="9743002"/>
            <a:chOff x="0" y="0"/>
            <a:chExt cx="812800" cy="100129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12800" cy="1001291"/>
            </a:xfrm>
            <a:custGeom>
              <a:avLst/>
              <a:gdLst/>
              <a:ahLst/>
              <a:cxnLst/>
              <a:rect l="l" t="t" r="r" b="b"/>
              <a:pathLst>
                <a:path w="812800" h="1001291">
                  <a:moveTo>
                    <a:pt x="0" y="0"/>
                  </a:moveTo>
                  <a:lnTo>
                    <a:pt x="812800" y="0"/>
                  </a:lnTo>
                  <a:lnTo>
                    <a:pt x="812800" y="1001291"/>
                  </a:lnTo>
                  <a:lnTo>
                    <a:pt x="0" y="1001291"/>
                  </a:lnTo>
                  <a:close/>
                </a:path>
              </a:pathLst>
            </a:custGeom>
            <a:blipFill>
              <a:blip r:embed="rId2"/>
              <a:stretch>
                <a:fillRect l="-42277" r="-42277"/>
              </a:stretch>
            </a:blipFill>
          </p:spPr>
          <p:txBody>
            <a:bodyPr/>
            <a:lstStyle/>
            <a:p>
              <a:endParaRPr lang="en-US" dirty="0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9310671" y="304800"/>
            <a:ext cx="7767627" cy="19039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7103"/>
              </a:lnSpc>
            </a:pPr>
            <a:r>
              <a:rPr lang="en-US" sz="8662" b="1" spc="311" dirty="0">
                <a:solidFill>
                  <a:srgbClr val="314E9C"/>
                </a:solidFill>
                <a:latin typeface="Montserrat Classic Bold"/>
                <a:ea typeface="Montserrat Classic Bold"/>
                <a:cs typeface="Montserrat Classic Bold"/>
                <a:sym typeface="Montserrat Classic Bold"/>
              </a:rPr>
              <a:t>Heat Illness Prevention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180898" y="2275621"/>
            <a:ext cx="9661473" cy="78995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820417" lvl="1" indent="-410209" algn="l">
              <a:lnSpc>
                <a:spcPts val="4369"/>
              </a:lnSpc>
              <a:buFont typeface="Arial"/>
              <a:buChar char="•"/>
            </a:pPr>
            <a:r>
              <a:rPr lang="en-US" sz="3799" b="1" spc="170" dirty="0">
                <a:solidFill>
                  <a:srgbClr val="314E9C"/>
                </a:solidFill>
                <a:latin typeface="Montserrat Classic Bold"/>
                <a:ea typeface="Montserrat Classic Bold"/>
                <a:cs typeface="Montserrat Classic Bold"/>
                <a:sym typeface="Montserrat Classic Bold"/>
              </a:rPr>
              <a:t>Schools track the heat using a tool called Wet Bulb Globe Temperature (WBGT)</a:t>
            </a:r>
          </a:p>
          <a:p>
            <a:pPr marL="820417" lvl="1" indent="-410209" algn="l">
              <a:lnSpc>
                <a:spcPts val="4369"/>
              </a:lnSpc>
              <a:buFont typeface="Arial"/>
              <a:buChar char="•"/>
            </a:pPr>
            <a:r>
              <a:rPr lang="en-US" sz="3799" b="1" strike="noStrike" spc="170" dirty="0">
                <a:solidFill>
                  <a:srgbClr val="314E9C"/>
                </a:solidFill>
                <a:latin typeface="Montserrat Classic Bold"/>
                <a:ea typeface="Montserrat Classic Bold"/>
                <a:cs typeface="Montserrat Classic Bold"/>
                <a:sym typeface="Montserrat Classic Bold"/>
              </a:rPr>
              <a:t>P</a:t>
            </a:r>
            <a:r>
              <a:rPr lang="en-US" sz="3799" b="1" spc="170" dirty="0">
                <a:solidFill>
                  <a:srgbClr val="314E9C"/>
                </a:solidFill>
                <a:latin typeface="Montserrat Classic Bold"/>
                <a:ea typeface="Montserrat Classic Bold"/>
                <a:cs typeface="Montserrat Classic Bold"/>
                <a:sym typeface="Montserrat Classic Bold"/>
              </a:rPr>
              <a:t>ractice time &amp; gear should change depending on how hot it is outside</a:t>
            </a:r>
          </a:p>
          <a:p>
            <a:pPr marL="820417" lvl="1" indent="-410209" algn="l">
              <a:lnSpc>
                <a:spcPts val="4369"/>
              </a:lnSpc>
              <a:buFont typeface="Arial"/>
              <a:buChar char="•"/>
            </a:pPr>
            <a:r>
              <a:rPr lang="en-US" sz="3799" b="1" strike="noStrike" spc="170" dirty="0">
                <a:solidFill>
                  <a:srgbClr val="314E9C"/>
                </a:solidFill>
                <a:latin typeface="Montserrat Classic Bold"/>
                <a:ea typeface="Montserrat Classic Bold"/>
                <a:cs typeface="Montserrat Classic Bold"/>
                <a:sym typeface="Montserrat Classic Bold"/>
              </a:rPr>
              <a:t>Y</a:t>
            </a:r>
            <a:r>
              <a:rPr lang="en-US" sz="3799" b="1" spc="170" dirty="0">
                <a:solidFill>
                  <a:srgbClr val="314E9C"/>
                </a:solidFill>
                <a:latin typeface="Montserrat Classic Bold"/>
                <a:ea typeface="Montserrat Classic Bold"/>
                <a:cs typeface="Montserrat Classic Bold"/>
                <a:sym typeface="Montserrat Classic Bold"/>
              </a:rPr>
              <a:t>ou should always have unlimited water and required breaks</a:t>
            </a:r>
          </a:p>
          <a:p>
            <a:pPr marL="820417" lvl="1" indent="-410209" algn="l">
              <a:lnSpc>
                <a:spcPts val="4369"/>
              </a:lnSpc>
              <a:buFont typeface="Arial"/>
              <a:buChar char="•"/>
            </a:pPr>
            <a:r>
              <a:rPr lang="en-US" sz="3799" b="1" strike="noStrike" spc="170" dirty="0">
                <a:solidFill>
                  <a:srgbClr val="314E9C"/>
                </a:solidFill>
                <a:latin typeface="Montserrat Classic Bold"/>
                <a:ea typeface="Montserrat Classic Bold"/>
                <a:cs typeface="Montserrat Classic Bold"/>
                <a:sym typeface="Montserrat Classic Bold"/>
              </a:rPr>
              <a:t>Fans, water misters, &amp; cold wet towels may also be utilized.</a:t>
            </a:r>
          </a:p>
          <a:p>
            <a:pPr marL="820417" lvl="1" indent="-410209" algn="l">
              <a:lnSpc>
                <a:spcPts val="4369"/>
              </a:lnSpc>
              <a:buFont typeface="Arial"/>
              <a:buChar char="•"/>
            </a:pPr>
            <a:r>
              <a:rPr lang="en-US" sz="3799" b="1" strike="noStrike" spc="170" dirty="0">
                <a:solidFill>
                  <a:srgbClr val="314E9C"/>
                </a:solidFill>
                <a:latin typeface="Montserrat Classic Bold"/>
                <a:ea typeface="Montserrat Classic Bold"/>
                <a:cs typeface="Montserrat Classic Bold"/>
                <a:sym typeface="Montserrat Classic Bold"/>
              </a:rPr>
              <a:t>This is called a “rapid cooling zone”—and its purpose is to keep you safe</a:t>
            </a:r>
          </a:p>
        </p:txBody>
      </p:sp>
      <p:sp>
        <p:nvSpPr>
          <p:cNvPr id="6" name="AutoShape 6"/>
          <p:cNvSpPr/>
          <p:nvPr/>
        </p:nvSpPr>
        <p:spPr>
          <a:xfrm>
            <a:off x="8874878" y="2208752"/>
            <a:ext cx="8384422" cy="0"/>
          </a:xfrm>
          <a:prstGeom prst="line">
            <a:avLst/>
          </a:prstGeom>
          <a:ln w="104775" cap="flat">
            <a:solidFill>
              <a:srgbClr val="2E72A4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721907">
            <a:off x="15114318" y="-1397498"/>
            <a:ext cx="8981737" cy="13081995"/>
            <a:chOff x="0" y="0"/>
            <a:chExt cx="2365560" cy="344546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365560" cy="3445464"/>
            </a:xfrm>
            <a:custGeom>
              <a:avLst/>
              <a:gdLst/>
              <a:ahLst/>
              <a:cxnLst/>
              <a:rect l="l" t="t" r="r" b="b"/>
              <a:pathLst>
                <a:path w="2365560" h="3445464">
                  <a:moveTo>
                    <a:pt x="0" y="0"/>
                  </a:moveTo>
                  <a:lnTo>
                    <a:pt x="2365560" y="0"/>
                  </a:lnTo>
                  <a:lnTo>
                    <a:pt x="2365560" y="3445464"/>
                  </a:lnTo>
                  <a:lnTo>
                    <a:pt x="0" y="3445464"/>
                  </a:lnTo>
                  <a:close/>
                </a:path>
              </a:pathLst>
            </a:custGeom>
            <a:solidFill>
              <a:srgbClr val="EC2D32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47625"/>
              <a:ext cx="2365560" cy="349308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 dirty="0"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7058369" y="-2054572"/>
            <a:ext cx="2758717" cy="2758717"/>
            <a:chOff x="0" y="0"/>
            <a:chExt cx="812800" cy="8128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438150" cap="sq">
              <a:solidFill>
                <a:srgbClr val="ED2E2B"/>
              </a:solidFill>
              <a:prstDash val="solid"/>
              <a:miter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 dirty="0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-1124737" y="8771946"/>
            <a:ext cx="2606317" cy="2606317"/>
            <a:chOff x="0" y="0"/>
            <a:chExt cx="812800" cy="81280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314E9C"/>
            </a:solidFill>
            <a:ln w="504825" cap="sq">
              <a:solidFill>
                <a:srgbClr val="FBFDFD"/>
              </a:solidFill>
              <a:prstDash val="solid"/>
              <a:miter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659"/>
                </a:lnSpc>
                <a:spcBef>
                  <a:spcPct val="0"/>
                </a:spcBef>
              </a:pPr>
              <a:endParaRPr dirty="0"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11241187" y="-1106859"/>
            <a:ext cx="12500768" cy="12500718"/>
            <a:chOff x="0" y="0"/>
            <a:chExt cx="6350000" cy="6349975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6350000" cy="6349975"/>
            </a:xfrm>
            <a:custGeom>
              <a:avLst/>
              <a:gdLst/>
              <a:ahLst/>
              <a:cxnLst/>
              <a:rect l="l" t="t" r="r" b="b"/>
              <a:pathLst>
                <a:path w="6350000" h="6349975">
                  <a:moveTo>
                    <a:pt x="6350000" y="3175025"/>
                  </a:moveTo>
                  <a:cubicBezTo>
                    <a:pt x="6350000" y="4928451"/>
                    <a:pt x="4928476" y="6349975"/>
                    <a:pt x="3175000" y="6349975"/>
                  </a:cubicBezTo>
                  <a:cubicBezTo>
                    <a:pt x="1421498" y="6349975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2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2"/>
              <a:stretch>
                <a:fillRect l="-24999" r="-24999"/>
              </a:stretch>
            </a:blipFill>
          </p:spPr>
          <p:txBody>
            <a:bodyPr/>
            <a:lstStyle/>
            <a:p>
              <a:endParaRPr lang="en-US" dirty="0"/>
            </a:p>
          </p:txBody>
        </p:sp>
      </p:grpSp>
      <p:sp>
        <p:nvSpPr>
          <p:cNvPr id="13" name="Freeform 13"/>
          <p:cNvSpPr/>
          <p:nvPr/>
        </p:nvSpPr>
        <p:spPr>
          <a:xfrm>
            <a:off x="9144000" y="6911502"/>
            <a:ext cx="8727621" cy="7743780"/>
          </a:xfrm>
          <a:custGeom>
            <a:avLst/>
            <a:gdLst/>
            <a:ahLst/>
            <a:cxnLst/>
            <a:rect l="l" t="t" r="r" b="b"/>
            <a:pathLst>
              <a:path w="8727621" h="7743780">
                <a:moveTo>
                  <a:pt x="0" y="0"/>
                </a:moveTo>
                <a:lnTo>
                  <a:pt x="8727621" y="0"/>
                </a:lnTo>
                <a:lnTo>
                  <a:pt x="8727621" y="7743781"/>
                </a:lnTo>
                <a:lnTo>
                  <a:pt x="0" y="774378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19999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14" name="TextBox 14"/>
          <p:cNvSpPr txBox="1"/>
          <p:nvPr/>
        </p:nvSpPr>
        <p:spPr>
          <a:xfrm>
            <a:off x="1174468" y="761294"/>
            <a:ext cx="8506848" cy="17155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6689"/>
              </a:lnSpc>
            </a:pPr>
            <a:r>
              <a:rPr lang="en-US" sz="6081" b="1" spc="218" dirty="0">
                <a:solidFill>
                  <a:srgbClr val="314E9C"/>
                </a:solidFill>
                <a:latin typeface="Montserrat Classic Bold"/>
                <a:ea typeface="Montserrat Classic Bold"/>
                <a:cs typeface="Montserrat Classic Bold"/>
                <a:sym typeface="Montserrat Classic Bold"/>
              </a:rPr>
              <a:t>HEAT ACCLIMATIZATION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64717" y="4685373"/>
            <a:ext cx="10126582" cy="47148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55649" lvl="1" indent="-377824" algn="l">
              <a:lnSpc>
                <a:spcPts val="4199"/>
              </a:lnSpc>
              <a:buFont typeface="Arial"/>
              <a:buChar char="•"/>
            </a:pPr>
            <a:r>
              <a:rPr lang="en-US" sz="3499" b="1" spc="157" dirty="0">
                <a:solidFill>
                  <a:srgbClr val="314E9C"/>
                </a:solidFill>
                <a:latin typeface="Montserrat Classic Bold"/>
                <a:ea typeface="Montserrat Classic Bold"/>
                <a:cs typeface="Montserrat Classic Bold"/>
                <a:sym typeface="Montserrat Classic Bold"/>
                <a:hlinkClick r:id="rId5" tooltip="https://docs.google.com/spreadsheets/d/1DUF2isFWsqVSYhbaACYtbgcLi_YjDqpE3GLQIVgkKQg/edit#gid=69851113"/>
              </a:rPr>
              <a:t>Start workouts slowly &amp; build up over time</a:t>
            </a:r>
          </a:p>
          <a:p>
            <a:pPr marL="755649" lvl="1" indent="-377824" algn="l">
              <a:lnSpc>
                <a:spcPts val="4199"/>
              </a:lnSpc>
              <a:buFont typeface="Arial"/>
              <a:buChar char="•"/>
            </a:pPr>
            <a:r>
              <a:rPr lang="en-US" sz="3499" b="1" spc="157" dirty="0">
                <a:solidFill>
                  <a:srgbClr val="314E9C"/>
                </a:solidFill>
                <a:latin typeface="Montserrat Classic Bold"/>
                <a:ea typeface="Montserrat Classic Bold"/>
                <a:cs typeface="Montserrat Classic Bold"/>
                <a:sym typeface="Montserrat Classic Bold"/>
                <a:hlinkClick r:id="rId5" tooltip="https://docs.google.com/spreadsheets/d/1DUF2isFWsqVSYhbaACYtbgcLi_YjDqpE3GLQIVgkKQg/edit#gid=69851113"/>
              </a:rPr>
              <a:t>Drink water often-even if you’re not thirsty</a:t>
            </a:r>
          </a:p>
          <a:p>
            <a:pPr marL="755649" lvl="1" indent="-377824" algn="l">
              <a:lnSpc>
                <a:spcPts val="4199"/>
              </a:lnSpc>
              <a:buFont typeface="Arial"/>
              <a:buChar char="•"/>
            </a:pPr>
            <a:r>
              <a:rPr lang="en-US" sz="3499" b="1" spc="157" dirty="0">
                <a:solidFill>
                  <a:srgbClr val="314E9C"/>
                </a:solidFill>
                <a:latin typeface="Montserrat Classic Bold"/>
                <a:ea typeface="Montserrat Classic Bold"/>
                <a:cs typeface="Montserrat Classic Bold"/>
                <a:sym typeface="Montserrat Classic Bold"/>
                <a:hlinkClick r:id="rId5" tooltip="https://docs.google.com/spreadsheets/d/1DUF2isFWsqVSYhbaACYtbgcLi_YjDqpE3GLQIVgkKQg/edit#gid=69851113"/>
              </a:rPr>
              <a:t>Take more breaks &amp; wear lighter gear when it’s extra hot or humid</a:t>
            </a:r>
          </a:p>
          <a:p>
            <a:pPr marL="755649" lvl="1" indent="-377824" algn="l">
              <a:lnSpc>
                <a:spcPts val="4199"/>
              </a:lnSpc>
              <a:buFont typeface="Arial"/>
              <a:buChar char="•"/>
            </a:pPr>
            <a:r>
              <a:rPr lang="en-US" sz="3499" b="1" spc="157" dirty="0">
                <a:solidFill>
                  <a:srgbClr val="314E9C"/>
                </a:solidFill>
                <a:latin typeface="Montserrat Classic Bold"/>
                <a:ea typeface="Montserrat Classic Bold"/>
                <a:cs typeface="Montserrat Classic Bold"/>
                <a:sym typeface="Montserrat Classic Bold"/>
                <a:hlinkClick r:id="rId5" tooltip="https://docs.google.com/spreadsheets/d/1DUF2isFWsqVSYhbaACYtbgcLi_YjDqpE3GLQIVgkKQg/edit#gid=69851113"/>
              </a:rPr>
              <a:t>Coaches will watch you closely for signs of heat illness like dizziness or confusion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174468" y="2784153"/>
            <a:ext cx="9160608" cy="17640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4680"/>
              </a:lnSpc>
            </a:pPr>
            <a:r>
              <a:rPr lang="en-US" sz="3600" b="1" spc="162" dirty="0">
                <a:solidFill>
                  <a:srgbClr val="0A3782"/>
                </a:solidFill>
                <a:latin typeface="Montserrat Classic Bold"/>
                <a:ea typeface="Montserrat Classic Bold"/>
                <a:cs typeface="Montserrat Classic Bold"/>
                <a:sym typeface="Montserrat Classic Bold"/>
              </a:rPr>
              <a:t>GETTING USED TO THE HEAT!</a:t>
            </a:r>
          </a:p>
          <a:p>
            <a:pPr marL="0" lvl="0" indent="0" algn="l">
              <a:lnSpc>
                <a:spcPts val="4680"/>
              </a:lnSpc>
            </a:pPr>
            <a:r>
              <a:rPr lang="en-US" sz="3600" b="1" spc="162" dirty="0">
                <a:solidFill>
                  <a:srgbClr val="D50223"/>
                </a:solidFill>
                <a:latin typeface="Montserrat Classic Bold"/>
                <a:ea typeface="Montserrat Classic Bold"/>
                <a:cs typeface="Montserrat Classic Bold"/>
                <a:sym typeface="Montserrat Classic Bold"/>
              </a:rPr>
              <a:t>If you or someone else shows signs of overheating, say something!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721907">
            <a:off x="15114318" y="-1397498"/>
            <a:ext cx="8981737" cy="13081995"/>
            <a:chOff x="0" y="0"/>
            <a:chExt cx="2365560" cy="344546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365560" cy="3445464"/>
            </a:xfrm>
            <a:custGeom>
              <a:avLst/>
              <a:gdLst/>
              <a:ahLst/>
              <a:cxnLst/>
              <a:rect l="l" t="t" r="r" b="b"/>
              <a:pathLst>
                <a:path w="2365560" h="3445464">
                  <a:moveTo>
                    <a:pt x="0" y="0"/>
                  </a:moveTo>
                  <a:lnTo>
                    <a:pt x="2365560" y="0"/>
                  </a:lnTo>
                  <a:lnTo>
                    <a:pt x="2365560" y="3445464"/>
                  </a:lnTo>
                  <a:lnTo>
                    <a:pt x="0" y="3445464"/>
                  </a:lnTo>
                  <a:close/>
                </a:path>
              </a:pathLst>
            </a:custGeom>
            <a:solidFill>
              <a:srgbClr val="EC2D32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47625"/>
              <a:ext cx="2365560" cy="349308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 dirty="0"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7058369" y="-2054572"/>
            <a:ext cx="2758717" cy="2758717"/>
            <a:chOff x="0" y="0"/>
            <a:chExt cx="812800" cy="8128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438150" cap="sq">
              <a:solidFill>
                <a:srgbClr val="ED2E2B"/>
              </a:solidFill>
              <a:prstDash val="solid"/>
              <a:miter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 dirty="0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-1124737" y="8771946"/>
            <a:ext cx="2606317" cy="2606317"/>
            <a:chOff x="0" y="0"/>
            <a:chExt cx="812800" cy="81280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314E9C"/>
            </a:solidFill>
            <a:ln w="504825" cap="sq">
              <a:solidFill>
                <a:srgbClr val="FBFDFD"/>
              </a:solidFill>
              <a:prstDash val="solid"/>
              <a:miter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659"/>
                </a:lnSpc>
                <a:spcBef>
                  <a:spcPct val="0"/>
                </a:spcBef>
              </a:pPr>
              <a:endParaRPr dirty="0"/>
            </a:p>
          </p:txBody>
        </p:sp>
      </p:grpSp>
      <p:sp>
        <p:nvSpPr>
          <p:cNvPr id="11" name="AutoShape 11"/>
          <p:cNvSpPr/>
          <p:nvPr/>
        </p:nvSpPr>
        <p:spPr>
          <a:xfrm rot="628038">
            <a:off x="12564793" y="-1386196"/>
            <a:ext cx="2729333" cy="13687572"/>
          </a:xfrm>
          <a:prstGeom prst="rect">
            <a:avLst/>
          </a:prstGeom>
          <a:solidFill>
            <a:srgbClr val="314E9C"/>
          </a:solidFill>
        </p:spPr>
        <p:txBody>
          <a:bodyPr/>
          <a:lstStyle/>
          <a:p>
            <a:endParaRPr lang="en-US" dirty="0"/>
          </a:p>
        </p:txBody>
      </p:sp>
      <p:grpSp>
        <p:nvGrpSpPr>
          <p:cNvPr id="12" name="Group 12"/>
          <p:cNvGrpSpPr/>
          <p:nvPr/>
        </p:nvGrpSpPr>
        <p:grpSpPr>
          <a:xfrm>
            <a:off x="10599620" y="1817471"/>
            <a:ext cx="6659680" cy="7003524"/>
            <a:chOff x="0" y="0"/>
            <a:chExt cx="812800" cy="854765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812800" cy="854765"/>
            </a:xfrm>
            <a:custGeom>
              <a:avLst/>
              <a:gdLst/>
              <a:ahLst/>
              <a:cxnLst/>
              <a:rect l="l" t="t" r="r" b="b"/>
              <a:pathLst>
                <a:path w="812800" h="854765">
                  <a:moveTo>
                    <a:pt x="0" y="0"/>
                  </a:moveTo>
                  <a:lnTo>
                    <a:pt x="812800" y="0"/>
                  </a:lnTo>
                  <a:lnTo>
                    <a:pt x="812800" y="854765"/>
                  </a:lnTo>
                  <a:lnTo>
                    <a:pt x="0" y="854765"/>
                  </a:lnTo>
                  <a:close/>
                </a:path>
              </a:pathLst>
            </a:custGeom>
            <a:blipFill>
              <a:blip r:embed="rId2"/>
              <a:stretch>
                <a:fillRect l="-28921" r="-28921"/>
              </a:stretch>
            </a:blipFill>
          </p:spPr>
          <p:txBody>
            <a:bodyPr/>
            <a:lstStyle/>
            <a:p>
              <a:endParaRPr lang="en-US" dirty="0"/>
            </a:p>
          </p:txBody>
        </p:sp>
      </p:grpSp>
      <p:sp>
        <p:nvSpPr>
          <p:cNvPr id="14" name="TextBox 14"/>
          <p:cNvSpPr txBox="1"/>
          <p:nvPr/>
        </p:nvSpPr>
        <p:spPr>
          <a:xfrm>
            <a:off x="1064423" y="627944"/>
            <a:ext cx="8079577" cy="17538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6799"/>
              </a:lnSpc>
            </a:pPr>
            <a:r>
              <a:rPr lang="en-US" sz="6799" b="1" spc="244" dirty="0">
                <a:solidFill>
                  <a:srgbClr val="314E9C"/>
                </a:solidFill>
                <a:latin typeface="Montserrat Classic Bold"/>
                <a:ea typeface="Montserrat Classic Bold"/>
                <a:cs typeface="Montserrat Classic Bold"/>
                <a:sym typeface="Montserrat Classic Bold"/>
              </a:rPr>
              <a:t>Exertional Heatstroke (EHS)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94116" y="3620064"/>
            <a:ext cx="9671623" cy="75405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906774" lvl="1" indent="-453387" algn="l">
              <a:lnSpc>
                <a:spcPts val="4871"/>
              </a:lnSpc>
              <a:buFont typeface="Arial"/>
              <a:buChar char="•"/>
            </a:pPr>
            <a:r>
              <a:rPr lang="en-US" sz="4199" b="1" strike="noStrike" dirty="0">
                <a:solidFill>
                  <a:srgbClr val="314E9C"/>
                </a:solidFill>
                <a:latin typeface="Arimo Bold"/>
                <a:ea typeface="Arimo Bold"/>
                <a:cs typeface="Arimo Bold"/>
                <a:sym typeface="Arimo Bold"/>
              </a:rPr>
              <a:t>The body overheats dangerously and can’t cool down fast enough</a:t>
            </a:r>
          </a:p>
          <a:p>
            <a:pPr marL="906774" lvl="1" indent="-453387" algn="l">
              <a:lnSpc>
                <a:spcPts val="4871"/>
              </a:lnSpc>
              <a:buFont typeface="Arial"/>
              <a:buChar char="•"/>
            </a:pPr>
            <a:r>
              <a:rPr lang="en-US" sz="4199" b="1" strike="noStrike" dirty="0">
                <a:solidFill>
                  <a:srgbClr val="314E9C"/>
                </a:solidFill>
                <a:latin typeface="Arimo Bold"/>
                <a:ea typeface="Arimo Bold"/>
                <a:cs typeface="Arimo Bold"/>
                <a:sym typeface="Arimo Bold"/>
              </a:rPr>
              <a:t>Symptoms: </a:t>
            </a:r>
          </a:p>
          <a:p>
            <a:pPr marL="1813547" lvl="2" indent="-604516" algn="l">
              <a:lnSpc>
                <a:spcPts val="4871"/>
              </a:lnSpc>
              <a:buFont typeface="Arial"/>
              <a:buChar char="⚬"/>
            </a:pPr>
            <a:r>
              <a:rPr lang="en-US" sz="4199" b="1" strike="noStrike" dirty="0">
                <a:solidFill>
                  <a:srgbClr val="314E9C"/>
                </a:solidFill>
                <a:latin typeface="Arimo Bold"/>
                <a:ea typeface="Arimo Bold"/>
                <a:cs typeface="Arimo Bold"/>
                <a:sym typeface="Arimo Bold"/>
              </a:rPr>
              <a:t>Confusion</a:t>
            </a:r>
          </a:p>
          <a:p>
            <a:pPr marL="1813547" lvl="2" indent="-604516" algn="l">
              <a:lnSpc>
                <a:spcPts val="4871"/>
              </a:lnSpc>
              <a:buFont typeface="Arial"/>
              <a:buChar char="⚬"/>
            </a:pPr>
            <a:r>
              <a:rPr lang="en-US" sz="4199" b="1" strike="noStrike" dirty="0">
                <a:solidFill>
                  <a:srgbClr val="314E9C"/>
                </a:solidFill>
                <a:latin typeface="Arimo Bold"/>
                <a:ea typeface="Arimo Bold"/>
                <a:cs typeface="Arimo Bold"/>
                <a:sym typeface="Arimo Bold"/>
              </a:rPr>
              <a:t>Dizziness</a:t>
            </a:r>
          </a:p>
          <a:p>
            <a:pPr marL="1813547" lvl="2" indent="-604516" algn="l">
              <a:lnSpc>
                <a:spcPts val="4871"/>
              </a:lnSpc>
              <a:buFont typeface="Arial"/>
              <a:buChar char="⚬"/>
            </a:pPr>
            <a:r>
              <a:rPr lang="en-US" sz="4199" b="1" strike="noStrike" dirty="0">
                <a:solidFill>
                  <a:srgbClr val="314E9C"/>
                </a:solidFill>
                <a:latin typeface="Arimo Bold"/>
                <a:ea typeface="Arimo Bold"/>
                <a:cs typeface="Arimo Bold"/>
                <a:sym typeface="Arimo Bold"/>
              </a:rPr>
              <a:t>Collapse</a:t>
            </a:r>
          </a:p>
          <a:p>
            <a:pPr marL="1813547" lvl="2" indent="-604516" algn="l">
              <a:lnSpc>
                <a:spcPts val="4871"/>
              </a:lnSpc>
              <a:buFont typeface="Arial"/>
              <a:buChar char="⚬"/>
            </a:pPr>
            <a:r>
              <a:rPr lang="en-US" sz="4199" b="1" strike="noStrike" dirty="0">
                <a:solidFill>
                  <a:srgbClr val="314E9C"/>
                </a:solidFill>
                <a:latin typeface="Arimo Bold"/>
                <a:ea typeface="Arimo Bold"/>
                <a:cs typeface="Arimo Bold"/>
                <a:sym typeface="Arimo Bold"/>
              </a:rPr>
              <a:t>Hot flushed skin</a:t>
            </a:r>
          </a:p>
          <a:p>
            <a:pPr marL="1813547" lvl="2" indent="-604516" algn="l">
              <a:lnSpc>
                <a:spcPts val="4871"/>
              </a:lnSpc>
              <a:buFont typeface="Arial"/>
              <a:buChar char="⚬"/>
            </a:pPr>
            <a:r>
              <a:rPr lang="en-US" sz="4199" b="1" strike="noStrike" dirty="0">
                <a:solidFill>
                  <a:srgbClr val="314E9C"/>
                </a:solidFill>
                <a:latin typeface="Arimo Bold"/>
                <a:ea typeface="Arimo Bold"/>
                <a:cs typeface="Arimo Bold"/>
                <a:sym typeface="Arimo Bold"/>
              </a:rPr>
              <a:t>Rapid Heart Beat</a:t>
            </a:r>
          </a:p>
          <a:p>
            <a:pPr marL="1813547" lvl="2" indent="-604516" algn="l">
              <a:lnSpc>
                <a:spcPts val="4871"/>
              </a:lnSpc>
              <a:buFont typeface="Arial"/>
              <a:buChar char="⚬"/>
            </a:pPr>
            <a:r>
              <a:rPr lang="en-US" sz="4199" b="1" strike="noStrike" dirty="0">
                <a:solidFill>
                  <a:srgbClr val="314E9C"/>
                </a:solidFill>
                <a:latin typeface="Arimo Bold"/>
                <a:ea typeface="Arimo Bold"/>
                <a:cs typeface="Arimo Bold"/>
                <a:sym typeface="Arimo Bold"/>
              </a:rPr>
              <a:t>Full Body Cramping</a:t>
            </a:r>
          </a:p>
          <a:p>
            <a:pPr marL="1813547" lvl="2" indent="-604516" algn="l">
              <a:lnSpc>
                <a:spcPts val="4871"/>
              </a:lnSpc>
              <a:buFont typeface="Arial"/>
              <a:buChar char="⚬"/>
            </a:pPr>
            <a:r>
              <a:rPr lang="en-US" sz="4199" b="1" strike="noStrike" dirty="0">
                <a:solidFill>
                  <a:srgbClr val="314E9C"/>
                </a:solidFill>
                <a:latin typeface="Arimo Bold"/>
                <a:ea typeface="Arimo Bold"/>
                <a:cs typeface="Arimo Bold"/>
                <a:sym typeface="Arimo Bold"/>
              </a:rPr>
              <a:t>Nausea &amp; Vomiting</a:t>
            </a:r>
          </a:p>
          <a:p>
            <a:pPr algn="l">
              <a:lnSpc>
                <a:spcPts val="4871"/>
              </a:lnSpc>
            </a:pPr>
            <a:endParaRPr lang="en-US" sz="4199" b="1" strike="noStrike" dirty="0">
              <a:solidFill>
                <a:srgbClr val="314E9C"/>
              </a:solidFill>
              <a:latin typeface="Arimo Bold"/>
              <a:ea typeface="Arimo Bold"/>
              <a:cs typeface="Arimo Bold"/>
              <a:sym typeface="Arimo Bold"/>
            </a:endParaRPr>
          </a:p>
          <a:p>
            <a:pPr marL="0" lvl="0" indent="0" algn="l">
              <a:lnSpc>
                <a:spcPts val="4871"/>
              </a:lnSpc>
            </a:pPr>
            <a:r>
              <a:rPr lang="en-US" sz="4199" b="1" i="1" strike="noStrike" dirty="0">
                <a:solidFill>
                  <a:srgbClr val="314E9C"/>
                </a:solidFill>
                <a:latin typeface="Arimo Bold Italics"/>
                <a:ea typeface="Arimo Bold Italics"/>
                <a:cs typeface="Arimo Bold Italics"/>
                <a:sym typeface="Arimo Bold Italics"/>
              </a:rPr>
              <a:t>I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074679" y="2372289"/>
            <a:ext cx="8069321" cy="1247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919"/>
              </a:lnSpc>
            </a:pPr>
            <a:r>
              <a:rPr lang="en-US" sz="4099" b="1" spc="147" dirty="0">
                <a:solidFill>
                  <a:srgbClr val="EA2D30"/>
                </a:solidFill>
                <a:latin typeface="Montserrat Classic Bold"/>
                <a:ea typeface="Montserrat Classic Bold"/>
                <a:cs typeface="Montserrat Classic Bold"/>
                <a:sym typeface="Montserrat Classic Bold"/>
              </a:rPr>
              <a:t>#1 cause of preventable death in high school sports!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721907">
            <a:off x="12368708" y="-1158327"/>
            <a:ext cx="8981737" cy="13081995"/>
            <a:chOff x="0" y="0"/>
            <a:chExt cx="2365560" cy="344546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365560" cy="3445464"/>
            </a:xfrm>
            <a:custGeom>
              <a:avLst/>
              <a:gdLst/>
              <a:ahLst/>
              <a:cxnLst/>
              <a:rect l="l" t="t" r="r" b="b"/>
              <a:pathLst>
                <a:path w="2365560" h="3445464">
                  <a:moveTo>
                    <a:pt x="0" y="0"/>
                  </a:moveTo>
                  <a:lnTo>
                    <a:pt x="2365560" y="0"/>
                  </a:lnTo>
                  <a:lnTo>
                    <a:pt x="2365560" y="3445464"/>
                  </a:lnTo>
                  <a:lnTo>
                    <a:pt x="0" y="3445464"/>
                  </a:lnTo>
                  <a:close/>
                </a:path>
              </a:pathLst>
            </a:custGeom>
            <a:solidFill>
              <a:srgbClr val="EC2D32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47625"/>
              <a:ext cx="2365560" cy="349308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 dirty="0"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7006404" y="-1950776"/>
            <a:ext cx="2758717" cy="2758717"/>
            <a:chOff x="0" y="0"/>
            <a:chExt cx="812800" cy="8128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438150" cap="sq">
              <a:solidFill>
                <a:srgbClr val="ED2E2B"/>
              </a:solidFill>
              <a:prstDash val="solid"/>
              <a:miter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 dirty="0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-1124737" y="8771946"/>
            <a:ext cx="2606317" cy="2606317"/>
            <a:chOff x="0" y="0"/>
            <a:chExt cx="812800" cy="81280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314E9C"/>
            </a:solidFill>
            <a:ln w="504825" cap="sq">
              <a:solidFill>
                <a:srgbClr val="FBFDFD"/>
              </a:solidFill>
              <a:prstDash val="solid"/>
              <a:miter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659"/>
                </a:lnSpc>
                <a:spcBef>
                  <a:spcPct val="0"/>
                </a:spcBef>
              </a:pPr>
              <a:endParaRPr dirty="0"/>
            </a:p>
          </p:txBody>
        </p:sp>
      </p:grpSp>
      <p:sp>
        <p:nvSpPr>
          <p:cNvPr id="11" name="AutoShape 11"/>
          <p:cNvSpPr/>
          <p:nvPr/>
        </p:nvSpPr>
        <p:spPr>
          <a:xfrm>
            <a:off x="5295153" y="868159"/>
            <a:ext cx="12565935" cy="8550682"/>
          </a:xfrm>
          <a:prstGeom prst="rect">
            <a:avLst/>
          </a:prstGeom>
          <a:solidFill>
            <a:srgbClr val="314E9C"/>
          </a:solidFill>
        </p:spPr>
        <p:txBody>
          <a:bodyPr/>
          <a:lstStyle/>
          <a:p>
            <a:endParaRPr lang="en-US" dirty="0"/>
          </a:p>
        </p:txBody>
      </p:sp>
      <p:grpSp>
        <p:nvGrpSpPr>
          <p:cNvPr id="12" name="Group 12"/>
          <p:cNvGrpSpPr/>
          <p:nvPr/>
        </p:nvGrpSpPr>
        <p:grpSpPr>
          <a:xfrm>
            <a:off x="5865354" y="1140445"/>
            <a:ext cx="12039264" cy="8006111"/>
            <a:chOff x="0" y="0"/>
            <a:chExt cx="1222256" cy="812800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222256" cy="812800"/>
            </a:xfrm>
            <a:custGeom>
              <a:avLst/>
              <a:gdLst/>
              <a:ahLst/>
              <a:cxnLst/>
              <a:rect l="l" t="t" r="r" b="b"/>
              <a:pathLst>
                <a:path w="1222256" h="812800">
                  <a:moveTo>
                    <a:pt x="0" y="0"/>
                  </a:moveTo>
                  <a:lnTo>
                    <a:pt x="1222256" y="0"/>
                  </a:lnTo>
                  <a:lnTo>
                    <a:pt x="1222256" y="812800"/>
                  </a:lnTo>
                  <a:lnTo>
                    <a:pt x="0" y="812800"/>
                  </a:lnTo>
                  <a:close/>
                </a:path>
              </a:pathLst>
            </a:custGeom>
            <a:blipFill>
              <a:blip r:embed="rId2"/>
              <a:stretch>
                <a:fillRect r="-18485"/>
              </a:stretch>
            </a:blipFill>
          </p:spPr>
          <p:txBody>
            <a:bodyPr/>
            <a:lstStyle/>
            <a:p>
              <a:endParaRPr lang="en-US" dirty="0"/>
            </a:p>
          </p:txBody>
        </p:sp>
      </p:grpSp>
      <p:sp>
        <p:nvSpPr>
          <p:cNvPr id="14" name="AutoShape 14"/>
          <p:cNvSpPr/>
          <p:nvPr/>
        </p:nvSpPr>
        <p:spPr>
          <a:xfrm>
            <a:off x="383381" y="1319101"/>
            <a:ext cx="8418633" cy="7681908"/>
          </a:xfrm>
          <a:prstGeom prst="rect">
            <a:avLst/>
          </a:prstGeom>
          <a:solidFill>
            <a:srgbClr val="314E9C"/>
          </a:solidFill>
        </p:spPr>
        <p:txBody>
          <a:bodyPr/>
          <a:lstStyle/>
          <a:p>
            <a:endParaRPr lang="en-US" dirty="0"/>
          </a:p>
        </p:txBody>
      </p:sp>
      <p:sp>
        <p:nvSpPr>
          <p:cNvPr id="15" name="TextBox 15"/>
          <p:cNvSpPr txBox="1"/>
          <p:nvPr/>
        </p:nvSpPr>
        <p:spPr>
          <a:xfrm>
            <a:off x="1310601" y="1783566"/>
            <a:ext cx="6842799" cy="169433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6368"/>
              </a:lnSpc>
            </a:pPr>
            <a:r>
              <a:rPr lang="en-US" sz="7862" b="1" spc="283" dirty="0">
                <a:solidFill>
                  <a:srgbClr val="FFFFFF"/>
                </a:solidFill>
                <a:latin typeface="Montserrat Classic Bold"/>
                <a:ea typeface="Montserrat Classic Bold"/>
                <a:cs typeface="Montserrat Classic Bold"/>
                <a:sym typeface="Montserrat Classic Bold"/>
              </a:rPr>
              <a:t>UIL HEAT PROTOCOLS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383381" y="3741940"/>
            <a:ext cx="8283114" cy="52590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820417" lvl="1" indent="-410209" algn="l">
              <a:lnSpc>
                <a:spcPts val="3799"/>
              </a:lnSpc>
              <a:buFont typeface="Arial"/>
              <a:buChar char="•"/>
            </a:pPr>
            <a:r>
              <a:rPr lang="en-US" sz="3799" b="1" spc="170" dirty="0">
                <a:solidFill>
                  <a:srgbClr val="FFFFFF"/>
                </a:solidFill>
                <a:latin typeface="Montserrat Classic Bold"/>
                <a:ea typeface="Montserrat Classic Bold"/>
                <a:cs typeface="Montserrat Classic Bold"/>
                <a:sym typeface="Montserrat Classic Bold"/>
              </a:rPr>
              <a:t>When experiencing symptoms of heat stroke, UIL policy requires immediate full body immersion in an ice water tub or tarp. </a:t>
            </a:r>
          </a:p>
          <a:p>
            <a:pPr marL="820417" lvl="1" indent="-410209" algn="l">
              <a:lnSpc>
                <a:spcPts val="3799"/>
              </a:lnSpc>
              <a:buFont typeface="Arial"/>
              <a:buChar char="•"/>
            </a:pPr>
            <a:r>
              <a:rPr lang="en-US" sz="3799" b="1" spc="170" dirty="0">
                <a:solidFill>
                  <a:srgbClr val="FFFFFF"/>
                </a:solidFill>
                <a:latin typeface="Montserrat Classic Bold"/>
                <a:ea typeface="Montserrat Classic Bold"/>
                <a:cs typeface="Montserrat Classic Bold"/>
                <a:sym typeface="Montserrat Classic Bold"/>
              </a:rPr>
              <a:t>If experiencing symptoms of a heat stroke, 911 should be called immediately after immersing in the ice water. </a:t>
            </a:r>
          </a:p>
          <a:p>
            <a:pPr marL="0" lvl="0" indent="0" algn="ctr">
              <a:lnSpc>
                <a:spcPts val="3799"/>
              </a:lnSpc>
            </a:pPr>
            <a:endParaRPr lang="en-US" sz="3799" b="1" spc="170" dirty="0">
              <a:solidFill>
                <a:srgbClr val="FFFFFF"/>
              </a:solidFill>
              <a:latin typeface="Montserrat Classic Bold"/>
              <a:ea typeface="Montserrat Classic Bold"/>
              <a:cs typeface="Montserrat Classic Bold"/>
              <a:sym typeface="Montserrat Classic Bold"/>
            </a:endParaRPr>
          </a:p>
        </p:txBody>
      </p:sp>
      <p:sp>
        <p:nvSpPr>
          <p:cNvPr id="17" name="TextBox 17"/>
          <p:cNvSpPr txBox="1"/>
          <p:nvPr/>
        </p:nvSpPr>
        <p:spPr>
          <a:xfrm>
            <a:off x="9765121" y="1311895"/>
            <a:ext cx="8283114" cy="25138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486"/>
              </a:lnSpc>
            </a:pPr>
            <a:r>
              <a:rPr lang="en-US" sz="6900" b="1" i="1" dirty="0">
                <a:solidFill>
                  <a:srgbClr val="F41823"/>
                </a:solidFill>
                <a:latin typeface="Canva Sans Bold Italics"/>
                <a:ea typeface="Canva Sans Bold Italics"/>
                <a:cs typeface="Canva Sans Bold Italics"/>
                <a:sym typeface="Canva Sans Bold Italics"/>
              </a:rPr>
              <a:t>COOL FIRST, TRANSPORT SECOND!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10019606">
            <a:off x="14079644" y="-1375299"/>
            <a:ext cx="3889773" cy="12559257"/>
          </a:xfrm>
          <a:custGeom>
            <a:avLst/>
            <a:gdLst/>
            <a:ahLst/>
            <a:cxnLst/>
            <a:rect l="l" t="t" r="r" b="b"/>
            <a:pathLst>
              <a:path w="3889773" h="12559257">
                <a:moveTo>
                  <a:pt x="0" y="0"/>
                </a:moveTo>
                <a:lnTo>
                  <a:pt x="3889774" y="0"/>
                </a:lnTo>
                <a:lnTo>
                  <a:pt x="3889774" y="12559257"/>
                </a:lnTo>
                <a:lnTo>
                  <a:pt x="0" y="1255925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525794" t="-40822" b="-52994"/>
            </a:stretch>
          </a:blipFill>
        </p:spPr>
        <p:txBody>
          <a:bodyPr/>
          <a:lstStyle/>
          <a:p>
            <a:endParaRPr lang="en-US" dirty="0"/>
          </a:p>
        </p:txBody>
      </p:sp>
      <p:grpSp>
        <p:nvGrpSpPr>
          <p:cNvPr id="3" name="Group 3"/>
          <p:cNvGrpSpPr/>
          <p:nvPr/>
        </p:nvGrpSpPr>
        <p:grpSpPr>
          <a:xfrm rot="721907">
            <a:off x="15114318" y="-1397498"/>
            <a:ext cx="8981737" cy="13081995"/>
            <a:chOff x="0" y="0"/>
            <a:chExt cx="2365560" cy="3445464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365560" cy="3445464"/>
            </a:xfrm>
            <a:custGeom>
              <a:avLst/>
              <a:gdLst/>
              <a:ahLst/>
              <a:cxnLst/>
              <a:rect l="l" t="t" r="r" b="b"/>
              <a:pathLst>
                <a:path w="2365560" h="3445464">
                  <a:moveTo>
                    <a:pt x="0" y="0"/>
                  </a:moveTo>
                  <a:lnTo>
                    <a:pt x="2365560" y="0"/>
                  </a:lnTo>
                  <a:lnTo>
                    <a:pt x="2365560" y="3445464"/>
                  </a:lnTo>
                  <a:lnTo>
                    <a:pt x="0" y="3445464"/>
                  </a:lnTo>
                  <a:close/>
                </a:path>
              </a:pathLst>
            </a:custGeom>
            <a:solidFill>
              <a:srgbClr val="EC2D32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47625"/>
              <a:ext cx="2365560" cy="349308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 dirty="0"/>
            </a:p>
          </p:txBody>
        </p:sp>
      </p:grpSp>
      <p:sp>
        <p:nvSpPr>
          <p:cNvPr id="6" name="Freeform 6"/>
          <p:cNvSpPr/>
          <p:nvPr/>
        </p:nvSpPr>
        <p:spPr>
          <a:xfrm>
            <a:off x="12510731" y="2808110"/>
            <a:ext cx="8522879" cy="7027824"/>
          </a:xfrm>
          <a:custGeom>
            <a:avLst/>
            <a:gdLst/>
            <a:ahLst/>
            <a:cxnLst/>
            <a:rect l="l" t="t" r="r" b="b"/>
            <a:pathLst>
              <a:path w="8522879" h="7027824">
                <a:moveTo>
                  <a:pt x="0" y="0"/>
                </a:moveTo>
                <a:lnTo>
                  <a:pt x="8522879" y="0"/>
                </a:lnTo>
                <a:lnTo>
                  <a:pt x="8522879" y="7027824"/>
                </a:lnTo>
                <a:lnTo>
                  <a:pt x="0" y="702782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US" dirty="0"/>
          </a:p>
        </p:txBody>
      </p:sp>
      <p:grpSp>
        <p:nvGrpSpPr>
          <p:cNvPr id="7" name="Group 7"/>
          <p:cNvGrpSpPr/>
          <p:nvPr/>
        </p:nvGrpSpPr>
        <p:grpSpPr>
          <a:xfrm>
            <a:off x="13495914" y="2240579"/>
            <a:ext cx="6778577" cy="6778550"/>
            <a:chOff x="0" y="0"/>
            <a:chExt cx="6350000" cy="6349975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6350000" cy="6349975"/>
            </a:xfrm>
            <a:custGeom>
              <a:avLst/>
              <a:gdLst/>
              <a:ahLst/>
              <a:cxnLst/>
              <a:rect l="l" t="t" r="r" b="b"/>
              <a:pathLst>
                <a:path w="6350000" h="6349975">
                  <a:moveTo>
                    <a:pt x="6350000" y="3175025"/>
                  </a:moveTo>
                  <a:cubicBezTo>
                    <a:pt x="6350000" y="4928451"/>
                    <a:pt x="4928476" y="6349975"/>
                    <a:pt x="3175000" y="6349975"/>
                  </a:cubicBezTo>
                  <a:cubicBezTo>
                    <a:pt x="1421498" y="6349975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2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6"/>
              <a:stretch>
                <a:fillRect l="-24906" r="-24906"/>
              </a:stretch>
            </a:blipFill>
          </p:spPr>
          <p:txBody>
            <a:bodyPr/>
            <a:lstStyle/>
            <a:p>
              <a:endParaRPr lang="en-US" dirty="0"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7058369" y="-2054572"/>
            <a:ext cx="2758717" cy="2758717"/>
            <a:chOff x="0" y="0"/>
            <a:chExt cx="812800" cy="81280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438150" cap="sq">
              <a:solidFill>
                <a:srgbClr val="ED2E2B"/>
              </a:solidFill>
              <a:prstDash val="solid"/>
              <a:miter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 dirty="0"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-1124737" y="8771946"/>
            <a:ext cx="2606317" cy="2606317"/>
            <a:chOff x="0" y="0"/>
            <a:chExt cx="812800" cy="812800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314E9C"/>
            </a:solidFill>
            <a:ln w="504825" cap="sq">
              <a:solidFill>
                <a:srgbClr val="FBFDFD"/>
              </a:solidFill>
              <a:prstDash val="solid"/>
              <a:miter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659"/>
                </a:lnSpc>
                <a:spcBef>
                  <a:spcPct val="0"/>
                </a:spcBef>
              </a:pPr>
              <a:endParaRPr dirty="0"/>
            </a:p>
          </p:txBody>
        </p:sp>
      </p:grpSp>
      <p:sp>
        <p:nvSpPr>
          <p:cNvPr id="15" name="TextBox 15"/>
          <p:cNvSpPr txBox="1"/>
          <p:nvPr/>
        </p:nvSpPr>
        <p:spPr>
          <a:xfrm>
            <a:off x="867311" y="1484135"/>
            <a:ext cx="13440571" cy="1019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8003"/>
              </a:lnSpc>
              <a:spcBef>
                <a:spcPct val="0"/>
              </a:spcBef>
            </a:pPr>
            <a:r>
              <a:rPr lang="en-US" sz="6669" b="1" spc="240" dirty="0">
                <a:solidFill>
                  <a:srgbClr val="314E9C"/>
                </a:solidFill>
                <a:latin typeface="Montserrat Classic Bold"/>
                <a:ea typeface="Montserrat Classic Bold"/>
                <a:cs typeface="Montserrat Classic Bold"/>
                <a:sym typeface="Montserrat Classic Bold"/>
              </a:rPr>
              <a:t>COLD WEATHER SAFETY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195292" y="3827936"/>
            <a:ext cx="10611701" cy="12509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863596" lvl="1" indent="-431798" algn="l">
              <a:lnSpc>
                <a:spcPts val="4999"/>
              </a:lnSpc>
              <a:buFont typeface="Arial"/>
              <a:buChar char="•"/>
            </a:pPr>
            <a:r>
              <a:rPr lang="en-US" sz="3999" b="1" spc="179" dirty="0">
                <a:solidFill>
                  <a:srgbClr val="314E9C"/>
                </a:solidFill>
                <a:latin typeface="Montserrat Classic Bold"/>
                <a:ea typeface="Montserrat Classic Bold"/>
                <a:cs typeface="Montserrat Classic Bold"/>
                <a:sym typeface="Montserrat Classic Bold"/>
              </a:rPr>
              <a:t>Rewarm gradually with warm water or body heat; avoid rubbing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742367" y="2864253"/>
            <a:ext cx="10611701" cy="8079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873"/>
              </a:lnSpc>
            </a:pPr>
            <a:r>
              <a:rPr lang="en-US" sz="4216" b="1" spc="189" dirty="0">
                <a:solidFill>
                  <a:srgbClr val="314E9C"/>
                </a:solidFill>
                <a:latin typeface="Montserrat Classic Bold"/>
                <a:ea typeface="Montserrat Classic Bold"/>
                <a:cs typeface="Montserrat Classic Bold"/>
                <a:sym typeface="Montserrat Classic Bold"/>
              </a:rPr>
              <a:t>Frostbite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195292" y="6121400"/>
            <a:ext cx="11286263" cy="31369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863596" lvl="1" indent="-431798" algn="l">
              <a:lnSpc>
                <a:spcPts val="4999"/>
              </a:lnSpc>
              <a:buFont typeface="Arial"/>
              <a:buChar char="•"/>
            </a:pPr>
            <a:r>
              <a:rPr lang="en-US" sz="3999" b="1" spc="179" dirty="0">
                <a:solidFill>
                  <a:srgbClr val="314E9C"/>
                </a:solidFill>
                <a:latin typeface="Montserrat Classic Bold"/>
                <a:ea typeface="Montserrat Classic Bold"/>
                <a:cs typeface="Montserrat Classic Bold"/>
                <a:sym typeface="Montserrat Classic Bold"/>
              </a:rPr>
              <a:t>Remove wet clothes, warm slowly, give warm fluids if alert</a:t>
            </a:r>
          </a:p>
          <a:p>
            <a:pPr marL="863596" lvl="1" indent="-431798" algn="l">
              <a:lnSpc>
                <a:spcPts val="4999"/>
              </a:lnSpc>
              <a:buFont typeface="Arial"/>
              <a:buChar char="•"/>
            </a:pPr>
            <a:r>
              <a:rPr lang="en-US" sz="3999" b="1" u="none" strike="noStrike" spc="179" dirty="0">
                <a:solidFill>
                  <a:srgbClr val="314E9C"/>
                </a:solidFill>
                <a:latin typeface="Montserrat Classic Bold"/>
                <a:ea typeface="Montserrat Classic Bold"/>
                <a:cs typeface="Montserrat Classic Bold"/>
                <a:sym typeface="Montserrat Classic Bold"/>
              </a:rPr>
              <a:t>If someone is passed out, call 911 right away and get help. Don’t try to warm them up on the spot.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742367" y="5209131"/>
            <a:ext cx="10611701" cy="8079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873"/>
              </a:lnSpc>
            </a:pPr>
            <a:r>
              <a:rPr lang="en-US" sz="4216" b="1" spc="189" dirty="0">
                <a:solidFill>
                  <a:srgbClr val="314E9C"/>
                </a:solidFill>
                <a:latin typeface="Montserrat Classic Bold"/>
                <a:ea typeface="Montserrat Classic Bold"/>
                <a:cs typeface="Montserrat Classic Bold"/>
                <a:sym typeface="Montserrat Classic Bold"/>
              </a:rPr>
              <a:t>Hypothermia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721907">
            <a:off x="15114318" y="-1397498"/>
            <a:ext cx="8981737" cy="13081995"/>
            <a:chOff x="0" y="0"/>
            <a:chExt cx="2365560" cy="344546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365560" cy="3445464"/>
            </a:xfrm>
            <a:custGeom>
              <a:avLst/>
              <a:gdLst/>
              <a:ahLst/>
              <a:cxnLst/>
              <a:rect l="l" t="t" r="r" b="b"/>
              <a:pathLst>
                <a:path w="2365560" h="3445464">
                  <a:moveTo>
                    <a:pt x="0" y="0"/>
                  </a:moveTo>
                  <a:lnTo>
                    <a:pt x="2365560" y="0"/>
                  </a:lnTo>
                  <a:lnTo>
                    <a:pt x="2365560" y="3445464"/>
                  </a:lnTo>
                  <a:lnTo>
                    <a:pt x="0" y="3445464"/>
                  </a:lnTo>
                  <a:close/>
                </a:path>
              </a:pathLst>
            </a:custGeom>
            <a:solidFill>
              <a:srgbClr val="EC2D32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47625"/>
              <a:ext cx="2365560" cy="349308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 dirty="0"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7058369" y="-2054572"/>
            <a:ext cx="2758717" cy="2758717"/>
            <a:chOff x="0" y="0"/>
            <a:chExt cx="812800" cy="8128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438150" cap="sq">
              <a:solidFill>
                <a:srgbClr val="ED2E2B"/>
              </a:solidFill>
              <a:prstDash val="solid"/>
              <a:miter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 dirty="0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-1124737" y="8771946"/>
            <a:ext cx="2606317" cy="2606317"/>
            <a:chOff x="0" y="0"/>
            <a:chExt cx="812800" cy="81280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314E9C"/>
            </a:solidFill>
            <a:ln w="504825" cap="sq">
              <a:solidFill>
                <a:srgbClr val="FBFDFD"/>
              </a:solidFill>
              <a:prstDash val="solid"/>
              <a:miter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659"/>
                </a:lnSpc>
                <a:spcBef>
                  <a:spcPct val="0"/>
                </a:spcBef>
              </a:pPr>
              <a:endParaRPr dirty="0"/>
            </a:p>
          </p:txBody>
        </p:sp>
      </p:grpSp>
      <p:sp>
        <p:nvSpPr>
          <p:cNvPr id="11" name="AutoShape 11"/>
          <p:cNvSpPr/>
          <p:nvPr/>
        </p:nvSpPr>
        <p:spPr>
          <a:xfrm>
            <a:off x="5358840" y="1108553"/>
            <a:ext cx="11859377" cy="8069894"/>
          </a:xfrm>
          <a:prstGeom prst="rect">
            <a:avLst/>
          </a:prstGeom>
          <a:solidFill>
            <a:srgbClr val="0A3782"/>
          </a:solidFill>
        </p:spPr>
        <p:txBody>
          <a:bodyPr/>
          <a:lstStyle/>
          <a:p>
            <a:endParaRPr lang="en-US" dirty="0"/>
          </a:p>
        </p:txBody>
      </p:sp>
      <p:grpSp>
        <p:nvGrpSpPr>
          <p:cNvPr id="12" name="Group 12"/>
          <p:cNvGrpSpPr/>
          <p:nvPr/>
        </p:nvGrpSpPr>
        <p:grpSpPr>
          <a:xfrm>
            <a:off x="5607369" y="1365529"/>
            <a:ext cx="11362320" cy="7555943"/>
            <a:chOff x="0" y="0"/>
            <a:chExt cx="1222256" cy="812800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222256" cy="812800"/>
            </a:xfrm>
            <a:custGeom>
              <a:avLst/>
              <a:gdLst/>
              <a:ahLst/>
              <a:cxnLst/>
              <a:rect l="l" t="t" r="r" b="b"/>
              <a:pathLst>
                <a:path w="1222256" h="812800">
                  <a:moveTo>
                    <a:pt x="0" y="0"/>
                  </a:moveTo>
                  <a:lnTo>
                    <a:pt x="1222256" y="0"/>
                  </a:lnTo>
                  <a:lnTo>
                    <a:pt x="1222256" y="812800"/>
                  </a:lnTo>
                  <a:lnTo>
                    <a:pt x="0" y="812800"/>
                  </a:lnTo>
                  <a:close/>
                </a:path>
              </a:pathLst>
            </a:custGeom>
            <a:blipFill>
              <a:blip r:embed="rId2"/>
              <a:stretch>
                <a:fillRect t="-93" b="-93"/>
              </a:stretch>
            </a:blipFill>
          </p:spPr>
          <p:txBody>
            <a:bodyPr/>
            <a:lstStyle/>
            <a:p>
              <a:endParaRPr lang="en-US" dirty="0"/>
            </a:p>
          </p:txBody>
        </p:sp>
      </p:grpSp>
      <p:sp>
        <p:nvSpPr>
          <p:cNvPr id="14" name="AutoShape 14"/>
          <p:cNvSpPr/>
          <p:nvPr/>
        </p:nvSpPr>
        <p:spPr>
          <a:xfrm>
            <a:off x="723248" y="1265526"/>
            <a:ext cx="6982269" cy="7755947"/>
          </a:xfrm>
          <a:prstGeom prst="rect">
            <a:avLst/>
          </a:prstGeom>
          <a:solidFill>
            <a:srgbClr val="0A3782"/>
          </a:solidFill>
        </p:spPr>
        <p:txBody>
          <a:bodyPr/>
          <a:lstStyle/>
          <a:p>
            <a:endParaRPr lang="en-US" dirty="0"/>
          </a:p>
        </p:txBody>
      </p:sp>
      <p:sp>
        <p:nvSpPr>
          <p:cNvPr id="15" name="TextBox 15"/>
          <p:cNvSpPr txBox="1"/>
          <p:nvPr/>
        </p:nvSpPr>
        <p:spPr>
          <a:xfrm>
            <a:off x="1116831" y="1613179"/>
            <a:ext cx="6195101" cy="29119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7476"/>
              </a:lnSpc>
            </a:pPr>
            <a:r>
              <a:rPr lang="en-US" sz="8400" b="1" spc="302" dirty="0">
                <a:solidFill>
                  <a:srgbClr val="FFFFFF"/>
                </a:solidFill>
                <a:latin typeface="Montserrat Classic Bold"/>
                <a:ea typeface="Montserrat Classic Bold"/>
                <a:cs typeface="Montserrat Classic Bold"/>
                <a:sym typeface="Montserrat Classic Bold"/>
              </a:rPr>
              <a:t>Lightning Safety Protocol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116831" y="4719170"/>
            <a:ext cx="6195101" cy="39839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517"/>
              </a:lnSpc>
            </a:pPr>
            <a:r>
              <a:rPr lang="en-US" sz="3197" b="1" dirty="0">
                <a:solidFill>
                  <a:srgbClr val="FFFFFF"/>
                </a:solidFill>
                <a:latin typeface="Arimo Bold"/>
                <a:ea typeface="Arimo Bold"/>
                <a:cs typeface="Arimo Bold"/>
                <a:sym typeface="Arimo Bold"/>
              </a:rPr>
              <a:t>Your school should use a weather service that gives lightning warnings specific to your team’s location.</a:t>
            </a:r>
          </a:p>
          <a:p>
            <a:pPr marL="0" lvl="0" indent="0" algn="ctr">
              <a:lnSpc>
                <a:spcPts val="3517"/>
              </a:lnSpc>
            </a:pPr>
            <a:endParaRPr lang="en-US" sz="3197" b="1" dirty="0">
              <a:solidFill>
                <a:srgbClr val="FFFFFF"/>
              </a:solidFill>
              <a:latin typeface="Arimo Bold"/>
              <a:ea typeface="Arimo Bold"/>
              <a:cs typeface="Arimo Bold"/>
              <a:sym typeface="Arimo Bold"/>
            </a:endParaRPr>
          </a:p>
          <a:p>
            <a:pPr marL="0" lvl="0" indent="0" algn="ctr">
              <a:lnSpc>
                <a:spcPts val="3517"/>
              </a:lnSpc>
            </a:pPr>
            <a:r>
              <a:rPr lang="en-US" sz="3197" b="1" dirty="0">
                <a:solidFill>
                  <a:srgbClr val="FFFFFF"/>
                </a:solidFill>
                <a:latin typeface="Arimo Bold"/>
                <a:ea typeface="Arimo Bold"/>
                <a:cs typeface="Arimo Bold"/>
                <a:sym typeface="Arimo Bold"/>
              </a:rPr>
              <a:t>Know the rules on what to do if there’s lightning nearby. Follow your coaches’ directions and go to the location specified.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10019606">
            <a:off x="14079644" y="-1375299"/>
            <a:ext cx="3889773" cy="12559257"/>
          </a:xfrm>
          <a:custGeom>
            <a:avLst/>
            <a:gdLst/>
            <a:ahLst/>
            <a:cxnLst/>
            <a:rect l="l" t="t" r="r" b="b"/>
            <a:pathLst>
              <a:path w="3889773" h="12559257">
                <a:moveTo>
                  <a:pt x="0" y="0"/>
                </a:moveTo>
                <a:lnTo>
                  <a:pt x="3889774" y="0"/>
                </a:lnTo>
                <a:lnTo>
                  <a:pt x="3889774" y="12559257"/>
                </a:lnTo>
                <a:lnTo>
                  <a:pt x="0" y="1255925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525794" t="-40822" b="-52994"/>
            </a:stretch>
          </a:blipFill>
        </p:spPr>
        <p:txBody>
          <a:bodyPr/>
          <a:lstStyle/>
          <a:p>
            <a:endParaRPr lang="en-US" dirty="0"/>
          </a:p>
        </p:txBody>
      </p:sp>
      <p:grpSp>
        <p:nvGrpSpPr>
          <p:cNvPr id="3" name="Group 3"/>
          <p:cNvGrpSpPr/>
          <p:nvPr/>
        </p:nvGrpSpPr>
        <p:grpSpPr>
          <a:xfrm rot="721907">
            <a:off x="15114318" y="-1397498"/>
            <a:ext cx="8981737" cy="13081995"/>
            <a:chOff x="0" y="0"/>
            <a:chExt cx="2365560" cy="3445464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365560" cy="3445464"/>
            </a:xfrm>
            <a:custGeom>
              <a:avLst/>
              <a:gdLst/>
              <a:ahLst/>
              <a:cxnLst/>
              <a:rect l="l" t="t" r="r" b="b"/>
              <a:pathLst>
                <a:path w="2365560" h="3445464">
                  <a:moveTo>
                    <a:pt x="0" y="0"/>
                  </a:moveTo>
                  <a:lnTo>
                    <a:pt x="2365560" y="0"/>
                  </a:lnTo>
                  <a:lnTo>
                    <a:pt x="2365560" y="3445464"/>
                  </a:lnTo>
                  <a:lnTo>
                    <a:pt x="0" y="3445464"/>
                  </a:lnTo>
                  <a:close/>
                </a:path>
              </a:pathLst>
            </a:custGeom>
            <a:solidFill>
              <a:srgbClr val="EC2D32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47625"/>
              <a:ext cx="2365560" cy="349308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 dirty="0"/>
            </a:p>
          </p:txBody>
        </p:sp>
      </p:grpSp>
      <p:sp>
        <p:nvSpPr>
          <p:cNvPr id="6" name="Freeform 6"/>
          <p:cNvSpPr/>
          <p:nvPr/>
        </p:nvSpPr>
        <p:spPr>
          <a:xfrm>
            <a:off x="12510731" y="2808110"/>
            <a:ext cx="8522879" cy="7027824"/>
          </a:xfrm>
          <a:custGeom>
            <a:avLst/>
            <a:gdLst/>
            <a:ahLst/>
            <a:cxnLst/>
            <a:rect l="l" t="t" r="r" b="b"/>
            <a:pathLst>
              <a:path w="8522879" h="7027824">
                <a:moveTo>
                  <a:pt x="0" y="0"/>
                </a:moveTo>
                <a:lnTo>
                  <a:pt x="8522879" y="0"/>
                </a:lnTo>
                <a:lnTo>
                  <a:pt x="8522879" y="7027824"/>
                </a:lnTo>
                <a:lnTo>
                  <a:pt x="0" y="702782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US" dirty="0"/>
          </a:p>
        </p:txBody>
      </p:sp>
      <p:grpSp>
        <p:nvGrpSpPr>
          <p:cNvPr id="7" name="Group 7"/>
          <p:cNvGrpSpPr/>
          <p:nvPr/>
        </p:nvGrpSpPr>
        <p:grpSpPr>
          <a:xfrm>
            <a:off x="13495914" y="2240579"/>
            <a:ext cx="6778577" cy="6778550"/>
            <a:chOff x="0" y="0"/>
            <a:chExt cx="6350000" cy="6349975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6350000" cy="6349975"/>
            </a:xfrm>
            <a:custGeom>
              <a:avLst/>
              <a:gdLst/>
              <a:ahLst/>
              <a:cxnLst/>
              <a:rect l="l" t="t" r="r" b="b"/>
              <a:pathLst>
                <a:path w="6350000" h="6349975">
                  <a:moveTo>
                    <a:pt x="6350000" y="3175025"/>
                  </a:moveTo>
                  <a:cubicBezTo>
                    <a:pt x="6350000" y="4928451"/>
                    <a:pt x="4928476" y="6349975"/>
                    <a:pt x="3175000" y="6349975"/>
                  </a:cubicBezTo>
                  <a:cubicBezTo>
                    <a:pt x="1421498" y="6349975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2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6"/>
              <a:stretch>
                <a:fillRect l="-36298" r="-14077"/>
              </a:stretch>
            </a:blipFill>
          </p:spPr>
          <p:txBody>
            <a:bodyPr/>
            <a:lstStyle/>
            <a:p>
              <a:endParaRPr lang="en-US" dirty="0"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7058369" y="-2054572"/>
            <a:ext cx="2758717" cy="2758717"/>
            <a:chOff x="0" y="0"/>
            <a:chExt cx="812800" cy="81280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438150" cap="sq">
              <a:solidFill>
                <a:srgbClr val="ED2E2B"/>
              </a:solidFill>
              <a:prstDash val="solid"/>
              <a:miter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 dirty="0"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-1124737" y="8771946"/>
            <a:ext cx="2606317" cy="2606317"/>
            <a:chOff x="0" y="0"/>
            <a:chExt cx="812800" cy="812800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314E9C"/>
            </a:solidFill>
            <a:ln w="504825" cap="sq">
              <a:solidFill>
                <a:srgbClr val="FBFDFD"/>
              </a:solidFill>
              <a:prstDash val="solid"/>
              <a:miter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659"/>
                </a:lnSpc>
                <a:spcBef>
                  <a:spcPct val="0"/>
                </a:spcBef>
              </a:pPr>
              <a:endParaRPr dirty="0"/>
            </a:p>
          </p:txBody>
        </p:sp>
      </p:grpSp>
      <p:sp>
        <p:nvSpPr>
          <p:cNvPr id="15" name="TextBox 15"/>
          <p:cNvSpPr txBox="1"/>
          <p:nvPr/>
        </p:nvSpPr>
        <p:spPr>
          <a:xfrm>
            <a:off x="1237433" y="907084"/>
            <a:ext cx="13440571" cy="1019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8003"/>
              </a:lnSpc>
              <a:spcBef>
                <a:spcPct val="0"/>
              </a:spcBef>
            </a:pPr>
            <a:r>
              <a:rPr lang="en-US" sz="6669" b="1" spc="240" dirty="0">
                <a:solidFill>
                  <a:srgbClr val="314E9C"/>
                </a:solidFill>
                <a:latin typeface="Montserrat Classic Bold"/>
                <a:ea typeface="Montserrat Classic Bold"/>
                <a:cs typeface="Montserrat Classic Bold"/>
                <a:sym typeface="Montserrat Classic Bold"/>
              </a:rPr>
              <a:t>Lightning Safety Protocol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028700" y="2265370"/>
            <a:ext cx="11234653" cy="67003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820422" lvl="1" indent="-410211" algn="l">
              <a:lnSpc>
                <a:spcPts val="4826"/>
              </a:lnSpc>
              <a:buFont typeface="Arial"/>
              <a:buChar char="•"/>
            </a:pPr>
            <a:r>
              <a:rPr lang="en-US" sz="3800" b="1" spc="171" dirty="0">
                <a:solidFill>
                  <a:srgbClr val="314E9C"/>
                </a:solidFill>
                <a:latin typeface="Montserrat Classic Bold"/>
                <a:ea typeface="Montserrat Classic Bold"/>
                <a:cs typeface="Montserrat Classic Bold"/>
                <a:sym typeface="Montserrat Classic Bold"/>
              </a:rPr>
              <a:t>Listen to those in charge and who are assigned to watch the weather and share updates.</a:t>
            </a:r>
          </a:p>
          <a:p>
            <a:pPr marL="820422" lvl="1" indent="-410211" algn="l">
              <a:lnSpc>
                <a:spcPts val="4826"/>
              </a:lnSpc>
              <a:buFont typeface="Arial"/>
              <a:buChar char="•"/>
            </a:pPr>
            <a:r>
              <a:rPr lang="en-US" sz="3800" b="1" spc="171" dirty="0">
                <a:solidFill>
                  <a:srgbClr val="314E9C"/>
                </a:solidFill>
                <a:latin typeface="Montserrat Classic Bold"/>
                <a:ea typeface="Montserrat Classic Bold"/>
                <a:cs typeface="Montserrat Classic Bold"/>
                <a:sym typeface="Montserrat Classic Bold"/>
              </a:rPr>
              <a:t>Go</a:t>
            </a:r>
            <a:r>
              <a:rPr lang="en-US" sz="3800" b="1" u="none" strike="noStrike" spc="171" dirty="0">
                <a:solidFill>
                  <a:srgbClr val="314E9C"/>
                </a:solidFill>
                <a:latin typeface="Montserrat Classic Bold"/>
                <a:ea typeface="Montserrat Classic Bold"/>
                <a:cs typeface="Montserrat Classic Bold"/>
                <a:sym typeface="Montserrat Classic Bold"/>
              </a:rPr>
              <a:t> to safe places nearby as indicated by your coach or trainer—like buildings with walls or cars.</a:t>
            </a:r>
          </a:p>
          <a:p>
            <a:pPr marL="820422" lvl="1" indent="-410211" algn="l">
              <a:lnSpc>
                <a:spcPts val="4826"/>
              </a:lnSpc>
              <a:buFont typeface="Arial"/>
              <a:buChar char="•"/>
            </a:pPr>
            <a:r>
              <a:rPr lang="en-US" sz="3800" b="1" u="none" strike="noStrike" spc="171" dirty="0">
                <a:solidFill>
                  <a:srgbClr val="314E9C"/>
                </a:solidFill>
                <a:latin typeface="Montserrat Classic Bold"/>
                <a:ea typeface="Montserrat Classic Bold"/>
                <a:cs typeface="Montserrat Classic Bold"/>
                <a:sym typeface="Montserrat Classic Bold"/>
              </a:rPr>
              <a:t>Outside activities or contests can start again after a minimum of 30 minutes after the last lightning strike. Your coach or Athletic </a:t>
            </a:r>
            <a:r>
              <a:rPr lang="en-US" sz="3800" b="1" spc="171" dirty="0">
                <a:solidFill>
                  <a:srgbClr val="314E9C"/>
                </a:solidFill>
                <a:latin typeface="Montserrat Classic Bold"/>
                <a:ea typeface="Montserrat Classic Bold"/>
                <a:cs typeface="Montserrat Classic Bold"/>
                <a:sym typeface="Montserrat Classic Bold"/>
              </a:rPr>
              <a:t>T</a:t>
            </a:r>
            <a:r>
              <a:rPr lang="en-US" sz="3800" b="1" u="none" strike="noStrike" spc="171" dirty="0">
                <a:solidFill>
                  <a:srgbClr val="314E9C"/>
                </a:solidFill>
                <a:latin typeface="Montserrat Classic Bold"/>
                <a:ea typeface="Montserrat Classic Bold"/>
                <a:cs typeface="Montserrat Classic Bold"/>
                <a:sym typeface="Montserrat Classic Bold"/>
              </a:rPr>
              <a:t>rainer should monitor the time on their app.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14E9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112920"/>
            <a:ext cx="18288000" cy="3773114"/>
            <a:chOff x="0" y="0"/>
            <a:chExt cx="24384000" cy="5030819"/>
          </a:xfrm>
        </p:grpSpPr>
        <p:pic>
          <p:nvPicPr>
            <p:cNvPr id="3" name="Picture 3"/>
            <p:cNvPicPr>
              <a:picLocks noChangeAspect="1"/>
            </p:cNvPicPr>
            <p:nvPr/>
          </p:nvPicPr>
          <p:blipFill>
            <a:blip r:embed="rId2">
              <a:alphaModFix amt="14000"/>
            </a:blip>
            <a:srcRect t="34516" b="34516"/>
            <a:stretch>
              <a:fillRect/>
            </a:stretch>
          </p:blipFill>
          <p:spPr>
            <a:xfrm>
              <a:off x="0" y="0"/>
              <a:ext cx="24384000" cy="5030819"/>
            </a:xfrm>
            <a:prstGeom prst="rect">
              <a:avLst/>
            </a:prstGeom>
          </p:spPr>
        </p:pic>
      </p:grpSp>
      <p:grpSp>
        <p:nvGrpSpPr>
          <p:cNvPr id="4" name="Group 4"/>
          <p:cNvGrpSpPr/>
          <p:nvPr/>
        </p:nvGrpSpPr>
        <p:grpSpPr>
          <a:xfrm>
            <a:off x="0" y="3886035"/>
            <a:ext cx="18288000" cy="6400965"/>
            <a:chOff x="0" y="0"/>
            <a:chExt cx="4816593" cy="1685851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4816592" cy="1685851"/>
            </a:xfrm>
            <a:custGeom>
              <a:avLst/>
              <a:gdLst/>
              <a:ahLst/>
              <a:cxnLst/>
              <a:rect l="l" t="t" r="r" b="b"/>
              <a:pathLst>
                <a:path w="4816592" h="1685851">
                  <a:moveTo>
                    <a:pt x="0" y="0"/>
                  </a:moveTo>
                  <a:lnTo>
                    <a:pt x="4816592" y="0"/>
                  </a:lnTo>
                  <a:lnTo>
                    <a:pt x="4816592" y="1685851"/>
                  </a:lnTo>
                  <a:lnTo>
                    <a:pt x="0" y="168585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-57150"/>
              <a:ext cx="4816593" cy="174300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39"/>
                </a:lnSpc>
              </a:pPr>
              <a:endParaRPr dirty="0"/>
            </a:p>
          </p:txBody>
        </p:sp>
      </p:grpSp>
      <p:sp>
        <p:nvSpPr>
          <p:cNvPr id="7" name="Freeform 7"/>
          <p:cNvSpPr/>
          <p:nvPr/>
        </p:nvSpPr>
        <p:spPr>
          <a:xfrm>
            <a:off x="8333203" y="-1109791"/>
            <a:ext cx="1621594" cy="1621594"/>
          </a:xfrm>
          <a:custGeom>
            <a:avLst/>
            <a:gdLst/>
            <a:ahLst/>
            <a:cxnLst/>
            <a:rect l="l" t="t" r="r" b="b"/>
            <a:pathLst>
              <a:path w="1621594" h="1621594">
                <a:moveTo>
                  <a:pt x="0" y="0"/>
                </a:moveTo>
                <a:lnTo>
                  <a:pt x="1621594" y="0"/>
                </a:lnTo>
                <a:lnTo>
                  <a:pt x="1621594" y="1621594"/>
                </a:lnTo>
                <a:lnTo>
                  <a:pt x="0" y="162159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8" name="Freeform 8"/>
          <p:cNvSpPr/>
          <p:nvPr/>
        </p:nvSpPr>
        <p:spPr>
          <a:xfrm>
            <a:off x="8333203" y="9678747"/>
            <a:ext cx="1621594" cy="1621594"/>
          </a:xfrm>
          <a:custGeom>
            <a:avLst/>
            <a:gdLst/>
            <a:ahLst/>
            <a:cxnLst/>
            <a:rect l="l" t="t" r="r" b="b"/>
            <a:pathLst>
              <a:path w="1621594" h="1621594">
                <a:moveTo>
                  <a:pt x="0" y="0"/>
                </a:moveTo>
                <a:lnTo>
                  <a:pt x="1621594" y="0"/>
                </a:lnTo>
                <a:lnTo>
                  <a:pt x="1621594" y="1621594"/>
                </a:lnTo>
                <a:lnTo>
                  <a:pt x="0" y="1621594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9" name="Freeform 9"/>
          <p:cNvSpPr/>
          <p:nvPr/>
        </p:nvSpPr>
        <p:spPr>
          <a:xfrm>
            <a:off x="10987582" y="3963013"/>
            <a:ext cx="7300418" cy="6323987"/>
          </a:xfrm>
          <a:custGeom>
            <a:avLst/>
            <a:gdLst/>
            <a:ahLst/>
            <a:cxnLst/>
            <a:rect l="l" t="t" r="r" b="b"/>
            <a:pathLst>
              <a:path w="7300418" h="6323987">
                <a:moveTo>
                  <a:pt x="0" y="0"/>
                </a:moveTo>
                <a:lnTo>
                  <a:pt x="7300418" y="0"/>
                </a:lnTo>
                <a:lnTo>
                  <a:pt x="7300418" y="6323987"/>
                </a:lnTo>
                <a:lnTo>
                  <a:pt x="0" y="6323987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10" name="Freeform 10"/>
          <p:cNvSpPr/>
          <p:nvPr/>
        </p:nvSpPr>
        <p:spPr>
          <a:xfrm>
            <a:off x="1248174" y="3736486"/>
            <a:ext cx="6777040" cy="6777040"/>
          </a:xfrm>
          <a:custGeom>
            <a:avLst/>
            <a:gdLst/>
            <a:ahLst/>
            <a:cxnLst/>
            <a:rect l="l" t="t" r="r" b="b"/>
            <a:pathLst>
              <a:path w="6777040" h="6777040">
                <a:moveTo>
                  <a:pt x="0" y="0"/>
                </a:moveTo>
                <a:lnTo>
                  <a:pt x="6777040" y="0"/>
                </a:lnTo>
                <a:lnTo>
                  <a:pt x="6777040" y="6777041"/>
                </a:lnTo>
                <a:lnTo>
                  <a:pt x="0" y="6777041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11" name="TextBox 11"/>
          <p:cNvSpPr txBox="1"/>
          <p:nvPr/>
        </p:nvSpPr>
        <p:spPr>
          <a:xfrm>
            <a:off x="1248174" y="1163639"/>
            <a:ext cx="15656000" cy="17583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4040"/>
              </a:lnSpc>
            </a:pPr>
            <a:r>
              <a:rPr lang="en-US" sz="10800" b="1" dirty="0">
                <a:solidFill>
                  <a:srgbClr val="FEFEFE"/>
                </a:solidFill>
                <a:latin typeface="Klein Bold"/>
                <a:ea typeface="Klein Bold"/>
                <a:cs typeface="Klein Bold"/>
                <a:sym typeface="Klein Bold"/>
              </a:rPr>
              <a:t>HYDRATION AND FUEL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-2700000">
            <a:off x="15446278" y="-1685650"/>
            <a:ext cx="6145089" cy="7288971"/>
            <a:chOff x="0" y="0"/>
            <a:chExt cx="1618460" cy="191972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618460" cy="1919729"/>
            </a:xfrm>
            <a:custGeom>
              <a:avLst/>
              <a:gdLst/>
              <a:ahLst/>
              <a:cxnLst/>
              <a:rect l="l" t="t" r="r" b="b"/>
              <a:pathLst>
                <a:path w="1618460" h="1919729">
                  <a:moveTo>
                    <a:pt x="0" y="0"/>
                  </a:moveTo>
                  <a:lnTo>
                    <a:pt x="1618460" y="0"/>
                  </a:lnTo>
                  <a:lnTo>
                    <a:pt x="1618460" y="1919729"/>
                  </a:lnTo>
                  <a:lnTo>
                    <a:pt x="0" y="1919729"/>
                  </a:lnTo>
                  <a:close/>
                </a:path>
              </a:pathLst>
            </a:custGeom>
            <a:solidFill>
              <a:srgbClr val="4E66B7"/>
            </a:solidFill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47625"/>
              <a:ext cx="1618460" cy="196735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 dirty="0"/>
            </a:p>
          </p:txBody>
        </p:sp>
      </p:grpSp>
      <p:sp>
        <p:nvSpPr>
          <p:cNvPr id="5" name="Freeform 5"/>
          <p:cNvSpPr/>
          <p:nvPr/>
        </p:nvSpPr>
        <p:spPr>
          <a:xfrm rot="5400000">
            <a:off x="11941502" y="839372"/>
            <a:ext cx="9619282" cy="5963955"/>
          </a:xfrm>
          <a:custGeom>
            <a:avLst/>
            <a:gdLst/>
            <a:ahLst/>
            <a:cxnLst/>
            <a:rect l="l" t="t" r="r" b="b"/>
            <a:pathLst>
              <a:path w="9619282" h="5963955">
                <a:moveTo>
                  <a:pt x="0" y="0"/>
                </a:moveTo>
                <a:lnTo>
                  <a:pt x="9619281" y="0"/>
                </a:lnTo>
                <a:lnTo>
                  <a:pt x="9619281" y="5963955"/>
                </a:lnTo>
                <a:lnTo>
                  <a:pt x="0" y="596395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US" dirty="0"/>
          </a:p>
        </p:txBody>
      </p:sp>
      <p:grpSp>
        <p:nvGrpSpPr>
          <p:cNvPr id="6" name="Group 6"/>
          <p:cNvGrpSpPr/>
          <p:nvPr/>
        </p:nvGrpSpPr>
        <p:grpSpPr>
          <a:xfrm rot="8117627">
            <a:off x="-4005177" y="6490932"/>
            <a:ext cx="4145058" cy="4916643"/>
            <a:chOff x="0" y="0"/>
            <a:chExt cx="1618460" cy="1919729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618460" cy="1919729"/>
            </a:xfrm>
            <a:custGeom>
              <a:avLst/>
              <a:gdLst/>
              <a:ahLst/>
              <a:cxnLst/>
              <a:rect l="l" t="t" r="r" b="b"/>
              <a:pathLst>
                <a:path w="1618460" h="1919729">
                  <a:moveTo>
                    <a:pt x="0" y="0"/>
                  </a:moveTo>
                  <a:lnTo>
                    <a:pt x="1618460" y="0"/>
                  </a:lnTo>
                  <a:lnTo>
                    <a:pt x="1618460" y="1919729"/>
                  </a:lnTo>
                  <a:lnTo>
                    <a:pt x="0" y="1919729"/>
                  </a:lnTo>
                  <a:close/>
                </a:path>
              </a:pathLst>
            </a:custGeom>
            <a:solidFill>
              <a:srgbClr val="4E66B7"/>
            </a:solidFill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47625"/>
              <a:ext cx="1618460" cy="196735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 dirty="0"/>
            </a:p>
          </p:txBody>
        </p:sp>
      </p:grpSp>
      <p:sp>
        <p:nvSpPr>
          <p:cNvPr id="9" name="Freeform 9"/>
          <p:cNvSpPr/>
          <p:nvPr/>
        </p:nvSpPr>
        <p:spPr>
          <a:xfrm rot="-5382372">
            <a:off x="-3864188" y="7951581"/>
            <a:ext cx="6488511" cy="4022877"/>
          </a:xfrm>
          <a:custGeom>
            <a:avLst/>
            <a:gdLst/>
            <a:ahLst/>
            <a:cxnLst/>
            <a:rect l="l" t="t" r="r" b="b"/>
            <a:pathLst>
              <a:path w="6488511" h="4022877">
                <a:moveTo>
                  <a:pt x="0" y="0"/>
                </a:moveTo>
                <a:lnTo>
                  <a:pt x="6488512" y="0"/>
                </a:lnTo>
                <a:lnTo>
                  <a:pt x="6488512" y="4022878"/>
                </a:lnTo>
                <a:lnTo>
                  <a:pt x="0" y="402287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US" dirty="0"/>
          </a:p>
        </p:txBody>
      </p:sp>
      <p:sp>
        <p:nvSpPr>
          <p:cNvPr id="10" name="TextBox 10"/>
          <p:cNvSpPr txBox="1"/>
          <p:nvPr/>
        </p:nvSpPr>
        <p:spPr>
          <a:xfrm>
            <a:off x="3947544" y="7873555"/>
            <a:ext cx="2194861" cy="3567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84"/>
              </a:lnSpc>
              <a:spcBef>
                <a:spcPct val="0"/>
              </a:spcBef>
            </a:pPr>
            <a:r>
              <a:rPr lang="en-US" sz="2060" dirty="0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  <a:t>Everest Cantu 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1269706" y="-4788913"/>
            <a:ext cx="13683797" cy="7049813"/>
            <a:chOff x="0" y="0"/>
            <a:chExt cx="17250682" cy="8887452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17250683" cy="8887451"/>
            </a:xfrm>
            <a:custGeom>
              <a:avLst/>
              <a:gdLst/>
              <a:ahLst/>
              <a:cxnLst/>
              <a:rect l="l" t="t" r="r" b="b"/>
              <a:pathLst>
                <a:path w="17250683" h="8887451">
                  <a:moveTo>
                    <a:pt x="0" y="0"/>
                  </a:moveTo>
                  <a:lnTo>
                    <a:pt x="17250683" y="0"/>
                  </a:lnTo>
                  <a:lnTo>
                    <a:pt x="17250683" y="8887451"/>
                  </a:lnTo>
                  <a:lnTo>
                    <a:pt x="0" y="8887451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0" y="114300"/>
              <a:ext cx="17250682" cy="8773152"/>
            </a:xfrm>
            <a:prstGeom prst="rect">
              <a:avLst/>
            </a:prstGeom>
          </p:spPr>
          <p:txBody>
            <a:bodyPr lIns="0" tIns="0" rIns="0" bIns="0" rtlCol="0" anchor="b"/>
            <a:lstStyle/>
            <a:p>
              <a:pPr algn="l">
                <a:lnSpc>
                  <a:spcPts val="11232"/>
                </a:lnSpc>
              </a:pPr>
              <a:r>
                <a:rPr lang="en-US" sz="10400" b="1" spc="-14" dirty="0">
                  <a:solidFill>
                    <a:srgbClr val="0A3782"/>
                  </a:solidFill>
                  <a:latin typeface="PT Sans Bold"/>
                  <a:ea typeface="PT Sans Bold"/>
                  <a:cs typeface="PT Sans Bold"/>
                  <a:sym typeface="PT Sans Bold"/>
                </a:rPr>
                <a:t>HYDRATION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1269706" y="2286872"/>
            <a:ext cx="10920057" cy="8076625"/>
            <a:chOff x="0" y="0"/>
            <a:chExt cx="13536653" cy="10011895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13536653" cy="10011895"/>
            </a:xfrm>
            <a:custGeom>
              <a:avLst/>
              <a:gdLst/>
              <a:ahLst/>
              <a:cxnLst/>
              <a:rect l="l" t="t" r="r" b="b"/>
              <a:pathLst>
                <a:path w="13536653" h="10011895">
                  <a:moveTo>
                    <a:pt x="0" y="0"/>
                  </a:moveTo>
                  <a:lnTo>
                    <a:pt x="13536653" y="0"/>
                  </a:lnTo>
                  <a:lnTo>
                    <a:pt x="13536653" y="10011895"/>
                  </a:lnTo>
                  <a:lnTo>
                    <a:pt x="0" y="10011895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0" y="57150"/>
              <a:ext cx="13536653" cy="9954745"/>
            </a:xfrm>
            <a:prstGeom prst="rect">
              <a:avLst/>
            </a:prstGeom>
          </p:spPr>
          <p:txBody>
            <a:bodyPr lIns="0" tIns="0" rIns="0" bIns="0" rtlCol="0" anchor="t"/>
            <a:lstStyle/>
            <a:p>
              <a:pPr algn="l">
                <a:lnSpc>
                  <a:spcPts val="6489"/>
                </a:lnSpc>
              </a:pPr>
              <a:r>
                <a:rPr lang="en-US" sz="5899" b="1" spc="53" dirty="0">
                  <a:solidFill>
                    <a:srgbClr val="0A3782"/>
                  </a:solidFill>
                  <a:latin typeface="TT Rounds Condensed Bold"/>
                  <a:ea typeface="TT Rounds Condensed Bold"/>
                  <a:cs typeface="TT Rounds Condensed Bold"/>
                  <a:sym typeface="TT Rounds Condensed Bold"/>
                </a:rPr>
                <a:t>Athletes should drink water  throughout the day as well as before and after exercise.</a:t>
              </a:r>
            </a:p>
            <a:p>
              <a:pPr algn="l">
                <a:lnSpc>
                  <a:spcPts val="2640"/>
                </a:lnSpc>
              </a:pPr>
              <a:endParaRPr lang="en-US" sz="5899" b="1" spc="53" dirty="0">
                <a:solidFill>
                  <a:srgbClr val="0A3782"/>
                </a:solidFill>
                <a:latin typeface="TT Rounds Condensed Bold"/>
                <a:ea typeface="TT Rounds Condensed Bold"/>
                <a:cs typeface="TT Rounds Condensed Bold"/>
                <a:sym typeface="TT Rounds Condensed Bold"/>
              </a:endParaRPr>
            </a:p>
            <a:p>
              <a:pPr algn="l">
                <a:lnSpc>
                  <a:spcPts val="6489"/>
                </a:lnSpc>
              </a:pPr>
              <a:r>
                <a:rPr lang="en-US" sz="5899" b="1" spc="53" dirty="0">
                  <a:solidFill>
                    <a:srgbClr val="0A3782"/>
                  </a:solidFill>
                  <a:latin typeface="TT Rounds Condensed Bold"/>
                  <a:ea typeface="TT Rounds Condensed Bold"/>
                  <a:cs typeface="TT Rounds Condensed Bold"/>
                  <a:sym typeface="TT Rounds Condensed Bold"/>
                </a:rPr>
                <a:t>Sports drinks can be helpful:</a:t>
              </a:r>
            </a:p>
            <a:p>
              <a:pPr marL="1273798" lvl="1" indent="-636899" algn="l">
                <a:lnSpc>
                  <a:spcPts val="6489"/>
                </a:lnSpc>
                <a:buFont typeface="Arial"/>
                <a:buChar char="•"/>
              </a:pPr>
              <a:r>
                <a:rPr lang="en-US" sz="5899" b="1" spc="53" dirty="0">
                  <a:solidFill>
                    <a:srgbClr val="0A3782"/>
                  </a:solidFill>
                  <a:latin typeface="TT Rounds Condensed Bold"/>
                  <a:ea typeface="TT Rounds Condensed Bold"/>
                  <a:cs typeface="TT Rounds Condensed Bold"/>
                  <a:sym typeface="TT Rounds Condensed Bold"/>
                </a:rPr>
                <a:t>You’re exercising for more than an hour</a:t>
              </a:r>
            </a:p>
            <a:p>
              <a:pPr marL="1273798" lvl="1" indent="-636899" algn="l">
                <a:lnSpc>
                  <a:spcPts val="6489"/>
                </a:lnSpc>
                <a:buFont typeface="Arial"/>
                <a:buChar char="•"/>
              </a:pPr>
              <a:r>
                <a:rPr lang="en-US" sz="5899" b="1" spc="53" dirty="0">
                  <a:solidFill>
                    <a:srgbClr val="0A3782"/>
                  </a:solidFill>
                  <a:latin typeface="TT Rounds Condensed Bold"/>
                  <a:ea typeface="TT Rounds Condensed Bold"/>
                  <a:cs typeface="TT Rounds Condensed Bold"/>
                  <a:sym typeface="TT Rounds Condensed Bold"/>
                </a:rPr>
                <a:t>It’s really hot and humid outside</a:t>
              </a:r>
            </a:p>
            <a:p>
              <a:pPr algn="l">
                <a:lnSpc>
                  <a:spcPts val="6489"/>
                </a:lnSpc>
              </a:pPr>
              <a:endParaRPr lang="en-US" sz="5899" b="1" spc="53" dirty="0">
                <a:solidFill>
                  <a:srgbClr val="0A3782"/>
                </a:solidFill>
                <a:latin typeface="TT Rounds Condensed Bold"/>
                <a:ea typeface="TT Rounds Condensed Bold"/>
                <a:cs typeface="TT Rounds Condensed Bold"/>
                <a:sym typeface="TT Rounds Condensed Bold"/>
              </a:endParaRP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13005757" y="705155"/>
            <a:ext cx="3754399" cy="3754399"/>
            <a:chOff x="0" y="0"/>
            <a:chExt cx="812800" cy="812800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4"/>
              <a:stretch>
                <a:fillRect l="-50093"/>
              </a:stretch>
            </a:blipFill>
          </p:spPr>
          <p:txBody>
            <a:bodyPr/>
            <a:lstStyle/>
            <a:p>
              <a:endParaRPr lang="en-US" dirty="0"/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13005757" y="5143500"/>
            <a:ext cx="3754399" cy="3754399"/>
            <a:chOff x="0" y="0"/>
            <a:chExt cx="812800" cy="812800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5"/>
              <a:stretch>
                <a:fillRect l="-15119" r="-34974"/>
              </a:stretch>
            </a:blipFill>
          </p:spPr>
          <p:txBody>
            <a:bodyPr/>
            <a:lstStyle/>
            <a:p>
              <a:endParaRPr lang="en-US" dirty="0"/>
            </a:p>
          </p:txBody>
        </p:sp>
      </p:grpSp>
      <p:sp>
        <p:nvSpPr>
          <p:cNvPr id="21" name="Freeform 21"/>
          <p:cNvSpPr/>
          <p:nvPr/>
        </p:nvSpPr>
        <p:spPr>
          <a:xfrm>
            <a:off x="12384687" y="2714857"/>
            <a:ext cx="1982367" cy="1672622"/>
          </a:xfrm>
          <a:custGeom>
            <a:avLst/>
            <a:gdLst/>
            <a:ahLst/>
            <a:cxnLst/>
            <a:rect l="l" t="t" r="r" b="b"/>
            <a:pathLst>
              <a:path w="1982367" h="1672622">
                <a:moveTo>
                  <a:pt x="0" y="0"/>
                </a:moveTo>
                <a:lnTo>
                  <a:pt x="1982367" y="0"/>
                </a:lnTo>
                <a:lnTo>
                  <a:pt x="1982367" y="1672622"/>
                </a:lnTo>
                <a:lnTo>
                  <a:pt x="0" y="167262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22" name="Freeform 22"/>
          <p:cNvSpPr/>
          <p:nvPr/>
        </p:nvSpPr>
        <p:spPr>
          <a:xfrm>
            <a:off x="12777982" y="7276632"/>
            <a:ext cx="1982367" cy="1672622"/>
          </a:xfrm>
          <a:custGeom>
            <a:avLst/>
            <a:gdLst/>
            <a:ahLst/>
            <a:cxnLst/>
            <a:rect l="l" t="t" r="r" b="b"/>
            <a:pathLst>
              <a:path w="1982367" h="1672622">
                <a:moveTo>
                  <a:pt x="0" y="0"/>
                </a:moveTo>
                <a:lnTo>
                  <a:pt x="1982366" y="0"/>
                </a:lnTo>
                <a:lnTo>
                  <a:pt x="1982366" y="1672622"/>
                </a:lnTo>
                <a:lnTo>
                  <a:pt x="0" y="167262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-2700000">
            <a:off x="15446278" y="-1685650"/>
            <a:ext cx="6145089" cy="7288971"/>
            <a:chOff x="0" y="0"/>
            <a:chExt cx="1618460" cy="191972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618460" cy="1919729"/>
            </a:xfrm>
            <a:custGeom>
              <a:avLst/>
              <a:gdLst/>
              <a:ahLst/>
              <a:cxnLst/>
              <a:rect l="l" t="t" r="r" b="b"/>
              <a:pathLst>
                <a:path w="1618460" h="1919729">
                  <a:moveTo>
                    <a:pt x="0" y="0"/>
                  </a:moveTo>
                  <a:lnTo>
                    <a:pt x="1618460" y="0"/>
                  </a:lnTo>
                  <a:lnTo>
                    <a:pt x="1618460" y="1919729"/>
                  </a:lnTo>
                  <a:lnTo>
                    <a:pt x="0" y="1919729"/>
                  </a:lnTo>
                  <a:close/>
                </a:path>
              </a:pathLst>
            </a:custGeom>
            <a:solidFill>
              <a:srgbClr val="4E66B7"/>
            </a:solidFill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47625"/>
              <a:ext cx="1618460" cy="196735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 dirty="0"/>
            </a:p>
          </p:txBody>
        </p:sp>
      </p:grpSp>
      <p:sp>
        <p:nvSpPr>
          <p:cNvPr id="5" name="Freeform 5"/>
          <p:cNvSpPr/>
          <p:nvPr/>
        </p:nvSpPr>
        <p:spPr>
          <a:xfrm rot="5400000">
            <a:off x="11941502" y="839372"/>
            <a:ext cx="9619282" cy="5963955"/>
          </a:xfrm>
          <a:custGeom>
            <a:avLst/>
            <a:gdLst/>
            <a:ahLst/>
            <a:cxnLst/>
            <a:rect l="l" t="t" r="r" b="b"/>
            <a:pathLst>
              <a:path w="9619282" h="5963955">
                <a:moveTo>
                  <a:pt x="0" y="0"/>
                </a:moveTo>
                <a:lnTo>
                  <a:pt x="9619281" y="0"/>
                </a:lnTo>
                <a:lnTo>
                  <a:pt x="9619281" y="5963955"/>
                </a:lnTo>
                <a:lnTo>
                  <a:pt x="0" y="596395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US" dirty="0"/>
          </a:p>
        </p:txBody>
      </p:sp>
      <p:grpSp>
        <p:nvGrpSpPr>
          <p:cNvPr id="6" name="Group 6"/>
          <p:cNvGrpSpPr/>
          <p:nvPr/>
        </p:nvGrpSpPr>
        <p:grpSpPr>
          <a:xfrm rot="8117627">
            <a:off x="-4005177" y="6490932"/>
            <a:ext cx="4145058" cy="4916643"/>
            <a:chOff x="0" y="0"/>
            <a:chExt cx="1618460" cy="1919729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618460" cy="1919729"/>
            </a:xfrm>
            <a:custGeom>
              <a:avLst/>
              <a:gdLst/>
              <a:ahLst/>
              <a:cxnLst/>
              <a:rect l="l" t="t" r="r" b="b"/>
              <a:pathLst>
                <a:path w="1618460" h="1919729">
                  <a:moveTo>
                    <a:pt x="0" y="0"/>
                  </a:moveTo>
                  <a:lnTo>
                    <a:pt x="1618460" y="0"/>
                  </a:lnTo>
                  <a:lnTo>
                    <a:pt x="1618460" y="1919729"/>
                  </a:lnTo>
                  <a:lnTo>
                    <a:pt x="0" y="1919729"/>
                  </a:lnTo>
                  <a:close/>
                </a:path>
              </a:pathLst>
            </a:custGeom>
            <a:solidFill>
              <a:srgbClr val="4E66B7"/>
            </a:solidFill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47625"/>
              <a:ext cx="1618460" cy="196735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 dirty="0"/>
            </a:p>
          </p:txBody>
        </p:sp>
      </p:grpSp>
      <p:sp>
        <p:nvSpPr>
          <p:cNvPr id="9" name="Freeform 9"/>
          <p:cNvSpPr/>
          <p:nvPr/>
        </p:nvSpPr>
        <p:spPr>
          <a:xfrm rot="-5382372">
            <a:off x="-3864188" y="7951581"/>
            <a:ext cx="6488511" cy="4022877"/>
          </a:xfrm>
          <a:custGeom>
            <a:avLst/>
            <a:gdLst/>
            <a:ahLst/>
            <a:cxnLst/>
            <a:rect l="l" t="t" r="r" b="b"/>
            <a:pathLst>
              <a:path w="6488511" h="4022877">
                <a:moveTo>
                  <a:pt x="0" y="0"/>
                </a:moveTo>
                <a:lnTo>
                  <a:pt x="6488512" y="0"/>
                </a:lnTo>
                <a:lnTo>
                  <a:pt x="6488512" y="4022878"/>
                </a:lnTo>
                <a:lnTo>
                  <a:pt x="0" y="402287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US" dirty="0"/>
          </a:p>
        </p:txBody>
      </p:sp>
      <p:sp>
        <p:nvSpPr>
          <p:cNvPr id="10" name="TextBox 10"/>
          <p:cNvSpPr txBox="1"/>
          <p:nvPr/>
        </p:nvSpPr>
        <p:spPr>
          <a:xfrm>
            <a:off x="3947544" y="7873555"/>
            <a:ext cx="2194861" cy="3567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84"/>
              </a:lnSpc>
              <a:spcBef>
                <a:spcPct val="0"/>
              </a:spcBef>
            </a:pPr>
            <a:r>
              <a:rPr lang="en-US" sz="2060" dirty="0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  <a:t>Everest Cantu 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1028700" y="-4904901"/>
            <a:ext cx="13683797" cy="7049813"/>
            <a:chOff x="0" y="0"/>
            <a:chExt cx="17250682" cy="8887452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17250683" cy="8887451"/>
            </a:xfrm>
            <a:custGeom>
              <a:avLst/>
              <a:gdLst/>
              <a:ahLst/>
              <a:cxnLst/>
              <a:rect l="l" t="t" r="r" b="b"/>
              <a:pathLst>
                <a:path w="17250683" h="8887451">
                  <a:moveTo>
                    <a:pt x="0" y="0"/>
                  </a:moveTo>
                  <a:lnTo>
                    <a:pt x="17250683" y="0"/>
                  </a:lnTo>
                  <a:lnTo>
                    <a:pt x="17250683" y="8887451"/>
                  </a:lnTo>
                  <a:lnTo>
                    <a:pt x="0" y="8887451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0" y="95250"/>
              <a:ext cx="17250682" cy="8792202"/>
            </a:xfrm>
            <a:prstGeom prst="rect">
              <a:avLst/>
            </a:prstGeom>
          </p:spPr>
          <p:txBody>
            <a:bodyPr lIns="0" tIns="0" rIns="0" bIns="0" rtlCol="0" anchor="b"/>
            <a:lstStyle/>
            <a:p>
              <a:pPr algn="l">
                <a:lnSpc>
                  <a:spcPts val="8855"/>
                </a:lnSpc>
              </a:pPr>
              <a:r>
                <a:rPr lang="en-US" sz="8199" b="1" spc="-11" dirty="0">
                  <a:solidFill>
                    <a:srgbClr val="0A3782"/>
                  </a:solidFill>
                  <a:latin typeface="PT Sans Bold"/>
                  <a:ea typeface="PT Sans Bold"/>
                  <a:cs typeface="PT Sans Bold"/>
                  <a:sym typeface="PT Sans Bold"/>
                </a:rPr>
                <a:t>What NOT to Drink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1028700" y="2144912"/>
            <a:ext cx="10970649" cy="7879333"/>
            <a:chOff x="0" y="0"/>
            <a:chExt cx="13599368" cy="9767329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13599367" cy="9767329"/>
            </a:xfrm>
            <a:custGeom>
              <a:avLst/>
              <a:gdLst/>
              <a:ahLst/>
              <a:cxnLst/>
              <a:rect l="l" t="t" r="r" b="b"/>
              <a:pathLst>
                <a:path w="13599367" h="9767329">
                  <a:moveTo>
                    <a:pt x="0" y="0"/>
                  </a:moveTo>
                  <a:lnTo>
                    <a:pt x="13599367" y="0"/>
                  </a:lnTo>
                  <a:lnTo>
                    <a:pt x="13599367" y="9767329"/>
                  </a:lnTo>
                  <a:lnTo>
                    <a:pt x="0" y="9767329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0" y="-9525"/>
              <a:ext cx="13599368" cy="9776854"/>
            </a:xfrm>
            <a:prstGeom prst="rect">
              <a:avLst/>
            </a:prstGeom>
          </p:spPr>
          <p:txBody>
            <a:bodyPr lIns="0" tIns="0" rIns="0" bIns="0" rtlCol="0" anchor="t"/>
            <a:lstStyle/>
            <a:p>
              <a:pPr marL="993135" lvl="1" indent="-496567" algn="l">
                <a:lnSpc>
                  <a:spcPts val="5519"/>
                </a:lnSpc>
                <a:buFont typeface="Arial"/>
                <a:buChar char="•"/>
              </a:pPr>
              <a:r>
                <a:rPr lang="en-US" sz="4599" b="1" spc="41" dirty="0">
                  <a:solidFill>
                    <a:srgbClr val="0A3782"/>
                  </a:solidFill>
                  <a:latin typeface="TT Rounds Condensed Bold"/>
                  <a:ea typeface="TT Rounds Condensed Bold"/>
                  <a:cs typeface="TT Rounds Condensed Bold"/>
                  <a:sym typeface="TT Rounds Condensed Bold"/>
                </a:rPr>
                <a:t>FRUIT JUICES</a:t>
              </a:r>
            </a:p>
            <a:p>
              <a:pPr marL="993135" lvl="1" indent="-496567" algn="l">
                <a:lnSpc>
                  <a:spcPts val="5519"/>
                </a:lnSpc>
                <a:buFont typeface="Arial"/>
                <a:buChar char="•"/>
              </a:pPr>
              <a:r>
                <a:rPr lang="en-US" sz="4599" b="1" spc="41" dirty="0">
                  <a:solidFill>
                    <a:srgbClr val="0A3782"/>
                  </a:solidFill>
                  <a:latin typeface="TT Rounds Condensed Bold"/>
                  <a:ea typeface="TT Rounds Condensed Bold"/>
                  <a:cs typeface="TT Rounds Condensed Bold"/>
                  <a:sym typeface="TT Rounds Condensed Bold"/>
                </a:rPr>
                <a:t>CARBONATED SODAS</a:t>
              </a:r>
            </a:p>
            <a:p>
              <a:pPr marL="993135" lvl="1" indent="-496567" algn="l">
                <a:lnSpc>
                  <a:spcPts val="5519"/>
                </a:lnSpc>
                <a:buFont typeface="Arial"/>
                <a:buChar char="•"/>
              </a:pPr>
              <a:r>
                <a:rPr lang="en-US" sz="4599" b="1" spc="41" dirty="0">
                  <a:solidFill>
                    <a:srgbClr val="0A3782"/>
                  </a:solidFill>
                  <a:latin typeface="TT Rounds Condensed Bold"/>
                  <a:ea typeface="TT Rounds Condensed Bold"/>
                  <a:cs typeface="TT Rounds Condensed Bold"/>
                  <a:sym typeface="TT Rounds Condensed Bold"/>
                </a:rPr>
                <a:t>ENERGY DRINKS with caffeine and/or ephedrine</a:t>
              </a:r>
            </a:p>
            <a:p>
              <a:pPr marL="1986269" lvl="2" indent="-662090" algn="l">
                <a:lnSpc>
                  <a:spcPts val="5519"/>
                </a:lnSpc>
                <a:buFont typeface="Arial"/>
                <a:buChar char="⚬"/>
              </a:pPr>
              <a:r>
                <a:rPr lang="en-US" sz="4599" b="1" spc="41" dirty="0">
                  <a:solidFill>
                    <a:srgbClr val="0A3782"/>
                  </a:solidFill>
                  <a:latin typeface="TT Rounds Condensed Bold"/>
                  <a:ea typeface="TT Rounds Condensed Bold"/>
                  <a:cs typeface="TT Rounds Condensed Bold"/>
                  <a:sym typeface="TT Rounds Condensed Bold"/>
                </a:rPr>
                <a:t>Make you more likely to get heat sickness or heart problems when you exercise</a:t>
              </a:r>
            </a:p>
            <a:p>
              <a:pPr marL="1986269" lvl="2" indent="-662090" algn="l">
                <a:lnSpc>
                  <a:spcPts val="5519"/>
                </a:lnSpc>
                <a:buFont typeface="Arial"/>
                <a:buChar char="⚬"/>
              </a:pPr>
              <a:r>
                <a:rPr lang="en-US" sz="4599" b="1" spc="41" dirty="0">
                  <a:solidFill>
                    <a:srgbClr val="0A3782"/>
                  </a:solidFill>
                  <a:latin typeface="TT Rounds Condensed Bold"/>
                  <a:ea typeface="TT Rounds Condensed Bold"/>
                  <a:cs typeface="TT Rounds Condensed Bold"/>
                  <a:sym typeface="TT Rounds Condensed Bold"/>
                </a:rPr>
                <a:t>Cause feelings like anxiety, jitters, nausea, stomach pain, or diarrhea</a:t>
              </a:r>
            </a:p>
            <a:p>
              <a:pPr algn="l">
                <a:lnSpc>
                  <a:spcPts val="5519"/>
                </a:lnSpc>
              </a:pPr>
              <a:endParaRPr lang="en-US" sz="4599" b="1" spc="41" dirty="0">
                <a:solidFill>
                  <a:srgbClr val="0A3782"/>
                </a:solidFill>
                <a:latin typeface="TT Rounds Condensed Bold"/>
                <a:ea typeface="TT Rounds Condensed Bold"/>
                <a:cs typeface="TT Rounds Condensed Bold"/>
                <a:sym typeface="TT Rounds Condensed Bold"/>
              </a:endParaRPr>
            </a:p>
            <a:p>
              <a:pPr algn="l">
                <a:lnSpc>
                  <a:spcPts val="5519"/>
                </a:lnSpc>
              </a:pPr>
              <a:endParaRPr lang="en-US" sz="4599" b="1" spc="41" dirty="0">
                <a:solidFill>
                  <a:srgbClr val="0A3782"/>
                </a:solidFill>
                <a:latin typeface="TT Rounds Condensed Bold"/>
                <a:ea typeface="TT Rounds Condensed Bold"/>
                <a:cs typeface="TT Rounds Condensed Bold"/>
                <a:sym typeface="TT Rounds Condensed Bold"/>
              </a:endParaRP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12325252" y="514922"/>
            <a:ext cx="2887827" cy="2887827"/>
            <a:chOff x="0" y="0"/>
            <a:chExt cx="812800" cy="812800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4"/>
              <a:stretch>
                <a:fillRect l="-16792" r="-1901"/>
              </a:stretch>
            </a:blipFill>
          </p:spPr>
          <p:txBody>
            <a:bodyPr/>
            <a:lstStyle/>
            <a:p>
              <a:endParaRPr lang="en-US" dirty="0"/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12325252" y="3650669"/>
            <a:ext cx="2887827" cy="2887827"/>
            <a:chOff x="0" y="0"/>
            <a:chExt cx="812800" cy="812800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5"/>
              <a:stretch>
                <a:fillRect l="-25471" r="-25471"/>
              </a:stretch>
            </a:blipFill>
          </p:spPr>
          <p:txBody>
            <a:bodyPr/>
            <a:lstStyle/>
            <a:p>
              <a:endParaRPr lang="en-US" dirty="0"/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12325252" y="6786415"/>
            <a:ext cx="2887827" cy="2887827"/>
            <a:chOff x="0" y="0"/>
            <a:chExt cx="812800" cy="812800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6"/>
              <a:stretch>
                <a:fillRect l="-25175" r="-43245"/>
              </a:stretch>
            </a:blipFill>
          </p:spPr>
          <p:txBody>
            <a:bodyPr/>
            <a:lstStyle/>
            <a:p>
              <a:endParaRPr lang="en-US" dirty="0"/>
            </a:p>
          </p:txBody>
        </p:sp>
      </p:grpSp>
      <p:sp>
        <p:nvSpPr>
          <p:cNvPr id="23" name="Freeform 23"/>
          <p:cNvSpPr/>
          <p:nvPr/>
        </p:nvSpPr>
        <p:spPr>
          <a:xfrm>
            <a:off x="12850558" y="1028700"/>
            <a:ext cx="1837213" cy="1837213"/>
          </a:xfrm>
          <a:custGeom>
            <a:avLst/>
            <a:gdLst/>
            <a:ahLst/>
            <a:cxnLst/>
            <a:rect l="l" t="t" r="r" b="b"/>
            <a:pathLst>
              <a:path w="1837213" h="1837213">
                <a:moveTo>
                  <a:pt x="0" y="0"/>
                </a:moveTo>
                <a:lnTo>
                  <a:pt x="1837214" y="0"/>
                </a:lnTo>
                <a:lnTo>
                  <a:pt x="1837214" y="1837213"/>
                </a:lnTo>
                <a:lnTo>
                  <a:pt x="0" y="183721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24" name="Freeform 24"/>
          <p:cNvSpPr/>
          <p:nvPr/>
        </p:nvSpPr>
        <p:spPr>
          <a:xfrm>
            <a:off x="12850558" y="4224893"/>
            <a:ext cx="1837213" cy="1837213"/>
          </a:xfrm>
          <a:custGeom>
            <a:avLst/>
            <a:gdLst/>
            <a:ahLst/>
            <a:cxnLst/>
            <a:rect l="l" t="t" r="r" b="b"/>
            <a:pathLst>
              <a:path w="1837213" h="1837213">
                <a:moveTo>
                  <a:pt x="0" y="0"/>
                </a:moveTo>
                <a:lnTo>
                  <a:pt x="1837214" y="0"/>
                </a:lnTo>
                <a:lnTo>
                  <a:pt x="1837214" y="1837214"/>
                </a:lnTo>
                <a:lnTo>
                  <a:pt x="0" y="1837214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25" name="Freeform 25"/>
          <p:cNvSpPr/>
          <p:nvPr/>
        </p:nvSpPr>
        <p:spPr>
          <a:xfrm>
            <a:off x="12850558" y="7311722"/>
            <a:ext cx="1837213" cy="1837213"/>
          </a:xfrm>
          <a:custGeom>
            <a:avLst/>
            <a:gdLst/>
            <a:ahLst/>
            <a:cxnLst/>
            <a:rect l="l" t="t" r="r" b="b"/>
            <a:pathLst>
              <a:path w="1837213" h="1837213">
                <a:moveTo>
                  <a:pt x="0" y="0"/>
                </a:moveTo>
                <a:lnTo>
                  <a:pt x="1837214" y="0"/>
                </a:lnTo>
                <a:lnTo>
                  <a:pt x="1837214" y="1837213"/>
                </a:lnTo>
                <a:lnTo>
                  <a:pt x="0" y="183721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-2700000">
            <a:off x="15446278" y="-1685650"/>
            <a:ext cx="6145089" cy="7288971"/>
            <a:chOff x="0" y="0"/>
            <a:chExt cx="1618460" cy="191972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618460" cy="1919729"/>
            </a:xfrm>
            <a:custGeom>
              <a:avLst/>
              <a:gdLst/>
              <a:ahLst/>
              <a:cxnLst/>
              <a:rect l="l" t="t" r="r" b="b"/>
              <a:pathLst>
                <a:path w="1618460" h="1919729">
                  <a:moveTo>
                    <a:pt x="0" y="0"/>
                  </a:moveTo>
                  <a:lnTo>
                    <a:pt x="1618460" y="0"/>
                  </a:lnTo>
                  <a:lnTo>
                    <a:pt x="1618460" y="1919729"/>
                  </a:lnTo>
                  <a:lnTo>
                    <a:pt x="0" y="1919729"/>
                  </a:lnTo>
                  <a:close/>
                </a:path>
              </a:pathLst>
            </a:custGeom>
            <a:solidFill>
              <a:srgbClr val="4E66B7"/>
            </a:solidFill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47625"/>
              <a:ext cx="1618460" cy="196735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 dirty="0"/>
            </a:p>
          </p:txBody>
        </p:sp>
      </p:grpSp>
      <p:sp>
        <p:nvSpPr>
          <p:cNvPr id="5" name="Freeform 5"/>
          <p:cNvSpPr/>
          <p:nvPr/>
        </p:nvSpPr>
        <p:spPr>
          <a:xfrm rot="5400000">
            <a:off x="11941502" y="839372"/>
            <a:ext cx="9619282" cy="5963955"/>
          </a:xfrm>
          <a:custGeom>
            <a:avLst/>
            <a:gdLst/>
            <a:ahLst/>
            <a:cxnLst/>
            <a:rect l="l" t="t" r="r" b="b"/>
            <a:pathLst>
              <a:path w="9619282" h="5963955">
                <a:moveTo>
                  <a:pt x="0" y="0"/>
                </a:moveTo>
                <a:lnTo>
                  <a:pt x="9619281" y="0"/>
                </a:lnTo>
                <a:lnTo>
                  <a:pt x="9619281" y="5963955"/>
                </a:lnTo>
                <a:lnTo>
                  <a:pt x="0" y="596395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US" dirty="0"/>
          </a:p>
        </p:txBody>
      </p:sp>
      <p:grpSp>
        <p:nvGrpSpPr>
          <p:cNvPr id="6" name="Group 6"/>
          <p:cNvGrpSpPr/>
          <p:nvPr/>
        </p:nvGrpSpPr>
        <p:grpSpPr>
          <a:xfrm rot="8117627">
            <a:off x="-4005177" y="6490932"/>
            <a:ext cx="4145058" cy="4916643"/>
            <a:chOff x="0" y="0"/>
            <a:chExt cx="1618460" cy="1919729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618460" cy="1919729"/>
            </a:xfrm>
            <a:custGeom>
              <a:avLst/>
              <a:gdLst/>
              <a:ahLst/>
              <a:cxnLst/>
              <a:rect l="l" t="t" r="r" b="b"/>
              <a:pathLst>
                <a:path w="1618460" h="1919729">
                  <a:moveTo>
                    <a:pt x="0" y="0"/>
                  </a:moveTo>
                  <a:lnTo>
                    <a:pt x="1618460" y="0"/>
                  </a:lnTo>
                  <a:lnTo>
                    <a:pt x="1618460" y="1919729"/>
                  </a:lnTo>
                  <a:lnTo>
                    <a:pt x="0" y="1919729"/>
                  </a:lnTo>
                  <a:close/>
                </a:path>
              </a:pathLst>
            </a:custGeom>
            <a:solidFill>
              <a:srgbClr val="4E66B7"/>
            </a:solidFill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47625"/>
              <a:ext cx="1618460" cy="196735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 dirty="0"/>
            </a:p>
          </p:txBody>
        </p:sp>
      </p:grpSp>
      <p:sp>
        <p:nvSpPr>
          <p:cNvPr id="9" name="Freeform 9"/>
          <p:cNvSpPr/>
          <p:nvPr/>
        </p:nvSpPr>
        <p:spPr>
          <a:xfrm rot="-5382372">
            <a:off x="-3864188" y="7951581"/>
            <a:ext cx="6488511" cy="4022877"/>
          </a:xfrm>
          <a:custGeom>
            <a:avLst/>
            <a:gdLst/>
            <a:ahLst/>
            <a:cxnLst/>
            <a:rect l="l" t="t" r="r" b="b"/>
            <a:pathLst>
              <a:path w="6488511" h="4022877">
                <a:moveTo>
                  <a:pt x="0" y="0"/>
                </a:moveTo>
                <a:lnTo>
                  <a:pt x="6488512" y="0"/>
                </a:lnTo>
                <a:lnTo>
                  <a:pt x="6488512" y="4022878"/>
                </a:lnTo>
                <a:lnTo>
                  <a:pt x="0" y="402287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US" dirty="0"/>
          </a:p>
        </p:txBody>
      </p:sp>
      <p:sp>
        <p:nvSpPr>
          <p:cNvPr id="10" name="TextBox 10"/>
          <p:cNvSpPr txBox="1"/>
          <p:nvPr/>
        </p:nvSpPr>
        <p:spPr>
          <a:xfrm>
            <a:off x="3947544" y="7873555"/>
            <a:ext cx="2194861" cy="3567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84"/>
              </a:lnSpc>
              <a:spcBef>
                <a:spcPct val="0"/>
              </a:spcBef>
            </a:pPr>
            <a:r>
              <a:rPr lang="en-US" sz="2060" dirty="0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  <a:t>Everest Cantu 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1028700" y="-4793667"/>
            <a:ext cx="15376904" cy="7922092"/>
            <a:chOff x="0" y="0"/>
            <a:chExt cx="17250682" cy="8887452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17250683" cy="8887451"/>
            </a:xfrm>
            <a:custGeom>
              <a:avLst/>
              <a:gdLst/>
              <a:ahLst/>
              <a:cxnLst/>
              <a:rect l="l" t="t" r="r" b="b"/>
              <a:pathLst>
                <a:path w="17250683" h="8887451">
                  <a:moveTo>
                    <a:pt x="0" y="0"/>
                  </a:moveTo>
                  <a:lnTo>
                    <a:pt x="17250683" y="0"/>
                  </a:lnTo>
                  <a:lnTo>
                    <a:pt x="17250683" y="8887451"/>
                  </a:lnTo>
                  <a:lnTo>
                    <a:pt x="0" y="8887451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0" y="95250"/>
              <a:ext cx="17250682" cy="8792202"/>
            </a:xfrm>
            <a:prstGeom prst="rect">
              <a:avLst/>
            </a:prstGeom>
          </p:spPr>
          <p:txBody>
            <a:bodyPr lIns="0" tIns="0" rIns="0" bIns="0" rtlCol="0" anchor="b"/>
            <a:lstStyle/>
            <a:p>
              <a:pPr algn="l">
                <a:lnSpc>
                  <a:spcPts val="8855"/>
                </a:lnSpc>
              </a:pPr>
              <a:r>
                <a:rPr lang="en-US" sz="8199" b="1" u="sng" spc="-8" dirty="0">
                  <a:solidFill>
                    <a:srgbClr val="0A3782"/>
                  </a:solidFill>
                  <a:latin typeface="PT Sans Bold"/>
                  <a:ea typeface="PT Sans Bold"/>
                  <a:cs typeface="PT Sans Bold"/>
                  <a:sym typeface="PT Sans Bold"/>
                </a:rPr>
                <a:t>Hydration:</a:t>
              </a:r>
            </a:p>
            <a:p>
              <a:pPr algn="l">
                <a:lnSpc>
                  <a:spcPts val="8855"/>
                </a:lnSpc>
              </a:pPr>
              <a:r>
                <a:rPr lang="en-US" sz="8199" b="1" u="sng" spc="-11" dirty="0">
                  <a:solidFill>
                    <a:srgbClr val="0A3782"/>
                  </a:solidFill>
                  <a:latin typeface="PT Sans Bold"/>
                  <a:ea typeface="PT Sans Bold"/>
                  <a:cs typeface="PT Sans Bold"/>
                  <a:sym typeface="PT Sans Bold"/>
                </a:rPr>
                <a:t>Best Practices Example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1269706" y="2899474"/>
            <a:ext cx="10921325" cy="6358826"/>
            <a:chOff x="0" y="0"/>
            <a:chExt cx="13538224" cy="7882488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13538223" cy="7882488"/>
            </a:xfrm>
            <a:custGeom>
              <a:avLst/>
              <a:gdLst/>
              <a:ahLst/>
              <a:cxnLst/>
              <a:rect l="l" t="t" r="r" b="b"/>
              <a:pathLst>
                <a:path w="13538223" h="7882488">
                  <a:moveTo>
                    <a:pt x="0" y="0"/>
                  </a:moveTo>
                  <a:lnTo>
                    <a:pt x="13538223" y="0"/>
                  </a:lnTo>
                  <a:lnTo>
                    <a:pt x="13538223" y="7882488"/>
                  </a:lnTo>
                  <a:lnTo>
                    <a:pt x="0" y="7882488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0" y="-9525"/>
              <a:ext cx="13538224" cy="7892013"/>
            </a:xfrm>
            <a:prstGeom prst="rect">
              <a:avLst/>
            </a:prstGeom>
          </p:spPr>
          <p:txBody>
            <a:bodyPr lIns="0" tIns="0" rIns="0" bIns="0" rtlCol="0" anchor="t"/>
            <a:lstStyle/>
            <a:p>
              <a:pPr marL="885187" lvl="1" indent="-442594" algn="l">
                <a:lnSpc>
                  <a:spcPts val="4919"/>
                </a:lnSpc>
                <a:buFont typeface="Arial"/>
                <a:buChar char="•"/>
              </a:pPr>
              <a:r>
                <a:rPr lang="en-US" sz="4099" b="1" spc="36" dirty="0">
                  <a:solidFill>
                    <a:srgbClr val="0A3782"/>
                  </a:solidFill>
                  <a:latin typeface="TT Rounds Condensed Bold"/>
                  <a:ea typeface="TT Rounds Condensed Bold"/>
                  <a:cs typeface="TT Rounds Condensed Bold"/>
                  <a:sym typeface="TT Rounds Condensed Bold"/>
                </a:rPr>
                <a:t>Drink about 16 ounces (a big glass) 2 hours before practice.</a:t>
              </a:r>
            </a:p>
            <a:p>
              <a:pPr marL="885187" lvl="1" indent="-442594" algn="l">
                <a:lnSpc>
                  <a:spcPts val="4919"/>
                </a:lnSpc>
                <a:buFont typeface="Arial"/>
                <a:buChar char="•"/>
              </a:pPr>
              <a:r>
                <a:rPr lang="en-US" sz="4099" b="1" spc="36" dirty="0">
                  <a:solidFill>
                    <a:srgbClr val="0A3782"/>
                  </a:solidFill>
                  <a:latin typeface="TT Rounds Condensed Bold"/>
                  <a:ea typeface="TT Rounds Condensed Bold"/>
                  <a:cs typeface="TT Rounds Condensed Bold"/>
                  <a:sym typeface="TT Rounds Condensed Bold"/>
                </a:rPr>
                <a:t>Drink 8-16 ounces 15 minutes before starting.</a:t>
              </a:r>
            </a:p>
            <a:p>
              <a:pPr marL="885187" lvl="1" indent="-442594" algn="l">
                <a:lnSpc>
                  <a:spcPts val="4919"/>
                </a:lnSpc>
                <a:buFont typeface="Arial"/>
                <a:buChar char="•"/>
              </a:pPr>
              <a:r>
                <a:rPr lang="en-US" sz="4099" b="1" spc="36" dirty="0">
                  <a:solidFill>
                    <a:srgbClr val="0A3782"/>
                  </a:solidFill>
                  <a:latin typeface="TT Rounds Condensed Bold"/>
                  <a:ea typeface="TT Rounds Condensed Bold"/>
                  <a:cs typeface="TT Rounds Condensed Bold"/>
                  <a:sym typeface="TT Rounds Condensed Bold"/>
                </a:rPr>
                <a:t>Drink 4-8 ounces every 15-20 minutes while you’re practicing.</a:t>
              </a:r>
            </a:p>
            <a:p>
              <a:pPr marL="863598" lvl="1" indent="-431799" algn="l">
                <a:lnSpc>
                  <a:spcPts val="4799"/>
                </a:lnSpc>
                <a:buFont typeface="Arial"/>
                <a:buChar char="•"/>
              </a:pPr>
              <a:r>
                <a:rPr lang="en-US" sz="3999" b="1" spc="35" dirty="0">
                  <a:solidFill>
                    <a:srgbClr val="0A3782"/>
                  </a:solidFill>
                  <a:latin typeface="TT Rounds Condensed Bold"/>
                  <a:ea typeface="TT Rounds Condensed Bold"/>
                  <a:cs typeface="TT Rounds Condensed Bold"/>
                  <a:sym typeface="TT Rounds Condensed Bold"/>
                </a:rPr>
                <a:t>After practice, drink 16-20 ounces for every pound you lost (like from sweating).</a:t>
              </a:r>
            </a:p>
            <a:p>
              <a:pPr algn="l">
                <a:lnSpc>
                  <a:spcPts val="4919"/>
                </a:lnSpc>
              </a:pPr>
              <a:endParaRPr lang="en-US" sz="3999" b="1" spc="35" dirty="0">
                <a:solidFill>
                  <a:srgbClr val="0A3782"/>
                </a:solidFill>
                <a:latin typeface="TT Rounds Condensed Bold"/>
                <a:ea typeface="TT Rounds Condensed Bold"/>
                <a:cs typeface="TT Rounds Condensed Bold"/>
                <a:sym typeface="TT Rounds Condensed Bold"/>
              </a:endParaRPr>
            </a:p>
            <a:p>
              <a:pPr algn="l">
                <a:lnSpc>
                  <a:spcPts val="4919"/>
                </a:lnSpc>
              </a:pPr>
              <a:r>
                <a:rPr lang="en-US" sz="4099" b="1" spc="38" dirty="0">
                  <a:solidFill>
                    <a:srgbClr val="FE0000"/>
                  </a:solidFill>
                  <a:latin typeface="TT Rounds Condensed Bold"/>
                  <a:ea typeface="TT Rounds Condensed Bold"/>
                  <a:cs typeface="TT Rounds Condensed Bold"/>
                  <a:sym typeface="TT Rounds Condensed Bold"/>
                </a:rPr>
                <a:t>Check your urine color—clear or light yellow means you’re hydrated!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12191030" y="3361068"/>
            <a:ext cx="9120225" cy="9120225"/>
            <a:chOff x="0" y="0"/>
            <a:chExt cx="812800" cy="812800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4"/>
              <a:stretch>
                <a:fillRect l="-52613" r="-18693"/>
              </a:stretch>
            </a:blipFill>
          </p:spPr>
          <p:txBody>
            <a:bodyPr/>
            <a:lstStyle/>
            <a:p>
              <a:endParaRPr lang="en-US" dirty="0"/>
            </a:p>
          </p:txBody>
        </p:sp>
      </p:grp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-2700000">
            <a:off x="15446278" y="-1685650"/>
            <a:ext cx="6145089" cy="7288971"/>
            <a:chOff x="0" y="0"/>
            <a:chExt cx="1618460" cy="191972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618460" cy="1919729"/>
            </a:xfrm>
            <a:custGeom>
              <a:avLst/>
              <a:gdLst/>
              <a:ahLst/>
              <a:cxnLst/>
              <a:rect l="l" t="t" r="r" b="b"/>
              <a:pathLst>
                <a:path w="1618460" h="1919729">
                  <a:moveTo>
                    <a:pt x="0" y="0"/>
                  </a:moveTo>
                  <a:lnTo>
                    <a:pt x="1618460" y="0"/>
                  </a:lnTo>
                  <a:lnTo>
                    <a:pt x="1618460" y="1919729"/>
                  </a:lnTo>
                  <a:lnTo>
                    <a:pt x="0" y="1919729"/>
                  </a:lnTo>
                  <a:close/>
                </a:path>
              </a:pathLst>
            </a:custGeom>
            <a:solidFill>
              <a:srgbClr val="4E66B7"/>
            </a:solidFill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47625"/>
              <a:ext cx="1618460" cy="196735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 dirty="0"/>
            </a:p>
          </p:txBody>
        </p:sp>
      </p:grpSp>
      <p:sp>
        <p:nvSpPr>
          <p:cNvPr id="5" name="Freeform 5"/>
          <p:cNvSpPr/>
          <p:nvPr/>
        </p:nvSpPr>
        <p:spPr>
          <a:xfrm rot="5400000">
            <a:off x="11941502" y="839372"/>
            <a:ext cx="9619282" cy="5963955"/>
          </a:xfrm>
          <a:custGeom>
            <a:avLst/>
            <a:gdLst/>
            <a:ahLst/>
            <a:cxnLst/>
            <a:rect l="l" t="t" r="r" b="b"/>
            <a:pathLst>
              <a:path w="9619282" h="5963955">
                <a:moveTo>
                  <a:pt x="0" y="0"/>
                </a:moveTo>
                <a:lnTo>
                  <a:pt x="9619281" y="0"/>
                </a:lnTo>
                <a:lnTo>
                  <a:pt x="9619281" y="5963955"/>
                </a:lnTo>
                <a:lnTo>
                  <a:pt x="0" y="596395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US" dirty="0"/>
          </a:p>
        </p:txBody>
      </p:sp>
      <p:grpSp>
        <p:nvGrpSpPr>
          <p:cNvPr id="6" name="Group 6"/>
          <p:cNvGrpSpPr/>
          <p:nvPr/>
        </p:nvGrpSpPr>
        <p:grpSpPr>
          <a:xfrm rot="8117627">
            <a:off x="-4005177" y="6490932"/>
            <a:ext cx="4145058" cy="4916643"/>
            <a:chOff x="0" y="0"/>
            <a:chExt cx="1618460" cy="1919729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618460" cy="1919729"/>
            </a:xfrm>
            <a:custGeom>
              <a:avLst/>
              <a:gdLst/>
              <a:ahLst/>
              <a:cxnLst/>
              <a:rect l="l" t="t" r="r" b="b"/>
              <a:pathLst>
                <a:path w="1618460" h="1919729">
                  <a:moveTo>
                    <a:pt x="0" y="0"/>
                  </a:moveTo>
                  <a:lnTo>
                    <a:pt x="1618460" y="0"/>
                  </a:lnTo>
                  <a:lnTo>
                    <a:pt x="1618460" y="1919729"/>
                  </a:lnTo>
                  <a:lnTo>
                    <a:pt x="0" y="1919729"/>
                  </a:lnTo>
                  <a:close/>
                </a:path>
              </a:pathLst>
            </a:custGeom>
            <a:solidFill>
              <a:srgbClr val="4E66B7"/>
            </a:solidFill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47625"/>
              <a:ext cx="1618460" cy="196735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 dirty="0"/>
            </a:p>
          </p:txBody>
        </p:sp>
      </p:grpSp>
      <p:sp>
        <p:nvSpPr>
          <p:cNvPr id="9" name="Freeform 9"/>
          <p:cNvSpPr/>
          <p:nvPr/>
        </p:nvSpPr>
        <p:spPr>
          <a:xfrm rot="-5382372">
            <a:off x="-3864188" y="7951581"/>
            <a:ext cx="6488511" cy="4022877"/>
          </a:xfrm>
          <a:custGeom>
            <a:avLst/>
            <a:gdLst/>
            <a:ahLst/>
            <a:cxnLst/>
            <a:rect l="l" t="t" r="r" b="b"/>
            <a:pathLst>
              <a:path w="6488511" h="4022877">
                <a:moveTo>
                  <a:pt x="0" y="0"/>
                </a:moveTo>
                <a:lnTo>
                  <a:pt x="6488512" y="0"/>
                </a:lnTo>
                <a:lnTo>
                  <a:pt x="6488512" y="4022878"/>
                </a:lnTo>
                <a:lnTo>
                  <a:pt x="0" y="402287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US" dirty="0"/>
          </a:p>
        </p:txBody>
      </p:sp>
      <p:sp>
        <p:nvSpPr>
          <p:cNvPr id="10" name="TextBox 10"/>
          <p:cNvSpPr txBox="1"/>
          <p:nvPr/>
        </p:nvSpPr>
        <p:spPr>
          <a:xfrm>
            <a:off x="3947544" y="7873555"/>
            <a:ext cx="2194861" cy="3567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84"/>
              </a:lnSpc>
              <a:spcBef>
                <a:spcPct val="0"/>
              </a:spcBef>
            </a:pPr>
            <a:r>
              <a:rPr lang="en-US" sz="2060" dirty="0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  <a:t>Everest Cantu 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1024082" y="-5779785"/>
            <a:ext cx="15376904" cy="7922092"/>
            <a:chOff x="0" y="0"/>
            <a:chExt cx="17250682" cy="8887452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17250683" cy="8887451"/>
            </a:xfrm>
            <a:custGeom>
              <a:avLst/>
              <a:gdLst/>
              <a:ahLst/>
              <a:cxnLst/>
              <a:rect l="l" t="t" r="r" b="b"/>
              <a:pathLst>
                <a:path w="17250683" h="8887451">
                  <a:moveTo>
                    <a:pt x="0" y="0"/>
                  </a:moveTo>
                  <a:lnTo>
                    <a:pt x="17250683" y="0"/>
                  </a:lnTo>
                  <a:lnTo>
                    <a:pt x="17250683" y="8887451"/>
                  </a:lnTo>
                  <a:lnTo>
                    <a:pt x="0" y="8887451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0" y="95250"/>
              <a:ext cx="17250682" cy="8792202"/>
            </a:xfrm>
            <a:prstGeom prst="rect">
              <a:avLst/>
            </a:prstGeom>
          </p:spPr>
          <p:txBody>
            <a:bodyPr lIns="0" tIns="0" rIns="0" bIns="0" rtlCol="0" anchor="b"/>
            <a:lstStyle/>
            <a:p>
              <a:pPr algn="l">
                <a:lnSpc>
                  <a:spcPts val="8855"/>
                </a:lnSpc>
              </a:pPr>
              <a:r>
                <a:rPr lang="en-US" sz="8199" b="1" u="sng" spc="-11" dirty="0">
                  <a:solidFill>
                    <a:srgbClr val="0A3782"/>
                  </a:solidFill>
                  <a:latin typeface="PT Sans Bold"/>
                  <a:ea typeface="PT Sans Bold"/>
                  <a:cs typeface="PT Sans Bold"/>
                  <a:sym typeface="PT Sans Bold"/>
                </a:rPr>
                <a:t>Hyponatremia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519222" y="2278561"/>
            <a:ext cx="11321651" cy="6488683"/>
            <a:chOff x="0" y="0"/>
            <a:chExt cx="14034474" cy="8043460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14034474" cy="8043460"/>
            </a:xfrm>
            <a:custGeom>
              <a:avLst/>
              <a:gdLst/>
              <a:ahLst/>
              <a:cxnLst/>
              <a:rect l="l" t="t" r="r" b="b"/>
              <a:pathLst>
                <a:path w="14034474" h="8043460">
                  <a:moveTo>
                    <a:pt x="0" y="0"/>
                  </a:moveTo>
                  <a:lnTo>
                    <a:pt x="14034474" y="0"/>
                  </a:lnTo>
                  <a:lnTo>
                    <a:pt x="14034474" y="8043460"/>
                  </a:lnTo>
                  <a:lnTo>
                    <a:pt x="0" y="804346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0" y="-9525"/>
              <a:ext cx="14034474" cy="8052985"/>
            </a:xfrm>
            <a:prstGeom prst="rect">
              <a:avLst/>
            </a:prstGeom>
          </p:spPr>
          <p:txBody>
            <a:bodyPr lIns="0" tIns="0" rIns="0" bIns="0" rtlCol="0" anchor="t"/>
            <a:lstStyle/>
            <a:p>
              <a:pPr marL="993135" lvl="1" indent="-496567" algn="l">
                <a:lnSpc>
                  <a:spcPts val="5519"/>
                </a:lnSpc>
                <a:buFont typeface="Arial"/>
                <a:buChar char="•"/>
              </a:pPr>
              <a:r>
                <a:rPr lang="en-US" sz="4599" b="1" spc="41" dirty="0">
                  <a:solidFill>
                    <a:srgbClr val="0A3782"/>
                  </a:solidFill>
                  <a:latin typeface="TT Rounds Condensed Bold"/>
                  <a:ea typeface="TT Rounds Condensed Bold"/>
                  <a:cs typeface="TT Rounds Condensed Bold"/>
                  <a:sym typeface="TT Rounds Condensed Bold"/>
                </a:rPr>
                <a:t>It’s rare but serious and can happen if you drink </a:t>
              </a:r>
              <a:r>
                <a:rPr lang="en-US" sz="4599" b="1" i="1" u="sng" spc="41" dirty="0">
                  <a:solidFill>
                    <a:srgbClr val="0A3782"/>
                  </a:solidFill>
                  <a:latin typeface="TT Rounds Condensed Bold Italics"/>
                  <a:ea typeface="TT Rounds Condensed Bold Italics"/>
                  <a:cs typeface="TT Rounds Condensed Bold Italics"/>
                  <a:sym typeface="TT Rounds Condensed Bold Italics"/>
                </a:rPr>
                <a:t>too much water</a:t>
              </a:r>
              <a:r>
                <a:rPr lang="en-US" sz="4599" b="1" spc="41" dirty="0">
                  <a:solidFill>
                    <a:srgbClr val="0A3782"/>
                  </a:solidFill>
                  <a:latin typeface="TT Rounds Condensed Bold"/>
                  <a:ea typeface="TT Rounds Condensed Bold"/>
                  <a:cs typeface="TT Rounds Condensed Bold"/>
                  <a:sym typeface="TT Rounds Condensed Bold"/>
                </a:rPr>
                <a:t> in a short time.</a:t>
              </a:r>
            </a:p>
            <a:p>
              <a:pPr marL="993135" lvl="1" indent="-496567" algn="l">
                <a:lnSpc>
                  <a:spcPts val="5519"/>
                </a:lnSpc>
                <a:buFont typeface="Arial"/>
                <a:buChar char="•"/>
              </a:pPr>
              <a:r>
                <a:rPr lang="en-US" sz="4599" b="1" spc="41" dirty="0">
                  <a:solidFill>
                    <a:srgbClr val="0A3782"/>
                  </a:solidFill>
                  <a:latin typeface="TT Rounds Condensed Bold"/>
                  <a:ea typeface="TT Rounds Condensed Bold"/>
                  <a:cs typeface="TT Rounds Condensed Bold"/>
                  <a:sym typeface="TT Rounds Condensed Bold"/>
                </a:rPr>
                <a:t>This is the opposite of dehydration.</a:t>
              </a:r>
            </a:p>
            <a:p>
              <a:pPr marL="993135" lvl="1" indent="-496567" algn="l">
                <a:lnSpc>
                  <a:spcPts val="5519"/>
                </a:lnSpc>
                <a:buFont typeface="Arial"/>
                <a:buChar char="•"/>
              </a:pPr>
              <a:r>
                <a:rPr lang="en-US" sz="4599" b="1" spc="41" dirty="0">
                  <a:solidFill>
                    <a:srgbClr val="0A3782"/>
                  </a:solidFill>
                  <a:latin typeface="TT Rounds Condensed Bold"/>
                  <a:ea typeface="TT Rounds Condensed Bold"/>
                  <a:cs typeface="TT Rounds Condensed Bold"/>
                  <a:sym typeface="TT Rounds Condensed Bold"/>
                </a:rPr>
                <a:t>It happens when you drink way more water than you sweat out.</a:t>
              </a:r>
            </a:p>
            <a:p>
              <a:pPr marL="993135" lvl="1" indent="-496567" algn="l">
                <a:lnSpc>
                  <a:spcPts val="5519"/>
                </a:lnSpc>
                <a:buFont typeface="Arial"/>
                <a:buChar char="•"/>
              </a:pPr>
              <a:r>
                <a:rPr lang="en-US" sz="4599" b="1" spc="41" dirty="0">
                  <a:solidFill>
                    <a:srgbClr val="0A3782"/>
                  </a:solidFill>
                  <a:latin typeface="TT Rounds Condensed Bold"/>
                  <a:ea typeface="TT Rounds Condensed Bold"/>
                  <a:cs typeface="TT Rounds Condensed Bold"/>
                  <a:sym typeface="TT Rounds Condensed Bold"/>
                </a:rPr>
                <a:t>Symptoms: feeling confused, headache, very tired, or seizures.</a:t>
              </a:r>
            </a:p>
            <a:p>
              <a:pPr marL="993135" lvl="1" indent="-496567" algn="l">
                <a:lnSpc>
                  <a:spcPts val="5519"/>
                </a:lnSpc>
                <a:buFont typeface="Arial"/>
                <a:buChar char="•"/>
              </a:pPr>
              <a:r>
                <a:rPr lang="en-US" sz="4599" b="1" spc="43" dirty="0">
                  <a:solidFill>
                    <a:srgbClr val="0A3782"/>
                  </a:solidFill>
                  <a:latin typeface="TT Rounds Condensed Bold"/>
                  <a:ea typeface="TT Rounds Condensed Bold"/>
                  <a:cs typeface="TT Rounds Condensed Bold"/>
                  <a:sym typeface="TT Rounds Condensed Bold"/>
                </a:rPr>
                <a:t>If someone shows these signs, call 911 right away!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11840874" y="3237334"/>
            <a:ext cx="9120225" cy="9120225"/>
            <a:chOff x="0" y="0"/>
            <a:chExt cx="812800" cy="812800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4"/>
              <a:stretch>
                <a:fillRect l="-1139" r="-48954"/>
              </a:stretch>
            </a:blipFill>
          </p:spPr>
          <p:txBody>
            <a:bodyPr/>
            <a:lstStyle/>
            <a:p>
              <a:endParaRPr lang="en-US" dirty="0"/>
            </a:p>
          </p:txBody>
        </p:sp>
      </p:grp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-2700000">
            <a:off x="16054371" y="-1836196"/>
            <a:ext cx="6145089" cy="6999064"/>
            <a:chOff x="0" y="0"/>
            <a:chExt cx="1618460" cy="184337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618460" cy="1843375"/>
            </a:xfrm>
            <a:custGeom>
              <a:avLst/>
              <a:gdLst/>
              <a:ahLst/>
              <a:cxnLst/>
              <a:rect l="l" t="t" r="r" b="b"/>
              <a:pathLst>
                <a:path w="1618460" h="1843375">
                  <a:moveTo>
                    <a:pt x="0" y="0"/>
                  </a:moveTo>
                  <a:lnTo>
                    <a:pt x="1618460" y="0"/>
                  </a:lnTo>
                  <a:lnTo>
                    <a:pt x="1618460" y="1843375"/>
                  </a:lnTo>
                  <a:lnTo>
                    <a:pt x="0" y="1843375"/>
                  </a:lnTo>
                  <a:close/>
                </a:path>
              </a:pathLst>
            </a:custGeom>
            <a:solidFill>
              <a:srgbClr val="314E9C"/>
            </a:solidFill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47625"/>
              <a:ext cx="1618460" cy="18910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 dirty="0"/>
            </a:p>
          </p:txBody>
        </p:sp>
      </p:grpSp>
      <p:sp>
        <p:nvSpPr>
          <p:cNvPr id="5" name="Freeform 5"/>
          <p:cNvSpPr/>
          <p:nvPr/>
        </p:nvSpPr>
        <p:spPr>
          <a:xfrm rot="5400000">
            <a:off x="12652092" y="634376"/>
            <a:ext cx="9619282" cy="5963955"/>
          </a:xfrm>
          <a:custGeom>
            <a:avLst/>
            <a:gdLst/>
            <a:ahLst/>
            <a:cxnLst/>
            <a:rect l="l" t="t" r="r" b="b"/>
            <a:pathLst>
              <a:path w="9619282" h="5963955">
                <a:moveTo>
                  <a:pt x="0" y="0"/>
                </a:moveTo>
                <a:lnTo>
                  <a:pt x="9619282" y="0"/>
                </a:lnTo>
                <a:lnTo>
                  <a:pt x="9619282" y="5963955"/>
                </a:lnTo>
                <a:lnTo>
                  <a:pt x="0" y="596395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US" dirty="0"/>
          </a:p>
        </p:txBody>
      </p:sp>
      <p:grpSp>
        <p:nvGrpSpPr>
          <p:cNvPr id="6" name="Group 6"/>
          <p:cNvGrpSpPr/>
          <p:nvPr/>
        </p:nvGrpSpPr>
        <p:grpSpPr>
          <a:xfrm rot="8117627">
            <a:off x="-4005177" y="6490932"/>
            <a:ext cx="4145058" cy="4916643"/>
            <a:chOff x="0" y="0"/>
            <a:chExt cx="1618460" cy="1919729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618460" cy="1919729"/>
            </a:xfrm>
            <a:custGeom>
              <a:avLst/>
              <a:gdLst/>
              <a:ahLst/>
              <a:cxnLst/>
              <a:rect l="l" t="t" r="r" b="b"/>
              <a:pathLst>
                <a:path w="1618460" h="1919729">
                  <a:moveTo>
                    <a:pt x="0" y="0"/>
                  </a:moveTo>
                  <a:lnTo>
                    <a:pt x="1618460" y="0"/>
                  </a:lnTo>
                  <a:lnTo>
                    <a:pt x="1618460" y="1919729"/>
                  </a:lnTo>
                  <a:lnTo>
                    <a:pt x="0" y="1919729"/>
                  </a:lnTo>
                  <a:close/>
                </a:path>
              </a:pathLst>
            </a:custGeom>
            <a:solidFill>
              <a:srgbClr val="314E9C"/>
            </a:solidFill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47625"/>
              <a:ext cx="1618460" cy="196735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 dirty="0"/>
            </a:p>
          </p:txBody>
        </p:sp>
      </p:grpSp>
      <p:sp>
        <p:nvSpPr>
          <p:cNvPr id="9" name="Freeform 9"/>
          <p:cNvSpPr/>
          <p:nvPr/>
        </p:nvSpPr>
        <p:spPr>
          <a:xfrm rot="-5382372">
            <a:off x="-3864188" y="7951581"/>
            <a:ext cx="6488511" cy="4022877"/>
          </a:xfrm>
          <a:custGeom>
            <a:avLst/>
            <a:gdLst/>
            <a:ahLst/>
            <a:cxnLst/>
            <a:rect l="l" t="t" r="r" b="b"/>
            <a:pathLst>
              <a:path w="6488511" h="4022877">
                <a:moveTo>
                  <a:pt x="0" y="0"/>
                </a:moveTo>
                <a:lnTo>
                  <a:pt x="6488512" y="0"/>
                </a:lnTo>
                <a:lnTo>
                  <a:pt x="6488512" y="4022878"/>
                </a:lnTo>
                <a:lnTo>
                  <a:pt x="0" y="402287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US" dirty="0"/>
          </a:p>
        </p:txBody>
      </p:sp>
      <p:grpSp>
        <p:nvGrpSpPr>
          <p:cNvPr id="10" name="Group 10"/>
          <p:cNvGrpSpPr/>
          <p:nvPr/>
        </p:nvGrpSpPr>
        <p:grpSpPr>
          <a:xfrm>
            <a:off x="1028700" y="428672"/>
            <a:ext cx="10853992" cy="1555080"/>
            <a:chOff x="0" y="0"/>
            <a:chExt cx="13454757" cy="1927699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13454759" cy="1927699"/>
            </a:xfrm>
            <a:custGeom>
              <a:avLst/>
              <a:gdLst/>
              <a:ahLst/>
              <a:cxnLst/>
              <a:rect l="l" t="t" r="r" b="b"/>
              <a:pathLst>
                <a:path w="13454759" h="1927699">
                  <a:moveTo>
                    <a:pt x="0" y="0"/>
                  </a:moveTo>
                  <a:lnTo>
                    <a:pt x="13454759" y="0"/>
                  </a:lnTo>
                  <a:lnTo>
                    <a:pt x="13454759" y="1927699"/>
                  </a:lnTo>
                  <a:lnTo>
                    <a:pt x="0" y="1927699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95250"/>
              <a:ext cx="13454757" cy="1832449"/>
            </a:xfrm>
            <a:prstGeom prst="rect">
              <a:avLst/>
            </a:prstGeom>
          </p:spPr>
          <p:txBody>
            <a:bodyPr lIns="0" tIns="0" rIns="0" bIns="0" rtlCol="0" anchor="b"/>
            <a:lstStyle/>
            <a:p>
              <a:pPr algn="just">
                <a:lnSpc>
                  <a:spcPts val="8855"/>
                </a:lnSpc>
              </a:pPr>
              <a:r>
                <a:rPr lang="en-US" sz="8199" b="1" u="sng" spc="-11" dirty="0">
                  <a:solidFill>
                    <a:srgbClr val="0A3782"/>
                  </a:solidFill>
                  <a:latin typeface="PT Sans Bold"/>
                  <a:ea typeface="PT Sans Bold"/>
                  <a:cs typeface="PT Sans Bold"/>
                  <a:sym typeface="PT Sans Bold"/>
                </a:rPr>
                <a:t>Rhabdomyolysis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2901621" y="2521100"/>
            <a:ext cx="9120225" cy="9120225"/>
            <a:chOff x="0" y="0"/>
            <a:chExt cx="812800" cy="812800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4"/>
              <a:stretch>
                <a:fillRect l="-27220" r="-27220"/>
              </a:stretch>
            </a:blipFill>
          </p:spPr>
          <p:txBody>
            <a:bodyPr/>
            <a:lstStyle/>
            <a:p>
              <a:endParaRPr lang="en-US" dirty="0"/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1269706" y="2836548"/>
            <a:ext cx="11321651" cy="6421752"/>
            <a:chOff x="0" y="0"/>
            <a:chExt cx="14034474" cy="7960492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14034474" cy="7960492"/>
            </a:xfrm>
            <a:custGeom>
              <a:avLst/>
              <a:gdLst/>
              <a:ahLst/>
              <a:cxnLst/>
              <a:rect l="l" t="t" r="r" b="b"/>
              <a:pathLst>
                <a:path w="14034474" h="7960492">
                  <a:moveTo>
                    <a:pt x="0" y="0"/>
                  </a:moveTo>
                  <a:lnTo>
                    <a:pt x="14034474" y="0"/>
                  </a:lnTo>
                  <a:lnTo>
                    <a:pt x="14034474" y="7960492"/>
                  </a:lnTo>
                  <a:lnTo>
                    <a:pt x="0" y="7960492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0" y="38100"/>
              <a:ext cx="14034474" cy="7922392"/>
            </a:xfrm>
            <a:prstGeom prst="rect">
              <a:avLst/>
            </a:prstGeom>
          </p:spPr>
          <p:txBody>
            <a:bodyPr lIns="0" tIns="0" rIns="0" bIns="0" rtlCol="0" anchor="t"/>
            <a:lstStyle/>
            <a:p>
              <a:pPr marL="1165850" lvl="1" indent="-582925" algn="l">
                <a:lnSpc>
                  <a:spcPts val="6047"/>
                </a:lnSpc>
                <a:buFont typeface="Arial"/>
                <a:buChar char="•"/>
              </a:pPr>
              <a:r>
                <a:rPr lang="en-US" sz="5399" b="1" spc="48" dirty="0">
                  <a:solidFill>
                    <a:srgbClr val="0A3782"/>
                  </a:solidFill>
                  <a:latin typeface="TT Rounds Condensed Bold"/>
                  <a:ea typeface="TT Rounds Condensed Bold"/>
                  <a:cs typeface="TT Rounds Condensed Bold"/>
                  <a:sym typeface="TT Rounds Condensed Bold"/>
                </a:rPr>
                <a:t>It usually happens when someone trains too hard too fast.</a:t>
              </a:r>
            </a:p>
            <a:p>
              <a:pPr marL="1165850" lvl="1" indent="-582925" algn="l">
                <a:lnSpc>
                  <a:spcPts val="6047"/>
                </a:lnSpc>
                <a:buFont typeface="Arial"/>
                <a:buChar char="•"/>
              </a:pPr>
              <a:r>
                <a:rPr lang="en-US" sz="5399" b="1" spc="48" dirty="0">
                  <a:solidFill>
                    <a:srgbClr val="0A3782"/>
                  </a:solidFill>
                  <a:latin typeface="TT Rounds Condensed Bold"/>
                  <a:ea typeface="TT Rounds Condensed Bold"/>
                  <a:cs typeface="TT Rounds Condensed Bold"/>
                  <a:sym typeface="TT Rounds Condensed Bold"/>
                </a:rPr>
                <a:t>Very intense exercise can hurt your muscles and release harmful stuff into your body.</a:t>
              </a:r>
            </a:p>
            <a:p>
              <a:pPr marL="1165850" lvl="1" indent="-582925" algn="l">
                <a:lnSpc>
                  <a:spcPts val="6047"/>
                </a:lnSpc>
                <a:buFont typeface="Arial"/>
                <a:buChar char="•"/>
              </a:pPr>
              <a:r>
                <a:rPr lang="en-US" sz="5399" b="1" spc="50" dirty="0">
                  <a:solidFill>
                    <a:srgbClr val="0A3782"/>
                  </a:solidFill>
                  <a:latin typeface="TT Rounds Condensed Bold"/>
                  <a:ea typeface="TT Rounds Condensed Bold"/>
                  <a:cs typeface="TT Rounds Condensed Bold"/>
                  <a:sym typeface="TT Rounds Condensed Bold"/>
                </a:rPr>
                <a:t>Doing short, super hard, repetitive workouts with the same muscles can cause serious health problems.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1028700" y="1663336"/>
            <a:ext cx="15932355" cy="1437816"/>
            <a:chOff x="0" y="0"/>
            <a:chExt cx="19749966" cy="1782337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19749967" cy="1782337"/>
            </a:xfrm>
            <a:custGeom>
              <a:avLst/>
              <a:gdLst/>
              <a:ahLst/>
              <a:cxnLst/>
              <a:rect l="l" t="t" r="r" b="b"/>
              <a:pathLst>
                <a:path w="19749967" h="1782337">
                  <a:moveTo>
                    <a:pt x="0" y="0"/>
                  </a:moveTo>
                  <a:lnTo>
                    <a:pt x="19749967" y="0"/>
                  </a:lnTo>
                  <a:lnTo>
                    <a:pt x="19749967" y="1782337"/>
                  </a:lnTo>
                  <a:lnTo>
                    <a:pt x="0" y="1782337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0" y="76200"/>
              <a:ext cx="19749966" cy="1706137"/>
            </a:xfrm>
            <a:prstGeom prst="rect">
              <a:avLst/>
            </a:prstGeom>
          </p:spPr>
          <p:txBody>
            <a:bodyPr lIns="0" tIns="0" rIns="0" bIns="0" rtlCol="0" anchor="b"/>
            <a:lstStyle/>
            <a:p>
              <a:pPr algn="just">
                <a:lnSpc>
                  <a:spcPts val="8207"/>
                </a:lnSpc>
              </a:pPr>
              <a:r>
                <a:rPr lang="en-US" sz="7599" b="1" spc="-10" dirty="0">
                  <a:solidFill>
                    <a:srgbClr val="0A3782"/>
                  </a:solidFill>
                  <a:latin typeface="PT Sans Bold"/>
                  <a:ea typeface="PT Sans Bold"/>
                  <a:cs typeface="PT Sans Bold"/>
                  <a:sym typeface="PT Sans Bold"/>
                </a:rPr>
                <a:t>“Too Much, Too Soon, Too Fast”</a:t>
              </a:r>
            </a:p>
          </p:txBody>
        </p:sp>
      </p:grp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-2700000">
            <a:off x="16054371" y="-1836196"/>
            <a:ext cx="6145089" cy="6999064"/>
            <a:chOff x="0" y="0"/>
            <a:chExt cx="1618460" cy="184337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618460" cy="1843375"/>
            </a:xfrm>
            <a:custGeom>
              <a:avLst/>
              <a:gdLst/>
              <a:ahLst/>
              <a:cxnLst/>
              <a:rect l="l" t="t" r="r" b="b"/>
              <a:pathLst>
                <a:path w="1618460" h="1843375">
                  <a:moveTo>
                    <a:pt x="0" y="0"/>
                  </a:moveTo>
                  <a:lnTo>
                    <a:pt x="1618460" y="0"/>
                  </a:lnTo>
                  <a:lnTo>
                    <a:pt x="1618460" y="1843375"/>
                  </a:lnTo>
                  <a:lnTo>
                    <a:pt x="0" y="1843375"/>
                  </a:lnTo>
                  <a:close/>
                </a:path>
              </a:pathLst>
            </a:custGeom>
            <a:solidFill>
              <a:srgbClr val="314E9C"/>
            </a:solidFill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47625"/>
              <a:ext cx="1618460" cy="18910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 dirty="0"/>
            </a:p>
          </p:txBody>
        </p:sp>
      </p:grpSp>
      <p:sp>
        <p:nvSpPr>
          <p:cNvPr id="5" name="Freeform 5"/>
          <p:cNvSpPr/>
          <p:nvPr/>
        </p:nvSpPr>
        <p:spPr>
          <a:xfrm rot="5400000">
            <a:off x="12652092" y="634376"/>
            <a:ext cx="9619282" cy="5963955"/>
          </a:xfrm>
          <a:custGeom>
            <a:avLst/>
            <a:gdLst/>
            <a:ahLst/>
            <a:cxnLst/>
            <a:rect l="l" t="t" r="r" b="b"/>
            <a:pathLst>
              <a:path w="9619282" h="5963955">
                <a:moveTo>
                  <a:pt x="0" y="0"/>
                </a:moveTo>
                <a:lnTo>
                  <a:pt x="9619282" y="0"/>
                </a:lnTo>
                <a:lnTo>
                  <a:pt x="9619282" y="5963955"/>
                </a:lnTo>
                <a:lnTo>
                  <a:pt x="0" y="596395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US" dirty="0"/>
          </a:p>
        </p:txBody>
      </p:sp>
      <p:grpSp>
        <p:nvGrpSpPr>
          <p:cNvPr id="6" name="Group 6"/>
          <p:cNvGrpSpPr/>
          <p:nvPr/>
        </p:nvGrpSpPr>
        <p:grpSpPr>
          <a:xfrm rot="8117627">
            <a:off x="-4005177" y="6490932"/>
            <a:ext cx="4145058" cy="4916643"/>
            <a:chOff x="0" y="0"/>
            <a:chExt cx="1618460" cy="1919729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618460" cy="1919729"/>
            </a:xfrm>
            <a:custGeom>
              <a:avLst/>
              <a:gdLst/>
              <a:ahLst/>
              <a:cxnLst/>
              <a:rect l="l" t="t" r="r" b="b"/>
              <a:pathLst>
                <a:path w="1618460" h="1919729">
                  <a:moveTo>
                    <a:pt x="0" y="0"/>
                  </a:moveTo>
                  <a:lnTo>
                    <a:pt x="1618460" y="0"/>
                  </a:lnTo>
                  <a:lnTo>
                    <a:pt x="1618460" y="1919729"/>
                  </a:lnTo>
                  <a:lnTo>
                    <a:pt x="0" y="1919729"/>
                  </a:lnTo>
                  <a:close/>
                </a:path>
              </a:pathLst>
            </a:custGeom>
            <a:solidFill>
              <a:srgbClr val="314E9C"/>
            </a:solidFill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47625"/>
              <a:ext cx="1618460" cy="196735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 dirty="0"/>
            </a:p>
          </p:txBody>
        </p:sp>
      </p:grpSp>
      <p:sp>
        <p:nvSpPr>
          <p:cNvPr id="9" name="Freeform 9"/>
          <p:cNvSpPr/>
          <p:nvPr/>
        </p:nvSpPr>
        <p:spPr>
          <a:xfrm rot="-5382372">
            <a:off x="-3864188" y="7951581"/>
            <a:ext cx="6488511" cy="4022877"/>
          </a:xfrm>
          <a:custGeom>
            <a:avLst/>
            <a:gdLst/>
            <a:ahLst/>
            <a:cxnLst/>
            <a:rect l="l" t="t" r="r" b="b"/>
            <a:pathLst>
              <a:path w="6488511" h="4022877">
                <a:moveTo>
                  <a:pt x="0" y="0"/>
                </a:moveTo>
                <a:lnTo>
                  <a:pt x="6488512" y="0"/>
                </a:lnTo>
                <a:lnTo>
                  <a:pt x="6488512" y="4022878"/>
                </a:lnTo>
                <a:lnTo>
                  <a:pt x="0" y="402287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US" dirty="0"/>
          </a:p>
        </p:txBody>
      </p:sp>
      <p:grpSp>
        <p:nvGrpSpPr>
          <p:cNvPr id="10" name="Group 10"/>
          <p:cNvGrpSpPr/>
          <p:nvPr/>
        </p:nvGrpSpPr>
        <p:grpSpPr>
          <a:xfrm>
            <a:off x="1028700" y="542105"/>
            <a:ext cx="13649387" cy="1555080"/>
            <a:chOff x="0" y="0"/>
            <a:chExt cx="16919968" cy="1927699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16919969" cy="1927699"/>
            </a:xfrm>
            <a:custGeom>
              <a:avLst/>
              <a:gdLst/>
              <a:ahLst/>
              <a:cxnLst/>
              <a:rect l="l" t="t" r="r" b="b"/>
              <a:pathLst>
                <a:path w="16919969" h="1927699">
                  <a:moveTo>
                    <a:pt x="0" y="0"/>
                  </a:moveTo>
                  <a:lnTo>
                    <a:pt x="16919969" y="0"/>
                  </a:lnTo>
                  <a:lnTo>
                    <a:pt x="16919969" y="1927699"/>
                  </a:lnTo>
                  <a:lnTo>
                    <a:pt x="0" y="1927699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95250"/>
              <a:ext cx="16919968" cy="1832449"/>
            </a:xfrm>
            <a:prstGeom prst="rect">
              <a:avLst/>
            </a:prstGeom>
          </p:spPr>
          <p:txBody>
            <a:bodyPr lIns="0" tIns="0" rIns="0" bIns="0" rtlCol="0" anchor="b"/>
            <a:lstStyle/>
            <a:p>
              <a:pPr algn="just">
                <a:lnSpc>
                  <a:spcPts val="8855"/>
                </a:lnSpc>
              </a:pPr>
              <a:r>
                <a:rPr lang="en-US" sz="8199" b="1" u="sng" spc="-11" dirty="0">
                  <a:solidFill>
                    <a:srgbClr val="0A3782"/>
                  </a:solidFill>
                  <a:latin typeface="PT Sans Bold"/>
                  <a:ea typeface="PT Sans Bold"/>
                  <a:cs typeface="PT Sans Bold"/>
                  <a:sym typeface="PT Sans Bold"/>
                </a:rPr>
                <a:t>Rhabdomyolysis Prevention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2398450" y="2632916"/>
            <a:ext cx="9120225" cy="9120225"/>
            <a:chOff x="0" y="0"/>
            <a:chExt cx="812800" cy="812800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4"/>
              <a:stretch>
                <a:fillRect l="-20206" r="-29606"/>
              </a:stretch>
            </a:blipFill>
          </p:spPr>
          <p:txBody>
            <a:bodyPr/>
            <a:lstStyle/>
            <a:p>
              <a:endParaRPr lang="en-US" dirty="0"/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1028700" y="1957534"/>
            <a:ext cx="10745537" cy="7236333"/>
            <a:chOff x="0" y="0"/>
            <a:chExt cx="13320315" cy="8970258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13320314" cy="8970258"/>
            </a:xfrm>
            <a:custGeom>
              <a:avLst/>
              <a:gdLst/>
              <a:ahLst/>
              <a:cxnLst/>
              <a:rect l="l" t="t" r="r" b="b"/>
              <a:pathLst>
                <a:path w="13320314" h="8970258">
                  <a:moveTo>
                    <a:pt x="0" y="0"/>
                  </a:moveTo>
                  <a:lnTo>
                    <a:pt x="13320314" y="0"/>
                  </a:lnTo>
                  <a:lnTo>
                    <a:pt x="13320314" y="8970258"/>
                  </a:lnTo>
                  <a:lnTo>
                    <a:pt x="0" y="8970258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0" y="28575"/>
              <a:ext cx="13320315" cy="8941683"/>
            </a:xfrm>
            <a:prstGeom prst="rect">
              <a:avLst/>
            </a:prstGeom>
          </p:spPr>
          <p:txBody>
            <a:bodyPr lIns="0" tIns="0" rIns="0" bIns="0" rtlCol="0" anchor="t"/>
            <a:lstStyle/>
            <a:p>
              <a:pPr marL="906780" lvl="1" indent="-453390" algn="l">
                <a:lnSpc>
                  <a:spcPts val="4620"/>
                </a:lnSpc>
                <a:buFont typeface="Arial"/>
                <a:buChar char="•"/>
              </a:pPr>
              <a:r>
                <a:rPr lang="en-US" sz="4200" b="1" spc="37" dirty="0">
                  <a:solidFill>
                    <a:srgbClr val="0A3782"/>
                  </a:solidFill>
                  <a:latin typeface="TT Rounds Condensed Bold"/>
                  <a:ea typeface="TT Rounds Condensed Bold"/>
                  <a:cs typeface="TT Rounds Condensed Bold"/>
                  <a:sym typeface="TT Rounds Condensed Bold"/>
                </a:rPr>
                <a:t>Build up your workouts little by little—don’t jump into super hard stuff all at once.</a:t>
              </a:r>
            </a:p>
            <a:p>
              <a:pPr marL="906780" lvl="1" indent="-453390" algn="l">
                <a:lnSpc>
                  <a:spcPts val="4620"/>
                </a:lnSpc>
                <a:buFont typeface="Arial"/>
                <a:buChar char="•"/>
              </a:pPr>
              <a:r>
                <a:rPr lang="en-US" sz="4200" b="1" spc="37" dirty="0">
                  <a:solidFill>
                    <a:srgbClr val="0A3782"/>
                  </a:solidFill>
                  <a:latin typeface="TT Rounds Condensed Bold"/>
                  <a:ea typeface="TT Rounds Condensed Bold"/>
                  <a:cs typeface="TT Rounds Condensed Bold"/>
                  <a:sym typeface="TT Rounds Condensed Bold"/>
                </a:rPr>
                <a:t>You’re more at risk if it’s hot, you’re dehydrated, or not in good shape.</a:t>
              </a:r>
            </a:p>
            <a:p>
              <a:pPr marL="906780" lvl="1" indent="-453390" algn="l">
                <a:lnSpc>
                  <a:spcPts val="4620"/>
                </a:lnSpc>
                <a:buFont typeface="Arial"/>
                <a:buChar char="•"/>
              </a:pPr>
              <a:r>
                <a:rPr lang="en-US" sz="4200" b="1" spc="37" dirty="0">
                  <a:solidFill>
                    <a:srgbClr val="0A3782"/>
                  </a:solidFill>
                  <a:latin typeface="TT Rounds Condensed Bold"/>
                  <a:ea typeface="TT Rounds Condensed Bold"/>
                  <a:cs typeface="TT Rounds Condensed Bold"/>
                  <a:sym typeface="TT Rounds Condensed Bold"/>
                </a:rPr>
                <a:t>Watch out for symptoms like: </a:t>
              </a:r>
            </a:p>
            <a:p>
              <a:pPr marL="1813560" lvl="2" indent="-604520" algn="l">
                <a:lnSpc>
                  <a:spcPts val="4620"/>
                </a:lnSpc>
                <a:buFont typeface="Arial"/>
                <a:buChar char="⚬"/>
              </a:pPr>
              <a:r>
                <a:rPr lang="en-US" sz="4200" b="1" spc="37" dirty="0">
                  <a:solidFill>
                    <a:srgbClr val="D10A0A"/>
                  </a:solidFill>
                  <a:latin typeface="TT Rounds Condensed Bold"/>
                  <a:ea typeface="TT Rounds Condensed Bold"/>
                  <a:cs typeface="TT Rounds Condensed Bold"/>
                  <a:sym typeface="TT Rounds Condensed Bold"/>
                </a:rPr>
                <a:t>Excessively sore muscles</a:t>
              </a:r>
            </a:p>
            <a:p>
              <a:pPr marL="1813560" lvl="2" indent="-604520" algn="l">
                <a:lnSpc>
                  <a:spcPts val="4620"/>
                </a:lnSpc>
                <a:buFont typeface="Arial"/>
                <a:buChar char="⚬"/>
              </a:pPr>
              <a:r>
                <a:rPr lang="en-US" sz="4200" b="1" spc="37" dirty="0">
                  <a:solidFill>
                    <a:srgbClr val="D10A0A"/>
                  </a:solidFill>
                  <a:latin typeface="TT Rounds Condensed Bold"/>
                  <a:ea typeface="TT Rounds Condensed Bold"/>
                  <a:cs typeface="TT Rounds Condensed Bold"/>
                  <a:sym typeface="TT Rounds Condensed Bold"/>
                </a:rPr>
                <a:t>Swelling</a:t>
              </a:r>
            </a:p>
            <a:p>
              <a:pPr marL="1813560" lvl="2" indent="-604520" algn="l">
                <a:lnSpc>
                  <a:spcPts val="4620"/>
                </a:lnSpc>
                <a:buFont typeface="Arial"/>
                <a:buChar char="⚬"/>
              </a:pPr>
              <a:r>
                <a:rPr lang="en-US" sz="4200" b="1" spc="37" dirty="0">
                  <a:solidFill>
                    <a:srgbClr val="D10A0A"/>
                  </a:solidFill>
                  <a:latin typeface="TT Rounds Condensed Bold"/>
                  <a:ea typeface="TT Rounds Condensed Bold"/>
                  <a:cs typeface="TT Rounds Condensed Bold"/>
                  <a:sym typeface="TT Rounds Condensed Bold"/>
                </a:rPr>
                <a:t>Dark colored urine</a:t>
              </a:r>
            </a:p>
            <a:p>
              <a:pPr marL="1813560" lvl="2" indent="-604520" algn="l">
                <a:lnSpc>
                  <a:spcPts val="4620"/>
                </a:lnSpc>
                <a:buFont typeface="Arial"/>
                <a:buChar char="⚬"/>
              </a:pPr>
              <a:r>
                <a:rPr lang="en-US" sz="4200" b="1" spc="37" dirty="0">
                  <a:solidFill>
                    <a:srgbClr val="D10A0A"/>
                  </a:solidFill>
                  <a:latin typeface="TT Rounds Condensed Bold"/>
                  <a:ea typeface="TT Rounds Condensed Bold"/>
                  <a:cs typeface="TT Rounds Condensed Bold"/>
                  <a:sym typeface="TT Rounds Condensed Bold"/>
                </a:rPr>
                <a:t>Trouble moving</a:t>
              </a:r>
            </a:p>
            <a:p>
              <a:pPr marL="906780" lvl="1" indent="-453390" algn="l">
                <a:lnSpc>
                  <a:spcPts val="4620"/>
                </a:lnSpc>
                <a:buFont typeface="Arial"/>
                <a:buChar char="•"/>
              </a:pPr>
              <a:r>
                <a:rPr lang="en-US" sz="4200" b="1" spc="39" dirty="0">
                  <a:solidFill>
                    <a:srgbClr val="0A3782"/>
                  </a:solidFill>
                  <a:latin typeface="TT Rounds Condensed Bold"/>
                  <a:ea typeface="TT Rounds Condensed Bold"/>
                  <a:cs typeface="TT Rounds Condensed Bold"/>
                  <a:sym typeface="TT Rounds Condensed Bold"/>
                </a:rPr>
                <a:t>Stay safe by going back to hard workouts slowly, drinking plenty of water, and having someone check on you during practice.</a:t>
              </a:r>
            </a:p>
          </p:txBody>
        </p:sp>
      </p:grp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8117627">
            <a:off x="-4005177" y="6490932"/>
            <a:ext cx="4145058" cy="4916643"/>
            <a:chOff x="0" y="0"/>
            <a:chExt cx="1618460" cy="191972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618460" cy="1919729"/>
            </a:xfrm>
            <a:custGeom>
              <a:avLst/>
              <a:gdLst/>
              <a:ahLst/>
              <a:cxnLst/>
              <a:rect l="l" t="t" r="r" b="b"/>
              <a:pathLst>
                <a:path w="1618460" h="1919729">
                  <a:moveTo>
                    <a:pt x="0" y="0"/>
                  </a:moveTo>
                  <a:lnTo>
                    <a:pt x="1618460" y="0"/>
                  </a:lnTo>
                  <a:lnTo>
                    <a:pt x="1618460" y="1919729"/>
                  </a:lnTo>
                  <a:lnTo>
                    <a:pt x="0" y="1919729"/>
                  </a:lnTo>
                  <a:close/>
                </a:path>
              </a:pathLst>
            </a:custGeom>
            <a:solidFill>
              <a:srgbClr val="314E9C"/>
            </a:solidFill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47625"/>
              <a:ext cx="1618460" cy="196735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 dirty="0"/>
            </a:p>
          </p:txBody>
        </p:sp>
      </p:grpSp>
      <p:sp>
        <p:nvSpPr>
          <p:cNvPr id="5" name="Freeform 5" descr="向下箭头图标"/>
          <p:cNvSpPr/>
          <p:nvPr/>
        </p:nvSpPr>
        <p:spPr>
          <a:xfrm rot="-5382372">
            <a:off x="-3864188" y="7951581"/>
            <a:ext cx="6488511" cy="4022877"/>
          </a:xfrm>
          <a:custGeom>
            <a:avLst/>
            <a:gdLst/>
            <a:ahLst/>
            <a:cxnLst/>
            <a:rect l="l" t="t" r="r" b="b"/>
            <a:pathLst>
              <a:path w="6488511" h="4022877">
                <a:moveTo>
                  <a:pt x="0" y="0"/>
                </a:moveTo>
                <a:lnTo>
                  <a:pt x="6488512" y="0"/>
                </a:lnTo>
                <a:lnTo>
                  <a:pt x="6488512" y="4022878"/>
                </a:lnTo>
                <a:lnTo>
                  <a:pt x="0" y="402287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dirty="0"/>
          </a:p>
        </p:txBody>
      </p:sp>
      <p:grpSp>
        <p:nvGrpSpPr>
          <p:cNvPr id="6" name="Group 6"/>
          <p:cNvGrpSpPr/>
          <p:nvPr/>
        </p:nvGrpSpPr>
        <p:grpSpPr>
          <a:xfrm>
            <a:off x="271999" y="271999"/>
            <a:ext cx="7908899" cy="9743002"/>
            <a:chOff x="0" y="0"/>
            <a:chExt cx="812800" cy="1001291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812800" cy="1001291"/>
            </a:xfrm>
            <a:custGeom>
              <a:avLst/>
              <a:gdLst/>
              <a:ahLst/>
              <a:cxnLst/>
              <a:rect l="l" t="t" r="r" b="b"/>
              <a:pathLst>
                <a:path w="812800" h="1001291">
                  <a:moveTo>
                    <a:pt x="0" y="0"/>
                  </a:moveTo>
                  <a:lnTo>
                    <a:pt x="812800" y="0"/>
                  </a:lnTo>
                  <a:lnTo>
                    <a:pt x="812800" y="1001291"/>
                  </a:lnTo>
                  <a:lnTo>
                    <a:pt x="0" y="1001291"/>
                  </a:lnTo>
                  <a:close/>
                </a:path>
              </a:pathLst>
            </a:custGeom>
            <a:blipFill>
              <a:blip r:embed="rId4"/>
              <a:stretch>
                <a:fillRect t="-10805" b="-10805"/>
              </a:stretch>
            </a:blipFill>
          </p:spPr>
          <p:txBody>
            <a:bodyPr/>
            <a:lstStyle/>
            <a:p>
              <a:endParaRPr lang="en-US" dirty="0"/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8808440" y="876957"/>
            <a:ext cx="8450860" cy="20155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7784"/>
              </a:lnSpc>
            </a:pPr>
            <a:r>
              <a:rPr lang="en-US" sz="8025" b="1" spc="-11" dirty="0">
                <a:solidFill>
                  <a:srgbClr val="0A3782"/>
                </a:solidFill>
                <a:latin typeface="PT Sans Bold"/>
                <a:ea typeface="PT Sans Bold"/>
                <a:cs typeface="PT Sans Bold"/>
                <a:sym typeface="PT Sans Bold"/>
              </a:rPr>
              <a:t>RHABDOMYOLYSIS TREATMENT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8450466" y="3390625"/>
            <a:ext cx="8808834" cy="61055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971544" lvl="1" indent="-485772" algn="l">
              <a:lnSpc>
                <a:spcPts val="5399"/>
              </a:lnSpc>
              <a:buFont typeface="Arial"/>
              <a:buChar char="•"/>
            </a:pPr>
            <a:r>
              <a:rPr lang="en-US" sz="4499" b="1" dirty="0">
                <a:solidFill>
                  <a:srgbClr val="0A3782"/>
                </a:solidFill>
                <a:latin typeface="Arimo Bold"/>
                <a:ea typeface="Arimo Bold"/>
                <a:cs typeface="Arimo Bold"/>
                <a:sym typeface="Arimo Bold"/>
              </a:rPr>
              <a:t>If you have symptoms, let your coach and athletic trainer know immediately. It is advised to seek treatment from a doctor right away.</a:t>
            </a:r>
          </a:p>
          <a:p>
            <a:pPr marL="971544" lvl="1" indent="-485772" algn="l">
              <a:lnSpc>
                <a:spcPts val="5399"/>
              </a:lnSpc>
              <a:buFont typeface="Arial"/>
              <a:buChar char="•"/>
            </a:pPr>
            <a:r>
              <a:rPr lang="en-US" sz="4499" b="1" dirty="0">
                <a:solidFill>
                  <a:srgbClr val="0A3782"/>
                </a:solidFill>
                <a:latin typeface="Arimo Bold"/>
                <a:ea typeface="Arimo Bold"/>
                <a:cs typeface="Arimo Bold"/>
                <a:sym typeface="Arimo Bold"/>
              </a:rPr>
              <a:t>Doctors decide how to treat based on your symptoms, health history, and blood tests.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808440" y="2944930"/>
            <a:ext cx="8384422" cy="0"/>
          </a:xfrm>
          <a:prstGeom prst="line">
            <a:avLst/>
          </a:prstGeom>
          <a:ln w="104775" cap="flat">
            <a:solidFill>
              <a:srgbClr val="EC2D32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34D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-2700000">
            <a:off x="15446278" y="-1685650"/>
            <a:ext cx="6145089" cy="7288971"/>
            <a:chOff x="0" y="0"/>
            <a:chExt cx="1618460" cy="191972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618460" cy="1919729"/>
            </a:xfrm>
            <a:custGeom>
              <a:avLst/>
              <a:gdLst/>
              <a:ahLst/>
              <a:cxnLst/>
              <a:rect l="l" t="t" r="r" b="b"/>
              <a:pathLst>
                <a:path w="1618460" h="1919729">
                  <a:moveTo>
                    <a:pt x="0" y="0"/>
                  </a:moveTo>
                  <a:lnTo>
                    <a:pt x="1618460" y="0"/>
                  </a:lnTo>
                  <a:lnTo>
                    <a:pt x="1618460" y="1919729"/>
                  </a:lnTo>
                  <a:lnTo>
                    <a:pt x="0" y="1919729"/>
                  </a:lnTo>
                  <a:close/>
                </a:path>
              </a:pathLst>
            </a:custGeom>
            <a:solidFill>
              <a:srgbClr val="FBFDFD"/>
            </a:solidFill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47625"/>
              <a:ext cx="1618460" cy="196735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 dirty="0"/>
            </a:p>
          </p:txBody>
        </p:sp>
      </p:grpSp>
      <p:sp>
        <p:nvSpPr>
          <p:cNvPr id="5" name="Freeform 5"/>
          <p:cNvSpPr/>
          <p:nvPr/>
        </p:nvSpPr>
        <p:spPr>
          <a:xfrm rot="5400000">
            <a:off x="11941502" y="839372"/>
            <a:ext cx="9619282" cy="5963955"/>
          </a:xfrm>
          <a:custGeom>
            <a:avLst/>
            <a:gdLst/>
            <a:ahLst/>
            <a:cxnLst/>
            <a:rect l="l" t="t" r="r" b="b"/>
            <a:pathLst>
              <a:path w="9619282" h="5963955">
                <a:moveTo>
                  <a:pt x="0" y="0"/>
                </a:moveTo>
                <a:lnTo>
                  <a:pt x="9619281" y="0"/>
                </a:lnTo>
                <a:lnTo>
                  <a:pt x="9619281" y="5963955"/>
                </a:lnTo>
                <a:lnTo>
                  <a:pt x="0" y="596395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US" dirty="0"/>
          </a:p>
        </p:txBody>
      </p:sp>
      <p:grpSp>
        <p:nvGrpSpPr>
          <p:cNvPr id="6" name="Group 6"/>
          <p:cNvGrpSpPr/>
          <p:nvPr/>
        </p:nvGrpSpPr>
        <p:grpSpPr>
          <a:xfrm rot="8117627">
            <a:off x="-3075279" y="6921441"/>
            <a:ext cx="4145058" cy="4916643"/>
            <a:chOff x="0" y="0"/>
            <a:chExt cx="1618460" cy="1919729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618460" cy="1919729"/>
            </a:xfrm>
            <a:custGeom>
              <a:avLst/>
              <a:gdLst/>
              <a:ahLst/>
              <a:cxnLst/>
              <a:rect l="l" t="t" r="r" b="b"/>
              <a:pathLst>
                <a:path w="1618460" h="1919729">
                  <a:moveTo>
                    <a:pt x="0" y="0"/>
                  </a:moveTo>
                  <a:lnTo>
                    <a:pt x="1618460" y="0"/>
                  </a:lnTo>
                  <a:lnTo>
                    <a:pt x="1618460" y="1919729"/>
                  </a:lnTo>
                  <a:lnTo>
                    <a:pt x="0" y="1919729"/>
                  </a:lnTo>
                  <a:close/>
                </a:path>
              </a:pathLst>
            </a:custGeom>
            <a:solidFill>
              <a:srgbClr val="FBFDFD"/>
            </a:solidFill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47625"/>
              <a:ext cx="1618460" cy="196735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 dirty="0"/>
            </a:p>
          </p:txBody>
        </p:sp>
      </p:grpSp>
      <p:sp>
        <p:nvSpPr>
          <p:cNvPr id="9" name="Freeform 9"/>
          <p:cNvSpPr/>
          <p:nvPr/>
        </p:nvSpPr>
        <p:spPr>
          <a:xfrm rot="-5382372">
            <a:off x="-3048223" y="6118130"/>
            <a:ext cx="6488511" cy="4022877"/>
          </a:xfrm>
          <a:custGeom>
            <a:avLst/>
            <a:gdLst/>
            <a:ahLst/>
            <a:cxnLst/>
            <a:rect l="l" t="t" r="r" b="b"/>
            <a:pathLst>
              <a:path w="6488511" h="4022877">
                <a:moveTo>
                  <a:pt x="0" y="0"/>
                </a:moveTo>
                <a:lnTo>
                  <a:pt x="6488511" y="0"/>
                </a:lnTo>
                <a:lnTo>
                  <a:pt x="6488511" y="4022877"/>
                </a:lnTo>
                <a:lnTo>
                  <a:pt x="0" y="402287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US" dirty="0"/>
          </a:p>
        </p:txBody>
      </p:sp>
      <p:grpSp>
        <p:nvGrpSpPr>
          <p:cNvPr id="10" name="Group 10"/>
          <p:cNvGrpSpPr/>
          <p:nvPr/>
        </p:nvGrpSpPr>
        <p:grpSpPr>
          <a:xfrm>
            <a:off x="13272453" y="4011930"/>
            <a:ext cx="5246370" cy="5246370"/>
            <a:chOff x="0" y="0"/>
            <a:chExt cx="812800" cy="81280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4"/>
              <a:stretch>
                <a:fillRect l="-25046" r="-25046"/>
              </a:stretch>
            </a:blipFill>
          </p:spPr>
          <p:txBody>
            <a:bodyPr/>
            <a:lstStyle/>
            <a:p>
              <a:endParaRPr lang="en-US" dirty="0"/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1826903" y="3802299"/>
            <a:ext cx="12011335" cy="5286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1078106" lvl="1" indent="-539053" algn="l">
              <a:lnSpc>
                <a:spcPts val="5992"/>
              </a:lnSpc>
              <a:buFont typeface="Arial"/>
              <a:buChar char="•"/>
            </a:pPr>
            <a:r>
              <a:rPr lang="en-US" sz="4993" b="1" dirty="0">
                <a:solidFill>
                  <a:srgbClr val="FBFDFD"/>
                </a:solidFill>
                <a:latin typeface="Arimo Bold"/>
                <a:ea typeface="Arimo Bold"/>
                <a:cs typeface="Arimo Bold"/>
                <a:sym typeface="Arimo Bold"/>
              </a:rPr>
              <a:t>It’s illegal to use anabolic steroids unless a doctor prescribes them.</a:t>
            </a:r>
          </a:p>
          <a:p>
            <a:pPr marL="1078106" lvl="1" indent="-539053" algn="l">
              <a:lnSpc>
                <a:spcPts val="5992"/>
              </a:lnSpc>
              <a:buFont typeface="Arial"/>
              <a:buChar char="•"/>
            </a:pPr>
            <a:r>
              <a:rPr lang="en-US" sz="4993" b="1" dirty="0">
                <a:solidFill>
                  <a:srgbClr val="FBFDFD"/>
                </a:solidFill>
                <a:latin typeface="Arimo Bold"/>
                <a:ea typeface="Arimo Bold"/>
                <a:cs typeface="Arimo Bold"/>
                <a:sym typeface="Arimo Bold"/>
              </a:rPr>
              <a:t>Using steroids to improve athletic performance isn’t a valid medical reason.</a:t>
            </a:r>
          </a:p>
          <a:p>
            <a:pPr marL="1078106" lvl="1" indent="-539053" algn="l">
              <a:lnSpc>
                <a:spcPts val="5992"/>
              </a:lnSpc>
              <a:buFont typeface="Arial"/>
              <a:buChar char="•"/>
            </a:pPr>
            <a:r>
              <a:rPr lang="en-US" sz="4993" b="1" dirty="0">
                <a:solidFill>
                  <a:srgbClr val="FBFDFD"/>
                </a:solidFill>
                <a:latin typeface="Arimo Bold"/>
                <a:ea typeface="Arimo Bold"/>
                <a:cs typeface="Arimo Bold"/>
                <a:sym typeface="Arimo Bold"/>
              </a:rPr>
              <a:t>Breaking this law can get you in serious trouble, including jail time.</a:t>
            </a:r>
          </a:p>
        </p:txBody>
      </p:sp>
      <p:sp>
        <p:nvSpPr>
          <p:cNvPr id="13" name="Freeform 13"/>
          <p:cNvSpPr/>
          <p:nvPr/>
        </p:nvSpPr>
        <p:spPr>
          <a:xfrm>
            <a:off x="13838238" y="4516190"/>
            <a:ext cx="4114800" cy="4114800"/>
          </a:xfrm>
          <a:custGeom>
            <a:avLst/>
            <a:gdLst/>
            <a:ahLst/>
            <a:cxnLst/>
            <a:rect l="l" t="t" r="r" b="b"/>
            <a:pathLst>
              <a:path w="4114800" h="4114800">
                <a:moveTo>
                  <a:pt x="0" y="0"/>
                </a:moveTo>
                <a:lnTo>
                  <a:pt x="4114800" y="0"/>
                </a:lnTo>
                <a:lnTo>
                  <a:pt x="411480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14" name="TextBox 14"/>
          <p:cNvSpPr txBox="1"/>
          <p:nvPr/>
        </p:nvSpPr>
        <p:spPr>
          <a:xfrm>
            <a:off x="1349501" y="886084"/>
            <a:ext cx="12488736" cy="26651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6840"/>
              </a:lnSpc>
            </a:pPr>
            <a:r>
              <a:rPr lang="en-US" sz="7125" b="1" spc="256" dirty="0">
                <a:solidFill>
                  <a:srgbClr val="FBFDFD"/>
                </a:solidFill>
                <a:latin typeface="Montserrat Classic Bold"/>
                <a:ea typeface="Montserrat Classic Bold"/>
                <a:cs typeface="Montserrat Classic Bold"/>
                <a:sym typeface="Montserrat Classic Bold"/>
              </a:rPr>
              <a:t>STEROID USE IS ILLEGAL WITHOUT A PRESCRIPTION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34D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-2700000">
            <a:off x="15446278" y="-2155842"/>
            <a:ext cx="6145089" cy="7288971"/>
            <a:chOff x="0" y="0"/>
            <a:chExt cx="1618460" cy="191972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618460" cy="1919729"/>
            </a:xfrm>
            <a:custGeom>
              <a:avLst/>
              <a:gdLst/>
              <a:ahLst/>
              <a:cxnLst/>
              <a:rect l="l" t="t" r="r" b="b"/>
              <a:pathLst>
                <a:path w="1618460" h="1919729">
                  <a:moveTo>
                    <a:pt x="0" y="0"/>
                  </a:moveTo>
                  <a:lnTo>
                    <a:pt x="1618460" y="0"/>
                  </a:lnTo>
                  <a:lnTo>
                    <a:pt x="1618460" y="1919729"/>
                  </a:lnTo>
                  <a:lnTo>
                    <a:pt x="0" y="1919729"/>
                  </a:lnTo>
                  <a:close/>
                </a:path>
              </a:pathLst>
            </a:custGeom>
            <a:solidFill>
              <a:srgbClr val="FBFDFD"/>
            </a:solidFill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47625"/>
              <a:ext cx="1618460" cy="196735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 dirty="0"/>
            </a:p>
          </p:txBody>
        </p:sp>
      </p:grpSp>
      <p:sp>
        <p:nvSpPr>
          <p:cNvPr id="5" name="Freeform 5"/>
          <p:cNvSpPr/>
          <p:nvPr/>
        </p:nvSpPr>
        <p:spPr>
          <a:xfrm rot="5400000">
            <a:off x="13235625" y="-1748874"/>
            <a:ext cx="9619282" cy="5963955"/>
          </a:xfrm>
          <a:custGeom>
            <a:avLst/>
            <a:gdLst/>
            <a:ahLst/>
            <a:cxnLst/>
            <a:rect l="l" t="t" r="r" b="b"/>
            <a:pathLst>
              <a:path w="9619282" h="5963955">
                <a:moveTo>
                  <a:pt x="0" y="0"/>
                </a:moveTo>
                <a:lnTo>
                  <a:pt x="9619281" y="0"/>
                </a:lnTo>
                <a:lnTo>
                  <a:pt x="9619281" y="5963955"/>
                </a:lnTo>
                <a:lnTo>
                  <a:pt x="0" y="596395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US" dirty="0"/>
          </a:p>
        </p:txBody>
      </p:sp>
      <p:grpSp>
        <p:nvGrpSpPr>
          <p:cNvPr id="6" name="Group 6"/>
          <p:cNvGrpSpPr/>
          <p:nvPr/>
        </p:nvGrpSpPr>
        <p:grpSpPr>
          <a:xfrm rot="8117627">
            <a:off x="-4246183" y="7034507"/>
            <a:ext cx="4145058" cy="4916643"/>
            <a:chOff x="0" y="0"/>
            <a:chExt cx="1618460" cy="1919729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618460" cy="1919729"/>
            </a:xfrm>
            <a:custGeom>
              <a:avLst/>
              <a:gdLst/>
              <a:ahLst/>
              <a:cxnLst/>
              <a:rect l="l" t="t" r="r" b="b"/>
              <a:pathLst>
                <a:path w="1618460" h="1919729">
                  <a:moveTo>
                    <a:pt x="0" y="0"/>
                  </a:moveTo>
                  <a:lnTo>
                    <a:pt x="1618460" y="0"/>
                  </a:lnTo>
                  <a:lnTo>
                    <a:pt x="1618460" y="1919729"/>
                  </a:lnTo>
                  <a:lnTo>
                    <a:pt x="0" y="1919729"/>
                  </a:lnTo>
                  <a:close/>
                </a:path>
              </a:pathLst>
            </a:custGeom>
            <a:solidFill>
              <a:srgbClr val="FBFDFD"/>
            </a:solidFill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47625"/>
              <a:ext cx="1618460" cy="196735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 dirty="0"/>
            </a:p>
          </p:txBody>
        </p:sp>
      </p:grpSp>
      <p:sp>
        <p:nvSpPr>
          <p:cNvPr id="9" name="Freeform 9"/>
          <p:cNvSpPr/>
          <p:nvPr/>
        </p:nvSpPr>
        <p:spPr>
          <a:xfrm rot="-5382372">
            <a:off x="-2899808" y="5955777"/>
            <a:ext cx="6488511" cy="4022877"/>
          </a:xfrm>
          <a:custGeom>
            <a:avLst/>
            <a:gdLst/>
            <a:ahLst/>
            <a:cxnLst/>
            <a:rect l="l" t="t" r="r" b="b"/>
            <a:pathLst>
              <a:path w="6488511" h="4022877">
                <a:moveTo>
                  <a:pt x="0" y="0"/>
                </a:moveTo>
                <a:lnTo>
                  <a:pt x="6488512" y="0"/>
                </a:lnTo>
                <a:lnTo>
                  <a:pt x="6488512" y="4022877"/>
                </a:lnTo>
                <a:lnTo>
                  <a:pt x="0" y="402287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US" dirty="0"/>
          </a:p>
        </p:txBody>
      </p:sp>
      <p:grpSp>
        <p:nvGrpSpPr>
          <p:cNvPr id="10" name="Group 10"/>
          <p:cNvGrpSpPr/>
          <p:nvPr/>
        </p:nvGrpSpPr>
        <p:grpSpPr>
          <a:xfrm>
            <a:off x="1962172" y="3247082"/>
            <a:ext cx="13101116" cy="8636483"/>
            <a:chOff x="0" y="0"/>
            <a:chExt cx="19741231" cy="13013762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19741231" cy="13013762"/>
            </a:xfrm>
            <a:custGeom>
              <a:avLst/>
              <a:gdLst/>
              <a:ahLst/>
              <a:cxnLst/>
              <a:rect l="l" t="t" r="r" b="b"/>
              <a:pathLst>
                <a:path w="19741231" h="13013762">
                  <a:moveTo>
                    <a:pt x="0" y="0"/>
                  </a:moveTo>
                  <a:lnTo>
                    <a:pt x="19741231" y="0"/>
                  </a:lnTo>
                  <a:lnTo>
                    <a:pt x="19741231" y="13013762"/>
                  </a:lnTo>
                  <a:lnTo>
                    <a:pt x="0" y="13013762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57150"/>
              <a:ext cx="19741231" cy="12956612"/>
            </a:xfrm>
            <a:prstGeom prst="rect">
              <a:avLst/>
            </a:prstGeom>
          </p:spPr>
          <p:txBody>
            <a:bodyPr lIns="0" tIns="0" rIns="0" bIns="0" rtlCol="0" anchor="t"/>
            <a:lstStyle/>
            <a:p>
              <a:pPr marL="1079489" lvl="1" indent="-539745" algn="l">
                <a:lnSpc>
                  <a:spcPts val="5399"/>
                </a:lnSpc>
                <a:buFont typeface="Arial"/>
                <a:buChar char="•"/>
              </a:pPr>
              <a:r>
                <a:rPr lang="en-US" sz="4999" b="1" spc="44" dirty="0">
                  <a:solidFill>
                    <a:srgbClr val="FFFFFF"/>
                  </a:solidFill>
                  <a:latin typeface="Montserrat Classic Bold"/>
                  <a:ea typeface="Montserrat Classic Bold"/>
                  <a:cs typeface="Montserrat Classic Bold"/>
                  <a:sym typeface="Montserrat Classic Bold"/>
                </a:rPr>
                <a:t>If you want to play UIL sports, you have to agree not to use anabolic steroids.</a:t>
              </a:r>
            </a:p>
            <a:p>
              <a:pPr marL="1079489" lvl="1" indent="-539745" algn="l">
                <a:lnSpc>
                  <a:spcPts val="5399"/>
                </a:lnSpc>
                <a:buFont typeface="Arial"/>
                <a:buChar char="•"/>
              </a:pPr>
              <a:r>
                <a:rPr lang="en-US" sz="4999" b="1" spc="44" dirty="0">
                  <a:solidFill>
                    <a:srgbClr val="FFFFFF"/>
                  </a:solidFill>
                  <a:latin typeface="Montserrat Classic Bold"/>
                  <a:ea typeface="Montserrat Classic Bold"/>
                  <a:cs typeface="Montserrat Classic Bold"/>
                  <a:sym typeface="Montserrat Classic Bold"/>
                </a:rPr>
                <a:t>You might be randomly tested for steroids.</a:t>
              </a:r>
            </a:p>
            <a:p>
              <a:pPr marL="1079489" lvl="1" indent="-539745" algn="l">
                <a:lnSpc>
                  <a:spcPts val="5399"/>
                </a:lnSpc>
                <a:buFont typeface="Arial"/>
                <a:buChar char="•"/>
              </a:pPr>
              <a:r>
                <a:rPr lang="en-US" sz="4999" b="1" spc="44" dirty="0">
                  <a:solidFill>
                    <a:srgbClr val="FFFFFF"/>
                  </a:solidFill>
                  <a:latin typeface="Montserrat Classic Bold"/>
                  <a:ea typeface="Montserrat Classic Bold"/>
                  <a:cs typeface="Montserrat Classic Bold"/>
                  <a:sym typeface="Montserrat Classic Bold"/>
                </a:rPr>
                <a:t>Your parents have to agree and give permission for testing too.</a:t>
              </a:r>
            </a:p>
            <a:p>
              <a:pPr marL="1079489" lvl="1" indent="-539745" algn="l">
                <a:lnSpc>
                  <a:spcPts val="5399"/>
                </a:lnSpc>
                <a:buFont typeface="Arial"/>
                <a:buChar char="•"/>
              </a:pPr>
              <a:r>
                <a:rPr lang="en-US" sz="4999" b="1" spc="44" dirty="0">
                  <a:solidFill>
                    <a:srgbClr val="FFFFFF"/>
                  </a:solidFill>
                  <a:latin typeface="Montserrat Classic Bold"/>
                  <a:ea typeface="Montserrat Classic Bold"/>
                  <a:cs typeface="Montserrat Classic Bold"/>
                  <a:sym typeface="Montserrat Classic Bold"/>
                </a:rPr>
                <a:t>Tests are done by official labs to make sure they’re accurate.</a:t>
              </a:r>
            </a:p>
            <a:p>
              <a:pPr algn="l">
                <a:lnSpc>
                  <a:spcPts val="5399"/>
                </a:lnSpc>
              </a:pPr>
              <a:endParaRPr lang="en-US" sz="4999" b="1" spc="44" dirty="0">
                <a:solidFill>
                  <a:srgbClr val="FFFFFF"/>
                </a:solidFill>
                <a:latin typeface="Montserrat Classic Bold"/>
                <a:ea typeface="Montserrat Classic Bold"/>
                <a:cs typeface="Montserrat Classic Bold"/>
                <a:sym typeface="Montserrat Classic Bold"/>
              </a:endParaRP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4636115" y="2318953"/>
            <a:ext cx="5246370" cy="5246370"/>
            <a:chOff x="0" y="0"/>
            <a:chExt cx="812800" cy="812800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6"/>
              <a:stretch>
                <a:fillRect l="-25046" r="-25046"/>
              </a:stretch>
            </a:blipFill>
          </p:spPr>
          <p:txBody>
            <a:bodyPr/>
            <a:lstStyle/>
            <a:p>
              <a:endParaRPr lang="en-US" dirty="0"/>
            </a:p>
          </p:txBody>
        </p:sp>
      </p:grpSp>
      <p:sp>
        <p:nvSpPr>
          <p:cNvPr id="15" name="TextBox 15"/>
          <p:cNvSpPr txBox="1"/>
          <p:nvPr/>
        </p:nvSpPr>
        <p:spPr>
          <a:xfrm>
            <a:off x="1715891" y="554669"/>
            <a:ext cx="12488736" cy="27717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7125"/>
              </a:lnSpc>
            </a:pPr>
            <a:r>
              <a:rPr lang="en-US" sz="7125" b="1" spc="256" dirty="0">
                <a:solidFill>
                  <a:srgbClr val="FBFDFD"/>
                </a:solidFill>
                <a:latin typeface="Montserrat Classic Bold"/>
                <a:ea typeface="Montserrat Classic Bold"/>
                <a:cs typeface="Montserrat Classic Bold"/>
                <a:sym typeface="Montserrat Classic Bold"/>
              </a:rPr>
              <a:t>ILLEGAL STEROID USE &amp;  ANABOLIC STEROID TESTING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2E2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2305222"/>
            <a:chOff x="0" y="0"/>
            <a:chExt cx="4816593" cy="60713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16592" cy="607137"/>
            </a:xfrm>
            <a:custGeom>
              <a:avLst/>
              <a:gdLst/>
              <a:ahLst/>
              <a:cxnLst/>
              <a:rect l="l" t="t" r="r" b="b"/>
              <a:pathLst>
                <a:path w="4816592" h="607137">
                  <a:moveTo>
                    <a:pt x="0" y="0"/>
                  </a:moveTo>
                  <a:lnTo>
                    <a:pt x="4816592" y="0"/>
                  </a:lnTo>
                  <a:lnTo>
                    <a:pt x="4816592" y="607137"/>
                  </a:lnTo>
                  <a:lnTo>
                    <a:pt x="0" y="607137"/>
                  </a:lnTo>
                  <a:close/>
                </a:path>
              </a:pathLst>
            </a:custGeom>
            <a:solidFill>
              <a:srgbClr val="334D99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47625"/>
              <a:ext cx="4816593" cy="65476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 dirty="0"/>
            </a:p>
          </p:txBody>
        </p:sp>
      </p:grpSp>
      <p:sp>
        <p:nvSpPr>
          <p:cNvPr id="5" name="Freeform 5"/>
          <p:cNvSpPr/>
          <p:nvPr/>
        </p:nvSpPr>
        <p:spPr>
          <a:xfrm>
            <a:off x="0" y="0"/>
            <a:ext cx="18288000" cy="2305222"/>
          </a:xfrm>
          <a:custGeom>
            <a:avLst/>
            <a:gdLst/>
            <a:ahLst/>
            <a:cxnLst/>
            <a:rect l="l" t="t" r="r" b="b"/>
            <a:pathLst>
              <a:path w="18288000" h="2305222">
                <a:moveTo>
                  <a:pt x="0" y="0"/>
                </a:moveTo>
                <a:lnTo>
                  <a:pt x="18288000" y="0"/>
                </a:lnTo>
                <a:lnTo>
                  <a:pt x="18288000" y="2305222"/>
                </a:lnTo>
                <a:lnTo>
                  <a:pt x="0" y="230522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19999"/>
            </a:blip>
            <a:stretch>
              <a:fillRect t="-82502" b="-346052"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6" name="Freeform 6"/>
          <p:cNvSpPr/>
          <p:nvPr/>
        </p:nvSpPr>
        <p:spPr>
          <a:xfrm>
            <a:off x="13609140" y="-677610"/>
            <a:ext cx="5903940" cy="3660443"/>
          </a:xfrm>
          <a:custGeom>
            <a:avLst/>
            <a:gdLst/>
            <a:ahLst/>
            <a:cxnLst/>
            <a:rect l="l" t="t" r="r" b="b"/>
            <a:pathLst>
              <a:path w="5903940" h="3660443">
                <a:moveTo>
                  <a:pt x="0" y="0"/>
                </a:moveTo>
                <a:lnTo>
                  <a:pt x="5903940" y="0"/>
                </a:lnTo>
                <a:lnTo>
                  <a:pt x="5903940" y="3660443"/>
                </a:lnTo>
                <a:lnTo>
                  <a:pt x="0" y="366044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US" dirty="0"/>
          </a:p>
        </p:txBody>
      </p:sp>
      <p:sp>
        <p:nvSpPr>
          <p:cNvPr id="7" name="Freeform 7"/>
          <p:cNvSpPr/>
          <p:nvPr/>
        </p:nvSpPr>
        <p:spPr>
          <a:xfrm>
            <a:off x="13609140" y="-3240929"/>
            <a:ext cx="9619282" cy="5963955"/>
          </a:xfrm>
          <a:custGeom>
            <a:avLst/>
            <a:gdLst/>
            <a:ahLst/>
            <a:cxnLst/>
            <a:rect l="l" t="t" r="r" b="b"/>
            <a:pathLst>
              <a:path w="9619282" h="5963955">
                <a:moveTo>
                  <a:pt x="0" y="0"/>
                </a:moveTo>
                <a:lnTo>
                  <a:pt x="9619282" y="0"/>
                </a:lnTo>
                <a:lnTo>
                  <a:pt x="9619282" y="5963955"/>
                </a:lnTo>
                <a:lnTo>
                  <a:pt x="0" y="5963955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US" dirty="0"/>
          </a:p>
        </p:txBody>
      </p:sp>
      <p:sp>
        <p:nvSpPr>
          <p:cNvPr id="8" name="TextBox 8"/>
          <p:cNvSpPr txBox="1"/>
          <p:nvPr/>
        </p:nvSpPr>
        <p:spPr>
          <a:xfrm>
            <a:off x="5351352" y="2536395"/>
            <a:ext cx="12542494" cy="40455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439"/>
              </a:lnSpc>
            </a:pPr>
            <a:r>
              <a:rPr lang="en-US" sz="4599" b="1" dirty="0">
                <a:solidFill>
                  <a:srgbClr val="FBFDFD"/>
                </a:solidFill>
                <a:latin typeface="Arimo Bold"/>
                <a:ea typeface="Arimo Bold"/>
                <a:cs typeface="Arimo Bold"/>
                <a:sym typeface="Arimo Bold"/>
              </a:rPr>
              <a:t>For Boys and Men: </a:t>
            </a:r>
          </a:p>
          <a:p>
            <a:pPr marL="993135" lvl="1" indent="-496567" algn="l">
              <a:lnSpc>
                <a:spcPts val="6439"/>
              </a:lnSpc>
              <a:buFont typeface="Arial"/>
              <a:buChar char="•"/>
            </a:pPr>
            <a:r>
              <a:rPr lang="en-US" sz="4599" b="1" dirty="0">
                <a:solidFill>
                  <a:srgbClr val="FBFDFD"/>
                </a:solidFill>
                <a:latin typeface="Arimo Bold"/>
                <a:ea typeface="Arimo Bold"/>
                <a:cs typeface="Arimo Bold"/>
                <a:sym typeface="Arimo Bold"/>
              </a:rPr>
              <a:t>Shrinking testicles, lower sperm count </a:t>
            </a:r>
          </a:p>
          <a:p>
            <a:pPr marL="993135" lvl="1" indent="-496567" algn="l">
              <a:lnSpc>
                <a:spcPts val="6439"/>
              </a:lnSpc>
              <a:buFont typeface="Arial"/>
              <a:buChar char="•"/>
            </a:pPr>
            <a:r>
              <a:rPr lang="en-US" sz="4599" b="1" dirty="0">
                <a:solidFill>
                  <a:srgbClr val="FBFDFD"/>
                </a:solidFill>
                <a:latin typeface="Arimo Bold"/>
                <a:ea typeface="Arimo Bold"/>
                <a:cs typeface="Arimo Bold"/>
                <a:sym typeface="Arimo Bold"/>
              </a:rPr>
              <a:t>Baldness, infertility, breast growth</a:t>
            </a:r>
          </a:p>
          <a:p>
            <a:pPr marL="993135" lvl="1" indent="-496567" algn="l">
              <a:lnSpc>
                <a:spcPts val="6439"/>
              </a:lnSpc>
              <a:buFont typeface="Arial"/>
              <a:buChar char="•"/>
            </a:pPr>
            <a:r>
              <a:rPr lang="en-US" sz="4599" b="1" dirty="0">
                <a:solidFill>
                  <a:srgbClr val="FBFDFD"/>
                </a:solidFill>
                <a:latin typeface="Arimo Bold"/>
                <a:ea typeface="Arimo Bold"/>
                <a:cs typeface="Arimo Bold"/>
                <a:sym typeface="Arimo Bold"/>
              </a:rPr>
              <a:t>Stunted growth</a:t>
            </a:r>
          </a:p>
          <a:p>
            <a:pPr algn="l">
              <a:lnSpc>
                <a:spcPts val="6439"/>
              </a:lnSpc>
            </a:pPr>
            <a:endParaRPr lang="en-US" sz="4599" b="1" dirty="0">
              <a:solidFill>
                <a:srgbClr val="FBFDFD"/>
              </a:solidFill>
              <a:latin typeface="Arimo Bold"/>
              <a:ea typeface="Arimo Bold"/>
              <a:cs typeface="Arimo Bold"/>
              <a:sym typeface="Arimo Bold"/>
            </a:endParaRPr>
          </a:p>
        </p:txBody>
      </p:sp>
      <p:grpSp>
        <p:nvGrpSpPr>
          <p:cNvPr id="9" name="Group 9"/>
          <p:cNvGrpSpPr/>
          <p:nvPr/>
        </p:nvGrpSpPr>
        <p:grpSpPr>
          <a:xfrm>
            <a:off x="143458" y="3521984"/>
            <a:ext cx="4448427" cy="4448427"/>
            <a:chOff x="0" y="0"/>
            <a:chExt cx="812800" cy="81280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blipFill>
              <a:blip r:embed="rId7"/>
              <a:stretch>
                <a:fillRect l="-24906" r="-24906"/>
              </a:stretch>
            </a:blipFill>
          </p:spPr>
          <p:txBody>
            <a:bodyPr/>
            <a:lstStyle/>
            <a:p>
              <a:endParaRPr lang="en-US" dirty="0"/>
            </a:p>
          </p:txBody>
        </p:sp>
      </p:grpSp>
      <p:sp>
        <p:nvSpPr>
          <p:cNvPr id="11" name="Freeform 11"/>
          <p:cNvSpPr/>
          <p:nvPr/>
        </p:nvSpPr>
        <p:spPr>
          <a:xfrm>
            <a:off x="1456605" y="6511528"/>
            <a:ext cx="2985999" cy="2638876"/>
          </a:xfrm>
          <a:custGeom>
            <a:avLst/>
            <a:gdLst/>
            <a:ahLst/>
            <a:cxnLst/>
            <a:rect l="l" t="t" r="r" b="b"/>
            <a:pathLst>
              <a:path w="2985999" h="2638876">
                <a:moveTo>
                  <a:pt x="0" y="0"/>
                </a:moveTo>
                <a:lnTo>
                  <a:pt x="2985999" y="0"/>
                </a:lnTo>
                <a:lnTo>
                  <a:pt x="2985999" y="2638876"/>
                </a:lnTo>
                <a:lnTo>
                  <a:pt x="0" y="2638876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12" name="TextBox 12"/>
          <p:cNvSpPr txBox="1"/>
          <p:nvPr/>
        </p:nvSpPr>
        <p:spPr>
          <a:xfrm>
            <a:off x="143458" y="500062"/>
            <a:ext cx="16077063" cy="1057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8370"/>
              </a:lnSpc>
              <a:spcBef>
                <a:spcPct val="0"/>
              </a:spcBef>
            </a:pPr>
            <a:r>
              <a:rPr lang="en-US" sz="6975" b="1" spc="251" dirty="0">
                <a:solidFill>
                  <a:srgbClr val="FBFDFD"/>
                </a:solidFill>
                <a:latin typeface="Montserrat Classic Bold"/>
                <a:ea typeface="Montserrat Classic Bold"/>
                <a:cs typeface="Montserrat Classic Bold"/>
                <a:sym typeface="Montserrat Classic Bold"/>
              </a:rPr>
              <a:t>Health Risks of Steroid Abuse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5476296" y="6295280"/>
            <a:ext cx="9543842" cy="32359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439"/>
              </a:lnSpc>
            </a:pPr>
            <a:r>
              <a:rPr lang="en-US" sz="4599" b="1" dirty="0">
                <a:solidFill>
                  <a:srgbClr val="FBFDFD"/>
                </a:solidFill>
                <a:latin typeface="Arimo Bold"/>
                <a:ea typeface="Arimo Bold"/>
                <a:cs typeface="Arimo Bold"/>
                <a:sym typeface="Arimo Bold"/>
              </a:rPr>
              <a:t>For Girls and Women:</a:t>
            </a:r>
          </a:p>
          <a:p>
            <a:pPr marL="993135" lvl="1" indent="-496567" algn="l">
              <a:lnSpc>
                <a:spcPts val="6439"/>
              </a:lnSpc>
              <a:buFont typeface="Arial"/>
              <a:buChar char="•"/>
            </a:pPr>
            <a:r>
              <a:rPr lang="en-US" sz="4599" b="1" dirty="0">
                <a:solidFill>
                  <a:srgbClr val="FBFDFD"/>
                </a:solidFill>
                <a:latin typeface="Arimo Bold"/>
                <a:ea typeface="Arimo Bold"/>
                <a:cs typeface="Arimo Bold"/>
                <a:sym typeface="Arimo Bold"/>
              </a:rPr>
              <a:t>Deeper voice, facial hair</a:t>
            </a:r>
          </a:p>
          <a:p>
            <a:pPr marL="993135" lvl="1" indent="-496567" algn="l">
              <a:lnSpc>
                <a:spcPts val="6439"/>
              </a:lnSpc>
              <a:buFont typeface="Arial"/>
              <a:buChar char="•"/>
            </a:pPr>
            <a:r>
              <a:rPr lang="en-US" sz="4599" b="1" dirty="0">
                <a:solidFill>
                  <a:srgbClr val="FBFDFD"/>
                </a:solidFill>
                <a:latin typeface="Arimo Bold"/>
                <a:ea typeface="Arimo Bold"/>
                <a:cs typeface="Arimo Bold"/>
                <a:sym typeface="Arimo Bold"/>
              </a:rPr>
              <a:t>Smaller breasts, hair loss</a:t>
            </a:r>
          </a:p>
          <a:p>
            <a:pPr marL="993135" lvl="1" indent="-496567" algn="l">
              <a:lnSpc>
                <a:spcPts val="6439"/>
              </a:lnSpc>
              <a:buFont typeface="Arial"/>
              <a:buChar char="•"/>
            </a:pPr>
            <a:r>
              <a:rPr lang="en-US" sz="4599" b="1" dirty="0">
                <a:solidFill>
                  <a:srgbClr val="FBFDFD"/>
                </a:solidFill>
                <a:latin typeface="Arimo Bold"/>
                <a:ea typeface="Arimo Bold"/>
                <a:cs typeface="Arimo Bold"/>
                <a:sym typeface="Arimo Bold"/>
              </a:rPr>
              <a:t>Stunted growth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34D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-2700000">
            <a:off x="16522125" y="-1384009"/>
            <a:ext cx="6145089" cy="6935577"/>
            <a:chOff x="0" y="0"/>
            <a:chExt cx="1618460" cy="182665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618460" cy="1826654"/>
            </a:xfrm>
            <a:custGeom>
              <a:avLst/>
              <a:gdLst/>
              <a:ahLst/>
              <a:cxnLst/>
              <a:rect l="l" t="t" r="r" b="b"/>
              <a:pathLst>
                <a:path w="1618460" h="1826654">
                  <a:moveTo>
                    <a:pt x="0" y="0"/>
                  </a:moveTo>
                  <a:lnTo>
                    <a:pt x="1618460" y="0"/>
                  </a:lnTo>
                  <a:lnTo>
                    <a:pt x="1618460" y="1826654"/>
                  </a:lnTo>
                  <a:lnTo>
                    <a:pt x="0" y="1826654"/>
                  </a:lnTo>
                  <a:close/>
                </a:path>
              </a:pathLst>
            </a:custGeom>
            <a:solidFill>
              <a:srgbClr val="FBFDFD"/>
            </a:solidFill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47625"/>
              <a:ext cx="1618460" cy="187427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 dirty="0"/>
            </a:p>
          </p:txBody>
        </p:sp>
      </p:grpSp>
      <p:sp>
        <p:nvSpPr>
          <p:cNvPr id="5" name="Freeform 5"/>
          <p:cNvSpPr/>
          <p:nvPr/>
        </p:nvSpPr>
        <p:spPr>
          <a:xfrm rot="5400000">
            <a:off x="13746106" y="-1223677"/>
            <a:ext cx="9619282" cy="5963955"/>
          </a:xfrm>
          <a:custGeom>
            <a:avLst/>
            <a:gdLst/>
            <a:ahLst/>
            <a:cxnLst/>
            <a:rect l="l" t="t" r="r" b="b"/>
            <a:pathLst>
              <a:path w="9619282" h="5963955">
                <a:moveTo>
                  <a:pt x="0" y="0"/>
                </a:moveTo>
                <a:lnTo>
                  <a:pt x="9619282" y="0"/>
                </a:lnTo>
                <a:lnTo>
                  <a:pt x="9619282" y="5963954"/>
                </a:lnTo>
                <a:lnTo>
                  <a:pt x="0" y="596395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US" dirty="0"/>
          </a:p>
        </p:txBody>
      </p:sp>
      <p:grpSp>
        <p:nvGrpSpPr>
          <p:cNvPr id="6" name="Group 6"/>
          <p:cNvGrpSpPr/>
          <p:nvPr/>
        </p:nvGrpSpPr>
        <p:grpSpPr>
          <a:xfrm rot="8117627">
            <a:off x="-4005177" y="6490932"/>
            <a:ext cx="4145058" cy="4916643"/>
            <a:chOff x="0" y="0"/>
            <a:chExt cx="1618460" cy="1919729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618460" cy="1919729"/>
            </a:xfrm>
            <a:custGeom>
              <a:avLst/>
              <a:gdLst/>
              <a:ahLst/>
              <a:cxnLst/>
              <a:rect l="l" t="t" r="r" b="b"/>
              <a:pathLst>
                <a:path w="1618460" h="1919729">
                  <a:moveTo>
                    <a:pt x="0" y="0"/>
                  </a:moveTo>
                  <a:lnTo>
                    <a:pt x="1618460" y="0"/>
                  </a:lnTo>
                  <a:lnTo>
                    <a:pt x="1618460" y="1919729"/>
                  </a:lnTo>
                  <a:lnTo>
                    <a:pt x="0" y="1919729"/>
                  </a:lnTo>
                  <a:close/>
                </a:path>
              </a:pathLst>
            </a:custGeom>
            <a:solidFill>
              <a:srgbClr val="FBFDFD"/>
            </a:solidFill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47625"/>
              <a:ext cx="1618460" cy="196735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 dirty="0"/>
            </a:p>
          </p:txBody>
        </p:sp>
      </p:grpSp>
      <p:sp>
        <p:nvSpPr>
          <p:cNvPr id="9" name="Freeform 9"/>
          <p:cNvSpPr/>
          <p:nvPr/>
        </p:nvSpPr>
        <p:spPr>
          <a:xfrm rot="-5382372">
            <a:off x="-3864188" y="7951581"/>
            <a:ext cx="6488511" cy="4022877"/>
          </a:xfrm>
          <a:custGeom>
            <a:avLst/>
            <a:gdLst/>
            <a:ahLst/>
            <a:cxnLst/>
            <a:rect l="l" t="t" r="r" b="b"/>
            <a:pathLst>
              <a:path w="6488511" h="4022877">
                <a:moveTo>
                  <a:pt x="0" y="0"/>
                </a:moveTo>
                <a:lnTo>
                  <a:pt x="6488512" y="0"/>
                </a:lnTo>
                <a:lnTo>
                  <a:pt x="6488512" y="4022878"/>
                </a:lnTo>
                <a:lnTo>
                  <a:pt x="0" y="402287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US" dirty="0"/>
          </a:p>
        </p:txBody>
      </p:sp>
      <p:sp>
        <p:nvSpPr>
          <p:cNvPr id="10" name="TextBox 10"/>
          <p:cNvSpPr txBox="1"/>
          <p:nvPr/>
        </p:nvSpPr>
        <p:spPr>
          <a:xfrm>
            <a:off x="3947544" y="7873555"/>
            <a:ext cx="2194861" cy="3567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84"/>
              </a:lnSpc>
              <a:spcBef>
                <a:spcPct val="0"/>
              </a:spcBef>
            </a:pPr>
            <a:r>
              <a:rPr lang="en-US" sz="2060" dirty="0">
                <a:solidFill>
                  <a:srgbClr val="334D99"/>
                </a:solidFill>
                <a:latin typeface="Arimo"/>
                <a:ea typeface="Arimo"/>
                <a:cs typeface="Arimo"/>
                <a:sym typeface="Arimo"/>
              </a:rPr>
              <a:t>Everest Cantu 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778812" y="1974109"/>
            <a:ext cx="11188048" cy="7539987"/>
            <a:chOff x="0" y="0"/>
            <a:chExt cx="13868858" cy="9346671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13868857" cy="9346671"/>
            </a:xfrm>
            <a:custGeom>
              <a:avLst/>
              <a:gdLst/>
              <a:ahLst/>
              <a:cxnLst/>
              <a:rect l="l" t="t" r="r" b="b"/>
              <a:pathLst>
                <a:path w="13868857" h="9346671">
                  <a:moveTo>
                    <a:pt x="0" y="0"/>
                  </a:moveTo>
                  <a:lnTo>
                    <a:pt x="13868857" y="0"/>
                  </a:lnTo>
                  <a:lnTo>
                    <a:pt x="13868857" y="9346671"/>
                  </a:lnTo>
                  <a:lnTo>
                    <a:pt x="0" y="9346671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0" y="-9525"/>
              <a:ext cx="13868858" cy="9356196"/>
            </a:xfrm>
            <a:prstGeom prst="rect">
              <a:avLst/>
            </a:prstGeom>
          </p:spPr>
          <p:txBody>
            <a:bodyPr lIns="0" tIns="0" rIns="0" bIns="0" rtlCol="0" anchor="t"/>
            <a:lstStyle/>
            <a:p>
              <a:pPr algn="l">
                <a:lnSpc>
                  <a:spcPts val="7199"/>
                </a:lnSpc>
              </a:pPr>
              <a:r>
                <a:rPr lang="en-US" sz="5999" b="1" spc="53" dirty="0">
                  <a:solidFill>
                    <a:srgbClr val="FBFDFD"/>
                  </a:solidFill>
                  <a:latin typeface="TT Rounds Condensed Bold"/>
                  <a:ea typeface="TT Rounds Condensed Bold"/>
                  <a:cs typeface="TT Rounds Condensed Bold"/>
                  <a:sym typeface="TT Rounds Condensed Bold"/>
                </a:rPr>
                <a:t>Males and Females of All Ages</a:t>
              </a:r>
            </a:p>
            <a:p>
              <a:pPr marL="1295387" lvl="1" indent="-647694" algn="l">
                <a:lnSpc>
                  <a:spcPts val="7199"/>
                </a:lnSpc>
                <a:buFont typeface="Arial"/>
                <a:buChar char="•"/>
              </a:pPr>
              <a:r>
                <a:rPr lang="en-US" sz="5999" b="1" spc="53" dirty="0">
                  <a:solidFill>
                    <a:srgbClr val="FBFDFD"/>
                  </a:solidFill>
                  <a:latin typeface="TT Rounds Condensed Bold"/>
                  <a:ea typeface="TT Rounds Condensed Bold"/>
                  <a:cs typeface="TT Rounds Condensed Bold"/>
                  <a:sym typeface="TT Rounds Condensed Bold"/>
                </a:rPr>
                <a:t>Liver damage, heart attack, &amp; stroke</a:t>
              </a:r>
            </a:p>
            <a:p>
              <a:pPr marL="1295387" lvl="1" indent="-647694" algn="l">
                <a:lnSpc>
                  <a:spcPts val="7199"/>
                </a:lnSpc>
                <a:buFont typeface="Arial"/>
                <a:buChar char="•"/>
              </a:pPr>
              <a:r>
                <a:rPr lang="en-US" sz="5999" b="1" spc="53" dirty="0">
                  <a:solidFill>
                    <a:srgbClr val="FBFDFD"/>
                  </a:solidFill>
                  <a:latin typeface="TT Rounds Condensed Bold"/>
                  <a:ea typeface="TT Rounds Condensed Bold"/>
                  <a:cs typeface="TT Rounds Condensed Bold"/>
                  <a:sym typeface="TT Rounds Condensed Bold"/>
                </a:rPr>
                <a:t>Acne, infections (from needles) </a:t>
              </a:r>
            </a:p>
            <a:p>
              <a:pPr marL="1295387" lvl="1" indent="-647694" algn="l">
                <a:lnSpc>
                  <a:spcPts val="7199"/>
                </a:lnSpc>
                <a:buFont typeface="Arial"/>
                <a:buChar char="•"/>
              </a:pPr>
              <a:r>
                <a:rPr lang="en-US" sz="5999" b="1" spc="56" dirty="0">
                  <a:solidFill>
                    <a:srgbClr val="FBFDFD"/>
                  </a:solidFill>
                  <a:latin typeface="TT Rounds Condensed Bold"/>
                  <a:ea typeface="TT Rounds Condensed Bold"/>
                  <a:cs typeface="TT Rounds Condensed Bold"/>
                  <a:sym typeface="TT Rounds Condensed Bold"/>
                </a:rPr>
                <a:t>Mental health issues like aggression, depression, and withdrawal symptoms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11013657" y="2709456"/>
            <a:ext cx="9120225" cy="9120225"/>
            <a:chOff x="0" y="0"/>
            <a:chExt cx="812800" cy="812800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4"/>
              <a:stretch>
                <a:fillRect l="-86676" r="-33708"/>
              </a:stretch>
            </a:blipFill>
          </p:spPr>
          <p:txBody>
            <a:bodyPr/>
            <a:lstStyle/>
            <a:p>
              <a:endParaRPr lang="en-US" dirty="0"/>
            </a:p>
          </p:txBody>
        </p:sp>
      </p:grpSp>
      <p:sp>
        <p:nvSpPr>
          <p:cNvPr id="16" name="TextBox 16"/>
          <p:cNvSpPr txBox="1"/>
          <p:nvPr/>
        </p:nvSpPr>
        <p:spPr>
          <a:xfrm>
            <a:off x="600888" y="701025"/>
            <a:ext cx="16077063" cy="1057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8370"/>
              </a:lnSpc>
              <a:spcBef>
                <a:spcPct val="0"/>
              </a:spcBef>
            </a:pPr>
            <a:r>
              <a:rPr lang="en-US" sz="6975" b="1" spc="251" dirty="0">
                <a:solidFill>
                  <a:srgbClr val="FBFDFD"/>
                </a:solidFill>
                <a:latin typeface="Montserrat Classic Bold"/>
                <a:ea typeface="Montserrat Classic Bold"/>
                <a:cs typeface="Montserrat Classic Bold"/>
                <a:sym typeface="Montserrat Classic Bold"/>
              </a:rPr>
              <a:t>Health Risks of Steroid Abuse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34D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-2700000">
            <a:off x="15446278" y="-1685650"/>
            <a:ext cx="6145089" cy="7288971"/>
            <a:chOff x="0" y="0"/>
            <a:chExt cx="1618460" cy="191972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618460" cy="1919729"/>
            </a:xfrm>
            <a:custGeom>
              <a:avLst/>
              <a:gdLst/>
              <a:ahLst/>
              <a:cxnLst/>
              <a:rect l="l" t="t" r="r" b="b"/>
              <a:pathLst>
                <a:path w="1618460" h="1919729">
                  <a:moveTo>
                    <a:pt x="0" y="0"/>
                  </a:moveTo>
                  <a:lnTo>
                    <a:pt x="1618460" y="0"/>
                  </a:lnTo>
                  <a:lnTo>
                    <a:pt x="1618460" y="1919729"/>
                  </a:lnTo>
                  <a:lnTo>
                    <a:pt x="0" y="1919729"/>
                  </a:lnTo>
                  <a:close/>
                </a:path>
              </a:pathLst>
            </a:custGeom>
            <a:solidFill>
              <a:srgbClr val="FBFDFD"/>
            </a:solidFill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47625"/>
              <a:ext cx="1618460" cy="196735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 dirty="0"/>
            </a:p>
          </p:txBody>
        </p:sp>
      </p:grpSp>
      <p:sp>
        <p:nvSpPr>
          <p:cNvPr id="5" name="Freeform 5"/>
          <p:cNvSpPr/>
          <p:nvPr/>
        </p:nvSpPr>
        <p:spPr>
          <a:xfrm rot="5400000">
            <a:off x="11941502" y="839372"/>
            <a:ext cx="9619282" cy="5963955"/>
          </a:xfrm>
          <a:custGeom>
            <a:avLst/>
            <a:gdLst/>
            <a:ahLst/>
            <a:cxnLst/>
            <a:rect l="l" t="t" r="r" b="b"/>
            <a:pathLst>
              <a:path w="9619282" h="5963955">
                <a:moveTo>
                  <a:pt x="0" y="0"/>
                </a:moveTo>
                <a:lnTo>
                  <a:pt x="9619281" y="0"/>
                </a:lnTo>
                <a:lnTo>
                  <a:pt x="9619281" y="5963955"/>
                </a:lnTo>
                <a:lnTo>
                  <a:pt x="0" y="596395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US" dirty="0"/>
          </a:p>
        </p:txBody>
      </p:sp>
      <p:grpSp>
        <p:nvGrpSpPr>
          <p:cNvPr id="6" name="Group 6"/>
          <p:cNvGrpSpPr/>
          <p:nvPr/>
        </p:nvGrpSpPr>
        <p:grpSpPr>
          <a:xfrm rot="8117627">
            <a:off x="-3075279" y="6921441"/>
            <a:ext cx="4145058" cy="4916643"/>
            <a:chOff x="0" y="0"/>
            <a:chExt cx="1618460" cy="1919729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618460" cy="1919729"/>
            </a:xfrm>
            <a:custGeom>
              <a:avLst/>
              <a:gdLst/>
              <a:ahLst/>
              <a:cxnLst/>
              <a:rect l="l" t="t" r="r" b="b"/>
              <a:pathLst>
                <a:path w="1618460" h="1919729">
                  <a:moveTo>
                    <a:pt x="0" y="0"/>
                  </a:moveTo>
                  <a:lnTo>
                    <a:pt x="1618460" y="0"/>
                  </a:lnTo>
                  <a:lnTo>
                    <a:pt x="1618460" y="1919729"/>
                  </a:lnTo>
                  <a:lnTo>
                    <a:pt x="0" y="1919729"/>
                  </a:lnTo>
                  <a:close/>
                </a:path>
              </a:pathLst>
            </a:custGeom>
            <a:solidFill>
              <a:srgbClr val="FBFDFD"/>
            </a:solidFill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47625"/>
              <a:ext cx="1618460" cy="196735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 dirty="0"/>
            </a:p>
          </p:txBody>
        </p:sp>
      </p:grpSp>
      <p:sp>
        <p:nvSpPr>
          <p:cNvPr id="9" name="Freeform 9"/>
          <p:cNvSpPr/>
          <p:nvPr/>
        </p:nvSpPr>
        <p:spPr>
          <a:xfrm rot="-5382372">
            <a:off x="-3048223" y="6118130"/>
            <a:ext cx="6488511" cy="4022877"/>
          </a:xfrm>
          <a:custGeom>
            <a:avLst/>
            <a:gdLst/>
            <a:ahLst/>
            <a:cxnLst/>
            <a:rect l="l" t="t" r="r" b="b"/>
            <a:pathLst>
              <a:path w="6488511" h="4022877">
                <a:moveTo>
                  <a:pt x="0" y="0"/>
                </a:moveTo>
                <a:lnTo>
                  <a:pt x="6488511" y="0"/>
                </a:lnTo>
                <a:lnTo>
                  <a:pt x="6488511" y="4022877"/>
                </a:lnTo>
                <a:lnTo>
                  <a:pt x="0" y="402287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US" dirty="0"/>
          </a:p>
        </p:txBody>
      </p:sp>
      <p:grpSp>
        <p:nvGrpSpPr>
          <p:cNvPr id="10" name="Group 10"/>
          <p:cNvGrpSpPr/>
          <p:nvPr/>
        </p:nvGrpSpPr>
        <p:grpSpPr>
          <a:xfrm>
            <a:off x="13769165" y="4875041"/>
            <a:ext cx="6195276" cy="6195276"/>
            <a:chOff x="0" y="0"/>
            <a:chExt cx="812800" cy="81280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4"/>
              <a:stretch>
                <a:fillRect l="-14620" r="-35473"/>
              </a:stretch>
            </a:blipFill>
          </p:spPr>
          <p:txBody>
            <a:bodyPr/>
            <a:lstStyle/>
            <a:p>
              <a:endParaRPr lang="en-US" dirty="0"/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2199604" y="2245537"/>
            <a:ext cx="11761447" cy="71342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1122671" lvl="1" indent="-561336" algn="l">
              <a:lnSpc>
                <a:spcPts val="6239"/>
              </a:lnSpc>
              <a:buFont typeface="Arial"/>
              <a:buChar char="•"/>
            </a:pPr>
            <a:r>
              <a:rPr lang="en-US" sz="5199" b="1" dirty="0">
                <a:solidFill>
                  <a:srgbClr val="FBFDFD"/>
                </a:solidFill>
                <a:latin typeface="Arimo Bold"/>
                <a:ea typeface="Arimo Bold"/>
                <a:cs typeface="Arimo Bold"/>
                <a:sym typeface="Arimo Bold"/>
              </a:rPr>
              <a:t>Supplements aren’t always checked by the FDA.</a:t>
            </a:r>
          </a:p>
          <a:p>
            <a:pPr marL="1122671" lvl="1" indent="-561336" algn="l">
              <a:lnSpc>
                <a:spcPts val="6239"/>
              </a:lnSpc>
              <a:buFont typeface="Arial"/>
              <a:buChar char="•"/>
            </a:pPr>
            <a:r>
              <a:rPr lang="en-US" sz="5199" b="1" dirty="0">
                <a:solidFill>
                  <a:srgbClr val="FBFDFD"/>
                </a:solidFill>
                <a:latin typeface="Arimo Bold"/>
                <a:ea typeface="Arimo Bold"/>
                <a:cs typeface="Arimo Bold"/>
                <a:sym typeface="Arimo Bold"/>
              </a:rPr>
              <a:t>Some might have harmful stuff that can make you fail a steroid  test.</a:t>
            </a:r>
          </a:p>
          <a:p>
            <a:pPr marL="1122671" lvl="1" indent="-561336" algn="l">
              <a:lnSpc>
                <a:spcPts val="6239"/>
              </a:lnSpc>
              <a:buFont typeface="Arial"/>
              <a:buChar char="•"/>
            </a:pPr>
            <a:r>
              <a:rPr lang="en-US" sz="5199" b="1" dirty="0">
                <a:solidFill>
                  <a:srgbClr val="FBFDFD"/>
                </a:solidFill>
                <a:latin typeface="Arimo Bold"/>
                <a:ea typeface="Arimo Bold"/>
                <a:cs typeface="Arimo Bold"/>
                <a:sym typeface="Arimo Bold"/>
              </a:rPr>
              <a:t>UIL does not approve any supplements.</a:t>
            </a:r>
          </a:p>
          <a:p>
            <a:pPr marL="1122671" lvl="1" indent="-561336" algn="l">
              <a:lnSpc>
                <a:spcPts val="6239"/>
              </a:lnSpc>
              <a:buFont typeface="Arial"/>
              <a:buChar char="•"/>
            </a:pPr>
            <a:r>
              <a:rPr lang="en-US" sz="5199" b="1" dirty="0">
                <a:solidFill>
                  <a:srgbClr val="FBFDFD"/>
                </a:solidFill>
                <a:latin typeface="Arimo Bold"/>
                <a:ea typeface="Arimo Bold"/>
                <a:cs typeface="Arimo Bold"/>
                <a:sym typeface="Arimo Bold"/>
              </a:rPr>
              <a:t>You are 100% responsible for anything you take.</a:t>
            </a:r>
          </a:p>
        </p:txBody>
      </p:sp>
      <p:sp>
        <p:nvSpPr>
          <p:cNvPr id="13" name="Freeform 13"/>
          <p:cNvSpPr/>
          <p:nvPr/>
        </p:nvSpPr>
        <p:spPr>
          <a:xfrm>
            <a:off x="15755807" y="5735390"/>
            <a:ext cx="1110996" cy="4114800"/>
          </a:xfrm>
          <a:custGeom>
            <a:avLst/>
            <a:gdLst/>
            <a:ahLst/>
            <a:cxnLst/>
            <a:rect l="l" t="t" r="r" b="b"/>
            <a:pathLst>
              <a:path w="1110996" h="4114800">
                <a:moveTo>
                  <a:pt x="0" y="0"/>
                </a:moveTo>
                <a:lnTo>
                  <a:pt x="1110996" y="0"/>
                </a:lnTo>
                <a:lnTo>
                  <a:pt x="1110996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14" name="TextBox 14"/>
          <p:cNvSpPr txBox="1"/>
          <p:nvPr/>
        </p:nvSpPr>
        <p:spPr>
          <a:xfrm>
            <a:off x="567396" y="987286"/>
            <a:ext cx="13797335" cy="9715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7679"/>
              </a:lnSpc>
              <a:spcBef>
                <a:spcPct val="0"/>
              </a:spcBef>
            </a:pPr>
            <a:r>
              <a:rPr lang="en-US" sz="6399" b="1" spc="230" dirty="0">
                <a:solidFill>
                  <a:srgbClr val="FBFDFD"/>
                </a:solidFill>
                <a:latin typeface="Montserrat Classic Bold"/>
                <a:ea typeface="Montserrat Classic Bold"/>
                <a:cs typeface="Montserrat Classic Bold"/>
                <a:sym typeface="Montserrat Classic Bold"/>
              </a:rPr>
              <a:t>SUPPLEMENTS CAN BE RISKY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34D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8117627">
            <a:off x="-3075279" y="6921441"/>
            <a:ext cx="4145058" cy="4916643"/>
            <a:chOff x="0" y="0"/>
            <a:chExt cx="1618460" cy="191972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618460" cy="1919729"/>
            </a:xfrm>
            <a:custGeom>
              <a:avLst/>
              <a:gdLst/>
              <a:ahLst/>
              <a:cxnLst/>
              <a:rect l="l" t="t" r="r" b="b"/>
              <a:pathLst>
                <a:path w="1618460" h="1919729">
                  <a:moveTo>
                    <a:pt x="0" y="0"/>
                  </a:moveTo>
                  <a:lnTo>
                    <a:pt x="1618460" y="0"/>
                  </a:lnTo>
                  <a:lnTo>
                    <a:pt x="1618460" y="1919729"/>
                  </a:lnTo>
                  <a:lnTo>
                    <a:pt x="0" y="1919729"/>
                  </a:lnTo>
                  <a:close/>
                </a:path>
              </a:pathLst>
            </a:custGeom>
            <a:solidFill>
              <a:srgbClr val="FBFDFD"/>
            </a:solidFill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47625"/>
              <a:ext cx="1618460" cy="196735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 dirty="0"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9471150" y="-1106859"/>
            <a:ext cx="12500768" cy="12500718"/>
            <a:chOff x="0" y="0"/>
            <a:chExt cx="6350000" cy="6349975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6350000" cy="6349975"/>
            </a:xfrm>
            <a:custGeom>
              <a:avLst/>
              <a:gdLst/>
              <a:ahLst/>
              <a:cxnLst/>
              <a:rect l="l" t="t" r="r" b="b"/>
              <a:pathLst>
                <a:path w="6350000" h="6349975">
                  <a:moveTo>
                    <a:pt x="6350000" y="3175025"/>
                  </a:moveTo>
                  <a:cubicBezTo>
                    <a:pt x="6350000" y="4928451"/>
                    <a:pt x="4928476" y="6349975"/>
                    <a:pt x="3175000" y="6349975"/>
                  </a:cubicBezTo>
                  <a:cubicBezTo>
                    <a:pt x="1421498" y="6349975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2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2"/>
              <a:stretch>
                <a:fillRect l="-25046" r="-25046"/>
              </a:stretch>
            </a:blipFill>
          </p:spPr>
          <p:txBody>
            <a:bodyPr/>
            <a:lstStyle/>
            <a:p>
              <a:endParaRPr lang="en-US" dirty="0"/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1345251" y="5188113"/>
            <a:ext cx="7547247" cy="28035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5599"/>
              </a:lnSpc>
            </a:pPr>
            <a:r>
              <a:rPr lang="en-US" sz="3999" b="1" dirty="0">
                <a:solidFill>
                  <a:srgbClr val="FBFDFD"/>
                </a:solidFill>
                <a:latin typeface="Arimo Bold"/>
                <a:ea typeface="Arimo Bold"/>
                <a:cs typeface="Arimo Bold"/>
                <a:sym typeface="Arimo Bold"/>
              </a:rPr>
              <a:t>Experts say athletes should get their nutrition from healthy, balanced meals—not from supplements.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038225" y="1186348"/>
            <a:ext cx="8895471" cy="387350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10000"/>
              </a:lnSpc>
            </a:pPr>
            <a:r>
              <a:rPr lang="en-US" sz="10000" b="1" spc="360" dirty="0">
                <a:solidFill>
                  <a:srgbClr val="FBFDFD"/>
                </a:solidFill>
                <a:latin typeface="Montserrat Classic Bold"/>
                <a:ea typeface="Montserrat Classic Bold"/>
                <a:cs typeface="Montserrat Classic Bold"/>
                <a:sym typeface="Montserrat Classic Bold"/>
              </a:rPr>
              <a:t>BEST PRACTICE: FOOD FIRST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14E9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112920"/>
            <a:ext cx="18288000" cy="3773114"/>
            <a:chOff x="0" y="0"/>
            <a:chExt cx="24384000" cy="5030819"/>
          </a:xfrm>
        </p:grpSpPr>
        <p:pic>
          <p:nvPicPr>
            <p:cNvPr id="3" name="Picture 3"/>
            <p:cNvPicPr>
              <a:picLocks noChangeAspect="1"/>
            </p:cNvPicPr>
            <p:nvPr/>
          </p:nvPicPr>
          <p:blipFill>
            <a:blip r:embed="rId2">
              <a:alphaModFix amt="14000"/>
            </a:blip>
            <a:srcRect t="34516" b="34516"/>
            <a:stretch>
              <a:fillRect/>
            </a:stretch>
          </p:blipFill>
          <p:spPr>
            <a:xfrm>
              <a:off x="0" y="0"/>
              <a:ext cx="24384000" cy="5030819"/>
            </a:xfrm>
            <a:prstGeom prst="rect">
              <a:avLst/>
            </a:prstGeom>
          </p:spPr>
        </p:pic>
      </p:grpSp>
      <p:grpSp>
        <p:nvGrpSpPr>
          <p:cNvPr id="4" name="Group 4"/>
          <p:cNvGrpSpPr/>
          <p:nvPr/>
        </p:nvGrpSpPr>
        <p:grpSpPr>
          <a:xfrm>
            <a:off x="0" y="3886035"/>
            <a:ext cx="18288000" cy="6400965"/>
            <a:chOff x="0" y="0"/>
            <a:chExt cx="4816593" cy="1685851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4816592" cy="1685851"/>
            </a:xfrm>
            <a:custGeom>
              <a:avLst/>
              <a:gdLst/>
              <a:ahLst/>
              <a:cxnLst/>
              <a:rect l="l" t="t" r="r" b="b"/>
              <a:pathLst>
                <a:path w="4816592" h="1685851">
                  <a:moveTo>
                    <a:pt x="0" y="0"/>
                  </a:moveTo>
                  <a:lnTo>
                    <a:pt x="4816592" y="0"/>
                  </a:lnTo>
                  <a:lnTo>
                    <a:pt x="4816592" y="1685851"/>
                  </a:lnTo>
                  <a:lnTo>
                    <a:pt x="0" y="168585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-57150"/>
              <a:ext cx="4816593" cy="174300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39"/>
                </a:lnSpc>
              </a:pPr>
              <a:endParaRPr dirty="0"/>
            </a:p>
          </p:txBody>
        </p:sp>
      </p:grpSp>
      <p:sp>
        <p:nvSpPr>
          <p:cNvPr id="7" name="Freeform 7"/>
          <p:cNvSpPr/>
          <p:nvPr/>
        </p:nvSpPr>
        <p:spPr>
          <a:xfrm>
            <a:off x="8333203" y="-1109791"/>
            <a:ext cx="1621594" cy="1621594"/>
          </a:xfrm>
          <a:custGeom>
            <a:avLst/>
            <a:gdLst/>
            <a:ahLst/>
            <a:cxnLst/>
            <a:rect l="l" t="t" r="r" b="b"/>
            <a:pathLst>
              <a:path w="1621594" h="1621594">
                <a:moveTo>
                  <a:pt x="0" y="0"/>
                </a:moveTo>
                <a:lnTo>
                  <a:pt x="1621594" y="0"/>
                </a:lnTo>
                <a:lnTo>
                  <a:pt x="1621594" y="1621594"/>
                </a:lnTo>
                <a:lnTo>
                  <a:pt x="0" y="162159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8" name="Freeform 8"/>
          <p:cNvSpPr/>
          <p:nvPr/>
        </p:nvSpPr>
        <p:spPr>
          <a:xfrm>
            <a:off x="8333203" y="9678747"/>
            <a:ext cx="1621594" cy="1621594"/>
          </a:xfrm>
          <a:custGeom>
            <a:avLst/>
            <a:gdLst/>
            <a:ahLst/>
            <a:cxnLst/>
            <a:rect l="l" t="t" r="r" b="b"/>
            <a:pathLst>
              <a:path w="1621594" h="1621594">
                <a:moveTo>
                  <a:pt x="0" y="0"/>
                </a:moveTo>
                <a:lnTo>
                  <a:pt x="1621594" y="0"/>
                </a:lnTo>
                <a:lnTo>
                  <a:pt x="1621594" y="1621594"/>
                </a:lnTo>
                <a:lnTo>
                  <a:pt x="0" y="1621594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9" name="Freeform 9"/>
          <p:cNvSpPr/>
          <p:nvPr/>
        </p:nvSpPr>
        <p:spPr>
          <a:xfrm>
            <a:off x="6262193" y="4504964"/>
            <a:ext cx="5763615" cy="3840008"/>
          </a:xfrm>
          <a:custGeom>
            <a:avLst/>
            <a:gdLst/>
            <a:ahLst/>
            <a:cxnLst/>
            <a:rect l="l" t="t" r="r" b="b"/>
            <a:pathLst>
              <a:path w="5763615" h="3840008">
                <a:moveTo>
                  <a:pt x="0" y="0"/>
                </a:moveTo>
                <a:lnTo>
                  <a:pt x="5763614" y="0"/>
                </a:lnTo>
                <a:lnTo>
                  <a:pt x="5763614" y="3840009"/>
                </a:lnTo>
                <a:lnTo>
                  <a:pt x="0" y="3840009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10" name="Freeform 10"/>
          <p:cNvSpPr/>
          <p:nvPr/>
        </p:nvSpPr>
        <p:spPr>
          <a:xfrm>
            <a:off x="1950916" y="4016746"/>
            <a:ext cx="4122611" cy="6139543"/>
          </a:xfrm>
          <a:custGeom>
            <a:avLst/>
            <a:gdLst/>
            <a:ahLst/>
            <a:cxnLst/>
            <a:rect l="l" t="t" r="r" b="b"/>
            <a:pathLst>
              <a:path w="4122611" h="6139543">
                <a:moveTo>
                  <a:pt x="0" y="0"/>
                </a:moveTo>
                <a:lnTo>
                  <a:pt x="4122611" y="0"/>
                </a:lnTo>
                <a:lnTo>
                  <a:pt x="4122611" y="6139543"/>
                </a:lnTo>
                <a:lnTo>
                  <a:pt x="0" y="6139543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r="-123525"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>
          <a:xfrm>
            <a:off x="9954797" y="4419915"/>
            <a:ext cx="10547569" cy="5867085"/>
          </a:xfrm>
          <a:custGeom>
            <a:avLst/>
            <a:gdLst/>
            <a:ahLst/>
            <a:cxnLst/>
            <a:rect l="l" t="t" r="r" b="b"/>
            <a:pathLst>
              <a:path w="10547569" h="5867085">
                <a:moveTo>
                  <a:pt x="0" y="0"/>
                </a:moveTo>
                <a:lnTo>
                  <a:pt x="10547569" y="0"/>
                </a:lnTo>
                <a:lnTo>
                  <a:pt x="10547569" y="5867085"/>
                </a:lnTo>
                <a:lnTo>
                  <a:pt x="0" y="5867085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12" name="TextBox 12"/>
          <p:cNvSpPr txBox="1"/>
          <p:nvPr/>
        </p:nvSpPr>
        <p:spPr>
          <a:xfrm>
            <a:off x="947641" y="1516293"/>
            <a:ext cx="16311659" cy="12890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399"/>
              </a:lnSpc>
            </a:pPr>
            <a:r>
              <a:rPr lang="en-US" sz="7999" b="1" dirty="0">
                <a:solidFill>
                  <a:srgbClr val="FEFEFE"/>
                </a:solidFill>
                <a:latin typeface="Klein Bold"/>
                <a:ea typeface="Klein Bold"/>
                <a:cs typeface="Klein Bold"/>
                <a:sym typeface="Klein Bold"/>
              </a:rPr>
              <a:t>ALLERGIES, ASTHMA &amp; DIABETES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14E9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-2468074">
            <a:off x="16816558" y="-2533439"/>
            <a:ext cx="4609127" cy="4873542"/>
            <a:chOff x="0" y="0"/>
            <a:chExt cx="1213926" cy="128356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213926" cy="1283567"/>
            </a:xfrm>
            <a:custGeom>
              <a:avLst/>
              <a:gdLst/>
              <a:ahLst/>
              <a:cxnLst/>
              <a:rect l="l" t="t" r="r" b="b"/>
              <a:pathLst>
                <a:path w="1213926" h="1283567">
                  <a:moveTo>
                    <a:pt x="0" y="0"/>
                  </a:moveTo>
                  <a:lnTo>
                    <a:pt x="1213926" y="0"/>
                  </a:lnTo>
                  <a:lnTo>
                    <a:pt x="1213926" y="1283567"/>
                  </a:lnTo>
                  <a:lnTo>
                    <a:pt x="0" y="1283567"/>
                  </a:lnTo>
                  <a:close/>
                </a:path>
              </a:pathLst>
            </a:custGeom>
            <a:solidFill>
              <a:srgbClr val="EC2D32"/>
            </a:solidFill>
            <a:ln w="38100" cap="sq">
              <a:solidFill>
                <a:srgbClr val="F41823"/>
              </a:solidFill>
              <a:prstDash val="solid"/>
              <a:miter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47625"/>
              <a:ext cx="1213926" cy="133119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 dirty="0"/>
            </a:p>
          </p:txBody>
        </p:sp>
      </p:grpSp>
      <p:sp>
        <p:nvSpPr>
          <p:cNvPr id="5" name="Freeform 5" descr="Diamond shape"/>
          <p:cNvSpPr/>
          <p:nvPr/>
        </p:nvSpPr>
        <p:spPr>
          <a:xfrm>
            <a:off x="-4394176" y="7224505"/>
            <a:ext cx="6882684" cy="6882684"/>
          </a:xfrm>
          <a:custGeom>
            <a:avLst/>
            <a:gdLst/>
            <a:ahLst/>
            <a:cxnLst/>
            <a:rect l="l" t="t" r="r" b="b"/>
            <a:pathLst>
              <a:path w="6882684" h="6882684">
                <a:moveTo>
                  <a:pt x="0" y="0"/>
                </a:moveTo>
                <a:lnTo>
                  <a:pt x="6882685" y="0"/>
                </a:lnTo>
                <a:lnTo>
                  <a:pt x="6882685" y="6882685"/>
                </a:lnTo>
                <a:lnTo>
                  <a:pt x="0" y="688268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6" name="AutoShape 6"/>
          <p:cNvSpPr/>
          <p:nvPr/>
        </p:nvSpPr>
        <p:spPr>
          <a:xfrm flipH="1">
            <a:off x="8391459" y="2927668"/>
            <a:ext cx="8867841" cy="0"/>
          </a:xfrm>
          <a:prstGeom prst="line">
            <a:avLst/>
          </a:prstGeom>
          <a:ln w="28575" cap="rnd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 dirty="0"/>
          </a:p>
        </p:txBody>
      </p:sp>
      <p:sp>
        <p:nvSpPr>
          <p:cNvPr id="7" name="Freeform 7"/>
          <p:cNvSpPr/>
          <p:nvPr/>
        </p:nvSpPr>
        <p:spPr>
          <a:xfrm>
            <a:off x="531382" y="4601028"/>
            <a:ext cx="7531214" cy="3370218"/>
          </a:xfrm>
          <a:custGeom>
            <a:avLst/>
            <a:gdLst/>
            <a:ahLst/>
            <a:cxnLst/>
            <a:rect l="l" t="t" r="r" b="b"/>
            <a:pathLst>
              <a:path w="7531214" h="3370218">
                <a:moveTo>
                  <a:pt x="0" y="0"/>
                </a:moveTo>
                <a:lnTo>
                  <a:pt x="7531214" y="0"/>
                </a:lnTo>
                <a:lnTo>
                  <a:pt x="7531214" y="3370218"/>
                </a:lnTo>
                <a:lnTo>
                  <a:pt x="0" y="337021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8" name="Freeform 8"/>
          <p:cNvSpPr/>
          <p:nvPr/>
        </p:nvSpPr>
        <p:spPr>
          <a:xfrm>
            <a:off x="1480929" y="-746576"/>
            <a:ext cx="6581667" cy="5347604"/>
          </a:xfrm>
          <a:custGeom>
            <a:avLst/>
            <a:gdLst/>
            <a:ahLst/>
            <a:cxnLst/>
            <a:rect l="l" t="t" r="r" b="b"/>
            <a:pathLst>
              <a:path w="6581667" h="5347604">
                <a:moveTo>
                  <a:pt x="0" y="0"/>
                </a:moveTo>
                <a:lnTo>
                  <a:pt x="6581667" y="0"/>
                </a:lnTo>
                <a:lnTo>
                  <a:pt x="6581667" y="5347604"/>
                </a:lnTo>
                <a:lnTo>
                  <a:pt x="0" y="534760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9" name="TextBox 9"/>
          <p:cNvSpPr txBox="1"/>
          <p:nvPr/>
        </p:nvSpPr>
        <p:spPr>
          <a:xfrm>
            <a:off x="8391459" y="1007746"/>
            <a:ext cx="9330760" cy="19056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479"/>
              </a:lnSpc>
            </a:pPr>
            <a:r>
              <a:rPr lang="en-US" sz="6799" b="1" spc="244" dirty="0">
                <a:solidFill>
                  <a:srgbClr val="FFFFFF"/>
                </a:solidFill>
                <a:latin typeface="Montserrat Classic Bold"/>
                <a:ea typeface="Montserrat Classic Bold"/>
                <a:cs typeface="Montserrat Classic Bold"/>
                <a:sym typeface="Montserrat Classic Bold"/>
              </a:rPr>
              <a:t>Allergy Awareness &amp; Response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062596" y="3058432"/>
            <a:ext cx="9126216" cy="64173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34056" lvl="1" indent="-367028" algn="l">
              <a:lnSpc>
                <a:spcPts val="4249"/>
              </a:lnSpc>
              <a:buFont typeface="Arial"/>
              <a:buChar char="•"/>
            </a:pPr>
            <a:r>
              <a:rPr lang="en-US" sz="3399" b="1" dirty="0">
                <a:solidFill>
                  <a:srgbClr val="FFFFFF"/>
                </a:solidFill>
                <a:latin typeface="Arimo Bold"/>
                <a:ea typeface="Arimo Bold"/>
                <a:cs typeface="Arimo Bold"/>
                <a:sym typeface="Arimo Bold"/>
              </a:rPr>
              <a:t>Make sure your coach knows if you have any allergies and what causes them (like peanuts or bee stings).</a:t>
            </a:r>
          </a:p>
          <a:p>
            <a:pPr marL="734056" lvl="1" indent="-367028" algn="l">
              <a:lnSpc>
                <a:spcPts val="4249"/>
              </a:lnSpc>
              <a:buFont typeface="Arial"/>
              <a:buChar char="•"/>
            </a:pPr>
            <a:r>
              <a:rPr lang="en-US" sz="3399" b="1" dirty="0">
                <a:solidFill>
                  <a:srgbClr val="FFFFFF"/>
                </a:solidFill>
                <a:latin typeface="Arimo Bold"/>
                <a:ea typeface="Arimo Bold"/>
                <a:cs typeface="Arimo Bold"/>
                <a:sym typeface="Arimo Bold"/>
              </a:rPr>
              <a:t>Always carry your emergency medicine (like an EpiPen) with you and check that it’s not expired.</a:t>
            </a:r>
          </a:p>
          <a:p>
            <a:pPr marL="734056" lvl="1" indent="-367028" algn="l">
              <a:lnSpc>
                <a:spcPts val="4249"/>
              </a:lnSpc>
              <a:buFont typeface="Arial"/>
              <a:buChar char="•"/>
            </a:pPr>
            <a:r>
              <a:rPr lang="en-US" sz="3399" b="1" dirty="0">
                <a:solidFill>
                  <a:srgbClr val="FFFFFF"/>
                </a:solidFill>
                <a:latin typeface="Arimo Bold"/>
                <a:ea typeface="Arimo Bold"/>
                <a:cs typeface="Arimo Bold"/>
                <a:sym typeface="Arimo Bold"/>
              </a:rPr>
              <a:t>Make sure your coach knows where your medicine is! Let your coach and teammates know how to help you in case you need your EpiPen.</a:t>
            </a:r>
          </a:p>
          <a:p>
            <a:pPr marL="734056" lvl="1" indent="-367028" algn="l">
              <a:lnSpc>
                <a:spcPts val="4249"/>
              </a:lnSpc>
              <a:buFont typeface="Arial"/>
              <a:buChar char="•"/>
            </a:pPr>
            <a:r>
              <a:rPr lang="en-US" sz="3399" b="1" strike="noStrike" dirty="0">
                <a:solidFill>
                  <a:srgbClr val="FFFFFF"/>
                </a:solidFill>
                <a:latin typeface="Arimo Bold"/>
                <a:ea typeface="Arimo Bold"/>
                <a:cs typeface="Arimo Bold"/>
                <a:sym typeface="Arimo Bold"/>
              </a:rPr>
              <a:t>Call 911 immediately after administering an epinephrine injection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14E9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-2468074">
            <a:off x="16129204" y="6971378"/>
            <a:ext cx="4609127" cy="4873542"/>
            <a:chOff x="0" y="0"/>
            <a:chExt cx="1213926" cy="128356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213926" cy="1283567"/>
            </a:xfrm>
            <a:custGeom>
              <a:avLst/>
              <a:gdLst/>
              <a:ahLst/>
              <a:cxnLst/>
              <a:rect l="l" t="t" r="r" b="b"/>
              <a:pathLst>
                <a:path w="1213926" h="1283567">
                  <a:moveTo>
                    <a:pt x="0" y="0"/>
                  </a:moveTo>
                  <a:lnTo>
                    <a:pt x="1213926" y="0"/>
                  </a:lnTo>
                  <a:lnTo>
                    <a:pt x="1213926" y="1283567"/>
                  </a:lnTo>
                  <a:lnTo>
                    <a:pt x="0" y="1283567"/>
                  </a:lnTo>
                  <a:close/>
                </a:path>
              </a:pathLst>
            </a:custGeom>
            <a:solidFill>
              <a:srgbClr val="EC2D32"/>
            </a:solidFill>
            <a:ln w="38100" cap="sq">
              <a:solidFill>
                <a:srgbClr val="F41823"/>
              </a:solidFill>
              <a:prstDash val="solid"/>
              <a:miter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47625"/>
              <a:ext cx="1213926" cy="133119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 dirty="0"/>
            </a:p>
          </p:txBody>
        </p:sp>
      </p:grpSp>
      <p:grpSp>
        <p:nvGrpSpPr>
          <p:cNvPr id="5" name="Group 5"/>
          <p:cNvGrpSpPr/>
          <p:nvPr/>
        </p:nvGrpSpPr>
        <p:grpSpPr>
          <a:xfrm rot="-2468074">
            <a:off x="16571212" y="5621103"/>
            <a:ext cx="8739806" cy="5324588"/>
            <a:chOff x="0" y="0"/>
            <a:chExt cx="2301842" cy="1402361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301842" cy="1402361"/>
            </a:xfrm>
            <a:custGeom>
              <a:avLst/>
              <a:gdLst/>
              <a:ahLst/>
              <a:cxnLst/>
              <a:rect l="l" t="t" r="r" b="b"/>
              <a:pathLst>
                <a:path w="2301842" h="1402361">
                  <a:moveTo>
                    <a:pt x="0" y="0"/>
                  </a:moveTo>
                  <a:lnTo>
                    <a:pt x="2301842" y="0"/>
                  </a:lnTo>
                  <a:lnTo>
                    <a:pt x="2301842" y="1402361"/>
                  </a:lnTo>
                  <a:lnTo>
                    <a:pt x="0" y="140236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47625"/>
              <a:ext cx="2301842" cy="144998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 dirty="0"/>
            </a:p>
          </p:txBody>
        </p:sp>
      </p:grpSp>
      <p:sp>
        <p:nvSpPr>
          <p:cNvPr id="8" name="Freeform 8" descr="Diamond shape"/>
          <p:cNvSpPr/>
          <p:nvPr/>
        </p:nvSpPr>
        <p:spPr>
          <a:xfrm>
            <a:off x="-4394176" y="7224505"/>
            <a:ext cx="6882684" cy="6882684"/>
          </a:xfrm>
          <a:custGeom>
            <a:avLst/>
            <a:gdLst/>
            <a:ahLst/>
            <a:cxnLst/>
            <a:rect l="l" t="t" r="r" b="b"/>
            <a:pathLst>
              <a:path w="6882684" h="6882684">
                <a:moveTo>
                  <a:pt x="0" y="0"/>
                </a:moveTo>
                <a:lnTo>
                  <a:pt x="6882685" y="0"/>
                </a:lnTo>
                <a:lnTo>
                  <a:pt x="6882685" y="6882685"/>
                </a:lnTo>
                <a:lnTo>
                  <a:pt x="0" y="688268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dirty="0"/>
          </a:p>
        </p:txBody>
      </p:sp>
      <p:grpSp>
        <p:nvGrpSpPr>
          <p:cNvPr id="9" name="Group 9"/>
          <p:cNvGrpSpPr/>
          <p:nvPr/>
        </p:nvGrpSpPr>
        <p:grpSpPr>
          <a:xfrm>
            <a:off x="271999" y="271999"/>
            <a:ext cx="7908899" cy="9743002"/>
            <a:chOff x="0" y="0"/>
            <a:chExt cx="812800" cy="1001291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812800" cy="1001291"/>
            </a:xfrm>
            <a:custGeom>
              <a:avLst/>
              <a:gdLst/>
              <a:ahLst/>
              <a:cxnLst/>
              <a:rect l="l" t="t" r="r" b="b"/>
              <a:pathLst>
                <a:path w="812800" h="1001291">
                  <a:moveTo>
                    <a:pt x="0" y="0"/>
                  </a:moveTo>
                  <a:lnTo>
                    <a:pt x="812800" y="0"/>
                  </a:lnTo>
                  <a:lnTo>
                    <a:pt x="812800" y="1001291"/>
                  </a:lnTo>
                  <a:lnTo>
                    <a:pt x="0" y="1001291"/>
                  </a:lnTo>
                  <a:close/>
                </a:path>
              </a:pathLst>
            </a:custGeom>
            <a:blipFill>
              <a:blip r:embed="rId4"/>
              <a:stretch>
                <a:fillRect l="-42973" r="-42973"/>
              </a:stretch>
            </a:blipFill>
          </p:spPr>
          <p:txBody>
            <a:bodyPr/>
            <a:lstStyle/>
            <a:p>
              <a:endParaRPr lang="en-US" dirty="0"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8722193" y="878851"/>
            <a:ext cx="8384422" cy="8529299"/>
            <a:chOff x="0" y="0"/>
            <a:chExt cx="11179230" cy="11372398"/>
          </a:xfrm>
        </p:grpSpPr>
        <p:sp>
          <p:nvSpPr>
            <p:cNvPr id="12" name="TextBox 12"/>
            <p:cNvSpPr txBox="1"/>
            <p:nvPr/>
          </p:nvSpPr>
          <p:spPr>
            <a:xfrm>
              <a:off x="161667" y="0"/>
              <a:ext cx="10356836" cy="241300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7182"/>
                </a:lnSpc>
              </a:pPr>
              <a:r>
                <a:rPr lang="en-US" sz="5985" b="1" spc="215" dirty="0">
                  <a:solidFill>
                    <a:srgbClr val="FFFFFF"/>
                  </a:solidFill>
                  <a:latin typeface="Montserrat Classic Bold"/>
                  <a:ea typeface="Montserrat Classic Bold"/>
                  <a:cs typeface="Montserrat Classic Bold"/>
                  <a:sym typeface="Montserrat Classic Bold"/>
                </a:rPr>
                <a:t>Asthma and</a:t>
              </a:r>
            </a:p>
            <a:p>
              <a:pPr marL="0" lvl="0" indent="0" algn="l">
                <a:lnSpc>
                  <a:spcPts val="7182"/>
                </a:lnSpc>
              </a:pPr>
              <a:r>
                <a:rPr lang="en-US" sz="5985" b="1" spc="215" dirty="0">
                  <a:solidFill>
                    <a:srgbClr val="FFFFFF"/>
                  </a:solidFill>
                  <a:latin typeface="Montserrat Classic Bold"/>
                  <a:ea typeface="Montserrat Classic Bold"/>
                  <a:cs typeface="Montserrat Classic Bold"/>
                  <a:sym typeface="Montserrat Classic Bold"/>
                </a:rPr>
                <a:t>Respiratory Safety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161667" y="3313164"/>
              <a:ext cx="10356836" cy="805923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5460"/>
                </a:lnSpc>
              </a:pPr>
              <a:r>
                <a:rPr lang="en-US" sz="4200" b="1" spc="189" dirty="0">
                  <a:solidFill>
                    <a:srgbClr val="FFFFFF"/>
                  </a:solidFill>
                  <a:latin typeface="Montserrat Classic Bold"/>
                  <a:ea typeface="Montserrat Classic Bold"/>
                  <a:cs typeface="Montserrat Classic Bold"/>
                  <a:sym typeface="Montserrat Classic Bold"/>
                </a:rPr>
                <a:t>Asthma is common in youth sports!</a:t>
              </a:r>
            </a:p>
            <a:p>
              <a:pPr marL="0" lvl="0" indent="0" algn="l">
                <a:lnSpc>
                  <a:spcPts val="1820"/>
                </a:lnSpc>
              </a:pPr>
              <a:endParaRPr lang="en-US" sz="4200" b="1" spc="189" dirty="0">
                <a:solidFill>
                  <a:srgbClr val="FFFFFF"/>
                </a:solidFill>
                <a:latin typeface="Montserrat Classic Bold"/>
                <a:ea typeface="Montserrat Classic Bold"/>
                <a:cs typeface="Montserrat Classic Bold"/>
                <a:sym typeface="Montserrat Classic Bold"/>
              </a:endParaRPr>
            </a:p>
            <a:p>
              <a:pPr marL="846741" lvl="1" indent="-423371" algn="l">
                <a:lnSpc>
                  <a:spcPts val="5098"/>
                </a:lnSpc>
                <a:buFont typeface="Arial"/>
                <a:buChar char="•"/>
              </a:pPr>
              <a:r>
                <a:rPr lang="en-US" sz="3921" b="1" spc="141" dirty="0">
                  <a:solidFill>
                    <a:srgbClr val="FFFFFF"/>
                  </a:solidFill>
                  <a:latin typeface="Montserrat Classic Bold"/>
                  <a:ea typeface="Montserrat Classic Bold"/>
                  <a:cs typeface="Montserrat Classic Bold"/>
                  <a:sym typeface="Montserrat Classic Bold"/>
                </a:rPr>
                <a:t>Symptoms to Watch for:</a:t>
              </a:r>
            </a:p>
            <a:p>
              <a:pPr marL="1693483" lvl="2" indent="-564494" algn="l">
                <a:lnSpc>
                  <a:spcPts val="5098"/>
                </a:lnSpc>
                <a:buFont typeface="Arial"/>
                <a:buChar char="⚬"/>
              </a:pPr>
              <a:r>
                <a:rPr lang="en-US" sz="3921" b="1" spc="141" dirty="0">
                  <a:solidFill>
                    <a:srgbClr val="FFFFFF"/>
                  </a:solidFill>
                  <a:latin typeface="Montserrat Classic Bold"/>
                  <a:ea typeface="Montserrat Classic Bold"/>
                  <a:cs typeface="Montserrat Classic Bold"/>
                  <a:sym typeface="Montserrat Classic Bold"/>
                </a:rPr>
                <a:t>wheezing</a:t>
              </a:r>
            </a:p>
            <a:p>
              <a:pPr marL="1693483" lvl="2" indent="-564494" algn="l">
                <a:lnSpc>
                  <a:spcPts val="5098"/>
                </a:lnSpc>
                <a:buFont typeface="Arial"/>
                <a:buChar char="⚬"/>
              </a:pPr>
              <a:r>
                <a:rPr lang="en-US" sz="3921" b="1" spc="141" dirty="0">
                  <a:solidFill>
                    <a:srgbClr val="FFFFFF"/>
                  </a:solidFill>
                  <a:latin typeface="Montserrat Classic Bold"/>
                  <a:ea typeface="Montserrat Classic Bold"/>
                  <a:cs typeface="Montserrat Classic Bold"/>
                  <a:sym typeface="Montserrat Classic Bold"/>
                </a:rPr>
                <a:t>coughing</a:t>
              </a:r>
            </a:p>
            <a:p>
              <a:pPr marL="1693483" lvl="2" indent="-564494" algn="l">
                <a:lnSpc>
                  <a:spcPts val="5098"/>
                </a:lnSpc>
                <a:buFont typeface="Arial"/>
                <a:buChar char="⚬"/>
              </a:pPr>
              <a:r>
                <a:rPr lang="en-US" sz="3921" b="1" spc="141" dirty="0">
                  <a:solidFill>
                    <a:srgbClr val="FFFFFF"/>
                  </a:solidFill>
                  <a:latin typeface="Montserrat Classic Bold"/>
                  <a:ea typeface="Montserrat Classic Bold"/>
                  <a:cs typeface="Montserrat Classic Bold"/>
                  <a:sym typeface="Montserrat Classic Bold"/>
                </a:rPr>
                <a:t>rapid breathing</a:t>
              </a:r>
            </a:p>
            <a:p>
              <a:pPr marL="1693483" lvl="2" indent="-564494" algn="l">
                <a:lnSpc>
                  <a:spcPts val="5098"/>
                </a:lnSpc>
                <a:buFont typeface="Arial"/>
                <a:buChar char="⚬"/>
              </a:pPr>
              <a:r>
                <a:rPr lang="en-US" sz="3921" b="1" spc="141" dirty="0">
                  <a:solidFill>
                    <a:srgbClr val="FFFFFF"/>
                  </a:solidFill>
                  <a:latin typeface="Montserrat Classic Bold"/>
                  <a:ea typeface="Montserrat Classic Bold"/>
                  <a:cs typeface="Montserrat Classic Bold"/>
                  <a:sym typeface="Montserrat Classic Bold"/>
                </a:rPr>
                <a:t>use of neck/shoulder muscles to aid breathing</a:t>
              </a:r>
            </a:p>
          </p:txBody>
        </p:sp>
        <p:sp>
          <p:nvSpPr>
            <p:cNvPr id="14" name="AutoShape 14"/>
            <p:cNvSpPr/>
            <p:nvPr/>
          </p:nvSpPr>
          <p:spPr>
            <a:xfrm>
              <a:off x="0" y="2834053"/>
              <a:ext cx="11179230" cy="0"/>
            </a:xfrm>
            <a:prstGeom prst="line">
              <a:avLst/>
            </a:prstGeom>
            <a:ln w="139700" cap="flat">
              <a:solidFill>
                <a:srgbClr val="FFFFFF"/>
              </a:solidFill>
              <a:prstDash val="solid"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 dirty="0"/>
            </a:p>
          </p:txBody>
        </p:sp>
      </p:grp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14E9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-2468074">
            <a:off x="16814709" y="7388753"/>
            <a:ext cx="4609127" cy="4873542"/>
            <a:chOff x="0" y="0"/>
            <a:chExt cx="1213926" cy="128356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213926" cy="1283567"/>
            </a:xfrm>
            <a:custGeom>
              <a:avLst/>
              <a:gdLst/>
              <a:ahLst/>
              <a:cxnLst/>
              <a:rect l="l" t="t" r="r" b="b"/>
              <a:pathLst>
                <a:path w="1213926" h="1283567">
                  <a:moveTo>
                    <a:pt x="0" y="0"/>
                  </a:moveTo>
                  <a:lnTo>
                    <a:pt x="1213926" y="0"/>
                  </a:lnTo>
                  <a:lnTo>
                    <a:pt x="1213926" y="1283567"/>
                  </a:lnTo>
                  <a:lnTo>
                    <a:pt x="0" y="1283567"/>
                  </a:lnTo>
                  <a:close/>
                </a:path>
              </a:pathLst>
            </a:custGeom>
            <a:solidFill>
              <a:srgbClr val="EC2D32"/>
            </a:solidFill>
            <a:ln w="38100" cap="sq">
              <a:solidFill>
                <a:srgbClr val="F41823"/>
              </a:solidFill>
              <a:prstDash val="solid"/>
              <a:miter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47625"/>
              <a:ext cx="1213926" cy="133119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 dirty="0"/>
            </a:p>
          </p:txBody>
        </p:sp>
      </p:grpSp>
      <p:grpSp>
        <p:nvGrpSpPr>
          <p:cNvPr id="5" name="Group 5"/>
          <p:cNvGrpSpPr/>
          <p:nvPr/>
        </p:nvGrpSpPr>
        <p:grpSpPr>
          <a:xfrm rot="-2468074">
            <a:off x="17047582" y="5974900"/>
            <a:ext cx="8739806" cy="5324588"/>
            <a:chOff x="0" y="0"/>
            <a:chExt cx="2301842" cy="1402361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301842" cy="1402361"/>
            </a:xfrm>
            <a:custGeom>
              <a:avLst/>
              <a:gdLst/>
              <a:ahLst/>
              <a:cxnLst/>
              <a:rect l="l" t="t" r="r" b="b"/>
              <a:pathLst>
                <a:path w="2301842" h="1402361">
                  <a:moveTo>
                    <a:pt x="0" y="0"/>
                  </a:moveTo>
                  <a:lnTo>
                    <a:pt x="2301842" y="0"/>
                  </a:lnTo>
                  <a:lnTo>
                    <a:pt x="2301842" y="1402361"/>
                  </a:lnTo>
                  <a:lnTo>
                    <a:pt x="0" y="140236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47625"/>
              <a:ext cx="2301842" cy="144998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 dirty="0"/>
            </a:p>
          </p:txBody>
        </p:sp>
      </p:grpSp>
      <p:sp>
        <p:nvSpPr>
          <p:cNvPr id="8" name="Freeform 8" descr="Diamond shape"/>
          <p:cNvSpPr/>
          <p:nvPr/>
        </p:nvSpPr>
        <p:spPr>
          <a:xfrm>
            <a:off x="-4394176" y="7224505"/>
            <a:ext cx="6882684" cy="6882684"/>
          </a:xfrm>
          <a:custGeom>
            <a:avLst/>
            <a:gdLst/>
            <a:ahLst/>
            <a:cxnLst/>
            <a:rect l="l" t="t" r="r" b="b"/>
            <a:pathLst>
              <a:path w="6882684" h="6882684">
                <a:moveTo>
                  <a:pt x="0" y="0"/>
                </a:moveTo>
                <a:lnTo>
                  <a:pt x="6882685" y="0"/>
                </a:lnTo>
                <a:lnTo>
                  <a:pt x="6882685" y="6882685"/>
                </a:lnTo>
                <a:lnTo>
                  <a:pt x="0" y="688268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9" name="TextBox 9"/>
          <p:cNvSpPr txBox="1"/>
          <p:nvPr/>
        </p:nvSpPr>
        <p:spPr>
          <a:xfrm>
            <a:off x="7903860" y="752743"/>
            <a:ext cx="8207629" cy="16903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6571"/>
              </a:lnSpc>
            </a:pPr>
            <a:r>
              <a:rPr lang="en-US" sz="6379" b="1" spc="229" dirty="0">
                <a:solidFill>
                  <a:srgbClr val="FFFFFF"/>
                </a:solidFill>
                <a:latin typeface="Montserrat Classic Bold"/>
                <a:ea typeface="Montserrat Classic Bold"/>
                <a:cs typeface="Montserrat Classic Bold"/>
                <a:sym typeface="Montserrat Classic Bold"/>
              </a:rPr>
              <a:t>Asthma and</a:t>
            </a:r>
          </a:p>
          <a:p>
            <a:pPr marL="0" lvl="0" indent="0" algn="l">
              <a:lnSpc>
                <a:spcPts val="6571"/>
              </a:lnSpc>
            </a:pPr>
            <a:r>
              <a:rPr lang="en-US" sz="6379" b="1" spc="229" dirty="0">
                <a:solidFill>
                  <a:srgbClr val="FFFFFF"/>
                </a:solidFill>
                <a:latin typeface="Montserrat Classic Bold"/>
                <a:ea typeface="Montserrat Classic Bold"/>
                <a:cs typeface="Montserrat Classic Bold"/>
                <a:sym typeface="Montserrat Classic Bold"/>
              </a:rPr>
              <a:t>Respiratory Safety</a:t>
            </a:r>
          </a:p>
        </p:txBody>
      </p:sp>
      <p:sp>
        <p:nvSpPr>
          <p:cNvPr id="10" name="AutoShape 10"/>
          <p:cNvSpPr/>
          <p:nvPr/>
        </p:nvSpPr>
        <p:spPr>
          <a:xfrm>
            <a:off x="7903860" y="9486900"/>
            <a:ext cx="9355440" cy="0"/>
          </a:xfrm>
          <a:prstGeom prst="line">
            <a:avLst/>
          </a:prstGeom>
          <a:ln w="9525" cap="rnd">
            <a:solidFill>
              <a:srgbClr val="FD403E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 dirty="0"/>
          </a:p>
        </p:txBody>
      </p:sp>
      <p:sp>
        <p:nvSpPr>
          <p:cNvPr id="11" name="AutoShape 11"/>
          <p:cNvSpPr/>
          <p:nvPr/>
        </p:nvSpPr>
        <p:spPr>
          <a:xfrm>
            <a:off x="7903860" y="647968"/>
            <a:ext cx="9355440" cy="0"/>
          </a:xfrm>
          <a:prstGeom prst="line">
            <a:avLst/>
          </a:prstGeom>
          <a:ln w="9525" cap="rnd">
            <a:solidFill>
              <a:srgbClr val="FD403E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 dirty="0"/>
          </a:p>
        </p:txBody>
      </p:sp>
      <p:sp>
        <p:nvSpPr>
          <p:cNvPr id="12" name="TextBox 12"/>
          <p:cNvSpPr txBox="1"/>
          <p:nvPr/>
        </p:nvSpPr>
        <p:spPr>
          <a:xfrm>
            <a:off x="7555261" y="2538730"/>
            <a:ext cx="9163593" cy="74374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90881" lvl="1" indent="-345440" algn="l">
              <a:lnSpc>
                <a:spcPts val="4480"/>
              </a:lnSpc>
              <a:spcBef>
                <a:spcPct val="0"/>
              </a:spcBef>
              <a:buFont typeface="Arial"/>
              <a:buChar char="•"/>
            </a:pPr>
            <a:r>
              <a:rPr lang="en-US" sz="3200" b="1" spc="144" dirty="0">
                <a:solidFill>
                  <a:srgbClr val="FFFFFF"/>
                </a:solidFill>
                <a:latin typeface="Montserrat Classic Bold"/>
                <a:ea typeface="Montserrat Classic Bold"/>
                <a:cs typeface="Montserrat Classic Bold"/>
                <a:sym typeface="Montserrat Classic Bold"/>
              </a:rPr>
              <a:t>Make sure your inhaler is always easy to get to.</a:t>
            </a:r>
          </a:p>
          <a:p>
            <a:pPr marL="690881" lvl="1" indent="-345440" algn="l">
              <a:lnSpc>
                <a:spcPts val="4480"/>
              </a:lnSpc>
              <a:spcBef>
                <a:spcPct val="0"/>
              </a:spcBef>
              <a:buFont typeface="Arial"/>
              <a:buChar char="•"/>
            </a:pPr>
            <a:r>
              <a:rPr lang="en-US" sz="3200" b="1" spc="144" dirty="0">
                <a:solidFill>
                  <a:srgbClr val="FFFFFF"/>
                </a:solidFill>
                <a:latin typeface="Montserrat Classic Bold"/>
                <a:ea typeface="Montserrat Classic Bold"/>
                <a:cs typeface="Montserrat Classic Bold"/>
                <a:sym typeface="Montserrat Classic Bold"/>
              </a:rPr>
              <a:t>It is recommended to have a back up inhaler with your coach/Athletic Trainer</a:t>
            </a:r>
          </a:p>
          <a:p>
            <a:pPr marL="690881" lvl="1" indent="-345440" algn="l">
              <a:lnSpc>
                <a:spcPts val="4480"/>
              </a:lnSpc>
              <a:spcBef>
                <a:spcPct val="0"/>
              </a:spcBef>
              <a:buFont typeface="Arial"/>
              <a:buChar char="•"/>
            </a:pPr>
            <a:r>
              <a:rPr lang="en-US" sz="3200" b="1" spc="144" dirty="0">
                <a:solidFill>
                  <a:srgbClr val="FFFFFF"/>
                </a:solidFill>
                <a:latin typeface="Montserrat Classic Bold"/>
                <a:ea typeface="Montserrat Classic Bold"/>
                <a:cs typeface="Montserrat Classic Bold"/>
                <a:sym typeface="Montserrat Classic Bold"/>
              </a:rPr>
              <a:t>The team’s Emergency Action Plan should include what to do if you have an asthma attack.</a:t>
            </a:r>
          </a:p>
          <a:p>
            <a:pPr marL="690881" lvl="1" indent="-345440" algn="l">
              <a:lnSpc>
                <a:spcPts val="4480"/>
              </a:lnSpc>
              <a:spcBef>
                <a:spcPct val="0"/>
              </a:spcBef>
              <a:buFont typeface="Arial"/>
              <a:buChar char="•"/>
            </a:pPr>
            <a:r>
              <a:rPr lang="en-US" sz="3200" b="1" strike="noStrike" spc="144" dirty="0">
                <a:solidFill>
                  <a:srgbClr val="FFFFFF"/>
                </a:solidFill>
                <a:latin typeface="Montserrat Classic Bold"/>
                <a:ea typeface="Montserrat Classic Bold"/>
                <a:cs typeface="Montserrat Classic Bold"/>
                <a:sym typeface="Montserrat Classic Bold"/>
              </a:rPr>
              <a:t>If y</a:t>
            </a:r>
            <a:r>
              <a:rPr lang="en-US" sz="3200" b="1" spc="144" dirty="0">
                <a:solidFill>
                  <a:srgbClr val="FFFFFF"/>
                </a:solidFill>
                <a:latin typeface="Montserrat Classic Bold"/>
                <a:ea typeface="Montserrat Classic Bold"/>
                <a:cs typeface="Montserrat Classic Bold"/>
                <a:sym typeface="Montserrat Classic Bold"/>
              </a:rPr>
              <a:t>ou’re having trouble breathing, try leaning forward with your hands on your knees (called the tripod position) to help you breathe better.</a:t>
            </a:r>
          </a:p>
          <a:p>
            <a:pPr algn="l">
              <a:lnSpc>
                <a:spcPts val="4480"/>
              </a:lnSpc>
              <a:spcBef>
                <a:spcPct val="0"/>
              </a:spcBef>
            </a:pPr>
            <a:endParaRPr lang="en-US" sz="3200" b="1" spc="144" dirty="0">
              <a:solidFill>
                <a:srgbClr val="FFFFFF"/>
              </a:solidFill>
              <a:latin typeface="Montserrat Classic Bold"/>
              <a:ea typeface="Montserrat Classic Bold"/>
              <a:cs typeface="Montserrat Classic Bold"/>
              <a:sym typeface="Montserrat Classic Bold"/>
            </a:endParaRPr>
          </a:p>
        </p:txBody>
      </p:sp>
      <p:grpSp>
        <p:nvGrpSpPr>
          <p:cNvPr id="13" name="Group 13"/>
          <p:cNvGrpSpPr/>
          <p:nvPr/>
        </p:nvGrpSpPr>
        <p:grpSpPr>
          <a:xfrm>
            <a:off x="256749" y="647968"/>
            <a:ext cx="7298512" cy="8991063"/>
            <a:chOff x="0" y="0"/>
            <a:chExt cx="812800" cy="1001291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812800" cy="1001291"/>
            </a:xfrm>
            <a:custGeom>
              <a:avLst/>
              <a:gdLst/>
              <a:ahLst/>
              <a:cxnLst/>
              <a:rect l="l" t="t" r="r" b="b"/>
              <a:pathLst>
                <a:path w="812800" h="1001291">
                  <a:moveTo>
                    <a:pt x="0" y="0"/>
                  </a:moveTo>
                  <a:lnTo>
                    <a:pt x="812800" y="0"/>
                  </a:lnTo>
                  <a:lnTo>
                    <a:pt x="812800" y="1001291"/>
                  </a:lnTo>
                  <a:lnTo>
                    <a:pt x="0" y="1001291"/>
                  </a:lnTo>
                  <a:close/>
                </a:path>
              </a:pathLst>
            </a:custGeom>
            <a:blipFill>
              <a:blip r:embed="rId4"/>
              <a:stretch>
                <a:fillRect l="-72792" r="-11761"/>
              </a:stretch>
            </a:blipFill>
          </p:spPr>
          <p:txBody>
            <a:bodyPr/>
            <a:lstStyle/>
            <a:p>
              <a:endParaRPr lang="en-US" dirty="0"/>
            </a:p>
          </p:txBody>
        </p:sp>
      </p:grp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14E9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-2468074">
            <a:off x="16275135" y="7996051"/>
            <a:ext cx="4609127" cy="4873542"/>
            <a:chOff x="0" y="0"/>
            <a:chExt cx="1213926" cy="128356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213926" cy="1283567"/>
            </a:xfrm>
            <a:custGeom>
              <a:avLst/>
              <a:gdLst/>
              <a:ahLst/>
              <a:cxnLst/>
              <a:rect l="l" t="t" r="r" b="b"/>
              <a:pathLst>
                <a:path w="1213926" h="1283567">
                  <a:moveTo>
                    <a:pt x="0" y="0"/>
                  </a:moveTo>
                  <a:lnTo>
                    <a:pt x="1213926" y="0"/>
                  </a:lnTo>
                  <a:lnTo>
                    <a:pt x="1213926" y="1283567"/>
                  </a:lnTo>
                  <a:lnTo>
                    <a:pt x="0" y="1283567"/>
                  </a:lnTo>
                  <a:close/>
                </a:path>
              </a:pathLst>
            </a:custGeom>
            <a:solidFill>
              <a:srgbClr val="EC2D32"/>
            </a:solidFill>
            <a:ln w="38100" cap="sq">
              <a:solidFill>
                <a:srgbClr val="F41823"/>
              </a:solidFill>
              <a:prstDash val="solid"/>
              <a:miter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47625"/>
              <a:ext cx="1213926" cy="133119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 dirty="0"/>
            </a:p>
          </p:txBody>
        </p:sp>
      </p:grpSp>
      <p:sp>
        <p:nvSpPr>
          <p:cNvPr id="5" name="Freeform 5" descr="Diamond shape"/>
          <p:cNvSpPr/>
          <p:nvPr/>
        </p:nvSpPr>
        <p:spPr>
          <a:xfrm>
            <a:off x="-4394176" y="7224505"/>
            <a:ext cx="6882684" cy="6882684"/>
          </a:xfrm>
          <a:custGeom>
            <a:avLst/>
            <a:gdLst/>
            <a:ahLst/>
            <a:cxnLst/>
            <a:rect l="l" t="t" r="r" b="b"/>
            <a:pathLst>
              <a:path w="6882684" h="6882684">
                <a:moveTo>
                  <a:pt x="0" y="0"/>
                </a:moveTo>
                <a:lnTo>
                  <a:pt x="6882685" y="0"/>
                </a:lnTo>
                <a:lnTo>
                  <a:pt x="6882685" y="6882685"/>
                </a:lnTo>
                <a:lnTo>
                  <a:pt x="0" y="688268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6" name="AutoShape 6"/>
          <p:cNvSpPr/>
          <p:nvPr/>
        </p:nvSpPr>
        <p:spPr>
          <a:xfrm flipH="1">
            <a:off x="8391459" y="3716748"/>
            <a:ext cx="8867841" cy="0"/>
          </a:xfrm>
          <a:prstGeom prst="line">
            <a:avLst/>
          </a:prstGeom>
          <a:ln w="28575" cap="rnd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 dirty="0"/>
          </a:p>
        </p:txBody>
      </p:sp>
      <p:sp>
        <p:nvSpPr>
          <p:cNvPr id="7" name="Freeform 7"/>
          <p:cNvSpPr/>
          <p:nvPr/>
        </p:nvSpPr>
        <p:spPr>
          <a:xfrm>
            <a:off x="-1316750" y="2102016"/>
            <a:ext cx="12211054" cy="8184984"/>
          </a:xfrm>
          <a:custGeom>
            <a:avLst/>
            <a:gdLst/>
            <a:ahLst/>
            <a:cxnLst/>
            <a:rect l="l" t="t" r="r" b="b"/>
            <a:pathLst>
              <a:path w="12211054" h="8184984">
                <a:moveTo>
                  <a:pt x="0" y="0"/>
                </a:moveTo>
                <a:lnTo>
                  <a:pt x="12211054" y="0"/>
                </a:lnTo>
                <a:lnTo>
                  <a:pt x="12211054" y="8184984"/>
                </a:lnTo>
                <a:lnTo>
                  <a:pt x="0" y="818498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r="-418"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8" name="TextBox 8"/>
          <p:cNvSpPr txBox="1"/>
          <p:nvPr/>
        </p:nvSpPr>
        <p:spPr>
          <a:xfrm>
            <a:off x="8391459" y="868138"/>
            <a:ext cx="9330760" cy="28486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479"/>
              </a:lnSpc>
            </a:pPr>
            <a:r>
              <a:rPr lang="en-US" sz="6799" b="1" spc="244" dirty="0">
                <a:solidFill>
                  <a:srgbClr val="FFFFFF"/>
                </a:solidFill>
                <a:latin typeface="Montserrat Classic Bold"/>
                <a:ea typeface="Montserrat Classic Bold"/>
                <a:cs typeface="Montserrat Classic Bold"/>
                <a:sym typeface="Montserrat Classic Bold"/>
              </a:rPr>
              <a:t>Diabetes Management for Athletes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829212" y="3848100"/>
            <a:ext cx="8433034" cy="54102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863593" lvl="1" indent="-431796" algn="l">
              <a:lnSpc>
                <a:spcPts val="4799"/>
              </a:lnSpc>
              <a:buFont typeface="Arial"/>
              <a:buChar char="•"/>
            </a:pPr>
            <a:r>
              <a:rPr lang="en-US" sz="3999" b="1" dirty="0">
                <a:solidFill>
                  <a:srgbClr val="FFFFFF"/>
                </a:solidFill>
                <a:latin typeface="Arimo Bold"/>
                <a:ea typeface="Arimo Bold"/>
                <a:cs typeface="Arimo Bold"/>
                <a:sym typeface="Arimo Bold"/>
              </a:rPr>
              <a:t>Coaches and teammates should know if someone has Type 1 or Type 2 diabetes.</a:t>
            </a:r>
          </a:p>
          <a:p>
            <a:pPr marL="863593" lvl="1" indent="-431796" algn="l">
              <a:lnSpc>
                <a:spcPts val="4799"/>
              </a:lnSpc>
              <a:buFont typeface="Arial"/>
              <a:buChar char="•"/>
            </a:pPr>
            <a:r>
              <a:rPr lang="en-US" sz="3999" b="1" dirty="0">
                <a:solidFill>
                  <a:srgbClr val="FFFFFF"/>
                </a:solidFill>
                <a:latin typeface="Arimo Bold"/>
                <a:ea typeface="Arimo Bold"/>
                <a:cs typeface="Arimo Bold"/>
                <a:sym typeface="Arimo Bold"/>
              </a:rPr>
              <a:t>Learn the signs of low blood sugar: feeling shaky, sweaty, confused, or easily annoyed.</a:t>
            </a:r>
          </a:p>
          <a:p>
            <a:pPr marL="863593" lvl="1" indent="-431796" algn="l">
              <a:lnSpc>
                <a:spcPts val="4799"/>
              </a:lnSpc>
              <a:buFont typeface="Arial"/>
              <a:buChar char="•"/>
            </a:pPr>
            <a:r>
              <a:rPr lang="en-US" sz="3999" b="1" dirty="0">
                <a:solidFill>
                  <a:srgbClr val="FFFFFF"/>
                </a:solidFill>
                <a:latin typeface="Arimo Bold"/>
                <a:ea typeface="Arimo Bold"/>
                <a:cs typeface="Arimo Bold"/>
                <a:sym typeface="Arimo Bold"/>
              </a:rPr>
              <a:t>Make sure testing supplies like glucose meters and strips are ready and working.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14E9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-2468074">
            <a:off x="15213112" y="6704964"/>
            <a:ext cx="4609127" cy="4873542"/>
            <a:chOff x="0" y="0"/>
            <a:chExt cx="1213926" cy="128356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213926" cy="1283567"/>
            </a:xfrm>
            <a:custGeom>
              <a:avLst/>
              <a:gdLst/>
              <a:ahLst/>
              <a:cxnLst/>
              <a:rect l="l" t="t" r="r" b="b"/>
              <a:pathLst>
                <a:path w="1213926" h="1283567">
                  <a:moveTo>
                    <a:pt x="0" y="0"/>
                  </a:moveTo>
                  <a:lnTo>
                    <a:pt x="1213926" y="0"/>
                  </a:lnTo>
                  <a:lnTo>
                    <a:pt x="1213926" y="1283567"/>
                  </a:lnTo>
                  <a:lnTo>
                    <a:pt x="0" y="1283567"/>
                  </a:lnTo>
                  <a:close/>
                </a:path>
              </a:pathLst>
            </a:custGeom>
            <a:solidFill>
              <a:srgbClr val="EC2D32"/>
            </a:solidFill>
            <a:ln w="38100" cap="sq">
              <a:solidFill>
                <a:srgbClr val="F41823"/>
              </a:solidFill>
              <a:prstDash val="solid"/>
              <a:miter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47625"/>
              <a:ext cx="1213926" cy="133119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 dirty="0"/>
            </a:p>
          </p:txBody>
        </p:sp>
      </p:grpSp>
      <p:sp>
        <p:nvSpPr>
          <p:cNvPr id="5" name="Freeform 5" descr="Diamond shape"/>
          <p:cNvSpPr/>
          <p:nvPr/>
        </p:nvSpPr>
        <p:spPr>
          <a:xfrm>
            <a:off x="-4394176" y="7224505"/>
            <a:ext cx="6882684" cy="6882684"/>
          </a:xfrm>
          <a:custGeom>
            <a:avLst/>
            <a:gdLst/>
            <a:ahLst/>
            <a:cxnLst/>
            <a:rect l="l" t="t" r="r" b="b"/>
            <a:pathLst>
              <a:path w="6882684" h="6882684">
                <a:moveTo>
                  <a:pt x="0" y="0"/>
                </a:moveTo>
                <a:lnTo>
                  <a:pt x="6882685" y="0"/>
                </a:lnTo>
                <a:lnTo>
                  <a:pt x="6882685" y="6882685"/>
                </a:lnTo>
                <a:lnTo>
                  <a:pt x="0" y="688268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6" name="AutoShape 6"/>
          <p:cNvSpPr/>
          <p:nvPr/>
        </p:nvSpPr>
        <p:spPr>
          <a:xfrm>
            <a:off x="1320464" y="1213786"/>
            <a:ext cx="15647072" cy="7641502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endParaRPr lang="en-US" dirty="0"/>
          </a:p>
        </p:txBody>
      </p:sp>
      <p:grpSp>
        <p:nvGrpSpPr>
          <p:cNvPr id="7" name="Group 7"/>
          <p:cNvGrpSpPr/>
          <p:nvPr/>
        </p:nvGrpSpPr>
        <p:grpSpPr>
          <a:xfrm rot="-5400000">
            <a:off x="10532590" y="2233300"/>
            <a:ext cx="5602474" cy="5602474"/>
            <a:chOff x="0" y="0"/>
            <a:chExt cx="6350000" cy="635000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314E9C"/>
            </a:solidFill>
          </p:spPr>
          <p:txBody>
            <a:bodyPr/>
            <a:lstStyle/>
            <a:p>
              <a:endParaRPr lang="en-US" dirty="0"/>
            </a:p>
          </p:txBody>
        </p:sp>
      </p:grpSp>
      <p:sp>
        <p:nvSpPr>
          <p:cNvPr id="9" name="AutoShape 9"/>
          <p:cNvSpPr/>
          <p:nvPr/>
        </p:nvSpPr>
        <p:spPr>
          <a:xfrm rot="5400000">
            <a:off x="5551316" y="4640052"/>
            <a:ext cx="1502102" cy="9963806"/>
          </a:xfrm>
          <a:prstGeom prst="rect">
            <a:avLst/>
          </a:prstGeom>
          <a:solidFill>
            <a:srgbClr val="D50223"/>
          </a:solidFill>
        </p:spPr>
        <p:txBody>
          <a:bodyPr/>
          <a:lstStyle/>
          <a:p>
            <a:endParaRPr lang="en-US" dirty="0"/>
          </a:p>
        </p:txBody>
      </p:sp>
      <p:grpSp>
        <p:nvGrpSpPr>
          <p:cNvPr id="10" name="Group 10"/>
          <p:cNvGrpSpPr/>
          <p:nvPr/>
        </p:nvGrpSpPr>
        <p:grpSpPr>
          <a:xfrm>
            <a:off x="0" y="6605314"/>
            <a:ext cx="3687586" cy="3681686"/>
            <a:chOff x="0" y="0"/>
            <a:chExt cx="6350000" cy="633984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6350000" cy="6339840"/>
            </a:xfrm>
            <a:custGeom>
              <a:avLst/>
              <a:gdLst/>
              <a:ahLst/>
              <a:cxnLst/>
              <a:rect l="l" t="t" r="r" b="b"/>
              <a:pathLst>
                <a:path w="6350000" h="6339840">
                  <a:moveTo>
                    <a:pt x="6350000" y="6339840"/>
                  </a:moveTo>
                  <a:lnTo>
                    <a:pt x="0" y="633984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 dirty="0"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10762313" y="2463033"/>
            <a:ext cx="5143029" cy="5143008"/>
            <a:chOff x="0" y="0"/>
            <a:chExt cx="6350000" cy="6349975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6350000" cy="6349975"/>
            </a:xfrm>
            <a:custGeom>
              <a:avLst/>
              <a:gdLst/>
              <a:ahLst/>
              <a:cxnLst/>
              <a:rect l="l" t="t" r="r" b="b"/>
              <a:pathLst>
                <a:path w="6350000" h="6349975">
                  <a:moveTo>
                    <a:pt x="6350000" y="3175025"/>
                  </a:moveTo>
                  <a:cubicBezTo>
                    <a:pt x="6350000" y="4928451"/>
                    <a:pt x="4928476" y="6349975"/>
                    <a:pt x="3175000" y="6349975"/>
                  </a:cubicBezTo>
                  <a:cubicBezTo>
                    <a:pt x="1421498" y="6349975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2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4"/>
              <a:stretch>
                <a:fillRect l="-5011" t="-19696" r="-148450" b="-49489"/>
              </a:stretch>
            </a:blipFill>
          </p:spPr>
          <p:txBody>
            <a:bodyPr/>
            <a:lstStyle/>
            <a:p>
              <a:endParaRPr lang="en-US" dirty="0"/>
            </a:p>
          </p:txBody>
        </p:sp>
      </p:grpSp>
      <p:sp>
        <p:nvSpPr>
          <p:cNvPr id="14" name="AutoShape 14"/>
          <p:cNvSpPr/>
          <p:nvPr/>
        </p:nvSpPr>
        <p:spPr>
          <a:xfrm>
            <a:off x="-1403246" y="3600011"/>
            <a:ext cx="11664754" cy="218297"/>
          </a:xfrm>
          <a:prstGeom prst="rect">
            <a:avLst/>
          </a:prstGeom>
          <a:solidFill>
            <a:srgbClr val="EC2D32"/>
          </a:solidFill>
        </p:spPr>
        <p:txBody>
          <a:bodyPr/>
          <a:lstStyle/>
          <a:p>
            <a:endParaRPr lang="en-US" dirty="0"/>
          </a:p>
        </p:txBody>
      </p:sp>
      <p:sp>
        <p:nvSpPr>
          <p:cNvPr id="15" name="TextBox 15"/>
          <p:cNvSpPr txBox="1"/>
          <p:nvPr/>
        </p:nvSpPr>
        <p:spPr>
          <a:xfrm>
            <a:off x="2590544" y="1794811"/>
            <a:ext cx="7670964" cy="16649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6357"/>
              </a:lnSpc>
            </a:pPr>
            <a:r>
              <a:rPr lang="en-US" sz="6910" b="1" spc="248" dirty="0">
                <a:solidFill>
                  <a:srgbClr val="314E9C"/>
                </a:solidFill>
                <a:latin typeface="Montserrat Classic Bold"/>
                <a:ea typeface="Montserrat Classic Bold"/>
                <a:cs typeface="Montserrat Classic Bold"/>
                <a:sym typeface="Montserrat Classic Bold"/>
              </a:rPr>
              <a:t>Diabetes management  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843793" y="4019594"/>
            <a:ext cx="8213516" cy="51809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98818" lvl="1" indent="-399409" algn="l">
              <a:lnSpc>
                <a:spcPts val="4069"/>
              </a:lnSpc>
              <a:buFont typeface="Arial"/>
              <a:buChar char="•"/>
            </a:pPr>
            <a:r>
              <a:rPr lang="en-US" sz="3699" b="1" dirty="0">
                <a:solidFill>
                  <a:srgbClr val="314E9C"/>
                </a:solidFill>
                <a:latin typeface="Arimo Bold"/>
                <a:ea typeface="Arimo Bold"/>
                <a:cs typeface="Arimo Bold"/>
                <a:sym typeface="Arimo Bold"/>
              </a:rPr>
              <a:t>Keep insulin and other medicines safe but easy to get when needed.</a:t>
            </a:r>
          </a:p>
          <a:p>
            <a:pPr marL="798818" lvl="1" indent="-399409" algn="l">
              <a:lnSpc>
                <a:spcPts val="4069"/>
              </a:lnSpc>
              <a:buFont typeface="Arial"/>
              <a:buChar char="•"/>
            </a:pPr>
            <a:r>
              <a:rPr lang="en-US" sz="3699" b="1" dirty="0">
                <a:solidFill>
                  <a:srgbClr val="314E9C"/>
                </a:solidFill>
                <a:latin typeface="Arimo Bold"/>
                <a:ea typeface="Arimo Bold"/>
                <a:cs typeface="Arimo Bold"/>
                <a:sym typeface="Arimo Bold"/>
              </a:rPr>
              <a:t>The team’s Emergency Action Plan should include what to do for diabetes emergencies.</a:t>
            </a:r>
          </a:p>
          <a:p>
            <a:pPr marL="798818" lvl="1" indent="-399409" algn="l">
              <a:lnSpc>
                <a:spcPts val="4069"/>
              </a:lnSpc>
              <a:buFont typeface="Arial"/>
              <a:buChar char="•"/>
            </a:pPr>
            <a:r>
              <a:rPr lang="en-US" sz="3699" b="1" dirty="0">
                <a:solidFill>
                  <a:srgbClr val="314E9C"/>
                </a:solidFill>
                <a:latin typeface="Arimo Bold"/>
                <a:ea typeface="Arimo Bold"/>
                <a:cs typeface="Arimo Bold"/>
                <a:sym typeface="Arimo Bold"/>
              </a:rPr>
              <a:t>If someone has a severe low blood sugar episode, call 911 right away.</a:t>
            </a:r>
          </a:p>
          <a:p>
            <a:pPr marL="0" lvl="0" indent="0" algn="l">
              <a:lnSpc>
                <a:spcPts val="4069"/>
              </a:lnSpc>
            </a:pPr>
            <a:endParaRPr lang="en-US" sz="3699" b="1" dirty="0">
              <a:solidFill>
                <a:srgbClr val="314E9C"/>
              </a:solidFill>
              <a:latin typeface="Arimo Bold"/>
              <a:ea typeface="Arimo Bold"/>
              <a:cs typeface="Arimo Bold"/>
              <a:sym typeface="Arimo Bold"/>
            </a:endParaRP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14E9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112920"/>
            <a:ext cx="18288000" cy="3773114"/>
            <a:chOff x="0" y="0"/>
            <a:chExt cx="24384000" cy="5030819"/>
          </a:xfrm>
        </p:grpSpPr>
        <p:pic>
          <p:nvPicPr>
            <p:cNvPr id="3" name="Picture 3"/>
            <p:cNvPicPr>
              <a:picLocks noChangeAspect="1"/>
            </p:cNvPicPr>
            <p:nvPr/>
          </p:nvPicPr>
          <p:blipFill>
            <a:blip r:embed="rId2">
              <a:alphaModFix amt="14000"/>
            </a:blip>
            <a:srcRect t="34545" b="34545"/>
            <a:stretch>
              <a:fillRect/>
            </a:stretch>
          </p:blipFill>
          <p:spPr>
            <a:xfrm>
              <a:off x="0" y="0"/>
              <a:ext cx="24384000" cy="5030819"/>
            </a:xfrm>
            <a:prstGeom prst="rect">
              <a:avLst/>
            </a:prstGeom>
          </p:spPr>
        </p:pic>
      </p:grpSp>
      <p:grpSp>
        <p:nvGrpSpPr>
          <p:cNvPr id="4" name="Group 4"/>
          <p:cNvGrpSpPr/>
          <p:nvPr/>
        </p:nvGrpSpPr>
        <p:grpSpPr>
          <a:xfrm>
            <a:off x="0" y="3886035"/>
            <a:ext cx="18288000" cy="6400965"/>
            <a:chOff x="0" y="0"/>
            <a:chExt cx="4816593" cy="1685851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4816592" cy="1685851"/>
            </a:xfrm>
            <a:custGeom>
              <a:avLst/>
              <a:gdLst/>
              <a:ahLst/>
              <a:cxnLst/>
              <a:rect l="l" t="t" r="r" b="b"/>
              <a:pathLst>
                <a:path w="4816592" h="1685851">
                  <a:moveTo>
                    <a:pt x="0" y="0"/>
                  </a:moveTo>
                  <a:lnTo>
                    <a:pt x="4816592" y="0"/>
                  </a:lnTo>
                  <a:lnTo>
                    <a:pt x="4816592" y="1685851"/>
                  </a:lnTo>
                  <a:lnTo>
                    <a:pt x="0" y="168585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-57150"/>
              <a:ext cx="4816593" cy="174300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39"/>
                </a:lnSpc>
              </a:pPr>
              <a:endParaRPr dirty="0"/>
            </a:p>
          </p:txBody>
        </p:sp>
      </p:grpSp>
      <p:sp>
        <p:nvSpPr>
          <p:cNvPr id="7" name="Freeform 7"/>
          <p:cNvSpPr/>
          <p:nvPr/>
        </p:nvSpPr>
        <p:spPr>
          <a:xfrm>
            <a:off x="8333203" y="-1109791"/>
            <a:ext cx="1621594" cy="1621594"/>
          </a:xfrm>
          <a:custGeom>
            <a:avLst/>
            <a:gdLst/>
            <a:ahLst/>
            <a:cxnLst/>
            <a:rect l="l" t="t" r="r" b="b"/>
            <a:pathLst>
              <a:path w="1621594" h="1621594">
                <a:moveTo>
                  <a:pt x="0" y="0"/>
                </a:moveTo>
                <a:lnTo>
                  <a:pt x="1621594" y="0"/>
                </a:lnTo>
                <a:lnTo>
                  <a:pt x="1621594" y="1621594"/>
                </a:lnTo>
                <a:lnTo>
                  <a:pt x="0" y="162159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8" name="Freeform 8"/>
          <p:cNvSpPr/>
          <p:nvPr/>
        </p:nvSpPr>
        <p:spPr>
          <a:xfrm>
            <a:off x="8333203" y="9678747"/>
            <a:ext cx="1621594" cy="1621594"/>
          </a:xfrm>
          <a:custGeom>
            <a:avLst/>
            <a:gdLst/>
            <a:ahLst/>
            <a:cxnLst/>
            <a:rect l="l" t="t" r="r" b="b"/>
            <a:pathLst>
              <a:path w="1621594" h="1621594">
                <a:moveTo>
                  <a:pt x="0" y="0"/>
                </a:moveTo>
                <a:lnTo>
                  <a:pt x="1621594" y="0"/>
                </a:lnTo>
                <a:lnTo>
                  <a:pt x="1621594" y="1621594"/>
                </a:lnTo>
                <a:lnTo>
                  <a:pt x="0" y="1621594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9" name="Freeform 9"/>
          <p:cNvSpPr/>
          <p:nvPr/>
        </p:nvSpPr>
        <p:spPr>
          <a:xfrm>
            <a:off x="-90758" y="4134342"/>
            <a:ext cx="9234758" cy="6152658"/>
          </a:xfrm>
          <a:custGeom>
            <a:avLst/>
            <a:gdLst/>
            <a:ahLst/>
            <a:cxnLst/>
            <a:rect l="l" t="t" r="r" b="b"/>
            <a:pathLst>
              <a:path w="9234758" h="6152658">
                <a:moveTo>
                  <a:pt x="0" y="0"/>
                </a:moveTo>
                <a:lnTo>
                  <a:pt x="9234758" y="0"/>
                </a:lnTo>
                <a:lnTo>
                  <a:pt x="9234758" y="6152658"/>
                </a:lnTo>
                <a:lnTo>
                  <a:pt x="0" y="6152658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10" name="Freeform 10"/>
          <p:cNvSpPr/>
          <p:nvPr/>
        </p:nvSpPr>
        <p:spPr>
          <a:xfrm>
            <a:off x="9844294" y="4544035"/>
            <a:ext cx="8648511" cy="5742965"/>
          </a:xfrm>
          <a:custGeom>
            <a:avLst/>
            <a:gdLst/>
            <a:ahLst/>
            <a:cxnLst/>
            <a:rect l="l" t="t" r="r" b="b"/>
            <a:pathLst>
              <a:path w="8648511" h="5742965">
                <a:moveTo>
                  <a:pt x="0" y="0"/>
                </a:moveTo>
                <a:lnTo>
                  <a:pt x="8648511" y="0"/>
                </a:lnTo>
                <a:lnTo>
                  <a:pt x="8648511" y="5742965"/>
                </a:lnTo>
                <a:lnTo>
                  <a:pt x="0" y="5742965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t="-197" b="-197"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11" name="TextBox 11"/>
          <p:cNvSpPr txBox="1"/>
          <p:nvPr/>
        </p:nvSpPr>
        <p:spPr>
          <a:xfrm>
            <a:off x="2425025" y="1194435"/>
            <a:ext cx="13437951" cy="16967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3520"/>
              </a:lnSpc>
            </a:pPr>
            <a:r>
              <a:rPr lang="en-US" sz="10400" b="1" dirty="0">
                <a:solidFill>
                  <a:srgbClr val="FEFEFE"/>
                </a:solidFill>
                <a:latin typeface="Klein Bold"/>
                <a:ea typeface="Klein Bold"/>
                <a:cs typeface="Klein Bold"/>
                <a:sym typeface="Klein Bold"/>
              </a:rPr>
              <a:t>HYGIENE 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14E9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10019606">
            <a:off x="13580842" y="-1136129"/>
            <a:ext cx="3889773" cy="12559257"/>
          </a:xfrm>
          <a:custGeom>
            <a:avLst/>
            <a:gdLst/>
            <a:ahLst/>
            <a:cxnLst/>
            <a:rect l="l" t="t" r="r" b="b"/>
            <a:pathLst>
              <a:path w="3889773" h="12559257">
                <a:moveTo>
                  <a:pt x="0" y="0"/>
                </a:moveTo>
                <a:lnTo>
                  <a:pt x="3889773" y="0"/>
                </a:lnTo>
                <a:lnTo>
                  <a:pt x="3889773" y="12559258"/>
                </a:lnTo>
                <a:lnTo>
                  <a:pt x="0" y="1255925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525794" t="-40822" b="-52994"/>
            </a:stretch>
          </a:blipFill>
        </p:spPr>
        <p:txBody>
          <a:bodyPr/>
          <a:lstStyle/>
          <a:p>
            <a:endParaRPr lang="en-US" dirty="0"/>
          </a:p>
        </p:txBody>
      </p:sp>
      <p:grpSp>
        <p:nvGrpSpPr>
          <p:cNvPr id="3" name="Group 3"/>
          <p:cNvGrpSpPr/>
          <p:nvPr/>
        </p:nvGrpSpPr>
        <p:grpSpPr>
          <a:xfrm>
            <a:off x="12411022" y="-446808"/>
            <a:ext cx="7779807" cy="11555770"/>
            <a:chOff x="0" y="0"/>
            <a:chExt cx="4275074" cy="63500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275074" cy="6350000"/>
            </a:xfrm>
            <a:custGeom>
              <a:avLst/>
              <a:gdLst/>
              <a:ahLst/>
              <a:cxnLst/>
              <a:rect l="l" t="t" r="r" b="b"/>
              <a:pathLst>
                <a:path w="4275074" h="6350000">
                  <a:moveTo>
                    <a:pt x="4275074" y="0"/>
                  </a:moveTo>
                  <a:lnTo>
                    <a:pt x="2736723" y="6350000"/>
                  </a:lnTo>
                  <a:lnTo>
                    <a:pt x="0" y="6350000"/>
                  </a:lnTo>
                  <a:lnTo>
                    <a:pt x="1520444" y="0"/>
                  </a:lnTo>
                  <a:lnTo>
                    <a:pt x="4275074" y="0"/>
                  </a:lnTo>
                  <a:close/>
                </a:path>
              </a:pathLst>
            </a:custGeom>
            <a:blipFill>
              <a:blip r:embed="rId4"/>
              <a:stretch>
                <a:fillRect b="-1049"/>
              </a:stretch>
            </a:blipFill>
          </p:spPr>
          <p:txBody>
            <a:bodyPr/>
            <a:lstStyle/>
            <a:p>
              <a:endParaRPr lang="en-US" dirty="0"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6418817" y="6240651"/>
            <a:ext cx="2945028" cy="5777885"/>
            <a:chOff x="0" y="0"/>
            <a:chExt cx="406400" cy="797321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406400" cy="797321"/>
            </a:xfrm>
            <a:custGeom>
              <a:avLst/>
              <a:gdLst/>
              <a:ahLst/>
              <a:cxnLst/>
              <a:rect l="l" t="t" r="r" b="b"/>
              <a:pathLst>
                <a:path w="406400" h="797321">
                  <a:moveTo>
                    <a:pt x="203200" y="0"/>
                  </a:moveTo>
                  <a:lnTo>
                    <a:pt x="406400" y="0"/>
                  </a:lnTo>
                  <a:lnTo>
                    <a:pt x="203200" y="797321"/>
                  </a:lnTo>
                  <a:lnTo>
                    <a:pt x="0" y="797321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FFFFFF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101600" y="-47625"/>
              <a:ext cx="203200" cy="84494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659"/>
                </a:lnSpc>
                <a:spcBef>
                  <a:spcPct val="0"/>
                </a:spcBef>
              </a:pPr>
              <a:endParaRPr dirty="0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-1371921" y="-634385"/>
            <a:ext cx="2743842" cy="5383177"/>
            <a:chOff x="0" y="0"/>
            <a:chExt cx="406400" cy="797321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406400" cy="797321"/>
            </a:xfrm>
            <a:custGeom>
              <a:avLst/>
              <a:gdLst/>
              <a:ahLst/>
              <a:cxnLst/>
              <a:rect l="l" t="t" r="r" b="b"/>
              <a:pathLst>
                <a:path w="406400" h="797321">
                  <a:moveTo>
                    <a:pt x="203200" y="0"/>
                  </a:moveTo>
                  <a:lnTo>
                    <a:pt x="406400" y="0"/>
                  </a:lnTo>
                  <a:lnTo>
                    <a:pt x="203200" y="797321"/>
                  </a:lnTo>
                  <a:lnTo>
                    <a:pt x="0" y="797321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EC2D32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01600" y="-47625"/>
              <a:ext cx="203200" cy="84494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659"/>
                </a:lnSpc>
                <a:spcBef>
                  <a:spcPct val="0"/>
                </a:spcBef>
              </a:pPr>
              <a:endParaRPr dirty="0"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15356049" y="-373209"/>
            <a:ext cx="714563" cy="1401909"/>
            <a:chOff x="0" y="0"/>
            <a:chExt cx="406400" cy="797321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406400" cy="797321"/>
            </a:xfrm>
            <a:custGeom>
              <a:avLst/>
              <a:gdLst/>
              <a:ahLst/>
              <a:cxnLst/>
              <a:rect l="l" t="t" r="r" b="b"/>
              <a:pathLst>
                <a:path w="406400" h="797321">
                  <a:moveTo>
                    <a:pt x="203200" y="0"/>
                  </a:moveTo>
                  <a:lnTo>
                    <a:pt x="406400" y="0"/>
                  </a:lnTo>
                  <a:lnTo>
                    <a:pt x="203200" y="797321"/>
                  </a:lnTo>
                  <a:lnTo>
                    <a:pt x="0" y="797321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EC2D32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101600" y="-47625"/>
              <a:ext cx="203200" cy="84494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659"/>
                </a:lnSpc>
                <a:spcBef>
                  <a:spcPct val="0"/>
                </a:spcBef>
              </a:pPr>
              <a:endParaRPr dirty="0"/>
            </a:p>
          </p:txBody>
        </p:sp>
      </p:grpSp>
      <p:sp>
        <p:nvSpPr>
          <p:cNvPr id="14" name="TextBox 14"/>
          <p:cNvSpPr txBox="1"/>
          <p:nvPr/>
        </p:nvSpPr>
        <p:spPr>
          <a:xfrm>
            <a:off x="841284" y="3233787"/>
            <a:ext cx="12521702" cy="5972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1079501" lvl="1" indent="-539750" algn="l">
              <a:lnSpc>
                <a:spcPts val="5850"/>
              </a:lnSpc>
              <a:buFont typeface="Arial"/>
              <a:buChar char="•"/>
            </a:pPr>
            <a:r>
              <a:rPr lang="en-US" sz="5000" b="1" dirty="0">
                <a:solidFill>
                  <a:srgbClr val="FFFFFF"/>
                </a:solidFill>
                <a:latin typeface="Arimo Bold"/>
                <a:ea typeface="Arimo Bold"/>
                <a:cs typeface="Arimo Bold"/>
                <a:sym typeface="Arimo Bold"/>
              </a:rPr>
              <a:t>Wash your hands often.</a:t>
            </a:r>
          </a:p>
          <a:p>
            <a:pPr marL="1079501" lvl="1" indent="-539750" algn="l">
              <a:lnSpc>
                <a:spcPts val="5850"/>
              </a:lnSpc>
              <a:buFont typeface="Arial"/>
              <a:buChar char="•"/>
            </a:pPr>
            <a:r>
              <a:rPr lang="en-US" sz="5000" b="1" dirty="0">
                <a:solidFill>
                  <a:srgbClr val="FFFFFF"/>
                </a:solidFill>
                <a:latin typeface="Arimo Bold"/>
                <a:ea typeface="Arimo Bold"/>
                <a:cs typeface="Arimo Bold"/>
                <a:sym typeface="Arimo Bold"/>
              </a:rPr>
              <a:t>Keep good personal hygiene habits.</a:t>
            </a:r>
          </a:p>
          <a:p>
            <a:pPr marL="1079501" lvl="1" indent="-539750" algn="l">
              <a:lnSpc>
                <a:spcPts val="5850"/>
              </a:lnSpc>
              <a:buFont typeface="Arial"/>
              <a:buChar char="•"/>
            </a:pPr>
            <a:r>
              <a:rPr lang="en-US" sz="5000" b="1" dirty="0">
                <a:solidFill>
                  <a:srgbClr val="FFFFFF"/>
                </a:solidFill>
                <a:latin typeface="Arimo Bold"/>
                <a:ea typeface="Arimo Bold"/>
                <a:cs typeface="Arimo Bold"/>
                <a:sym typeface="Arimo Bold"/>
              </a:rPr>
              <a:t>Don’t share things like water bottles, towels, or personal gear (like pads or workout clothes).</a:t>
            </a:r>
          </a:p>
          <a:p>
            <a:pPr marL="1079501" lvl="1" indent="-539750" algn="l">
              <a:lnSpc>
                <a:spcPts val="5850"/>
              </a:lnSpc>
              <a:buFont typeface="Arial"/>
              <a:buChar char="•"/>
            </a:pPr>
            <a:r>
              <a:rPr lang="en-US" sz="5000" b="1" dirty="0">
                <a:solidFill>
                  <a:srgbClr val="FFFFFF"/>
                </a:solidFill>
                <a:latin typeface="Arimo Bold"/>
                <a:ea typeface="Arimo Bold"/>
                <a:cs typeface="Arimo Bold"/>
                <a:sym typeface="Arimo Bold"/>
              </a:rPr>
              <a:t>Make sure shared equipment gets cleaned and disinfected regularly.</a:t>
            </a:r>
          </a:p>
          <a:p>
            <a:pPr algn="l">
              <a:lnSpc>
                <a:spcPts val="5850"/>
              </a:lnSpc>
            </a:pPr>
            <a:endParaRPr lang="en-US" sz="5000" b="1" dirty="0">
              <a:solidFill>
                <a:srgbClr val="FFFFFF"/>
              </a:solidFill>
              <a:latin typeface="Arimo Bold"/>
              <a:ea typeface="Arimo Bold"/>
              <a:cs typeface="Arimo Bold"/>
              <a:sym typeface="Arimo Bold"/>
            </a:endParaRPr>
          </a:p>
        </p:txBody>
      </p:sp>
      <p:sp>
        <p:nvSpPr>
          <p:cNvPr id="15" name="TextBox 15"/>
          <p:cNvSpPr txBox="1"/>
          <p:nvPr/>
        </p:nvSpPr>
        <p:spPr>
          <a:xfrm>
            <a:off x="1371921" y="833031"/>
            <a:ext cx="12420276" cy="20444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992"/>
              </a:lnSpc>
            </a:pPr>
            <a:r>
              <a:rPr lang="en-US" sz="7200" b="1" spc="259" dirty="0">
                <a:solidFill>
                  <a:srgbClr val="FFFFFF"/>
                </a:solidFill>
                <a:latin typeface="Montserrat Classic Bold"/>
                <a:ea typeface="Montserrat Classic Bold"/>
                <a:cs typeface="Montserrat Classic Bold"/>
                <a:sym typeface="Montserrat Classic Bold"/>
              </a:rPr>
              <a:t>HYGIENE &amp;</a:t>
            </a:r>
          </a:p>
          <a:p>
            <a:pPr marL="0" lvl="0" indent="0" algn="l">
              <a:lnSpc>
                <a:spcPts val="7992"/>
              </a:lnSpc>
            </a:pPr>
            <a:r>
              <a:rPr lang="en-US" sz="7200" b="1" spc="259" dirty="0">
                <a:solidFill>
                  <a:srgbClr val="FFFFFF"/>
                </a:solidFill>
                <a:latin typeface="Montserrat Classic Bold"/>
                <a:ea typeface="Montserrat Classic Bold"/>
                <a:cs typeface="Montserrat Classic Bold"/>
                <a:sym typeface="Montserrat Classic Bold"/>
              </a:rPr>
              <a:t>INFECTION PREVENTION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14E9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10019606">
            <a:off x="13580842" y="-1136129"/>
            <a:ext cx="3889773" cy="12559257"/>
          </a:xfrm>
          <a:custGeom>
            <a:avLst/>
            <a:gdLst/>
            <a:ahLst/>
            <a:cxnLst/>
            <a:rect l="l" t="t" r="r" b="b"/>
            <a:pathLst>
              <a:path w="3889773" h="12559257">
                <a:moveTo>
                  <a:pt x="0" y="0"/>
                </a:moveTo>
                <a:lnTo>
                  <a:pt x="3889773" y="0"/>
                </a:lnTo>
                <a:lnTo>
                  <a:pt x="3889773" y="12559258"/>
                </a:lnTo>
                <a:lnTo>
                  <a:pt x="0" y="1255925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525794" t="-40822" b="-52994"/>
            </a:stretch>
          </a:blipFill>
        </p:spPr>
        <p:txBody>
          <a:bodyPr/>
          <a:lstStyle/>
          <a:p>
            <a:endParaRPr lang="en-US" dirty="0"/>
          </a:p>
        </p:txBody>
      </p:sp>
      <p:grpSp>
        <p:nvGrpSpPr>
          <p:cNvPr id="3" name="Group 3"/>
          <p:cNvGrpSpPr/>
          <p:nvPr/>
        </p:nvGrpSpPr>
        <p:grpSpPr>
          <a:xfrm>
            <a:off x="12411022" y="-446808"/>
            <a:ext cx="7779807" cy="11555770"/>
            <a:chOff x="0" y="0"/>
            <a:chExt cx="4275074" cy="63500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275074" cy="6350000"/>
            </a:xfrm>
            <a:custGeom>
              <a:avLst/>
              <a:gdLst/>
              <a:ahLst/>
              <a:cxnLst/>
              <a:rect l="l" t="t" r="r" b="b"/>
              <a:pathLst>
                <a:path w="4275074" h="6350000">
                  <a:moveTo>
                    <a:pt x="4275074" y="0"/>
                  </a:moveTo>
                  <a:lnTo>
                    <a:pt x="2736723" y="6350000"/>
                  </a:lnTo>
                  <a:lnTo>
                    <a:pt x="0" y="6350000"/>
                  </a:lnTo>
                  <a:lnTo>
                    <a:pt x="1520444" y="0"/>
                  </a:lnTo>
                  <a:lnTo>
                    <a:pt x="4275074" y="0"/>
                  </a:lnTo>
                  <a:close/>
                </a:path>
              </a:pathLst>
            </a:custGeom>
            <a:blipFill>
              <a:blip r:embed="rId4"/>
              <a:stretch>
                <a:fillRect l="-57908" r="-64616"/>
              </a:stretch>
            </a:blipFill>
          </p:spPr>
          <p:txBody>
            <a:bodyPr/>
            <a:lstStyle/>
            <a:p>
              <a:endParaRPr lang="en-US" dirty="0"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6300925" y="6232425"/>
            <a:ext cx="3147396" cy="5777885"/>
            <a:chOff x="0" y="0"/>
            <a:chExt cx="434326" cy="797321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434326" cy="797321"/>
            </a:xfrm>
            <a:custGeom>
              <a:avLst/>
              <a:gdLst/>
              <a:ahLst/>
              <a:cxnLst/>
              <a:rect l="l" t="t" r="r" b="b"/>
              <a:pathLst>
                <a:path w="434326" h="797321">
                  <a:moveTo>
                    <a:pt x="203200" y="0"/>
                  </a:moveTo>
                  <a:lnTo>
                    <a:pt x="434326" y="0"/>
                  </a:lnTo>
                  <a:lnTo>
                    <a:pt x="231126" y="797321"/>
                  </a:lnTo>
                  <a:lnTo>
                    <a:pt x="0" y="797321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FFFFFF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101600" y="-47625"/>
              <a:ext cx="231126" cy="84494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659"/>
                </a:lnSpc>
                <a:spcBef>
                  <a:spcPct val="0"/>
                </a:spcBef>
              </a:pPr>
              <a:endParaRPr dirty="0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-1371921" y="-634385"/>
            <a:ext cx="2743842" cy="5383177"/>
            <a:chOff x="0" y="0"/>
            <a:chExt cx="406400" cy="797321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406400" cy="797321"/>
            </a:xfrm>
            <a:custGeom>
              <a:avLst/>
              <a:gdLst/>
              <a:ahLst/>
              <a:cxnLst/>
              <a:rect l="l" t="t" r="r" b="b"/>
              <a:pathLst>
                <a:path w="406400" h="797321">
                  <a:moveTo>
                    <a:pt x="203200" y="0"/>
                  </a:moveTo>
                  <a:lnTo>
                    <a:pt x="406400" y="0"/>
                  </a:lnTo>
                  <a:lnTo>
                    <a:pt x="203200" y="797321"/>
                  </a:lnTo>
                  <a:lnTo>
                    <a:pt x="0" y="797321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EC2D32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01600" y="-47625"/>
              <a:ext cx="203200" cy="84494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659"/>
                </a:lnSpc>
                <a:spcBef>
                  <a:spcPct val="0"/>
                </a:spcBef>
              </a:pPr>
              <a:endParaRPr dirty="0"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15356049" y="-373209"/>
            <a:ext cx="714563" cy="1401909"/>
            <a:chOff x="0" y="0"/>
            <a:chExt cx="406400" cy="797321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406400" cy="797321"/>
            </a:xfrm>
            <a:custGeom>
              <a:avLst/>
              <a:gdLst/>
              <a:ahLst/>
              <a:cxnLst/>
              <a:rect l="l" t="t" r="r" b="b"/>
              <a:pathLst>
                <a:path w="406400" h="797321">
                  <a:moveTo>
                    <a:pt x="203200" y="0"/>
                  </a:moveTo>
                  <a:lnTo>
                    <a:pt x="406400" y="0"/>
                  </a:lnTo>
                  <a:lnTo>
                    <a:pt x="203200" y="797321"/>
                  </a:lnTo>
                  <a:lnTo>
                    <a:pt x="0" y="797321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EC2D32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101600" y="-47625"/>
              <a:ext cx="203200" cy="84494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659"/>
                </a:lnSpc>
                <a:spcBef>
                  <a:spcPct val="0"/>
                </a:spcBef>
              </a:pPr>
              <a:endParaRPr dirty="0"/>
            </a:p>
          </p:txBody>
        </p:sp>
      </p:grpSp>
      <p:sp>
        <p:nvSpPr>
          <p:cNvPr id="14" name="TextBox 14"/>
          <p:cNvSpPr txBox="1"/>
          <p:nvPr/>
        </p:nvSpPr>
        <p:spPr>
          <a:xfrm>
            <a:off x="1028700" y="2788273"/>
            <a:ext cx="12266081" cy="71310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250"/>
              </a:lnSpc>
            </a:pPr>
            <a:r>
              <a:rPr lang="en-US" sz="5000" b="1" dirty="0">
                <a:solidFill>
                  <a:srgbClr val="FFFFFF"/>
                </a:solidFill>
                <a:latin typeface="Arimo Bold"/>
                <a:ea typeface="Arimo Bold"/>
                <a:cs typeface="Arimo Bold"/>
                <a:sym typeface="Arimo Bold"/>
              </a:rPr>
              <a:t>To prevent spreading of infections:</a:t>
            </a:r>
          </a:p>
          <a:p>
            <a:pPr marL="1079501" lvl="1" indent="-539750" algn="l">
              <a:lnSpc>
                <a:spcPts val="6250"/>
              </a:lnSpc>
              <a:buFont typeface="Arial"/>
              <a:buChar char="•"/>
            </a:pPr>
            <a:r>
              <a:rPr lang="en-US" sz="5000" b="1" dirty="0">
                <a:solidFill>
                  <a:srgbClr val="FFFFFF"/>
                </a:solidFill>
                <a:latin typeface="Arimo Bold"/>
                <a:ea typeface="Arimo Bold"/>
                <a:cs typeface="Arimo Bold"/>
                <a:sym typeface="Arimo Bold"/>
              </a:rPr>
              <a:t>Monitor for contagious conditions </a:t>
            </a:r>
          </a:p>
          <a:p>
            <a:pPr marL="2159001" lvl="2" indent="-719667" algn="l">
              <a:lnSpc>
                <a:spcPts val="6250"/>
              </a:lnSpc>
              <a:buFont typeface="Arial"/>
              <a:buChar char="⚬"/>
            </a:pPr>
            <a:r>
              <a:rPr lang="en-US" sz="5000" b="1" dirty="0">
                <a:solidFill>
                  <a:srgbClr val="FFFFFF"/>
                </a:solidFill>
                <a:latin typeface="Arimo Bold"/>
                <a:ea typeface="Arimo Bold"/>
                <a:cs typeface="Arimo Bold"/>
                <a:sym typeface="Arimo Bold"/>
              </a:rPr>
              <a:t>Ringworm, staph, etc. </a:t>
            </a:r>
          </a:p>
          <a:p>
            <a:pPr marL="1079501" lvl="1" indent="-539750" algn="l">
              <a:lnSpc>
                <a:spcPts val="6250"/>
              </a:lnSpc>
              <a:buFont typeface="Arial"/>
              <a:buChar char="•"/>
            </a:pPr>
            <a:r>
              <a:rPr lang="en-US" sz="5000" b="1" dirty="0">
                <a:solidFill>
                  <a:srgbClr val="FFFFFF"/>
                </a:solidFill>
                <a:latin typeface="Arimo Bold"/>
                <a:ea typeface="Arimo Bold"/>
                <a:cs typeface="Arimo Bold"/>
                <a:sym typeface="Arimo Bold"/>
              </a:rPr>
              <a:t>Report and treat infections promptly</a:t>
            </a:r>
          </a:p>
          <a:p>
            <a:pPr marL="1079501" lvl="1" indent="-539750" algn="l">
              <a:lnSpc>
                <a:spcPts val="6250"/>
              </a:lnSpc>
              <a:buFont typeface="Arial"/>
              <a:buChar char="•"/>
            </a:pPr>
            <a:r>
              <a:rPr lang="en-US" sz="5000" b="1" dirty="0">
                <a:solidFill>
                  <a:srgbClr val="FFFFFF"/>
                </a:solidFill>
                <a:latin typeface="Arimo Bold"/>
                <a:ea typeface="Arimo Bold"/>
                <a:cs typeface="Arimo Bold"/>
                <a:sym typeface="Arimo Bold"/>
              </a:rPr>
              <a:t>Ensure that locker room surfaces are cleaned regularly</a:t>
            </a:r>
          </a:p>
          <a:p>
            <a:pPr marL="1079501" lvl="1" indent="-539750" algn="l">
              <a:lnSpc>
                <a:spcPts val="6250"/>
              </a:lnSpc>
              <a:buFont typeface="Arial"/>
              <a:buChar char="•"/>
            </a:pPr>
            <a:r>
              <a:rPr lang="en-US" sz="5000" b="1" dirty="0">
                <a:solidFill>
                  <a:srgbClr val="FFFFFF"/>
                </a:solidFill>
                <a:latin typeface="Arimo Bold"/>
                <a:ea typeface="Arimo Bold"/>
                <a:cs typeface="Arimo Bold"/>
                <a:sym typeface="Arimo Bold"/>
              </a:rPr>
              <a:t>Ensure your clothes are washed on a daily basis</a:t>
            </a:r>
          </a:p>
          <a:p>
            <a:pPr algn="l">
              <a:lnSpc>
                <a:spcPts val="6250"/>
              </a:lnSpc>
            </a:pPr>
            <a:endParaRPr lang="en-US" sz="5000" b="1" dirty="0">
              <a:solidFill>
                <a:srgbClr val="FFFFFF"/>
              </a:solidFill>
              <a:latin typeface="Arimo Bold"/>
              <a:ea typeface="Arimo Bold"/>
              <a:cs typeface="Arimo Bold"/>
              <a:sym typeface="Arimo Bold"/>
            </a:endParaRPr>
          </a:p>
        </p:txBody>
      </p:sp>
      <p:sp>
        <p:nvSpPr>
          <p:cNvPr id="15" name="TextBox 15"/>
          <p:cNvSpPr txBox="1"/>
          <p:nvPr/>
        </p:nvSpPr>
        <p:spPr>
          <a:xfrm>
            <a:off x="1371921" y="318220"/>
            <a:ext cx="17434842" cy="2200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640"/>
              </a:lnSpc>
            </a:pPr>
            <a:r>
              <a:rPr lang="en-US" sz="7200" b="1" spc="259" dirty="0">
                <a:solidFill>
                  <a:srgbClr val="FFFFFF"/>
                </a:solidFill>
                <a:latin typeface="Montserrat Classic Bold"/>
                <a:ea typeface="Montserrat Classic Bold"/>
                <a:cs typeface="Montserrat Classic Bold"/>
                <a:sym typeface="Montserrat Classic Bold"/>
              </a:rPr>
              <a:t>HYGIENE &amp;</a:t>
            </a:r>
          </a:p>
          <a:p>
            <a:pPr marL="0" lvl="0" indent="0" algn="l">
              <a:lnSpc>
                <a:spcPts val="8640"/>
              </a:lnSpc>
              <a:spcBef>
                <a:spcPct val="0"/>
              </a:spcBef>
            </a:pPr>
            <a:r>
              <a:rPr lang="en-US" sz="7200" b="1" spc="259" dirty="0">
                <a:solidFill>
                  <a:srgbClr val="FFFFFF"/>
                </a:solidFill>
                <a:latin typeface="Montserrat Classic Bold"/>
                <a:ea typeface="Montserrat Classic Bold"/>
                <a:cs typeface="Montserrat Classic Bold"/>
                <a:sym typeface="Montserrat Classic Bold"/>
              </a:rPr>
              <a:t>INFECTION PREVENTION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14E9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6232831"/>
            <a:chOff x="0" y="0"/>
            <a:chExt cx="2384869" cy="812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384869" cy="812800"/>
            </a:xfrm>
            <a:custGeom>
              <a:avLst/>
              <a:gdLst/>
              <a:ahLst/>
              <a:cxnLst/>
              <a:rect l="l" t="t" r="r" b="b"/>
              <a:pathLst>
                <a:path w="2384869" h="812800">
                  <a:moveTo>
                    <a:pt x="0" y="0"/>
                  </a:moveTo>
                  <a:lnTo>
                    <a:pt x="2384869" y="0"/>
                  </a:lnTo>
                  <a:lnTo>
                    <a:pt x="2384869" y="812800"/>
                  </a:lnTo>
                  <a:lnTo>
                    <a:pt x="0" y="812800"/>
                  </a:lnTo>
                  <a:close/>
                </a:path>
              </a:pathLst>
            </a:custGeom>
            <a:blipFill>
              <a:blip r:embed="rId2"/>
              <a:stretch>
                <a:fillRect t="-47743" b="-47743"/>
              </a:stretch>
            </a:blipFill>
          </p:spPr>
          <p:txBody>
            <a:bodyPr/>
            <a:lstStyle/>
            <a:p>
              <a:endParaRPr lang="en-US" dirty="0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028700" y="7105710"/>
            <a:ext cx="15695601" cy="23240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8999"/>
              </a:lnSpc>
            </a:pPr>
            <a:r>
              <a:rPr lang="en-US" sz="8999" b="1" spc="-179" dirty="0">
                <a:solidFill>
                  <a:srgbClr val="FE0000"/>
                </a:solidFill>
                <a:latin typeface="Klein Bold"/>
                <a:ea typeface="Klein Bold"/>
                <a:cs typeface="Klein Bold"/>
                <a:sym typeface="Klein Bold"/>
              </a:rPr>
              <a:t>EMERGENCY ACTION PLANS</a:t>
            </a:r>
          </a:p>
          <a:p>
            <a:pPr marL="0" lvl="0" indent="0" algn="l">
              <a:lnSpc>
                <a:spcPts val="8999"/>
              </a:lnSpc>
            </a:pPr>
            <a:r>
              <a:rPr lang="en-US" sz="8999" b="1" spc="-179" dirty="0">
                <a:solidFill>
                  <a:srgbClr val="FE0000"/>
                </a:solidFill>
                <a:latin typeface="Klein Bold"/>
                <a:ea typeface="Klein Bold"/>
                <a:cs typeface="Klein Bold"/>
                <a:sym typeface="Klein Bold"/>
              </a:rPr>
              <a:t>&amp; SAFETY TRAINING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14E9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-2468074">
            <a:off x="15213112" y="6704964"/>
            <a:ext cx="4609127" cy="4873542"/>
            <a:chOff x="0" y="0"/>
            <a:chExt cx="1213926" cy="128356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213926" cy="1283567"/>
            </a:xfrm>
            <a:custGeom>
              <a:avLst/>
              <a:gdLst/>
              <a:ahLst/>
              <a:cxnLst/>
              <a:rect l="l" t="t" r="r" b="b"/>
              <a:pathLst>
                <a:path w="1213926" h="1283567">
                  <a:moveTo>
                    <a:pt x="0" y="0"/>
                  </a:moveTo>
                  <a:lnTo>
                    <a:pt x="1213926" y="0"/>
                  </a:lnTo>
                  <a:lnTo>
                    <a:pt x="1213926" y="1283567"/>
                  </a:lnTo>
                  <a:lnTo>
                    <a:pt x="0" y="1283567"/>
                  </a:lnTo>
                  <a:close/>
                </a:path>
              </a:pathLst>
            </a:custGeom>
            <a:solidFill>
              <a:srgbClr val="EC2D32"/>
            </a:solidFill>
            <a:ln w="38100" cap="sq">
              <a:solidFill>
                <a:srgbClr val="F41823"/>
              </a:solidFill>
              <a:prstDash val="solid"/>
              <a:miter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47625"/>
              <a:ext cx="1213926" cy="133119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 dirty="0"/>
            </a:p>
          </p:txBody>
        </p:sp>
      </p:grpSp>
      <p:grpSp>
        <p:nvGrpSpPr>
          <p:cNvPr id="5" name="Group 5"/>
          <p:cNvGrpSpPr/>
          <p:nvPr/>
        </p:nvGrpSpPr>
        <p:grpSpPr>
          <a:xfrm rot="-2468074">
            <a:off x="15967317" y="5433687"/>
            <a:ext cx="8739806" cy="5324588"/>
            <a:chOff x="0" y="0"/>
            <a:chExt cx="2301842" cy="1402361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301842" cy="1402361"/>
            </a:xfrm>
            <a:custGeom>
              <a:avLst/>
              <a:gdLst/>
              <a:ahLst/>
              <a:cxnLst/>
              <a:rect l="l" t="t" r="r" b="b"/>
              <a:pathLst>
                <a:path w="2301842" h="1402361">
                  <a:moveTo>
                    <a:pt x="0" y="0"/>
                  </a:moveTo>
                  <a:lnTo>
                    <a:pt x="2301842" y="0"/>
                  </a:lnTo>
                  <a:lnTo>
                    <a:pt x="2301842" y="1402361"/>
                  </a:lnTo>
                  <a:lnTo>
                    <a:pt x="0" y="140236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47625"/>
              <a:ext cx="2301842" cy="144998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 dirty="0"/>
            </a:p>
          </p:txBody>
        </p:sp>
      </p:grpSp>
      <p:sp>
        <p:nvSpPr>
          <p:cNvPr id="8" name="Freeform 8" descr="Diamond shape"/>
          <p:cNvSpPr/>
          <p:nvPr/>
        </p:nvSpPr>
        <p:spPr>
          <a:xfrm>
            <a:off x="-4394176" y="7224505"/>
            <a:ext cx="6882684" cy="6882684"/>
          </a:xfrm>
          <a:custGeom>
            <a:avLst/>
            <a:gdLst/>
            <a:ahLst/>
            <a:cxnLst/>
            <a:rect l="l" t="t" r="r" b="b"/>
            <a:pathLst>
              <a:path w="6882684" h="6882684">
                <a:moveTo>
                  <a:pt x="0" y="0"/>
                </a:moveTo>
                <a:lnTo>
                  <a:pt x="6882685" y="0"/>
                </a:lnTo>
                <a:lnTo>
                  <a:pt x="6882685" y="6882685"/>
                </a:lnTo>
                <a:lnTo>
                  <a:pt x="0" y="688268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9" name="AutoShape 9"/>
          <p:cNvSpPr/>
          <p:nvPr/>
        </p:nvSpPr>
        <p:spPr>
          <a:xfrm>
            <a:off x="5358840" y="1108553"/>
            <a:ext cx="11859377" cy="8069894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endParaRPr lang="en-US" dirty="0"/>
          </a:p>
        </p:txBody>
      </p:sp>
      <p:grpSp>
        <p:nvGrpSpPr>
          <p:cNvPr id="10" name="Group 10"/>
          <p:cNvGrpSpPr/>
          <p:nvPr/>
        </p:nvGrpSpPr>
        <p:grpSpPr>
          <a:xfrm>
            <a:off x="5607369" y="1365529"/>
            <a:ext cx="11362320" cy="7555943"/>
            <a:chOff x="0" y="0"/>
            <a:chExt cx="1222256" cy="81280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1222256" cy="812800"/>
            </a:xfrm>
            <a:custGeom>
              <a:avLst/>
              <a:gdLst/>
              <a:ahLst/>
              <a:cxnLst/>
              <a:rect l="l" t="t" r="r" b="b"/>
              <a:pathLst>
                <a:path w="1222256" h="812800">
                  <a:moveTo>
                    <a:pt x="0" y="0"/>
                  </a:moveTo>
                  <a:lnTo>
                    <a:pt x="1222256" y="0"/>
                  </a:lnTo>
                  <a:lnTo>
                    <a:pt x="1222256" y="812800"/>
                  </a:lnTo>
                  <a:lnTo>
                    <a:pt x="0" y="812800"/>
                  </a:lnTo>
                  <a:close/>
                </a:path>
              </a:pathLst>
            </a:custGeom>
            <a:blipFill>
              <a:blip r:embed="rId4"/>
              <a:stretch>
                <a:fillRect t="-5545" b="-5545"/>
              </a:stretch>
            </a:blipFill>
          </p:spPr>
          <p:txBody>
            <a:bodyPr/>
            <a:lstStyle/>
            <a:p>
              <a:endParaRPr lang="en-US" dirty="0"/>
            </a:p>
          </p:txBody>
        </p:sp>
      </p:grpSp>
      <p:sp>
        <p:nvSpPr>
          <p:cNvPr id="12" name="AutoShape 12"/>
          <p:cNvSpPr/>
          <p:nvPr/>
        </p:nvSpPr>
        <p:spPr>
          <a:xfrm>
            <a:off x="723248" y="2525929"/>
            <a:ext cx="6982269" cy="5235142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endParaRPr lang="en-US" dirty="0"/>
          </a:p>
        </p:txBody>
      </p:sp>
      <p:sp>
        <p:nvSpPr>
          <p:cNvPr id="13" name="TextBox 13"/>
          <p:cNvSpPr txBox="1"/>
          <p:nvPr/>
        </p:nvSpPr>
        <p:spPr>
          <a:xfrm>
            <a:off x="1116831" y="2848469"/>
            <a:ext cx="6195101" cy="19311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5024"/>
              </a:lnSpc>
            </a:pPr>
            <a:r>
              <a:rPr lang="en-US" sz="5233" b="1" spc="188" dirty="0">
                <a:solidFill>
                  <a:srgbClr val="314E9C"/>
                </a:solidFill>
                <a:latin typeface="Montserrat Classic Bold"/>
                <a:ea typeface="Montserrat Classic Bold"/>
                <a:cs typeface="Montserrat Classic Bold"/>
                <a:sym typeface="Montserrat Classic Bold"/>
              </a:rPr>
              <a:t>SAFETY IS EVERYONE’S  RESPONSIBILITY!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958234" y="4908284"/>
            <a:ext cx="6512296" cy="26568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874"/>
              </a:lnSpc>
            </a:pPr>
            <a:r>
              <a:rPr lang="en-US" sz="3099" b="1" dirty="0">
                <a:solidFill>
                  <a:srgbClr val="314E9C"/>
                </a:solidFill>
                <a:latin typeface="Arimo Bold"/>
                <a:ea typeface="Arimo Bold"/>
                <a:cs typeface="Arimo Bold"/>
                <a:sym typeface="Arimo Bold"/>
              </a:rPr>
              <a:t>Everyone—staff and athletes—should learn what to do in an emergency.</a:t>
            </a:r>
          </a:p>
          <a:p>
            <a:pPr marL="0" lvl="0" indent="0" algn="ctr">
              <a:lnSpc>
                <a:spcPts val="1750"/>
              </a:lnSpc>
            </a:pPr>
            <a:endParaRPr lang="en-US" sz="3099" b="1" dirty="0">
              <a:solidFill>
                <a:srgbClr val="314E9C"/>
              </a:solidFill>
              <a:latin typeface="Arimo Bold"/>
              <a:ea typeface="Arimo Bold"/>
              <a:cs typeface="Arimo Bold"/>
              <a:sym typeface="Arimo Bold"/>
            </a:endParaRPr>
          </a:p>
          <a:p>
            <a:pPr marL="0" lvl="0" indent="0" algn="ctr">
              <a:lnSpc>
                <a:spcPts val="3874"/>
              </a:lnSpc>
            </a:pPr>
            <a:r>
              <a:rPr lang="en-US" sz="3099" b="1" dirty="0">
                <a:solidFill>
                  <a:srgbClr val="314E9C"/>
                </a:solidFill>
                <a:latin typeface="Arimo Bold"/>
                <a:ea typeface="Arimo Bold"/>
                <a:cs typeface="Arimo Bold"/>
                <a:sym typeface="Arimo Bold"/>
              </a:rPr>
              <a:t>Practice the emergency plan often so everyone knows their role.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-2700000">
            <a:off x="18500180" y="-1555412"/>
            <a:ext cx="6145089" cy="7288971"/>
            <a:chOff x="0" y="0"/>
            <a:chExt cx="1618460" cy="191972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618460" cy="1919729"/>
            </a:xfrm>
            <a:custGeom>
              <a:avLst/>
              <a:gdLst/>
              <a:ahLst/>
              <a:cxnLst/>
              <a:rect l="l" t="t" r="r" b="b"/>
              <a:pathLst>
                <a:path w="1618460" h="1919729">
                  <a:moveTo>
                    <a:pt x="0" y="0"/>
                  </a:moveTo>
                  <a:lnTo>
                    <a:pt x="1618460" y="0"/>
                  </a:lnTo>
                  <a:lnTo>
                    <a:pt x="1618460" y="1919729"/>
                  </a:lnTo>
                  <a:lnTo>
                    <a:pt x="0" y="1919729"/>
                  </a:lnTo>
                  <a:close/>
                </a:path>
              </a:pathLst>
            </a:custGeom>
            <a:solidFill>
              <a:srgbClr val="314E9C"/>
            </a:solidFill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47625"/>
              <a:ext cx="1618460" cy="196735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 dirty="0"/>
            </a:p>
          </p:txBody>
        </p:sp>
      </p:grpSp>
      <p:sp>
        <p:nvSpPr>
          <p:cNvPr id="5" name="Freeform 5"/>
          <p:cNvSpPr/>
          <p:nvPr/>
        </p:nvSpPr>
        <p:spPr>
          <a:xfrm rot="5400000">
            <a:off x="14994552" y="-382074"/>
            <a:ext cx="10654684" cy="6605904"/>
          </a:xfrm>
          <a:custGeom>
            <a:avLst/>
            <a:gdLst/>
            <a:ahLst/>
            <a:cxnLst/>
            <a:rect l="l" t="t" r="r" b="b"/>
            <a:pathLst>
              <a:path w="10654684" h="6605904">
                <a:moveTo>
                  <a:pt x="0" y="0"/>
                </a:moveTo>
                <a:lnTo>
                  <a:pt x="10654685" y="0"/>
                </a:lnTo>
                <a:lnTo>
                  <a:pt x="10654685" y="6605905"/>
                </a:lnTo>
                <a:lnTo>
                  <a:pt x="0" y="660590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US" dirty="0"/>
          </a:p>
        </p:txBody>
      </p:sp>
      <p:grpSp>
        <p:nvGrpSpPr>
          <p:cNvPr id="6" name="Group 6"/>
          <p:cNvGrpSpPr/>
          <p:nvPr/>
        </p:nvGrpSpPr>
        <p:grpSpPr>
          <a:xfrm rot="8117627">
            <a:off x="-4005177" y="6490932"/>
            <a:ext cx="4145058" cy="4916643"/>
            <a:chOff x="0" y="0"/>
            <a:chExt cx="1618460" cy="1919729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618460" cy="1919729"/>
            </a:xfrm>
            <a:custGeom>
              <a:avLst/>
              <a:gdLst/>
              <a:ahLst/>
              <a:cxnLst/>
              <a:rect l="l" t="t" r="r" b="b"/>
              <a:pathLst>
                <a:path w="1618460" h="1919729">
                  <a:moveTo>
                    <a:pt x="0" y="0"/>
                  </a:moveTo>
                  <a:lnTo>
                    <a:pt x="1618460" y="0"/>
                  </a:lnTo>
                  <a:lnTo>
                    <a:pt x="1618460" y="1919729"/>
                  </a:lnTo>
                  <a:lnTo>
                    <a:pt x="0" y="1919729"/>
                  </a:lnTo>
                  <a:close/>
                </a:path>
              </a:pathLst>
            </a:custGeom>
            <a:solidFill>
              <a:srgbClr val="314E9C"/>
            </a:solidFill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47625"/>
              <a:ext cx="1618460" cy="196735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 dirty="0"/>
            </a:p>
          </p:txBody>
        </p:sp>
      </p:grpSp>
      <p:sp>
        <p:nvSpPr>
          <p:cNvPr id="9" name="Freeform 9"/>
          <p:cNvSpPr/>
          <p:nvPr/>
        </p:nvSpPr>
        <p:spPr>
          <a:xfrm rot="-5382372">
            <a:off x="-4103421" y="7951581"/>
            <a:ext cx="6488511" cy="4022877"/>
          </a:xfrm>
          <a:custGeom>
            <a:avLst/>
            <a:gdLst/>
            <a:ahLst/>
            <a:cxnLst/>
            <a:rect l="l" t="t" r="r" b="b"/>
            <a:pathLst>
              <a:path w="6488511" h="4022877">
                <a:moveTo>
                  <a:pt x="0" y="0"/>
                </a:moveTo>
                <a:lnTo>
                  <a:pt x="6488511" y="0"/>
                </a:lnTo>
                <a:lnTo>
                  <a:pt x="6488511" y="4022878"/>
                </a:lnTo>
                <a:lnTo>
                  <a:pt x="0" y="402287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US" dirty="0"/>
          </a:p>
        </p:txBody>
      </p:sp>
      <p:graphicFrame>
        <p:nvGraphicFramePr>
          <p:cNvPr id="10" name="Table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69578479"/>
              </p:ext>
            </p:extLst>
          </p:nvPr>
        </p:nvGraphicFramePr>
        <p:xfrm>
          <a:off x="1669108" y="1038095"/>
          <a:ext cx="14949785" cy="8924927"/>
        </p:xfrm>
        <a:graphic>
          <a:graphicData uri="http://schemas.openxmlformats.org/drawingml/2006/table">
            <a:tbl>
              <a:tblPr/>
              <a:tblGrid>
                <a:gridCol w="754151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40827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975715">
                <a:tc>
                  <a:txBody>
                    <a:bodyPr/>
                    <a:lstStyle/>
                    <a:p>
                      <a:pPr algn="ctr">
                        <a:lnSpc>
                          <a:spcPts val="3779"/>
                        </a:lnSpc>
                        <a:defRPr/>
                      </a:pPr>
                      <a:r>
                        <a:rPr lang="en-US" sz="2699" b="1" dirty="0">
                          <a:solidFill>
                            <a:srgbClr val="FFFFFF"/>
                          </a:solidFill>
                          <a:latin typeface="Arimo Bold"/>
                          <a:ea typeface="Arimo Bold"/>
                          <a:cs typeface="Arimo Bold"/>
                          <a:sym typeface="Arimo Bold"/>
                        </a:rPr>
                        <a:t>Document</a:t>
                      </a:r>
                      <a:endParaRPr lang="en-US" sz="1100" dirty="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EC2D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EC2D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EC2D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EC2D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14E9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779"/>
                        </a:lnSpc>
                        <a:defRPr/>
                      </a:pPr>
                      <a:r>
                        <a:rPr lang="en-US" sz="2699" b="1" dirty="0">
                          <a:solidFill>
                            <a:srgbClr val="FFFFFF"/>
                          </a:solidFill>
                          <a:latin typeface="Arimo Bold"/>
                          <a:ea typeface="Arimo Bold"/>
                          <a:cs typeface="Arimo Bold"/>
                          <a:sym typeface="Arimo Bold"/>
                        </a:rPr>
                        <a:t>Link</a:t>
                      </a:r>
                      <a:endParaRPr lang="en-US" sz="1100" dirty="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EC2D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EC2D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EC2D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EC2D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14E9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32228">
                <a:tc>
                  <a:txBody>
                    <a:bodyPr/>
                    <a:lstStyle/>
                    <a:p>
                      <a:pPr algn="ctr">
                        <a:lnSpc>
                          <a:spcPts val="2799"/>
                        </a:lnSpc>
                        <a:defRPr/>
                      </a:pPr>
                      <a:r>
                        <a:rPr lang="en-US" sz="1999" b="1" dirty="0">
                          <a:solidFill>
                            <a:srgbClr val="314E9C"/>
                          </a:solidFill>
                          <a:latin typeface="Arimo Bold"/>
                          <a:ea typeface="Arimo Bold"/>
                          <a:cs typeface="Arimo Bold"/>
                          <a:sym typeface="Arimo Bold"/>
                        </a:rPr>
                        <a:t>NFHSLearn Free Courses on Sudden Cardiac Arrest</a:t>
                      </a:r>
                      <a:endParaRPr lang="en-US" sz="1100" dirty="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EC2D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EC2D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EC2D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EC2D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799"/>
                        </a:lnSpc>
                        <a:defRPr/>
                      </a:pPr>
                      <a:r>
                        <a:rPr lang="en-US" sz="1999" b="1" dirty="0">
                          <a:solidFill>
                            <a:srgbClr val="314E9C"/>
                          </a:solidFill>
                          <a:latin typeface="Arimo Bold"/>
                          <a:ea typeface="Arimo Bold"/>
                          <a:cs typeface="Arimo Bold"/>
                          <a:sym typeface="Arimo Bold"/>
                        </a:rPr>
                        <a:t>https://nfhslearn.com/courses/sudden-cardiac-arrest </a:t>
                      </a:r>
                      <a:endParaRPr lang="en-US" sz="1100" dirty="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EC2D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EC2D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EC2D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EC2D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86164">
                <a:tc>
                  <a:txBody>
                    <a:bodyPr/>
                    <a:lstStyle/>
                    <a:p>
                      <a:pPr algn="ctr">
                        <a:lnSpc>
                          <a:spcPts val="2799"/>
                        </a:lnSpc>
                        <a:defRPr/>
                      </a:pPr>
                      <a:r>
                        <a:rPr lang="en-US" sz="1999" b="1" dirty="0">
                          <a:solidFill>
                            <a:srgbClr val="314E9C"/>
                          </a:solidFill>
                          <a:latin typeface="Arimo Bold"/>
                          <a:ea typeface="Arimo Bold"/>
                          <a:cs typeface="Arimo Bold"/>
                          <a:sym typeface="Arimo Bold"/>
                        </a:rPr>
                        <a:t>NFHS Heat Acclimatization and Heat Illness Prevention Position Statement</a:t>
                      </a:r>
                      <a:endParaRPr lang="en-US" sz="1100" dirty="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EC2D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EC2D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EC2D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EC2D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799"/>
                        </a:lnSpc>
                        <a:defRPr/>
                      </a:pPr>
                      <a:r>
                        <a:rPr lang="en-US" sz="1999" b="1" u="sng" dirty="0">
                          <a:solidFill>
                            <a:srgbClr val="314E9C"/>
                          </a:solidFill>
                          <a:latin typeface="Arimo Bold"/>
                          <a:ea typeface="Arimo Bold"/>
                          <a:cs typeface="Arimo Bold"/>
                          <a:sym typeface="Arimo Bold"/>
                        </a:rPr>
                        <a:t>https://www.nfhs.org/media/5919613/nfhs-heat-acclimatization-april-2022-final.pdf</a:t>
                      </a:r>
                      <a:endParaRPr lang="en-US" sz="1100" dirty="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EC2D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EC2D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EC2D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EC2D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86164">
                <a:tc>
                  <a:txBody>
                    <a:bodyPr/>
                    <a:lstStyle/>
                    <a:p>
                      <a:pPr algn="ctr">
                        <a:lnSpc>
                          <a:spcPts val="2799"/>
                        </a:lnSpc>
                        <a:defRPr/>
                      </a:pPr>
                      <a:r>
                        <a:rPr lang="en-US" sz="1999" b="1" dirty="0">
                          <a:solidFill>
                            <a:srgbClr val="314E9C"/>
                          </a:solidFill>
                          <a:latin typeface="Arimo Bold"/>
                          <a:ea typeface="Arimo Bold"/>
                          <a:cs typeface="Arimo Bold"/>
                          <a:sym typeface="Arimo Bold"/>
                        </a:rPr>
                        <a:t>NFHS Position Statement for Maintaining Hydration</a:t>
                      </a:r>
                      <a:endParaRPr lang="en-US" sz="1100" dirty="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EC2D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EC2D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EC2D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EC2D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799"/>
                        </a:lnSpc>
                        <a:defRPr/>
                      </a:pPr>
                      <a:r>
                        <a:rPr lang="en-US" sz="1999" b="1" dirty="0">
                          <a:solidFill>
                            <a:srgbClr val="314E9C"/>
                          </a:solidFill>
                          <a:latin typeface="Arimo Bold"/>
                          <a:ea typeface="Arimo Bold"/>
                          <a:cs typeface="Arimo Bold"/>
                          <a:sym typeface="Arimo Bold"/>
                        </a:rPr>
                        <a:t>https://www.nfhs.org/media/5919614/nfhs-hydration-position-statement-april-2022-final.pdf</a:t>
                      </a:r>
                      <a:endParaRPr lang="en-US" sz="1100" dirty="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EC2D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EC2D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EC2D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EC2D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32228">
                <a:tc>
                  <a:txBody>
                    <a:bodyPr/>
                    <a:lstStyle/>
                    <a:p>
                      <a:pPr algn="ctr">
                        <a:lnSpc>
                          <a:spcPts val="2799"/>
                        </a:lnSpc>
                        <a:defRPr/>
                      </a:pPr>
                      <a:r>
                        <a:rPr lang="en-US" sz="1999" b="1" dirty="0">
                          <a:solidFill>
                            <a:srgbClr val="314E9C"/>
                          </a:solidFill>
                          <a:latin typeface="Arimo Bold"/>
                          <a:ea typeface="Arimo Bold"/>
                          <a:cs typeface="Arimo Bold"/>
                          <a:sym typeface="Arimo Bold"/>
                        </a:rPr>
                        <a:t>NFHSLearn Free Course on Heat Illness Prevention</a:t>
                      </a:r>
                      <a:endParaRPr lang="en-US" sz="1100" dirty="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EC2D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EC2D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EC2D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EC2D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799"/>
                        </a:lnSpc>
                        <a:defRPr/>
                      </a:pPr>
                      <a:r>
                        <a:rPr lang="en-US" sz="1999" b="1" dirty="0">
                          <a:solidFill>
                            <a:srgbClr val="314E9C"/>
                          </a:solidFill>
                          <a:latin typeface="Arimo Bold"/>
                          <a:ea typeface="Arimo Bold"/>
                          <a:cs typeface="Arimo Bold"/>
                          <a:sym typeface="Arimo Bold"/>
                        </a:rPr>
                        <a:t>https://nfhslearn.com/courses/heat-illness-prevention-2</a:t>
                      </a:r>
                      <a:endParaRPr lang="en-US" sz="1100" dirty="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EC2D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EC2D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EC2D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EC2D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832228">
                <a:tc>
                  <a:txBody>
                    <a:bodyPr/>
                    <a:lstStyle/>
                    <a:p>
                      <a:pPr algn="ctr">
                        <a:lnSpc>
                          <a:spcPts val="2799"/>
                        </a:lnSpc>
                        <a:defRPr/>
                      </a:pPr>
                      <a:r>
                        <a:rPr lang="en-US" sz="1999" b="1" dirty="0">
                          <a:solidFill>
                            <a:srgbClr val="314E9C"/>
                          </a:solidFill>
                          <a:latin typeface="Arimo Bold"/>
                          <a:ea typeface="Arimo Bold"/>
                          <a:cs typeface="Arimo Bold"/>
                          <a:sym typeface="Arimo Bold"/>
                        </a:rPr>
                        <a:t>Hydration Urine Color Chart</a:t>
                      </a:r>
                      <a:endParaRPr lang="en-US" sz="1100" dirty="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EC2D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EC2D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EC2D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EC2D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799"/>
                        </a:lnSpc>
                        <a:defRPr/>
                      </a:pPr>
                      <a:r>
                        <a:rPr lang="en-US" sz="1999" b="1" dirty="0">
                          <a:solidFill>
                            <a:srgbClr val="314E9C"/>
                          </a:solidFill>
                          <a:latin typeface="Arimo Bold"/>
                          <a:ea typeface="Arimo Bold"/>
                          <a:cs typeface="Arimo Bold"/>
                          <a:sym typeface="Arimo Bold"/>
                        </a:rPr>
                        <a:t>http://at.uwa.edu/admin/UM/urinecolorchart.doc</a:t>
                      </a:r>
                      <a:endParaRPr lang="en-US" sz="1100" dirty="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EC2D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EC2D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EC2D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EC2D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540100">
                <a:tc>
                  <a:txBody>
                    <a:bodyPr/>
                    <a:lstStyle/>
                    <a:p>
                      <a:pPr algn="ctr">
                        <a:lnSpc>
                          <a:spcPts val="2799"/>
                        </a:lnSpc>
                        <a:defRPr/>
                      </a:pPr>
                      <a:r>
                        <a:rPr lang="en-US" sz="1999" b="1" dirty="0">
                          <a:solidFill>
                            <a:srgbClr val="314E9C"/>
                          </a:solidFill>
                          <a:latin typeface="Arimo Bold"/>
                          <a:ea typeface="Arimo Bold"/>
                          <a:cs typeface="Arimo Bold"/>
                          <a:sym typeface="Arimo Bold"/>
                        </a:rPr>
                        <a:t>NFHS Guidelines on Handling Practices and Contests During Lightning or Thunder</a:t>
                      </a:r>
                      <a:endParaRPr lang="en-US" sz="1100" dirty="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EC2D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EC2D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EC2D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EC2D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799"/>
                        </a:lnSpc>
                        <a:defRPr/>
                      </a:pPr>
                      <a:r>
                        <a:rPr lang="en-US" sz="1999" b="1" dirty="0">
                          <a:solidFill>
                            <a:srgbClr val="314E9C"/>
                          </a:solidFill>
                          <a:latin typeface="Arimo Bold"/>
                          <a:ea typeface="Arimo Bold"/>
                          <a:cs typeface="Arimo Bold"/>
                          <a:sym typeface="Arimo Bold"/>
                        </a:rPr>
                        <a:t>https://www.nfhs.org/media/7213621/nfhs-smac-guidelines-on-handling-practices-and-contests-during-lightning-or-thunder-disturbances-final-10-30-24.pdf</a:t>
                      </a:r>
                      <a:endParaRPr lang="en-US" sz="1100" dirty="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EC2D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EC2D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EC2D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EC2D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540100">
                <a:tc>
                  <a:txBody>
                    <a:bodyPr/>
                    <a:lstStyle/>
                    <a:p>
                      <a:pPr algn="ctr">
                        <a:lnSpc>
                          <a:spcPts val="2799"/>
                        </a:lnSpc>
                        <a:defRPr/>
                      </a:pPr>
                      <a:r>
                        <a:rPr lang="en-US" sz="1999" b="1" dirty="0">
                          <a:solidFill>
                            <a:srgbClr val="314E9C"/>
                          </a:solidFill>
                          <a:latin typeface="Arimo Bold"/>
                          <a:ea typeface="Arimo Bold"/>
                          <a:cs typeface="Arimo Bold"/>
                          <a:sym typeface="Arimo Bold"/>
                        </a:rPr>
                        <a:t>General Guidelines for Sports Hygiene, Skin Infections and Communicable Diseases</a:t>
                      </a:r>
                      <a:endParaRPr lang="en-US" sz="1100" dirty="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EC2D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EC2D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EC2D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EC2D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799"/>
                        </a:lnSpc>
                        <a:defRPr/>
                      </a:pPr>
                      <a:r>
                        <a:rPr lang="en-US" sz="1999" b="1" dirty="0">
                          <a:solidFill>
                            <a:srgbClr val="314E9C"/>
                          </a:solidFill>
                          <a:latin typeface="Arimo Bold"/>
                          <a:ea typeface="Arimo Bold"/>
                          <a:cs typeface="Arimo Bold"/>
                          <a:sym typeface="Arimo Bold"/>
                        </a:rPr>
                        <a:t>https://www.nfhs.org/media/5546438/2022-nfhs-general-guidelines-for-sports-hygiene-skin-infections-and-communicable-diseases-final-3-8-22.pdf</a:t>
                      </a:r>
                      <a:endParaRPr lang="en-US" sz="1100" dirty="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EC2D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EC2D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EC2D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EC2D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11" name="TextBox 11"/>
          <p:cNvSpPr txBox="1"/>
          <p:nvPr/>
        </p:nvSpPr>
        <p:spPr>
          <a:xfrm>
            <a:off x="6106693" y="9525"/>
            <a:ext cx="6074615" cy="1019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8070"/>
              </a:lnSpc>
              <a:spcBef>
                <a:spcPct val="0"/>
              </a:spcBef>
            </a:pPr>
            <a:r>
              <a:rPr lang="en-US" sz="6725" b="1" u="sng" spc="242" dirty="0">
                <a:solidFill>
                  <a:srgbClr val="314E9C"/>
                </a:solidFill>
                <a:latin typeface="Montserrat Classic Bold"/>
                <a:ea typeface="Montserrat Classic Bold"/>
                <a:cs typeface="Montserrat Classic Bold"/>
                <a:sym typeface="Montserrat Classic Bold"/>
              </a:rPr>
              <a:t>RESOURCES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</TotalTime>
  <Words>2236</Words>
  <Application>Microsoft Office PowerPoint</Application>
  <PresentationFormat>Custom</PresentationFormat>
  <Paragraphs>277</Paragraphs>
  <Slides>51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51</vt:i4>
      </vt:variant>
    </vt:vector>
  </HeadingPairs>
  <TitlesOfParts>
    <vt:vector size="67" baseType="lpstr">
      <vt:lpstr>Arial</vt:lpstr>
      <vt:lpstr>PT Sans Bold</vt:lpstr>
      <vt:lpstr>Montserrat Classic Bold</vt:lpstr>
      <vt:lpstr>Open Sans Bold</vt:lpstr>
      <vt:lpstr>Canva Sans Bold Italics</vt:lpstr>
      <vt:lpstr>Calibri</vt:lpstr>
      <vt:lpstr>Helios</vt:lpstr>
      <vt:lpstr>League Spartan</vt:lpstr>
      <vt:lpstr>Arimo</vt:lpstr>
      <vt:lpstr>TT Rounds Condensed Bold Italics</vt:lpstr>
      <vt:lpstr>Helios Bold</vt:lpstr>
      <vt:lpstr>Arimo Bold</vt:lpstr>
      <vt:lpstr>TT Rounds Condensed Bold</vt:lpstr>
      <vt:lpstr>Klein Bold</vt:lpstr>
      <vt:lpstr>Arimo Bold Italics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Student Safety Presentation</dc:title>
  <dc:creator>Cassandra Shoultz</dc:creator>
  <cp:lastModifiedBy>Cassandra Shoultz</cp:lastModifiedBy>
  <cp:revision>4</cp:revision>
  <dcterms:created xsi:type="dcterms:W3CDTF">2006-08-16T00:00:00Z</dcterms:created>
  <dcterms:modified xsi:type="dcterms:W3CDTF">2025-07-31T20:22:38Z</dcterms:modified>
  <dc:identifier>DAGoMjfMiTU</dc:identifier>
</cp:coreProperties>
</file>