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Happy Monkey"/>
      <p:regular r:id="rId23"/>
    </p:embeddedFont>
    <p:embeddedFont>
      <p:font typeface="Arial Black"/>
      <p:regular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CbBJQOVSDrLp2Vi0bLYRgZOVx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770A50-A9FF-45A0-8006-3983C63F28AB}">
  <a:tblStyle styleId="{70770A50-A9FF-45A0-8006-3983C63F28A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ArialBlack-regular.fntdata"/><Relationship Id="rId23" Type="http://schemas.openxmlformats.org/officeDocument/2006/relationships/font" Target="fonts/HappyMonkey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1888 students tested in 2025.</a:t>
            </a:r>
            <a:endParaRPr/>
          </a:p>
        </p:txBody>
      </p:sp>
      <p:sp>
        <p:nvSpPr>
          <p:cNvPr id="86" name="Google Shape;8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Students earn TSI Exempt status based on these threshold scores: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≥ 480 on Reading and Writing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≥ 530 on Math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Students earn TSI Exempt status based on these threshold scores: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≥ 480 on Reading and Writing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≥ 530 on Math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dk1"/>
                </a:solidFill>
              </a:rPr>
              <a:t>Students earn TSI Exempt status based on these threshold scores: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≥ 480 on Reading and Writing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≥ 530 on Math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133 students tested in 2025.</a:t>
            </a:r>
            <a:endParaRPr/>
          </a:p>
        </p:txBody>
      </p:sp>
      <p:sp>
        <p:nvSpPr>
          <p:cNvPr id="131" name="Google Shape;131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2"/>
          <p:cNvSpPr txBox="1"/>
          <p:nvPr>
            <p:ph type="ctrTitle"/>
          </p:nvPr>
        </p:nvSpPr>
        <p:spPr>
          <a:xfrm>
            <a:off x="595313" y="3429000"/>
            <a:ext cx="710565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2"/>
          <p:cNvSpPr txBox="1"/>
          <p:nvPr>
            <p:ph idx="1" type="subTitle"/>
          </p:nvPr>
        </p:nvSpPr>
        <p:spPr>
          <a:xfrm>
            <a:off x="595313" y="5886450"/>
            <a:ext cx="71056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bg>
      <p:bgPr>
        <a:blipFill>
          <a:blip r:embed="rId2">
            <a:alphaModFix amt="80000"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3"/>
          <p:cNvSpPr txBox="1"/>
          <p:nvPr>
            <p:ph type="title"/>
          </p:nvPr>
        </p:nvSpPr>
        <p:spPr>
          <a:xfrm>
            <a:off x="642936" y="493713"/>
            <a:ext cx="11144252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200"/>
              <a:buFont typeface="Arial Black"/>
              <a:buNone/>
              <a:defRPr>
                <a:solidFill>
                  <a:srgbClr val="006B3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3"/>
          <p:cNvSpPr txBox="1"/>
          <p:nvPr>
            <p:ph idx="1" type="body"/>
          </p:nvPr>
        </p:nvSpPr>
        <p:spPr>
          <a:xfrm>
            <a:off x="628651" y="1285875"/>
            <a:ext cx="1114425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bg>
      <p:bgPr>
        <a:blipFill>
          <a:blip r:embed="rId2">
            <a:alphaModFix amt="80000"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4"/>
          <p:cNvSpPr txBox="1"/>
          <p:nvPr>
            <p:ph type="title"/>
          </p:nvPr>
        </p:nvSpPr>
        <p:spPr>
          <a:xfrm>
            <a:off x="561974" y="493713"/>
            <a:ext cx="6253164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200"/>
              <a:buFont typeface="Arial Black"/>
              <a:buNone/>
              <a:defRPr>
                <a:solidFill>
                  <a:srgbClr val="006B3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" type="body"/>
          </p:nvPr>
        </p:nvSpPr>
        <p:spPr>
          <a:xfrm>
            <a:off x="547687" y="1285875"/>
            <a:ext cx="6253163" cy="51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34"/>
          <p:cNvSpPr/>
          <p:nvPr>
            <p:ph idx="2" type="pic"/>
          </p:nvPr>
        </p:nvSpPr>
        <p:spPr>
          <a:xfrm>
            <a:off x="7191375" y="493713"/>
            <a:ext cx="4452938" cy="5935662"/>
          </a:xfrm>
          <a:prstGeom prst="rect">
            <a:avLst/>
          </a:prstGeom>
          <a:solidFill>
            <a:srgbClr val="7F7F7F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5"/>
          <p:cNvSpPr txBox="1"/>
          <p:nvPr>
            <p:ph type="ctrTitle"/>
          </p:nvPr>
        </p:nvSpPr>
        <p:spPr>
          <a:xfrm>
            <a:off x="4772025" y="3806825"/>
            <a:ext cx="6757987" cy="950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b="1" i="0"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6"/>
          <p:cNvSpPr/>
          <p:nvPr>
            <p:ph idx="2" type="pic"/>
          </p:nvPr>
        </p:nvSpPr>
        <p:spPr>
          <a:xfrm>
            <a:off x="388143" y="364331"/>
            <a:ext cx="11415713" cy="6129337"/>
          </a:xfrm>
          <a:prstGeom prst="rect">
            <a:avLst/>
          </a:prstGeom>
          <a:solidFill>
            <a:srgbClr val="7F7F7F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 Black"/>
              <a:buNone/>
              <a:defRPr b="1" i="0" sz="32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slide" Target="/ppt/slides/slide2.xml"/><Relationship Id="rId11" Type="http://schemas.openxmlformats.org/officeDocument/2006/relationships/image" Target="../media/image13.png"/><Relationship Id="rId10" Type="http://schemas.openxmlformats.org/officeDocument/2006/relationships/image" Target="../media/image9.png"/><Relationship Id="rId9" Type="http://schemas.openxmlformats.org/officeDocument/2006/relationships/image" Target="../media/image6.png"/><Relationship Id="rId5" Type="http://schemas.openxmlformats.org/officeDocument/2006/relationships/hyperlink" Target="https://docs.google.com/presentation/d/1KdFlicZR8iB2o7VSgduljBdZzTemHOT7as6amS0pibg/edit?usp=drive_link" TargetMode="External"/><Relationship Id="rId6" Type="http://schemas.openxmlformats.org/officeDocument/2006/relationships/hyperlink" Target="https://docs.google.com/presentation/d/1V56nWfStJdDn2Eghq8wns9v3nAX00ZZZpbYWSsED62I/edit?usp=drive_link" TargetMode="External"/><Relationship Id="rId7" Type="http://schemas.openxmlformats.org/officeDocument/2006/relationships/hyperlink" Target="https://docs.google.com/presentation/d/17dFdlzKwbdSnfMoA7D9v8WI-d4dKbl1WiheyprRWnX8/edit?usp=drive_link" TargetMode="External"/><Relationship Id="rId8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hebisd.edu/parents-students/registration/registration2024-25" TargetMode="External"/><Relationship Id="rId4" Type="http://schemas.openxmlformats.org/officeDocument/2006/relationships/hyperlink" Target="https://www.hebisd.edu/departments/health-services/immunization-requirements-immunizaciones-requeridas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hebisd.edu/departments/family-engagement/family-engagement" TargetMode="External"/><Relationship Id="rId4" Type="http://schemas.openxmlformats.org/officeDocument/2006/relationships/hyperlink" Target="https://www.hebisd.edu/departments/family-engagement/family-engagement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hebisd.edu/departments/health-services/forms" TargetMode="External"/><Relationship Id="rId4" Type="http://schemas.openxmlformats.org/officeDocument/2006/relationships/hyperlink" Target="https://www.hebisd.edu/departments/health-services/form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hebisd.edu/parents-students/school-supply-lists" TargetMode="External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"/>
          <p:cNvSpPr txBox="1"/>
          <p:nvPr>
            <p:ph type="ctrTitle"/>
          </p:nvPr>
        </p:nvSpPr>
        <p:spPr>
          <a:xfrm>
            <a:off x="-308310" y="1492867"/>
            <a:ext cx="8234743" cy="3872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b="0" lang="en-US">
                <a:latin typeface="Happy Monkey"/>
                <a:ea typeface="Happy Monkey"/>
                <a:cs typeface="Happy Monkey"/>
                <a:sym typeface="Happy Monkey"/>
              </a:rPr>
              <a:t>Welcome to </a:t>
            </a:r>
            <a:br>
              <a:rPr b="0" lang="en-US">
                <a:latin typeface="Happy Monkey"/>
                <a:ea typeface="Happy Monkey"/>
                <a:cs typeface="Happy Monkey"/>
                <a:sym typeface="Happy Monkey"/>
              </a:rPr>
            </a:br>
            <a:r>
              <a:rPr b="0" lang="en-US">
                <a:latin typeface="Happy Monkey"/>
                <a:ea typeface="Happy Monkey"/>
                <a:cs typeface="Happy Monkey"/>
                <a:sym typeface="Happy Monkey"/>
              </a:rPr>
              <a:t>HEB ISD</a:t>
            </a:r>
            <a:br>
              <a:rPr b="0" lang="en-US" sz="7200">
                <a:latin typeface="Happy Monkey"/>
                <a:ea typeface="Happy Monkey"/>
                <a:cs typeface="Happy Monkey"/>
                <a:sym typeface="Happy Monkey"/>
              </a:rPr>
            </a:br>
            <a:r>
              <a:rPr b="0" lang="en-US" sz="4800">
                <a:latin typeface="Happy Monkey"/>
                <a:ea typeface="Happy Monkey"/>
                <a:cs typeface="Happy Monkey"/>
                <a:sym typeface="Happy Monkey"/>
              </a:rPr>
              <a:t>Kindergarten Kickoff</a:t>
            </a:r>
            <a:br>
              <a:rPr b="0" lang="en-US" sz="4800">
                <a:latin typeface="Happy Monkey"/>
                <a:ea typeface="Happy Monkey"/>
                <a:cs typeface="Happy Monkey"/>
                <a:sym typeface="Happy Monkey"/>
              </a:rPr>
            </a:br>
            <a:r>
              <a:rPr b="0" lang="en-US" sz="4800">
                <a:latin typeface="Happy Monkey"/>
                <a:ea typeface="Happy Monkey"/>
                <a:cs typeface="Happy Monkey"/>
                <a:sym typeface="Happy Monkey"/>
              </a:rPr>
              <a:t>2026-2027</a:t>
            </a:r>
            <a:endParaRPr sz="48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31" name="Google Shape;31;p1"/>
          <p:cNvSpPr txBox="1"/>
          <p:nvPr>
            <p:ph idx="1" type="subTitle"/>
          </p:nvPr>
        </p:nvSpPr>
        <p:spPr>
          <a:xfrm>
            <a:off x="494729" y="4546854"/>
            <a:ext cx="7105650" cy="20253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br>
              <a:rPr lang="en-US"/>
            </a:br>
            <a:endParaRPr/>
          </a:p>
        </p:txBody>
      </p:sp>
      <p:grpSp>
        <p:nvGrpSpPr>
          <p:cNvPr id="32" name="Google Shape;32;p1"/>
          <p:cNvGrpSpPr/>
          <p:nvPr/>
        </p:nvGrpSpPr>
        <p:grpSpPr>
          <a:xfrm>
            <a:off x="8887968" y="-13157"/>
            <a:ext cx="2971800" cy="2317445"/>
            <a:chOff x="8887968" y="-13157"/>
            <a:chExt cx="2971800" cy="2317445"/>
          </a:xfrm>
        </p:grpSpPr>
        <p:grpSp>
          <p:nvGrpSpPr>
            <p:cNvPr id="33" name="Google Shape;33;p1"/>
            <p:cNvGrpSpPr/>
            <p:nvPr/>
          </p:nvGrpSpPr>
          <p:grpSpPr>
            <a:xfrm>
              <a:off x="8887968" y="-13157"/>
              <a:ext cx="2971800" cy="2317445"/>
              <a:chOff x="8869680" y="-13157"/>
              <a:chExt cx="2971800" cy="2317445"/>
            </a:xfrm>
          </p:grpSpPr>
          <p:grpSp>
            <p:nvGrpSpPr>
              <p:cNvPr id="34" name="Google Shape;34;p1"/>
              <p:cNvGrpSpPr/>
              <p:nvPr/>
            </p:nvGrpSpPr>
            <p:grpSpPr>
              <a:xfrm rot="6951476">
                <a:off x="10665197" y="-97927"/>
                <a:ext cx="704941" cy="1425715"/>
                <a:chOff x="10549128" y="3319322"/>
                <a:chExt cx="606043" cy="1303478"/>
              </a:xfrm>
            </p:grpSpPr>
            <p:sp>
              <p:nvSpPr>
                <p:cNvPr id="35" name="Google Shape;35;p1"/>
                <p:cNvSpPr/>
                <p:nvPr/>
              </p:nvSpPr>
              <p:spPr>
                <a:xfrm rot="5400000">
                  <a:off x="10501884" y="4008628"/>
                  <a:ext cx="661416" cy="566928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7434"/>
                </a:solidFill>
                <a:ln cap="flat" cmpd="sng" w="12700">
                  <a:solidFill>
                    <a:srgbClr val="00743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6;p1"/>
                <p:cNvSpPr/>
                <p:nvPr/>
              </p:nvSpPr>
              <p:spPr>
                <a:xfrm rot="-5400000">
                  <a:off x="10501884" y="3677920"/>
                  <a:ext cx="661416" cy="566928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7434"/>
                </a:solidFill>
                <a:ln cap="flat" cmpd="sng" w="12700">
                  <a:solidFill>
                    <a:srgbClr val="007434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37;p1"/>
                <p:cNvSpPr/>
                <p:nvPr/>
              </p:nvSpPr>
              <p:spPr>
                <a:xfrm rot="5839934">
                  <a:off x="10576861" y="3421710"/>
                  <a:ext cx="616090" cy="465711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6B3D"/>
                </a:solidFill>
                <a:ln cap="flat" cmpd="sng" w="12700">
                  <a:solidFill>
                    <a:srgbClr val="006B3D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8" name="Google Shape;38;p1"/>
              <p:cNvGrpSpPr/>
              <p:nvPr/>
            </p:nvGrpSpPr>
            <p:grpSpPr>
              <a:xfrm>
                <a:off x="8869680" y="70104"/>
                <a:ext cx="2971800" cy="2234184"/>
                <a:chOff x="8869680" y="70104"/>
                <a:chExt cx="2971800" cy="2234184"/>
              </a:xfrm>
            </p:grpSpPr>
            <p:grpSp>
              <p:nvGrpSpPr>
                <p:cNvPr id="39" name="Google Shape;39;p1"/>
                <p:cNvGrpSpPr/>
                <p:nvPr/>
              </p:nvGrpSpPr>
              <p:grpSpPr>
                <a:xfrm>
                  <a:off x="8869680" y="70104"/>
                  <a:ext cx="1837944" cy="2234184"/>
                  <a:chOff x="8869680" y="70104"/>
                  <a:chExt cx="1837944" cy="2234184"/>
                </a:xfrm>
              </p:grpSpPr>
              <p:sp>
                <p:nvSpPr>
                  <p:cNvPr id="40" name="Google Shape;40;p1"/>
                  <p:cNvSpPr/>
                  <p:nvPr/>
                </p:nvSpPr>
                <p:spPr>
                  <a:xfrm rot="5400000">
                    <a:off x="8855964" y="452628"/>
                    <a:ext cx="1865376" cy="1837944"/>
                  </a:xfrm>
                  <a:prstGeom prst="triangle">
                    <a:avLst>
                      <a:gd fmla="val 50000" name="adj"/>
                    </a:avLst>
                  </a:prstGeom>
                  <a:solidFill>
                    <a:srgbClr val="006B3D"/>
                  </a:solidFill>
                  <a:ln cap="flat" cmpd="sng" w="12700">
                    <a:solidFill>
                      <a:srgbClr val="006B3D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" name="Google Shape;41;p1"/>
                  <p:cNvSpPr/>
                  <p:nvPr/>
                </p:nvSpPr>
                <p:spPr>
                  <a:xfrm flipH="1" rot="-5400000">
                    <a:off x="9332976" y="82296"/>
                    <a:ext cx="1228344" cy="1203960"/>
                  </a:xfrm>
                  <a:prstGeom prst="triangle">
                    <a:avLst>
                      <a:gd fmla="val 50000" name="adj"/>
                    </a:avLst>
                  </a:prstGeom>
                  <a:solidFill>
                    <a:srgbClr val="42A355"/>
                  </a:solidFill>
                  <a:ln cap="flat" cmpd="sng" w="12700">
                    <a:solidFill>
                      <a:srgbClr val="42A355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800" u="none" cap="none" strike="noStrik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2" name="Google Shape;42;p1"/>
                <p:cNvSpPr/>
                <p:nvPr/>
              </p:nvSpPr>
              <p:spPr>
                <a:xfrm rot="5400000">
                  <a:off x="10544556" y="725424"/>
                  <a:ext cx="1301496" cy="1292352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7CB95B"/>
                </a:solidFill>
                <a:ln cap="flat" cmpd="sng" w="12700">
                  <a:solidFill>
                    <a:srgbClr val="7CB95B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pic>
          <p:nvPicPr>
            <p:cNvPr id="43" name="Google Shape;43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968761" y="620841"/>
              <a:ext cx="2718686" cy="104253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"/>
          <p:cNvSpPr txBox="1"/>
          <p:nvPr>
            <p:ph type="title"/>
          </p:nvPr>
        </p:nvSpPr>
        <p:spPr>
          <a:xfrm>
            <a:off x="156700" y="1144875"/>
            <a:ext cx="11743200" cy="7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240"/>
              <a:buFont typeface="Arial"/>
              <a:buNone/>
            </a:pPr>
            <a:r>
              <a:rPr lang="en-US" sz="3140">
                <a:latin typeface="Happy Monkey"/>
                <a:ea typeface="Happy Monkey"/>
                <a:cs typeface="Happy Monkey"/>
                <a:sym typeface="Happy Monkey"/>
              </a:rPr>
              <a:t>This presentation is also available in translated versions:</a:t>
            </a:r>
            <a:endParaRPr sz="278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49" name="Google Shape;49;p2"/>
          <p:cNvSpPr txBox="1"/>
          <p:nvPr/>
        </p:nvSpPr>
        <p:spPr>
          <a:xfrm>
            <a:off x="473199" y="2526990"/>
            <a:ext cx="11426700" cy="38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800" u="none" cap="none" strike="noStrike">
              <a:solidFill>
                <a:srgbClr val="0039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green and white texas state outline&#10;&#10;AI-generated content may be incorrect." id="50" name="Google Shape;50;p2"/>
          <p:cNvPicPr preferRelativeResize="0"/>
          <p:nvPr/>
        </p:nvPicPr>
        <p:blipFill rotWithShape="1">
          <a:blip r:embed="rId3">
            <a:alphaModFix/>
          </a:blip>
          <a:srcRect b="28667" l="0" r="0" t="26333"/>
          <a:stretch/>
        </p:blipFill>
        <p:spPr>
          <a:xfrm>
            <a:off x="9918700" y="5789274"/>
            <a:ext cx="1981199" cy="8908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1" name="Google Shape;51;p2"/>
          <p:cNvGraphicFramePr/>
          <p:nvPr/>
        </p:nvGraphicFramePr>
        <p:xfrm>
          <a:off x="1608700" y="28851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{70770A50-A9FF-45A0-8006-3983C63F28AB}</a:tableStyleId>
              </a:tblPr>
              <a:tblGrid>
                <a:gridCol w="2209800"/>
                <a:gridCol w="2209800"/>
                <a:gridCol w="2209800"/>
                <a:gridCol w="2209800"/>
              </a:tblGrid>
              <a:tr h="26576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action="ppaction://hlinksldjump" r:id="rId4"/>
                        </a:rPr>
                        <a:t>English</a:t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5250" marB="95250" marR="95250" marL="9525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5"/>
                        </a:rPr>
                        <a:t>Spanish</a:t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5250" marB="95250" marR="95250" marL="9525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6"/>
                        </a:rPr>
                        <a:t>Arabic  عربي</a:t>
                      </a:r>
                      <a:r>
                        <a:rPr b="1" i="0" lang="en-US" sz="2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i="0" sz="2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b="1" sz="2000"/>
                    </a:p>
                  </a:txBody>
                  <a:tcPr marT="95250" marB="95250" marR="95250" marL="9525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i="0" lang="en-US" sz="2000" u="sng" cap="none" strike="noStrike">
                          <a:solidFill>
                            <a:schemeClr val="hlink"/>
                          </a:solidFill>
                          <a:latin typeface="Arial"/>
                          <a:ea typeface="Arial"/>
                          <a:cs typeface="Arial"/>
                          <a:sym typeface="Arial"/>
                          <a:hlinkClick r:id="rId7"/>
                        </a:rPr>
                        <a:t>French</a:t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95250" marB="95250" marR="95250" marL="9525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52" name="Google Shape;52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69275" y="3884700"/>
            <a:ext cx="1515876" cy="151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37025" y="3884700"/>
            <a:ext cx="1515876" cy="151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18000" y="3884700"/>
            <a:ext cx="1515875" cy="151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16000" y="3923888"/>
            <a:ext cx="1437500" cy="143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/>
          <p:nvPr>
            <p:ph type="title"/>
          </p:nvPr>
        </p:nvSpPr>
        <p:spPr>
          <a:xfrm>
            <a:off x="574901" y="259492"/>
            <a:ext cx="11042197" cy="8234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600"/>
              <a:buFont typeface="Arial"/>
              <a:buNone/>
            </a:pPr>
            <a:r>
              <a:rPr lang="en-US" sz="3600" u="sng">
                <a:latin typeface="Happy Monkey"/>
                <a:ea typeface="Happy Monkey"/>
                <a:cs typeface="Happy Monkey"/>
                <a:sym typeface="Happy Monkey"/>
              </a:rPr>
              <a:t>Kindergarten Registration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1" name="Google Shape;61;p3"/>
          <p:cNvSpPr txBox="1"/>
          <p:nvPr/>
        </p:nvSpPr>
        <p:spPr>
          <a:xfrm>
            <a:off x="346800" y="1082950"/>
            <a:ext cx="11314800" cy="56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Arial"/>
              <a:buNone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Kindergarten student </a:t>
            </a:r>
            <a:r>
              <a:rPr b="1" i="0" lang="en-US" sz="1800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r</a:t>
            </a: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egistration forms will be available online beginning </a:t>
            </a:r>
            <a:r>
              <a:rPr b="1" lang="en-US" sz="1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mid July</a:t>
            </a: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 2026</a:t>
            </a:r>
            <a:r>
              <a:rPr b="1" lang="en-US" sz="1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Arial"/>
              <a:buNone/>
            </a:pPr>
            <a:r>
              <a:rPr b="1" i="0" lang="en-US" sz="1800" u="sng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HEB ISD Registration </a:t>
            </a:r>
            <a:endParaRPr b="1" i="0" sz="18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Arial"/>
              <a:buNone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You will be asked to upload the following documents:</a:t>
            </a:r>
            <a:endParaRPr b="1" i="0" sz="18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Happy Monkey"/>
              <a:buChar char="•"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Valid proof of residency (current gas water or electric bill or signed lease agreement - any form of residency must include the parent/guardian's name and HEB ISD address)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Happy Monkey"/>
              <a:buChar char="•"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birth certificate 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Happy Monkey"/>
              <a:buChar char="•"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Parent/legal guardian government issued photo identification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Happy Monkey"/>
              <a:buChar char="•"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immunization record </a:t>
            </a:r>
            <a:r>
              <a:rPr b="1" i="0" lang="en-US" sz="1800" u="sng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Required Immunizations</a:t>
            </a:r>
            <a:endParaRPr b="1" i="0" sz="1800" u="none" strike="noStrike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Happy Monkey"/>
              <a:buChar char="•"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Social Security card (if available)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ctr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Arial"/>
              <a:buNone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Missing items will delay the registration process for your student. </a:t>
            </a:r>
            <a:endParaRPr b="1" i="0" sz="18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ctr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rgbClr val="006B3D"/>
              </a:buClr>
              <a:buSzPts val="1800"/>
              <a:buFont typeface="Arial"/>
              <a:buNone/>
            </a:pPr>
            <a:r>
              <a:rPr b="1" i="0" lang="en-US" sz="1800" u="none" strike="noStrike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To complete registration, the campus will contact the guardian to schedule a time for them to present the original/certified birth certificate for the student and provide any of the above documents that were not uploaded. </a:t>
            </a:r>
            <a:endParaRPr b="1" i="0" sz="18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90000"/>
              </a:lnSpc>
              <a:spcBef>
                <a:spcPts val="22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br>
              <a:rPr b="0" i="0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>
              <a:solidFill>
                <a:srgbClr val="0039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/>
          <p:nvPr>
            <p:ph type="title"/>
          </p:nvPr>
        </p:nvSpPr>
        <p:spPr>
          <a:xfrm>
            <a:off x="561973" y="493713"/>
            <a:ext cx="11063969" cy="6057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4000"/>
              <a:buFont typeface="Arial"/>
              <a:buNone/>
            </a:pPr>
            <a:r>
              <a:rPr lang="en-US" sz="4000" u="sng">
                <a:latin typeface="Happy Monkey"/>
                <a:ea typeface="Happy Monkey"/>
                <a:cs typeface="Happy Monkey"/>
                <a:sym typeface="Happy Monkey"/>
              </a:rPr>
              <a:t>Meet the Teacher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67" name="Google Shape;67;p4"/>
          <p:cNvSpPr txBox="1"/>
          <p:nvPr/>
        </p:nvSpPr>
        <p:spPr>
          <a:xfrm>
            <a:off x="650260" y="1540849"/>
            <a:ext cx="10833818" cy="4823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This night you will have the opportunity to meet your child’s kindergarten teacher and see the classroom and all the fun activities it has to offer.  This is also a great time to bring your student’s school supplies and drop them off.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Date: August 10, 2026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Time: 5:30 p.m. - 6:30 p.m.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/>
          <p:nvPr>
            <p:ph type="title"/>
          </p:nvPr>
        </p:nvSpPr>
        <p:spPr>
          <a:xfrm>
            <a:off x="235875" y="336525"/>
            <a:ext cx="11720400" cy="10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600"/>
              <a:buFont typeface="Arial"/>
              <a:buNone/>
            </a:pPr>
            <a:r>
              <a:rPr lang="en-US" sz="3500" u="sng">
                <a:latin typeface="Happy Monkey"/>
                <a:ea typeface="Happy Monkey"/>
                <a:cs typeface="Happy Monkey"/>
                <a:sym typeface="Happy Monkey"/>
              </a:rPr>
              <a:t>The 1st Day of School is Wednesday, August 12, 2026</a:t>
            </a:r>
            <a:endParaRPr sz="3500" u="sng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74" name="Google Shape;74;p5"/>
          <p:cNvSpPr txBox="1"/>
          <p:nvPr/>
        </p:nvSpPr>
        <p:spPr>
          <a:xfrm>
            <a:off x="738075" y="1569452"/>
            <a:ext cx="10716000" cy="51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3600"/>
              <a:buFont typeface="Arial"/>
              <a:buNone/>
            </a:pPr>
            <a:r>
              <a:rPr b="1" i="0" lang="en-US" sz="3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Here’s what you need to know:</a:t>
            </a:r>
            <a:endParaRPr b="1" i="0" sz="34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3600"/>
              <a:buFont typeface="Arial"/>
              <a:buNone/>
            </a:pPr>
            <a:r>
              <a:t/>
            </a:r>
            <a:endParaRPr b="1" sz="12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School begins at 7:45 a.m. and ends at 3:05 p.m.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The school is open at 7:15 a.m. for early arrival and breakfast. 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The first bell rings at 7:35 a.m. and the tardy bell rings at 7:45 a.m.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You are able to walk your student to class the first week of school (Wednesday-Friday).  To encourage independence, beginning the second week of school, students will begin walking themselves to class with the assistance of school faculty all along the way.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800">
              <a:solidFill>
                <a:srgbClr val="0039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>
            <p:ph type="ctrTitle"/>
          </p:nvPr>
        </p:nvSpPr>
        <p:spPr>
          <a:xfrm>
            <a:off x="4150668" y="275658"/>
            <a:ext cx="8171961" cy="950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>
                <a:latin typeface="Happy Monkey"/>
                <a:ea typeface="Happy Monkey"/>
                <a:cs typeface="Happy Monkey"/>
                <a:sym typeface="Happy Monkey"/>
              </a:rPr>
              <a:t>Breakfast &amp; Lunch Information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81" name="Google Shape;8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251" y="5789332"/>
            <a:ext cx="2144153" cy="82222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6"/>
          <p:cNvSpPr txBox="1"/>
          <p:nvPr/>
        </p:nvSpPr>
        <p:spPr>
          <a:xfrm>
            <a:off x="5246915" y="1894114"/>
            <a:ext cx="65388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appy Monkey"/>
              <a:buChar char="•"/>
            </a:pPr>
            <a:r>
              <a:rPr b="1" lang="en-US" sz="24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Breakfast is served from 7:15 a.m. - 7:45 a.m.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appy Monkey"/>
              <a:buChar char="•"/>
            </a:pPr>
            <a:r>
              <a:rPr b="1" lang="en-US" sz="24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Lunch is provided from the school cafeteria, or you may pack a lunch. 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appy Monkey"/>
              <a:buChar char="•"/>
            </a:pPr>
            <a:r>
              <a:rPr b="1" lang="en-US" sz="24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Menus are posted on the HEB ISD Website monthly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Happy Monkey"/>
              <a:buChar char="•"/>
            </a:pPr>
            <a:r>
              <a:rPr b="1" lang="en-US" sz="24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Please visit our Child Nutrition Webpage for more information.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"/>
          <p:cNvSpPr txBox="1"/>
          <p:nvPr>
            <p:ph type="title"/>
          </p:nvPr>
        </p:nvSpPr>
        <p:spPr>
          <a:xfrm>
            <a:off x="561974" y="493713"/>
            <a:ext cx="11107512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4000"/>
              <a:buFont typeface="Arial"/>
              <a:buNone/>
            </a:pPr>
            <a:r>
              <a:rPr lang="en-US" sz="4000">
                <a:latin typeface="Happy Monkey"/>
                <a:ea typeface="Happy Monkey"/>
                <a:cs typeface="Happy Monkey"/>
                <a:sym typeface="Happy Monkey"/>
              </a:rPr>
              <a:t>Kindergarten Readiness Tips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89" name="Google Shape;89;p7"/>
          <p:cNvSpPr txBox="1"/>
          <p:nvPr/>
        </p:nvSpPr>
        <p:spPr>
          <a:xfrm>
            <a:off x="461750" y="1645950"/>
            <a:ext cx="11207700" cy="48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Arial"/>
              <a:buNone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The following are important skills that will further Kindergarten success!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is able to dress him/herself (button, zip, snap).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is able to handle all restroom needs.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is able to verbalize his/her wants or needs.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no longer takes an afternoon nap.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28600" lvl="0" marL="2286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is able to eat a meal in 20-25 minutes.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>
              <a:solidFill>
                <a:srgbClr val="00393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 txBox="1"/>
          <p:nvPr/>
        </p:nvSpPr>
        <p:spPr>
          <a:xfrm>
            <a:off x="294968" y="275303"/>
            <a:ext cx="11749548" cy="13932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t/>
            </a:r>
            <a:endParaRPr b="1" i="0" sz="24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5" name="Google Shape;95;p8"/>
          <p:cNvSpPr txBox="1"/>
          <p:nvPr/>
        </p:nvSpPr>
        <p:spPr>
          <a:xfrm>
            <a:off x="612585" y="275303"/>
            <a:ext cx="1111431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Kindergarten Readiness Tips (continued)</a:t>
            </a:r>
            <a:endParaRPr b="1" sz="4000" u="sng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96" name="Google Shape;96;p8"/>
          <p:cNvSpPr txBox="1"/>
          <p:nvPr/>
        </p:nvSpPr>
        <p:spPr>
          <a:xfrm>
            <a:off x="612586" y="1668531"/>
            <a:ext cx="111144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Understands how to take turns with his/her classmates or peers.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Can sit and listen to a story for 5 minutes or more.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Can say, recognize and write his/her first name.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Can recognize some letters and numbers.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 appropriately grips a pencil/crayon and handles scissors and glue independently.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 txBox="1"/>
          <p:nvPr/>
        </p:nvSpPr>
        <p:spPr>
          <a:xfrm>
            <a:off x="642936" y="275303"/>
            <a:ext cx="11144252" cy="15928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 Black"/>
              <a:buNone/>
            </a:pPr>
            <a:r>
              <a:t/>
            </a:r>
            <a:endParaRPr b="1" i="0" sz="24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2" name="Google Shape;102;p9"/>
          <p:cNvSpPr txBox="1"/>
          <p:nvPr/>
        </p:nvSpPr>
        <p:spPr>
          <a:xfrm>
            <a:off x="566057" y="707571"/>
            <a:ext cx="111444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Kindergarten Report Card/Early Literacy and Early Numeracy Information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03" name="Google Shape;103;p9"/>
          <p:cNvSpPr txBox="1"/>
          <p:nvPr/>
        </p:nvSpPr>
        <p:spPr>
          <a:xfrm>
            <a:off x="324200" y="2558150"/>
            <a:ext cx="11602500" cy="39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Students in Kindergarten participate in early literacy and early numeracy assessments. These assessments give teachers and families data to better support our young learners.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794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Report cards in Kindergarten are skills-based. Students receive a 1, 2, or 3 on learning objectives in content areas, social skills, and work habits. Students who earn 2.5 or better in reading and mathematics are promoted to Grade 1.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0"/>
          <p:cNvSpPr txBox="1"/>
          <p:nvPr/>
        </p:nvSpPr>
        <p:spPr>
          <a:xfrm>
            <a:off x="642936" y="2250097"/>
            <a:ext cx="3189293" cy="43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0"/>
          <p:cNvSpPr txBox="1"/>
          <p:nvPr>
            <p:ph type="title"/>
          </p:nvPr>
        </p:nvSpPr>
        <p:spPr>
          <a:xfrm>
            <a:off x="642936" y="787627"/>
            <a:ext cx="11144252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4000"/>
              <a:buFont typeface="Arial"/>
              <a:buNone/>
            </a:pPr>
            <a:r>
              <a:rPr lang="en-US" sz="4000" u="sng">
                <a:solidFill>
                  <a:srgbClr val="548135"/>
                </a:solidFill>
                <a:latin typeface="Happy Monkey"/>
                <a:ea typeface="Happy Monkey"/>
                <a:cs typeface="Happy Monkey"/>
                <a:sym typeface="Happy Monkey"/>
              </a:rPr>
              <a:t>Home - School Connection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11" name="Google Shape;111;p10"/>
          <p:cNvSpPr txBox="1"/>
          <p:nvPr/>
        </p:nvSpPr>
        <p:spPr>
          <a:xfrm>
            <a:off x="434275" y="1955375"/>
            <a:ext cx="11144400" cy="47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rgbClr val="548135"/>
                </a:solidFill>
                <a:latin typeface="Happy Monkey"/>
                <a:ea typeface="Happy Monkey"/>
                <a:cs typeface="Happy Monkey"/>
                <a:sym typeface="Happy Monkey"/>
              </a:rPr>
              <a:t>We strive for a partnership with all families. Your support of your child’s education greatly impacts his/her progress. Reading with your child every night is a great way to grow your young learner.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93700" lvl="0" marL="5715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sz="2000">
              <a:solidFill>
                <a:srgbClr val="548135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571500" lvl="0" marL="57150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rgbClr val="548135"/>
                </a:solidFill>
                <a:latin typeface="Happy Monkey"/>
                <a:ea typeface="Happy Monkey"/>
                <a:cs typeface="Happy Monkey"/>
                <a:sym typeface="Happy Monkey"/>
              </a:rPr>
              <a:t>Families and the school communicate through multiple means, including emails, newsletters, and notes home.</a:t>
            </a:r>
            <a:endParaRPr b="1" sz="2800">
              <a:solidFill>
                <a:srgbClr val="548135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rgbClr val="38761D"/>
                </a:solidFill>
                <a:highlight>
                  <a:schemeClr val="lt1"/>
                </a:highlight>
                <a:latin typeface="Happy Monkey"/>
                <a:ea typeface="Happy Monkey"/>
                <a:cs typeface="Happy Monkey"/>
                <a:sym typeface="Happy Monkey"/>
              </a:rPr>
              <a:t>Please visit our</a:t>
            </a:r>
            <a:r>
              <a:rPr b="1" lang="en-US" sz="2800">
                <a:solidFill>
                  <a:srgbClr val="38761D"/>
                </a:solidFill>
                <a:highlight>
                  <a:schemeClr val="lt1"/>
                </a:highlight>
                <a:uFill>
                  <a:noFill/>
                </a:uFill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en-US" sz="2800" u="sng">
                <a:solidFill>
                  <a:srgbClr val="38761D"/>
                </a:solidFill>
                <a:highlight>
                  <a:schemeClr val="lt1"/>
                </a:highlight>
                <a:latin typeface="Happy Monkey"/>
                <a:ea typeface="Happy Monkey"/>
                <a:cs typeface="Happy Monkey"/>
                <a:sym typeface="Happy Monke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Family Engagement</a:t>
            </a:r>
            <a:r>
              <a:rPr b="1" lang="en-US" sz="2800" u="sng">
                <a:solidFill>
                  <a:srgbClr val="38761D"/>
                </a:solidFill>
                <a:highlight>
                  <a:schemeClr val="lt1"/>
                </a:highlight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-US" sz="2800">
                <a:solidFill>
                  <a:srgbClr val="38761D"/>
                </a:solidFill>
                <a:highlight>
                  <a:schemeClr val="lt1"/>
                </a:highlight>
                <a:latin typeface="Happy Monkey"/>
                <a:ea typeface="Happy Monkey"/>
                <a:cs typeface="Happy Monkey"/>
                <a:sym typeface="Happy Monkey"/>
              </a:rPr>
              <a:t>website for more ways to connect!</a:t>
            </a:r>
            <a:endParaRPr b="1" sz="2800">
              <a:solidFill>
                <a:srgbClr val="38761D"/>
              </a:solidFill>
              <a:highlight>
                <a:schemeClr val="lt1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548135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"/>
          <p:cNvSpPr txBox="1"/>
          <p:nvPr/>
        </p:nvSpPr>
        <p:spPr>
          <a:xfrm>
            <a:off x="642936" y="2250097"/>
            <a:ext cx="3189293" cy="43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1"/>
          <p:cNvSpPr txBox="1"/>
          <p:nvPr>
            <p:ph type="title"/>
          </p:nvPr>
        </p:nvSpPr>
        <p:spPr>
          <a:xfrm>
            <a:off x="642936" y="787627"/>
            <a:ext cx="11144252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4000"/>
              <a:buFont typeface="Arial"/>
              <a:buNone/>
            </a:pPr>
            <a:r>
              <a:rPr lang="en-US" sz="4000" u="sng">
                <a:solidFill>
                  <a:srgbClr val="548135"/>
                </a:solidFill>
                <a:latin typeface="Happy Monkey"/>
                <a:ea typeface="Happy Monkey"/>
                <a:cs typeface="Happy Monkey"/>
                <a:sym typeface="Happy Monkey"/>
              </a:rPr>
              <a:t>News to Know from the Nurse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19" name="Google Shape;119;p11"/>
          <p:cNvSpPr txBox="1"/>
          <p:nvPr/>
        </p:nvSpPr>
        <p:spPr>
          <a:xfrm>
            <a:off x="404812" y="1894865"/>
            <a:ext cx="11382300" cy="5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The Nurse is a resource to help with the following:</a:t>
            </a:r>
            <a:endParaRPr b="1" sz="23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300"/>
              <a:buFont typeface="Happy Monkey"/>
              <a:buChar char="•"/>
            </a:pPr>
            <a:r>
              <a:rPr b="1" lang="en-US" sz="23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Provide first response medical assistance. </a:t>
            </a:r>
            <a:endParaRPr b="1" sz="23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300"/>
              <a:buFont typeface="Happy Monkey"/>
              <a:buChar char="•"/>
            </a:pPr>
            <a:r>
              <a:rPr b="1" lang="en-US" sz="23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Routine health checks as mandated by the state.</a:t>
            </a:r>
            <a:endParaRPr b="1" sz="23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400"/>
              <a:buFont typeface="Happy Monkey"/>
              <a:buChar char="•"/>
            </a:pPr>
            <a:r>
              <a:rPr b="1" lang="en-US" sz="23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Administer doctor prescribed medication or procedures with official medical paperwork on file. Documents located on our</a:t>
            </a:r>
            <a:r>
              <a:rPr b="1" lang="en-US" sz="2300">
                <a:solidFill>
                  <a:srgbClr val="38761D"/>
                </a:solidFill>
                <a:uFill>
                  <a:noFill/>
                </a:uFill>
                <a:latin typeface="Happy Monkey"/>
                <a:ea typeface="Happy Monkey"/>
                <a:cs typeface="Happy Monkey"/>
                <a:sym typeface="Happy Monkey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en-US" sz="2300" u="sng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Health Services Forms</a:t>
            </a:r>
            <a:r>
              <a:rPr b="1" lang="en-US" sz="2300" u="sng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 </a:t>
            </a:r>
            <a:r>
              <a:rPr b="1" lang="en-US" sz="23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website</a:t>
            </a:r>
            <a:r>
              <a:rPr b="1" lang="en-US" sz="19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.</a:t>
            </a:r>
            <a:endParaRPr b="1" sz="19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746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300"/>
              <a:buFont typeface="Happy Monkey"/>
              <a:buChar char="•"/>
            </a:pPr>
            <a:r>
              <a:rPr b="1" lang="en-US" sz="23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Included in online registration is a health inventory. Please fill it out carefully and fully so the campus can support your child’s health needs.</a:t>
            </a:r>
            <a:endParaRPr b="1" sz="23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2"/>
          <p:cNvSpPr txBox="1"/>
          <p:nvPr/>
        </p:nvSpPr>
        <p:spPr>
          <a:xfrm>
            <a:off x="642936" y="2250097"/>
            <a:ext cx="3189293" cy="43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2"/>
          <p:cNvSpPr txBox="1"/>
          <p:nvPr>
            <p:ph type="title"/>
          </p:nvPr>
        </p:nvSpPr>
        <p:spPr>
          <a:xfrm>
            <a:off x="574061" y="473252"/>
            <a:ext cx="111444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4000"/>
              <a:buFont typeface="Arial"/>
              <a:buNone/>
            </a:pPr>
            <a:r>
              <a:rPr lang="en-US" sz="4000" u="sng">
                <a:solidFill>
                  <a:srgbClr val="548135"/>
                </a:solidFill>
                <a:latin typeface="Happy Monkey"/>
                <a:ea typeface="Happy Monkey"/>
                <a:cs typeface="Happy Monkey"/>
                <a:sym typeface="Happy Monkey"/>
              </a:rPr>
              <a:t>News to Know from the Counselor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27" name="Google Shape;127;p12"/>
          <p:cNvSpPr txBox="1"/>
          <p:nvPr/>
        </p:nvSpPr>
        <p:spPr>
          <a:xfrm>
            <a:off x="336150" y="1354524"/>
            <a:ext cx="11382300" cy="52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The Counselor is a resource to help with the following:</a:t>
            </a:r>
            <a:endParaRPr b="1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rgbClr val="38761D"/>
              </a:buClr>
              <a:buSzPts val="2000"/>
              <a:buChar char="•"/>
            </a:pPr>
            <a:r>
              <a:rPr b="1" lang="en-US" sz="2000" u="sng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Classroom Lessons</a:t>
            </a:r>
            <a:r>
              <a:rPr b="1" lang="en-US" sz="2000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: Teaching Citizenship, Friendship, and Character through monthly HEB ISD Core Essentials lessons.</a:t>
            </a:r>
            <a:endParaRPr b="1" sz="2000">
              <a:solidFill>
                <a:srgbClr val="38761D"/>
              </a:solidFill>
              <a:highlight>
                <a:srgbClr val="FFFF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000"/>
              <a:buChar char="•"/>
            </a:pPr>
            <a:r>
              <a:rPr b="1" lang="en-US" sz="2000" u="sng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Small Group Support</a:t>
            </a:r>
            <a:r>
              <a:rPr b="1" lang="en-US" sz="2000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: Hosting "Lunch Bunches" and "Friendship Circles" to help students practice sharing and social skills.</a:t>
            </a:r>
            <a:endParaRPr b="1" sz="2000">
              <a:solidFill>
                <a:srgbClr val="38761D"/>
              </a:solidFill>
              <a:highlight>
                <a:srgbClr val="FFFF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000"/>
              <a:buChar char="•"/>
            </a:pPr>
            <a:r>
              <a:rPr b="1" lang="en-US" sz="2000" u="sng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Academic Partnership</a:t>
            </a:r>
            <a:r>
              <a:rPr b="1" lang="en-US" sz="2000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: Partnering with parents and teachers to identify learning barriers and create plans for struggling students.</a:t>
            </a:r>
            <a:endParaRPr b="1" sz="2000">
              <a:solidFill>
                <a:srgbClr val="38761D"/>
              </a:solidFill>
              <a:highlight>
                <a:srgbClr val="FFFF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000"/>
              <a:buChar char="•"/>
            </a:pPr>
            <a:r>
              <a:rPr b="1" lang="en-US" sz="2000" u="sng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Emotional Safety</a:t>
            </a:r>
            <a:r>
              <a:rPr b="1" lang="en-US" sz="2000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: Providing a safe, confidential space for students to process "Big Feelings" and learn to self-regulate.</a:t>
            </a:r>
            <a:endParaRPr b="1" sz="2000">
              <a:solidFill>
                <a:srgbClr val="38761D"/>
              </a:solidFill>
              <a:highlight>
                <a:srgbClr val="FFFFFF"/>
              </a:highlight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761D"/>
              </a:buClr>
              <a:buSzPts val="2000"/>
              <a:buChar char="•"/>
            </a:pPr>
            <a:r>
              <a:rPr b="1" lang="en-US" sz="2000" u="sng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Family Resources</a:t>
            </a:r>
            <a:r>
              <a:rPr b="1" lang="en-US" sz="2000">
                <a:solidFill>
                  <a:srgbClr val="38761D"/>
                </a:solidFill>
                <a:highlight>
                  <a:srgbClr val="FFFFFF"/>
                </a:highlight>
                <a:latin typeface="Happy Monkey"/>
                <a:ea typeface="Happy Monkey"/>
                <a:cs typeface="Happy Monkey"/>
                <a:sym typeface="Happy Monkey"/>
              </a:rPr>
              <a:t>: Connecting families to food, clothing, and school supplies through HEB ISD community partners.</a:t>
            </a:r>
            <a:endParaRPr b="1"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3"/>
          <p:cNvSpPr txBox="1"/>
          <p:nvPr>
            <p:ph type="title"/>
          </p:nvPr>
        </p:nvSpPr>
        <p:spPr>
          <a:xfrm>
            <a:off x="561974" y="493713"/>
            <a:ext cx="11096626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4000"/>
              <a:buFont typeface="Arial"/>
              <a:buNone/>
            </a:pPr>
            <a:r>
              <a:rPr lang="en-US" sz="4000" u="sng">
                <a:latin typeface="Happy Monkey"/>
                <a:ea typeface="Happy Monkey"/>
                <a:cs typeface="Happy Monkey"/>
                <a:sym typeface="Happy Monkey"/>
              </a:rPr>
              <a:t>Kindergarten School Supply List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670130" y="1645950"/>
            <a:ext cx="10450154" cy="2037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Arial"/>
              <a:buNone/>
            </a:pPr>
            <a:r>
              <a:rPr b="1" i="0" lang="en-US" sz="2800">
                <a:solidFill>
                  <a:srgbClr val="38761D"/>
                </a:solidFill>
                <a:latin typeface="Happy Monkey"/>
                <a:ea typeface="Happy Monkey"/>
                <a:cs typeface="Happy Monkey"/>
                <a:sym typeface="Happy Monkey"/>
              </a:rPr>
              <a:t>To locate the school supply list, visit the following link:</a:t>
            </a:r>
            <a:endParaRPr b="1" i="0" sz="28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i="0" sz="39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i="0" lang="en-US" sz="2800" u="sng">
                <a:solidFill>
                  <a:schemeClr val="hlink"/>
                </a:solidFill>
                <a:latin typeface="Happy Monkey"/>
                <a:ea typeface="Happy Monkey"/>
                <a:cs typeface="Happy Monkey"/>
                <a:sym typeface="Happy Monkey"/>
                <a:hlinkClick r:id="rId3"/>
              </a:rPr>
              <a:t>Elementary Supply Lists (www.hebisd.edu/supplies)</a:t>
            </a:r>
            <a:endParaRPr i="0" sz="2800">
              <a:solidFill>
                <a:srgbClr val="38761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br>
              <a:rPr b="0" i="0"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>
              <a:solidFill>
                <a:srgbClr val="00393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35628" y="4203757"/>
            <a:ext cx="3425722" cy="1712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"/>
          <p:cNvSpPr txBox="1"/>
          <p:nvPr>
            <p:ph type="ctrTitle"/>
          </p:nvPr>
        </p:nvSpPr>
        <p:spPr>
          <a:xfrm>
            <a:off x="522514" y="253885"/>
            <a:ext cx="11246113" cy="9509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u="sng">
                <a:latin typeface="Happy Monkey"/>
                <a:ea typeface="Happy Monkey"/>
                <a:cs typeface="Happy Monkey"/>
                <a:sym typeface="Happy Monkey"/>
              </a:rPr>
              <a:t>A Day in the Life of a Kindergarten Student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</p:txBody>
      </p:sp>
      <p:pic>
        <p:nvPicPr>
          <p:cNvPr id="142" name="Google Shape;14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448" y="5781894"/>
            <a:ext cx="2144153" cy="822221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4"/>
          <p:cNvSpPr txBox="1"/>
          <p:nvPr/>
        </p:nvSpPr>
        <p:spPr>
          <a:xfrm>
            <a:off x="5638800" y="1533338"/>
            <a:ext cx="61299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Some things your child can expect: </a:t>
            </a:r>
            <a:endParaRPr sz="2800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Language Arts and Reading 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Mathematics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Science 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Social Studies 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Music, Art, or PE 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Intervention Time 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appy Monkey"/>
              <a:buChar char="•"/>
            </a:pPr>
            <a:r>
              <a:rPr b="1" lang="en-US" sz="2800">
                <a:solidFill>
                  <a:schemeClr val="lt1"/>
                </a:solidFill>
                <a:latin typeface="Happy Monkey"/>
                <a:ea typeface="Happy Monkey"/>
                <a:cs typeface="Happy Monkey"/>
                <a:sym typeface="Happy Monkey"/>
              </a:rPr>
              <a:t>Lunch/Recess </a:t>
            </a:r>
            <a:endParaRPr b="1"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>
            <p:ph type="title"/>
          </p:nvPr>
        </p:nvSpPr>
        <p:spPr>
          <a:xfrm>
            <a:off x="561974" y="493713"/>
            <a:ext cx="11102804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600"/>
              <a:buFont typeface="Arial"/>
              <a:buNone/>
            </a:pPr>
            <a:r>
              <a:rPr lang="en-US" sz="3600" u="sng">
                <a:latin typeface="Happy Monkey"/>
                <a:ea typeface="Happy Monkey"/>
                <a:cs typeface="Happy Monkey"/>
                <a:sym typeface="Happy Monkey"/>
              </a:rPr>
              <a:t>Extended Day Academy (EDA)</a:t>
            </a:r>
            <a:endParaRPr sz="36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50" name="Google Shape;150;p15"/>
          <p:cNvSpPr txBox="1"/>
          <p:nvPr/>
        </p:nvSpPr>
        <p:spPr>
          <a:xfrm>
            <a:off x="670125" y="1816450"/>
            <a:ext cx="10994700" cy="48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Happy Monkey"/>
              <a:buChar char="•"/>
            </a:pPr>
            <a:r>
              <a:rPr b="1" i="0" lang="en-US" sz="2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EDA is on each of the 21 elementary campuses. </a:t>
            </a:r>
            <a:endParaRPr b="1" i="0" sz="28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Happy Monkey"/>
              <a:buChar char="•"/>
            </a:pPr>
            <a:r>
              <a:rPr b="1" i="0" lang="en-US" sz="2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EDA provides the children with a safe and fun environment from 3:05 p.m. to 6:00 p.m. on each regular school day. </a:t>
            </a:r>
            <a:endParaRPr b="1" i="0" sz="28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800"/>
              <a:buFont typeface="Happy Monkey"/>
              <a:buChar char="•"/>
            </a:pPr>
            <a:r>
              <a:rPr b="1" i="0" lang="en-US" sz="28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EDA provides time to work on homework assignments, participate in computer activities, craft activities, science experiments, along with physical activities both in the gymnasium and on the outdoor playground. </a:t>
            </a:r>
            <a:endParaRPr>
              <a:latin typeface="Happy Monkey"/>
              <a:ea typeface="Happy Monkey"/>
              <a:cs typeface="Happy Monkey"/>
              <a:sym typeface="Happy Monkey"/>
            </a:endParaRPr>
          </a:p>
          <a:p>
            <a:pPr indent="-203200" lvl="0" marL="3429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>
              <a:solidFill>
                <a:srgbClr val="006B3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>
            <p:ph type="title"/>
          </p:nvPr>
        </p:nvSpPr>
        <p:spPr>
          <a:xfrm>
            <a:off x="561974" y="493713"/>
            <a:ext cx="11102804" cy="5064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6B3D"/>
              </a:buClr>
              <a:buSzPts val="3600"/>
              <a:buFont typeface="Arial"/>
              <a:buNone/>
            </a:pPr>
            <a:r>
              <a:rPr lang="en-US" sz="3600" u="sng">
                <a:latin typeface="Happy Monkey"/>
                <a:ea typeface="Happy Monkey"/>
                <a:cs typeface="Happy Monkey"/>
                <a:sym typeface="Happy Monkey"/>
              </a:rPr>
              <a:t>Extended Day Academy (continued)</a:t>
            </a:r>
            <a:endParaRPr sz="3600"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670130" y="1173892"/>
            <a:ext cx="10450154" cy="5449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EDA has one site manager, and the number of workers that will maintain a 15 to 1 ratio with the students.</a:t>
            </a:r>
            <a:endParaRPr b="1" i="0" sz="24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A $25.00 non-refundable registration fee is due at the time of registration. </a:t>
            </a:r>
            <a:endParaRPr b="1" i="0" sz="24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Monthly tuition is $200.00 a month per child.</a:t>
            </a:r>
            <a:endParaRPr b="1" i="0" sz="24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First month's tuition is due no later than the first day of student attendance. Tuition for all other months is due on the 1st of each month.</a:t>
            </a:r>
            <a:endParaRPr b="1" i="0" sz="24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-342900" lvl="0" marL="3429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006B3D"/>
              </a:buClr>
              <a:buSzPts val="2400"/>
              <a:buFont typeface="Happy Monkey"/>
              <a:buChar char="•"/>
            </a:pPr>
            <a:r>
              <a:rPr b="1" i="0" lang="en-US" sz="2400">
                <a:solidFill>
                  <a:srgbClr val="006B3D"/>
                </a:solidFill>
                <a:latin typeface="Happy Monkey"/>
                <a:ea typeface="Happy Monkey"/>
                <a:cs typeface="Happy Monkey"/>
                <a:sym typeface="Happy Monkey"/>
              </a:rPr>
              <a:t>To register go to the HEB ISD Website, under Extended Day Academy.</a:t>
            </a:r>
            <a:endParaRPr i="0" sz="2400">
              <a:solidFill>
                <a:srgbClr val="006B3D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/>
        </p:nvSpPr>
        <p:spPr>
          <a:xfrm>
            <a:off x="642936" y="275303"/>
            <a:ext cx="11144252" cy="19861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 Black"/>
              <a:buNone/>
            </a:pPr>
            <a:r>
              <a:t/>
            </a:r>
            <a:endParaRPr b="1" i="0" sz="36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63" name="Google Shape;163;p17"/>
          <p:cNvSpPr txBox="1"/>
          <p:nvPr/>
        </p:nvSpPr>
        <p:spPr>
          <a:xfrm>
            <a:off x="642936" y="988540"/>
            <a:ext cx="11046600" cy="3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000" u="sng">
                <a:solidFill>
                  <a:srgbClr val="FFFFFF"/>
                </a:solidFill>
                <a:latin typeface="Happy Monkey"/>
                <a:ea typeface="Happy Monkey"/>
                <a:cs typeface="Happy Monkey"/>
                <a:sym typeface="Happy Monkey"/>
              </a:rPr>
              <a:t>Important Dates to Remember:</a:t>
            </a:r>
            <a:endParaRPr sz="5000" u="sng">
              <a:solidFill>
                <a:srgbClr val="FFFFFF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rgbClr val="FFFFFF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  <a:latin typeface="Happy Monkey"/>
                <a:ea typeface="Happy Monkey"/>
                <a:cs typeface="Happy Monkey"/>
                <a:sym typeface="Happy Monkey"/>
              </a:rPr>
              <a:t>Meet the Teacher - August 10 at 5:30pm</a:t>
            </a:r>
            <a:endParaRPr b="1" sz="3600">
              <a:solidFill>
                <a:srgbClr val="FFFFFF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FFFFFF"/>
                </a:solidFill>
                <a:latin typeface="Happy Monkey"/>
                <a:ea typeface="Happy Monkey"/>
                <a:cs typeface="Happy Monkey"/>
                <a:sym typeface="Happy Monkey"/>
              </a:rPr>
              <a:t>First Day of School - August 12</a:t>
            </a:r>
            <a:endParaRPr b="1" sz="3600">
              <a:solidFill>
                <a:srgbClr val="FFFFFF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chemeClr val="lt1"/>
              </a:solidFill>
              <a:latin typeface="Happy Monkey"/>
              <a:ea typeface="Happy Monkey"/>
              <a:cs typeface="Happy Monkey"/>
              <a:sym typeface="Happy Monkey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523788" y="4866008"/>
            <a:ext cx="1114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17"/>
          <p:cNvSpPr txBox="1"/>
          <p:nvPr/>
        </p:nvSpPr>
        <p:spPr>
          <a:xfrm>
            <a:off x="1208400" y="4735325"/>
            <a:ext cx="92448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>
                <a:solidFill>
                  <a:srgbClr val="FFFFFF"/>
                </a:solidFill>
                <a:latin typeface="Happy Monkey"/>
                <a:ea typeface="Happy Monkey"/>
                <a:cs typeface="Happy Monkey"/>
                <a:sym typeface="Happy Monkey"/>
              </a:rPr>
              <a:t>We can’t wait to see you!</a:t>
            </a:r>
            <a:endParaRPr sz="4800">
              <a:solidFill>
                <a:srgbClr val="FFFFFF"/>
              </a:solidFill>
              <a:latin typeface="Happy Monkey"/>
              <a:ea typeface="Happy Monkey"/>
              <a:cs typeface="Happy Monkey"/>
              <a:sym typeface="Happy Monke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2024-04-05T18:15:04Z</dcterms:created>
  <dc:creator>Karina Oviedo</dc:creator>
</cp:coreProperties>
</file>