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9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1600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87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22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301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23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937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49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368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196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4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1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48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241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2MTcRxU5zssczULVyE-tsZlxqvLb3nxe/edit?usp=sharing&amp;ouid=103577118692900726098&amp;rtpof=true&amp;sd=true" TargetMode="External"/><Relationship Id="rId2" Type="http://schemas.openxmlformats.org/officeDocument/2006/relationships/hyperlink" Target="mailto:helpdesk@dataservice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735645"/>
            <a:ext cx="7543800" cy="1616288"/>
          </a:xfrm>
        </p:spPr>
        <p:txBody>
          <a:bodyPr>
            <a:normAutofit/>
          </a:bodyPr>
          <a:lstStyle/>
          <a:p>
            <a:pPr algn="ctr"/>
            <a:r>
              <a:rPr sz="5400" dirty="0"/>
              <a:t>Summer School Student Registration Procedures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sz="3200" dirty="0">
                <a:solidFill>
                  <a:srgbClr val="FF0000"/>
                </a:solidFill>
                <a:latin typeface="+mn-lt"/>
              </a:rPr>
              <a:t>Red Clay Consolidated School District</a:t>
            </a:r>
          </a:p>
          <a:p>
            <a:r>
              <a:rPr dirty="0">
                <a:latin typeface="+mn-lt"/>
              </a:rPr>
              <a:t>Training for School Secretaries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Training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sz="2800" dirty="0"/>
              <a:t>Register students for summer school enrollment</a:t>
            </a:r>
          </a:p>
          <a:p>
            <a:pPr lvl="1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sz="2800" dirty="0"/>
              <a:t>Assign students to proper summer programs</a:t>
            </a:r>
          </a:p>
          <a:p>
            <a:pPr lvl="1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sz="2800" dirty="0"/>
              <a:t>Manage transportation records accurately</a:t>
            </a:r>
          </a:p>
          <a:p>
            <a:pPr lvl="1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sz="2800" dirty="0"/>
              <a:t>Generate summer school student reports</a:t>
            </a:r>
          </a:p>
          <a:p>
            <a:pPr lvl="1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sz="2800" dirty="0"/>
              <a:t>Avoid registration errors and compliance issues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Critical Compliance Deadline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  </a:t>
            </a:r>
            <a:r>
              <a:rPr dirty="0"/>
              <a:t>All summer school registrations must be completed before June 30</a:t>
            </a:r>
          </a:p>
          <a:p>
            <a:pPr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  </a:t>
            </a:r>
            <a:r>
              <a:rPr dirty="0"/>
              <a:t>Registrations after June 30 will not flow to Ed-Fi for DSC</a:t>
            </a:r>
          </a:p>
          <a:p>
            <a:pPr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  </a:t>
            </a:r>
            <a:r>
              <a:rPr dirty="0"/>
              <a:t>Late registration may impact reporting and services</a:t>
            </a:r>
          </a:p>
        </p:txBody>
      </p:sp>
      <p:pic>
        <p:nvPicPr>
          <p:cNvPr id="5" name="Picture 4" descr="Hourglass and a calendar">
            <a:extLst>
              <a:ext uri="{FF2B5EF4-FFF2-40B4-BE49-F238E27FC236}">
                <a16:creationId xmlns:a16="http://schemas.microsoft.com/office/drawing/2014/main" id="{201AB2A8-047C-4CDF-B2A3-1DBA665B4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0071" y="4136635"/>
            <a:ext cx="2937669" cy="19680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Enrollment Navigation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1804991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Student Name Must be in the Search Field</a:t>
            </a:r>
          </a:p>
          <a:p>
            <a:pPr marL="457200" indent="-457200">
              <a:buFont typeface="+mj-lt"/>
              <a:buAutoNum type="arabicPeriod"/>
            </a:pPr>
            <a:r>
              <a:rPr dirty="0"/>
              <a:t>Infinite Campus Path: Student Information &gt; General &gt; Enrollment</a:t>
            </a:r>
          </a:p>
          <a:p>
            <a:pPr marL="457200" indent="-457200">
              <a:buFont typeface="+mj-lt"/>
              <a:buAutoNum type="arabicPeriod"/>
            </a:pPr>
            <a:r>
              <a:rPr dirty="0"/>
              <a:t>Search for student in regular school year calendar</a:t>
            </a:r>
          </a:p>
          <a:p>
            <a:pPr marL="457200" indent="-457200">
              <a:buFont typeface="+mj-lt"/>
              <a:buAutoNum type="arabicPeriod"/>
            </a:pPr>
            <a:r>
              <a:rPr dirty="0"/>
              <a:t>Select Enrollment tab</a:t>
            </a:r>
          </a:p>
          <a:p>
            <a:pPr marL="457200" indent="-457200">
              <a:buFont typeface="+mj-lt"/>
              <a:buAutoNum type="arabicPeriod"/>
            </a:pPr>
            <a:r>
              <a:rPr dirty="0"/>
              <a:t>Click New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6039E9-0527-4A1B-9FF0-2D233E0B2B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139"/>
          <a:stretch/>
        </p:blipFill>
        <p:spPr>
          <a:xfrm>
            <a:off x="2620419" y="3208426"/>
            <a:ext cx="6090444" cy="295036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D8A1831-2625-4A46-9F57-02AAF383C195}"/>
              </a:ext>
            </a:extLst>
          </p:cNvPr>
          <p:cNvSpPr/>
          <p:nvPr/>
        </p:nvSpPr>
        <p:spPr>
          <a:xfrm>
            <a:off x="2433817" y="4345119"/>
            <a:ext cx="1472262" cy="419386"/>
          </a:xfrm>
          <a:custGeom>
            <a:avLst/>
            <a:gdLst>
              <a:gd name="connsiteX0" fmla="*/ 873148 w 1472262"/>
              <a:gd name="connsiteY0" fmla="*/ 41251 h 419386"/>
              <a:gd name="connsiteX1" fmla="*/ 825022 w 1472262"/>
              <a:gd name="connsiteY1" fmla="*/ 13750 h 419386"/>
              <a:gd name="connsiteX2" fmla="*/ 715019 w 1472262"/>
              <a:gd name="connsiteY2" fmla="*/ 0 h 419386"/>
              <a:gd name="connsiteX3" fmla="*/ 151254 w 1472262"/>
              <a:gd name="connsiteY3" fmla="*/ 13750 h 419386"/>
              <a:gd name="connsiteX4" fmla="*/ 34375 w 1472262"/>
              <a:gd name="connsiteY4" fmla="*/ 48126 h 419386"/>
              <a:gd name="connsiteX5" fmla="*/ 0 w 1472262"/>
              <a:gd name="connsiteY5" fmla="*/ 89377 h 419386"/>
              <a:gd name="connsiteX6" fmla="*/ 20625 w 1472262"/>
              <a:gd name="connsiteY6" fmla="*/ 213131 h 419386"/>
              <a:gd name="connsiteX7" fmla="*/ 288757 w 1472262"/>
              <a:gd name="connsiteY7" fmla="*/ 364385 h 419386"/>
              <a:gd name="connsiteX8" fmla="*/ 735645 w 1472262"/>
              <a:gd name="connsiteY8" fmla="*/ 419386 h 419386"/>
              <a:gd name="connsiteX9" fmla="*/ 1464415 w 1472262"/>
              <a:gd name="connsiteY9" fmla="*/ 405636 h 419386"/>
              <a:gd name="connsiteX10" fmla="*/ 1471290 w 1472262"/>
              <a:gd name="connsiteY10" fmla="*/ 371260 h 419386"/>
              <a:gd name="connsiteX11" fmla="*/ 1423163 w 1472262"/>
              <a:gd name="connsiteY11" fmla="*/ 178755 h 419386"/>
              <a:gd name="connsiteX12" fmla="*/ 1395663 w 1472262"/>
              <a:gd name="connsiteY12" fmla="*/ 144379 h 419386"/>
              <a:gd name="connsiteX13" fmla="*/ 1120655 w 1472262"/>
              <a:gd name="connsiteY13" fmla="*/ 68752 h 419386"/>
              <a:gd name="connsiteX14" fmla="*/ 948775 w 1472262"/>
              <a:gd name="connsiteY14" fmla="*/ 41251 h 419386"/>
              <a:gd name="connsiteX15" fmla="*/ 825022 w 1472262"/>
              <a:gd name="connsiteY15" fmla="*/ 34376 h 419386"/>
              <a:gd name="connsiteX16" fmla="*/ 639392 w 1472262"/>
              <a:gd name="connsiteY16" fmla="*/ 27501 h 41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72262" h="419386">
                <a:moveTo>
                  <a:pt x="873148" y="41251"/>
                </a:moveTo>
                <a:cubicBezTo>
                  <a:pt x="857106" y="32084"/>
                  <a:pt x="842900" y="18414"/>
                  <a:pt x="825022" y="13750"/>
                </a:cubicBezTo>
                <a:cubicBezTo>
                  <a:pt x="789266" y="4422"/>
                  <a:pt x="751972" y="0"/>
                  <a:pt x="715019" y="0"/>
                </a:cubicBezTo>
                <a:cubicBezTo>
                  <a:pt x="527041" y="0"/>
                  <a:pt x="339176" y="9167"/>
                  <a:pt x="151254" y="13750"/>
                </a:cubicBezTo>
                <a:cubicBezTo>
                  <a:pt x="99472" y="19503"/>
                  <a:pt x="77844" y="14688"/>
                  <a:pt x="34375" y="48126"/>
                </a:cubicBezTo>
                <a:cubicBezTo>
                  <a:pt x="20188" y="59039"/>
                  <a:pt x="11458" y="75627"/>
                  <a:pt x="0" y="89377"/>
                </a:cubicBezTo>
                <a:cubicBezTo>
                  <a:pt x="6875" y="130628"/>
                  <a:pt x="-374" y="176965"/>
                  <a:pt x="20625" y="213131"/>
                </a:cubicBezTo>
                <a:cubicBezTo>
                  <a:pt x="69727" y="297697"/>
                  <a:pt x="208247" y="342428"/>
                  <a:pt x="288757" y="364385"/>
                </a:cubicBezTo>
                <a:cubicBezTo>
                  <a:pt x="471260" y="414159"/>
                  <a:pt x="545347" y="408192"/>
                  <a:pt x="735645" y="419386"/>
                </a:cubicBezTo>
                <a:cubicBezTo>
                  <a:pt x="978568" y="414803"/>
                  <a:pt x="1221967" y="421497"/>
                  <a:pt x="1464415" y="405636"/>
                </a:cubicBezTo>
                <a:cubicBezTo>
                  <a:pt x="1476076" y="404873"/>
                  <a:pt x="1471290" y="382946"/>
                  <a:pt x="1471290" y="371260"/>
                </a:cubicBezTo>
                <a:cubicBezTo>
                  <a:pt x="1471290" y="258419"/>
                  <a:pt x="1476804" y="264581"/>
                  <a:pt x="1423163" y="178755"/>
                </a:cubicBezTo>
                <a:cubicBezTo>
                  <a:pt x="1415386" y="166311"/>
                  <a:pt x="1408184" y="152031"/>
                  <a:pt x="1395663" y="144379"/>
                </a:cubicBezTo>
                <a:cubicBezTo>
                  <a:pt x="1311953" y="93223"/>
                  <a:pt x="1214942" y="85391"/>
                  <a:pt x="1120655" y="68752"/>
                </a:cubicBezTo>
                <a:cubicBezTo>
                  <a:pt x="1063516" y="58669"/>
                  <a:pt x="1006409" y="47953"/>
                  <a:pt x="948775" y="41251"/>
                </a:cubicBezTo>
                <a:cubicBezTo>
                  <a:pt x="907737" y="36479"/>
                  <a:pt x="866261" y="36875"/>
                  <a:pt x="825022" y="34376"/>
                </a:cubicBezTo>
                <a:cubicBezTo>
                  <a:pt x="681398" y="25672"/>
                  <a:pt x="766768" y="27501"/>
                  <a:pt x="639392" y="275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4ECBD27-A1B1-4F64-926D-83C4F4560003}"/>
              </a:ext>
            </a:extLst>
          </p:cNvPr>
          <p:cNvSpPr/>
          <p:nvPr/>
        </p:nvSpPr>
        <p:spPr>
          <a:xfrm>
            <a:off x="6063916" y="4606376"/>
            <a:ext cx="846319" cy="318516"/>
          </a:xfrm>
          <a:custGeom>
            <a:avLst/>
            <a:gdLst>
              <a:gd name="connsiteX0" fmla="*/ 598141 w 846319"/>
              <a:gd name="connsiteY0" fmla="*/ 48126 h 318516"/>
              <a:gd name="connsiteX1" fmla="*/ 378135 w 846319"/>
              <a:gd name="connsiteY1" fmla="*/ 27501 h 318516"/>
              <a:gd name="connsiteX2" fmla="*/ 302508 w 846319"/>
              <a:gd name="connsiteY2" fmla="*/ 20626 h 318516"/>
              <a:gd name="connsiteX3" fmla="*/ 137504 w 846319"/>
              <a:gd name="connsiteY3" fmla="*/ 0 h 318516"/>
              <a:gd name="connsiteX4" fmla="*/ 34376 w 846319"/>
              <a:gd name="connsiteY4" fmla="*/ 20626 h 318516"/>
              <a:gd name="connsiteX5" fmla="*/ 13750 w 846319"/>
              <a:gd name="connsiteY5" fmla="*/ 61877 h 318516"/>
              <a:gd name="connsiteX6" fmla="*/ 0 w 846319"/>
              <a:gd name="connsiteY6" fmla="*/ 137504 h 318516"/>
              <a:gd name="connsiteX7" fmla="*/ 6875 w 846319"/>
              <a:gd name="connsiteY7" fmla="*/ 185630 h 318516"/>
              <a:gd name="connsiteX8" fmla="*/ 89377 w 846319"/>
              <a:gd name="connsiteY8" fmla="*/ 254382 h 318516"/>
              <a:gd name="connsiteX9" fmla="*/ 295633 w 846319"/>
              <a:gd name="connsiteY9" fmla="*/ 281883 h 318516"/>
              <a:gd name="connsiteX10" fmla="*/ 831898 w 846319"/>
              <a:gd name="connsiteY10" fmla="*/ 281883 h 318516"/>
              <a:gd name="connsiteX11" fmla="*/ 804397 w 846319"/>
              <a:gd name="connsiteY11" fmla="*/ 158129 h 318516"/>
              <a:gd name="connsiteX12" fmla="*/ 776896 w 846319"/>
              <a:gd name="connsiteY12" fmla="*/ 130629 h 318516"/>
              <a:gd name="connsiteX13" fmla="*/ 646267 w 846319"/>
              <a:gd name="connsiteY13" fmla="*/ 61877 h 318516"/>
              <a:gd name="connsiteX14" fmla="*/ 598141 w 846319"/>
              <a:gd name="connsiteY14" fmla="*/ 55001 h 318516"/>
              <a:gd name="connsiteX15" fmla="*/ 501889 w 846319"/>
              <a:gd name="connsiteY15" fmla="*/ 34376 h 318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46319" h="318516">
                <a:moveTo>
                  <a:pt x="598141" y="48126"/>
                </a:moveTo>
                <a:lnTo>
                  <a:pt x="378135" y="27501"/>
                </a:lnTo>
                <a:cubicBezTo>
                  <a:pt x="352931" y="25156"/>
                  <a:pt x="327527" y="24475"/>
                  <a:pt x="302508" y="20626"/>
                </a:cubicBezTo>
                <a:cubicBezTo>
                  <a:pt x="188112" y="3026"/>
                  <a:pt x="243150" y="9604"/>
                  <a:pt x="137504" y="0"/>
                </a:cubicBezTo>
                <a:cubicBezTo>
                  <a:pt x="103128" y="6875"/>
                  <a:pt x="65732" y="4948"/>
                  <a:pt x="34376" y="20626"/>
                </a:cubicBezTo>
                <a:cubicBezTo>
                  <a:pt x="20626" y="27501"/>
                  <a:pt x="19004" y="47429"/>
                  <a:pt x="13750" y="61877"/>
                </a:cubicBezTo>
                <a:cubicBezTo>
                  <a:pt x="10794" y="70007"/>
                  <a:pt x="860" y="132342"/>
                  <a:pt x="0" y="137504"/>
                </a:cubicBezTo>
                <a:cubicBezTo>
                  <a:pt x="2292" y="153546"/>
                  <a:pt x="-372" y="171136"/>
                  <a:pt x="6875" y="185630"/>
                </a:cubicBezTo>
                <a:cubicBezTo>
                  <a:pt x="24816" y="221512"/>
                  <a:pt x="53468" y="241708"/>
                  <a:pt x="89377" y="254382"/>
                </a:cubicBezTo>
                <a:cubicBezTo>
                  <a:pt x="175631" y="284825"/>
                  <a:pt x="191375" y="276395"/>
                  <a:pt x="295633" y="281883"/>
                </a:cubicBezTo>
                <a:cubicBezTo>
                  <a:pt x="470207" y="309447"/>
                  <a:pt x="657987" y="348285"/>
                  <a:pt x="831898" y="281883"/>
                </a:cubicBezTo>
                <a:cubicBezTo>
                  <a:pt x="871376" y="266810"/>
                  <a:pt x="818838" y="197842"/>
                  <a:pt x="804397" y="158129"/>
                </a:cubicBezTo>
                <a:cubicBezTo>
                  <a:pt x="799967" y="145946"/>
                  <a:pt x="787445" y="138164"/>
                  <a:pt x="776896" y="130629"/>
                </a:cubicBezTo>
                <a:cubicBezTo>
                  <a:pt x="747402" y="109562"/>
                  <a:pt x="683067" y="73377"/>
                  <a:pt x="646267" y="61877"/>
                </a:cubicBezTo>
                <a:cubicBezTo>
                  <a:pt x="630800" y="57043"/>
                  <a:pt x="614183" y="57293"/>
                  <a:pt x="598141" y="55001"/>
                </a:cubicBezTo>
                <a:cubicBezTo>
                  <a:pt x="535270" y="28057"/>
                  <a:pt x="567468" y="34376"/>
                  <a:pt x="501889" y="3437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Required Enrollment Fields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757" y="1845734"/>
            <a:ext cx="4386370" cy="402336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dirty="0"/>
              <a:t>Calendar: Select Summer School building</a:t>
            </a:r>
          </a:p>
          <a:p>
            <a:pPr marL="457200" indent="-457200">
              <a:buFont typeface="+mj-lt"/>
              <a:buAutoNum type="arabicPeriod"/>
            </a:pPr>
            <a:r>
              <a:rPr dirty="0"/>
              <a:t>Schedule: Leave unchanged</a:t>
            </a:r>
          </a:p>
          <a:p>
            <a:pPr marL="457200" indent="-457200">
              <a:buFont typeface="+mj-lt"/>
              <a:buAutoNum type="arabicPeriod"/>
            </a:pPr>
            <a:r>
              <a:rPr dirty="0"/>
              <a:t>Grade: Same as current year grade</a:t>
            </a:r>
          </a:p>
          <a:p>
            <a:pPr marL="457200" indent="-457200">
              <a:buFont typeface="+mj-lt"/>
              <a:buAutoNum type="arabicPeriod"/>
            </a:pPr>
            <a:r>
              <a:rPr dirty="0"/>
              <a:t>Start Date: First day of summer program</a:t>
            </a:r>
          </a:p>
          <a:p>
            <a:pPr marL="457200" indent="-457200">
              <a:buFont typeface="+mj-lt"/>
              <a:buAutoNum type="arabicPeriod"/>
            </a:pPr>
            <a:r>
              <a:rPr dirty="0"/>
              <a:t>Local Start Status: 132 Transfer within District</a:t>
            </a:r>
          </a:p>
          <a:p>
            <a:pPr marL="457200" indent="-457200">
              <a:buFont typeface="+mj-lt"/>
              <a:buAutoNum type="arabicPeriod"/>
            </a:pPr>
            <a:r>
              <a:rPr dirty="0"/>
              <a:t>Service Type: Partial</a:t>
            </a:r>
          </a:p>
          <a:p>
            <a:pPr marL="457200" indent="-457200">
              <a:buFont typeface="+mj-lt"/>
              <a:buAutoNum type="arabicPeriod"/>
            </a:pPr>
            <a:r>
              <a:rPr dirty="0"/>
              <a:t>Click Save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05FB64-E47C-4252-B6EC-44EF5163376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9" y="2193185"/>
            <a:ext cx="4386370" cy="33275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 Assignment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Infinite Campus Path: Student Information &gt; General &gt; Programs</a:t>
            </a:r>
          </a:p>
          <a:p>
            <a:r>
              <a:rPr dirty="0"/>
              <a:t>Required when multiple programs exist in same building</a:t>
            </a:r>
          </a:p>
          <a:p>
            <a:r>
              <a:rPr dirty="0"/>
              <a:t>Student must already be enrolled</a:t>
            </a:r>
          </a:p>
          <a:p>
            <a:r>
              <a:rPr dirty="0"/>
              <a:t>Use Program Sheet for correct codes and dates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8A9D6B-EECB-4301-AF40-083805226F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92535" y="3960109"/>
            <a:ext cx="5892036" cy="16855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 Assignment Overview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E0B7D7-519C-42FC-A964-7501EF8B044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88" y="1689235"/>
            <a:ext cx="7019223" cy="456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35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hool bus Images - Free Download on ...">
            <a:extLst>
              <a:ext uri="{FF2B5EF4-FFF2-40B4-BE49-F238E27FC236}">
                <a16:creationId xmlns:a16="http://schemas.microsoft.com/office/drawing/2014/main" id="{B6C93196-EC7C-4D35-B9B8-DF548276A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209" y="2633089"/>
            <a:ext cx="5359173" cy="356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231" y="781365"/>
            <a:ext cx="7543800" cy="671707"/>
          </a:xfrm>
        </p:spPr>
        <p:txBody>
          <a:bodyPr>
            <a:normAutofit fontScale="90000"/>
          </a:bodyPr>
          <a:lstStyle/>
          <a:p>
            <a:r>
              <a:rPr dirty="0"/>
              <a:t>Transportation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199" y="1983236"/>
            <a:ext cx="4147801" cy="724439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 </a:t>
            </a:r>
            <a:r>
              <a:rPr dirty="0"/>
              <a:t>Update if summer address differs from household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 </a:t>
            </a:r>
            <a:r>
              <a:rPr dirty="0"/>
              <a:t>Verify accommodations and copied transportation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 </a:t>
            </a:r>
            <a:r>
              <a:rPr dirty="0"/>
              <a:t>Check all transportation details carefully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Summer Route Type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SS-T = Transportation To Only</a:t>
            </a:r>
          </a:p>
          <a:p>
            <a:r>
              <a:t>SS-F = Transportation From Only</a:t>
            </a:r>
          </a:p>
          <a:p>
            <a:r>
              <a:t>SS-TF = Transportation To and From</a:t>
            </a:r>
          </a:p>
          <a:p>
            <a:r>
              <a:t>SS-NT = No Transportation</a:t>
            </a:r>
          </a:p>
          <a:p>
            <a:r>
              <a:t>SS-AU = Autism</a:t>
            </a:r>
          </a:p>
          <a:p>
            <a:r>
              <a:t>SS-SE = Special Education</a:t>
            </a:r>
          </a:p>
          <a:p>
            <a:r>
              <a:t>SS-RG = Regular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557A9-927F-4656-8DC8-42DF6DF27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21393"/>
            <a:ext cx="7543800" cy="748455"/>
          </a:xfrm>
        </p:spPr>
        <p:txBody>
          <a:bodyPr>
            <a:normAutofit/>
          </a:bodyPr>
          <a:lstStyle/>
          <a:p>
            <a:r>
              <a:rPr lang="en-US" sz="3600" dirty="0"/>
              <a:t>Adding Summer School Transportation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F1D25-1FCB-49DE-A0AF-952973E4D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756357"/>
            <a:ext cx="7543801" cy="402336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Open the students SS Transportation record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6576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 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Start Date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: Identify the start date of the SS Program the student is participating.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 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Accommodations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: These should copy over, but check to make sure if the student has accommodations they are identified accordingly.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 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Route Type: 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Note:  ALL SS Route Types should start with </a:t>
            </a: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SS-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SS-T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: Transportation To Only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SS-F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: Transportation From Only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SS-TF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: Transportation To and From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SS-NT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: No Transportation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SS-AU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: SS Autism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SS-SE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: SS Special Ed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SS-RG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: SS Regular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 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Pick-Up Location and/or Drop-Off Location</a:t>
            </a: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: If the summer school address identified on the SS Registration is not showing, type the address identified on the Registration form in the appropriate field(s): Pick-up Location and/or Drop-off Location.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6576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 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kern="100" dirty="0">
                <a:effectLst/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Save</a:t>
            </a:r>
            <a:endParaRPr lang="en-US" sz="5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368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Student Reporting 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dirty="0"/>
              <a:t>Set Context Switcher to 25-26 Summer School Building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dirty="0"/>
              <a:t>Use Student Search &gt; Advanced Search &gt; Select Filter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dirty="0"/>
              <a:t>Choose Summer School </a:t>
            </a:r>
            <a:r>
              <a:rPr lang="en-US" dirty="0"/>
              <a:t>Schedule </a:t>
            </a:r>
            <a:r>
              <a:rPr dirty="0"/>
              <a:t>Folder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dirty="0"/>
              <a:t>Generate program-specific reports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89D888-0172-4F9B-B146-0D7EA05C5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082" y="2935704"/>
            <a:ext cx="3074742" cy="31794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Common Registration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  </a:t>
            </a:r>
            <a:r>
              <a:rPr dirty="0"/>
              <a:t>Missing June 30 deadline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  </a:t>
            </a:r>
            <a:r>
              <a:rPr dirty="0"/>
              <a:t>Wrong building selection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  </a:t>
            </a:r>
            <a:r>
              <a:rPr dirty="0"/>
              <a:t>Incorrect program assignment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  </a:t>
            </a:r>
            <a:r>
              <a:rPr dirty="0"/>
              <a:t>Transportation errors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   </a:t>
            </a:r>
            <a:r>
              <a:rPr dirty="0"/>
              <a:t>Failure to save records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Secretary Final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dirty="0"/>
              <a:t>Enrollment entered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Program assigned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Transportation verified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Addresses confirmed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Reports reviewed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dirty="0"/>
              <a:t>All records saved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Support 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Contact </a:t>
            </a:r>
            <a:r>
              <a:rPr sz="3200" dirty="0"/>
              <a:t>Data Service Center</a:t>
            </a:r>
            <a:r>
              <a:rPr lang="en-US" sz="3200" dirty="0"/>
              <a:t> Helpdesk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0" i="0" dirty="0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(302) 504-7222</a:t>
            </a:r>
          </a:p>
          <a:p>
            <a:pPr marL="0" indent="0">
              <a:buNone/>
            </a:pPr>
            <a:endParaRPr lang="en-US" dirty="0">
              <a:solidFill>
                <a:srgbClr val="474747"/>
              </a:solidFill>
              <a:latin typeface="Roboto" panose="02000000000000000000" pitchFamily="2" charset="0"/>
            </a:endParaRPr>
          </a:p>
          <a:p>
            <a:r>
              <a:rPr lang="en-US" b="1" i="0" dirty="0">
                <a:solidFill>
                  <a:srgbClr val="767676"/>
                </a:solidFill>
                <a:effectLst/>
                <a:latin typeface="Roboto" panose="02000000000000000000" pitchFamily="2" charset="0"/>
                <a:hlinkClick r:id="rId2"/>
              </a:rPr>
              <a:t>helpdesk</a:t>
            </a:r>
            <a:r>
              <a:rPr lang="en-US" b="0" i="0" dirty="0">
                <a:solidFill>
                  <a:srgbClr val="474747"/>
                </a:solidFill>
                <a:effectLst/>
                <a:latin typeface="Roboto" panose="02000000000000000000" pitchFamily="2" charset="0"/>
                <a:hlinkClick r:id="rId2"/>
              </a:rPr>
              <a:t>@</a:t>
            </a:r>
            <a:r>
              <a:rPr lang="en-US" b="1" i="0" dirty="0">
                <a:solidFill>
                  <a:srgbClr val="767676"/>
                </a:solidFill>
                <a:effectLst/>
                <a:latin typeface="Roboto" panose="02000000000000000000" pitchFamily="2" charset="0"/>
                <a:hlinkClick r:id="rId2"/>
              </a:rPr>
              <a:t>dataservice</a:t>
            </a:r>
            <a:r>
              <a:rPr lang="en-US" b="0" i="0" dirty="0">
                <a:solidFill>
                  <a:srgbClr val="474747"/>
                </a:solidFill>
                <a:effectLst/>
                <a:latin typeface="Roboto" panose="02000000000000000000" pitchFamily="2" charset="0"/>
                <a:hlinkClick r:id="rId2"/>
              </a:rPr>
              <a:t>.org</a:t>
            </a:r>
            <a:r>
              <a:rPr lang="en-US" b="0" i="0" dirty="0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endParaRPr lang="en-US" dirty="0">
              <a:solidFill>
                <a:srgbClr val="474747"/>
              </a:solidFill>
              <a:latin typeface="Roboto" panose="02000000000000000000" pitchFamily="2" charset="0"/>
            </a:endParaRPr>
          </a:p>
          <a:p>
            <a:r>
              <a:rPr lang="en-US" dirty="0">
                <a:solidFill>
                  <a:srgbClr val="474747"/>
                </a:solidFill>
                <a:latin typeface="Roboto" panose="02000000000000000000" pitchFamily="2" charset="0"/>
              </a:rPr>
              <a:t>Summer School Registration Manual:</a:t>
            </a:r>
          </a:p>
          <a:p>
            <a:r>
              <a:rPr lang="en-US" dirty="0">
                <a:hlinkClick r:id="rId3"/>
              </a:rPr>
              <a:t>https://docs.google.com/document/d/12MTcRxU5zssczULVyE-tsZlxqvLb3nxe/edit?usp=sharing&amp;ouid=103577118692900726098&amp;rtpof=true&amp;sd=true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230</TotalTime>
  <Words>517</Words>
  <Application>Microsoft Office PowerPoint</Application>
  <PresentationFormat>On-screen Show (4:3)</PresentationFormat>
  <Paragraphs>93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Courier New</vt:lpstr>
      <vt:lpstr>Roboto</vt:lpstr>
      <vt:lpstr>Wingdings</vt:lpstr>
      <vt:lpstr>Retrospect</vt:lpstr>
      <vt:lpstr>Summer School Student Registration Procedures</vt:lpstr>
      <vt:lpstr>Training Goals</vt:lpstr>
      <vt:lpstr>Critical Compliance Deadline</vt:lpstr>
      <vt:lpstr>Enrollment Navigation</vt:lpstr>
      <vt:lpstr>Required Enrollment Fields</vt:lpstr>
      <vt:lpstr>Program Assignment Overview</vt:lpstr>
      <vt:lpstr>Program Assignment Overview</vt:lpstr>
      <vt:lpstr>Transportation Overview</vt:lpstr>
      <vt:lpstr>Summer Route Type Codes</vt:lpstr>
      <vt:lpstr>Adding Summer School Transportation</vt:lpstr>
      <vt:lpstr>Student Reporting Setup</vt:lpstr>
      <vt:lpstr>Common Registration Mistakes</vt:lpstr>
      <vt:lpstr>Secretary Final Checklist</vt:lpstr>
      <vt:lpstr>Support Contact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School Student Registration Procedures</dc:title>
  <dc:subject/>
  <dc:creator>Snyder Shawn</dc:creator>
  <cp:keywords/>
  <dc:description>generated using python-pptx</dc:description>
  <cp:lastModifiedBy>Snyder Shawn</cp:lastModifiedBy>
  <cp:revision>10</cp:revision>
  <dcterms:created xsi:type="dcterms:W3CDTF">2013-01-27T09:14:16Z</dcterms:created>
  <dcterms:modified xsi:type="dcterms:W3CDTF">2026-05-04T17:09:54Z</dcterms:modified>
  <cp:category/>
</cp:coreProperties>
</file>