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  <p:sldMasterId id="2147483666" r:id="rId5"/>
  </p:sldMasterIdLst>
  <p:notesMasterIdLst>
    <p:notesMasterId r:id="rId26"/>
  </p:notesMasterIdLst>
  <p:sldIdLst>
    <p:sldId id="256" r:id="rId6"/>
    <p:sldId id="298" r:id="rId7"/>
    <p:sldId id="299" r:id="rId8"/>
    <p:sldId id="300" r:id="rId9"/>
    <p:sldId id="318" r:id="rId10"/>
    <p:sldId id="319" r:id="rId11"/>
    <p:sldId id="320" r:id="rId12"/>
    <p:sldId id="304" r:id="rId13"/>
    <p:sldId id="306" r:id="rId14"/>
    <p:sldId id="307" r:id="rId15"/>
    <p:sldId id="308" r:id="rId16"/>
    <p:sldId id="309" r:id="rId17"/>
    <p:sldId id="310" r:id="rId18"/>
    <p:sldId id="305" r:id="rId19"/>
    <p:sldId id="311" r:id="rId20"/>
    <p:sldId id="313" r:id="rId21"/>
    <p:sldId id="314" r:id="rId22"/>
    <p:sldId id="315" r:id="rId23"/>
    <p:sldId id="316" r:id="rId24"/>
    <p:sldId id="317" r:id="rId25"/>
  </p:sldIdLst>
  <p:sldSz cx="10972800" cy="8229600" type="B4JIS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59" autoAdjust="0"/>
    <p:restoredTop sz="86818"/>
  </p:normalViewPr>
  <p:slideViewPr>
    <p:cSldViewPr>
      <p:cViewPr varScale="1">
        <p:scale>
          <a:sx n="115" d="100"/>
          <a:sy n="115" d="100"/>
        </p:scale>
        <p:origin x="696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3888888888888888E-2"/>
          <c:y val="0.10694735619448034"/>
          <c:w val="0.96604938271604934"/>
          <c:h val="0.7678478622578432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Revenues</c:v>
                </c:pt>
              </c:strCache>
            </c:strRef>
          </c:tx>
          <c:explosion val="29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81A5-457A-947B-914B0206842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1A5-457A-947B-914B0206842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81A5-457A-947B-914B0206842A}"/>
              </c:ext>
            </c:extLst>
          </c:dPt>
          <c:dPt>
            <c:idx val="3"/>
            <c:bubble3D val="0"/>
            <c:explosion val="35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81A5-457A-947B-914B0206842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81A5-457A-947B-914B0206842A}"/>
              </c:ext>
            </c:extLst>
          </c:dPt>
          <c:dLbls>
            <c:dLbl>
              <c:idx val="0"/>
              <c:layout>
                <c:manualLayout>
                  <c:x val="5.0968399592252805E-3"/>
                  <c:y val="1.026272743860585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A5-457A-947B-914B0206842A}"/>
                </c:ext>
              </c:extLst>
            </c:dLbl>
            <c:dLbl>
              <c:idx val="2"/>
              <c:layout>
                <c:manualLayout>
                  <c:x val="0.34913353720693169"/>
                  <c:y val="-0.1929392758457902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A5-457A-947B-914B0206842A}"/>
                </c:ext>
              </c:extLst>
            </c:dLbl>
            <c:dLbl>
              <c:idx val="4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A5-457A-947B-914B020684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4"/>
                <c:pt idx="0">
                  <c:v>Appropriated Fund Balance</c:v>
                </c:pt>
                <c:pt idx="1">
                  <c:v>Real Property Tax</c:v>
                </c:pt>
                <c:pt idx="2">
                  <c:v>State Aid</c:v>
                </c:pt>
                <c:pt idx="3">
                  <c:v>All Other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3.3000000000000002E-2</c:v>
                </c:pt>
                <c:pt idx="1">
                  <c:v>0.14630000000000001</c:v>
                </c:pt>
                <c:pt idx="2">
                  <c:v>0.65229999999999999</c:v>
                </c:pt>
                <c:pt idx="3">
                  <c:v>0.16839999999999999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1A5-457A-947B-914B0206842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9.8585626911314991E-2"/>
          <c:y val="0.86152720051058285"/>
          <c:w val="0.8104740061162079"/>
          <c:h val="4.2003161566522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47533026343237E-2"/>
          <c:y val="0.11791287118521948"/>
          <c:w val="0.91049382716049387"/>
          <c:h val="0.7190542356426555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Expenditures</c:v>
                </c:pt>
              </c:strCache>
            </c:strRef>
          </c:tx>
          <c:explosion val="15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C8CA-475C-AE6B-787044325FE4}"/>
              </c:ext>
            </c:extLst>
          </c:dPt>
          <c:dPt>
            <c:idx val="1"/>
            <c:bubble3D val="0"/>
            <c:explosion val="17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C8CA-475C-AE6B-787044325FE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C8CA-475C-AE6B-787044325FE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C8CA-475C-AE6B-787044325FE4}"/>
              </c:ext>
            </c:extLst>
          </c:dPt>
          <c:dLbls>
            <c:dLbl>
              <c:idx val="1"/>
              <c:layout>
                <c:manualLayout>
                  <c:x val="0"/>
                  <c:y val="-8.9349535382416013E-3"/>
                </c:manualLayout>
              </c:layout>
              <c:tx>
                <c:rich>
                  <a:bodyPr/>
                  <a:lstStyle/>
                  <a:p>
                    <a:fld id="{A9F52FEF-35B7-4C23-B403-2F2087A1039C}" type="CATEGORYNAME">
                      <a:rPr lang="en-US" smtClean="0"/>
                      <a:pPr/>
                      <a:t>[CATEGORY NAME]</a:t>
                    </a:fld>
                    <a:r>
                      <a:rPr lang="en-US"/>
                      <a:t> w/ Benefits</a:t>
                    </a:r>
                    <a:r>
                      <a:rPr lang="en-US" baseline="0"/>
                      <a:t>, </a:t>
                    </a:r>
                    <a:fld id="{CF691600-D47B-4E68-A3E2-CB4774BA1F4E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8CA-475C-AE6B-787044325F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General Support</c:v>
                </c:pt>
                <c:pt idx="1">
                  <c:v>Instruction</c:v>
                </c:pt>
                <c:pt idx="2">
                  <c:v>Transportation</c:v>
                </c:pt>
                <c:pt idx="3">
                  <c:v>Debt Service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0.14299999999999999</c:v>
                </c:pt>
                <c:pt idx="1">
                  <c:v>0.64280000000000004</c:v>
                </c:pt>
                <c:pt idx="2">
                  <c:v>3.7400000000000003E-2</c:v>
                </c:pt>
                <c:pt idx="3">
                  <c:v>0.17680000000000001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CA-475C-AE6B-787044325FE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924434625189034"/>
          <c:y val="0.9273949427693946"/>
          <c:w val="0.64151117769582755"/>
          <c:h val="7.1114598998728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602" cy="466254"/>
          </a:xfrm>
          <a:prstGeom prst="rect">
            <a:avLst/>
          </a:prstGeom>
        </p:spPr>
        <p:txBody>
          <a:bodyPr vert="horz" lIns="76919" tIns="38460" rIns="76919" bIns="38460" rtlCol="0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414" y="1"/>
            <a:ext cx="2971602" cy="466254"/>
          </a:xfrm>
          <a:prstGeom prst="rect">
            <a:avLst/>
          </a:prstGeom>
        </p:spPr>
        <p:txBody>
          <a:bodyPr vert="horz" lIns="76919" tIns="38460" rIns="76919" bIns="38460" rtlCol="0"/>
          <a:lstStyle>
            <a:lvl1pPr algn="r">
              <a:defRPr sz="1000"/>
            </a:lvl1pPr>
          </a:lstStyle>
          <a:p>
            <a:fld id="{1853FAE4-47E2-2840-9B72-6E199FC281A8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366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6919" tIns="38460" rIns="76919" bIns="3846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602" y="4474253"/>
            <a:ext cx="5486797" cy="3660098"/>
          </a:xfrm>
          <a:prstGeom prst="rect">
            <a:avLst/>
          </a:prstGeom>
        </p:spPr>
        <p:txBody>
          <a:bodyPr vert="horz" lIns="76919" tIns="38460" rIns="76919" bIns="3846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146"/>
            <a:ext cx="2971602" cy="466254"/>
          </a:xfrm>
          <a:prstGeom prst="rect">
            <a:avLst/>
          </a:prstGeom>
        </p:spPr>
        <p:txBody>
          <a:bodyPr vert="horz" lIns="76919" tIns="38460" rIns="76919" bIns="38460" rtlCol="0" anchor="b"/>
          <a:lstStyle>
            <a:lvl1pPr algn="l">
              <a:defRPr sz="10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414" y="8830146"/>
            <a:ext cx="2971602" cy="466254"/>
          </a:xfrm>
          <a:prstGeom prst="rect">
            <a:avLst/>
          </a:prstGeom>
        </p:spPr>
        <p:txBody>
          <a:bodyPr vert="horz" lIns="76919" tIns="38460" rIns="76919" bIns="38460" rtlCol="0" anchor="b"/>
          <a:lstStyle>
            <a:lvl1pPr algn="r">
              <a:defRPr sz="1000"/>
            </a:lvl1pPr>
          </a:lstStyle>
          <a:p>
            <a:fld id="{4532F81D-BC3C-624B-A253-A799FB8E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1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2F81D-BC3C-624B-A253-A799FB8EAA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66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346200"/>
            <a:ext cx="8229600" cy="286543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763"/>
            <a:ext cx="8229600" cy="1985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86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063" y="2190750"/>
            <a:ext cx="9464675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37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2051050"/>
            <a:ext cx="9463088" cy="342423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9300" y="5507038"/>
            <a:ext cx="9463088" cy="1800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9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2190750"/>
            <a:ext cx="4656137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2190750"/>
            <a:ext cx="4656138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79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650" y="2017713"/>
            <a:ext cx="4641850" cy="989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650" y="3006725"/>
            <a:ext cx="4641850" cy="4421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663" y="2017713"/>
            <a:ext cx="4665662" cy="989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663" y="3006725"/>
            <a:ext cx="4665662" cy="4421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7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6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2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3538538" cy="19192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663" y="1184275"/>
            <a:ext cx="5554662" cy="58483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468563"/>
            <a:ext cx="3538538" cy="4573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9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3538538" cy="19192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5663" y="1184275"/>
            <a:ext cx="5554662" cy="5848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468563"/>
            <a:ext cx="3538538" cy="4573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1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063" y="2190750"/>
            <a:ext cx="9464675" cy="52212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3363" y="438150"/>
            <a:ext cx="2365375" cy="697388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063" y="438150"/>
            <a:ext cx="6946900" cy="6973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68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7653528"/>
            <a:ext cx="2523744" cy="41148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3876" y="7618458"/>
            <a:ext cx="1645920" cy="224154"/>
          </a:xfrm>
          <a:prstGeom prst="rect">
            <a:avLst/>
          </a:prstGeom>
        </p:spPr>
        <p:txBody>
          <a:bodyPr/>
          <a:lstStyle/>
          <a:p>
            <a:pPr marL="12700">
              <a:lnSpc>
                <a:spcPts val="1645"/>
              </a:lnSpc>
            </a:pPr>
            <a:r>
              <a:rPr lang="en-US" spc="-10"/>
              <a:t>WWW.DRCLC.ORG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00416" y="7653528"/>
            <a:ext cx="2523744" cy="41148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346200"/>
            <a:ext cx="8229600" cy="28654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763"/>
            <a:ext cx="8229600" cy="19859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55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23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2051050"/>
            <a:ext cx="9463088" cy="34242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9300" y="5507038"/>
            <a:ext cx="9463088" cy="18002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12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2190750"/>
            <a:ext cx="4656137" cy="5221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2190750"/>
            <a:ext cx="4656138" cy="5221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83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438150"/>
            <a:ext cx="9464675" cy="1590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650" y="2017713"/>
            <a:ext cx="4641850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650" y="3006725"/>
            <a:ext cx="4641850" cy="442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663" y="2017713"/>
            <a:ext cx="4665662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663" y="3006725"/>
            <a:ext cx="4665662" cy="442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06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31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10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3538538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663" y="1184275"/>
            <a:ext cx="5554662" cy="5848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468563"/>
            <a:ext cx="3538538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63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3538538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5663" y="1184275"/>
            <a:ext cx="5554662" cy="584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468563"/>
            <a:ext cx="3538538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4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7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3363" y="438150"/>
            <a:ext cx="2365375" cy="6973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063" y="438150"/>
            <a:ext cx="6946900" cy="6973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5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07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063" y="2190750"/>
            <a:ext cx="9464675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0859E-24FB-1E4C-82CF-A1C7B2AF016D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9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91200" y="3886200"/>
            <a:ext cx="54864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2026-2027 Budget Summary</a:t>
            </a:r>
          </a:p>
          <a:p>
            <a:pPr algn="ctr"/>
            <a:r>
              <a:rPr lang="en-US" sz="3200">
                <a:solidFill>
                  <a:schemeClr val="bg1"/>
                </a:solidFill>
              </a:rPr>
              <a:t>May 5, 2026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91200" y="1600200"/>
            <a:ext cx="54864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dirty="0">
                <a:solidFill>
                  <a:schemeClr val="bg1"/>
                </a:solidFill>
              </a:rPr>
              <a:t>Budget Hearing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2026-2027 BUDGET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2468880"/>
            <a:ext cx="9250070" cy="4568342"/>
          </a:xfrm>
        </p:spPr>
        <p:txBody>
          <a:bodyPr>
            <a:normAutofit/>
          </a:bodyPr>
          <a:lstStyle/>
          <a:p>
            <a:r>
              <a:rPr lang="en-US" dirty="0"/>
              <a:t>MAXIMIZE OPPORTUNITIES FOR STUDENTS</a:t>
            </a:r>
          </a:p>
          <a:p>
            <a:r>
              <a:rPr lang="en-US" dirty="0"/>
              <a:t>MAINTAIN  CURRENT STAFF</a:t>
            </a:r>
          </a:p>
          <a:p>
            <a:r>
              <a:rPr lang="en-US" dirty="0"/>
              <a:t>COMPLY WITH THE PARAMETERS OF NYS MAXIMUM ALLOWABLE LEVY (TAX CAP) MAINTAIN EXTRA-CURRICULAR OFFERINGS</a:t>
            </a:r>
          </a:p>
          <a:p>
            <a:r>
              <a:rPr lang="en-US" dirty="0"/>
              <a:t>SUPPORT PROFESSIONAL DEVELOPMENT</a:t>
            </a:r>
          </a:p>
          <a:p>
            <a:r>
              <a:rPr lang="en-US" dirty="0"/>
              <a:t>PROVIDE A FOUNDATION FOR FUTURE BUDGETS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491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0"/>
            <a:ext cx="9245600" cy="1459382"/>
          </a:xfrm>
        </p:spPr>
        <p:txBody>
          <a:bodyPr>
            <a:normAutofit/>
          </a:bodyPr>
          <a:lstStyle/>
          <a:p>
            <a:pPr algn="ctr"/>
            <a:r>
              <a:rPr lang="en-US" sz="3840" dirty="0">
                <a:solidFill>
                  <a:schemeClr val="bg1"/>
                </a:solidFill>
              </a:rPr>
              <a:t>2026-2027</a:t>
            </a:r>
            <a:br>
              <a:rPr lang="en-US" sz="3840" dirty="0">
                <a:solidFill>
                  <a:schemeClr val="bg1"/>
                </a:solidFill>
              </a:rPr>
            </a:br>
            <a:r>
              <a:rPr lang="en-US" sz="3840" dirty="0">
                <a:solidFill>
                  <a:schemeClr val="bg1"/>
                </a:solidFill>
              </a:rPr>
              <a:t>BUDGET DEVELOPMENT STRATEGIES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4090" y="2926080"/>
            <a:ext cx="9615830" cy="4005072"/>
          </a:xfrm>
        </p:spPr>
        <p:txBody>
          <a:bodyPr>
            <a:normAutofit/>
          </a:bodyPr>
          <a:lstStyle/>
          <a:p>
            <a:r>
              <a:rPr lang="en-US" dirty="0"/>
              <a:t>MAINTAIN FOCUS ON DISTRICT GOALS AND STATE REQUIREMENTS</a:t>
            </a:r>
          </a:p>
          <a:p>
            <a:r>
              <a:rPr lang="en-US" dirty="0"/>
              <a:t>ASSESS ALL CURRENT STAFFING AND PROGRAMS</a:t>
            </a:r>
          </a:p>
          <a:p>
            <a:r>
              <a:rPr lang="en-US" dirty="0"/>
              <a:t>ASSESS ALL CURRENT PROFESSIONAL DEVELOPMENT 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2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090" y="548641"/>
            <a:ext cx="9245600" cy="146303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INCLUDED IN THE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4090" y="1463040"/>
            <a:ext cx="9615830" cy="576072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RETIREES</a:t>
            </a:r>
          </a:p>
          <a:p>
            <a:pPr lvl="1"/>
            <a:r>
              <a:rPr lang="en-US" dirty="0"/>
              <a:t>Paula Roberts (Administrator)</a:t>
            </a:r>
          </a:p>
          <a:p>
            <a:pPr lvl="1"/>
            <a:r>
              <a:rPr lang="en-US" dirty="0"/>
              <a:t>Linda Warner (Receptionist)</a:t>
            </a:r>
          </a:p>
          <a:p>
            <a:pPr lvl="1"/>
            <a:r>
              <a:rPr lang="en-US" dirty="0"/>
              <a:t>Darla Babbitt (Teacher Aide)</a:t>
            </a:r>
          </a:p>
          <a:p>
            <a:pPr lvl="1"/>
            <a:r>
              <a:rPr lang="en-US" dirty="0"/>
              <a:t>Chris Horton (Custodian)</a:t>
            </a:r>
          </a:p>
          <a:p>
            <a:pPr lvl="1"/>
            <a:r>
              <a:rPr lang="en-US" dirty="0"/>
              <a:t>Maureena Chamberlain (Admin. Assistant)</a:t>
            </a:r>
          </a:p>
          <a:p>
            <a:pPr lvl="2"/>
            <a:r>
              <a:rPr lang="en-US" dirty="0"/>
              <a:t>9/30/26</a:t>
            </a:r>
          </a:p>
          <a:p>
            <a:pPr marL="1097280" lvl="2" indent="0">
              <a:buNone/>
            </a:pPr>
            <a:endParaRPr lang="en-US" dirty="0"/>
          </a:p>
          <a:p>
            <a:pPr marL="5486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936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57201"/>
            <a:ext cx="9245600" cy="146303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INCLUDED IN THE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6485" y="1645920"/>
            <a:ext cx="9432950" cy="6126480"/>
          </a:xfrm>
        </p:spPr>
        <p:txBody>
          <a:bodyPr>
            <a:normAutofit/>
          </a:bodyPr>
          <a:lstStyle/>
          <a:p>
            <a:r>
              <a:rPr lang="en-US" sz="2400" dirty="0"/>
              <a:t>CONTRACTUAL INCREASES</a:t>
            </a:r>
          </a:p>
          <a:p>
            <a:pPr lvl="1"/>
            <a:r>
              <a:rPr lang="en-US" sz="2000" dirty="0"/>
              <a:t>Salaries, Benefits, Etc.</a:t>
            </a:r>
          </a:p>
          <a:p>
            <a:pPr lvl="2"/>
            <a:r>
              <a:rPr lang="en-US" sz="1600" dirty="0"/>
              <a:t>Health Insurance – 8%</a:t>
            </a:r>
          </a:p>
          <a:p>
            <a:r>
              <a:rPr lang="en-US" sz="2400" dirty="0"/>
              <a:t>ADDITIONAL FIRST GRADE TEACHER</a:t>
            </a:r>
          </a:p>
          <a:p>
            <a:pPr lvl="1"/>
            <a:r>
              <a:rPr lang="en-US" sz="2000" dirty="0"/>
              <a:t>Increased number of students</a:t>
            </a:r>
          </a:p>
          <a:p>
            <a:r>
              <a:rPr lang="en-US" sz="2400" dirty="0"/>
              <a:t>ADDITIONAL SPECIAL ED. TEACHER</a:t>
            </a:r>
          </a:p>
          <a:p>
            <a:r>
              <a:rPr lang="en-US" sz="2400" dirty="0"/>
              <a:t>ADDITIONAL TEACHER ASSISTANT</a:t>
            </a:r>
          </a:p>
          <a:p>
            <a:r>
              <a:rPr lang="en-US" sz="2400" dirty="0"/>
              <a:t>TEACHER AIDES</a:t>
            </a:r>
          </a:p>
          <a:p>
            <a:pPr lvl="1"/>
            <a:r>
              <a:rPr lang="en-US" sz="2000" dirty="0"/>
              <a:t>39 Total</a:t>
            </a:r>
          </a:p>
          <a:p>
            <a:r>
              <a:rPr lang="en-US" sz="2400" dirty="0"/>
              <a:t>SPECIAL ED. BOCES PLACEMENTS</a:t>
            </a:r>
          </a:p>
          <a:p>
            <a:pPr lvl="1"/>
            <a:r>
              <a:rPr lang="en-US" sz="2000" dirty="0"/>
              <a:t>Anticipated new 6-1-1 placement</a:t>
            </a:r>
            <a:endParaRPr lang="en-US" dirty="0"/>
          </a:p>
          <a:p>
            <a:pPr marL="457200" lvl="1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05342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55C28-63C5-5D77-B81B-E4CC5F81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31A98-4E7F-AA42-C73A-9A9846E82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457201"/>
            <a:ext cx="9245600" cy="146303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INCLUDED IN THE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F34EE-742E-6A23-489C-9B85C540D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485" y="1645920"/>
            <a:ext cx="9432950" cy="6126480"/>
          </a:xfrm>
        </p:spPr>
        <p:txBody>
          <a:bodyPr>
            <a:normAutofit/>
          </a:bodyPr>
          <a:lstStyle/>
          <a:p>
            <a:r>
              <a:rPr lang="en-US" sz="2400" dirty="0"/>
              <a:t>SPECIAL ED. CLASSROOMS</a:t>
            </a:r>
          </a:p>
          <a:p>
            <a:pPr lvl="1"/>
            <a:r>
              <a:rPr lang="en-US" sz="2000" dirty="0"/>
              <a:t> OOD Tuition Revenue</a:t>
            </a:r>
          </a:p>
          <a:p>
            <a:r>
              <a:rPr lang="en-US" sz="2400" dirty="0"/>
              <a:t>DEBT SERVICE</a:t>
            </a:r>
          </a:p>
          <a:p>
            <a:pPr lvl="1"/>
            <a:r>
              <a:rPr lang="en-US" sz="2000" dirty="0"/>
              <a:t>$8.8 Million BAN Borrowing</a:t>
            </a:r>
          </a:p>
          <a:p>
            <a:pPr lvl="2"/>
            <a:r>
              <a:rPr lang="en-US" sz="1600" dirty="0"/>
              <a:t>$799,950 Principal &amp; Interest</a:t>
            </a:r>
          </a:p>
          <a:p>
            <a:pPr lvl="3"/>
            <a:r>
              <a:rPr lang="en-US" sz="1400" dirty="0"/>
              <a:t>Offset by Building Aid</a:t>
            </a:r>
          </a:p>
          <a:p>
            <a:r>
              <a:rPr lang="en-US" sz="2400" dirty="0"/>
              <a:t>NEW VISIONS</a:t>
            </a:r>
          </a:p>
          <a:p>
            <a:pPr lvl="1"/>
            <a:r>
              <a:rPr lang="en-US" sz="2000" dirty="0"/>
              <a:t>2 students attending</a:t>
            </a:r>
          </a:p>
          <a:p>
            <a:r>
              <a:rPr lang="en-US" sz="2400" dirty="0"/>
              <a:t>SCHOOL BUS</a:t>
            </a:r>
          </a:p>
          <a:p>
            <a:pPr lvl="1"/>
            <a:r>
              <a:rPr lang="en-US" sz="2000" dirty="0"/>
              <a:t> Handicap Accessible</a:t>
            </a:r>
          </a:p>
          <a:p>
            <a:r>
              <a:rPr lang="en-US" sz="2400" dirty="0"/>
              <a:t>OUT OF DISTRICT TUITION</a:t>
            </a:r>
          </a:p>
          <a:p>
            <a:pPr lvl="1"/>
            <a:r>
              <a:rPr lang="en-US" sz="2000" dirty="0"/>
              <a:t>$1,200 per student</a:t>
            </a:r>
          </a:p>
        </p:txBody>
      </p:sp>
    </p:spTree>
    <p:extLst>
      <p:ext uri="{BB962C8B-B14F-4D97-AF65-F5344CB8AC3E}">
        <p14:creationId xmlns:p14="http://schemas.microsoft.com/office/powerpoint/2010/main" val="1755966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08DD-D1E3-424F-FB43-D1580FB93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0506-D249-336C-0905-CD3DCF8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560" y="483327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REVENUES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280C0-D6C9-C90D-90C2-DDE7852D1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52600"/>
            <a:ext cx="9357359" cy="4232333"/>
          </a:xfrm>
        </p:spPr>
        <p:txBody>
          <a:bodyPr/>
          <a:lstStyle/>
          <a:p>
            <a:r>
              <a:rPr lang="en-US" sz="3200" dirty="0"/>
              <a:t>FOUNDATION AID</a:t>
            </a:r>
          </a:p>
          <a:p>
            <a:pPr lvl="1"/>
            <a:r>
              <a:rPr lang="en-US" dirty="0"/>
              <a:t>PROJECTED: $9,508,732</a:t>
            </a:r>
            <a:endParaRPr lang="en-US" sz="2000" dirty="0"/>
          </a:p>
          <a:p>
            <a:pPr lvl="2"/>
            <a:r>
              <a:rPr lang="en-US" dirty="0"/>
              <a:t>$708,759 Increase (8.05%)</a:t>
            </a:r>
          </a:p>
          <a:p>
            <a:r>
              <a:rPr lang="en-US" dirty="0"/>
              <a:t>BUILDING AID</a:t>
            </a:r>
          </a:p>
          <a:p>
            <a:pPr lvl="1"/>
            <a:r>
              <a:rPr lang="en-US" dirty="0"/>
              <a:t>PROJECTED: $3,998,862</a:t>
            </a:r>
          </a:p>
          <a:p>
            <a:pPr lvl="2"/>
            <a:r>
              <a:rPr lang="en-US" dirty="0"/>
              <a:t>$782,835 Increase</a:t>
            </a:r>
          </a:p>
          <a:p>
            <a:r>
              <a:rPr lang="en-US" dirty="0"/>
              <a:t>UPK FUNDING</a:t>
            </a:r>
          </a:p>
          <a:p>
            <a:pPr lvl="1"/>
            <a:r>
              <a:rPr lang="en-US" dirty="0"/>
              <a:t>PROJECTED: $707,497</a:t>
            </a:r>
          </a:p>
          <a:p>
            <a:pPr lvl="2"/>
            <a:r>
              <a:rPr lang="en-US" dirty="0"/>
              <a:t>$243,293 Increase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914400" lvl="2" indent="0">
              <a:buNone/>
            </a:pPr>
            <a:r>
              <a:rPr lang="en-US" sz="2400" dirty="0"/>
              <a:t>					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71381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TAX LEVY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559" y="1920240"/>
            <a:ext cx="9245600" cy="399937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2025-26 TAX LEVY: $3,186,671</a:t>
            </a:r>
          </a:p>
          <a:p>
            <a:pPr marL="0" indent="0">
              <a:buNone/>
            </a:pPr>
            <a:r>
              <a:rPr lang="en-US" dirty="0"/>
              <a:t>2026-27 PROPOSED TAX LEVY: $3,218,538</a:t>
            </a:r>
          </a:p>
          <a:p>
            <a:pPr lvl="2"/>
            <a:r>
              <a:rPr lang="en-US" sz="2600" dirty="0"/>
              <a:t>Levy to levy increase:</a:t>
            </a:r>
          </a:p>
          <a:p>
            <a:pPr lvl="4"/>
            <a:r>
              <a:rPr lang="en-US" sz="2600" dirty="0"/>
              <a:t>1.00% = $31,867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68566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ESTIMATED REVENUES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2007336"/>
              </p:ext>
            </p:extLst>
          </p:nvPr>
        </p:nvGraphicFramePr>
        <p:xfrm>
          <a:off x="1156527" y="2651760"/>
          <a:ext cx="9244964" cy="345033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311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2025-26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2026-27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VARIANCE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GENERAL</a:t>
                      </a:r>
                      <a:r>
                        <a:rPr lang="en-US" sz="2200" baseline="0" dirty="0"/>
                        <a:t> AID</a:t>
                      </a:r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$12,939,487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$14,252,333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$1,312,846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r>
                        <a:rPr lang="en-US" sz="2200" dirty="0"/>
                        <a:t>COMMUNITY</a:t>
                      </a:r>
                      <a:r>
                        <a:rPr lang="en-US" sz="2200" baseline="0" dirty="0"/>
                        <a:t> SCHOOLS</a:t>
                      </a:r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$100,000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$100,000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BOCES AID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$1,395,000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$1,550,000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$155,000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OTHER REVENUES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$1,823,543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$1,725,290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($98,253)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RESERVES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$497,881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$430,000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($67,881)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TOTALS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$16,755,911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$18,057,623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$1,301,712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713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96" y="1188720"/>
            <a:ext cx="9250070" cy="1459382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sz="2880" dirty="0"/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312585"/>
              </p:ext>
            </p:extLst>
          </p:nvPr>
        </p:nvGraphicFramePr>
        <p:xfrm>
          <a:off x="778395" y="2682936"/>
          <a:ext cx="9509760" cy="32064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61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6448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2025-26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2026-27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VARIANCE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FUND BALANCE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$725,000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$725,000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DEBT RESERVE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$83,881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($83,881)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TRANSPORTATION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$174,000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$190,000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$16,000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RETIREMENT RESERVE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$225,000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$225,000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2512293073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UNEMPLOYMENT RESERVE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TOTALS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$1,222,881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$1,155,000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($67,881)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981200" y="228600"/>
            <a:ext cx="65330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APPROPRIATED FUND BALANCE/RESERVES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21966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090" y="548640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REVENUES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3621749"/>
              </p:ext>
            </p:extLst>
          </p:nvPr>
        </p:nvGraphicFramePr>
        <p:xfrm>
          <a:off x="457200" y="1219200"/>
          <a:ext cx="9966960" cy="6187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8841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ESTIMATED EXPENDITURES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987705"/>
              </p:ext>
            </p:extLst>
          </p:nvPr>
        </p:nvGraphicFramePr>
        <p:xfrm>
          <a:off x="1179196" y="2651760"/>
          <a:ext cx="9244965" cy="311505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65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2025-26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2026-27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VARIANCE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GENERAL</a:t>
                      </a:r>
                      <a:r>
                        <a:rPr lang="en-US" sz="2200" baseline="0" dirty="0"/>
                        <a:t> SUPPORT</a:t>
                      </a:r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$3,053,074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$3,145,376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$92,302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INSTRUCTION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$9,307,689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$9,752,221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$444,532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TRANSPORTATION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$884,680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$823,739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($60,941)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EMPLOYEE BENEFITS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$4,333,308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$4,391,044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$57,736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DEBT SERVICE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$3,088,831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$3,888,781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$799,950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TOTALS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$20,667,582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$22,001,161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$1,333,579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682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090" y="548640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EXPENDITURES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47324"/>
              </p:ext>
            </p:extLst>
          </p:nvPr>
        </p:nvGraphicFramePr>
        <p:xfrm>
          <a:off x="1174090" y="1832458"/>
          <a:ext cx="925007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4445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6792" y="152400"/>
            <a:ext cx="9245600" cy="145938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THREE PART BUDGET-YEAR TO YEAR COMPARISON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8886789"/>
              </p:ext>
            </p:extLst>
          </p:nvPr>
        </p:nvGraphicFramePr>
        <p:xfrm>
          <a:off x="685800" y="2667000"/>
          <a:ext cx="10003536" cy="281330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3880"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2025-26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2026-27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Admin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Program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Capital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Proposed</a:t>
                      </a:r>
                      <a:r>
                        <a:rPr lang="en-US" sz="2200" b="0" baseline="0" dirty="0"/>
                        <a:t> Budget</a:t>
                      </a:r>
                      <a:endParaRPr lang="en-US" sz="22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$20,667,582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$22,001,161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$1,372,465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$14,965,939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$5,662,757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25-26</a:t>
                      </a:r>
                      <a:r>
                        <a:rPr lang="en-US" sz="2200" b="0" baseline="0" dirty="0"/>
                        <a:t> </a:t>
                      </a:r>
                    </a:p>
                    <a:p>
                      <a:pPr algn="ctr"/>
                      <a:r>
                        <a:rPr lang="en-US" sz="1900" b="0" baseline="0" dirty="0"/>
                        <a:t>Totals for comparison</a:t>
                      </a:r>
                      <a:endParaRPr lang="en-US" sz="19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$1,477,917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$14,397,795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$4,791,870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% Increase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6.45%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rgbClr val="FF0000"/>
                          </a:solidFill>
                        </a:rPr>
                        <a:t>-7.14%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3.95%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18.17%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501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BUDGET SUMMARY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9787459"/>
              </p:ext>
            </p:extLst>
          </p:nvPr>
        </p:nvGraphicFramePr>
        <p:xfrm>
          <a:off x="877824" y="3017520"/>
          <a:ext cx="9875520" cy="167030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8096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Budgeted         2025-26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Proposed         2026-27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Percent Change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Budget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$20,667,582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$22,001,161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6.45%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Tax Levy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$3,186,671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$3,218,538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1.00%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805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372836"/>
            <a:ext cx="9464675" cy="15906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PROPOSITION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7289" y="2971800"/>
            <a:ext cx="9245600" cy="2803500"/>
          </a:xfrm>
        </p:spPr>
        <p:txBody>
          <a:bodyPr/>
          <a:lstStyle/>
          <a:p>
            <a:r>
              <a:rPr lang="en-US" sz="4000" dirty="0"/>
              <a:t>60-PASSENGER SCHOOL BUS W/ WHEELCHAIR LIFT </a:t>
            </a:r>
          </a:p>
          <a:p>
            <a:pPr lvl="1"/>
            <a:r>
              <a:rPr lang="en-US" sz="4000" dirty="0"/>
              <a:t>Amount not to exceed $190,000</a:t>
            </a:r>
          </a:p>
          <a:p>
            <a:pPr lvl="1"/>
            <a:r>
              <a:rPr lang="en-US" sz="4000" dirty="0"/>
              <a:t>Transportation Reserve</a:t>
            </a:r>
          </a:p>
        </p:txBody>
      </p:sp>
    </p:spTree>
    <p:extLst>
      <p:ext uri="{BB962C8B-B14F-4D97-AF65-F5344CB8AC3E}">
        <p14:creationId xmlns:p14="http://schemas.microsoft.com/office/powerpoint/2010/main" val="1734631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PROPOSITION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2377440"/>
            <a:ext cx="9871709" cy="3999379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ANGELICA &amp; BELMONT FREE LIBRARIES</a:t>
            </a:r>
          </a:p>
          <a:p>
            <a:pPr lvl="1"/>
            <a:r>
              <a:rPr lang="en-US" sz="4400" dirty="0"/>
              <a:t>Increase Tax Levies</a:t>
            </a:r>
          </a:p>
          <a:p>
            <a:pPr lvl="2"/>
            <a:r>
              <a:rPr lang="en-US" sz="4400" dirty="0"/>
              <a:t>$58,000 – Angelica</a:t>
            </a:r>
          </a:p>
          <a:p>
            <a:pPr lvl="2"/>
            <a:r>
              <a:rPr lang="en-US" sz="4400" dirty="0"/>
              <a:t>$68,269 – Belmont</a:t>
            </a:r>
          </a:p>
          <a:p>
            <a:pPr lvl="1"/>
            <a:r>
              <a:rPr lang="en-US" sz="4400" dirty="0"/>
              <a:t>Total Combined Increase - $9,905</a:t>
            </a:r>
          </a:p>
          <a:p>
            <a:pPr lvl="1"/>
            <a:endParaRPr lang="en-US" dirty="0"/>
          </a:p>
        </p:txBody>
      </p:sp>
      <p:sp>
        <p:nvSpPr>
          <p:cNvPr id="4" name="AutoShape 2" descr="Image result for angelica free library ny"/>
          <p:cNvSpPr>
            <a:spLocks noChangeAspect="1" noChangeArrowheads="1"/>
          </p:cNvSpPr>
          <p:nvPr/>
        </p:nvSpPr>
        <p:spPr bwMode="auto">
          <a:xfrm>
            <a:off x="186690" y="-173355"/>
            <a:ext cx="365760" cy="36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sz="2160"/>
          </a:p>
        </p:txBody>
      </p:sp>
    </p:spTree>
    <p:extLst>
      <p:ext uri="{BB962C8B-B14F-4D97-AF65-F5344CB8AC3E}">
        <p14:creationId xmlns:p14="http://schemas.microsoft.com/office/powerpoint/2010/main" val="895943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320" dirty="0">
                <a:solidFill>
                  <a:schemeClr val="bg1"/>
                </a:solidFill>
              </a:rPr>
              <a:t>BOARD OF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1" y="2377440"/>
            <a:ext cx="9245600" cy="4045099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3 OPEN SEATS WITH 3 CANDIDATES</a:t>
            </a:r>
          </a:p>
          <a:p>
            <a:pPr lvl="1"/>
            <a:r>
              <a:rPr lang="en-US" sz="4400" dirty="0"/>
              <a:t>Jeremy Marsh</a:t>
            </a:r>
          </a:p>
          <a:p>
            <a:pPr lvl="1"/>
            <a:r>
              <a:rPr lang="en-US" sz="4400" dirty="0"/>
              <a:t>Jamie Willson</a:t>
            </a:r>
          </a:p>
          <a:p>
            <a:pPr lvl="1"/>
            <a:r>
              <a:rPr lang="en-US" sz="4400" dirty="0"/>
              <a:t>Michelle Kelley</a:t>
            </a:r>
          </a:p>
          <a:p>
            <a:pPr marL="548640" lvl="1" indent="0">
              <a:buNone/>
            </a:pPr>
            <a:endParaRPr lang="en-US" dirty="0">
              <a:highlight>
                <a:srgbClr val="FFFF00"/>
              </a:highlight>
            </a:endParaRPr>
          </a:p>
          <a:p>
            <a:pPr marL="5486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9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92456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Vote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2115111"/>
            <a:ext cx="9966960" cy="3999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Tuesday, May 19, 2026</a:t>
            </a:r>
          </a:p>
          <a:p>
            <a:pPr marL="457200" lvl="1" indent="0">
              <a:buNone/>
            </a:pPr>
            <a:r>
              <a:rPr lang="en-US" sz="3600" dirty="0"/>
              <a:t>12:00 P.M.  – 8:00 P.M.</a:t>
            </a:r>
          </a:p>
          <a:p>
            <a:pPr marL="457200" lvl="1" indent="0">
              <a:buNone/>
            </a:pPr>
            <a:r>
              <a:rPr lang="en-US" sz="3600" dirty="0"/>
              <a:t>GVCS Pool Vestibule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BOE Meeting following tally (8:30) in Main Office Conference</a:t>
            </a:r>
          </a:p>
        </p:txBody>
      </p:sp>
    </p:spTree>
    <p:extLst>
      <p:ext uri="{BB962C8B-B14F-4D97-AF65-F5344CB8AC3E}">
        <p14:creationId xmlns:p14="http://schemas.microsoft.com/office/powerpoint/2010/main" val="2731969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8721" y="3474720"/>
            <a:ext cx="9245600" cy="1459382"/>
          </a:xfrm>
        </p:spPr>
        <p:txBody>
          <a:bodyPr/>
          <a:lstStyle/>
          <a:p>
            <a:pPr algn="ctr"/>
            <a:r>
              <a:rPr lang="en-US" sz="5400" dirty="0"/>
              <a:t>QUESTIONS?	</a:t>
            </a:r>
          </a:p>
        </p:txBody>
      </p:sp>
    </p:spTree>
    <p:extLst>
      <p:ext uri="{BB962C8B-B14F-4D97-AF65-F5344CB8AC3E}">
        <p14:creationId xmlns:p14="http://schemas.microsoft.com/office/powerpoint/2010/main" val="143663070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EF8C58CBF8BC44AF9965167EE8A512" ma:contentTypeVersion="18" ma:contentTypeDescription="Create a new document." ma:contentTypeScope="" ma:versionID="3951f39815dcaf384df10aaa53eeadf1">
  <xsd:schema xmlns:xsd="http://www.w3.org/2001/XMLSchema" xmlns:xs="http://www.w3.org/2001/XMLSchema" xmlns:p="http://schemas.microsoft.com/office/2006/metadata/properties" xmlns:ns3="dc9f4ad1-2b59-4aca-9145-88c29107ca84" xmlns:ns4="08a02bea-ab10-4ec6-b9fe-1eff9a449172" targetNamespace="http://schemas.microsoft.com/office/2006/metadata/properties" ma:root="true" ma:fieldsID="fe9810d0d1e928a5996f1b034c0dbaca" ns3:_="" ns4:_="">
    <xsd:import namespace="dc9f4ad1-2b59-4aca-9145-88c29107ca84"/>
    <xsd:import namespace="08a02bea-ab10-4ec6-b9fe-1eff9a44917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SearchProperties" minOccurs="0"/>
                <xsd:element ref="ns4:MediaServiceObjectDetectorVersions" minOccurs="0"/>
                <xsd:element ref="ns4:_activity" minOccurs="0"/>
                <xsd:element ref="ns4:MediaServiceSystem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f4ad1-2b59-4aca-9145-88c29107ca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02bea-ab10-4ec6-b9fe-1eff9a4491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a02bea-ab10-4ec6-b9fe-1eff9a44917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77B11-708F-44B0-8633-0CF5671B54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9f4ad1-2b59-4aca-9145-88c29107ca84"/>
    <ds:schemaRef ds:uri="08a02bea-ab10-4ec6-b9fe-1eff9a4491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086994-E10D-43AF-B5F1-90C695FFA3FC}">
  <ds:schemaRefs>
    <ds:schemaRef ds:uri="http://purl.org/dc/elements/1.1/"/>
    <ds:schemaRef ds:uri="http://www.w3.org/XML/1998/namespace"/>
    <ds:schemaRef ds:uri="http://purl.org/dc/dcmitype/"/>
    <ds:schemaRef ds:uri="08a02bea-ab10-4ec6-b9fe-1eff9a449172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dc9f4ad1-2b59-4aca-9145-88c29107ca84"/>
  </ds:schemaRefs>
</ds:datastoreItem>
</file>

<file path=customXml/itemProps3.xml><?xml version="1.0" encoding="utf-8"?>
<ds:datastoreItem xmlns:ds="http://schemas.openxmlformats.org/officeDocument/2006/customXml" ds:itemID="{6E7D25F8-E7A3-4A33-B5CB-938666FB3F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1773</TotalTime>
  <Words>594</Words>
  <Application>Microsoft Office PowerPoint</Application>
  <PresentationFormat>Custom</PresentationFormat>
  <Paragraphs>213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1_Custom Design</vt:lpstr>
      <vt:lpstr>Custom Design</vt:lpstr>
      <vt:lpstr>PowerPoint Presentation</vt:lpstr>
      <vt:lpstr>2026-2027 BUDGET GOALS</vt:lpstr>
      <vt:lpstr>2026-2027 BUDGET DEVELOPMENT STRATEGIES</vt:lpstr>
      <vt:lpstr>INCLUDED IN THE BUDGET</vt:lpstr>
      <vt:lpstr>INCLUDED IN THE BUDGET</vt:lpstr>
      <vt:lpstr>INCLUDED IN THE BUDGET</vt:lpstr>
      <vt:lpstr>REVENUES</vt:lpstr>
      <vt:lpstr>TAX LEVY</vt:lpstr>
      <vt:lpstr>ESTIMATED REVENUES</vt:lpstr>
      <vt:lpstr>  </vt:lpstr>
      <vt:lpstr>REVENUES</vt:lpstr>
      <vt:lpstr>ESTIMATED EXPENDITURES</vt:lpstr>
      <vt:lpstr>EXPENDITURES</vt:lpstr>
      <vt:lpstr>THREE PART BUDGET-YEAR TO YEAR COMPARISON</vt:lpstr>
      <vt:lpstr>BUDGET SUMMARY</vt:lpstr>
      <vt:lpstr>PROPOSITION #1</vt:lpstr>
      <vt:lpstr>PROPOSITION #2</vt:lpstr>
      <vt:lpstr>BOARD OF EDUCATION</vt:lpstr>
      <vt:lpstr>Vote Details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Penny</dc:creator>
  <cp:lastModifiedBy>Ostrander, Erin</cp:lastModifiedBy>
  <cp:revision>141</cp:revision>
  <cp:lastPrinted>2026-05-05T16:38:23Z</cp:lastPrinted>
  <dcterms:created xsi:type="dcterms:W3CDTF">2017-10-27T14:47:05Z</dcterms:created>
  <dcterms:modified xsi:type="dcterms:W3CDTF">2026-05-05T21:10:47Z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2017-10-27T00:00:00Z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2017-10-27T00:00:00Z</vt:filetime>
  </property>
  <property fmtid="{D5CDD505-2E9C-101B-9397-08002B2CF9AE}" pid="5" name="ContentTypeId">
    <vt:lpwstr>0x0101003DEF8C58CBF8BC44AF9965167EE8A512</vt:lpwstr>
  </property>
</Properties>
</file>