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3D086E6-038A-47B9-87F7-7599888C02B0}">
  <a:tblStyle styleId="{23D086E6-038A-47B9-87F7-7599888C02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81"/>
  </p:normalViewPr>
  <p:slideViewPr>
    <p:cSldViewPr snapToGrid="0">
      <p:cViewPr varScale="1">
        <p:scale>
          <a:sx n="154" d="100"/>
          <a:sy n="154" d="100"/>
        </p:scale>
        <p:origin x="232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def54f2836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3def54f2836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g3def54f2836_0_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cfe26426df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g3cfe26426df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Gallery Walk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Visit each poster, add at least one idea, question, or connection using sticky notes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Whole Group Debrief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What patterns or themes emerged? What feels aligned? What feels new or challenging?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def54f283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g3def54f283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400" b="1">
                <a:solidFill>
                  <a:schemeClr val="dk1"/>
                </a:solidFill>
              </a:rPr>
              <a:t>Gallery Walk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400">
                <a:solidFill>
                  <a:schemeClr val="dk1"/>
                </a:solidFill>
              </a:rPr>
              <a:t>Visit each poster, add at least one idea, question, or connection using sticky notes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400" b="1">
                <a:solidFill>
                  <a:schemeClr val="dk1"/>
                </a:solidFill>
              </a:rPr>
              <a:t>Whole Group Debrief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400">
                <a:solidFill>
                  <a:schemeClr val="dk1"/>
                </a:solidFill>
              </a:rPr>
              <a:t>What patterns or themes emerged? What feels aligned? What feels new or challenging?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def54f283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def54f283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def54f283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def54f2836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114300" y="624337"/>
            <a:ext cx="8915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8818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www.caaspp-elpac.org/training-and-communication/training/upcoming-and-on-deman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114299" y="488860"/>
            <a:ext cx="89154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lvl="0"/>
            <a:r>
              <a:rPr lang="en" sz="3000" b="1" dirty="0"/>
              <a:t>Unpacking the Literacy Content Blocks (TK-5)</a:t>
            </a:r>
            <a:endParaRPr b="1" dirty="0"/>
          </a:p>
        </p:txBody>
      </p:sp>
      <p:pic>
        <p:nvPicPr>
          <p:cNvPr id="81" name="Google Shape;81;p19" title="Screenshot 2026-05-06 at 3.36.1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2778" y="1483060"/>
            <a:ext cx="2601883" cy="349520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ACC50F-4F92-5E22-98D0-BD468E027601}"/>
              </a:ext>
            </a:extLst>
          </p:cNvPr>
          <p:cNvSpPr txBox="1"/>
          <p:nvPr/>
        </p:nvSpPr>
        <p:spPr>
          <a:xfrm>
            <a:off x="565265" y="4192975"/>
            <a:ext cx="4455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https://</a:t>
            </a:r>
            <a:r>
              <a:rPr lang="en-US" sz="2400" b="1" dirty="0" err="1">
                <a:solidFill>
                  <a:srgbClr val="FF0000"/>
                </a:solidFill>
              </a:rPr>
              <a:t>tinyurl.com</a:t>
            </a:r>
            <a:r>
              <a:rPr lang="en-US" sz="2400" b="1" dirty="0">
                <a:solidFill>
                  <a:srgbClr val="FF0000"/>
                </a:solidFill>
              </a:rPr>
              <a:t>/bdp9fcez</a:t>
            </a:r>
          </a:p>
        </p:txBody>
      </p:sp>
      <p:pic>
        <p:nvPicPr>
          <p:cNvPr id="5" name="Picture 4" descr="A qr code with a arrow&#10;&#10;AI-generated content may be incorrect.">
            <a:extLst>
              <a:ext uri="{FF2B5EF4-FFF2-40B4-BE49-F238E27FC236}">
                <a16:creationId xmlns:a16="http://schemas.microsoft.com/office/drawing/2014/main" id="{A936D536-0C2F-E6A0-95B4-AA2D73649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666" y="1800143"/>
            <a:ext cx="2211965" cy="22119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2045" y="219066"/>
            <a:ext cx="719200" cy="6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0"/>
          <p:cNvSpPr txBox="1"/>
          <p:nvPr/>
        </p:nvSpPr>
        <p:spPr>
          <a:xfrm>
            <a:off x="83125" y="932500"/>
            <a:ext cx="5935200" cy="42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</a:rPr>
              <a:t>Step 1: Focus Area (by group)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Each group will focus on one Content Literacy Block: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i="1" dirty="0">
                <a:solidFill>
                  <a:schemeClr val="dk1"/>
                </a:solidFill>
              </a:rPr>
              <a:t>Language</a:t>
            </a:r>
            <a:endParaRPr i="1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i="1" dirty="0">
                <a:solidFill>
                  <a:schemeClr val="dk1"/>
                </a:solidFill>
              </a:rPr>
              <a:t>Foundational Literacy Skills</a:t>
            </a:r>
            <a:endParaRPr i="1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i="1" dirty="0">
                <a:solidFill>
                  <a:schemeClr val="dk1"/>
                </a:solidFill>
              </a:rPr>
              <a:t>Integrated Reading &amp; Writing</a:t>
            </a:r>
            <a:endParaRPr i="1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i="1" dirty="0">
                <a:solidFill>
                  <a:schemeClr val="dk1"/>
                </a:solidFill>
              </a:rPr>
              <a:t>Comprehensive ELD</a:t>
            </a:r>
            <a:endParaRPr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 dirty="0">
                <a:solidFill>
                  <a:schemeClr val="dk1"/>
                </a:solidFill>
              </a:rPr>
            </a:br>
            <a:r>
              <a:rPr lang="en" b="1" dirty="0">
                <a:solidFill>
                  <a:schemeClr val="dk1"/>
                </a:solidFill>
              </a:rPr>
              <a:t>Step 2: Roles</a:t>
            </a:r>
            <a:endParaRPr b="1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u="sng" dirty="0">
                <a:solidFill>
                  <a:schemeClr val="dk1"/>
                </a:solidFill>
              </a:rPr>
              <a:t>1 Scribe</a:t>
            </a:r>
            <a:r>
              <a:rPr lang="en" dirty="0">
                <a:solidFill>
                  <a:schemeClr val="dk1"/>
                </a:solidFill>
              </a:rPr>
              <a:t>- Write group’s understanding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u="sng" dirty="0">
                <a:solidFill>
                  <a:schemeClr val="dk1"/>
                </a:solidFill>
              </a:rPr>
              <a:t>2-3 Readers</a:t>
            </a:r>
            <a:r>
              <a:rPr lang="en" dirty="0">
                <a:solidFill>
                  <a:schemeClr val="dk1"/>
                </a:solidFill>
              </a:rPr>
              <a:t>- Skim your literacy area across TK-5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u="sng" dirty="0">
                <a:solidFill>
                  <a:schemeClr val="dk1"/>
                </a:solidFill>
              </a:rPr>
              <a:t>1 Facilitator</a:t>
            </a:r>
            <a:r>
              <a:rPr lang="en" dirty="0">
                <a:solidFill>
                  <a:schemeClr val="dk1"/>
                </a:solidFill>
              </a:rPr>
              <a:t>- Summarize, rephrase, ask clarifying Q’s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</a:rPr>
              <a:t>Step 3: Task</a:t>
            </a: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Using the reference sheet, skim your area across TK–5 and create a poster: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b="1" dirty="0">
                <a:solidFill>
                  <a:schemeClr val="dk1"/>
                </a:solidFill>
              </a:rPr>
              <a:t>Key ideas: </a:t>
            </a:r>
            <a:r>
              <a:rPr lang="en" dirty="0">
                <a:solidFill>
                  <a:schemeClr val="dk1"/>
                </a:solidFill>
              </a:rPr>
              <a:t>What stands out?</a:t>
            </a:r>
            <a:endParaRPr b="1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b="1" dirty="0">
                <a:solidFill>
                  <a:schemeClr val="dk1"/>
                </a:solidFill>
              </a:rPr>
              <a:t>Student experience: </a:t>
            </a:r>
            <a:r>
              <a:rPr lang="en" dirty="0">
                <a:solidFill>
                  <a:schemeClr val="dk1"/>
                </a:solidFill>
              </a:rPr>
              <a:t>What would this look/sound like in a classroom?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88" name="Google Shape;88;p20" descr="Post-it® Super Sticky Easel Pads, 25&quot; x 30&quot;, 1 Pad, 30 Sheets/Pad, School  Supplies for Classrooms, Whit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7600" y="1080675"/>
            <a:ext cx="3063662" cy="398453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9" name="Google Shape;89;p20"/>
          <p:cNvSpPr txBox="1"/>
          <p:nvPr/>
        </p:nvSpPr>
        <p:spPr>
          <a:xfrm>
            <a:off x="5973325" y="2253350"/>
            <a:ext cx="2992200" cy="30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Key Ideas: </a:t>
            </a:r>
            <a:r>
              <a:rPr lang="en" sz="1500">
                <a:solidFill>
                  <a:schemeClr val="dk2"/>
                </a:solidFill>
              </a:rPr>
              <a:t>What stands out?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Student experience: </a:t>
            </a:r>
            <a:r>
              <a:rPr lang="en" sz="1500">
                <a:solidFill>
                  <a:schemeClr val="dk2"/>
                </a:solidFill>
              </a:rPr>
              <a:t>What would this look/sound like in a classroom?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</p:txBody>
      </p:sp>
      <p:sp>
        <p:nvSpPr>
          <p:cNvPr id="90" name="Google Shape;90;p20"/>
          <p:cNvSpPr txBox="1"/>
          <p:nvPr/>
        </p:nvSpPr>
        <p:spPr>
          <a:xfrm>
            <a:off x="5973325" y="1636250"/>
            <a:ext cx="2992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</a:rPr>
              <a:t>Literacy Area: _________</a:t>
            </a:r>
            <a:endParaRPr sz="1800" b="1">
              <a:solidFill>
                <a:schemeClr val="dk2"/>
              </a:solidFill>
            </a:endParaRPr>
          </a:p>
        </p:txBody>
      </p:sp>
      <p:pic>
        <p:nvPicPr>
          <p:cNvPr id="91" name="Google Shape;91;p20" title="Screenshot 2026-05-06 at 3.52.45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0967" y="865441"/>
            <a:ext cx="1282362" cy="774637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2" name="Google Shape;92;p20"/>
          <p:cNvSpPr txBox="1"/>
          <p:nvPr/>
        </p:nvSpPr>
        <p:spPr>
          <a:xfrm>
            <a:off x="152400" y="152400"/>
            <a:ext cx="78777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90000"/>
              </a:lnSpc>
            </a:pPr>
            <a:r>
              <a:rPr lang="en" sz="2500" b="1" dirty="0">
                <a:solidFill>
                  <a:schemeClr val="dk1"/>
                </a:solidFill>
              </a:rPr>
              <a:t>Poster Activity: Literacy Content Block Areas </a:t>
            </a:r>
            <a:endParaRPr sz="25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2045" y="219066"/>
            <a:ext cx="719200" cy="6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1"/>
          <p:cNvSpPr txBox="1"/>
          <p:nvPr/>
        </p:nvSpPr>
        <p:spPr>
          <a:xfrm>
            <a:off x="312100" y="1080675"/>
            <a:ext cx="4567500" cy="35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</a:rPr>
              <a:t>Step 4: Gallery Walk</a:t>
            </a:r>
            <a:endParaRPr sz="1900" b="1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Visit each poster, add at least one idea, question, or connection using sticky notes</a:t>
            </a:r>
            <a:endParaRPr sz="19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900" b="1">
                <a:solidFill>
                  <a:schemeClr val="dk1"/>
                </a:solidFill>
              </a:rPr>
            </a:br>
            <a:r>
              <a:rPr lang="en" sz="1900" b="1">
                <a:solidFill>
                  <a:schemeClr val="dk1"/>
                </a:solidFill>
              </a:rPr>
              <a:t>Step 5: Whole Group Debrief</a:t>
            </a:r>
            <a:endParaRPr sz="1900" b="1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What patterns or themes emerged? 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What feels aligned? 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What feels new or challenging?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Google Shape;99;p21" descr="Post-it® Super Sticky Easel Pads, 25&quot; x 30&quot;, 1 Pad, 30 Sheets/Pad, School  Supplies for Classrooms, Whit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7600" y="1080675"/>
            <a:ext cx="3063662" cy="398453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0" name="Google Shape;100;p21"/>
          <p:cNvSpPr txBox="1"/>
          <p:nvPr/>
        </p:nvSpPr>
        <p:spPr>
          <a:xfrm>
            <a:off x="5973325" y="2253350"/>
            <a:ext cx="2992200" cy="30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Key Ideas: </a:t>
            </a:r>
            <a:r>
              <a:rPr lang="en" sz="1500">
                <a:solidFill>
                  <a:schemeClr val="dk2"/>
                </a:solidFill>
              </a:rPr>
              <a:t>What stands out?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Student experience: </a:t>
            </a:r>
            <a:r>
              <a:rPr lang="en" sz="1500">
                <a:solidFill>
                  <a:schemeClr val="dk2"/>
                </a:solidFill>
              </a:rPr>
              <a:t>What would this look/sound like in a classroom?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</p:txBody>
      </p:sp>
      <p:sp>
        <p:nvSpPr>
          <p:cNvPr id="101" name="Google Shape;101;p21"/>
          <p:cNvSpPr txBox="1"/>
          <p:nvPr/>
        </p:nvSpPr>
        <p:spPr>
          <a:xfrm>
            <a:off x="5973325" y="1636250"/>
            <a:ext cx="2992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</a:rPr>
              <a:t>Literacy Area: _________</a:t>
            </a:r>
            <a:endParaRPr sz="1800" b="1">
              <a:solidFill>
                <a:schemeClr val="dk2"/>
              </a:solidFill>
            </a:endParaRPr>
          </a:p>
        </p:txBody>
      </p:sp>
      <p:sp>
        <p:nvSpPr>
          <p:cNvPr id="102" name="Google Shape;102;p21"/>
          <p:cNvSpPr/>
          <p:nvPr/>
        </p:nvSpPr>
        <p:spPr>
          <a:xfrm rot="-869581">
            <a:off x="8420937" y="1394947"/>
            <a:ext cx="401579" cy="349264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?</a:t>
            </a:r>
            <a:endParaRPr/>
          </a:p>
        </p:txBody>
      </p:sp>
      <p:sp>
        <p:nvSpPr>
          <p:cNvPr id="103" name="Google Shape;103;p21"/>
          <p:cNvSpPr/>
          <p:nvPr/>
        </p:nvSpPr>
        <p:spPr>
          <a:xfrm rot="-869581">
            <a:off x="5667437" y="4595172"/>
            <a:ext cx="401579" cy="349264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!</a:t>
            </a:r>
            <a:endParaRPr/>
          </a:p>
        </p:txBody>
      </p:sp>
      <p:sp>
        <p:nvSpPr>
          <p:cNvPr id="104" name="Google Shape;104;p21"/>
          <p:cNvSpPr/>
          <p:nvPr/>
        </p:nvSpPr>
        <p:spPr>
          <a:xfrm rot="-869581">
            <a:off x="8678662" y="4671272"/>
            <a:ext cx="401579" cy="349264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endParaRPr/>
          </a:p>
        </p:txBody>
      </p:sp>
      <p:sp>
        <p:nvSpPr>
          <p:cNvPr id="105" name="Google Shape;105;p21"/>
          <p:cNvSpPr txBox="1"/>
          <p:nvPr/>
        </p:nvSpPr>
        <p:spPr>
          <a:xfrm>
            <a:off x="152400" y="152400"/>
            <a:ext cx="78777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90000"/>
              </a:lnSpc>
            </a:pPr>
            <a:r>
              <a:rPr lang="en" sz="2500" b="1" dirty="0">
                <a:solidFill>
                  <a:schemeClr val="dk1"/>
                </a:solidFill>
              </a:rPr>
              <a:t>Poster Activity: Literacy Content Block Areas </a:t>
            </a:r>
            <a:endParaRPr sz="25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subTitle" idx="1"/>
          </p:nvPr>
        </p:nvSpPr>
        <p:spPr>
          <a:xfrm>
            <a:off x="1276650" y="1891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lang="en" sz="2373" b="1">
                <a:solidFill>
                  <a:schemeClr val="dk1"/>
                </a:solidFill>
              </a:rPr>
              <a:t>Page References By Literacy Area Across Grades</a:t>
            </a:r>
            <a:endParaRPr sz="2373"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018"/>
              <a:buNone/>
            </a:pPr>
            <a:endParaRPr sz="2590"/>
          </a:p>
        </p:txBody>
      </p:sp>
      <p:graphicFrame>
        <p:nvGraphicFramePr>
          <p:cNvPr id="119" name="Google Shape;119;p23"/>
          <p:cNvGraphicFramePr/>
          <p:nvPr/>
        </p:nvGraphicFramePr>
        <p:xfrm>
          <a:off x="721625" y="1156225"/>
          <a:ext cx="8123125" cy="3900425"/>
        </p:xfrm>
        <a:graphic>
          <a:graphicData uri="http://schemas.openxmlformats.org/drawingml/2006/table">
            <a:tbl>
              <a:tblPr>
                <a:noFill/>
                <a:tableStyleId>{23D086E6-038A-47B9-87F7-7599888C02B0}</a:tableStyleId>
              </a:tblPr>
              <a:tblGrid>
                <a:gridCol w="245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3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63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Literacy Area</a:t>
                      </a:r>
                      <a:endParaRPr sz="1800"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TK</a:t>
                      </a:r>
                      <a:endParaRPr sz="1800"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K</a:t>
                      </a:r>
                      <a:endParaRPr sz="1800"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Grade 1</a:t>
                      </a:r>
                      <a:endParaRPr sz="1800"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Grades 2–3</a:t>
                      </a:r>
                      <a:endParaRPr sz="1800"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Grades 4–5</a:t>
                      </a:r>
                      <a:endParaRPr sz="1800"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9E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5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Language</a:t>
                      </a:r>
                      <a:endParaRPr sz="1800"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3–5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3–5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3–5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3–5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3–5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Foundational Literacy Skills</a:t>
                      </a:r>
                      <a:endParaRPr sz="1800"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5–10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5–9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5–10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5–9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5–8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Integrated Reading &amp; Writing</a:t>
                      </a:r>
                      <a:endParaRPr sz="1800"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10–13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10–13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10–13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9–13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8–12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Comprehensive ELD</a:t>
                      </a:r>
                      <a:endParaRPr sz="1800"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13–16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13–15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13–16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13–16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pp. </a:t>
                      </a:r>
                      <a:r>
                        <a:rPr lang="en" b="1"/>
                        <a:t>12–15</a:t>
                      </a:r>
                      <a:endParaRPr b="1"/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0" name="Google Shape;120;p23" title="Screenshot 2026-05-06 at 3.36.1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25441">
            <a:off x="198794" y="174893"/>
            <a:ext cx="862261" cy="1110187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/>
        </p:nvSpPr>
        <p:spPr>
          <a:xfrm>
            <a:off x="64375" y="121625"/>
            <a:ext cx="5502300" cy="6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</a:rPr>
              <a:t>CAASPP-ELPAC Website: Spotlight</a:t>
            </a:r>
            <a:endParaRPr sz="2400" b="1">
              <a:solidFill>
                <a:schemeClr val="dk1"/>
              </a:solidFill>
            </a:endParaRPr>
          </a:p>
        </p:txBody>
      </p:sp>
      <p:pic>
        <p:nvPicPr>
          <p:cNvPr id="111" name="Google Shape;111;p22" descr="Home | CAASPP-ELPA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7925" y="121625"/>
            <a:ext cx="3535224" cy="86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2" title="Screenshot 2026-05-06 at 4.32.49 PM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73500" y="917875"/>
            <a:ext cx="5174098" cy="4108974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2"/>
          <p:cNvSpPr/>
          <p:nvPr/>
        </p:nvSpPr>
        <p:spPr>
          <a:xfrm rot="-462324">
            <a:off x="6124586" y="2983594"/>
            <a:ext cx="2196574" cy="1838828"/>
          </a:xfrm>
          <a:prstGeom prst="irregularSeal1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Free Summer Learning!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397</Words>
  <Application>Microsoft Macintosh PowerPoint</Application>
  <PresentationFormat>On-screen Show (16:9)</PresentationFormat>
  <Paragraphs>92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Unpacking the Literacy Content Blocks (TK-5)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Melissa Garcia</cp:lastModifiedBy>
  <cp:revision>4</cp:revision>
  <dcterms:modified xsi:type="dcterms:W3CDTF">2026-05-07T17:32:37Z</dcterms:modified>
</cp:coreProperties>
</file>