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60" r:id="rId2"/>
    <p:sldId id="415" r:id="rId3"/>
    <p:sldId id="427" r:id="rId4"/>
    <p:sldId id="416" r:id="rId5"/>
    <p:sldId id="417" r:id="rId6"/>
    <p:sldId id="418" r:id="rId7"/>
    <p:sldId id="428" r:id="rId8"/>
    <p:sldId id="419" r:id="rId9"/>
    <p:sldId id="420" r:id="rId10"/>
    <p:sldId id="421" r:id="rId11"/>
    <p:sldId id="386" r:id="rId12"/>
    <p:sldId id="383" r:id="rId13"/>
    <p:sldId id="405" r:id="rId14"/>
    <p:sldId id="429" r:id="rId1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27" autoAdjust="0"/>
    <p:restoredTop sz="94660"/>
  </p:normalViewPr>
  <p:slideViewPr>
    <p:cSldViewPr>
      <p:cViewPr varScale="1">
        <p:scale>
          <a:sx n="105" d="100"/>
          <a:sy n="105" d="100"/>
        </p:scale>
        <p:origin x="173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CA59A3CD-EE92-44FF-A03D-723A0232407B}" type="datetimeFigureOut">
              <a:rPr lang="en-US" smtClean="0"/>
              <a:pPr/>
              <a:t>1/28/2026</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F5A2D58D-A765-4893-BDDF-BF1706DE2AA8}" type="slidenum">
              <a:rPr lang="en-US" smtClean="0"/>
              <a:pPr/>
              <a:t>‹#›</a:t>
            </a:fld>
            <a:endParaRPr lang="en-US"/>
          </a:p>
        </p:txBody>
      </p:sp>
    </p:spTree>
    <p:extLst>
      <p:ext uri="{BB962C8B-B14F-4D97-AF65-F5344CB8AC3E}">
        <p14:creationId xmlns:p14="http://schemas.microsoft.com/office/powerpoint/2010/main" val="31539313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fld id="{DB1FE265-971F-4CA4-B790-604CC912DA5C}" type="datetimeFigureOut">
              <a:rPr lang="en-US" smtClean="0"/>
              <a:pPr/>
              <a:t>1/28/2026</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CE2C1A18-82D5-4FA8-9762-F50A98B50816}" type="slidenum">
              <a:rPr lang="en-US" smtClean="0"/>
              <a:pPr/>
              <a:t>‹#›</a:t>
            </a:fld>
            <a:endParaRPr lang="en-US"/>
          </a:p>
        </p:txBody>
      </p:sp>
    </p:spTree>
    <p:extLst>
      <p:ext uri="{BB962C8B-B14F-4D97-AF65-F5344CB8AC3E}">
        <p14:creationId xmlns:p14="http://schemas.microsoft.com/office/powerpoint/2010/main" val="4201783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2</a:t>
            </a:fld>
            <a:endParaRPr lang="en-US"/>
          </a:p>
        </p:txBody>
      </p:sp>
    </p:spTree>
    <p:extLst>
      <p:ext uri="{BB962C8B-B14F-4D97-AF65-F5344CB8AC3E}">
        <p14:creationId xmlns:p14="http://schemas.microsoft.com/office/powerpoint/2010/main" val="1520518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3</a:t>
            </a:fld>
            <a:endParaRPr lang="en-US"/>
          </a:p>
        </p:txBody>
      </p:sp>
    </p:spTree>
    <p:extLst>
      <p:ext uri="{BB962C8B-B14F-4D97-AF65-F5344CB8AC3E}">
        <p14:creationId xmlns:p14="http://schemas.microsoft.com/office/powerpoint/2010/main" val="1910518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4</a:t>
            </a:fld>
            <a:endParaRPr lang="en-US"/>
          </a:p>
        </p:txBody>
      </p:sp>
    </p:spTree>
    <p:extLst>
      <p:ext uri="{BB962C8B-B14F-4D97-AF65-F5344CB8AC3E}">
        <p14:creationId xmlns:p14="http://schemas.microsoft.com/office/powerpoint/2010/main" val="2247786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5</a:t>
            </a:fld>
            <a:endParaRPr lang="en-US"/>
          </a:p>
        </p:txBody>
      </p:sp>
    </p:spTree>
    <p:extLst>
      <p:ext uri="{BB962C8B-B14F-4D97-AF65-F5344CB8AC3E}">
        <p14:creationId xmlns:p14="http://schemas.microsoft.com/office/powerpoint/2010/main" val="2992639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6</a:t>
            </a:fld>
            <a:endParaRPr lang="en-US"/>
          </a:p>
        </p:txBody>
      </p:sp>
    </p:spTree>
    <p:extLst>
      <p:ext uri="{BB962C8B-B14F-4D97-AF65-F5344CB8AC3E}">
        <p14:creationId xmlns:p14="http://schemas.microsoft.com/office/powerpoint/2010/main" val="2485691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7</a:t>
            </a:fld>
            <a:endParaRPr lang="en-US"/>
          </a:p>
        </p:txBody>
      </p:sp>
    </p:spTree>
    <p:extLst>
      <p:ext uri="{BB962C8B-B14F-4D97-AF65-F5344CB8AC3E}">
        <p14:creationId xmlns:p14="http://schemas.microsoft.com/office/powerpoint/2010/main" val="622598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8</a:t>
            </a:fld>
            <a:endParaRPr lang="en-US"/>
          </a:p>
        </p:txBody>
      </p:sp>
    </p:spTree>
    <p:extLst>
      <p:ext uri="{BB962C8B-B14F-4D97-AF65-F5344CB8AC3E}">
        <p14:creationId xmlns:p14="http://schemas.microsoft.com/office/powerpoint/2010/main" val="1712064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9</a:t>
            </a:fld>
            <a:endParaRPr lang="en-US"/>
          </a:p>
        </p:txBody>
      </p:sp>
    </p:spTree>
    <p:extLst>
      <p:ext uri="{BB962C8B-B14F-4D97-AF65-F5344CB8AC3E}">
        <p14:creationId xmlns:p14="http://schemas.microsoft.com/office/powerpoint/2010/main" val="132546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10</a:t>
            </a:fld>
            <a:endParaRPr lang="en-US"/>
          </a:p>
        </p:txBody>
      </p:sp>
    </p:spTree>
    <p:extLst>
      <p:ext uri="{BB962C8B-B14F-4D97-AF65-F5344CB8AC3E}">
        <p14:creationId xmlns:p14="http://schemas.microsoft.com/office/powerpoint/2010/main" val="1024986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11</a:t>
            </a:fld>
            <a:endParaRPr lang="en-US"/>
          </a:p>
        </p:txBody>
      </p:sp>
    </p:spTree>
    <p:extLst>
      <p:ext uri="{BB962C8B-B14F-4D97-AF65-F5344CB8AC3E}">
        <p14:creationId xmlns:p14="http://schemas.microsoft.com/office/powerpoint/2010/main" val="3985896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2C1A18-82D5-4FA8-9762-F50A98B50816}" type="slidenum">
              <a:rPr lang="en-US" smtClean="0"/>
              <a:pPr/>
              <a:t>12</a:t>
            </a:fld>
            <a:endParaRPr lang="en-US"/>
          </a:p>
        </p:txBody>
      </p:sp>
    </p:spTree>
    <p:extLst>
      <p:ext uri="{BB962C8B-B14F-4D97-AF65-F5344CB8AC3E}">
        <p14:creationId xmlns:p14="http://schemas.microsoft.com/office/powerpoint/2010/main" val="1120264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cs typeface="Arial" panose="020B0604020202020204" pitchFamily="34" charset="0"/>
              </a:defRPr>
            </a:lvl1pPr>
            <a:lvl2pPr marL="733425" indent="-280988">
              <a:defRPr sz="1600">
                <a:solidFill>
                  <a:schemeClr val="tx1"/>
                </a:solidFill>
                <a:latin typeface="Arial" panose="020B0604020202020204" pitchFamily="34" charset="0"/>
                <a:cs typeface="Arial" panose="020B0604020202020204" pitchFamily="34" charset="0"/>
              </a:defRPr>
            </a:lvl2pPr>
            <a:lvl3pPr marL="1130300" indent="-223838">
              <a:defRPr sz="1600">
                <a:solidFill>
                  <a:schemeClr val="tx1"/>
                </a:solidFill>
                <a:latin typeface="Arial" panose="020B0604020202020204" pitchFamily="34" charset="0"/>
                <a:cs typeface="Arial" panose="020B0604020202020204" pitchFamily="34" charset="0"/>
              </a:defRPr>
            </a:lvl3pPr>
            <a:lvl4pPr marL="1582738" indent="-223838">
              <a:defRPr sz="1600">
                <a:solidFill>
                  <a:schemeClr val="tx1"/>
                </a:solidFill>
                <a:latin typeface="Arial" panose="020B0604020202020204" pitchFamily="34" charset="0"/>
                <a:cs typeface="Arial" panose="020B0604020202020204" pitchFamily="34" charset="0"/>
              </a:defRPr>
            </a:lvl4pPr>
            <a:lvl5pPr marL="2036763" indent="-223838">
              <a:defRPr sz="1600">
                <a:solidFill>
                  <a:schemeClr val="tx1"/>
                </a:solidFill>
                <a:latin typeface="Arial" panose="020B0604020202020204" pitchFamily="34" charset="0"/>
                <a:cs typeface="Arial" panose="020B0604020202020204" pitchFamily="34" charset="0"/>
              </a:defRPr>
            </a:lvl5pPr>
            <a:lvl6pPr marL="24939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511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083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655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defTabSz="914400"/>
            <a:fld id="{86CA22F1-909A-4FEF-822F-21D35D052AAA}" type="slidenum">
              <a:rPr lang="en-US" altLang="en-US" sz="1200" smtClean="0">
                <a:latin typeface="Calibri" panose="020F0502020204030204" pitchFamily="34" charset="0"/>
              </a:rPr>
              <a:pPr defTabSz="914400"/>
              <a:t>13</a:t>
            </a:fld>
            <a:endParaRPr lang="en-US" altLang="en-US" sz="1200">
              <a:latin typeface="Calibri" panose="020F0502020204030204" pitchFamily="34" charset="0"/>
            </a:endParaRPr>
          </a:p>
        </p:txBody>
      </p:sp>
    </p:spTree>
    <p:extLst>
      <p:ext uri="{BB962C8B-B14F-4D97-AF65-F5344CB8AC3E}">
        <p14:creationId xmlns:p14="http://schemas.microsoft.com/office/powerpoint/2010/main" val="368014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cs typeface="Arial" panose="020B0604020202020204" pitchFamily="34" charset="0"/>
              </a:defRPr>
            </a:lvl1pPr>
            <a:lvl2pPr marL="733425" indent="-280988">
              <a:defRPr sz="1600">
                <a:solidFill>
                  <a:schemeClr val="tx1"/>
                </a:solidFill>
                <a:latin typeface="Arial" panose="020B0604020202020204" pitchFamily="34" charset="0"/>
                <a:cs typeface="Arial" panose="020B0604020202020204" pitchFamily="34" charset="0"/>
              </a:defRPr>
            </a:lvl2pPr>
            <a:lvl3pPr marL="1130300" indent="-223838">
              <a:defRPr sz="1600">
                <a:solidFill>
                  <a:schemeClr val="tx1"/>
                </a:solidFill>
                <a:latin typeface="Arial" panose="020B0604020202020204" pitchFamily="34" charset="0"/>
                <a:cs typeface="Arial" panose="020B0604020202020204" pitchFamily="34" charset="0"/>
              </a:defRPr>
            </a:lvl3pPr>
            <a:lvl4pPr marL="1582738" indent="-223838">
              <a:defRPr sz="1600">
                <a:solidFill>
                  <a:schemeClr val="tx1"/>
                </a:solidFill>
                <a:latin typeface="Arial" panose="020B0604020202020204" pitchFamily="34" charset="0"/>
                <a:cs typeface="Arial" panose="020B0604020202020204" pitchFamily="34" charset="0"/>
              </a:defRPr>
            </a:lvl4pPr>
            <a:lvl5pPr marL="2036763" indent="-223838">
              <a:defRPr sz="1600">
                <a:solidFill>
                  <a:schemeClr val="tx1"/>
                </a:solidFill>
                <a:latin typeface="Arial" panose="020B0604020202020204" pitchFamily="34" charset="0"/>
                <a:cs typeface="Arial" panose="020B0604020202020204" pitchFamily="34" charset="0"/>
              </a:defRPr>
            </a:lvl5pPr>
            <a:lvl6pPr marL="24939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511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083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65563" indent="-223838"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defTabSz="914400"/>
            <a:fld id="{86CA22F1-909A-4FEF-822F-21D35D052AAA}" type="slidenum">
              <a:rPr lang="en-US" altLang="en-US" sz="1200" smtClean="0">
                <a:latin typeface="Calibri" panose="020F0502020204030204" pitchFamily="34" charset="0"/>
              </a:rPr>
              <a:pPr defTabSz="914400"/>
              <a:t>14</a:t>
            </a:fld>
            <a:endParaRPr lang="en-US" altLang="en-US" sz="1200">
              <a:latin typeface="Calibri" panose="020F0502020204030204" pitchFamily="34" charset="0"/>
            </a:endParaRPr>
          </a:p>
        </p:txBody>
      </p:sp>
    </p:spTree>
    <p:extLst>
      <p:ext uri="{BB962C8B-B14F-4D97-AF65-F5344CB8AC3E}">
        <p14:creationId xmlns:p14="http://schemas.microsoft.com/office/powerpoint/2010/main" val="3184227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DAD45FD-8D4A-4C81-8992-9A6C8AE9F2B1}" type="datetime1">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9F9051-196F-4066-8602-B207A6DD5EB4}" type="datetime1">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6C972B-004B-4AE3-A3AF-7C18D9BF431E}" type="datetime1">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A44680-D945-457B-AC73-706472439055}" type="datetime1">
              <a:rPr lang="en-US" smtClean="0"/>
              <a:pPr/>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B6D7DD-B765-4F35-9A8F-528BD7F5F2E1}" type="datetime1">
              <a:rPr lang="en-US" smtClean="0"/>
              <a:pPr/>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BD2375-923F-4F28-9157-49B415BC3D8E}" type="datetime1">
              <a:rPr lang="en-US" smtClean="0"/>
              <a:pPr/>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F08E48-8399-419E-AC3E-D88D88CFA882}" type="datetime1">
              <a:rPr lang="en-US" smtClean="0"/>
              <a:pPr/>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D0D58E-70F1-4DEB-8062-E8F5AFE9EB8E}" type="datetime1">
              <a:rPr lang="en-US" smtClean="0"/>
              <a:pPr/>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7BF552-C971-4760-B792-4AA5B032BFA7}" type="datetime1">
              <a:rPr lang="en-US" smtClean="0"/>
              <a:pPr/>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81757D-1662-442F-B8F7-2BC601196D88}" type="datetime1">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16E998-0DBC-4D12-908B-4AADFE9FA1B1}" type="datetime1">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77676E-28CA-4C8D-B899-2E193FA2BA5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92D2C-5AAC-451A-BF8B-DDDD7FF394DF}" type="datetime1">
              <a:rPr lang="en-US" smtClean="0"/>
              <a:pPr/>
              <a:t>1/28/2026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77676E-28CA-4C8D-B899-2E193FA2BA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bookout@lacsn.org"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hyperlink" Target="http://www.aclu.org/supported-decision-making-resource-library"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familylawselfhelpcenter.org/images/forms/guardianship/sdma.pdf" TargetMode="External"/><Relationship Id="rId4" Type="http://schemas.openxmlformats.org/officeDocument/2006/relationships/hyperlink" Target="http://www.supporteddecisionmaking.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nevadalegalservices.or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www.lacsn.org/what-we-do/free-classes" TargetMode="External"/><Relationship Id="rId5" Type="http://schemas.openxmlformats.org/officeDocument/2006/relationships/hyperlink" Target="https://www.familylawselfhelpcenter.org/self-help/guardianship"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B77676E-28CA-4C8D-B899-2E193FA2BA5D}" type="slidenum">
              <a:rPr lang="en-US" smtClean="0"/>
              <a:pPr/>
              <a:t>1</a:t>
            </a:fld>
            <a:endParaRPr lang="en-US"/>
          </a:p>
        </p:txBody>
      </p:sp>
      <p:pic>
        <p:nvPicPr>
          <p:cNvPr id="3074" name="Picture 9" descr="Legal-Aid-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066800"/>
            <a:ext cx="687752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66800" y="3244334"/>
            <a:ext cx="7106121" cy="3816429"/>
          </a:xfrm>
          <a:prstGeom prst="rect">
            <a:avLst/>
          </a:prstGeom>
        </p:spPr>
        <p:txBody>
          <a:bodyPr wrap="square">
            <a:spAutoFit/>
          </a:bodyPr>
          <a:lstStyle/>
          <a:p>
            <a:pPr algn="ctr"/>
            <a:r>
              <a:rPr lang="en-US" sz="4800" b="1" dirty="0">
                <a:latin typeface="Verdana" pitchFamily="34" charset="0"/>
              </a:rPr>
              <a:t>Guardianship Advocacy Program</a:t>
            </a:r>
          </a:p>
          <a:p>
            <a:endParaRPr lang="en-US" b="1" dirty="0">
              <a:latin typeface="Verdana" pitchFamily="34" charset="0"/>
            </a:endParaRPr>
          </a:p>
          <a:p>
            <a:pPr algn="ctr"/>
            <a:endParaRPr lang="en-US" b="1" dirty="0">
              <a:latin typeface="Verdana" pitchFamily="34" charset="0"/>
            </a:endParaRPr>
          </a:p>
          <a:p>
            <a:pPr algn="ctr"/>
            <a:endParaRPr lang="en-US" b="1" dirty="0">
              <a:latin typeface="Verdana" pitchFamily="34" charset="0"/>
            </a:endParaRPr>
          </a:p>
          <a:p>
            <a:pPr algn="ctr"/>
            <a:r>
              <a:rPr lang="en-US" b="1" dirty="0">
                <a:latin typeface="Verdana" pitchFamily="34" charset="0"/>
              </a:rPr>
              <a:t>Debra A. Bookout, Esq. </a:t>
            </a:r>
          </a:p>
          <a:p>
            <a:pPr algn="ctr"/>
            <a:r>
              <a:rPr lang="en-US" b="1" dirty="0">
                <a:latin typeface="Verdana" pitchFamily="34" charset="0"/>
              </a:rPr>
              <a:t>Directing Attorney, Guardianship Advocacy Project</a:t>
            </a:r>
          </a:p>
          <a:p>
            <a:pPr algn="ctr"/>
            <a:r>
              <a:rPr lang="en-US" b="1" dirty="0">
                <a:latin typeface="Verdana" pitchFamily="34" charset="0"/>
                <a:hlinkClick r:id="rId3"/>
              </a:rPr>
              <a:t>dbookout@lacsn.org</a:t>
            </a:r>
            <a:endParaRPr lang="en-US" b="1" dirty="0">
              <a:latin typeface="Verdana" pitchFamily="34" charset="0"/>
            </a:endParaRPr>
          </a:p>
          <a:p>
            <a:pPr algn="ctr"/>
            <a:r>
              <a:rPr lang="en-US" b="1" dirty="0">
                <a:latin typeface="Verdana" pitchFamily="34" charset="0"/>
              </a:rPr>
              <a:t>702-386-1452</a:t>
            </a:r>
          </a:p>
          <a:p>
            <a:pPr algn="ctr"/>
            <a:endParaRPr lang="en-US" sz="2000" dirty="0"/>
          </a:p>
        </p:txBody>
      </p:sp>
    </p:spTree>
    <p:extLst>
      <p:ext uri="{BB962C8B-B14F-4D97-AF65-F5344CB8AC3E}">
        <p14:creationId xmlns:p14="http://schemas.microsoft.com/office/powerpoint/2010/main" val="2312949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What is guardianship?</a:t>
            </a:r>
            <a:endParaRPr lang="en-US" dirty="0"/>
          </a:p>
        </p:txBody>
      </p:sp>
      <p:sp>
        <p:nvSpPr>
          <p:cNvPr id="9" name="Content Placeholder 8"/>
          <p:cNvSpPr>
            <a:spLocks noGrp="1"/>
          </p:cNvSpPr>
          <p:nvPr>
            <p:ph idx="1"/>
          </p:nvPr>
        </p:nvSpPr>
        <p:spPr/>
        <p:txBody>
          <a:bodyPr>
            <a:normAutofit fontScale="85000" lnSpcReduction="20000"/>
          </a:bodyPr>
          <a:lstStyle/>
          <a:p>
            <a:pPr>
              <a:spcAft>
                <a:spcPts val="600"/>
              </a:spcAft>
            </a:pPr>
            <a:r>
              <a:rPr lang="en-US" altLang="en-US" sz="3500" dirty="0">
                <a:latin typeface="Calibri" panose="020F0502020204030204" pitchFamily="34" charset="0"/>
                <a:cs typeface="Calibri" panose="020F0502020204030204" pitchFamily="34" charset="0"/>
              </a:rPr>
              <a:t>The legal authority to make decisions for another </a:t>
            </a:r>
            <a:r>
              <a:rPr lang="en-US" altLang="en-US" sz="3500" dirty="0">
                <a:solidFill>
                  <a:srgbClr val="000000"/>
                </a:solidFill>
                <a:latin typeface="Calibri" panose="020F0502020204030204" pitchFamily="34" charset="0"/>
              </a:rPr>
              <a:t>person ordered by a court</a:t>
            </a:r>
          </a:p>
          <a:p>
            <a:pPr>
              <a:spcAft>
                <a:spcPts val="600"/>
              </a:spcAft>
            </a:pPr>
            <a:r>
              <a:rPr lang="en-US" altLang="en-US" sz="3500" dirty="0">
                <a:solidFill>
                  <a:srgbClr val="000000"/>
                </a:solidFill>
                <a:latin typeface="Calibri" panose="020F0502020204030204" pitchFamily="34" charset="0"/>
              </a:rPr>
              <a:t>Serious business – results in loss of some civil rights</a:t>
            </a:r>
          </a:p>
          <a:p>
            <a:pPr>
              <a:spcAft>
                <a:spcPts val="600"/>
              </a:spcAft>
            </a:pPr>
            <a:r>
              <a:rPr lang="en-US" altLang="en-US" sz="3500" dirty="0">
                <a:solidFill>
                  <a:srgbClr val="000000"/>
                </a:solidFill>
                <a:latin typeface="Calibri" panose="020F0502020204030204" pitchFamily="34" charset="0"/>
              </a:rPr>
              <a:t>Person facing guardianship can lose:</a:t>
            </a:r>
          </a:p>
          <a:p>
            <a:pPr lvl="1">
              <a:spcAft>
                <a:spcPts val="600"/>
              </a:spcAft>
            </a:pPr>
            <a:r>
              <a:rPr lang="en-US" altLang="en-US" sz="3500" dirty="0">
                <a:solidFill>
                  <a:srgbClr val="000000"/>
                </a:solidFill>
                <a:latin typeface="Calibri" panose="020F0502020204030204" pitchFamily="34" charset="0"/>
              </a:rPr>
              <a:t>Right to decide where to live</a:t>
            </a:r>
          </a:p>
          <a:p>
            <a:pPr lvl="1">
              <a:spcAft>
                <a:spcPts val="600"/>
              </a:spcAft>
            </a:pPr>
            <a:r>
              <a:rPr lang="en-US" altLang="en-US" sz="3500" dirty="0">
                <a:solidFill>
                  <a:srgbClr val="000000"/>
                </a:solidFill>
                <a:latin typeface="Calibri" panose="020F0502020204030204" pitchFamily="34" charset="0"/>
              </a:rPr>
              <a:t>Right to vote</a:t>
            </a:r>
          </a:p>
          <a:p>
            <a:pPr lvl="1">
              <a:spcAft>
                <a:spcPts val="600"/>
              </a:spcAft>
            </a:pPr>
            <a:r>
              <a:rPr lang="en-US" altLang="en-US" sz="3500" dirty="0">
                <a:solidFill>
                  <a:srgbClr val="000000"/>
                </a:solidFill>
                <a:latin typeface="Calibri" panose="020F0502020204030204" pitchFamily="34" charset="0"/>
              </a:rPr>
              <a:t>Right to make healthcare decisions</a:t>
            </a:r>
          </a:p>
          <a:p>
            <a:pPr lvl="1">
              <a:spcAft>
                <a:spcPts val="600"/>
              </a:spcAft>
            </a:pPr>
            <a:r>
              <a:rPr lang="en-US" altLang="en-US" sz="3500" dirty="0">
                <a:solidFill>
                  <a:srgbClr val="000000"/>
                </a:solidFill>
                <a:latin typeface="Calibri" panose="020F0502020204030204" pitchFamily="34" charset="0"/>
              </a:rPr>
              <a:t>Right to contract and manage finances</a:t>
            </a:r>
          </a:p>
          <a:p>
            <a:pPr>
              <a:spcAft>
                <a:spcPts val="600"/>
              </a:spcAft>
            </a:pPr>
            <a:endParaRPr lang="en-US" altLang="en-US" sz="3900" dirty="0">
              <a:solidFill>
                <a:srgbClr val="000000"/>
              </a:solidFill>
              <a:latin typeface="Calibri" panose="020F0502020204030204" pitchFamily="34" charset="0"/>
            </a:endParaRPr>
          </a:p>
          <a:p>
            <a:pPr marL="0" indent="0">
              <a:buNone/>
            </a:pPr>
            <a:endParaRPr lang="en-US" b="1" dirty="0">
              <a:sym typeface="Wingdings" panose="05000000000000000000" pitchFamily="2" charset="2"/>
            </a:endParaRPr>
          </a:p>
        </p:txBody>
      </p:sp>
      <p:sp>
        <p:nvSpPr>
          <p:cNvPr id="5" name="Slide Number Placeholder 4"/>
          <p:cNvSpPr>
            <a:spLocks noGrp="1"/>
          </p:cNvSpPr>
          <p:nvPr>
            <p:ph type="sldNum" sz="quarter" idx="12"/>
          </p:nvPr>
        </p:nvSpPr>
        <p:spPr/>
        <p:txBody>
          <a:bodyPr/>
          <a:lstStyle/>
          <a:p>
            <a:fld id="{DB77676E-28CA-4C8D-B899-2E193FA2BA5D}" type="slidenum">
              <a:rPr lang="en-US" smtClean="0"/>
              <a:pPr/>
              <a:t>2</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2055920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b="1" dirty="0"/>
              <a:t>When is guardianship appropriate?</a:t>
            </a:r>
          </a:p>
        </p:txBody>
      </p:sp>
      <p:sp>
        <p:nvSpPr>
          <p:cNvPr id="9" name="Content Placeholder 8"/>
          <p:cNvSpPr>
            <a:spLocks noGrp="1"/>
          </p:cNvSpPr>
          <p:nvPr>
            <p:ph idx="1"/>
          </p:nvPr>
        </p:nvSpPr>
        <p:spPr/>
        <p:txBody>
          <a:bodyPr>
            <a:normAutofit fontScale="92500"/>
          </a:bodyPr>
          <a:lstStyle/>
          <a:p>
            <a:pPr>
              <a:spcAft>
                <a:spcPts val="600"/>
              </a:spcAft>
            </a:pPr>
            <a:r>
              <a:rPr lang="en-US" altLang="en-US" sz="3500" dirty="0">
                <a:latin typeface="Calibri" panose="020F0502020204030204" pitchFamily="34" charset="0"/>
                <a:cs typeface="Calibri" panose="020F0502020204030204" pitchFamily="34" charset="0"/>
              </a:rPr>
              <a:t>Guardianship is granted by the court only if the protected person is incapacitated AND guardianship is necessary</a:t>
            </a:r>
          </a:p>
          <a:p>
            <a:pPr lvl="1">
              <a:spcAft>
                <a:spcPts val="600"/>
              </a:spcAft>
            </a:pPr>
            <a:r>
              <a:rPr lang="en-US" altLang="en-US" sz="3100" dirty="0">
                <a:solidFill>
                  <a:srgbClr val="000000"/>
                </a:solidFill>
                <a:latin typeface="Calibri" panose="020F0502020204030204" pitchFamily="34" charset="0"/>
                <a:cs typeface="Calibri" panose="020F0502020204030204" pitchFamily="34" charset="0"/>
              </a:rPr>
              <a:t>Incapacitated= unable to receive and evaluate information or make or communicate decisions to such an extent that the person lacks the ability to meet essential requirements for physical health, safety or self-care without appropriate assistance (NRS 159.019)</a:t>
            </a:r>
            <a:endParaRPr lang="en-US" altLang="en-US" sz="3900" dirty="0">
              <a:solidFill>
                <a:srgbClr val="000000"/>
              </a:solidFill>
              <a:latin typeface="Calibri" panose="020F0502020204030204" pitchFamily="34" charset="0"/>
            </a:endParaRPr>
          </a:p>
          <a:p>
            <a:pPr marL="0" indent="0">
              <a:buNone/>
            </a:pPr>
            <a:endParaRPr lang="en-US" b="1" dirty="0">
              <a:sym typeface="Wingdings" panose="05000000000000000000" pitchFamily="2" charset="2"/>
            </a:endParaRPr>
          </a:p>
        </p:txBody>
      </p:sp>
      <p:sp>
        <p:nvSpPr>
          <p:cNvPr id="5" name="Slide Number Placeholder 4"/>
          <p:cNvSpPr>
            <a:spLocks noGrp="1"/>
          </p:cNvSpPr>
          <p:nvPr>
            <p:ph type="sldNum" sz="quarter" idx="12"/>
          </p:nvPr>
        </p:nvSpPr>
        <p:spPr/>
        <p:txBody>
          <a:bodyPr/>
          <a:lstStyle/>
          <a:p>
            <a:fld id="{DB77676E-28CA-4C8D-B899-2E193FA2BA5D}" type="slidenum">
              <a:rPr lang="en-US" smtClean="0"/>
              <a:pPr/>
              <a:t>3</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3858768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Other Options</a:t>
            </a:r>
            <a:endParaRPr lang="en-US" dirty="0"/>
          </a:p>
        </p:txBody>
      </p:sp>
      <p:sp>
        <p:nvSpPr>
          <p:cNvPr id="9" name="Content Placeholder 8"/>
          <p:cNvSpPr>
            <a:spLocks noGrp="1"/>
          </p:cNvSpPr>
          <p:nvPr>
            <p:ph idx="1"/>
          </p:nvPr>
        </p:nvSpPr>
        <p:spPr>
          <a:xfrm>
            <a:off x="457200" y="1417638"/>
            <a:ext cx="8229600" cy="4785042"/>
          </a:xfrm>
        </p:spPr>
        <p:txBody>
          <a:bodyPr>
            <a:normAutofit fontScale="55000" lnSpcReduction="20000"/>
          </a:bodyPr>
          <a:lstStyle/>
          <a:p>
            <a:pPr marL="0" indent="0" algn="ctr">
              <a:buNone/>
            </a:pPr>
            <a:endParaRPr lang="en-US" sz="4400" b="1" dirty="0"/>
          </a:p>
          <a:p>
            <a:pPr lvl="1">
              <a:spcAft>
                <a:spcPts val="1200"/>
              </a:spcAft>
              <a:buFont typeface="Arial" panose="020B0604020202020204" pitchFamily="34" charset="0"/>
              <a:buChar char="•"/>
              <a:defRPr/>
            </a:pPr>
            <a:r>
              <a:rPr lang="en-US" sz="6500" dirty="0">
                <a:solidFill>
                  <a:schemeClr val="tx1">
                    <a:lumMod val="95000"/>
                    <a:lumOff val="5000"/>
                  </a:schemeClr>
                </a:solidFill>
                <a:cs typeface="Lucida Sans Unicode" panose="020B0602030504020204" pitchFamily="34" charset="0"/>
              </a:rPr>
              <a:t>Durable Financial POA</a:t>
            </a:r>
          </a:p>
          <a:p>
            <a:pPr lvl="1">
              <a:spcAft>
                <a:spcPts val="1200"/>
              </a:spcAft>
              <a:buFont typeface="Arial" panose="020B0604020202020204" pitchFamily="34" charset="0"/>
              <a:buChar char="•"/>
              <a:defRPr/>
            </a:pPr>
            <a:r>
              <a:rPr lang="en-US" sz="6500" dirty="0">
                <a:solidFill>
                  <a:schemeClr val="tx1">
                    <a:lumMod val="95000"/>
                    <a:lumOff val="5000"/>
                  </a:schemeClr>
                </a:solidFill>
                <a:cs typeface="Lucida Sans Unicode" panose="020B0602030504020204" pitchFamily="34" charset="0"/>
              </a:rPr>
              <a:t>Durable Health Care POA </a:t>
            </a:r>
          </a:p>
          <a:p>
            <a:pPr lvl="1">
              <a:spcAft>
                <a:spcPts val="1200"/>
              </a:spcAft>
              <a:buFont typeface="Arial" panose="020B0604020202020204" pitchFamily="34" charset="0"/>
              <a:buChar char="•"/>
              <a:defRPr/>
            </a:pPr>
            <a:r>
              <a:rPr lang="en-US" sz="6500" dirty="0">
                <a:solidFill>
                  <a:schemeClr val="tx1">
                    <a:lumMod val="95000"/>
                    <a:lumOff val="5000"/>
                  </a:schemeClr>
                </a:solidFill>
                <a:cs typeface="Lucida Sans Unicode" panose="020B0602030504020204" pitchFamily="34" charset="0"/>
              </a:rPr>
              <a:t>Durable Health Care POA for Adults with Intellectual Disabilities </a:t>
            </a:r>
          </a:p>
          <a:p>
            <a:pPr lvl="1">
              <a:spcAft>
                <a:spcPts val="1200"/>
              </a:spcAft>
              <a:buFont typeface="Arial" panose="020B0604020202020204" pitchFamily="34" charset="0"/>
              <a:buChar char="•"/>
              <a:defRPr/>
            </a:pPr>
            <a:r>
              <a:rPr lang="en-US" sz="6500" dirty="0">
                <a:solidFill>
                  <a:schemeClr val="tx1">
                    <a:lumMod val="95000"/>
                    <a:lumOff val="5000"/>
                  </a:schemeClr>
                </a:solidFill>
                <a:cs typeface="Lucida Sans Unicode" panose="020B0602030504020204" pitchFamily="34" charset="0"/>
              </a:rPr>
              <a:t>Durable Health Care POA for Adults with Dementia </a:t>
            </a:r>
          </a:p>
          <a:p>
            <a:pPr lvl="1">
              <a:spcAft>
                <a:spcPts val="1200"/>
              </a:spcAft>
              <a:buFont typeface="Arial" panose="020B0604020202020204" pitchFamily="34" charset="0"/>
              <a:buChar char="•"/>
              <a:defRPr/>
            </a:pPr>
            <a:r>
              <a:rPr lang="en-US" sz="6500" dirty="0">
                <a:solidFill>
                  <a:schemeClr val="tx1">
                    <a:lumMod val="95000"/>
                    <a:lumOff val="5000"/>
                  </a:schemeClr>
                </a:solidFill>
                <a:cs typeface="Lucida Sans Unicode" panose="020B0602030504020204" pitchFamily="34" charset="0"/>
              </a:rPr>
              <a:t>Supported Decision Making Agreement</a:t>
            </a:r>
            <a:endParaRPr lang="en-US" sz="6500" b="1" dirty="0">
              <a:sym typeface="Wingdings" panose="05000000000000000000" pitchFamily="2" charset="2"/>
            </a:endParaRPr>
          </a:p>
        </p:txBody>
      </p:sp>
      <p:sp>
        <p:nvSpPr>
          <p:cNvPr id="5" name="Slide Number Placeholder 4"/>
          <p:cNvSpPr>
            <a:spLocks noGrp="1"/>
          </p:cNvSpPr>
          <p:nvPr>
            <p:ph type="sldNum" sz="quarter" idx="12"/>
          </p:nvPr>
        </p:nvSpPr>
        <p:spPr/>
        <p:txBody>
          <a:bodyPr/>
          <a:lstStyle/>
          <a:p>
            <a:fld id="{DB77676E-28CA-4C8D-B899-2E193FA2BA5D}" type="slidenum">
              <a:rPr lang="en-US" smtClean="0"/>
              <a:pPr/>
              <a:t>4</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3205053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More Options</a:t>
            </a:r>
            <a:br>
              <a:rPr lang="en-US" b="1" dirty="0"/>
            </a:br>
            <a:endParaRPr lang="en-US" dirty="0"/>
          </a:p>
        </p:txBody>
      </p:sp>
      <p:sp>
        <p:nvSpPr>
          <p:cNvPr id="9" name="Content Placeholder 8"/>
          <p:cNvSpPr>
            <a:spLocks noGrp="1"/>
          </p:cNvSpPr>
          <p:nvPr>
            <p:ph idx="1"/>
          </p:nvPr>
        </p:nvSpPr>
        <p:spPr>
          <a:xfrm>
            <a:off x="457200" y="1026919"/>
            <a:ext cx="8229600" cy="4525963"/>
          </a:xfrm>
        </p:spPr>
        <p:txBody>
          <a:bodyPr>
            <a:normAutofit fontScale="70000" lnSpcReduction="20000"/>
          </a:bodyPr>
          <a:lstStyle/>
          <a:p>
            <a:pPr marL="0" indent="0" algn="ctr">
              <a:buNone/>
            </a:pPr>
            <a:endParaRPr lang="en-US" sz="4400" b="1" dirty="0"/>
          </a:p>
          <a:p>
            <a:pPr lvl="1">
              <a:spcAft>
                <a:spcPts val="1200"/>
              </a:spcAft>
              <a:buFont typeface="Arial" panose="020B0604020202020204" pitchFamily="34" charset="0"/>
              <a:buChar char="•"/>
              <a:defRPr/>
            </a:pPr>
            <a:r>
              <a:rPr lang="en-US" sz="5100" dirty="0">
                <a:solidFill>
                  <a:schemeClr val="tx1">
                    <a:lumMod val="95000"/>
                    <a:lumOff val="5000"/>
                  </a:schemeClr>
                </a:solidFill>
                <a:latin typeface="Calibri" panose="020F0502020204030204" pitchFamily="34" charset="0"/>
                <a:cs typeface="Calibri" panose="020F0502020204030204" pitchFamily="34" charset="0"/>
              </a:rPr>
              <a:t>Social Security Administration Representative Payee </a:t>
            </a:r>
          </a:p>
          <a:p>
            <a:pPr lvl="1">
              <a:spcAft>
                <a:spcPts val="1200"/>
              </a:spcAft>
              <a:buFont typeface="Arial" panose="020B0604020202020204" pitchFamily="34" charset="0"/>
              <a:buChar char="•"/>
              <a:defRPr/>
            </a:pPr>
            <a:r>
              <a:rPr lang="en-US" sz="5100" dirty="0">
                <a:solidFill>
                  <a:schemeClr val="tx1">
                    <a:lumMod val="95000"/>
                    <a:lumOff val="5000"/>
                  </a:schemeClr>
                </a:solidFill>
                <a:latin typeface="Calibri" panose="020F0502020204030204" pitchFamily="34" charset="0"/>
                <a:cs typeface="Calibri" panose="020F0502020204030204" pitchFamily="34" charset="0"/>
              </a:rPr>
              <a:t>VA fiduciary</a:t>
            </a:r>
          </a:p>
          <a:p>
            <a:pPr lvl="1">
              <a:spcAft>
                <a:spcPts val="1200"/>
              </a:spcAft>
              <a:buFont typeface="Arial" panose="020B0604020202020204" pitchFamily="34" charset="0"/>
              <a:buChar char="•"/>
              <a:defRPr/>
            </a:pPr>
            <a:r>
              <a:rPr lang="en-US" sz="5100" dirty="0">
                <a:solidFill>
                  <a:schemeClr val="tx1">
                    <a:lumMod val="95000"/>
                    <a:lumOff val="5000"/>
                  </a:schemeClr>
                </a:solidFill>
                <a:latin typeface="Calibri" panose="020F0502020204030204" pitchFamily="34" charset="0"/>
                <a:cs typeface="Calibri" panose="020F0502020204030204" pitchFamily="34" charset="0"/>
              </a:rPr>
              <a:t>Clark County Public Guardian Representative Payee Program (60+)</a:t>
            </a:r>
          </a:p>
          <a:p>
            <a:pPr lvl="1">
              <a:spcAft>
                <a:spcPts val="1200"/>
              </a:spcAft>
              <a:buFont typeface="Arial" panose="020B0604020202020204" pitchFamily="34" charset="0"/>
              <a:buChar char="•"/>
              <a:defRPr/>
            </a:pPr>
            <a:r>
              <a:rPr lang="en-US" sz="5100" dirty="0">
                <a:solidFill>
                  <a:schemeClr val="tx1">
                    <a:lumMod val="95000"/>
                    <a:lumOff val="5000"/>
                  </a:schemeClr>
                </a:solidFill>
                <a:latin typeface="Calibri" panose="020F0502020204030204" pitchFamily="34" charset="0"/>
                <a:cs typeface="Calibri" panose="020F0502020204030204" pitchFamily="34" charset="0"/>
              </a:rPr>
              <a:t>Living Trust</a:t>
            </a:r>
          </a:p>
          <a:p>
            <a:pPr marL="0" indent="0">
              <a:buNone/>
            </a:pPr>
            <a:endParaRPr lang="en-US" b="1" dirty="0">
              <a:sym typeface="Wingdings" panose="05000000000000000000" pitchFamily="2" charset="2"/>
            </a:endParaRPr>
          </a:p>
        </p:txBody>
      </p:sp>
      <p:sp>
        <p:nvSpPr>
          <p:cNvPr id="5" name="Slide Number Placeholder 4"/>
          <p:cNvSpPr>
            <a:spLocks noGrp="1"/>
          </p:cNvSpPr>
          <p:nvPr>
            <p:ph type="sldNum" sz="quarter" idx="12"/>
          </p:nvPr>
        </p:nvSpPr>
        <p:spPr/>
        <p:txBody>
          <a:bodyPr/>
          <a:lstStyle/>
          <a:p>
            <a:fld id="{DB77676E-28CA-4C8D-B899-2E193FA2BA5D}" type="slidenum">
              <a:rPr lang="en-US" smtClean="0"/>
              <a:pPr/>
              <a:t>5</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2487050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What is Supported Decision Making? </a:t>
            </a:r>
            <a:endParaRPr lang="en-US" dirty="0"/>
          </a:p>
        </p:txBody>
      </p:sp>
      <p:sp>
        <p:nvSpPr>
          <p:cNvPr id="9" name="Content Placeholder 8"/>
          <p:cNvSpPr>
            <a:spLocks noGrp="1"/>
          </p:cNvSpPr>
          <p:nvPr>
            <p:ph idx="1"/>
          </p:nvPr>
        </p:nvSpPr>
        <p:spPr/>
        <p:txBody>
          <a:bodyPr>
            <a:normAutofit/>
          </a:bodyPr>
          <a:lstStyle/>
          <a:p>
            <a:pPr marL="0" indent="0">
              <a:buNone/>
            </a:pPr>
            <a:r>
              <a:rPr lang="en-US" dirty="0"/>
              <a:t>Authorizes an adult to enter into an agreement in which they designate one or more supporters to provide assistance when making decisions or engaging in certain other activities.</a:t>
            </a:r>
          </a:p>
          <a:p>
            <a:pPr marL="0" indent="0">
              <a:buNone/>
            </a:pPr>
            <a:endParaRPr lang="en-US" b="1" dirty="0">
              <a:sym typeface="Wingdings" panose="05000000000000000000" pitchFamily="2" charset="2"/>
            </a:endParaRPr>
          </a:p>
        </p:txBody>
      </p:sp>
      <p:sp>
        <p:nvSpPr>
          <p:cNvPr id="5" name="Slide Number Placeholder 4"/>
          <p:cNvSpPr>
            <a:spLocks noGrp="1"/>
          </p:cNvSpPr>
          <p:nvPr>
            <p:ph type="sldNum" sz="quarter" idx="12"/>
          </p:nvPr>
        </p:nvSpPr>
        <p:spPr/>
        <p:txBody>
          <a:bodyPr/>
          <a:lstStyle/>
          <a:p>
            <a:fld id="{DB77676E-28CA-4C8D-B899-2E193FA2BA5D}" type="slidenum">
              <a:rPr lang="en-US" smtClean="0"/>
              <a:pPr/>
              <a:t>6</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980913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a:t>SDM Agreements</a:t>
            </a:r>
            <a:br>
              <a:rPr lang="en-US" b="1" dirty="0">
                <a:sym typeface="Wingdings" panose="05000000000000000000" pitchFamily="2" charset="2"/>
              </a:rPr>
            </a:br>
            <a:endParaRPr lang="en-US" dirty="0"/>
          </a:p>
        </p:txBody>
      </p:sp>
      <p:sp>
        <p:nvSpPr>
          <p:cNvPr id="5" name="Slide Number Placeholder 4"/>
          <p:cNvSpPr>
            <a:spLocks noGrp="1"/>
          </p:cNvSpPr>
          <p:nvPr>
            <p:ph type="sldNum" sz="quarter" idx="12"/>
          </p:nvPr>
        </p:nvSpPr>
        <p:spPr/>
        <p:txBody>
          <a:bodyPr/>
          <a:lstStyle/>
          <a:p>
            <a:fld id="{DB77676E-28CA-4C8D-B899-2E193FA2BA5D}" type="slidenum">
              <a:rPr lang="en-US" smtClean="0"/>
              <a:pPr/>
              <a:t>7</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pic>
        <p:nvPicPr>
          <p:cNvPr id="2" name="Picture 1"/>
          <p:cNvPicPr>
            <a:picLocks noChangeAspect="1"/>
          </p:cNvPicPr>
          <p:nvPr/>
        </p:nvPicPr>
        <p:blipFill>
          <a:blip r:embed="rId4"/>
          <a:stretch>
            <a:fillRect/>
          </a:stretch>
        </p:blipFill>
        <p:spPr>
          <a:xfrm>
            <a:off x="2018165" y="1194915"/>
            <a:ext cx="5107669" cy="5161435"/>
          </a:xfrm>
          <a:prstGeom prst="rect">
            <a:avLst/>
          </a:prstGeom>
        </p:spPr>
      </p:pic>
    </p:spTree>
    <p:extLst>
      <p:ext uri="{BB962C8B-B14F-4D97-AF65-F5344CB8AC3E}">
        <p14:creationId xmlns:p14="http://schemas.microsoft.com/office/powerpoint/2010/main" val="245551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SDM Resources</a:t>
            </a:r>
            <a:endParaRPr lang="en-US" dirty="0"/>
          </a:p>
        </p:txBody>
      </p:sp>
      <p:sp>
        <p:nvSpPr>
          <p:cNvPr id="9" name="Content Placeholder 8"/>
          <p:cNvSpPr>
            <a:spLocks noGrp="1"/>
          </p:cNvSpPr>
          <p:nvPr>
            <p:ph idx="1"/>
          </p:nvPr>
        </p:nvSpPr>
        <p:spPr/>
        <p:txBody>
          <a:bodyPr>
            <a:normAutofit lnSpcReduction="10000"/>
          </a:bodyPr>
          <a:lstStyle/>
          <a:p>
            <a:r>
              <a:rPr lang="en-US" dirty="0"/>
              <a:t>American Civil Liberties Union Disability Rights Program </a:t>
            </a:r>
            <a:r>
              <a:rPr lang="en-US" dirty="0">
                <a:hlinkClick r:id="rId3"/>
              </a:rPr>
              <a:t>www.aclu.org/supported-decision-making-resource-library</a:t>
            </a:r>
            <a:endParaRPr lang="en-US" dirty="0"/>
          </a:p>
          <a:p>
            <a:r>
              <a:rPr lang="en-US" dirty="0"/>
              <a:t>National Resource Center for Supported Decision-Making </a:t>
            </a:r>
            <a:r>
              <a:rPr lang="en-US" dirty="0">
                <a:hlinkClick r:id="rId4"/>
              </a:rPr>
              <a:t>www.supporteddecisionmaking.org</a:t>
            </a:r>
            <a:endParaRPr lang="en-US" dirty="0"/>
          </a:p>
          <a:p>
            <a:r>
              <a:rPr lang="en-US" dirty="0"/>
              <a:t>Family Law Self Help Center </a:t>
            </a:r>
            <a:r>
              <a:rPr lang="en-US" dirty="0">
                <a:hlinkClick r:id="rId5"/>
              </a:rPr>
              <a:t>https://www.familylawselfhelpcenter.org/images/forms/guardianship/sdma.pdf</a:t>
            </a:r>
            <a:r>
              <a:rPr lang="en-US" dirty="0"/>
              <a:t> </a:t>
            </a:r>
          </a:p>
        </p:txBody>
      </p:sp>
      <p:sp>
        <p:nvSpPr>
          <p:cNvPr id="5" name="Slide Number Placeholder 4"/>
          <p:cNvSpPr>
            <a:spLocks noGrp="1"/>
          </p:cNvSpPr>
          <p:nvPr>
            <p:ph type="sldNum" sz="quarter" idx="12"/>
          </p:nvPr>
        </p:nvSpPr>
        <p:spPr/>
        <p:txBody>
          <a:bodyPr/>
          <a:lstStyle/>
          <a:p>
            <a:fld id="{DB77676E-28CA-4C8D-B899-2E193FA2BA5D}" type="slidenum">
              <a:rPr lang="en-US" smtClean="0"/>
              <a:pPr/>
              <a:t>8</a:t>
            </a:fld>
            <a:endParaRPr lang="en-US"/>
          </a:p>
        </p:txBody>
      </p:sp>
      <p:pic>
        <p:nvPicPr>
          <p:cNvPr id="6" name="Picture 5"/>
          <p:cNvPicPr>
            <a:picLocks noChangeAspect="1"/>
          </p:cNvPicPr>
          <p:nvPr/>
        </p:nvPicPr>
        <p:blipFill>
          <a:blip r:embed="rId6"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6"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3482239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Duties of Guardian of Person</a:t>
            </a:r>
            <a:endParaRPr lang="en-US" dirty="0"/>
          </a:p>
        </p:txBody>
      </p:sp>
      <p:sp>
        <p:nvSpPr>
          <p:cNvPr id="9" name="Content Placeholder 8"/>
          <p:cNvSpPr>
            <a:spLocks noGrp="1"/>
          </p:cNvSpPr>
          <p:nvPr>
            <p:ph idx="1"/>
          </p:nvPr>
        </p:nvSpPr>
        <p:spPr/>
        <p:txBody>
          <a:bodyPr>
            <a:normAutofit fontScale="92500" lnSpcReduction="10000"/>
          </a:bodyPr>
          <a:lstStyle/>
          <a:p>
            <a:pPr>
              <a:spcAft>
                <a:spcPts val="600"/>
              </a:spcAft>
            </a:pPr>
            <a:r>
              <a:rPr lang="en-US" altLang="en-US" dirty="0">
                <a:cs typeface="Calibri" panose="020F0502020204030204" pitchFamily="34" charset="0"/>
              </a:rPr>
              <a:t>Provide food, clothing, and shelter</a:t>
            </a:r>
          </a:p>
          <a:p>
            <a:pPr>
              <a:spcAft>
                <a:spcPts val="600"/>
              </a:spcAft>
            </a:pPr>
            <a:r>
              <a:rPr lang="en-US" altLang="en-US" dirty="0">
                <a:cs typeface="Calibri" panose="020F0502020204030204" pitchFamily="34" charset="0"/>
              </a:rPr>
              <a:t>Provide proper training and education to learn trade or occupation</a:t>
            </a:r>
          </a:p>
          <a:p>
            <a:pPr>
              <a:spcAft>
                <a:spcPts val="600"/>
              </a:spcAft>
            </a:pPr>
            <a:r>
              <a:rPr lang="en-US" altLang="en-US" dirty="0"/>
              <a:t>Authorize and arrange medical care</a:t>
            </a:r>
          </a:p>
          <a:p>
            <a:pPr>
              <a:spcAft>
                <a:spcPts val="600"/>
              </a:spcAft>
            </a:pPr>
            <a:r>
              <a:rPr lang="en-US" altLang="en-US" dirty="0"/>
              <a:t>Provide safe and appropriate housing</a:t>
            </a:r>
          </a:p>
          <a:p>
            <a:pPr lvl="1">
              <a:spcAft>
                <a:spcPts val="600"/>
              </a:spcAft>
              <a:buFont typeface="Arial" panose="020B0604020202020204" pitchFamily="34" charset="0"/>
              <a:buChar char="•"/>
            </a:pPr>
            <a:r>
              <a:rPr lang="en-US" altLang="en-US" sz="3200" dirty="0"/>
              <a:t>Change of residence or location</a:t>
            </a:r>
          </a:p>
          <a:p>
            <a:pPr lvl="1">
              <a:spcAft>
                <a:spcPts val="600"/>
              </a:spcAft>
              <a:buFont typeface="Arial" panose="020B0604020202020204" pitchFamily="34" charset="0"/>
              <a:buChar char="•"/>
            </a:pPr>
            <a:r>
              <a:rPr lang="en-US" altLang="en-US" sz="3200" dirty="0"/>
              <a:t>Admission to secured facility</a:t>
            </a:r>
          </a:p>
          <a:p>
            <a:pPr lvl="1">
              <a:spcAft>
                <a:spcPts val="600"/>
              </a:spcAft>
              <a:buFont typeface="Arial" panose="020B0604020202020204" pitchFamily="34" charset="0"/>
              <a:buChar char="•"/>
            </a:pPr>
            <a:r>
              <a:rPr lang="en-US" altLang="en-US" sz="3200" dirty="0"/>
              <a:t>Visitation</a:t>
            </a:r>
          </a:p>
        </p:txBody>
      </p:sp>
      <p:sp>
        <p:nvSpPr>
          <p:cNvPr id="5" name="Slide Number Placeholder 4"/>
          <p:cNvSpPr>
            <a:spLocks noGrp="1"/>
          </p:cNvSpPr>
          <p:nvPr>
            <p:ph type="sldNum" sz="quarter" idx="12"/>
          </p:nvPr>
        </p:nvSpPr>
        <p:spPr/>
        <p:txBody>
          <a:bodyPr/>
          <a:lstStyle/>
          <a:p>
            <a:fld id="{DB77676E-28CA-4C8D-B899-2E193FA2BA5D}" type="slidenum">
              <a:rPr lang="en-US" smtClean="0"/>
              <a:pPr/>
              <a:t>9</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2067237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Duties of Guardian of Estate </a:t>
            </a:r>
            <a:endParaRPr lang="en-US" dirty="0"/>
          </a:p>
        </p:txBody>
      </p:sp>
      <p:sp>
        <p:nvSpPr>
          <p:cNvPr id="9" name="Content Placeholder 8"/>
          <p:cNvSpPr>
            <a:spLocks noGrp="1"/>
          </p:cNvSpPr>
          <p:nvPr>
            <p:ph idx="1"/>
          </p:nvPr>
        </p:nvSpPr>
        <p:spPr/>
        <p:txBody>
          <a:bodyPr>
            <a:normAutofit fontScale="92500"/>
          </a:bodyPr>
          <a:lstStyle/>
          <a:p>
            <a:pPr>
              <a:spcAft>
                <a:spcPts val="600"/>
              </a:spcAft>
            </a:pPr>
            <a:r>
              <a:rPr lang="en-US" altLang="en-US" dirty="0">
                <a:latin typeface="Calibri" panose="020F0502020204030204" pitchFamily="34" charset="0"/>
                <a:cs typeface="Calibri" panose="020F0502020204030204" pitchFamily="34" charset="0"/>
              </a:rPr>
              <a:t>Protect, preserve, manage, and dispose of estate</a:t>
            </a:r>
          </a:p>
          <a:p>
            <a:pPr>
              <a:spcAft>
                <a:spcPts val="600"/>
              </a:spcAft>
            </a:pPr>
            <a:r>
              <a:rPr lang="en-US" altLang="en-US" dirty="0">
                <a:latin typeface="Calibri" panose="020F0502020204030204" pitchFamily="34" charset="0"/>
                <a:cs typeface="Calibri" panose="020F0502020204030204" pitchFamily="34" charset="0"/>
              </a:rPr>
              <a:t>Pay for care, maintenance, education, and support of protected person</a:t>
            </a:r>
          </a:p>
          <a:p>
            <a:pPr>
              <a:spcAft>
                <a:spcPts val="600"/>
              </a:spcAft>
            </a:pPr>
            <a:r>
              <a:rPr lang="en-US" altLang="en-US" dirty="0">
                <a:latin typeface="Calibri" panose="020F0502020204030204" pitchFamily="34" charset="0"/>
                <a:cs typeface="Calibri" panose="020F0502020204030204" pitchFamily="34" charset="0"/>
              </a:rPr>
              <a:t>Take possession of and manage all property (real and personal) and assets</a:t>
            </a:r>
          </a:p>
          <a:p>
            <a:pPr>
              <a:spcAft>
                <a:spcPts val="600"/>
              </a:spcAft>
            </a:pPr>
            <a:r>
              <a:rPr lang="en-US" altLang="en-US" dirty="0">
                <a:latin typeface="Calibri" panose="020F0502020204030204" pitchFamily="34" charset="0"/>
                <a:cs typeface="Calibri" panose="020F0502020204030204" pitchFamily="34" charset="0"/>
              </a:rPr>
              <a:t>Prepare inventory and appraisal of assets</a:t>
            </a:r>
          </a:p>
          <a:p>
            <a:pPr>
              <a:spcAft>
                <a:spcPts val="600"/>
              </a:spcAft>
            </a:pPr>
            <a:r>
              <a:rPr lang="en-US" altLang="en-US" dirty="0">
                <a:latin typeface="Calibri" panose="020F0502020204030204" pitchFamily="34" charset="0"/>
                <a:cs typeface="Calibri" panose="020F0502020204030204" pitchFamily="34" charset="0"/>
              </a:rPr>
              <a:t>Annual accounting of all income and expenses with blocked account</a:t>
            </a:r>
          </a:p>
        </p:txBody>
      </p:sp>
      <p:sp>
        <p:nvSpPr>
          <p:cNvPr id="5" name="Slide Number Placeholder 4"/>
          <p:cNvSpPr>
            <a:spLocks noGrp="1"/>
          </p:cNvSpPr>
          <p:nvPr>
            <p:ph type="sldNum" sz="quarter" idx="12"/>
          </p:nvPr>
        </p:nvSpPr>
        <p:spPr/>
        <p:txBody>
          <a:bodyPr/>
          <a:lstStyle/>
          <a:p>
            <a:fld id="{DB77676E-28CA-4C8D-B899-2E193FA2BA5D}" type="slidenum">
              <a:rPr lang="en-US" smtClean="0"/>
              <a:pPr/>
              <a:t>10</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936213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Bill of Rights</a:t>
            </a:r>
            <a:endParaRPr lang="en-US" dirty="0"/>
          </a:p>
        </p:txBody>
      </p:sp>
      <p:sp>
        <p:nvSpPr>
          <p:cNvPr id="9" name="Content Placeholder 8"/>
          <p:cNvSpPr>
            <a:spLocks noGrp="1"/>
          </p:cNvSpPr>
          <p:nvPr>
            <p:ph idx="1"/>
          </p:nvPr>
        </p:nvSpPr>
        <p:spPr>
          <a:xfrm>
            <a:off x="457200" y="1295400"/>
            <a:ext cx="8229600" cy="4525963"/>
          </a:xfrm>
        </p:spPr>
        <p:txBody>
          <a:bodyPr>
            <a:normAutofit fontScale="92500" lnSpcReduction="10000"/>
          </a:bodyPr>
          <a:lstStyle/>
          <a:p>
            <a:pPr marL="0" indent="0">
              <a:buNone/>
            </a:pPr>
            <a:endParaRPr lang="en-US" sz="1000" b="1" dirty="0">
              <a:sym typeface="Wingdings" panose="05000000000000000000" pitchFamily="2" charset="2"/>
            </a:endParaRPr>
          </a:p>
          <a:p>
            <a:r>
              <a:rPr lang="en-US" dirty="0"/>
              <a:t>Have an attorney before a guardianship is imposed</a:t>
            </a:r>
          </a:p>
          <a:p>
            <a:r>
              <a:rPr lang="en-US" dirty="0"/>
              <a:t>Receive notice and copies of documents filed in guardianship proceedings</a:t>
            </a:r>
          </a:p>
          <a:p>
            <a:r>
              <a:rPr lang="en-US" dirty="0"/>
              <a:t>Participate in developing a plan of care, managing assets and personal property and determining residence</a:t>
            </a:r>
          </a:p>
          <a:p>
            <a:r>
              <a:rPr lang="en-US" dirty="0"/>
              <a:t>Have consideration given to current and previously stated desires and preferences</a:t>
            </a:r>
          </a:p>
          <a:p>
            <a:pPr marL="0" indent="0" algn="ctr">
              <a:buNone/>
            </a:pPr>
            <a:endParaRPr lang="en-US" dirty="0"/>
          </a:p>
        </p:txBody>
      </p:sp>
      <p:sp>
        <p:nvSpPr>
          <p:cNvPr id="5" name="Slide Number Placeholder 4"/>
          <p:cNvSpPr>
            <a:spLocks noGrp="1"/>
          </p:cNvSpPr>
          <p:nvPr>
            <p:ph type="sldNum" sz="quarter" idx="12"/>
          </p:nvPr>
        </p:nvSpPr>
        <p:spPr/>
        <p:txBody>
          <a:bodyPr/>
          <a:lstStyle/>
          <a:p>
            <a:fld id="{DB77676E-28CA-4C8D-B899-2E193FA2BA5D}" type="slidenum">
              <a:rPr lang="en-US" smtClean="0"/>
              <a:pPr/>
              <a:t>11</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1389083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Bill of Rights</a:t>
            </a:r>
            <a:endParaRPr lang="en-US" dirty="0"/>
          </a:p>
        </p:txBody>
      </p:sp>
      <p:sp>
        <p:nvSpPr>
          <p:cNvPr id="9" name="Content Placeholder 8"/>
          <p:cNvSpPr>
            <a:spLocks noGrp="1"/>
          </p:cNvSpPr>
          <p:nvPr>
            <p:ph idx="1"/>
          </p:nvPr>
        </p:nvSpPr>
        <p:spPr>
          <a:xfrm>
            <a:off x="461554" y="1417638"/>
            <a:ext cx="8229600" cy="4525963"/>
          </a:xfrm>
        </p:spPr>
        <p:txBody>
          <a:bodyPr>
            <a:normAutofit/>
          </a:bodyPr>
          <a:lstStyle/>
          <a:p>
            <a:pPr marL="0" indent="0">
              <a:buNone/>
            </a:pPr>
            <a:endParaRPr lang="en-US" sz="1000" b="1" dirty="0">
              <a:sym typeface="Wingdings" panose="05000000000000000000" pitchFamily="2" charset="2"/>
            </a:endParaRPr>
          </a:p>
          <a:p>
            <a:r>
              <a:rPr lang="en-US" dirty="0"/>
              <a:t>Be granted greatest degree of freedom possible consistent with need for guardianship</a:t>
            </a:r>
          </a:p>
          <a:p>
            <a:r>
              <a:rPr lang="en-US" dirty="0"/>
              <a:t>Engage in any activity not expressly reserved to guardian, including voting, marrying or entering domestic partnership</a:t>
            </a:r>
          </a:p>
          <a:p>
            <a:r>
              <a:rPr lang="en-US" dirty="0"/>
              <a:t>Visit and communicate with others, without limitation, unless determined to be harmful</a:t>
            </a:r>
          </a:p>
          <a:p>
            <a:pPr marL="0" indent="0" algn="ctr">
              <a:buNone/>
            </a:pPr>
            <a:endParaRPr lang="en-US" dirty="0"/>
          </a:p>
        </p:txBody>
      </p:sp>
      <p:sp>
        <p:nvSpPr>
          <p:cNvPr id="5" name="Slide Number Placeholder 4"/>
          <p:cNvSpPr>
            <a:spLocks noGrp="1"/>
          </p:cNvSpPr>
          <p:nvPr>
            <p:ph type="sldNum" sz="quarter" idx="12"/>
          </p:nvPr>
        </p:nvSpPr>
        <p:spPr/>
        <p:txBody>
          <a:bodyPr/>
          <a:lstStyle/>
          <a:p>
            <a:fld id="{DB77676E-28CA-4C8D-B899-2E193FA2BA5D}" type="slidenum">
              <a:rPr lang="en-US" smtClean="0"/>
              <a:pPr/>
              <a:t>12</a:t>
            </a:fld>
            <a:endParaRPr lang="en-US"/>
          </a:p>
        </p:txBody>
      </p:sp>
      <p:pic>
        <p:nvPicPr>
          <p:cNvPr id="6" name="Picture 5"/>
          <p:cNvPicPr>
            <a:picLocks noChangeAspect="1"/>
          </p:cNvPicPr>
          <p:nvPr/>
        </p:nvPicPr>
        <p:blipFill>
          <a:blip r:embed="rId3" cstate="print"/>
          <a:stretch>
            <a:fillRect/>
          </a:stretch>
        </p:blipFill>
        <p:spPr>
          <a:xfrm>
            <a:off x="-10327" y="-9709"/>
            <a:ext cx="9174971" cy="233161"/>
          </a:xfrm>
          <a:prstGeom prst="rect">
            <a:avLst/>
          </a:prstGeom>
        </p:spPr>
      </p:pic>
      <p:pic>
        <p:nvPicPr>
          <p:cNvPr id="7" name="Picture 6"/>
          <p:cNvPicPr>
            <a:picLocks noChangeAspect="1"/>
          </p:cNvPicPr>
          <p:nvPr/>
        </p:nvPicPr>
        <p:blipFill>
          <a:blip r:embed="rId3" cstate="print"/>
          <a:stretch>
            <a:fillRect/>
          </a:stretch>
        </p:blipFill>
        <p:spPr>
          <a:xfrm rot="10800000">
            <a:off x="-10326" y="6643599"/>
            <a:ext cx="9174970" cy="231545"/>
          </a:xfrm>
          <a:prstGeom prst="rect">
            <a:avLst/>
          </a:prstGeom>
        </p:spPr>
      </p:pic>
    </p:spTree>
    <p:extLst>
      <p:ext uri="{BB962C8B-B14F-4D97-AF65-F5344CB8AC3E}">
        <p14:creationId xmlns:p14="http://schemas.microsoft.com/office/powerpoint/2010/main" val="2483232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9525"/>
            <a:ext cx="9175751"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113" y="6643688"/>
            <a:ext cx="9175751"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00" y="551278"/>
            <a:ext cx="7543800" cy="708025"/>
          </a:xfrm>
          <a:prstGeom prst="rect">
            <a:avLst/>
          </a:prstGeom>
          <a:noFill/>
        </p:spPr>
        <p:txBody>
          <a:bodyPr>
            <a:spAutoFit/>
          </a:bodyPr>
          <a:lstStyle/>
          <a:p>
            <a:pPr algn="ctr" eaLnBrk="1" hangingPunct="1">
              <a:defRPr/>
            </a:pPr>
            <a:r>
              <a:rPr lang="en-US" sz="4000" b="1" dirty="0">
                <a:latin typeface="Lucida Sans Unicode" panose="020B0602030504020204" pitchFamily="34" charset="0"/>
                <a:cs typeface="Lucida Sans Unicode" panose="020B0602030504020204" pitchFamily="34" charset="0"/>
              </a:rPr>
              <a:t>Takeaways</a:t>
            </a:r>
          </a:p>
        </p:txBody>
      </p:sp>
      <p:sp>
        <p:nvSpPr>
          <p:cNvPr id="3994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fld id="{9966E702-1EBB-4534-995E-B394BD508FB0}" type="slidenum">
              <a:rPr lang="en-US" altLang="en-US" sz="1400" smtClean="0">
                <a:solidFill>
                  <a:schemeClr val="tx2"/>
                </a:solidFill>
              </a:rPr>
              <a:pPr/>
              <a:t>13</a:t>
            </a:fld>
            <a:endParaRPr lang="en-US" altLang="en-US" sz="1400">
              <a:solidFill>
                <a:schemeClr val="tx2"/>
              </a:solidFill>
            </a:endParaRPr>
          </a:p>
        </p:txBody>
      </p:sp>
      <p:sp>
        <p:nvSpPr>
          <p:cNvPr id="15" name="TextBox 14"/>
          <p:cNvSpPr txBox="1">
            <a:spLocks noChangeArrowheads="1"/>
          </p:cNvSpPr>
          <p:nvPr/>
        </p:nvSpPr>
        <p:spPr bwMode="auto">
          <a:xfrm>
            <a:off x="609600" y="1143000"/>
            <a:ext cx="82296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spcAft>
                <a:spcPts val="600"/>
              </a:spcAft>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Guardianship is only one option of many. </a:t>
            </a:r>
          </a:p>
          <a:p>
            <a:pPr eaLnBrk="1" hangingPunct="1">
              <a:spcAft>
                <a:spcPts val="600"/>
              </a:spcAft>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Guardianship is a big responsibility and should be undertaken only if no other option.</a:t>
            </a:r>
          </a:p>
          <a:p>
            <a:pPr eaLnBrk="1" hangingPunct="1">
              <a:spcAft>
                <a:spcPts val="600"/>
              </a:spcAft>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Guardianship can only be granted where it’s necessary and the adult lacks capacity.</a:t>
            </a:r>
          </a:p>
          <a:p>
            <a:pPr eaLnBrk="1" hangingPunct="1">
              <a:spcAft>
                <a:spcPts val="600"/>
              </a:spcAft>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Guardianship should be tailored to need and capacity.</a:t>
            </a:r>
          </a:p>
          <a:p>
            <a:pPr eaLnBrk="1" hangingPunct="1">
              <a:spcAft>
                <a:spcPts val="600"/>
              </a:spcAft>
              <a:buFont typeface="Arial" panose="020B0604020202020204" pitchFamily="34" charset="0"/>
              <a:buChar char="•"/>
              <a:defRPr/>
            </a:pPr>
            <a:r>
              <a:rPr lang="en-US" altLang="en-US" sz="2800" dirty="0">
                <a:latin typeface="Calibri" panose="020F0502020204030204" pitchFamily="34" charset="0"/>
                <a:cs typeface="Calibri" panose="020F0502020204030204" pitchFamily="34" charset="0"/>
              </a:rPr>
              <a:t>Even if a guardianship is granted, the adult still retains rights under the Bill of Rights.</a:t>
            </a:r>
          </a:p>
          <a:p>
            <a:pPr marL="0" indent="0" eaLnBrk="1" hangingPunct="1">
              <a:spcAft>
                <a:spcPts val="600"/>
              </a:spcAft>
              <a:defRPr/>
            </a:pPr>
            <a:endParaRPr lang="en-US" altLang="en-US" sz="3000" dirty="0">
              <a:latin typeface="Calibri" panose="020F0502020204030204" pitchFamily="34" charset="0"/>
              <a:cs typeface="Calibri" panose="020F0502020204030204" pitchFamily="34" charset="0"/>
            </a:endParaRPr>
          </a:p>
          <a:p>
            <a:pPr eaLnBrk="1" hangingPunct="1">
              <a:spcAft>
                <a:spcPts val="600"/>
              </a:spcAft>
              <a:buFont typeface="Arial" panose="020B0604020202020204" pitchFamily="34" charset="0"/>
              <a:buChar char="•"/>
              <a:defRPr/>
            </a:pPr>
            <a:endParaRPr lang="en-US" altLang="en-US" sz="2400" dirty="0">
              <a:latin typeface="Lucida Sans Unicode" panose="020B0602030504020204" pitchFamily="34" charset="0"/>
            </a:endParaRPr>
          </a:p>
        </p:txBody>
      </p:sp>
    </p:spTree>
    <p:extLst>
      <p:ext uri="{BB962C8B-B14F-4D97-AF65-F5344CB8AC3E}">
        <p14:creationId xmlns:p14="http://schemas.microsoft.com/office/powerpoint/2010/main" val="1142500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9525"/>
            <a:ext cx="9175751"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113" y="6643688"/>
            <a:ext cx="9175751"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00" y="551278"/>
            <a:ext cx="7543800" cy="708025"/>
          </a:xfrm>
          <a:prstGeom prst="rect">
            <a:avLst/>
          </a:prstGeom>
          <a:noFill/>
        </p:spPr>
        <p:txBody>
          <a:bodyPr>
            <a:spAutoFit/>
          </a:bodyPr>
          <a:lstStyle/>
          <a:p>
            <a:pPr algn="ctr" eaLnBrk="1" hangingPunct="1">
              <a:defRPr/>
            </a:pPr>
            <a:r>
              <a:rPr lang="en-US" sz="4000" b="1" dirty="0">
                <a:latin typeface="Lucida Sans Unicode" panose="020B0602030504020204" pitchFamily="34" charset="0"/>
                <a:cs typeface="Lucida Sans Unicode" panose="020B0602030504020204" pitchFamily="34" charset="0"/>
              </a:rPr>
              <a:t>RESOURCES</a:t>
            </a:r>
          </a:p>
        </p:txBody>
      </p:sp>
      <p:sp>
        <p:nvSpPr>
          <p:cNvPr id="3994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fld id="{9966E702-1EBB-4534-995E-B394BD508FB0}" type="slidenum">
              <a:rPr lang="en-US" altLang="en-US" sz="1400" smtClean="0">
                <a:solidFill>
                  <a:schemeClr val="tx2"/>
                </a:solidFill>
              </a:rPr>
              <a:pPr/>
              <a:t>14</a:t>
            </a:fld>
            <a:endParaRPr lang="en-US" altLang="en-US" sz="1400">
              <a:solidFill>
                <a:schemeClr val="tx2"/>
              </a:solidFill>
            </a:endParaRPr>
          </a:p>
        </p:txBody>
      </p:sp>
      <p:sp>
        <p:nvSpPr>
          <p:cNvPr id="15" name="TextBox 14"/>
          <p:cNvSpPr txBox="1">
            <a:spLocks noChangeArrowheads="1"/>
          </p:cNvSpPr>
          <p:nvPr/>
        </p:nvSpPr>
        <p:spPr bwMode="auto">
          <a:xfrm>
            <a:off x="609600" y="1143000"/>
            <a:ext cx="82296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1600">
                <a:solidFill>
                  <a:schemeClr val="tx1"/>
                </a:solidFill>
                <a:latin typeface="Arial" panose="020B0604020202020204" pitchFamily="34" charset="0"/>
                <a:cs typeface="Arial" panose="020B0604020202020204" pitchFamily="34" charset="0"/>
              </a:defRPr>
            </a:lvl1pPr>
            <a:lvl2pPr marL="742950" indent="-285750">
              <a:defRPr sz="1600">
                <a:solidFill>
                  <a:schemeClr val="tx1"/>
                </a:solidFill>
                <a:latin typeface="Arial" panose="020B0604020202020204" pitchFamily="34" charset="0"/>
                <a:cs typeface="Arial" panose="020B0604020202020204" pitchFamily="34" charset="0"/>
              </a:defRPr>
            </a:lvl2pPr>
            <a:lvl3pPr marL="1143000" indent="-228600">
              <a:defRPr sz="1600">
                <a:solidFill>
                  <a:schemeClr val="tx1"/>
                </a:solidFill>
                <a:latin typeface="Arial" panose="020B0604020202020204" pitchFamily="34" charset="0"/>
                <a:cs typeface="Arial" panose="020B0604020202020204" pitchFamily="34" charset="0"/>
              </a:defRPr>
            </a:lvl3pPr>
            <a:lvl4pPr marL="1600200" indent="-228600">
              <a:defRPr sz="1600">
                <a:solidFill>
                  <a:schemeClr val="tx1"/>
                </a:solidFill>
                <a:latin typeface="Arial" panose="020B0604020202020204" pitchFamily="34" charset="0"/>
                <a:cs typeface="Arial" panose="020B0604020202020204" pitchFamily="34" charset="0"/>
              </a:defRPr>
            </a:lvl4pPr>
            <a:lvl5pPr marL="2057400" indent="-22860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Family Law Self-Help Center</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	</a:t>
            </a:r>
            <a:r>
              <a:rPr lang="en-US" altLang="en-US" sz="2000" dirty="0">
                <a:latin typeface="Calibri" panose="020F0502020204030204" pitchFamily="34" charset="0"/>
                <a:cs typeface="Calibri" panose="020F0502020204030204" pitchFamily="34" charset="0"/>
                <a:hlinkClick r:id="rId5"/>
              </a:rPr>
              <a:t>https://www.familylawselfhelpcenter.org/self-help/guardianship</a:t>
            </a:r>
            <a:r>
              <a:rPr lang="en-US" altLang="en-US" sz="2000" dirty="0">
                <a:latin typeface="Calibri" panose="020F0502020204030204" pitchFamily="34" charset="0"/>
                <a:cs typeface="Calibri" panose="020F0502020204030204" pitchFamily="34" charset="0"/>
              </a:rPr>
              <a:t>   </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	601 N. Pecos</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	Las Vegas, NV 89155</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Legal Aid Center of Southern Nevada, Inc.</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	</a:t>
            </a:r>
            <a:r>
              <a:rPr lang="en-US" altLang="en-US" sz="2000" dirty="0">
                <a:latin typeface="Calibri" panose="020F0502020204030204" pitchFamily="34" charset="0"/>
                <a:cs typeface="Calibri" panose="020F0502020204030204" pitchFamily="34" charset="0"/>
                <a:hlinkClick r:id="rId6"/>
              </a:rPr>
              <a:t>https://www.lacsn.org/what-we-do/free-classes</a:t>
            </a:r>
            <a:endParaRPr lang="en-US" altLang="en-US" sz="2000" dirty="0">
              <a:latin typeface="Calibri" panose="020F0502020204030204" pitchFamily="34" charset="0"/>
              <a:cs typeface="Calibri" panose="020F0502020204030204" pitchFamily="34" charset="0"/>
            </a:endParaRP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	Guardianship classes available (online)</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Nevada Legal Services</a:t>
            </a:r>
          </a:p>
          <a:p>
            <a:pPr marL="0" indent="0" eaLnBrk="1" hangingPunct="1">
              <a:spcAft>
                <a:spcPts val="600"/>
              </a:spcAft>
              <a:defRPr/>
            </a:pPr>
            <a:r>
              <a:rPr lang="en-US" altLang="en-US" sz="2000" dirty="0">
                <a:latin typeface="Calibri" panose="020F0502020204030204" pitchFamily="34" charset="0"/>
                <a:cs typeface="Calibri" panose="020F0502020204030204" pitchFamily="34" charset="0"/>
              </a:rPr>
              <a:t>	</a:t>
            </a:r>
            <a:r>
              <a:rPr lang="en-US" altLang="en-US" sz="2000" dirty="0">
                <a:latin typeface="Calibri" panose="020F0502020204030204" pitchFamily="34" charset="0"/>
                <a:cs typeface="Calibri" panose="020F0502020204030204" pitchFamily="34" charset="0"/>
                <a:hlinkClick r:id="rId7"/>
              </a:rPr>
              <a:t>https://nevadalegalservices.org</a:t>
            </a:r>
            <a:r>
              <a:rPr lang="en-US" altLang="en-US" sz="2000" dirty="0">
                <a:latin typeface="Calibri" panose="020F0502020204030204" pitchFamily="34" charset="0"/>
                <a:cs typeface="Calibri" panose="020F0502020204030204" pitchFamily="34" charset="0"/>
              </a:rPr>
              <a:t>	</a:t>
            </a:r>
          </a:p>
          <a:p>
            <a:pPr marL="457200" lvl="1" indent="0">
              <a:spcAft>
                <a:spcPts val="600"/>
              </a:spcAft>
              <a:defRPr/>
            </a:pPr>
            <a:r>
              <a:rPr lang="en-US" altLang="en-US" sz="2000" dirty="0">
                <a:latin typeface="Lucida Sans Unicode" panose="020B0602030504020204" pitchFamily="34" charset="0"/>
              </a:rPr>
              <a:t>	</a:t>
            </a:r>
            <a:r>
              <a:rPr lang="en-US" altLang="en-US" sz="2000" dirty="0">
                <a:latin typeface="+mn-lt"/>
              </a:rPr>
              <a:t>701 Bridger Ave., Suite 400</a:t>
            </a:r>
          </a:p>
          <a:p>
            <a:pPr marL="457200" lvl="1" indent="0">
              <a:spcAft>
                <a:spcPts val="600"/>
              </a:spcAft>
              <a:defRPr/>
            </a:pPr>
            <a:r>
              <a:rPr lang="en-US" altLang="en-US" sz="2000" dirty="0">
                <a:latin typeface="+mn-lt"/>
              </a:rPr>
              <a:t>	Las Vegas, NV 89101</a:t>
            </a:r>
          </a:p>
          <a:p>
            <a:pPr marL="457200" lvl="1" indent="0">
              <a:spcAft>
                <a:spcPts val="600"/>
              </a:spcAft>
              <a:defRPr/>
            </a:pPr>
            <a:r>
              <a:rPr lang="en-US" altLang="en-US" sz="2000" dirty="0">
                <a:latin typeface="+mn-lt"/>
              </a:rPr>
              <a:t>	702-386-0404</a:t>
            </a:r>
          </a:p>
          <a:p>
            <a:pPr marL="457200" lvl="1" indent="0">
              <a:spcAft>
                <a:spcPts val="600"/>
              </a:spcAft>
              <a:defRPr/>
            </a:pPr>
            <a:endParaRPr lang="en-US" altLang="en-US" sz="2000" dirty="0">
              <a:latin typeface="+mn-lt"/>
            </a:endParaRPr>
          </a:p>
        </p:txBody>
      </p:sp>
    </p:spTree>
    <p:extLst>
      <p:ext uri="{BB962C8B-B14F-4D97-AF65-F5344CB8AC3E}">
        <p14:creationId xmlns:p14="http://schemas.microsoft.com/office/powerpoint/2010/main" val="2575298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29366</TotalTime>
  <Words>645</Words>
  <Application>Microsoft Office PowerPoint</Application>
  <PresentationFormat>On-screen Show (4:3)</PresentationFormat>
  <Paragraphs>110</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Lucida Sans Unicode</vt:lpstr>
      <vt:lpstr>Verdana</vt:lpstr>
      <vt:lpstr>Wingdings</vt:lpstr>
      <vt:lpstr>Office Theme</vt:lpstr>
      <vt:lpstr>PowerPoint Presentation</vt:lpstr>
      <vt:lpstr>What is guardianship?</vt:lpstr>
      <vt:lpstr>When is guardianship appropriate?</vt:lpstr>
      <vt:lpstr>Other Options</vt:lpstr>
      <vt:lpstr>More Options </vt:lpstr>
      <vt:lpstr>What is Supported Decision Making? </vt:lpstr>
      <vt:lpstr>SDM Agreements </vt:lpstr>
      <vt:lpstr>SDM Resources</vt:lpstr>
      <vt:lpstr>Duties of Guardian of Person</vt:lpstr>
      <vt:lpstr>Duties of Guardian of Estate </vt:lpstr>
      <vt:lpstr>Bill of Rights</vt:lpstr>
      <vt:lpstr>Bill of Rights</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MJ-3</dc:creator>
  <cp:lastModifiedBy>Sane, Skyler</cp:lastModifiedBy>
  <cp:revision>890</cp:revision>
  <dcterms:created xsi:type="dcterms:W3CDTF">2012-05-23T08:38:43Z</dcterms:created>
  <dcterms:modified xsi:type="dcterms:W3CDTF">2026-01-28T22:30:28Z</dcterms:modified>
</cp:coreProperties>
</file>