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4"/>
    <p:sldMasterId id="2147483648" r:id="rId5"/>
    <p:sldMasterId id="2147483659" r:id="rId6"/>
  </p:sldMasterIdLst>
  <p:notesMasterIdLst>
    <p:notesMasterId r:id="rId26"/>
  </p:notesMasterIdLst>
  <p:sldIdLst>
    <p:sldId id="285" r:id="rId7"/>
    <p:sldId id="269" r:id="rId8"/>
    <p:sldId id="286" r:id="rId9"/>
    <p:sldId id="270" r:id="rId10"/>
    <p:sldId id="271" r:id="rId11"/>
    <p:sldId id="272" r:id="rId12"/>
    <p:sldId id="275" r:id="rId13"/>
    <p:sldId id="273" r:id="rId14"/>
    <p:sldId id="274" r:id="rId15"/>
    <p:sldId id="276" r:id="rId16"/>
    <p:sldId id="277" r:id="rId17"/>
    <p:sldId id="280" r:id="rId18"/>
    <p:sldId id="281" r:id="rId19"/>
    <p:sldId id="283" r:id="rId20"/>
    <p:sldId id="289" r:id="rId21"/>
    <p:sldId id="290" r:id="rId22"/>
    <p:sldId id="291" r:id="rId23"/>
    <p:sldId id="292" r:id="rId24"/>
    <p:sldId id="265"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9ABE2"/>
    <a:srgbClr val="29AAE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303C6D5-725A-45FA-8924-E934D4D98AAE}" v="1" dt="2026-05-06T18:57:06.2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249" autoAdjust="0"/>
  </p:normalViewPr>
  <p:slideViewPr>
    <p:cSldViewPr snapToGrid="0">
      <p:cViewPr varScale="1">
        <p:scale>
          <a:sx n="82" d="100"/>
          <a:sy n="82" d="100"/>
        </p:scale>
        <p:origin x="691"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enez, Elizabeth A." userId="f7449add-6d85-44ef-ad84-956e17608f4c" providerId="ADAL" clId="{15C66D9C-1765-41C9-ABF3-553CA05CE213}"/>
    <pc:docChg chg="custSel modSld">
      <pc:chgData name="Senez, Elizabeth A." userId="f7449add-6d85-44ef-ad84-956e17608f4c" providerId="ADAL" clId="{15C66D9C-1765-41C9-ABF3-553CA05CE213}" dt="2026-05-06T18:57:52.090" v="786" actId="20577"/>
      <pc:docMkLst>
        <pc:docMk/>
      </pc:docMkLst>
      <pc:sldChg chg="modSp mod">
        <pc:chgData name="Senez, Elizabeth A." userId="f7449add-6d85-44ef-ad84-956e17608f4c" providerId="ADAL" clId="{15C66D9C-1765-41C9-ABF3-553CA05CE213}" dt="2026-05-06T18:57:23.512" v="768" actId="20577"/>
        <pc:sldMkLst>
          <pc:docMk/>
          <pc:sldMk cId="1063152122" sldId="265"/>
        </pc:sldMkLst>
        <pc:spChg chg="mod">
          <ac:chgData name="Senez, Elizabeth A." userId="f7449add-6d85-44ef-ad84-956e17608f4c" providerId="ADAL" clId="{15C66D9C-1765-41C9-ABF3-553CA05CE213}" dt="2026-05-06T18:57:23.512" v="768" actId="20577"/>
          <ac:spMkLst>
            <pc:docMk/>
            <pc:sldMk cId="1063152122" sldId="265"/>
            <ac:spMk id="5" creationId="{A1200020-6704-7819-D2B9-13FCD6B9BFDC}"/>
          </ac:spMkLst>
        </pc:spChg>
      </pc:sldChg>
      <pc:sldChg chg="modSp mod">
        <pc:chgData name="Senez, Elizabeth A." userId="f7449add-6d85-44ef-ad84-956e17608f4c" providerId="ADAL" clId="{15C66D9C-1765-41C9-ABF3-553CA05CE213}" dt="2026-05-06T18:54:41.176" v="710" actId="20577"/>
        <pc:sldMkLst>
          <pc:docMk/>
          <pc:sldMk cId="3108676528" sldId="273"/>
        </pc:sldMkLst>
        <pc:graphicFrameChg chg="modGraphic">
          <ac:chgData name="Senez, Elizabeth A." userId="f7449add-6d85-44ef-ad84-956e17608f4c" providerId="ADAL" clId="{15C66D9C-1765-41C9-ABF3-553CA05CE213}" dt="2026-05-06T18:54:41.176" v="710" actId="20577"/>
          <ac:graphicFrameMkLst>
            <pc:docMk/>
            <pc:sldMk cId="3108676528" sldId="273"/>
            <ac:graphicFrameMk id="6" creationId="{DEAB5AF4-9727-4E02-28B0-DA1D47ACC04C}"/>
          </ac:graphicFrameMkLst>
        </pc:graphicFrameChg>
      </pc:sldChg>
      <pc:sldChg chg="modSp mod">
        <pc:chgData name="Senez, Elizabeth A." userId="f7449add-6d85-44ef-ad84-956e17608f4c" providerId="ADAL" clId="{15C66D9C-1765-41C9-ABF3-553CA05CE213}" dt="2026-05-06T18:55:33.204" v="717" actId="20577"/>
        <pc:sldMkLst>
          <pc:docMk/>
          <pc:sldMk cId="3767049252" sldId="281"/>
        </pc:sldMkLst>
        <pc:graphicFrameChg chg="modGraphic">
          <ac:chgData name="Senez, Elizabeth A." userId="f7449add-6d85-44ef-ad84-956e17608f4c" providerId="ADAL" clId="{15C66D9C-1765-41C9-ABF3-553CA05CE213}" dt="2026-05-06T18:55:33.204" v="717" actId="20577"/>
          <ac:graphicFrameMkLst>
            <pc:docMk/>
            <pc:sldMk cId="3767049252" sldId="281"/>
            <ac:graphicFrameMk id="6" creationId="{DEAB5AF4-9727-4E02-28B0-DA1D47ACC04C}"/>
          </ac:graphicFrameMkLst>
        </pc:graphicFrameChg>
      </pc:sldChg>
      <pc:sldChg chg="modSp mod">
        <pc:chgData name="Senez, Elizabeth A." userId="f7449add-6d85-44ef-ad84-956e17608f4c" providerId="ADAL" clId="{15C66D9C-1765-41C9-ABF3-553CA05CE213}" dt="2026-05-06T18:57:43.397" v="777" actId="20577"/>
        <pc:sldMkLst>
          <pc:docMk/>
          <pc:sldMk cId="4005559422" sldId="290"/>
        </pc:sldMkLst>
        <pc:graphicFrameChg chg="modGraphic">
          <ac:chgData name="Senez, Elizabeth A." userId="f7449add-6d85-44ef-ad84-956e17608f4c" providerId="ADAL" clId="{15C66D9C-1765-41C9-ABF3-553CA05CE213}" dt="2026-05-06T18:57:43.397" v="777" actId="20577"/>
          <ac:graphicFrameMkLst>
            <pc:docMk/>
            <pc:sldMk cId="4005559422" sldId="290"/>
            <ac:graphicFrameMk id="6" creationId="{9198DF49-5A15-F7B4-50C2-C8990D809808}"/>
          </ac:graphicFrameMkLst>
        </pc:graphicFrameChg>
      </pc:sldChg>
      <pc:sldChg chg="modSp mod">
        <pc:chgData name="Senez, Elizabeth A." userId="f7449add-6d85-44ef-ad84-956e17608f4c" providerId="ADAL" clId="{15C66D9C-1765-41C9-ABF3-553CA05CE213}" dt="2026-05-06T18:57:52.090" v="786" actId="20577"/>
        <pc:sldMkLst>
          <pc:docMk/>
          <pc:sldMk cId="2817610227" sldId="291"/>
        </pc:sldMkLst>
        <pc:graphicFrameChg chg="mod modGraphic">
          <ac:chgData name="Senez, Elizabeth A." userId="f7449add-6d85-44ef-ad84-956e17608f4c" providerId="ADAL" clId="{15C66D9C-1765-41C9-ABF3-553CA05CE213}" dt="2026-05-06T18:57:52.090" v="786" actId="20577"/>
          <ac:graphicFrameMkLst>
            <pc:docMk/>
            <pc:sldMk cId="2817610227" sldId="291"/>
            <ac:graphicFrameMk id="6" creationId="{1BE757B8-9409-BFEF-9679-C7824B38CC74}"/>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5DF6B50-CC21-4DB0-B532-E7D9FF4E731B}" type="datetimeFigureOut">
              <a:rPr lang="en-US" smtClean="0"/>
              <a:t>5/6/2026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0DC39C-101D-4263-A693-62BB82EB1D71}" type="slidenum">
              <a:rPr lang="en-US" smtClean="0"/>
              <a:t>‹#›</a:t>
            </a:fld>
            <a:endParaRPr lang="en-US"/>
          </a:p>
        </p:txBody>
      </p:sp>
    </p:spTree>
    <p:extLst>
      <p:ext uri="{BB962C8B-B14F-4D97-AF65-F5344CB8AC3E}">
        <p14:creationId xmlns:p14="http://schemas.microsoft.com/office/powerpoint/2010/main" val="67437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Instructions – Add the title and date to the first page of your School Board Meeting presentation.</a:t>
            </a:r>
          </a:p>
          <a:p>
            <a:r>
              <a:rPr lang="en-US"/>
              <a:t>All slide layouts that are approved to use are built within this presentation template.  </a:t>
            </a:r>
            <a:r>
              <a:rPr lang="en-US" b="1"/>
              <a:t>DO NOT </a:t>
            </a:r>
            <a:r>
              <a:rPr lang="en-US"/>
              <a:t>use the “Designer” tool when creating your presentation.</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A0DC39C-101D-4263-A693-62BB82EB1D7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2568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DFC25-8120-A358-DA5C-A584616019B2}"/>
              </a:ext>
            </a:extLst>
          </p:cNvPr>
          <p:cNvSpPr>
            <a:spLocks noGrp="1"/>
          </p:cNvSpPr>
          <p:nvPr>
            <p:ph type="subTitle" idx="1" hasCustomPrompt="1"/>
          </p:nvPr>
        </p:nvSpPr>
        <p:spPr>
          <a:xfrm>
            <a:off x="1734532" y="4866633"/>
            <a:ext cx="8722936" cy="1655762"/>
          </a:xfrm>
          <a:prstGeom prst="rect">
            <a:avLst/>
          </a:prstGeom>
        </p:spPr>
        <p:txBody>
          <a:bodyPr anchor="ctr">
            <a:normAutofit/>
          </a:bodyPr>
          <a:lstStyle>
            <a:lvl1pPr marL="0" indent="0" algn="ctr">
              <a:buNone/>
              <a:defRPr sz="3600" b="0">
                <a:solidFill>
                  <a:srgbClr val="00B0F0"/>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a:p>
            <a:r>
              <a:rPr lang="en-US" dirty="0"/>
              <a:t>Time:</a:t>
            </a:r>
          </a:p>
        </p:txBody>
      </p:sp>
      <p:sp>
        <p:nvSpPr>
          <p:cNvPr id="10" name="Content Placeholder 2">
            <a:extLst>
              <a:ext uri="{FF2B5EF4-FFF2-40B4-BE49-F238E27FC236}">
                <a16:creationId xmlns:a16="http://schemas.microsoft.com/office/drawing/2014/main" id="{00172819-D05C-4CE1-BC4D-5E784E12D27A}"/>
              </a:ext>
            </a:extLst>
          </p:cNvPr>
          <p:cNvSpPr>
            <a:spLocks noGrp="1"/>
          </p:cNvSpPr>
          <p:nvPr>
            <p:ph idx="12" hasCustomPrompt="1"/>
          </p:nvPr>
        </p:nvSpPr>
        <p:spPr>
          <a:xfrm>
            <a:off x="1719606" y="2884948"/>
            <a:ext cx="8737862" cy="1459722"/>
          </a:xfrm>
          <a:prstGeom prst="rect">
            <a:avLst/>
          </a:prstGeom>
        </p:spPr>
        <p:txBody>
          <a:bodyPr anchor="ctr">
            <a:noAutofit/>
          </a:bodyPr>
          <a:lstStyle>
            <a:lvl1pPr marL="0" indent="0" algn="ctr">
              <a:buNone/>
              <a:defRPr sz="6000" b="1">
                <a:solidFill>
                  <a:srgbClr val="29ABE2"/>
                </a:solidFill>
                <a:latin typeface="Avenir Next LT Pro" panose="020B0504020202020204" pitchFamily="34" charset="0"/>
              </a:defRPr>
            </a:lvl1pPr>
          </a:lstStyle>
          <a:p>
            <a:r>
              <a:rPr lang="en-US" dirty="0"/>
              <a:t>“Title”</a:t>
            </a:r>
          </a:p>
        </p:txBody>
      </p:sp>
    </p:spTree>
    <p:extLst>
      <p:ext uri="{BB962C8B-B14F-4D97-AF65-F5344CB8AC3E}">
        <p14:creationId xmlns:p14="http://schemas.microsoft.com/office/powerpoint/2010/main" val="438727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5677123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853585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D831C-F6DC-CF49-CD4D-D5F4ACF64CCD}"/>
              </a:ext>
            </a:extLst>
          </p:cNvPr>
          <p:cNvSpPr>
            <a:spLocks noGrp="1"/>
          </p:cNvSpPr>
          <p:nvPr>
            <p:ph type="title"/>
          </p:nvPr>
        </p:nvSpPr>
        <p:spPr>
          <a:xfrm>
            <a:off x="2702122" y="355159"/>
            <a:ext cx="6787753" cy="1253272"/>
          </a:xfrm>
        </p:spPr>
        <p:txBody>
          <a:bodyPr/>
          <a:lstStyle/>
          <a:p>
            <a:r>
              <a:rPr lang="en-US" dirty="0"/>
              <a:t>Click to edit Master title style</a:t>
            </a:r>
          </a:p>
        </p:txBody>
      </p:sp>
      <p:sp>
        <p:nvSpPr>
          <p:cNvPr id="3" name="Content Placeholder 2">
            <a:extLst>
              <a:ext uri="{FF2B5EF4-FFF2-40B4-BE49-F238E27FC236}">
                <a16:creationId xmlns:a16="http://schemas.microsoft.com/office/drawing/2014/main" id="{F618D805-1A82-BEB0-5556-2D5A12F73A0C}"/>
              </a:ext>
            </a:extLst>
          </p:cNvPr>
          <p:cNvSpPr>
            <a:spLocks noGrp="1"/>
          </p:cNvSpPr>
          <p:nvPr>
            <p:ph idx="1" hasCustomPrompt="1"/>
          </p:nvPr>
        </p:nvSpPr>
        <p:spPr>
          <a:xfrm>
            <a:off x="838199" y="3695449"/>
            <a:ext cx="10515600" cy="2613631"/>
          </a:xfrm>
          <a:prstGeom prst="rect">
            <a:avLst/>
          </a:prstGeom>
        </p:spPr>
        <p:txBody>
          <a:bodyPr>
            <a:normAutofit/>
          </a:bodyPr>
          <a:lstStyle>
            <a:lvl1pPr>
              <a:buClr>
                <a:srgbClr val="29AAE1"/>
              </a:buClr>
              <a:defRPr sz="2400"/>
            </a:lvl1pPr>
          </a:lstStyle>
          <a:p>
            <a:r>
              <a:rPr lang="en-US" sz="2800" dirty="0"/>
              <a:t>Goal 1: High-Quality Instruction</a:t>
            </a:r>
          </a:p>
          <a:p>
            <a:r>
              <a:rPr lang="en-US" sz="2800" dirty="0"/>
              <a:t>Goal 2: High-Quality Staff</a:t>
            </a:r>
          </a:p>
          <a:p>
            <a:r>
              <a:rPr lang="en-US" sz="2800" dirty="0"/>
              <a:t>Goal 3: Safe &amp; Supportive Environment</a:t>
            </a:r>
          </a:p>
          <a:p>
            <a:r>
              <a:rPr lang="en-US" sz="2800" dirty="0"/>
              <a:t>Goal 4: Resources &amp; Operational Processes</a:t>
            </a:r>
          </a:p>
          <a:p>
            <a:r>
              <a:rPr lang="en-US" sz="2800" dirty="0"/>
              <a:t>Goal 5: Communication &amp; Community Engagement</a:t>
            </a:r>
          </a:p>
          <a:p>
            <a:endParaRPr lang="en-US" dirty="0"/>
          </a:p>
        </p:txBody>
      </p:sp>
      <p:sp>
        <p:nvSpPr>
          <p:cNvPr id="7" name="Content Placeholder 2">
            <a:extLst>
              <a:ext uri="{FF2B5EF4-FFF2-40B4-BE49-F238E27FC236}">
                <a16:creationId xmlns:a16="http://schemas.microsoft.com/office/drawing/2014/main" id="{D9BB836C-DD28-A67A-A429-3617FD70E4B8}"/>
              </a:ext>
            </a:extLst>
          </p:cNvPr>
          <p:cNvSpPr>
            <a:spLocks noGrp="1"/>
          </p:cNvSpPr>
          <p:nvPr>
            <p:ph idx="12" hasCustomPrompt="1"/>
          </p:nvPr>
        </p:nvSpPr>
        <p:spPr>
          <a:xfrm>
            <a:off x="1727068" y="1951093"/>
            <a:ext cx="8737862" cy="1459722"/>
          </a:xfrm>
          <a:prstGeom prst="rect">
            <a:avLst/>
          </a:prstGeom>
        </p:spPr>
        <p:txBody>
          <a:bodyPr>
            <a:normAutofit/>
          </a:bodyPr>
          <a:lstStyle>
            <a:lvl1pPr marL="0" indent="0">
              <a:buNone/>
              <a:defRPr sz="3200">
                <a:solidFill>
                  <a:srgbClr val="29ABE2"/>
                </a:solidFill>
              </a:defRPr>
            </a:lvl1pPr>
          </a:lstStyle>
          <a:p>
            <a:r>
              <a:rPr lang="en-US" dirty="0"/>
              <a:t>This presentation aligns to the following goals as part of the Volusia County Schools 2020-2023 Strategic Plan:</a:t>
            </a:r>
          </a:p>
        </p:txBody>
      </p:sp>
    </p:spTree>
    <p:extLst>
      <p:ext uri="{BB962C8B-B14F-4D97-AF65-F5344CB8AC3E}">
        <p14:creationId xmlns:p14="http://schemas.microsoft.com/office/powerpoint/2010/main" val="2537611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8508764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AE57736-A133-67A9-CDA7-7A3BCE906D6C}"/>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8" name="Title 1">
            <a:extLst>
              <a:ext uri="{FF2B5EF4-FFF2-40B4-BE49-F238E27FC236}">
                <a16:creationId xmlns:a16="http://schemas.microsoft.com/office/drawing/2014/main" id="{4BC9C383-2444-3529-3EF1-AF8E1D779AF0}"/>
              </a:ext>
            </a:extLst>
          </p:cNvPr>
          <p:cNvSpPr>
            <a:spLocks noGrp="1"/>
          </p:cNvSpPr>
          <p:nvPr>
            <p:ph type="title" hasCustomPrompt="1"/>
          </p:nvPr>
        </p:nvSpPr>
        <p:spPr>
          <a:xfrm>
            <a:off x="2057759" y="435398"/>
            <a:ext cx="8076480" cy="940816"/>
          </a:xfrm>
        </p:spPr>
        <p:txBody>
          <a:bodyPr anchor="b"/>
          <a:lstStyle>
            <a:lvl1pPr>
              <a:defRPr sz="6000"/>
            </a:lvl1pPr>
          </a:lstStyle>
          <a:p>
            <a:r>
              <a:rPr lang="en-US"/>
              <a:t>Heading</a:t>
            </a:r>
          </a:p>
        </p:txBody>
      </p:sp>
      <p:graphicFrame>
        <p:nvGraphicFramePr>
          <p:cNvPr id="9" name="Table 5">
            <a:extLst>
              <a:ext uri="{FF2B5EF4-FFF2-40B4-BE49-F238E27FC236}">
                <a16:creationId xmlns:a16="http://schemas.microsoft.com/office/drawing/2014/main" id="{D50FACD6-4139-A56B-FA08-0F991005450A}"/>
              </a:ext>
            </a:extLst>
          </p:cNvPr>
          <p:cNvGraphicFramePr>
            <a:graphicFrameLocks noGrp="1"/>
          </p:cNvGraphicFramePr>
          <p:nvPr userDrawn="1">
            <p:extLst>
              <p:ext uri="{D42A27DB-BD31-4B8C-83A1-F6EECF244321}">
                <p14:modId xmlns:p14="http://schemas.microsoft.com/office/powerpoint/2010/main" val="1797024862"/>
              </p:ext>
            </p:extLst>
          </p:nvPr>
        </p:nvGraphicFramePr>
        <p:xfrm>
          <a:off x="2031999" y="3242297"/>
          <a:ext cx="8127999" cy="1483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39642099"/>
                    </a:ext>
                  </a:extLst>
                </a:gridCol>
                <a:gridCol w="2709333">
                  <a:extLst>
                    <a:ext uri="{9D8B030D-6E8A-4147-A177-3AD203B41FA5}">
                      <a16:colId xmlns:a16="http://schemas.microsoft.com/office/drawing/2014/main" val="4294751285"/>
                    </a:ext>
                  </a:extLst>
                </a:gridCol>
                <a:gridCol w="2709333">
                  <a:extLst>
                    <a:ext uri="{9D8B030D-6E8A-4147-A177-3AD203B41FA5}">
                      <a16:colId xmlns:a16="http://schemas.microsoft.com/office/drawing/2014/main" val="3061763557"/>
                    </a:ext>
                  </a:extLst>
                </a:gridCol>
              </a:tblGrid>
              <a:tr h="370840">
                <a:tc>
                  <a:txBody>
                    <a:bodyPr/>
                    <a:lstStyle/>
                    <a:p>
                      <a:endParaRPr lang="en-US"/>
                    </a:p>
                  </a:txBody>
                  <a:tcPr/>
                </a:tc>
                <a:tc>
                  <a:txBody>
                    <a:bodyPr/>
                    <a:lstStyle/>
                    <a:p>
                      <a:endParaRPr lang="en-US"/>
                    </a:p>
                  </a:txBody>
                  <a:tcPr>
                    <a:solidFill>
                      <a:schemeClr val="accent1"/>
                    </a:solidFill>
                  </a:tcPr>
                </a:tc>
                <a:tc>
                  <a:txBody>
                    <a:bodyPr/>
                    <a:lstStyle/>
                    <a:p>
                      <a:endParaRPr lang="en-US"/>
                    </a:p>
                  </a:txBody>
                  <a:tcPr/>
                </a:tc>
                <a:extLst>
                  <a:ext uri="{0D108BD9-81ED-4DB2-BD59-A6C34878D82A}">
                    <a16:rowId xmlns:a16="http://schemas.microsoft.com/office/drawing/2014/main" val="1144874075"/>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110962104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3079695247"/>
                  </a:ext>
                </a:extLst>
              </a:tr>
              <a:tr h="370840">
                <a:tc>
                  <a:txBody>
                    <a:bodyPr/>
                    <a:lstStyle/>
                    <a:p>
                      <a:endParaRPr lang="en-US"/>
                    </a:p>
                  </a:txBody>
                  <a:tcPr/>
                </a:tc>
                <a:tc>
                  <a:txBody>
                    <a:bodyPr/>
                    <a:lstStyle/>
                    <a:p>
                      <a:endParaRPr lang="en-US"/>
                    </a:p>
                  </a:txBody>
                  <a:tcPr/>
                </a:tc>
                <a:tc>
                  <a:txBody>
                    <a:bodyPr/>
                    <a:lstStyle/>
                    <a:p>
                      <a:endParaRPr lang="en-US"/>
                    </a:p>
                  </a:txBody>
                  <a:tcPr/>
                </a:tc>
                <a:extLst>
                  <a:ext uri="{0D108BD9-81ED-4DB2-BD59-A6C34878D82A}">
                    <a16:rowId xmlns:a16="http://schemas.microsoft.com/office/drawing/2014/main" val="2429831741"/>
                  </a:ext>
                </a:extLst>
              </a:tr>
            </a:tbl>
          </a:graphicData>
        </a:graphic>
      </p:graphicFrame>
    </p:spTree>
    <p:extLst>
      <p:ext uri="{BB962C8B-B14F-4D97-AF65-F5344CB8AC3E}">
        <p14:creationId xmlns:p14="http://schemas.microsoft.com/office/powerpoint/2010/main" val="2446204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147C56-07D6-6A0F-3F8A-C00E109A0D16}"/>
              </a:ext>
            </a:extLst>
          </p:cNvPr>
          <p:cNvSpPr>
            <a:spLocks noGrp="1"/>
          </p:cNvSpPr>
          <p:nvPr>
            <p:ph type="title"/>
          </p:nvPr>
        </p:nvSpPr>
        <p:spPr>
          <a:xfrm>
            <a:off x="2169269" y="133841"/>
            <a:ext cx="8005862" cy="1511792"/>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9BFA14-AA12-98A4-82B3-AAA409056876}"/>
              </a:ext>
            </a:extLst>
          </p:cNvPr>
          <p:cNvSpPr>
            <a:spLocks noGrp="1"/>
          </p:cNvSpPr>
          <p:nvPr>
            <p:ph type="body" idx="1"/>
          </p:nvPr>
        </p:nvSpPr>
        <p:spPr>
          <a:xfrm>
            <a:off x="839788" y="182708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1D3E81-A384-309E-FEBC-E04A7D2F8D08}"/>
              </a:ext>
            </a:extLst>
          </p:cNvPr>
          <p:cNvSpPr>
            <a:spLocks noGrp="1"/>
          </p:cNvSpPr>
          <p:nvPr>
            <p:ph sz="half" idx="2"/>
          </p:nvPr>
        </p:nvSpPr>
        <p:spPr>
          <a:xfrm>
            <a:off x="839788" y="2650995"/>
            <a:ext cx="5157787" cy="3684588"/>
          </a:xfrm>
          <a:prstGeom prst="rect">
            <a:avLst/>
          </a:prstGeo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93EC35D0-AB1E-B526-D1B8-DD8E997A6576}"/>
              </a:ext>
            </a:extLst>
          </p:cNvPr>
          <p:cNvSpPr>
            <a:spLocks noGrp="1"/>
          </p:cNvSpPr>
          <p:nvPr>
            <p:ph type="body" sz="quarter" idx="3"/>
          </p:nvPr>
        </p:nvSpPr>
        <p:spPr>
          <a:xfrm>
            <a:off x="6172200" y="182708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6F92F1D-58BC-6ABC-39AF-608D6AEA697B}"/>
              </a:ext>
            </a:extLst>
          </p:cNvPr>
          <p:cNvSpPr>
            <a:spLocks noGrp="1"/>
          </p:cNvSpPr>
          <p:nvPr>
            <p:ph sz="quarter" idx="4"/>
          </p:nvPr>
        </p:nvSpPr>
        <p:spPr>
          <a:xfrm>
            <a:off x="6172200" y="265099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FB5938E6-0E62-AA99-3D27-DBFEE7015396}"/>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2139819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680AA-EBB1-BFC8-3C55-C9BDB75EC51D}"/>
              </a:ext>
            </a:extLst>
          </p:cNvPr>
          <p:cNvSpPr>
            <a:spLocks noGrp="1"/>
          </p:cNvSpPr>
          <p:nvPr>
            <p:ph type="title"/>
          </p:nvPr>
        </p:nvSpPr>
        <p:spPr>
          <a:xfrm>
            <a:off x="2702123" y="325087"/>
            <a:ext cx="6787753" cy="125327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65035452-186C-B942-ACE3-4A6C65DD21FE}"/>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350443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6B8201E-CEBF-8B05-59E1-D2AB9F601799}"/>
              </a:ext>
            </a:extLst>
          </p:cNvPr>
          <p:cNvSpPr>
            <a:spLocks noGrp="1"/>
          </p:cNvSpPr>
          <p:nvPr>
            <p:ph type="sldNum" sz="quarter" idx="12"/>
          </p:nvPr>
        </p:nvSpPr>
        <p:spPr/>
        <p:txBody>
          <a:bodyPr/>
          <a:lstStyle/>
          <a:p>
            <a:fld id="{4752D0C4-0558-4F82-80CE-5FFBD260C629}" type="slidenum">
              <a:rPr lang="en-US" smtClean="0"/>
              <a:t>‹#›</a:t>
            </a:fld>
            <a:endParaRPr lang="en-US"/>
          </a:p>
        </p:txBody>
      </p:sp>
      <p:sp>
        <p:nvSpPr>
          <p:cNvPr id="2" name="Title 1">
            <a:extLst>
              <a:ext uri="{FF2B5EF4-FFF2-40B4-BE49-F238E27FC236}">
                <a16:creationId xmlns:a16="http://schemas.microsoft.com/office/drawing/2014/main" id="{6B1AAE7D-3BCC-7A39-DCFC-86EDC6A9AB64}"/>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Content Placeholder 2">
            <a:extLst>
              <a:ext uri="{FF2B5EF4-FFF2-40B4-BE49-F238E27FC236}">
                <a16:creationId xmlns:a16="http://schemas.microsoft.com/office/drawing/2014/main" id="{3EB8DF46-D2AD-AA79-7EFF-9CEFA2212E01}"/>
              </a:ext>
            </a:extLst>
          </p:cNvPr>
          <p:cNvSpPr>
            <a:spLocks noGrp="1"/>
          </p:cNvSpPr>
          <p:nvPr>
            <p:ph idx="1"/>
          </p:nvPr>
        </p:nvSpPr>
        <p:spPr>
          <a:xfrm>
            <a:off x="838199" y="1935805"/>
            <a:ext cx="10515600" cy="4373276"/>
          </a:xfrm>
          <a:prstGeom prst="rect">
            <a:avLst/>
          </a:prstGeom>
        </p:spPr>
        <p:txBody>
          <a:bodyPr>
            <a:normAutofit/>
          </a:bodyPr>
          <a:lstStyle>
            <a:lvl1pPr marL="0" indent="0">
              <a:buClr>
                <a:srgbClr val="29AAE1"/>
              </a:buClr>
              <a:buNone/>
              <a:defRPr sz="2400"/>
            </a:lvl1pPr>
          </a:lstStyle>
          <a:p>
            <a:endParaRPr lang="en-US"/>
          </a:p>
        </p:txBody>
      </p:sp>
    </p:spTree>
    <p:extLst>
      <p:ext uri="{BB962C8B-B14F-4D97-AF65-F5344CB8AC3E}">
        <p14:creationId xmlns:p14="http://schemas.microsoft.com/office/powerpoint/2010/main" val="1340802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7CDFC25-8120-A358-DA5C-A584616019B2}"/>
              </a:ext>
            </a:extLst>
          </p:cNvPr>
          <p:cNvSpPr>
            <a:spLocks noGrp="1"/>
          </p:cNvSpPr>
          <p:nvPr>
            <p:ph type="subTitle" idx="1" hasCustomPrompt="1"/>
          </p:nvPr>
        </p:nvSpPr>
        <p:spPr>
          <a:xfrm>
            <a:off x="1734532" y="4866633"/>
            <a:ext cx="8722936" cy="1655762"/>
          </a:xfrm>
          <a:prstGeom prst="rect">
            <a:avLst/>
          </a:prstGeom>
        </p:spPr>
        <p:txBody>
          <a:bodyPr anchor="ctr">
            <a:normAutofit/>
          </a:bodyPr>
          <a:lstStyle>
            <a:lvl1pPr marL="0" indent="0" algn="ctr">
              <a:buNone/>
              <a:defRPr sz="3600" b="0">
                <a:solidFill>
                  <a:srgbClr val="00B0F0"/>
                </a:solidFill>
                <a:latin typeface="Avenir Next LT Pro" panose="020B05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Date:</a:t>
            </a:r>
          </a:p>
          <a:p>
            <a:r>
              <a:rPr lang="en-US" dirty="0"/>
              <a:t>Time:</a:t>
            </a:r>
          </a:p>
        </p:txBody>
      </p:sp>
      <p:sp>
        <p:nvSpPr>
          <p:cNvPr id="10" name="Content Placeholder 2">
            <a:extLst>
              <a:ext uri="{FF2B5EF4-FFF2-40B4-BE49-F238E27FC236}">
                <a16:creationId xmlns:a16="http://schemas.microsoft.com/office/drawing/2014/main" id="{00172819-D05C-4CE1-BC4D-5E784E12D27A}"/>
              </a:ext>
            </a:extLst>
          </p:cNvPr>
          <p:cNvSpPr>
            <a:spLocks noGrp="1"/>
          </p:cNvSpPr>
          <p:nvPr>
            <p:ph idx="12" hasCustomPrompt="1"/>
          </p:nvPr>
        </p:nvSpPr>
        <p:spPr>
          <a:xfrm>
            <a:off x="1719606" y="2884948"/>
            <a:ext cx="8737862" cy="1459722"/>
          </a:xfrm>
          <a:prstGeom prst="rect">
            <a:avLst/>
          </a:prstGeom>
        </p:spPr>
        <p:txBody>
          <a:bodyPr anchor="ctr">
            <a:noAutofit/>
          </a:bodyPr>
          <a:lstStyle>
            <a:lvl1pPr marL="0" indent="0" algn="ctr">
              <a:buNone/>
              <a:defRPr sz="6000" b="1">
                <a:solidFill>
                  <a:srgbClr val="29ABE2"/>
                </a:solidFill>
                <a:latin typeface="Avenir Next LT Pro" panose="020B0504020202020204" pitchFamily="34" charset="0"/>
              </a:defRPr>
            </a:lvl1pPr>
          </a:lstStyle>
          <a:p>
            <a:r>
              <a:rPr lang="en-US" dirty="0"/>
              <a:t>“Title”</a:t>
            </a:r>
          </a:p>
        </p:txBody>
      </p:sp>
    </p:spTree>
    <p:extLst>
      <p:ext uri="{BB962C8B-B14F-4D97-AF65-F5344CB8AC3E}">
        <p14:creationId xmlns:p14="http://schemas.microsoft.com/office/powerpoint/2010/main" val="33683105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15EBD-71E1-E48F-0A05-6204D5353CD6}"/>
              </a:ext>
            </a:extLst>
          </p:cNvPr>
          <p:cNvSpPr>
            <a:spLocks noGrp="1"/>
          </p:cNvSpPr>
          <p:nvPr>
            <p:ph type="title" hasCustomPrompt="1"/>
          </p:nvPr>
        </p:nvSpPr>
        <p:spPr>
          <a:xfrm>
            <a:off x="2057760" y="415943"/>
            <a:ext cx="8076480" cy="940816"/>
          </a:xfrm>
        </p:spPr>
        <p:txBody>
          <a:bodyPr anchor="b"/>
          <a:lstStyle>
            <a:lvl1pPr>
              <a:defRPr sz="6000"/>
            </a:lvl1pPr>
          </a:lstStyle>
          <a:p>
            <a:r>
              <a:rPr lang="en-US"/>
              <a:t>Heading</a:t>
            </a:r>
          </a:p>
        </p:txBody>
      </p:sp>
      <p:sp>
        <p:nvSpPr>
          <p:cNvPr id="6" name="Slide Number Placeholder 5">
            <a:extLst>
              <a:ext uri="{FF2B5EF4-FFF2-40B4-BE49-F238E27FC236}">
                <a16:creationId xmlns:a16="http://schemas.microsoft.com/office/drawing/2014/main" id="{0EFE9178-0908-87F6-9BD0-0A46034A5A82}"/>
              </a:ext>
            </a:extLst>
          </p:cNvPr>
          <p:cNvSpPr>
            <a:spLocks noGrp="1"/>
          </p:cNvSpPr>
          <p:nvPr>
            <p:ph type="sldNum" sz="quarter" idx="12"/>
          </p:nvPr>
        </p:nvSpPr>
        <p:spPr/>
        <p:txBody>
          <a:bodyPr/>
          <a:lstStyle/>
          <a:p>
            <a:fld id="{4752D0C4-0558-4F82-80CE-5FFBD260C629}" type="slidenum">
              <a:rPr lang="en-US" smtClean="0"/>
              <a:t>‹#›</a:t>
            </a:fld>
            <a:endParaRPr lang="en-US"/>
          </a:p>
        </p:txBody>
      </p:sp>
    </p:spTree>
    <p:extLst>
      <p:ext uri="{BB962C8B-B14F-4D97-AF65-F5344CB8AC3E}">
        <p14:creationId xmlns:p14="http://schemas.microsoft.com/office/powerpoint/2010/main" val="1225801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5/6/2026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5899928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6.xml"/><Relationship Id="rId7"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5" Type="http://schemas.openxmlformats.org/officeDocument/2006/relationships/slideLayout" Target="../slideLayouts/slideLayout8.xml"/><Relationship Id="rId4" Type="http://schemas.openxmlformats.org/officeDocument/2006/relationships/slideLayout" Target="../slideLayouts/slideLayout7.xml"/><Relationship Id="rId9"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image" Target="../media/image4.png"/><Relationship Id="rId5" Type="http://schemas.openxmlformats.org/officeDocument/2006/relationships/image" Target="../media/image1.jpeg"/><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white background with a blue and green flag&#10;&#10;Description automatically generated with medium confidence">
            <a:extLst>
              <a:ext uri="{FF2B5EF4-FFF2-40B4-BE49-F238E27FC236}">
                <a16:creationId xmlns:a16="http://schemas.microsoft.com/office/drawing/2014/main" id="{983FFB83-4BE5-55D1-BD5F-47A4F6B7C7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descr="A blue and black logo">
            <a:extLst>
              <a:ext uri="{FF2B5EF4-FFF2-40B4-BE49-F238E27FC236}">
                <a16:creationId xmlns:a16="http://schemas.microsoft.com/office/drawing/2014/main" id="{8C0894DF-C793-8F21-4C69-9105F3EEF0D3}"/>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3938431" y="147713"/>
            <a:ext cx="4315137" cy="2123501"/>
          </a:xfrm>
          <a:prstGeom prst="rect">
            <a:avLst/>
          </a:prstGeom>
        </p:spPr>
      </p:pic>
    </p:spTree>
    <p:extLst>
      <p:ext uri="{BB962C8B-B14F-4D97-AF65-F5344CB8AC3E}">
        <p14:creationId xmlns:p14="http://schemas.microsoft.com/office/powerpoint/2010/main" val="2328973830"/>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58"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descr="A white background with a blue and green flag&#10;&#10;Description automatically generated with medium confidence">
            <a:extLst>
              <a:ext uri="{FF2B5EF4-FFF2-40B4-BE49-F238E27FC236}">
                <a16:creationId xmlns:a16="http://schemas.microsoft.com/office/drawing/2014/main" id="{72F24BBF-F360-FECD-04A0-B8E1BB64143C}"/>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4B4B5EAD-72F9-1988-A766-CBA7E9CEC75E}"/>
              </a:ext>
            </a:extLst>
          </p:cNvPr>
          <p:cNvSpPr>
            <a:spLocks noGrp="1"/>
          </p:cNvSpPr>
          <p:nvPr>
            <p:ph type="title"/>
          </p:nvPr>
        </p:nvSpPr>
        <p:spPr>
          <a:xfrm>
            <a:off x="2702123" y="286177"/>
            <a:ext cx="6787753" cy="1253272"/>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FC970E03-F8C8-B5B6-D073-287E0B32BB1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a:extLst>
              <a:ext uri="{FF2B5EF4-FFF2-40B4-BE49-F238E27FC236}">
                <a16:creationId xmlns:a16="http://schemas.microsoft.com/office/drawing/2014/main" id="{5C6AF116-DC7E-42EC-65C2-D8BE21812C1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000" b="1">
                <a:solidFill>
                  <a:srgbClr val="0070C0"/>
                </a:solidFill>
              </a:defRPr>
            </a:lvl1pPr>
          </a:lstStyle>
          <a:p>
            <a:r>
              <a:rPr lang="en-US"/>
              <a:t>Achieving Excellence Together</a:t>
            </a:r>
          </a:p>
        </p:txBody>
      </p:sp>
      <p:sp>
        <p:nvSpPr>
          <p:cNvPr id="6" name="Slide Number Placeholder 5">
            <a:extLst>
              <a:ext uri="{FF2B5EF4-FFF2-40B4-BE49-F238E27FC236}">
                <a16:creationId xmlns:a16="http://schemas.microsoft.com/office/drawing/2014/main" id="{A294263C-038A-52A9-E337-954D790E0230}"/>
              </a:ext>
            </a:extLst>
          </p:cNvPr>
          <p:cNvSpPr>
            <a:spLocks noGrp="1"/>
          </p:cNvSpPr>
          <p:nvPr>
            <p:ph type="sldNum" sz="quarter" idx="4"/>
          </p:nvPr>
        </p:nvSpPr>
        <p:spPr>
          <a:xfrm>
            <a:off x="9448800" y="6359034"/>
            <a:ext cx="2743200" cy="365125"/>
          </a:xfrm>
          <a:prstGeom prst="rect">
            <a:avLst/>
          </a:prstGeom>
        </p:spPr>
        <p:txBody>
          <a:bodyPr vert="horz" lIns="91440" tIns="45720" rIns="91440" bIns="45720" rtlCol="0" anchor="ctr"/>
          <a:lstStyle>
            <a:lvl1pPr algn="r">
              <a:defRPr sz="1400" b="1">
                <a:solidFill>
                  <a:srgbClr val="0070C0"/>
                </a:solidFill>
              </a:defRPr>
            </a:lvl1pPr>
          </a:lstStyle>
          <a:p>
            <a:fld id="{4752D0C4-0558-4F82-80CE-5FFBD260C629}" type="slidenum">
              <a:rPr lang="en-US" smtClean="0"/>
              <a:pPr/>
              <a:t>‹#›</a:t>
            </a:fld>
            <a:endParaRPr lang="en-US"/>
          </a:p>
        </p:txBody>
      </p:sp>
      <p:pic>
        <p:nvPicPr>
          <p:cNvPr id="7" name="Picture 6" descr="A blue and black logo&#10;&#10;Description automatically generated">
            <a:extLst>
              <a:ext uri="{FF2B5EF4-FFF2-40B4-BE49-F238E27FC236}">
                <a16:creationId xmlns:a16="http://schemas.microsoft.com/office/drawing/2014/main" id="{FFE41F96-BFF5-3015-6A88-3310542E0649}"/>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79712" y="163783"/>
            <a:ext cx="1498060" cy="1498060"/>
          </a:xfrm>
          <a:prstGeom prst="rect">
            <a:avLst/>
          </a:prstGeom>
        </p:spPr>
      </p:pic>
    </p:spTree>
    <p:extLst>
      <p:ext uri="{BB962C8B-B14F-4D97-AF65-F5344CB8AC3E}">
        <p14:creationId xmlns:p14="http://schemas.microsoft.com/office/powerpoint/2010/main" val="4062104706"/>
      </p:ext>
    </p:extLst>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Lst>
  <p:txStyles>
    <p:titleStyle>
      <a:lvl1pPr algn="ctr" defTabSz="914400" rtl="0" eaLnBrk="1" latinLnBrk="0" hangingPunct="1">
        <a:lnSpc>
          <a:spcPct val="90000"/>
        </a:lnSpc>
        <a:spcBef>
          <a:spcPct val="0"/>
        </a:spcBef>
        <a:buNone/>
        <a:defRPr sz="4400" b="1" kern="1200">
          <a:solidFill>
            <a:srgbClr val="29AAE1"/>
          </a:solidFill>
          <a:latin typeface="Avenir Next LT Pro" panose="020B0504020202020204" pitchFamily="34" charset="0"/>
          <a:ea typeface="+mj-ea"/>
          <a:cs typeface="+mj-cs"/>
        </a:defRPr>
      </a:lvl1pPr>
    </p:titleStyle>
    <p:bodyStyle>
      <a:lvl1pPr marL="228600" indent="-228600" algn="l" defTabSz="914400" rtl="0" eaLnBrk="1" latinLnBrk="0" hangingPunct="1">
        <a:lnSpc>
          <a:spcPct val="90000"/>
        </a:lnSpc>
        <a:spcBef>
          <a:spcPts val="1000"/>
        </a:spcBef>
        <a:buClr>
          <a:srgbClr val="00B0F0"/>
        </a:buClr>
        <a:buFont typeface="Century Gothic" panose="020B0502020202020204" pitchFamily="34" charset="0"/>
        <a:buChar char="►"/>
        <a:defRPr sz="2800" kern="1200">
          <a:solidFill>
            <a:schemeClr val="tx1"/>
          </a:solidFill>
          <a:latin typeface="Avenir Next LT Pro" panose="020B0504020202020204" pitchFamily="34" charset="0"/>
          <a:ea typeface="+mn-ea"/>
          <a:cs typeface="+mn-cs"/>
        </a:defRPr>
      </a:lvl1pPr>
      <a:lvl2pPr marL="685800" indent="-228600" algn="l" defTabSz="914400" rtl="0" eaLnBrk="1" latinLnBrk="0" hangingPunct="1">
        <a:lnSpc>
          <a:spcPct val="90000"/>
        </a:lnSpc>
        <a:spcBef>
          <a:spcPts val="500"/>
        </a:spcBef>
        <a:buClr>
          <a:srgbClr val="00B0F0"/>
        </a:buClr>
        <a:buFont typeface="Century Gothic" panose="020B0502020202020204" pitchFamily="34" charset="0"/>
        <a:buChar char="►"/>
        <a:defRPr sz="2400" kern="1200">
          <a:solidFill>
            <a:schemeClr val="tx1"/>
          </a:solidFill>
          <a:latin typeface="Avenir Next LT Pro" panose="020B0504020202020204" pitchFamily="34" charset="0"/>
          <a:ea typeface="+mn-ea"/>
          <a:cs typeface="+mn-cs"/>
        </a:defRPr>
      </a:lvl2pPr>
      <a:lvl3pPr marL="1143000" indent="-228600" algn="l" defTabSz="914400" rtl="0" eaLnBrk="1" latinLnBrk="0" hangingPunct="1">
        <a:lnSpc>
          <a:spcPct val="90000"/>
        </a:lnSpc>
        <a:spcBef>
          <a:spcPts val="500"/>
        </a:spcBef>
        <a:buClr>
          <a:srgbClr val="00B0F0"/>
        </a:buClr>
        <a:buFont typeface="Century Gothic" panose="020B0502020202020204" pitchFamily="34" charset="0"/>
        <a:buChar char="►"/>
        <a:defRPr sz="2000" kern="1200">
          <a:solidFill>
            <a:schemeClr val="tx1"/>
          </a:solidFill>
          <a:latin typeface="Avenir Next LT Pro" panose="020B0504020202020204" pitchFamily="34" charset="0"/>
          <a:ea typeface="+mn-ea"/>
          <a:cs typeface="+mn-cs"/>
        </a:defRPr>
      </a:lvl3pPr>
      <a:lvl4pPr marL="16002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Avenir Next LT Pro" panose="020B0504020202020204" pitchFamily="34" charset="0"/>
          <a:ea typeface="+mn-ea"/>
          <a:cs typeface="+mn-cs"/>
        </a:defRPr>
      </a:lvl4pPr>
      <a:lvl5pPr marL="2057400" indent="-228600" algn="l" defTabSz="914400" rtl="0" eaLnBrk="1" latinLnBrk="0" hangingPunct="1">
        <a:lnSpc>
          <a:spcPct val="90000"/>
        </a:lnSpc>
        <a:spcBef>
          <a:spcPts val="500"/>
        </a:spcBef>
        <a:buClr>
          <a:srgbClr val="00B0F0"/>
        </a:buClr>
        <a:buFont typeface="Century Gothic" panose="020B0502020202020204" pitchFamily="34" charset="0"/>
        <a:buChar char="►"/>
        <a:defRPr sz="1800" kern="1200">
          <a:solidFill>
            <a:schemeClr val="tx1"/>
          </a:solidFill>
          <a:latin typeface="Avenir Next LT Pro" panose="020B05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A white background with a blue and green flag&#10;&#10;Description automatically generated with medium confidence">
            <a:extLst>
              <a:ext uri="{FF2B5EF4-FFF2-40B4-BE49-F238E27FC236}">
                <a16:creationId xmlns:a16="http://schemas.microsoft.com/office/drawing/2014/main" id="{983FFB83-4BE5-55D1-BD5F-47A4F6B7C7C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8C0894DF-C793-8F21-4C69-9105F3EEF0D3}"/>
              </a:ext>
            </a:extLst>
          </p:cNvPr>
          <p:cNvPicPr>
            <a:picLocks noChangeAspect="1"/>
          </p:cNvPicPr>
          <p:nvPr userDrawn="1"/>
        </p:nvPicPr>
        <p:blipFill>
          <a:blip r:embed="rId6">
            <a:extLst>
              <a:ext uri="{28A0092B-C50C-407E-A947-70E740481C1C}">
                <a14:useLocalDpi xmlns:a14="http://schemas.microsoft.com/office/drawing/2010/main" val="0"/>
              </a:ext>
            </a:extLst>
          </a:blip>
          <a:srcRect/>
          <a:stretch/>
        </p:blipFill>
        <p:spPr>
          <a:xfrm>
            <a:off x="3940922" y="147713"/>
            <a:ext cx="4310154" cy="2123501"/>
          </a:xfrm>
          <a:prstGeom prst="rect">
            <a:avLst/>
          </a:prstGeom>
        </p:spPr>
      </p:pic>
    </p:spTree>
    <p:extLst>
      <p:ext uri="{BB962C8B-B14F-4D97-AF65-F5344CB8AC3E}">
        <p14:creationId xmlns:p14="http://schemas.microsoft.com/office/powerpoint/2010/main" val="454772755"/>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hyperlink" Target="https://www.vcsedu.org/directory/departments/student-services/federal-programs-grants-development/summer-programs" TargetMode="Externa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tile tx="0" ty="0" sx="100000" sy="100000" flip="none" algn="tl"/>
        </a:blipFill>
        <a:effectLst/>
      </p:bgPr>
    </p:bg>
    <p:spTree>
      <p:nvGrpSpPr>
        <p:cNvPr id="1" name=""/>
        <p:cNvGrpSpPr/>
        <p:nvPr/>
      </p:nvGrpSpPr>
      <p:grpSpPr>
        <a:xfrm>
          <a:off x="0" y="0"/>
          <a:ext cx="0" cy="0"/>
          <a:chOff x="0" y="0"/>
          <a:chExt cx="0" cy="0"/>
        </a:xfrm>
      </p:grpSpPr>
      <p:sp>
        <p:nvSpPr>
          <p:cNvPr id="2" name="Subtitle 1">
            <a:extLst>
              <a:ext uri="{FF2B5EF4-FFF2-40B4-BE49-F238E27FC236}">
                <a16:creationId xmlns:a16="http://schemas.microsoft.com/office/drawing/2014/main" id="{F0FEAED3-1095-DB0E-2227-8B3D5694A5FB}"/>
              </a:ext>
            </a:extLst>
          </p:cNvPr>
          <p:cNvSpPr>
            <a:spLocks noGrp="1"/>
          </p:cNvSpPr>
          <p:nvPr>
            <p:ph type="subTitle" idx="1"/>
          </p:nvPr>
        </p:nvSpPr>
        <p:spPr/>
        <p:txBody>
          <a:bodyPr/>
          <a:lstStyle/>
          <a:p>
            <a:r>
              <a:rPr lang="en-US" dirty="0"/>
              <a:t>Elizabeth Senez, Project Manager</a:t>
            </a:r>
          </a:p>
        </p:txBody>
      </p:sp>
      <p:sp>
        <p:nvSpPr>
          <p:cNvPr id="3" name="Content Placeholder 2">
            <a:extLst>
              <a:ext uri="{FF2B5EF4-FFF2-40B4-BE49-F238E27FC236}">
                <a16:creationId xmlns:a16="http://schemas.microsoft.com/office/drawing/2014/main" id="{FB764D00-FF42-C790-FC2D-D1EB55FD79D6}"/>
              </a:ext>
            </a:extLst>
          </p:cNvPr>
          <p:cNvSpPr>
            <a:spLocks noGrp="1"/>
          </p:cNvSpPr>
          <p:nvPr>
            <p:ph idx="12"/>
          </p:nvPr>
        </p:nvSpPr>
        <p:spPr/>
        <p:txBody>
          <a:bodyPr/>
          <a:lstStyle/>
          <a:p>
            <a:r>
              <a:rPr lang="en-US"/>
              <a:t>2026 </a:t>
            </a:r>
            <a:r>
              <a:rPr lang="en-US" dirty="0"/>
              <a:t>Summer Programs</a:t>
            </a:r>
          </a:p>
        </p:txBody>
      </p:sp>
    </p:spTree>
    <p:extLst>
      <p:ext uri="{BB962C8B-B14F-4D97-AF65-F5344CB8AC3E}">
        <p14:creationId xmlns:p14="http://schemas.microsoft.com/office/powerpoint/2010/main" val="11075335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392736" y="538062"/>
            <a:ext cx="8076480" cy="940816"/>
          </a:xfrm>
        </p:spPr>
        <p:txBody>
          <a:bodyPr/>
          <a:lstStyle/>
          <a:p>
            <a:r>
              <a:rPr lang="en-US" dirty="0"/>
              <a:t>VPK</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4260409901"/>
              </p:ext>
            </p:extLst>
          </p:nvPr>
        </p:nvGraphicFramePr>
        <p:xfrm>
          <a:off x="1812594" y="1789662"/>
          <a:ext cx="9236765" cy="4909347"/>
        </p:xfrm>
        <a:graphic>
          <a:graphicData uri="http://schemas.openxmlformats.org/drawingml/2006/table">
            <a:tbl>
              <a:tblPr firstCol="1" bandRow="1">
                <a:tableStyleId>{5C22544A-7EE6-4342-B048-85BDC9FD1C3A}</a:tableStyleId>
              </a:tblPr>
              <a:tblGrid>
                <a:gridCol w="1862098">
                  <a:extLst>
                    <a:ext uri="{9D8B030D-6E8A-4147-A177-3AD203B41FA5}">
                      <a16:colId xmlns:a16="http://schemas.microsoft.com/office/drawing/2014/main" val="1218808388"/>
                    </a:ext>
                  </a:extLst>
                </a:gridCol>
                <a:gridCol w="7374667">
                  <a:extLst>
                    <a:ext uri="{9D8B030D-6E8A-4147-A177-3AD203B41FA5}">
                      <a16:colId xmlns:a16="http://schemas.microsoft.com/office/drawing/2014/main" val="1034027224"/>
                    </a:ext>
                  </a:extLst>
                </a:gridCol>
              </a:tblGrid>
              <a:tr h="52032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8 – July 28</a:t>
                      </a:r>
                    </a:p>
                  </a:txBody>
                  <a:tcPr/>
                </a:tc>
                <a:extLst>
                  <a:ext uri="{0D108BD9-81ED-4DB2-BD59-A6C34878D82A}">
                    <a16:rowId xmlns:a16="http://schemas.microsoft.com/office/drawing/2014/main" val="2670631672"/>
                  </a:ext>
                </a:extLst>
              </a:tr>
              <a:tr h="520329">
                <a:tc>
                  <a:txBody>
                    <a:bodyPr/>
                    <a:lstStyle/>
                    <a:p>
                      <a:r>
                        <a:rPr lang="en-US" dirty="0"/>
                        <a:t>Times:</a:t>
                      </a:r>
                    </a:p>
                  </a:txBody>
                  <a:tcPr/>
                </a:tc>
                <a:tc>
                  <a:txBody>
                    <a:bodyPr/>
                    <a:lstStyle/>
                    <a:p>
                      <a:r>
                        <a:rPr lang="en-US" dirty="0"/>
                        <a:t>7:15 AM – 5:15 PM</a:t>
                      </a:r>
                    </a:p>
                  </a:txBody>
                  <a:tcPr/>
                </a:tc>
                <a:extLst>
                  <a:ext uri="{0D108BD9-81ED-4DB2-BD59-A6C34878D82A}">
                    <a16:rowId xmlns:a16="http://schemas.microsoft.com/office/drawing/2014/main" val="1354165322"/>
                  </a:ext>
                </a:extLst>
              </a:tr>
              <a:tr h="651151">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Students who have not used their Early Learning Coalition voucher AND will be enrolled in kindergarten in the fall</a:t>
                      </a:r>
                      <a:endParaRPr lang="en-US" dirty="0"/>
                    </a:p>
                  </a:txBody>
                  <a:tcPr/>
                </a:tc>
                <a:extLst>
                  <a:ext uri="{0D108BD9-81ED-4DB2-BD59-A6C34878D82A}">
                    <a16:rowId xmlns:a16="http://schemas.microsoft.com/office/drawing/2014/main" val="3864281494"/>
                  </a:ext>
                </a:extLst>
              </a:tr>
              <a:tr h="1126396">
                <a:tc>
                  <a:txBody>
                    <a:bodyPr/>
                    <a:lstStyle/>
                    <a:p>
                      <a:r>
                        <a:rPr lang="en-US" dirty="0"/>
                        <a:t>What:</a:t>
                      </a:r>
                    </a:p>
                  </a:txBody>
                  <a:tcPr/>
                </a:tc>
                <a:tc>
                  <a:txBody>
                    <a:bodyPr/>
                    <a:lstStyle/>
                    <a:p>
                      <a:r>
                        <a:rPr lang="en-US" sz="1800" kern="1200" dirty="0">
                          <a:solidFill>
                            <a:schemeClr val="dk1"/>
                          </a:solidFill>
                          <a:effectLst/>
                          <a:latin typeface="+mn-lt"/>
                          <a:ea typeface="+mn-ea"/>
                          <a:cs typeface="+mn-cs"/>
                        </a:rPr>
                        <a:t>Volusia County child may enroll if the parent has a valid 2025 -2026 Certificate of Eligibility from the Early Learning Coalition of Flagler and Volusia Counties, and the child has not already attended VPK. The child must be 5 years old by Sept. 1, 2026.</a:t>
                      </a:r>
                      <a:endParaRPr lang="en-US" dirty="0"/>
                    </a:p>
                  </a:txBody>
                  <a:tcPr/>
                </a:tc>
                <a:extLst>
                  <a:ext uri="{0D108BD9-81ED-4DB2-BD59-A6C34878D82A}">
                    <a16:rowId xmlns:a16="http://schemas.microsoft.com/office/drawing/2014/main" val="65916330"/>
                  </a:ext>
                </a:extLst>
              </a:tr>
              <a:tr h="654587">
                <a:tc>
                  <a:txBody>
                    <a:bodyPr/>
                    <a:lstStyle/>
                    <a:p>
                      <a:r>
                        <a:rPr lang="en-US" dirty="0"/>
                        <a:t>Where:</a:t>
                      </a:r>
                    </a:p>
                  </a:txBody>
                  <a:tcPr/>
                </a:tc>
                <a:tc>
                  <a:txBody>
                    <a:bodyPr/>
                    <a:lstStyle/>
                    <a:p>
                      <a:r>
                        <a:rPr lang="en-US" b="1" dirty="0"/>
                        <a:t>West Side: </a:t>
                      </a:r>
                      <a:r>
                        <a:rPr lang="en-US" b="0" dirty="0"/>
                        <a:t>Starke ES</a:t>
                      </a:r>
                    </a:p>
                    <a:p>
                      <a:r>
                        <a:rPr lang="en-US" b="1" dirty="0"/>
                        <a:t>East Side: </a:t>
                      </a:r>
                      <a:r>
                        <a:rPr lang="en-US" dirty="0"/>
                        <a:t>Turie T Small ES</a:t>
                      </a:r>
                    </a:p>
                  </a:txBody>
                  <a:tcPr/>
                </a:tc>
                <a:extLst>
                  <a:ext uri="{0D108BD9-81ED-4DB2-BD59-A6C34878D82A}">
                    <a16:rowId xmlns:a16="http://schemas.microsoft.com/office/drawing/2014/main" val="4166312637"/>
                  </a:ext>
                </a:extLst>
              </a:tr>
              <a:tr h="414394">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39508">
                <a:tc>
                  <a:txBody>
                    <a:bodyPr/>
                    <a:lstStyle/>
                    <a:p>
                      <a:r>
                        <a:rPr lang="en-US" dirty="0"/>
                        <a:t>Transportation:</a:t>
                      </a:r>
                    </a:p>
                  </a:txBody>
                  <a:tcPr/>
                </a:tc>
                <a:tc>
                  <a:txBody>
                    <a:bodyPr/>
                    <a:lstStyle/>
                    <a:p>
                      <a:r>
                        <a:rPr lang="en-US" dirty="0"/>
                        <a:t>Parents are responsible for providing transportation</a:t>
                      </a:r>
                    </a:p>
                  </a:txBody>
                  <a:tcPr/>
                </a:tc>
                <a:extLst>
                  <a:ext uri="{0D108BD9-81ED-4DB2-BD59-A6C34878D82A}">
                    <a16:rowId xmlns:a16="http://schemas.microsoft.com/office/drawing/2014/main" val="2110875897"/>
                  </a:ext>
                </a:extLst>
              </a:tr>
              <a:tr h="520329">
                <a:tc>
                  <a:txBody>
                    <a:bodyPr/>
                    <a:lstStyle/>
                    <a:p>
                      <a:r>
                        <a:rPr lang="en-US" dirty="0"/>
                        <a:t>Contact:</a:t>
                      </a:r>
                    </a:p>
                  </a:txBody>
                  <a:tcPr/>
                </a:tc>
                <a:tc>
                  <a:txBody>
                    <a:bodyPr/>
                    <a:lstStyle/>
                    <a:p>
                      <a:r>
                        <a:rPr lang="en-US" dirty="0"/>
                        <a:t>Jessica Duncan, extension 20514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915336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145AF-7C1A-AB15-C4A0-F73371EFAA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9AF5F9-10D9-7890-387A-EFCAE2412657}"/>
              </a:ext>
            </a:extLst>
          </p:cNvPr>
          <p:cNvSpPr>
            <a:spLocks noGrp="1"/>
          </p:cNvSpPr>
          <p:nvPr>
            <p:ph type="title"/>
          </p:nvPr>
        </p:nvSpPr>
        <p:spPr>
          <a:xfrm>
            <a:off x="2392736" y="478241"/>
            <a:ext cx="8076480" cy="940816"/>
          </a:xfrm>
        </p:spPr>
        <p:txBody>
          <a:bodyPr/>
          <a:lstStyle/>
          <a:p>
            <a:r>
              <a:rPr lang="en-US" dirty="0"/>
              <a:t>Summer Bridge</a:t>
            </a:r>
          </a:p>
        </p:txBody>
      </p:sp>
      <p:graphicFrame>
        <p:nvGraphicFramePr>
          <p:cNvPr id="6" name="Table 5">
            <a:extLst>
              <a:ext uri="{FF2B5EF4-FFF2-40B4-BE49-F238E27FC236}">
                <a16:creationId xmlns:a16="http://schemas.microsoft.com/office/drawing/2014/main" id="{F5E2F12D-4A91-ED2D-A187-8D961573CAF0}"/>
              </a:ext>
            </a:extLst>
          </p:cNvPr>
          <p:cNvGraphicFramePr>
            <a:graphicFrameLocks noGrp="1"/>
          </p:cNvGraphicFramePr>
          <p:nvPr>
            <p:extLst>
              <p:ext uri="{D42A27DB-BD31-4B8C-83A1-F6EECF244321}">
                <p14:modId xmlns:p14="http://schemas.microsoft.com/office/powerpoint/2010/main" val="2976539855"/>
              </p:ext>
            </p:extLst>
          </p:nvPr>
        </p:nvGraphicFramePr>
        <p:xfrm>
          <a:off x="1812594" y="1772571"/>
          <a:ext cx="9236765" cy="4933381"/>
        </p:xfrm>
        <a:graphic>
          <a:graphicData uri="http://schemas.openxmlformats.org/drawingml/2006/table">
            <a:tbl>
              <a:tblPr firstCol="1" bandRow="1">
                <a:tableStyleId>{5C22544A-7EE6-4342-B048-85BDC9FD1C3A}</a:tableStyleId>
              </a:tblPr>
              <a:tblGrid>
                <a:gridCol w="1930464">
                  <a:extLst>
                    <a:ext uri="{9D8B030D-6E8A-4147-A177-3AD203B41FA5}">
                      <a16:colId xmlns:a16="http://schemas.microsoft.com/office/drawing/2014/main" val="1218808388"/>
                    </a:ext>
                  </a:extLst>
                </a:gridCol>
                <a:gridCol w="7306301">
                  <a:extLst>
                    <a:ext uri="{9D8B030D-6E8A-4147-A177-3AD203B41FA5}">
                      <a16:colId xmlns:a16="http://schemas.microsoft.com/office/drawing/2014/main" val="1034027224"/>
                    </a:ext>
                  </a:extLst>
                </a:gridCol>
              </a:tblGrid>
              <a:tr h="52032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18 – July 28</a:t>
                      </a:r>
                    </a:p>
                  </a:txBody>
                  <a:tcPr/>
                </a:tc>
                <a:extLst>
                  <a:ext uri="{0D108BD9-81ED-4DB2-BD59-A6C34878D82A}">
                    <a16:rowId xmlns:a16="http://schemas.microsoft.com/office/drawing/2014/main" val="2670631672"/>
                  </a:ext>
                </a:extLst>
              </a:tr>
              <a:tr h="520329">
                <a:tc>
                  <a:txBody>
                    <a:bodyPr/>
                    <a:lstStyle/>
                    <a:p>
                      <a:r>
                        <a:rPr lang="en-US" dirty="0"/>
                        <a:t>Times:</a:t>
                      </a:r>
                    </a:p>
                  </a:txBody>
                  <a:tcPr/>
                </a:tc>
                <a:tc>
                  <a:txBody>
                    <a:bodyPr/>
                    <a:lstStyle/>
                    <a:p>
                      <a:r>
                        <a:rPr lang="en-US" dirty="0"/>
                        <a:t>8:00 AM – 12:00 PM</a:t>
                      </a:r>
                    </a:p>
                  </a:txBody>
                  <a:tcPr/>
                </a:tc>
                <a:extLst>
                  <a:ext uri="{0D108BD9-81ED-4DB2-BD59-A6C34878D82A}">
                    <a16:rowId xmlns:a16="http://schemas.microsoft.com/office/drawing/2014/main" val="1354165322"/>
                  </a:ext>
                </a:extLst>
              </a:tr>
              <a:tr h="866459">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Used their VPK Voucher, Attending a Volusia County Kindergarten in the FALL, scored a PR 10 or below on PM3</a:t>
                      </a:r>
                      <a:endParaRPr lang="en-US" dirty="0"/>
                    </a:p>
                  </a:txBody>
                  <a:tcPr/>
                </a:tc>
                <a:extLst>
                  <a:ext uri="{0D108BD9-81ED-4DB2-BD59-A6C34878D82A}">
                    <a16:rowId xmlns:a16="http://schemas.microsoft.com/office/drawing/2014/main" val="3864281494"/>
                  </a:ext>
                </a:extLst>
              </a:tr>
              <a:tr h="1011953">
                <a:tc>
                  <a:txBody>
                    <a:bodyPr/>
                    <a:lstStyle/>
                    <a:p>
                      <a:r>
                        <a:rPr lang="en-US" dirty="0"/>
                        <a:t>What:</a:t>
                      </a:r>
                    </a:p>
                  </a:txBody>
                  <a:tcPr/>
                </a:tc>
                <a:tc>
                  <a:txBody>
                    <a:bodyPr/>
                    <a:lstStyle/>
                    <a:p>
                      <a:r>
                        <a:rPr lang="en-US" dirty="0"/>
                        <a:t>The Summer Bridge Program will have an emphasis on emergent literacy instruction grounded in the science of reading</a:t>
                      </a:r>
                    </a:p>
                  </a:txBody>
                  <a:tcPr/>
                </a:tc>
                <a:extLst>
                  <a:ext uri="{0D108BD9-81ED-4DB2-BD59-A6C34878D82A}">
                    <a16:rowId xmlns:a16="http://schemas.microsoft.com/office/drawing/2014/main" val="65916330"/>
                  </a:ext>
                </a:extLst>
              </a:tr>
              <a:tr h="546931">
                <a:tc>
                  <a:txBody>
                    <a:bodyPr/>
                    <a:lstStyle/>
                    <a:p>
                      <a:r>
                        <a:rPr lang="en-US" dirty="0"/>
                        <a:t>Where:</a:t>
                      </a:r>
                    </a:p>
                  </a:txBody>
                  <a:tcPr/>
                </a:tc>
                <a:tc>
                  <a:txBody>
                    <a:bodyPr/>
                    <a:lstStyle/>
                    <a:p>
                      <a:r>
                        <a:rPr lang="en-US" b="1" dirty="0"/>
                        <a:t>West Side: </a:t>
                      </a:r>
                      <a:r>
                        <a:rPr lang="en-US" dirty="0"/>
                        <a:t>Starke ES</a:t>
                      </a:r>
                      <a:endParaRPr lang="en-US" b="1" dirty="0"/>
                    </a:p>
                    <a:p>
                      <a:r>
                        <a:rPr lang="en-US" b="1" dirty="0"/>
                        <a:t>East Side: </a:t>
                      </a:r>
                      <a:r>
                        <a:rPr lang="en-US" dirty="0"/>
                        <a:t>Turie T Small ES</a:t>
                      </a:r>
                    </a:p>
                  </a:txBody>
                  <a:tcPr/>
                </a:tc>
                <a:extLst>
                  <a:ext uri="{0D108BD9-81ED-4DB2-BD59-A6C34878D82A}">
                    <a16:rowId xmlns:a16="http://schemas.microsoft.com/office/drawing/2014/main" val="4166312637"/>
                  </a:ext>
                </a:extLst>
              </a:tr>
              <a:tr h="414394">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39508">
                <a:tc>
                  <a:txBody>
                    <a:bodyPr/>
                    <a:lstStyle/>
                    <a:p>
                      <a:r>
                        <a:rPr lang="en-US" dirty="0"/>
                        <a:t>Transportation:</a:t>
                      </a:r>
                    </a:p>
                  </a:txBody>
                  <a:tcPr/>
                </a:tc>
                <a:tc>
                  <a:txBody>
                    <a:bodyPr/>
                    <a:lstStyle/>
                    <a:p>
                      <a:r>
                        <a:rPr lang="en-US" dirty="0"/>
                        <a:t>Parents are responsible for providing transportation</a:t>
                      </a:r>
                    </a:p>
                  </a:txBody>
                  <a:tcPr/>
                </a:tc>
                <a:extLst>
                  <a:ext uri="{0D108BD9-81ED-4DB2-BD59-A6C34878D82A}">
                    <a16:rowId xmlns:a16="http://schemas.microsoft.com/office/drawing/2014/main" val="2110875897"/>
                  </a:ext>
                </a:extLst>
              </a:tr>
              <a:tr h="520329">
                <a:tc>
                  <a:txBody>
                    <a:bodyPr/>
                    <a:lstStyle/>
                    <a:p>
                      <a:r>
                        <a:rPr lang="en-US" dirty="0"/>
                        <a:t>Contact:</a:t>
                      </a:r>
                    </a:p>
                  </a:txBody>
                  <a:tcPr/>
                </a:tc>
                <a:tc>
                  <a:txBody>
                    <a:bodyPr/>
                    <a:lstStyle/>
                    <a:p>
                      <a:r>
                        <a:rPr lang="en-US" dirty="0"/>
                        <a:t>Jessica Duncan, extension 20514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945882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207206" y="469986"/>
            <a:ext cx="8076480" cy="940816"/>
          </a:xfrm>
        </p:spPr>
        <p:txBody>
          <a:bodyPr/>
          <a:lstStyle/>
          <a:p>
            <a:r>
              <a:rPr lang="en-US" dirty="0"/>
              <a:t>SEA Lab</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1952489810"/>
              </p:ext>
            </p:extLst>
          </p:nvPr>
        </p:nvGraphicFramePr>
        <p:xfrm>
          <a:off x="1815907" y="1708549"/>
          <a:ext cx="8859079" cy="5017385"/>
        </p:xfrm>
        <a:graphic>
          <a:graphicData uri="http://schemas.openxmlformats.org/drawingml/2006/table">
            <a:tbl>
              <a:tblPr firstCol="1" bandRow="1">
                <a:tableStyleId>{5C22544A-7EE6-4342-B048-85BDC9FD1C3A}</a:tableStyleId>
              </a:tblPr>
              <a:tblGrid>
                <a:gridCol w="1824601">
                  <a:extLst>
                    <a:ext uri="{9D8B030D-6E8A-4147-A177-3AD203B41FA5}">
                      <a16:colId xmlns:a16="http://schemas.microsoft.com/office/drawing/2014/main" val="1218808388"/>
                    </a:ext>
                  </a:extLst>
                </a:gridCol>
                <a:gridCol w="7034478">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8 – June 18</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8:00 AM – 11:00 AM</a:t>
                      </a:r>
                    </a:p>
                  </a:txBody>
                  <a:tcPr/>
                </a:tc>
                <a:extLst>
                  <a:ext uri="{0D108BD9-81ED-4DB2-BD59-A6C34878D82A}">
                    <a16:rowId xmlns:a16="http://schemas.microsoft.com/office/drawing/2014/main" val="1354165322"/>
                  </a:ext>
                </a:extLst>
              </a:tr>
              <a:tr h="370470">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Current Kindergarten and 1</a:t>
                      </a:r>
                      <a:r>
                        <a:rPr lang="en-US" sz="1800" baseline="30000" dirty="0"/>
                        <a:t>st</a:t>
                      </a:r>
                      <a:r>
                        <a:rPr lang="en-US" sz="1800" dirty="0"/>
                        <a:t> Grade Students</a:t>
                      </a:r>
                    </a:p>
                    <a:p>
                      <a:endParaRPr lang="en-US" dirty="0"/>
                    </a:p>
                  </a:txBody>
                  <a:tcPr/>
                </a:tc>
                <a:extLst>
                  <a:ext uri="{0D108BD9-81ED-4DB2-BD59-A6C34878D82A}">
                    <a16:rowId xmlns:a16="http://schemas.microsoft.com/office/drawing/2014/main" val="3864281494"/>
                  </a:ext>
                </a:extLst>
              </a:tr>
              <a:tr h="783570">
                <a:tc>
                  <a:txBody>
                    <a:bodyPr/>
                    <a:lstStyle/>
                    <a:p>
                      <a:r>
                        <a:rPr lang="en-US" dirty="0"/>
                        <a:t>What:</a:t>
                      </a:r>
                    </a:p>
                  </a:txBody>
                  <a:tcPr/>
                </a:tc>
                <a:tc>
                  <a:txBody>
                    <a:bodyPr/>
                    <a:lstStyle/>
                    <a:p>
                      <a:r>
                        <a:rPr lang="en-US" sz="1800" kern="1200" dirty="0">
                          <a:solidFill>
                            <a:schemeClr val="dk1"/>
                          </a:solidFill>
                          <a:effectLst/>
                          <a:latin typeface="+mn-lt"/>
                          <a:ea typeface="+mn-ea"/>
                          <a:cs typeface="+mn-cs"/>
                        </a:rPr>
                        <a:t>This enrichment program allows students to participate in hands-on math and science activities while researching informational text. This is also a Professional Development for our teachers. </a:t>
                      </a:r>
                      <a:endParaRPr lang="en-US" dirty="0"/>
                    </a:p>
                  </a:txBody>
                  <a:tcPr/>
                </a:tc>
                <a:extLst>
                  <a:ext uri="{0D108BD9-81ED-4DB2-BD59-A6C34878D82A}">
                    <a16:rowId xmlns:a16="http://schemas.microsoft.com/office/drawing/2014/main" val="4145388500"/>
                  </a:ext>
                </a:extLst>
              </a:tr>
              <a:tr h="549988">
                <a:tc>
                  <a:txBody>
                    <a:bodyPr/>
                    <a:lstStyle/>
                    <a:p>
                      <a:r>
                        <a:rPr lang="en-US" dirty="0"/>
                        <a:t>Where:</a:t>
                      </a:r>
                    </a:p>
                  </a:txBody>
                  <a:tcPr/>
                </a:tc>
                <a:tc>
                  <a:txBody>
                    <a:bodyPr/>
                    <a:lstStyle/>
                    <a:p>
                      <a:r>
                        <a:rPr lang="en-US" b="1" dirty="0"/>
                        <a:t>West Side: </a:t>
                      </a:r>
                      <a:r>
                        <a:rPr lang="en-US" dirty="0"/>
                        <a:t>Timbercrest ES </a:t>
                      </a:r>
                    </a:p>
                    <a:p>
                      <a:r>
                        <a:rPr lang="en-US" b="1" dirty="0"/>
                        <a:t>East Side: </a:t>
                      </a:r>
                      <a:r>
                        <a:rPr lang="en-US" dirty="0"/>
                        <a:t>R J Longstreet ES</a:t>
                      </a: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Snacks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Parents are responsible for providing transportation</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Elizabeth Senez, Extension 23349</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9924905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044505" y="327432"/>
            <a:ext cx="8617227" cy="940816"/>
          </a:xfrm>
        </p:spPr>
        <p:txBody>
          <a:bodyPr>
            <a:normAutofit fontScale="90000"/>
          </a:bodyPr>
          <a:lstStyle/>
          <a:p>
            <a:r>
              <a:rPr lang="en-US" dirty="0"/>
              <a:t>BEST Reading Adventure</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77044190"/>
              </p:ext>
            </p:extLst>
          </p:nvPr>
        </p:nvGraphicFramePr>
        <p:xfrm>
          <a:off x="2044506" y="1404981"/>
          <a:ext cx="8617227" cy="5262917"/>
        </p:xfrm>
        <a:graphic>
          <a:graphicData uri="http://schemas.openxmlformats.org/drawingml/2006/table">
            <a:tbl>
              <a:tblPr firstCol="1" bandRow="1">
                <a:tableStyleId>{5C22544A-7EE6-4342-B048-85BDC9FD1C3A}</a:tableStyleId>
              </a:tblPr>
              <a:tblGrid>
                <a:gridCol w="1847797">
                  <a:extLst>
                    <a:ext uri="{9D8B030D-6E8A-4147-A177-3AD203B41FA5}">
                      <a16:colId xmlns:a16="http://schemas.microsoft.com/office/drawing/2014/main" val="1218808388"/>
                    </a:ext>
                  </a:extLst>
                </a:gridCol>
                <a:gridCol w="6769430">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611292">
                <a:tc>
                  <a:txBody>
                    <a:bodyPr/>
                    <a:lstStyle/>
                    <a:p>
                      <a:r>
                        <a:rPr lang="en-US" dirty="0"/>
                        <a:t>Who:</a:t>
                      </a:r>
                    </a:p>
                  </a:txBody>
                  <a:tcPr/>
                </a:tc>
                <a:tc>
                  <a:txBody>
                    <a:bodyPr/>
                    <a:lstStyle/>
                    <a:p>
                      <a:r>
                        <a:rPr lang="en-US" dirty="0"/>
                        <a:t>Title I 2</a:t>
                      </a:r>
                      <a:r>
                        <a:rPr lang="en-US" baseline="30000" dirty="0"/>
                        <a:t>nd</a:t>
                      </a:r>
                      <a:r>
                        <a:rPr lang="en-US" dirty="0"/>
                        <a:t> grade students who are emergent readers</a:t>
                      </a:r>
                    </a:p>
                  </a:txBody>
                  <a:tcPr/>
                </a:tc>
                <a:extLst>
                  <a:ext uri="{0D108BD9-81ED-4DB2-BD59-A6C34878D82A}">
                    <a16:rowId xmlns:a16="http://schemas.microsoft.com/office/drawing/2014/main" val="3864281494"/>
                  </a:ext>
                </a:extLst>
              </a:tr>
              <a:tr h="783570">
                <a:tc>
                  <a:txBody>
                    <a:bodyPr/>
                    <a:lstStyle/>
                    <a:p>
                      <a:r>
                        <a:rPr lang="en-US" dirty="0"/>
                        <a:t>What:</a:t>
                      </a:r>
                    </a:p>
                  </a:txBody>
                  <a:tcPr/>
                </a:tc>
                <a:tc>
                  <a:txBody>
                    <a:bodyPr/>
                    <a:lstStyle/>
                    <a:p>
                      <a:r>
                        <a:rPr lang="en-US" sz="1800" kern="1200" dirty="0">
                          <a:solidFill>
                            <a:schemeClr val="dk1"/>
                          </a:solidFill>
                          <a:effectLst/>
                          <a:latin typeface="+mn-lt"/>
                          <a:ea typeface="+mn-ea"/>
                          <a:cs typeface="+mn-cs"/>
                        </a:rPr>
                        <a:t>Students will be provided with engaging summer reading instruction in the B.E.S.T. Standards for English Language Arts.</a:t>
                      </a:r>
                      <a:endParaRPr lang="en-US" dirty="0"/>
                    </a:p>
                  </a:txBody>
                  <a:tcPr/>
                </a:tc>
                <a:extLst>
                  <a:ext uri="{0D108BD9-81ED-4DB2-BD59-A6C34878D82A}">
                    <a16:rowId xmlns:a16="http://schemas.microsoft.com/office/drawing/2014/main" val="3569339190"/>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DeBary ES, Osteen ES, Pierson ES, Starke ES, Deltona Lakes ES, Woodward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Westside ES, Horizon ES, Pine Trail ES, Read-Pattillo ES, Turie T Small ES</a:t>
                      </a: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Katherine Klynstra, extension 20581</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444609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306887" y="611688"/>
            <a:ext cx="8769266" cy="940816"/>
          </a:xfrm>
        </p:spPr>
        <p:txBody>
          <a:bodyPr>
            <a:normAutofit fontScale="90000"/>
          </a:bodyPr>
          <a:lstStyle/>
          <a:p>
            <a:r>
              <a:rPr lang="en-US" dirty="0"/>
              <a:t>3rd Grade </a:t>
            </a:r>
            <a:br>
              <a:rPr lang="en-US" dirty="0"/>
            </a:br>
            <a:r>
              <a:rPr lang="en-US" dirty="0"/>
              <a:t>Reading Camp</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628213462"/>
              </p:ext>
            </p:extLst>
          </p:nvPr>
        </p:nvGraphicFramePr>
        <p:xfrm>
          <a:off x="1853648" y="1606388"/>
          <a:ext cx="9675744" cy="5151672"/>
        </p:xfrm>
        <a:graphic>
          <a:graphicData uri="http://schemas.openxmlformats.org/drawingml/2006/table">
            <a:tbl>
              <a:tblPr firstCol="1" bandRow="1">
                <a:tableStyleId>{5C22544A-7EE6-4342-B048-85BDC9FD1C3A}</a:tableStyleId>
              </a:tblPr>
              <a:tblGrid>
                <a:gridCol w="1944608">
                  <a:extLst>
                    <a:ext uri="{9D8B030D-6E8A-4147-A177-3AD203B41FA5}">
                      <a16:colId xmlns:a16="http://schemas.microsoft.com/office/drawing/2014/main" val="1218808388"/>
                    </a:ext>
                  </a:extLst>
                </a:gridCol>
                <a:gridCol w="7731136">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554938">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Any student receiving their reading instruction in the general education classroom who scored a level 1 on PM 3, and has not received a good cause exemption</a:t>
                      </a:r>
                    </a:p>
                  </a:txBody>
                  <a:tcPr/>
                </a:tc>
                <a:extLst>
                  <a:ext uri="{0D108BD9-81ED-4DB2-BD59-A6C34878D82A}">
                    <a16:rowId xmlns:a16="http://schemas.microsoft.com/office/drawing/2014/main" val="3864281494"/>
                  </a:ext>
                </a:extLst>
              </a:tr>
              <a:tr h="500047">
                <a:tc>
                  <a:txBody>
                    <a:bodyPr/>
                    <a:lstStyle/>
                    <a:p>
                      <a:r>
                        <a:rPr lang="en-US" dirty="0"/>
                        <a:t>What: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This is an intensive reading camp is for 3rd grade students.</a:t>
                      </a:r>
                      <a:endParaRPr lang="en-US" dirty="0"/>
                    </a:p>
                  </a:txBody>
                  <a:tcPr/>
                </a:tc>
                <a:extLst>
                  <a:ext uri="{0D108BD9-81ED-4DB2-BD59-A6C34878D82A}">
                    <a16:rowId xmlns:a16="http://schemas.microsoft.com/office/drawing/2014/main" val="4157541210"/>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DeBary ES, Osteen ES, Pierson ES, Starke ES, Deltona Lakes ES, Woodward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Westside ES, Horizon ES, Pine Trail ES, Read-Pattillo ES, Turie T Small ES</a:t>
                      </a: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Katherine Klynstra, extension 20581</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19770519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1433071" y="464295"/>
            <a:ext cx="9325857" cy="940816"/>
          </a:xfrm>
        </p:spPr>
        <p:txBody>
          <a:bodyPr>
            <a:normAutofit fontScale="90000"/>
          </a:bodyPr>
          <a:lstStyle/>
          <a:p>
            <a:r>
              <a:rPr lang="en-US" sz="4800" dirty="0"/>
              <a:t>ESE 3</a:t>
            </a:r>
            <a:r>
              <a:rPr lang="en-US" sz="4800" baseline="30000" dirty="0"/>
              <a:t>rd</a:t>
            </a:r>
            <a:r>
              <a:rPr lang="en-US" sz="4800" dirty="0"/>
              <a:t> Grade </a:t>
            </a:r>
            <a:br>
              <a:rPr lang="en-US" sz="4800" dirty="0"/>
            </a:br>
            <a:r>
              <a:rPr lang="en-US" sz="4800" dirty="0"/>
              <a:t>Reading Camp</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605815587"/>
              </p:ext>
            </p:extLst>
          </p:nvPr>
        </p:nvGraphicFramePr>
        <p:xfrm>
          <a:off x="1738789" y="1543294"/>
          <a:ext cx="9325857" cy="5199124"/>
        </p:xfrm>
        <a:graphic>
          <a:graphicData uri="http://schemas.openxmlformats.org/drawingml/2006/table">
            <a:tbl>
              <a:tblPr firstCol="1" bandRow="1">
                <a:tableStyleId>{5C22544A-7EE6-4342-B048-85BDC9FD1C3A}</a:tableStyleId>
              </a:tblPr>
              <a:tblGrid>
                <a:gridCol w="1838716">
                  <a:extLst>
                    <a:ext uri="{9D8B030D-6E8A-4147-A177-3AD203B41FA5}">
                      <a16:colId xmlns:a16="http://schemas.microsoft.com/office/drawing/2014/main" val="1218808388"/>
                    </a:ext>
                  </a:extLst>
                </a:gridCol>
                <a:gridCol w="7487141">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395863">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680626">
                <a:tc>
                  <a:txBody>
                    <a:bodyPr/>
                    <a:lstStyle/>
                    <a:p>
                      <a:r>
                        <a:rPr lang="en-US" dirty="0"/>
                        <a:t>Who:</a:t>
                      </a:r>
                    </a:p>
                  </a:txBody>
                  <a:tcPr/>
                </a:tc>
                <a:tc>
                  <a:txBody>
                    <a:bodyPr/>
                    <a:lstStyle/>
                    <a:p>
                      <a:r>
                        <a:rPr lang="en-US" sz="1800" kern="1200" dirty="0">
                          <a:solidFill>
                            <a:schemeClr val="dk1"/>
                          </a:solidFill>
                          <a:effectLst/>
                          <a:latin typeface="+mn-lt"/>
                          <a:ea typeface="+mn-ea"/>
                          <a:cs typeface="+mn-cs"/>
                        </a:rPr>
                        <a:t>Students that are a Level 1 on FAST PM 3, who have not earned a good cause exemption, AND receive ELA instruction in a separate class. </a:t>
                      </a:r>
                      <a:endParaRPr lang="en-US" dirty="0"/>
                    </a:p>
                  </a:txBody>
                  <a:tcPr/>
                </a:tc>
                <a:extLst>
                  <a:ext uri="{0D108BD9-81ED-4DB2-BD59-A6C34878D82A}">
                    <a16:rowId xmlns:a16="http://schemas.microsoft.com/office/drawing/2014/main" val="3864281494"/>
                  </a:ext>
                </a:extLst>
              </a:tr>
              <a:tr h="700755">
                <a:tc>
                  <a:txBody>
                    <a:bodyPr/>
                    <a:lstStyle/>
                    <a:p>
                      <a:r>
                        <a:rPr lang="en-US" dirty="0"/>
                        <a:t>What:</a:t>
                      </a:r>
                    </a:p>
                  </a:txBody>
                  <a:tcPr/>
                </a:tc>
                <a:tc>
                  <a:txBody>
                    <a:bodyPr/>
                    <a:lstStyle/>
                    <a:p>
                      <a:r>
                        <a:rPr lang="en-US" sz="1800" kern="1200" dirty="0">
                          <a:solidFill>
                            <a:schemeClr val="dk1"/>
                          </a:solidFill>
                          <a:effectLst/>
                          <a:latin typeface="+mn-lt"/>
                          <a:ea typeface="+mn-ea"/>
                          <a:cs typeface="+mn-cs"/>
                        </a:rPr>
                        <a:t>This is an intensive reading camp is for 3rd grade students receiving their reading instruction in a separate ESE classroom. </a:t>
                      </a:r>
                      <a:endParaRPr lang="en-US" dirty="0"/>
                    </a:p>
                  </a:txBody>
                  <a:tcPr/>
                </a:tc>
                <a:extLst>
                  <a:ext uri="{0D108BD9-81ED-4DB2-BD59-A6C34878D82A}">
                    <a16:rowId xmlns:a16="http://schemas.microsoft.com/office/drawing/2014/main" val="2624617846"/>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Debary ES, Osteen ES, Pierson ES, Starke ES, Deltona Lakes ES, Woodward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Westside ES, Horizon ES, Pine Trail ES, Read-Pattillo ES, Turie T Small ES</a:t>
                      </a: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Lida Grillo, extension 38352</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620111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173716" y="526999"/>
            <a:ext cx="8076480" cy="940816"/>
          </a:xfrm>
        </p:spPr>
        <p:txBody>
          <a:bodyPr>
            <a:normAutofit/>
          </a:bodyPr>
          <a:lstStyle/>
          <a:p>
            <a:r>
              <a:rPr lang="en-US" dirty="0"/>
              <a:t>Next Generation CSI</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3777852547"/>
              </p:ext>
            </p:extLst>
          </p:nvPr>
        </p:nvGraphicFramePr>
        <p:xfrm>
          <a:off x="1782417" y="1467815"/>
          <a:ext cx="8859079" cy="5132902"/>
        </p:xfrm>
        <a:graphic>
          <a:graphicData uri="http://schemas.openxmlformats.org/drawingml/2006/table">
            <a:tbl>
              <a:tblPr firstCol="1" bandRow="1">
                <a:tableStyleId>{5C22544A-7EE6-4342-B048-85BDC9FD1C3A}</a:tableStyleId>
              </a:tblPr>
              <a:tblGrid>
                <a:gridCol w="1883729">
                  <a:extLst>
                    <a:ext uri="{9D8B030D-6E8A-4147-A177-3AD203B41FA5}">
                      <a16:colId xmlns:a16="http://schemas.microsoft.com/office/drawing/2014/main" val="1218808388"/>
                    </a:ext>
                  </a:extLst>
                </a:gridCol>
                <a:gridCol w="6975350">
                  <a:extLst>
                    <a:ext uri="{9D8B030D-6E8A-4147-A177-3AD203B41FA5}">
                      <a16:colId xmlns:a16="http://schemas.microsoft.com/office/drawing/2014/main" val="1034027224"/>
                    </a:ext>
                  </a:extLst>
                </a:gridCol>
              </a:tblGrid>
              <a:tr h="535444">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466476">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764056">
                <a:tc>
                  <a:txBody>
                    <a:bodyPr/>
                    <a:lstStyle/>
                    <a:p>
                      <a:r>
                        <a:rPr lang="en-US" dirty="0"/>
                        <a:t>Who:</a:t>
                      </a:r>
                    </a:p>
                  </a:txBody>
                  <a:tcPr/>
                </a:tc>
                <a:tc>
                  <a:txBody>
                    <a:bodyPr/>
                    <a:lstStyle/>
                    <a:p>
                      <a:r>
                        <a:rPr lang="en-US" sz="1800" kern="1200" dirty="0">
                          <a:solidFill>
                            <a:schemeClr val="dk1"/>
                          </a:solidFill>
                          <a:effectLst/>
                          <a:latin typeface="+mn-lt"/>
                          <a:ea typeface="+mn-ea"/>
                          <a:cs typeface="+mn-cs"/>
                        </a:rPr>
                        <a:t>Students that are a Level 2 or 3 on FAST PM 2</a:t>
                      </a:r>
                      <a:endParaRPr lang="en-US" dirty="0"/>
                    </a:p>
                  </a:txBody>
                  <a:tcPr/>
                </a:tc>
                <a:extLst>
                  <a:ext uri="{0D108BD9-81ED-4DB2-BD59-A6C34878D82A}">
                    <a16:rowId xmlns:a16="http://schemas.microsoft.com/office/drawing/2014/main" val="3864281494"/>
                  </a:ext>
                </a:extLst>
              </a:tr>
              <a:tr h="764056">
                <a:tc>
                  <a:txBody>
                    <a:bodyPr/>
                    <a:lstStyle/>
                    <a:p>
                      <a:r>
                        <a:rPr lang="en-US" dirty="0"/>
                        <a:t>What: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An engaging, hands-on, integrated science, reading and math program designed to strengthen students’ skills.</a:t>
                      </a:r>
                    </a:p>
                  </a:txBody>
                  <a:tcPr/>
                </a:tc>
                <a:extLst>
                  <a:ext uri="{0D108BD9-81ED-4DB2-BD59-A6C34878D82A}">
                    <a16:rowId xmlns:a16="http://schemas.microsoft.com/office/drawing/2014/main" val="3260387959"/>
                  </a:ext>
                </a:extLst>
              </a:tr>
              <a:tr h="1159117">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DeBary ES, Osteen ES, Pierson ES, Starke ES, Deltona Lakes ES, Woodward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Westside ES, Horizon ES, Pine Trail ES, Read-Pattillo ES, Turie T Small ES</a:t>
                      </a:r>
                    </a:p>
                  </a:txBody>
                  <a:tcPr/>
                </a:tc>
                <a:extLst>
                  <a:ext uri="{0D108BD9-81ED-4DB2-BD59-A6C34878D82A}">
                    <a16:rowId xmlns:a16="http://schemas.microsoft.com/office/drawing/2014/main" val="4166312637"/>
                  </a:ext>
                </a:extLst>
              </a:tr>
              <a:tr h="426431">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52275">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35444">
                <a:tc>
                  <a:txBody>
                    <a:bodyPr/>
                    <a:lstStyle/>
                    <a:p>
                      <a:r>
                        <a:rPr lang="en-US" dirty="0"/>
                        <a:t>Contact:</a:t>
                      </a:r>
                    </a:p>
                  </a:txBody>
                  <a:tcPr/>
                </a:tc>
                <a:tc>
                  <a:txBody>
                    <a:bodyPr/>
                    <a:lstStyle/>
                    <a:p>
                      <a:r>
                        <a:rPr lang="en-US" dirty="0"/>
                        <a:t>Elizabeth Senez, extension 23349</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1086765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253229" y="271501"/>
            <a:ext cx="8076480" cy="940816"/>
          </a:xfrm>
        </p:spPr>
        <p:txBody>
          <a:bodyPr>
            <a:normAutofit/>
          </a:bodyPr>
          <a:lstStyle/>
          <a:p>
            <a:r>
              <a:rPr lang="en-US" dirty="0"/>
              <a:t>Elementary ESY</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2166117565"/>
              </p:ext>
            </p:extLst>
          </p:nvPr>
        </p:nvGraphicFramePr>
        <p:xfrm>
          <a:off x="1861929" y="1494329"/>
          <a:ext cx="8859079" cy="5026613"/>
        </p:xfrm>
        <a:graphic>
          <a:graphicData uri="http://schemas.openxmlformats.org/drawingml/2006/table">
            <a:tbl>
              <a:tblPr firstCol="1" bandRow="1">
                <a:tableStyleId>{5C22544A-7EE6-4342-B048-85BDC9FD1C3A}</a:tableStyleId>
              </a:tblPr>
              <a:tblGrid>
                <a:gridCol w="1864036">
                  <a:extLst>
                    <a:ext uri="{9D8B030D-6E8A-4147-A177-3AD203B41FA5}">
                      <a16:colId xmlns:a16="http://schemas.microsoft.com/office/drawing/2014/main" val="1218808388"/>
                    </a:ext>
                  </a:extLst>
                </a:gridCol>
                <a:gridCol w="6995043">
                  <a:extLst>
                    <a:ext uri="{9D8B030D-6E8A-4147-A177-3AD203B41FA5}">
                      <a16:colId xmlns:a16="http://schemas.microsoft.com/office/drawing/2014/main" val="1034027224"/>
                    </a:ext>
                  </a:extLst>
                </a:gridCol>
              </a:tblGrid>
              <a:tr h="504220">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504220">
                <a:tc>
                  <a:txBody>
                    <a:bodyPr/>
                    <a:lstStyle/>
                    <a:p>
                      <a:r>
                        <a:rPr lang="en-US" dirty="0"/>
                        <a:t>Times:</a:t>
                      </a:r>
                    </a:p>
                  </a:txBody>
                  <a:tcPr/>
                </a:tc>
                <a:tc>
                  <a:txBody>
                    <a:bodyPr/>
                    <a:lstStyle/>
                    <a:p>
                      <a:r>
                        <a:rPr lang="en-US" dirty="0"/>
                        <a:t>8:00 AM – 1:35 PM</a:t>
                      </a:r>
                    </a:p>
                  </a:txBody>
                  <a:tcPr/>
                </a:tc>
                <a:extLst>
                  <a:ext uri="{0D108BD9-81ED-4DB2-BD59-A6C34878D82A}">
                    <a16:rowId xmlns:a16="http://schemas.microsoft.com/office/drawing/2014/main" val="1354165322"/>
                  </a:ext>
                </a:extLst>
              </a:tr>
              <a:tr h="642406">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Students with Individual Education Plans (IEPs) reflecting “ESY.”</a:t>
                      </a:r>
                      <a:endParaRPr lang="en-US" dirty="0"/>
                    </a:p>
                  </a:txBody>
                  <a:tcPr/>
                </a:tc>
                <a:extLst>
                  <a:ext uri="{0D108BD9-81ED-4DB2-BD59-A6C34878D82A}">
                    <a16:rowId xmlns:a16="http://schemas.microsoft.com/office/drawing/2014/main" val="3864281494"/>
                  </a:ext>
                </a:extLst>
              </a:tr>
              <a:tr h="719502">
                <a:tc>
                  <a:txBody>
                    <a:bodyPr/>
                    <a:lstStyle/>
                    <a:p>
                      <a:r>
                        <a:rPr lang="en-US" dirty="0"/>
                        <a:t>What:</a:t>
                      </a:r>
                    </a:p>
                  </a:txBody>
                  <a:tcPr/>
                </a:tc>
                <a:tc>
                  <a:txBody>
                    <a:bodyPr/>
                    <a:lstStyle/>
                    <a:p>
                      <a:r>
                        <a:rPr lang="en-US" dirty="0"/>
                        <a:t>ESY is the Extended School Year for students with disabilities determined by the IEP team. </a:t>
                      </a:r>
                    </a:p>
                  </a:txBody>
                  <a:tcPr/>
                </a:tc>
                <a:extLst>
                  <a:ext uri="{0D108BD9-81ED-4DB2-BD59-A6C34878D82A}">
                    <a16:rowId xmlns:a16="http://schemas.microsoft.com/office/drawing/2014/main" val="2857838068"/>
                  </a:ext>
                </a:extLst>
              </a:tr>
              <a:tr h="1155812">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DeBary ES, Osteen ES, Pierson ES, Starke ES, Deltona Lakes ES, Woodward 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solidFill>
                            <a:schemeClr val="tx1"/>
                          </a:solidFill>
                        </a:rPr>
                        <a:t>Westside ES, Horizon ES, Pine Trail ES, Read-Pattillo ES, Turie T Small ES</a:t>
                      </a:r>
                    </a:p>
                  </a:txBody>
                  <a:tcPr/>
                </a:tc>
                <a:extLst>
                  <a:ext uri="{0D108BD9-81ED-4DB2-BD59-A6C34878D82A}">
                    <a16:rowId xmlns:a16="http://schemas.microsoft.com/office/drawing/2014/main" val="4166312637"/>
                  </a:ext>
                </a:extLst>
              </a:tr>
              <a:tr h="401564">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25901">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622360">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Lida Grillo, extension 38352</a:t>
                      </a:r>
                    </a:p>
                    <a:p>
                      <a:endParaRPr lang="en-US" dirty="0"/>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565662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1433071" y="327563"/>
            <a:ext cx="9325857" cy="940816"/>
          </a:xfrm>
        </p:spPr>
        <p:txBody>
          <a:bodyPr>
            <a:normAutofit/>
          </a:bodyPr>
          <a:lstStyle/>
          <a:p>
            <a:r>
              <a:rPr lang="en-US" sz="4800" dirty="0"/>
              <a:t>Credit Retrieval</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1074346105"/>
              </p:ext>
            </p:extLst>
          </p:nvPr>
        </p:nvGraphicFramePr>
        <p:xfrm>
          <a:off x="1687512" y="1447840"/>
          <a:ext cx="9325857" cy="5100969"/>
        </p:xfrm>
        <a:graphic>
          <a:graphicData uri="http://schemas.openxmlformats.org/drawingml/2006/table">
            <a:tbl>
              <a:tblPr firstCol="1" bandRow="1">
                <a:tableStyleId>{5C22544A-7EE6-4342-B048-85BDC9FD1C3A}</a:tableStyleId>
              </a:tblPr>
              <a:tblGrid>
                <a:gridCol w="1838716">
                  <a:extLst>
                    <a:ext uri="{9D8B030D-6E8A-4147-A177-3AD203B41FA5}">
                      <a16:colId xmlns:a16="http://schemas.microsoft.com/office/drawing/2014/main" val="1218808388"/>
                    </a:ext>
                  </a:extLst>
                </a:gridCol>
                <a:gridCol w="7487141">
                  <a:extLst>
                    <a:ext uri="{9D8B030D-6E8A-4147-A177-3AD203B41FA5}">
                      <a16:colId xmlns:a16="http://schemas.microsoft.com/office/drawing/2014/main" val="1034027224"/>
                    </a:ext>
                  </a:extLst>
                </a:gridCol>
              </a:tblGrid>
              <a:tr h="537728">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16</a:t>
                      </a:r>
                    </a:p>
                  </a:txBody>
                  <a:tcPr/>
                </a:tc>
                <a:extLst>
                  <a:ext uri="{0D108BD9-81ED-4DB2-BD59-A6C34878D82A}">
                    <a16:rowId xmlns:a16="http://schemas.microsoft.com/office/drawing/2014/main" val="2670631672"/>
                  </a:ext>
                </a:extLst>
              </a:tr>
              <a:tr h="537728">
                <a:tc>
                  <a:txBody>
                    <a:bodyPr/>
                    <a:lstStyle/>
                    <a:p>
                      <a:r>
                        <a:rPr lang="en-US" dirty="0"/>
                        <a:t>Times:</a:t>
                      </a:r>
                    </a:p>
                  </a:txBody>
                  <a:tcPr/>
                </a:tc>
                <a:tc>
                  <a:txBody>
                    <a:bodyPr/>
                    <a:lstStyle/>
                    <a:p>
                      <a:r>
                        <a:rPr lang="en-US" dirty="0"/>
                        <a:t>9:00 AM – 2:35 PM</a:t>
                      </a:r>
                    </a:p>
                  </a:txBody>
                  <a:tcPr/>
                </a:tc>
                <a:extLst>
                  <a:ext uri="{0D108BD9-81ED-4DB2-BD59-A6C34878D82A}">
                    <a16:rowId xmlns:a16="http://schemas.microsoft.com/office/drawing/2014/main" val="1354165322"/>
                  </a:ext>
                </a:extLst>
              </a:tr>
              <a:tr h="767315">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t>Students who earned an ‘F’ in a core course and did not earn credit </a:t>
                      </a:r>
                      <a:r>
                        <a:rPr lang="en-US" sz="1600" dirty="0"/>
                        <a:t>(8</a:t>
                      </a:r>
                      <a:r>
                        <a:rPr lang="en-US" sz="1600" baseline="30000" dirty="0"/>
                        <a:t>th</a:t>
                      </a:r>
                      <a:r>
                        <a:rPr lang="en-US" sz="1600" dirty="0"/>
                        <a:t> &amp; 12</a:t>
                      </a:r>
                      <a:r>
                        <a:rPr lang="en-US" sz="1600" baseline="30000" dirty="0"/>
                        <a:t>th </a:t>
                      </a:r>
                      <a:r>
                        <a:rPr lang="en-US" sz="1600" dirty="0"/>
                        <a:t> grade students will be given preference, then 11</a:t>
                      </a:r>
                      <a:r>
                        <a:rPr lang="en-US" sz="1600" baseline="30000" dirty="0"/>
                        <a:t>th</a:t>
                      </a:r>
                      <a:r>
                        <a:rPr lang="en-US" sz="1600" dirty="0"/>
                        <a:t>, 10</a:t>
                      </a:r>
                      <a:r>
                        <a:rPr lang="en-US" sz="1600" baseline="30000" dirty="0"/>
                        <a:t>th</a:t>
                      </a:r>
                      <a:r>
                        <a:rPr lang="en-US" sz="1600" dirty="0"/>
                        <a:t>, 9</a:t>
                      </a:r>
                      <a:r>
                        <a:rPr lang="en-US" sz="1600" baseline="30000" dirty="0"/>
                        <a:t>th</a:t>
                      </a:r>
                      <a:r>
                        <a:rPr lang="en-US" sz="1600" dirty="0"/>
                        <a:t>, 7</a:t>
                      </a:r>
                      <a:r>
                        <a:rPr lang="en-US" sz="1600" baseline="30000" dirty="0"/>
                        <a:t>th</a:t>
                      </a:r>
                      <a:r>
                        <a:rPr lang="en-US" sz="1600" dirty="0"/>
                        <a:t>, 6</a:t>
                      </a:r>
                      <a:r>
                        <a:rPr lang="en-US" sz="1600" baseline="30000" dirty="0"/>
                        <a:t>th</a:t>
                      </a:r>
                      <a:r>
                        <a:rPr lang="en-US" sz="1600" dirty="0"/>
                        <a:t>)</a:t>
                      </a:r>
                      <a:endParaRPr lang="en-US" sz="1600" dirty="0">
                        <a:highlight>
                          <a:srgbClr val="FFFF00"/>
                        </a:highlight>
                      </a:endParaRPr>
                    </a:p>
                  </a:txBody>
                  <a:tcPr/>
                </a:tc>
                <a:extLst>
                  <a:ext uri="{0D108BD9-81ED-4DB2-BD59-A6C34878D82A}">
                    <a16:rowId xmlns:a16="http://schemas.microsoft.com/office/drawing/2014/main" val="3864281494"/>
                  </a:ext>
                </a:extLst>
              </a:tr>
              <a:tr h="767315">
                <a:tc>
                  <a:txBody>
                    <a:bodyPr/>
                    <a:lstStyle/>
                    <a:p>
                      <a:r>
                        <a:rPr lang="en-US" dirty="0"/>
                        <a:t>What:</a:t>
                      </a:r>
                    </a:p>
                  </a:txBody>
                  <a:tcPr/>
                </a:tc>
                <a:tc>
                  <a:txBody>
                    <a:bodyPr/>
                    <a:lstStyle/>
                    <a:p>
                      <a:r>
                        <a:rPr lang="en-US" sz="1800" kern="1200" dirty="0">
                          <a:solidFill>
                            <a:schemeClr val="dk1"/>
                          </a:solidFill>
                          <a:effectLst/>
                          <a:latin typeface="+mn-lt"/>
                          <a:ea typeface="+mn-ea"/>
                          <a:cs typeface="+mn-cs"/>
                        </a:rPr>
                        <a:t>Secondary sites will host credit retrieval courses for students who failed language arts, math, science, and/or social studies. </a:t>
                      </a:r>
                      <a:endParaRPr lang="en-US" dirty="0"/>
                    </a:p>
                  </a:txBody>
                  <a:tcPr/>
                </a:tc>
                <a:extLst>
                  <a:ext uri="{0D108BD9-81ED-4DB2-BD59-A6C34878D82A}">
                    <a16:rowId xmlns:a16="http://schemas.microsoft.com/office/drawing/2014/main" val="2624617846"/>
                  </a:ext>
                </a:extLst>
              </a:tr>
              <a:tr h="928142">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DeLand HS, Taylor M/HS, University 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b="0" dirty="0">
                          <a:solidFill>
                            <a:schemeClr val="tx1"/>
                          </a:solidFill>
                        </a:rPr>
                        <a:t>Atlantic HS, </a:t>
                      </a:r>
                      <a:r>
                        <a:rPr lang="en-US" dirty="0"/>
                        <a:t>Mainland HS, New Smyrna HS, Spruce Creek HS </a:t>
                      </a:r>
                      <a:endParaRPr lang="en-US" dirty="0">
                        <a:solidFill>
                          <a:schemeClr val="tx1"/>
                        </a:solidFill>
                      </a:endParaRPr>
                    </a:p>
                  </a:txBody>
                  <a:tcPr/>
                </a:tc>
                <a:extLst>
                  <a:ext uri="{0D108BD9-81ED-4DB2-BD59-A6C34878D82A}">
                    <a16:rowId xmlns:a16="http://schemas.microsoft.com/office/drawing/2014/main" val="4166312637"/>
                  </a:ext>
                </a:extLst>
              </a:tr>
              <a:tr h="454204">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3729830964"/>
                  </a:ext>
                </a:extLst>
              </a:tr>
              <a:tr h="454204">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3772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Anthony Serianni, extension 44756</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8578347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1433071" y="421567"/>
            <a:ext cx="9325857" cy="940816"/>
          </a:xfrm>
        </p:spPr>
        <p:txBody>
          <a:bodyPr>
            <a:normAutofit/>
          </a:bodyPr>
          <a:lstStyle/>
          <a:p>
            <a:r>
              <a:rPr lang="en-US" sz="4800" dirty="0"/>
              <a:t>Driver’s Education</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4118332119"/>
              </p:ext>
            </p:extLst>
          </p:nvPr>
        </p:nvGraphicFramePr>
        <p:xfrm>
          <a:off x="1918249" y="1579444"/>
          <a:ext cx="9325857" cy="5048598"/>
        </p:xfrm>
        <a:graphic>
          <a:graphicData uri="http://schemas.openxmlformats.org/drawingml/2006/table">
            <a:tbl>
              <a:tblPr firstCol="1" bandRow="1">
                <a:tableStyleId>{5C22544A-7EE6-4342-B048-85BDC9FD1C3A}</a:tableStyleId>
              </a:tblPr>
              <a:tblGrid>
                <a:gridCol w="1838716">
                  <a:extLst>
                    <a:ext uri="{9D8B030D-6E8A-4147-A177-3AD203B41FA5}">
                      <a16:colId xmlns:a16="http://schemas.microsoft.com/office/drawing/2014/main" val="1218808388"/>
                    </a:ext>
                  </a:extLst>
                </a:gridCol>
                <a:gridCol w="7487141">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3 – June18</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8:00 AM – 3:00 PM</a:t>
                      </a:r>
                    </a:p>
                  </a:txBody>
                  <a:tcPr/>
                </a:tc>
                <a:extLst>
                  <a:ext uri="{0D108BD9-81ED-4DB2-BD59-A6C34878D82A}">
                    <a16:rowId xmlns:a16="http://schemas.microsoft.com/office/drawing/2014/main" val="1354165322"/>
                  </a:ext>
                </a:extLst>
              </a:tr>
              <a:tr h="783570">
                <a:tc>
                  <a:txBody>
                    <a:bodyPr/>
                    <a:lstStyle/>
                    <a:p>
                      <a:r>
                        <a:rPr lang="en-US" dirty="0"/>
                        <a:t>Who:</a:t>
                      </a:r>
                    </a:p>
                  </a:txBody>
                  <a:tcPr/>
                </a:tc>
                <a:tc>
                  <a:txBody>
                    <a:bodyPr/>
                    <a:lstStyle/>
                    <a:p>
                      <a:r>
                        <a:rPr lang="en-US" dirty="0"/>
                        <a:t>Student’s who have their permit and would like to earn their operator’s license.</a:t>
                      </a:r>
                    </a:p>
                  </a:txBody>
                  <a:tcPr/>
                </a:tc>
                <a:extLst>
                  <a:ext uri="{0D108BD9-81ED-4DB2-BD59-A6C34878D82A}">
                    <a16:rowId xmlns:a16="http://schemas.microsoft.com/office/drawing/2014/main" val="3864281494"/>
                  </a:ext>
                </a:extLst>
              </a:tr>
              <a:tr h="783570">
                <a:tc>
                  <a:txBody>
                    <a:bodyPr/>
                    <a:lstStyle/>
                    <a:p>
                      <a:r>
                        <a:rPr lang="en-US" dirty="0"/>
                        <a:t>What:</a:t>
                      </a:r>
                    </a:p>
                  </a:txBody>
                  <a:tcPr/>
                </a:tc>
                <a:tc>
                  <a:txBody>
                    <a:bodyPr/>
                    <a:lstStyle/>
                    <a:p>
                      <a:r>
                        <a:rPr lang="en-US" sz="1800" kern="1200" dirty="0">
                          <a:solidFill>
                            <a:schemeClr val="dk1"/>
                          </a:solidFill>
                          <a:effectLst/>
                          <a:latin typeface="+mn-lt"/>
                          <a:ea typeface="+mn-ea"/>
                          <a:cs typeface="+mn-cs"/>
                        </a:rPr>
                        <a:t>Provide students the opportunity to complete the Driver Education class during summer programs. Students can earn .5 elective credits in Driver Education and possibly earn their Operators License test waiver upon successful completion of the course.</a:t>
                      </a:r>
                      <a:endParaRPr lang="en-US" dirty="0"/>
                    </a:p>
                  </a:txBody>
                  <a:tcPr/>
                </a:tc>
                <a:extLst>
                  <a:ext uri="{0D108BD9-81ED-4DB2-BD59-A6C34878D82A}">
                    <a16:rowId xmlns:a16="http://schemas.microsoft.com/office/drawing/2014/main" val="2624617846"/>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b="0" dirty="0"/>
                        <a:t>DeLand HS, Pine Ridge HS</a:t>
                      </a:r>
                      <a:br>
                        <a:rPr lang="en-US" b="0" dirty="0"/>
                      </a:br>
                      <a:r>
                        <a:rPr lang="en-US" b="1" dirty="0">
                          <a:solidFill>
                            <a:schemeClr val="tx1"/>
                          </a:solidFill>
                        </a:rPr>
                        <a:t>East Side: </a:t>
                      </a:r>
                      <a:r>
                        <a:rPr lang="en-US" b="0" dirty="0">
                          <a:solidFill>
                            <a:schemeClr val="tx1"/>
                          </a:solidFill>
                        </a:rPr>
                        <a:t>Mainland HS, New Smyrna HS, Spruce Creek HS</a:t>
                      </a:r>
                      <a:endParaRPr lang="en-US" dirty="0">
                        <a:solidFill>
                          <a:schemeClr val="tx1"/>
                        </a:solidFill>
                      </a:endParaRPr>
                    </a:p>
                  </a:txBody>
                  <a:tcPr/>
                </a:tc>
                <a:extLst>
                  <a:ext uri="{0D108BD9-81ED-4DB2-BD59-A6C34878D82A}">
                    <a16:rowId xmlns:a16="http://schemas.microsoft.com/office/drawing/2014/main" val="4166312637"/>
                  </a:ext>
                </a:extLst>
              </a:tr>
              <a:tr h="463826">
                <a:tc>
                  <a:txBody>
                    <a:bodyPr/>
                    <a:lstStyle/>
                    <a:p>
                      <a:r>
                        <a:rPr lang="en-US" dirty="0"/>
                        <a:t>Transportation:</a:t>
                      </a:r>
                    </a:p>
                  </a:txBody>
                  <a:tcPr/>
                </a:tc>
                <a:tc>
                  <a:txBody>
                    <a:bodyPr/>
                    <a:lstStyle/>
                    <a:p>
                      <a:r>
                        <a:rPr lang="en-US" dirty="0"/>
                        <a:t>Parents are responsible for transportation</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Larry Beal, 20220</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3071074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1433070" y="395929"/>
            <a:ext cx="9325857" cy="940816"/>
          </a:xfrm>
        </p:spPr>
        <p:txBody>
          <a:bodyPr>
            <a:normAutofit/>
          </a:bodyPr>
          <a:lstStyle/>
          <a:p>
            <a:r>
              <a:rPr lang="en-US" sz="4800" dirty="0"/>
              <a:t>Summer STEM</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1571678945"/>
              </p:ext>
            </p:extLst>
          </p:nvPr>
        </p:nvGraphicFramePr>
        <p:xfrm>
          <a:off x="1433069" y="1807430"/>
          <a:ext cx="9325857" cy="4654641"/>
        </p:xfrm>
        <a:graphic>
          <a:graphicData uri="http://schemas.openxmlformats.org/drawingml/2006/table">
            <a:tbl>
              <a:tblPr firstCol="1" bandRow="1">
                <a:tableStyleId>{5C22544A-7EE6-4342-B048-85BDC9FD1C3A}</a:tableStyleId>
              </a:tblPr>
              <a:tblGrid>
                <a:gridCol w="1838716">
                  <a:extLst>
                    <a:ext uri="{9D8B030D-6E8A-4147-A177-3AD203B41FA5}">
                      <a16:colId xmlns:a16="http://schemas.microsoft.com/office/drawing/2014/main" val="1218808388"/>
                    </a:ext>
                  </a:extLst>
                </a:gridCol>
                <a:gridCol w="7487141">
                  <a:extLst>
                    <a:ext uri="{9D8B030D-6E8A-4147-A177-3AD203B41FA5}">
                      <a16:colId xmlns:a16="http://schemas.microsoft.com/office/drawing/2014/main" val="1034027224"/>
                    </a:ext>
                  </a:extLst>
                </a:gridCol>
              </a:tblGrid>
              <a:tr h="549119">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549119">
                <a:tc>
                  <a:txBody>
                    <a:bodyPr/>
                    <a:lstStyle/>
                    <a:p>
                      <a:r>
                        <a:rPr lang="en-US" dirty="0"/>
                        <a:t>Times:</a:t>
                      </a:r>
                    </a:p>
                  </a:txBody>
                  <a:tcPr/>
                </a:tc>
                <a:tc>
                  <a:txBody>
                    <a:bodyPr/>
                    <a:lstStyle/>
                    <a:p>
                      <a:r>
                        <a:rPr lang="en-US" dirty="0"/>
                        <a:t>9:00 AM – 2:35 PM</a:t>
                      </a:r>
                    </a:p>
                  </a:txBody>
                  <a:tcPr/>
                </a:tc>
                <a:extLst>
                  <a:ext uri="{0D108BD9-81ED-4DB2-BD59-A6C34878D82A}">
                    <a16:rowId xmlns:a16="http://schemas.microsoft.com/office/drawing/2014/main" val="1354165322"/>
                  </a:ext>
                </a:extLst>
              </a:tr>
              <a:tr h="500931">
                <a:tc>
                  <a:txBody>
                    <a:bodyPr/>
                    <a:lstStyle/>
                    <a:p>
                      <a:r>
                        <a:rPr lang="en-US" dirty="0"/>
                        <a:t>Who:</a:t>
                      </a:r>
                    </a:p>
                  </a:txBody>
                  <a:tcPr/>
                </a:tc>
                <a:tc>
                  <a:txBody>
                    <a:bodyPr/>
                    <a:lstStyle/>
                    <a:p>
                      <a:r>
                        <a:rPr lang="en-US" dirty="0"/>
                        <a:t>All Title I Middle School students</a:t>
                      </a:r>
                    </a:p>
                  </a:txBody>
                  <a:tcPr/>
                </a:tc>
                <a:extLst>
                  <a:ext uri="{0D108BD9-81ED-4DB2-BD59-A6C34878D82A}">
                    <a16:rowId xmlns:a16="http://schemas.microsoft.com/office/drawing/2014/main" val="3864281494"/>
                  </a:ext>
                </a:extLst>
              </a:tr>
              <a:tr h="783570">
                <a:tc>
                  <a:txBody>
                    <a:bodyPr/>
                    <a:lstStyle/>
                    <a:p>
                      <a:r>
                        <a:rPr lang="en-US" dirty="0"/>
                        <a:t>What:</a:t>
                      </a:r>
                    </a:p>
                  </a:txBody>
                  <a:tcPr/>
                </a:tc>
                <a:tc>
                  <a:txBody>
                    <a:bodyPr/>
                    <a:lstStyle/>
                    <a:p>
                      <a:r>
                        <a:rPr lang="en-US" sz="1800" kern="1200" dirty="0">
                          <a:solidFill>
                            <a:schemeClr val="dk1"/>
                          </a:solidFill>
                          <a:effectLst/>
                          <a:latin typeface="+mn-lt"/>
                          <a:ea typeface="+mn-ea"/>
                          <a:cs typeface="+mn-cs"/>
                        </a:rPr>
                        <a:t>This program aims for students to create STEM projects of real-world challenges as well as having exposure to coding and robotics. Students will research and design solutions to problems.</a:t>
                      </a:r>
                      <a:endParaRPr lang="en-US" dirty="0"/>
                    </a:p>
                  </a:txBody>
                  <a:tcPr/>
                </a:tc>
                <a:extLst>
                  <a:ext uri="{0D108BD9-81ED-4DB2-BD59-A6C34878D82A}">
                    <a16:rowId xmlns:a16="http://schemas.microsoft.com/office/drawing/2014/main" val="2624617846"/>
                  </a:ext>
                </a:extLst>
              </a:tr>
              <a:tr h="690805">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DeLand HS, Taylor M/HS, University 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dirty="0"/>
                        <a:t> Mainland HS</a:t>
                      </a:r>
                      <a:endParaRPr lang="en-US" dirty="0">
                        <a:solidFill>
                          <a:schemeClr val="tx1"/>
                        </a:solidFill>
                      </a:endParaRPr>
                    </a:p>
                  </a:txBody>
                  <a:tcPr/>
                </a:tc>
                <a:extLst>
                  <a:ext uri="{0D108BD9-81ED-4DB2-BD59-A6C34878D82A}">
                    <a16:rowId xmlns:a16="http://schemas.microsoft.com/office/drawing/2014/main" val="4166312637"/>
                  </a:ext>
                </a:extLst>
              </a:tr>
              <a:tr h="437322">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63826">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549119">
                <a:tc>
                  <a:txBody>
                    <a:bodyPr/>
                    <a:lstStyle/>
                    <a:p>
                      <a:r>
                        <a:rPr lang="en-US" dirty="0"/>
                        <a:t>Contact:</a:t>
                      </a:r>
                    </a:p>
                  </a:txBody>
                  <a:tcPr/>
                </a:tc>
                <a:tc>
                  <a:txBody>
                    <a:bodyPr/>
                    <a:lstStyle/>
                    <a:p>
                      <a:r>
                        <a:rPr lang="en-US" dirty="0"/>
                        <a:t>Amy Monahan, extension 20314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1475659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057760" y="450963"/>
            <a:ext cx="8076480" cy="940816"/>
          </a:xfrm>
        </p:spPr>
        <p:txBody>
          <a:bodyPr>
            <a:normAutofit/>
          </a:bodyPr>
          <a:lstStyle/>
          <a:p>
            <a:r>
              <a:rPr lang="en-US" dirty="0"/>
              <a:t>Secondary ESY</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409887597"/>
              </p:ext>
            </p:extLst>
          </p:nvPr>
        </p:nvGraphicFramePr>
        <p:xfrm>
          <a:off x="1497495" y="1639325"/>
          <a:ext cx="9587948" cy="4627520"/>
        </p:xfrm>
        <a:graphic>
          <a:graphicData uri="http://schemas.openxmlformats.org/drawingml/2006/table">
            <a:tbl>
              <a:tblPr firstCol="1" bandRow="1">
                <a:tableStyleId>{5C22544A-7EE6-4342-B048-85BDC9FD1C3A}</a:tableStyleId>
              </a:tblPr>
              <a:tblGrid>
                <a:gridCol w="1890391">
                  <a:extLst>
                    <a:ext uri="{9D8B030D-6E8A-4147-A177-3AD203B41FA5}">
                      <a16:colId xmlns:a16="http://schemas.microsoft.com/office/drawing/2014/main" val="1218808388"/>
                    </a:ext>
                  </a:extLst>
                </a:gridCol>
                <a:gridCol w="7697557">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9:00 AM – 2:35 PM</a:t>
                      </a:r>
                    </a:p>
                  </a:txBody>
                  <a:tcPr/>
                </a:tc>
                <a:extLst>
                  <a:ext uri="{0D108BD9-81ED-4DB2-BD59-A6C34878D82A}">
                    <a16:rowId xmlns:a16="http://schemas.microsoft.com/office/drawing/2014/main" val="1354165322"/>
                  </a:ext>
                </a:extLst>
              </a:tr>
              <a:tr h="480479">
                <a:tc>
                  <a:txBody>
                    <a:bodyPr/>
                    <a:lstStyle/>
                    <a:p>
                      <a:r>
                        <a:rPr lang="en-US" dirty="0"/>
                        <a:t>Who:</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Students with Individual Education Plans (IEPs) reflecting “ESY.”</a:t>
                      </a:r>
                      <a:endParaRPr lang="en-US" dirty="0"/>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r>
                        <a:rPr lang="en-US" dirty="0"/>
                        <a:t>ESY is the Extended School Year for students with disabilities determined by the IEP team.</a:t>
                      </a: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DeLand HS, Taylor M/HS, University 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b="0" dirty="0">
                          <a:solidFill>
                            <a:schemeClr val="tx1"/>
                          </a:solidFill>
                        </a:rPr>
                        <a:t>Atlantic HS, </a:t>
                      </a:r>
                      <a:r>
                        <a:rPr lang="en-US" dirty="0"/>
                        <a:t>Mainland HS, New Smyrna HS, Spruce Creek HS </a:t>
                      </a:r>
                      <a:endParaRPr lang="en-US" dirty="0">
                        <a:solidFill>
                          <a:schemeClr val="tx1"/>
                        </a:solidFill>
                      </a:endParaRPr>
                    </a:p>
                  </a:txBody>
                  <a:tcPr/>
                </a:tc>
                <a:extLst>
                  <a:ext uri="{0D108BD9-81ED-4DB2-BD59-A6C34878D82A}">
                    <a16:rowId xmlns:a16="http://schemas.microsoft.com/office/drawing/2014/main" val="4166312637"/>
                  </a:ext>
                </a:extLst>
              </a:tr>
              <a:tr h="412997">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38027">
                <a:tc>
                  <a:txBody>
                    <a:bodyPr/>
                    <a:lstStyle/>
                    <a:p>
                      <a:r>
                        <a:rPr lang="en-US" dirty="0"/>
                        <a:t>Transportation:</a:t>
                      </a:r>
                    </a:p>
                  </a:txBody>
                  <a:tcPr/>
                </a:tc>
                <a:tc>
                  <a:txBody>
                    <a:bodyPr/>
                    <a:lstStyle/>
                    <a:p>
                      <a:r>
                        <a:rPr lang="en-US" dirty="0"/>
                        <a:t>Transportation is provided free of charge</a:t>
                      </a:r>
                    </a:p>
                  </a:txBody>
                  <a:tcPr/>
                </a:tc>
                <a:extLst>
                  <a:ext uri="{0D108BD9-81ED-4DB2-BD59-A6C34878D82A}">
                    <a16:rowId xmlns:a16="http://schemas.microsoft.com/office/drawing/2014/main" val="211087589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Stephanie DiGrazia, </a:t>
                      </a:r>
                      <a:r>
                        <a:rPr lang="en-US" dirty="0" err="1"/>
                        <a:t>ext</a:t>
                      </a:r>
                      <a:r>
                        <a:rPr lang="en-US" dirty="0"/>
                        <a:t> 33264</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37670492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CB0-08BD-D25E-7ED3-F01A43CD43EE}"/>
              </a:ext>
            </a:extLst>
          </p:cNvPr>
          <p:cNvSpPr>
            <a:spLocks noGrp="1"/>
          </p:cNvSpPr>
          <p:nvPr>
            <p:ph type="title"/>
          </p:nvPr>
        </p:nvSpPr>
        <p:spPr>
          <a:xfrm>
            <a:off x="2253229" y="271501"/>
            <a:ext cx="8076480" cy="940816"/>
          </a:xfrm>
        </p:spPr>
        <p:txBody>
          <a:bodyPr>
            <a:normAutofit/>
          </a:bodyPr>
          <a:lstStyle/>
          <a:p>
            <a:r>
              <a:rPr lang="en-US" dirty="0"/>
              <a:t>State Testing Retakes</a:t>
            </a:r>
          </a:p>
        </p:txBody>
      </p:sp>
      <p:graphicFrame>
        <p:nvGraphicFramePr>
          <p:cNvPr id="6" name="Table 5">
            <a:extLst>
              <a:ext uri="{FF2B5EF4-FFF2-40B4-BE49-F238E27FC236}">
                <a16:creationId xmlns:a16="http://schemas.microsoft.com/office/drawing/2014/main" id="{DEAB5AF4-9727-4E02-28B0-DA1D47ACC04C}"/>
              </a:ext>
            </a:extLst>
          </p:cNvPr>
          <p:cNvGraphicFramePr>
            <a:graphicFrameLocks noGrp="1"/>
          </p:cNvGraphicFramePr>
          <p:nvPr>
            <p:extLst>
              <p:ext uri="{D42A27DB-BD31-4B8C-83A1-F6EECF244321}">
                <p14:modId xmlns:p14="http://schemas.microsoft.com/office/powerpoint/2010/main" val="3822690325"/>
              </p:ext>
            </p:extLst>
          </p:nvPr>
        </p:nvGraphicFramePr>
        <p:xfrm>
          <a:off x="1861930" y="1212317"/>
          <a:ext cx="8859079" cy="4887028"/>
        </p:xfrm>
        <a:graphic>
          <a:graphicData uri="http://schemas.openxmlformats.org/drawingml/2006/table">
            <a:tbl>
              <a:tblPr firstCol="1" bandRow="1">
                <a:tableStyleId>{5C22544A-7EE6-4342-B048-85BDC9FD1C3A}</a:tableStyleId>
              </a:tblPr>
              <a:tblGrid>
                <a:gridCol w="1906765">
                  <a:extLst>
                    <a:ext uri="{9D8B030D-6E8A-4147-A177-3AD203B41FA5}">
                      <a16:colId xmlns:a16="http://schemas.microsoft.com/office/drawing/2014/main" val="1218808388"/>
                    </a:ext>
                  </a:extLst>
                </a:gridCol>
                <a:gridCol w="6952314">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13 – July 16</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9:00 AM – 2:35 PM</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Students who need to retake a State Test</a:t>
                      </a:r>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State Test retakes</a:t>
                      </a: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West Side: </a:t>
                      </a:r>
                      <a:r>
                        <a:rPr lang="en-US" dirty="0"/>
                        <a:t>DeLand HS, Taylor M/HS, University HS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tx1"/>
                          </a:solidFill>
                        </a:rPr>
                        <a:t>East Side: </a:t>
                      </a:r>
                      <a:r>
                        <a:rPr lang="en-US" b="0" dirty="0">
                          <a:solidFill>
                            <a:schemeClr val="tx1"/>
                          </a:solidFill>
                        </a:rPr>
                        <a:t>Atlantic HS, </a:t>
                      </a:r>
                      <a:r>
                        <a:rPr lang="en-US" dirty="0"/>
                        <a:t>Mainland HS, New Smyrna HS, Spruce Creek HS </a:t>
                      </a:r>
                      <a:endParaRPr lang="en-US" dirty="0">
                        <a:solidFill>
                          <a:schemeClr val="tx1"/>
                        </a:solidFill>
                      </a:endParaRPr>
                    </a:p>
                  </a:txBody>
                  <a:tcPr/>
                </a:tc>
                <a:extLst>
                  <a:ext uri="{0D108BD9-81ED-4DB2-BD59-A6C34878D82A}">
                    <a16:rowId xmlns:a16="http://schemas.microsoft.com/office/drawing/2014/main" val="4166312637"/>
                  </a:ext>
                </a:extLst>
              </a:tr>
              <a:tr h="412997">
                <a:tc>
                  <a:txBody>
                    <a:bodyPr/>
                    <a:lstStyle/>
                    <a:p>
                      <a:r>
                        <a:rPr lang="en-US" dirty="0"/>
                        <a:t>Meals:</a:t>
                      </a:r>
                    </a:p>
                  </a:txBody>
                  <a:tcPr/>
                </a:tc>
                <a:tc>
                  <a:txBody>
                    <a:bodyPr/>
                    <a:lstStyle/>
                    <a:p>
                      <a:r>
                        <a:rPr lang="en-US" dirty="0"/>
                        <a:t>Breakfast and Lunch are provided free of charge</a:t>
                      </a:r>
                    </a:p>
                  </a:txBody>
                  <a:tcPr/>
                </a:tc>
                <a:extLst>
                  <a:ext uri="{0D108BD9-81ED-4DB2-BD59-A6C34878D82A}">
                    <a16:rowId xmlns:a16="http://schemas.microsoft.com/office/drawing/2014/main" val="206081170"/>
                  </a:ext>
                </a:extLst>
              </a:tr>
              <a:tr h="438027">
                <a:tc>
                  <a:txBody>
                    <a:bodyPr/>
                    <a:lstStyle/>
                    <a:p>
                      <a:r>
                        <a:rPr lang="en-US" dirty="0"/>
                        <a:t>Transportation:</a:t>
                      </a:r>
                    </a:p>
                  </a:txBody>
                  <a:tcPr/>
                </a:tc>
                <a:tc>
                  <a:txBody>
                    <a:bodyPr/>
                    <a:lstStyle/>
                    <a:p>
                      <a:r>
                        <a:rPr lang="en-US" dirty="0"/>
                        <a:t>Parents are responsible for transportation </a:t>
                      </a:r>
                    </a:p>
                  </a:txBody>
                  <a:tcPr/>
                </a:tc>
                <a:extLst>
                  <a:ext uri="{0D108BD9-81ED-4DB2-BD59-A6C34878D82A}">
                    <a16:rowId xmlns:a16="http://schemas.microsoft.com/office/drawing/2014/main" val="211087589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Cheryl Sozio, extension 20691</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7463596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55BAC-FC76-7E84-DA2D-D601BCF630D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8EACB0-A1C9-45F2-728C-EF90451ED581}"/>
              </a:ext>
            </a:extLst>
          </p:cNvPr>
          <p:cNvSpPr>
            <a:spLocks noGrp="1"/>
          </p:cNvSpPr>
          <p:nvPr>
            <p:ph type="title"/>
          </p:nvPr>
        </p:nvSpPr>
        <p:spPr>
          <a:xfrm>
            <a:off x="998433" y="846261"/>
            <a:ext cx="10195132" cy="940816"/>
          </a:xfrm>
        </p:spPr>
        <p:txBody>
          <a:bodyPr>
            <a:normAutofit fontScale="90000"/>
          </a:bodyPr>
          <a:lstStyle/>
          <a:p>
            <a:r>
              <a:rPr lang="en-US" dirty="0"/>
              <a:t>Stewart Marchman</a:t>
            </a:r>
            <a:br>
              <a:rPr lang="en-US" dirty="0"/>
            </a:br>
            <a:r>
              <a:rPr lang="en-US" dirty="0"/>
              <a:t> Academy</a:t>
            </a:r>
          </a:p>
        </p:txBody>
      </p:sp>
      <p:graphicFrame>
        <p:nvGraphicFramePr>
          <p:cNvPr id="6" name="Table 5">
            <a:extLst>
              <a:ext uri="{FF2B5EF4-FFF2-40B4-BE49-F238E27FC236}">
                <a16:creationId xmlns:a16="http://schemas.microsoft.com/office/drawing/2014/main" id="{72C8BE67-974C-5AB8-31CA-010A40935475}"/>
              </a:ext>
            </a:extLst>
          </p:cNvPr>
          <p:cNvGraphicFramePr>
            <a:graphicFrameLocks noGrp="1"/>
          </p:cNvGraphicFramePr>
          <p:nvPr>
            <p:extLst>
              <p:ext uri="{D42A27DB-BD31-4B8C-83A1-F6EECF244321}">
                <p14:modId xmlns:p14="http://schemas.microsoft.com/office/powerpoint/2010/main" val="547581657"/>
              </p:ext>
            </p:extLst>
          </p:nvPr>
        </p:nvGraphicFramePr>
        <p:xfrm>
          <a:off x="1666460" y="1787077"/>
          <a:ext cx="8859079" cy="4799422"/>
        </p:xfrm>
        <a:graphic>
          <a:graphicData uri="http://schemas.openxmlformats.org/drawingml/2006/table">
            <a:tbl>
              <a:tblPr firstCol="1" bandRow="1">
                <a:tableStyleId>{5C22544A-7EE6-4342-B048-85BDC9FD1C3A}</a:tableStyleId>
              </a:tblPr>
              <a:tblGrid>
                <a:gridCol w="1855491">
                  <a:extLst>
                    <a:ext uri="{9D8B030D-6E8A-4147-A177-3AD203B41FA5}">
                      <a16:colId xmlns:a16="http://schemas.microsoft.com/office/drawing/2014/main" val="1218808388"/>
                    </a:ext>
                  </a:extLst>
                </a:gridCol>
                <a:gridCol w="7003588">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June 2 – June 27</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8:00 AM – 12:00 PM</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Stewart Marchman Academy Students</a:t>
                      </a:r>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kern="1200" dirty="0">
                          <a:solidFill>
                            <a:schemeClr val="dk1"/>
                          </a:solidFill>
                          <a:effectLst/>
                          <a:latin typeface="+mn-lt"/>
                          <a:ea typeface="+mn-ea"/>
                          <a:cs typeface="+mn-cs"/>
                        </a:rPr>
                        <a:t>Credit retrieval courses for students who failed language arts, math, science, and/or social studies. </a:t>
                      </a:r>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1800" dirty="0"/>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Stewart Marchman Academy</a:t>
                      </a:r>
                    </a:p>
                  </a:txBody>
                  <a:tcPr/>
                </a:tc>
                <a:extLst>
                  <a:ext uri="{0D108BD9-81ED-4DB2-BD59-A6C34878D82A}">
                    <a16:rowId xmlns:a16="http://schemas.microsoft.com/office/drawing/2014/main" val="4166312637"/>
                  </a:ext>
                </a:extLst>
              </a:tr>
              <a:tr h="412997">
                <a:tc>
                  <a:txBody>
                    <a:bodyPr/>
                    <a:lstStyle/>
                    <a:p>
                      <a:r>
                        <a:rPr lang="en-US" dirty="0"/>
                        <a:t>Meals:</a:t>
                      </a:r>
                    </a:p>
                  </a:txBody>
                  <a:tcPr/>
                </a:tc>
                <a:tc>
                  <a:txBody>
                    <a:bodyPr/>
                    <a:lstStyle/>
                    <a:p>
                      <a:r>
                        <a:rPr lang="en-US" dirty="0"/>
                        <a:t>Breakfast and Lunch is provided free of charge</a:t>
                      </a:r>
                    </a:p>
                  </a:txBody>
                  <a:tcPr/>
                </a:tc>
                <a:extLst>
                  <a:ext uri="{0D108BD9-81ED-4DB2-BD59-A6C34878D82A}">
                    <a16:rowId xmlns:a16="http://schemas.microsoft.com/office/drawing/2014/main" val="206081170"/>
                  </a:ext>
                </a:extLst>
              </a:tr>
              <a:tr h="438027">
                <a:tc>
                  <a:txBody>
                    <a:bodyPr/>
                    <a:lstStyle/>
                    <a:p>
                      <a:r>
                        <a:rPr lang="en-US" dirty="0"/>
                        <a:t>Transportation:</a:t>
                      </a:r>
                    </a:p>
                  </a:txBody>
                  <a:tcPr/>
                </a:tc>
                <a:tc>
                  <a:txBody>
                    <a:bodyPr/>
                    <a:lstStyle/>
                    <a:p>
                      <a:r>
                        <a:rPr lang="en-US" dirty="0"/>
                        <a:t>Parents are responsible for transportation</a:t>
                      </a:r>
                    </a:p>
                  </a:txBody>
                  <a:tcPr/>
                </a:tc>
                <a:extLst>
                  <a:ext uri="{0D108BD9-81ED-4DB2-BD59-A6C34878D82A}">
                    <a16:rowId xmlns:a16="http://schemas.microsoft.com/office/drawing/2014/main" val="211087589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Colleen Kirvan, extension 75161</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14567793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CBE82E-3F42-2F46-3C65-FB109B5093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4ACD1-F883-2F0A-0989-52792B04BE92}"/>
              </a:ext>
            </a:extLst>
          </p:cNvPr>
          <p:cNvSpPr>
            <a:spLocks noGrp="1"/>
          </p:cNvSpPr>
          <p:nvPr>
            <p:ph type="title"/>
          </p:nvPr>
        </p:nvSpPr>
        <p:spPr>
          <a:xfrm>
            <a:off x="998433" y="570604"/>
            <a:ext cx="10195132" cy="940816"/>
          </a:xfrm>
        </p:spPr>
        <p:txBody>
          <a:bodyPr>
            <a:normAutofit/>
          </a:bodyPr>
          <a:lstStyle/>
          <a:p>
            <a:r>
              <a:rPr lang="en-US" dirty="0"/>
              <a:t>Halifax Behavioral</a:t>
            </a:r>
          </a:p>
        </p:txBody>
      </p:sp>
      <p:graphicFrame>
        <p:nvGraphicFramePr>
          <p:cNvPr id="6" name="Table 5">
            <a:extLst>
              <a:ext uri="{FF2B5EF4-FFF2-40B4-BE49-F238E27FC236}">
                <a16:creationId xmlns:a16="http://schemas.microsoft.com/office/drawing/2014/main" id="{9198DF49-5A15-F7B4-50C2-C8990D809808}"/>
              </a:ext>
            </a:extLst>
          </p:cNvPr>
          <p:cNvGraphicFramePr>
            <a:graphicFrameLocks noGrp="1"/>
          </p:cNvGraphicFramePr>
          <p:nvPr>
            <p:extLst>
              <p:ext uri="{D42A27DB-BD31-4B8C-83A1-F6EECF244321}">
                <p14:modId xmlns:p14="http://schemas.microsoft.com/office/powerpoint/2010/main" val="4052717126"/>
              </p:ext>
            </p:extLst>
          </p:nvPr>
        </p:nvGraphicFramePr>
        <p:xfrm>
          <a:off x="1666460" y="1895981"/>
          <a:ext cx="8859079" cy="4525102"/>
        </p:xfrm>
        <a:graphic>
          <a:graphicData uri="http://schemas.openxmlformats.org/drawingml/2006/table">
            <a:tbl>
              <a:tblPr firstCol="1" bandRow="1">
                <a:tableStyleId>{5C22544A-7EE6-4342-B048-85BDC9FD1C3A}</a:tableStyleId>
              </a:tblPr>
              <a:tblGrid>
                <a:gridCol w="1840640">
                  <a:extLst>
                    <a:ext uri="{9D8B030D-6E8A-4147-A177-3AD203B41FA5}">
                      <a16:colId xmlns:a16="http://schemas.microsoft.com/office/drawing/2014/main" val="1218808388"/>
                    </a:ext>
                  </a:extLst>
                </a:gridCol>
                <a:gridCol w="7018439">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8:00 AM – 1:00 PM</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Halifax Behavioral Services Day Treatment Students</a:t>
                      </a:r>
                    </a:p>
                  </a:txBody>
                  <a:tcPr/>
                </a:tc>
                <a:extLst>
                  <a:ext uri="{0D108BD9-81ED-4DB2-BD59-A6C34878D82A}">
                    <a16:rowId xmlns:a16="http://schemas.microsoft.com/office/drawing/2014/main" val="3864281494"/>
                  </a:ext>
                </a:extLst>
              </a:tr>
              <a:tr h="309352">
                <a:tc>
                  <a:txBody>
                    <a:bodyPr/>
                    <a:lstStyle/>
                    <a:p>
                      <a:r>
                        <a:rPr lang="en-US" dirty="0"/>
                        <a:t>What:</a:t>
                      </a:r>
                    </a:p>
                  </a:txBody>
                  <a:tcPr/>
                </a:tc>
                <a:tc>
                  <a:txBody>
                    <a:bodyPr/>
                    <a:lstStyle/>
                    <a:p>
                      <a:pPr marL="0" marR="0"/>
                      <a:r>
                        <a:rPr lang="en-US" sz="1800" dirty="0">
                          <a:solidFill>
                            <a:srgbClr val="000000"/>
                          </a:solidFill>
                          <a:effectLst/>
                          <a:latin typeface="Century Gothic" panose="020B0502020202020204" pitchFamily="34" charset="0"/>
                          <a:ea typeface="Aptos" panose="020B0004020202020204" pitchFamily="34" charset="0"/>
                          <a:cs typeface="Aptos" panose="020B0004020202020204" pitchFamily="34" charset="0"/>
                        </a:rPr>
                        <a:t>Per contract with HBS, teachers will offer instruction to students enrolled in Day Treatment.</a:t>
                      </a:r>
                      <a:endParaRPr lang="en-US" sz="1800" dirty="0">
                        <a:latin typeface="Century Gothic" panose="020B0502020202020204" pitchFamily="34" charset="0"/>
                      </a:endParaRP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Halifax Behavioral Services</a:t>
                      </a:r>
                    </a:p>
                  </a:txBody>
                  <a:tcPr/>
                </a:tc>
                <a:extLst>
                  <a:ext uri="{0D108BD9-81ED-4DB2-BD59-A6C34878D82A}">
                    <a16:rowId xmlns:a16="http://schemas.microsoft.com/office/drawing/2014/main" val="4166312637"/>
                  </a:ext>
                </a:extLst>
              </a:tr>
              <a:tr h="412997">
                <a:tc>
                  <a:txBody>
                    <a:bodyPr/>
                    <a:lstStyle/>
                    <a:p>
                      <a:r>
                        <a:rPr lang="en-US" dirty="0"/>
                        <a:t>Meals:</a:t>
                      </a:r>
                    </a:p>
                  </a:txBody>
                  <a:tcPr/>
                </a:tc>
                <a:tc>
                  <a:txBody>
                    <a:bodyPr/>
                    <a:lstStyle/>
                    <a:p>
                      <a:r>
                        <a:rPr lang="en-US" dirty="0"/>
                        <a:t>Breakfast and Lunch are provided by Halifax Health</a:t>
                      </a:r>
                    </a:p>
                  </a:txBody>
                  <a:tcPr/>
                </a:tc>
                <a:extLst>
                  <a:ext uri="{0D108BD9-81ED-4DB2-BD59-A6C34878D82A}">
                    <a16:rowId xmlns:a16="http://schemas.microsoft.com/office/drawing/2014/main" val="206081170"/>
                  </a:ext>
                </a:extLst>
              </a:tr>
              <a:tr h="438027">
                <a:tc>
                  <a:txBody>
                    <a:bodyPr/>
                    <a:lstStyle/>
                    <a:p>
                      <a:r>
                        <a:rPr lang="en-US" dirty="0"/>
                        <a:t>Transportation:</a:t>
                      </a:r>
                    </a:p>
                  </a:txBody>
                  <a:tcPr/>
                </a:tc>
                <a:tc>
                  <a:txBody>
                    <a:bodyPr/>
                    <a:lstStyle/>
                    <a:p>
                      <a:r>
                        <a:rPr lang="en-US" dirty="0"/>
                        <a:t>Parents are responsible for transportation</a:t>
                      </a:r>
                    </a:p>
                  </a:txBody>
                  <a:tcPr/>
                </a:tc>
                <a:extLst>
                  <a:ext uri="{0D108BD9-81ED-4DB2-BD59-A6C34878D82A}">
                    <a16:rowId xmlns:a16="http://schemas.microsoft.com/office/drawing/2014/main" val="211087589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Efrain Alejandro, extension 23022</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40055594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243C2-764F-84F8-1CAA-F4BA35BA55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A074B3-7990-7C4F-3866-73CC160A6AA8}"/>
              </a:ext>
            </a:extLst>
          </p:cNvPr>
          <p:cNvSpPr>
            <a:spLocks noGrp="1"/>
          </p:cNvSpPr>
          <p:nvPr>
            <p:ph type="title"/>
          </p:nvPr>
        </p:nvSpPr>
        <p:spPr>
          <a:xfrm>
            <a:off x="998433" y="476600"/>
            <a:ext cx="10195132" cy="940816"/>
          </a:xfrm>
        </p:spPr>
        <p:txBody>
          <a:bodyPr>
            <a:normAutofit/>
          </a:bodyPr>
          <a:lstStyle/>
          <a:p>
            <a:r>
              <a:rPr lang="en-US" dirty="0"/>
              <a:t>Hospital Homebound</a:t>
            </a:r>
          </a:p>
        </p:txBody>
      </p:sp>
      <p:graphicFrame>
        <p:nvGraphicFramePr>
          <p:cNvPr id="6" name="Table 5">
            <a:extLst>
              <a:ext uri="{FF2B5EF4-FFF2-40B4-BE49-F238E27FC236}">
                <a16:creationId xmlns:a16="http://schemas.microsoft.com/office/drawing/2014/main" id="{1BE757B8-9409-BFEF-9679-C7824B38CC74}"/>
              </a:ext>
            </a:extLst>
          </p:cNvPr>
          <p:cNvGraphicFramePr>
            <a:graphicFrameLocks noGrp="1"/>
          </p:cNvGraphicFramePr>
          <p:nvPr>
            <p:extLst>
              <p:ext uri="{D42A27DB-BD31-4B8C-83A1-F6EECF244321}">
                <p14:modId xmlns:p14="http://schemas.microsoft.com/office/powerpoint/2010/main" val="4181443032"/>
              </p:ext>
            </p:extLst>
          </p:nvPr>
        </p:nvGraphicFramePr>
        <p:xfrm>
          <a:off x="1666460" y="1841904"/>
          <a:ext cx="8859079" cy="3948398"/>
        </p:xfrm>
        <a:graphic>
          <a:graphicData uri="http://schemas.openxmlformats.org/drawingml/2006/table">
            <a:tbl>
              <a:tblPr firstCol="1" bandRow="1">
                <a:tableStyleId>{5C22544A-7EE6-4342-B048-85BDC9FD1C3A}</a:tableStyleId>
              </a:tblPr>
              <a:tblGrid>
                <a:gridCol w="1746685">
                  <a:extLst>
                    <a:ext uri="{9D8B030D-6E8A-4147-A177-3AD203B41FA5}">
                      <a16:colId xmlns:a16="http://schemas.microsoft.com/office/drawing/2014/main" val="1218808388"/>
                    </a:ext>
                  </a:extLst>
                </a:gridCol>
                <a:gridCol w="7112394">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July 1 – July 28</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Varies based on student needs between 8:00 AM – 2:15 PM</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Hospital/Homebound students eligible for ESY while eligible for Hospital/Homebound per IEP</a:t>
                      </a:r>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1:1 instruction provided for hours stated on IEP for ESY.  Typically, 2-4 hours per week.  Scheduled between teacher and parent in the home setting.</a:t>
                      </a: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Within the student’s home</a:t>
                      </a:r>
                    </a:p>
                  </a:txBody>
                  <a:tcPr/>
                </a:tc>
                <a:extLst>
                  <a:ext uri="{0D108BD9-81ED-4DB2-BD59-A6C34878D82A}">
                    <a16:rowId xmlns:a16="http://schemas.microsoft.com/office/drawing/2014/main" val="416631263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Efrain Alejandro, extension </a:t>
                      </a:r>
                      <a:r>
                        <a:rPr lang="en-US" dirty="0"/>
                        <a:t>23022</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8176102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06E8CF-69B4-02F6-9EBE-183076E938B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08191-3F9E-0BE9-DFB9-B85D3E3EB660}"/>
              </a:ext>
            </a:extLst>
          </p:cNvPr>
          <p:cNvSpPr>
            <a:spLocks noGrp="1"/>
          </p:cNvSpPr>
          <p:nvPr>
            <p:ph type="title"/>
          </p:nvPr>
        </p:nvSpPr>
        <p:spPr>
          <a:xfrm>
            <a:off x="1470991" y="271501"/>
            <a:ext cx="10195132" cy="940816"/>
          </a:xfrm>
        </p:spPr>
        <p:txBody>
          <a:bodyPr>
            <a:normAutofit/>
          </a:bodyPr>
          <a:lstStyle/>
          <a:p>
            <a:r>
              <a:rPr lang="en-US" dirty="0"/>
              <a:t>VFLEX</a:t>
            </a:r>
          </a:p>
        </p:txBody>
      </p:sp>
      <p:graphicFrame>
        <p:nvGraphicFramePr>
          <p:cNvPr id="6" name="Table 5">
            <a:extLst>
              <a:ext uri="{FF2B5EF4-FFF2-40B4-BE49-F238E27FC236}">
                <a16:creationId xmlns:a16="http://schemas.microsoft.com/office/drawing/2014/main" id="{3C8544E2-D274-2066-B1FF-7FBCAF399020}"/>
              </a:ext>
            </a:extLst>
          </p:cNvPr>
          <p:cNvGraphicFramePr>
            <a:graphicFrameLocks noGrp="1"/>
          </p:cNvGraphicFramePr>
          <p:nvPr>
            <p:extLst>
              <p:ext uri="{D42A27DB-BD31-4B8C-83A1-F6EECF244321}">
                <p14:modId xmlns:p14="http://schemas.microsoft.com/office/powerpoint/2010/main" val="206533141"/>
              </p:ext>
            </p:extLst>
          </p:nvPr>
        </p:nvGraphicFramePr>
        <p:xfrm>
          <a:off x="1666460" y="1639607"/>
          <a:ext cx="8859079" cy="3773985"/>
        </p:xfrm>
        <a:graphic>
          <a:graphicData uri="http://schemas.openxmlformats.org/drawingml/2006/table">
            <a:tbl>
              <a:tblPr firstCol="1" bandRow="1">
                <a:tableStyleId>{5C22544A-7EE6-4342-B048-85BDC9FD1C3A}</a:tableStyleId>
              </a:tblPr>
              <a:tblGrid>
                <a:gridCol w="1746685">
                  <a:extLst>
                    <a:ext uri="{9D8B030D-6E8A-4147-A177-3AD203B41FA5}">
                      <a16:colId xmlns:a16="http://schemas.microsoft.com/office/drawing/2014/main" val="1218808388"/>
                    </a:ext>
                  </a:extLst>
                </a:gridCol>
                <a:gridCol w="7112394">
                  <a:extLst>
                    <a:ext uri="{9D8B030D-6E8A-4147-A177-3AD203B41FA5}">
                      <a16:colId xmlns:a16="http://schemas.microsoft.com/office/drawing/2014/main" val="1034027224"/>
                    </a:ext>
                  </a:extLst>
                </a:gridCol>
              </a:tblGrid>
              <a:tr h="518576">
                <a:tc>
                  <a:txBody>
                    <a:bodyPr/>
                    <a:lstStyle/>
                    <a:p>
                      <a:r>
                        <a:rPr lang="en-US" dirty="0"/>
                        <a:t>Dates: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June 2 – July 31</a:t>
                      </a:r>
                    </a:p>
                  </a:txBody>
                  <a:tcPr/>
                </a:tc>
                <a:extLst>
                  <a:ext uri="{0D108BD9-81ED-4DB2-BD59-A6C34878D82A}">
                    <a16:rowId xmlns:a16="http://schemas.microsoft.com/office/drawing/2014/main" val="2670631672"/>
                  </a:ext>
                </a:extLst>
              </a:tr>
              <a:tr h="518576">
                <a:tc>
                  <a:txBody>
                    <a:bodyPr/>
                    <a:lstStyle/>
                    <a:p>
                      <a:r>
                        <a:rPr lang="en-US" dirty="0"/>
                        <a:t>Times:</a:t>
                      </a:r>
                    </a:p>
                  </a:txBody>
                  <a:tcPr/>
                </a:tc>
                <a:tc>
                  <a:txBody>
                    <a:bodyPr/>
                    <a:lstStyle/>
                    <a:p>
                      <a:r>
                        <a:rPr lang="en-US" dirty="0"/>
                        <a:t>Varies</a:t>
                      </a:r>
                    </a:p>
                  </a:txBody>
                  <a:tcPr/>
                </a:tc>
                <a:extLst>
                  <a:ext uri="{0D108BD9-81ED-4DB2-BD59-A6C34878D82A}">
                    <a16:rowId xmlns:a16="http://schemas.microsoft.com/office/drawing/2014/main" val="1354165322"/>
                  </a:ext>
                </a:extLst>
              </a:tr>
              <a:tr h="739987">
                <a:tc>
                  <a:txBody>
                    <a:bodyPr/>
                    <a:lstStyle/>
                    <a:p>
                      <a:r>
                        <a:rPr lang="en-US" dirty="0"/>
                        <a:t>Who:</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VFLEX students who haven’t completed their course from the spring semester</a:t>
                      </a:r>
                    </a:p>
                  </a:txBody>
                  <a:tcPr/>
                </a:tc>
                <a:extLst>
                  <a:ext uri="{0D108BD9-81ED-4DB2-BD59-A6C34878D82A}">
                    <a16:rowId xmlns:a16="http://schemas.microsoft.com/office/drawing/2014/main" val="3864281494"/>
                  </a:ext>
                </a:extLst>
              </a:tr>
              <a:tr h="739987">
                <a:tc>
                  <a:txBody>
                    <a:bodyPr/>
                    <a:lstStyle/>
                    <a:p>
                      <a:r>
                        <a:rPr lang="en-US" dirty="0"/>
                        <a:t>What:</a:t>
                      </a:r>
                    </a:p>
                  </a:txBody>
                  <a:tcPr/>
                </a:tc>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800" dirty="0"/>
                        <a:t>Rollover gives these students extra time to complete their course</a:t>
                      </a:r>
                    </a:p>
                  </a:txBody>
                  <a:tcPr/>
                </a:tc>
                <a:extLst>
                  <a:ext uri="{0D108BD9-81ED-4DB2-BD59-A6C34878D82A}">
                    <a16:rowId xmlns:a16="http://schemas.microsoft.com/office/drawing/2014/main" val="2857838068"/>
                  </a:ext>
                </a:extLst>
              </a:tr>
              <a:tr h="652381">
                <a:tc>
                  <a:txBody>
                    <a:bodyPr/>
                    <a:lstStyle/>
                    <a:p>
                      <a:r>
                        <a:rPr lang="en-US" dirty="0"/>
                        <a:t>Where: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solidFill>
                            <a:schemeClr val="tx1"/>
                          </a:solidFill>
                        </a:rPr>
                        <a:t>Student works from home</a:t>
                      </a:r>
                    </a:p>
                  </a:txBody>
                  <a:tcPr/>
                </a:tc>
                <a:extLst>
                  <a:ext uri="{0D108BD9-81ED-4DB2-BD59-A6C34878D82A}">
                    <a16:rowId xmlns:a16="http://schemas.microsoft.com/office/drawing/2014/main" val="4166312637"/>
                  </a:ext>
                </a:extLst>
              </a:tr>
              <a:tr h="604478">
                <a:tc>
                  <a:txBody>
                    <a:bodyPr/>
                    <a:lstStyle/>
                    <a:p>
                      <a:r>
                        <a:rPr lang="en-US" dirty="0"/>
                        <a:t>Contact:</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Anthony Serianni, extension 44756</a:t>
                      </a:r>
                    </a:p>
                  </a:txBody>
                  <a:tcPr/>
                </a:tc>
                <a:extLst>
                  <a:ext uri="{0D108BD9-81ED-4DB2-BD59-A6C34878D82A}">
                    <a16:rowId xmlns:a16="http://schemas.microsoft.com/office/drawing/2014/main" val="4011338252"/>
                  </a:ext>
                </a:extLst>
              </a:tr>
            </a:tbl>
          </a:graphicData>
        </a:graphic>
      </p:graphicFrame>
    </p:spTree>
    <p:extLst>
      <p:ext uri="{BB962C8B-B14F-4D97-AF65-F5344CB8AC3E}">
        <p14:creationId xmlns:p14="http://schemas.microsoft.com/office/powerpoint/2010/main" val="20747463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F202DD-22C6-CEF4-BFD5-8AC052B32141}"/>
              </a:ext>
            </a:extLst>
          </p:cNvPr>
          <p:cNvSpPr>
            <a:spLocks noGrp="1"/>
          </p:cNvSpPr>
          <p:nvPr>
            <p:ph type="title"/>
          </p:nvPr>
        </p:nvSpPr>
        <p:spPr/>
        <p:txBody>
          <a:bodyPr/>
          <a:lstStyle/>
          <a:p>
            <a:r>
              <a:rPr lang="en-US"/>
              <a:t>Contact Information</a:t>
            </a:r>
          </a:p>
        </p:txBody>
      </p:sp>
      <p:sp>
        <p:nvSpPr>
          <p:cNvPr id="3" name="Content Placeholder 2">
            <a:extLst>
              <a:ext uri="{FF2B5EF4-FFF2-40B4-BE49-F238E27FC236}">
                <a16:creationId xmlns:a16="http://schemas.microsoft.com/office/drawing/2014/main" id="{FC6A8C31-7BB7-949F-3E46-B3557BB796F0}"/>
              </a:ext>
            </a:extLst>
          </p:cNvPr>
          <p:cNvSpPr>
            <a:spLocks noGrp="1"/>
          </p:cNvSpPr>
          <p:nvPr>
            <p:ph idx="1"/>
          </p:nvPr>
        </p:nvSpPr>
        <p:spPr>
          <a:xfrm>
            <a:off x="1408043" y="5064999"/>
            <a:ext cx="10227366" cy="1961834"/>
          </a:xfrm>
        </p:spPr>
        <p:txBody>
          <a:bodyPr>
            <a:normAutofit/>
          </a:bodyPr>
          <a:lstStyle/>
          <a:p>
            <a:r>
              <a:rPr lang="en-US" sz="2800" dirty="0"/>
              <a:t>Elizabeth Senez</a:t>
            </a:r>
          </a:p>
          <a:p>
            <a:r>
              <a:rPr lang="en-US" sz="2800" dirty="0"/>
              <a:t>Phone Number: ex 23449</a:t>
            </a:r>
          </a:p>
          <a:p>
            <a:r>
              <a:rPr lang="en-US" sz="2800" dirty="0"/>
              <a:t>Email Address: easenez@volusia.k12.fl.us</a:t>
            </a:r>
          </a:p>
          <a:p>
            <a:endParaRPr lang="en-US" dirty="0"/>
          </a:p>
          <a:p>
            <a:endParaRPr lang="en-US" dirty="0"/>
          </a:p>
        </p:txBody>
      </p:sp>
      <p:sp>
        <p:nvSpPr>
          <p:cNvPr id="4" name="TextBox 3">
            <a:extLst>
              <a:ext uri="{FF2B5EF4-FFF2-40B4-BE49-F238E27FC236}">
                <a16:creationId xmlns:a16="http://schemas.microsoft.com/office/drawing/2014/main" id="{ADD2AA99-EE87-9494-685B-79A6FE183B90}"/>
              </a:ext>
            </a:extLst>
          </p:cNvPr>
          <p:cNvSpPr txBox="1"/>
          <p:nvPr/>
        </p:nvSpPr>
        <p:spPr>
          <a:xfrm>
            <a:off x="3048000" y="1497496"/>
            <a:ext cx="9475304" cy="584775"/>
          </a:xfrm>
          <a:prstGeom prst="rect">
            <a:avLst/>
          </a:prstGeom>
          <a:noFill/>
        </p:spPr>
        <p:txBody>
          <a:bodyPr wrap="square" rtlCol="0">
            <a:spAutoFit/>
          </a:bodyPr>
          <a:lstStyle/>
          <a:p>
            <a:r>
              <a:rPr lang="en-US" sz="3200" dirty="0">
                <a:hlinkClick r:id="rId2"/>
              </a:rPr>
              <a:t>Additional Summer Programs </a:t>
            </a:r>
            <a:endParaRPr lang="en-US" sz="3200" dirty="0"/>
          </a:p>
        </p:txBody>
      </p:sp>
      <p:sp>
        <p:nvSpPr>
          <p:cNvPr id="5" name="TextBox 4">
            <a:extLst>
              <a:ext uri="{FF2B5EF4-FFF2-40B4-BE49-F238E27FC236}">
                <a16:creationId xmlns:a16="http://schemas.microsoft.com/office/drawing/2014/main" id="{A1200020-6704-7819-D2B9-13FCD6B9BFDC}"/>
              </a:ext>
            </a:extLst>
          </p:cNvPr>
          <p:cNvSpPr txBox="1"/>
          <p:nvPr/>
        </p:nvSpPr>
        <p:spPr>
          <a:xfrm>
            <a:off x="2567249" y="2359824"/>
            <a:ext cx="7566991" cy="1200329"/>
          </a:xfrm>
          <a:prstGeom prst="rect">
            <a:avLst/>
          </a:prstGeom>
          <a:noFill/>
        </p:spPr>
        <p:txBody>
          <a:bodyPr wrap="square" rtlCol="0">
            <a:spAutoFit/>
          </a:bodyPr>
          <a:lstStyle/>
          <a:p>
            <a:r>
              <a:rPr lang="en-US" dirty="0"/>
              <a:t>Invitations went home April 7</a:t>
            </a:r>
            <a:r>
              <a:rPr lang="en-US" baseline="30000" dirty="0"/>
              <a:t>th</a:t>
            </a:r>
            <a:r>
              <a:rPr lang="en-US" dirty="0"/>
              <a:t> (except for Summer Bridge and 3</a:t>
            </a:r>
            <a:r>
              <a:rPr lang="en-US" baseline="30000" dirty="0"/>
              <a:t>rd</a:t>
            </a:r>
            <a:r>
              <a:rPr lang="en-US" dirty="0"/>
              <a:t> grade).  If you are interested in a specific program, please let your child’s teacher know.</a:t>
            </a:r>
          </a:p>
          <a:p>
            <a:endParaRPr lang="en-US" dirty="0"/>
          </a:p>
        </p:txBody>
      </p:sp>
    </p:spTree>
    <p:extLst>
      <p:ext uri="{BB962C8B-B14F-4D97-AF65-F5344CB8AC3E}">
        <p14:creationId xmlns:p14="http://schemas.microsoft.com/office/powerpoint/2010/main" val="1063152122"/>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Blue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6E60084A933204A81794B952ACE91D0" ma:contentTypeVersion="20" ma:contentTypeDescription="Create a new document." ma:contentTypeScope="" ma:versionID="b5376fbe2878a1d729fc2662da03d4ba">
  <xsd:schema xmlns:xsd="http://www.w3.org/2001/XMLSchema" xmlns:xs="http://www.w3.org/2001/XMLSchema" xmlns:p="http://schemas.microsoft.com/office/2006/metadata/properties" xmlns:ns1="http://schemas.microsoft.com/sharepoint/v3" xmlns:ns2="698767f4-d9d9-4859-8b1b-98594aa3dfa7" xmlns:ns3="ae49fcdb-5e91-4c06-8575-cf9f78ae0dcf" targetNamespace="http://schemas.microsoft.com/office/2006/metadata/properties" ma:root="true" ma:fieldsID="2c8b4fbe4c2398b6218025b4e7f828cc" ns1:_="" ns2:_="" ns3:_="">
    <xsd:import namespace="http://schemas.microsoft.com/sharepoint/v3"/>
    <xsd:import namespace="698767f4-d9d9-4859-8b1b-98594aa3dfa7"/>
    <xsd:import namespace="ae49fcdb-5e91-4c06-8575-cf9f78ae0dcf"/>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element ref="ns2:MediaServiceDateTaken" minOccurs="0"/>
                <xsd:element ref="ns2:MediaServiceLocation" minOccurs="0"/>
                <xsd:element ref="ns2:MediaLengthInSeconds" minOccurs="0"/>
                <xsd:element ref="ns2:lcf76f155ced4ddcb4097134ff3c332f" minOccurs="0"/>
                <xsd:element ref="ns3:TaxCatchAll" minOccurs="0"/>
                <xsd:element ref="ns1:_ip_UnifiedCompliancePolicyProperties" minOccurs="0"/>
                <xsd:element ref="ns1:_ip_UnifiedCompliancePolicyUIAction"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4" nillable="true" ma:displayName="Unified Compliance Policy Properties" ma:hidden="true" ma:internalName="_ip_UnifiedCompliancePolicyProperties">
      <xsd:simpleType>
        <xsd:restriction base="dms:Note"/>
      </xsd:simpleType>
    </xsd:element>
    <xsd:element name="_ip_UnifiedCompliancePolicyUIAction" ma:index="25"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98767f4-d9d9-4859-8b1b-98594aa3df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b927271-04cb-47a6-b69a-e5d130aa8b2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e49fcdb-5e91-4c06-8575-cf9f78ae0dc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0d11906d-64d4-4f92-8ba6-be19c9101688}" ma:internalName="TaxCatchAll" ma:showField="CatchAllData" ma:web="ae49fcdb-5e91-4c06-8575-cf9f78ae0dc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98767f4-d9d9-4859-8b1b-98594aa3dfa7">
      <Terms xmlns="http://schemas.microsoft.com/office/infopath/2007/PartnerControls"/>
    </lcf76f155ced4ddcb4097134ff3c332f>
    <TaxCatchAll xmlns="ae49fcdb-5e91-4c06-8575-cf9f78ae0dcf" xsi:nil="true"/>
    <_ip_UnifiedCompliancePolicyUIAction xmlns="http://schemas.microsoft.com/sharepoint/v3" xsi:nil="true"/>
    <_ip_UnifiedCompliancePolicyProperties xmlns="http://schemas.microsoft.com/sharepoint/v3" xsi:nil="true"/>
    <SharedWithUsers xmlns="ae49fcdb-5e91-4c06-8575-cf9f78ae0dcf">
      <UserInfo>
        <DisplayName>Scott, John M.</DisplayName>
        <AccountId>1143</AccountId>
        <AccountType/>
      </UserInfo>
      <UserInfo>
        <DisplayName>Gilmore, Celeste C.</DisplayName>
        <AccountId>921</AccountId>
        <AccountType/>
      </UserInfo>
      <UserInfo>
        <DisplayName>Gomez, Angel M.</DisplayName>
        <AccountId>914</AccountId>
        <AccountType/>
      </UserInfo>
      <UserInfo>
        <DisplayName>Pough, Leah R.</DisplayName>
        <AccountId>1158</AccountId>
        <AccountType/>
      </UserInfo>
      <UserInfo>
        <DisplayName>Johnson, Danielle M.</DisplayName>
        <AccountId>1157</AccountId>
        <AccountType/>
      </UserInfo>
    </SharedWithUsers>
  </documentManagement>
</p:properties>
</file>

<file path=customXml/itemProps1.xml><?xml version="1.0" encoding="utf-8"?>
<ds:datastoreItem xmlns:ds="http://schemas.openxmlformats.org/officeDocument/2006/customXml" ds:itemID="{C2202FAF-32CF-468F-A71A-EA7FA8FF4E5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98767f4-d9d9-4859-8b1b-98594aa3dfa7"/>
    <ds:schemaRef ds:uri="ae49fcdb-5e91-4c06-8575-cf9f78ae0dc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C1E6DBC-66B8-4B94-ABF5-FA7144B575D8}">
  <ds:schemaRefs>
    <ds:schemaRef ds:uri="http://schemas.microsoft.com/sharepoint/v3/contenttype/forms"/>
  </ds:schemaRefs>
</ds:datastoreItem>
</file>

<file path=customXml/itemProps3.xml><?xml version="1.0" encoding="utf-8"?>
<ds:datastoreItem xmlns:ds="http://schemas.openxmlformats.org/officeDocument/2006/customXml" ds:itemID="{5FA43EEA-A776-4780-91B5-FD65C023B1BB}">
  <ds:schemaRefs>
    <ds:schemaRef ds:uri="698767f4-d9d9-4859-8b1b-98594aa3dfa7"/>
    <ds:schemaRef ds:uri="ae49fcdb-5e91-4c06-8575-cf9f78ae0dcf"/>
    <ds:schemaRef ds:uri="http://schemas.microsoft.com/office/2006/metadata/properties"/>
    <ds:schemaRef ds:uri="http://schemas.microsoft.com/office/infopath/2007/PartnerControls"/>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6127</TotalTime>
  <Words>1878</Words>
  <Application>Microsoft Office PowerPoint</Application>
  <PresentationFormat>Widescreen</PresentationFormat>
  <Paragraphs>302</Paragraphs>
  <Slides>19</Slides>
  <Notes>1</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19</vt:i4>
      </vt:variant>
    </vt:vector>
  </HeadingPairs>
  <TitlesOfParts>
    <vt:vector size="26" baseType="lpstr">
      <vt:lpstr>Arial</vt:lpstr>
      <vt:lpstr>Avenir Next LT Pro</vt:lpstr>
      <vt:lpstr>Calibri</vt:lpstr>
      <vt:lpstr>Century Gothic</vt:lpstr>
      <vt:lpstr>Custom Design</vt:lpstr>
      <vt:lpstr>Office Theme</vt:lpstr>
      <vt:lpstr>1_Custom Design</vt:lpstr>
      <vt:lpstr>PowerPoint Presentation</vt:lpstr>
      <vt:lpstr>VPK</vt:lpstr>
      <vt:lpstr>Summer Bridge</vt:lpstr>
      <vt:lpstr>SEA Lab</vt:lpstr>
      <vt:lpstr>BEST Reading Adventure</vt:lpstr>
      <vt:lpstr>3rd Grade  Reading Camp</vt:lpstr>
      <vt:lpstr>ESE 3rd Grade  Reading Camp</vt:lpstr>
      <vt:lpstr>Next Generation CSI</vt:lpstr>
      <vt:lpstr>Elementary ESY</vt:lpstr>
      <vt:lpstr>Credit Retrieval</vt:lpstr>
      <vt:lpstr>Driver’s Education</vt:lpstr>
      <vt:lpstr>Summer STEM</vt:lpstr>
      <vt:lpstr>Secondary ESY</vt:lpstr>
      <vt:lpstr>State Testing Retakes</vt:lpstr>
      <vt:lpstr>Stewart Marchman  Academy</vt:lpstr>
      <vt:lpstr>Halifax Behavioral</vt:lpstr>
      <vt:lpstr>Hospital Homebound</vt:lpstr>
      <vt:lpstr>VFLEX</vt:lpstr>
      <vt:lpstr>Contact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Scott, John M.</dc:creator>
  <cp:lastModifiedBy>Senez, Elizabeth A.</cp:lastModifiedBy>
  <cp:revision>11</cp:revision>
  <dcterms:created xsi:type="dcterms:W3CDTF">2023-07-24T18:51:15Z</dcterms:created>
  <dcterms:modified xsi:type="dcterms:W3CDTF">2026-05-06T18:57:54Z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0x010100A6E60084A933204A81794B952ACE91D0</vt:lpwstr>
  </property>
</Properties>
</file>