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102"/>
  </p:notesMasterIdLst>
  <p:sldIdLst>
    <p:sldId id="256" r:id="rId5"/>
    <p:sldId id="5350" r:id="rId6"/>
    <p:sldId id="277" r:id="rId7"/>
    <p:sldId id="5288" r:id="rId8"/>
    <p:sldId id="5287" r:id="rId9"/>
    <p:sldId id="5289" r:id="rId10"/>
    <p:sldId id="5354" r:id="rId11"/>
    <p:sldId id="5285" r:id="rId12"/>
    <p:sldId id="5371" r:id="rId13"/>
    <p:sldId id="5353" r:id="rId14"/>
    <p:sldId id="3370" r:id="rId15"/>
    <p:sldId id="5355" r:id="rId16"/>
    <p:sldId id="5356" r:id="rId17"/>
    <p:sldId id="3081" r:id="rId18"/>
    <p:sldId id="5380" r:id="rId19"/>
    <p:sldId id="5364" r:id="rId20"/>
    <p:sldId id="5300" r:id="rId21"/>
    <p:sldId id="280" r:id="rId22"/>
    <p:sldId id="281" r:id="rId23"/>
    <p:sldId id="263" r:id="rId24"/>
    <p:sldId id="5301" r:id="rId25"/>
    <p:sldId id="5357" r:id="rId26"/>
    <p:sldId id="3373" r:id="rId27"/>
    <p:sldId id="285" r:id="rId28"/>
    <p:sldId id="5333" r:id="rId29"/>
    <p:sldId id="5291" r:id="rId30"/>
    <p:sldId id="5329" r:id="rId31"/>
    <p:sldId id="5330" r:id="rId32"/>
    <p:sldId id="5331" r:id="rId33"/>
    <p:sldId id="5332" r:id="rId34"/>
    <p:sldId id="3085" r:id="rId35"/>
    <p:sldId id="5298" r:id="rId36"/>
    <p:sldId id="5303" r:id="rId37"/>
    <p:sldId id="5351" r:id="rId38"/>
    <p:sldId id="3374" r:id="rId39"/>
    <p:sldId id="5358" r:id="rId40"/>
    <p:sldId id="5374" r:id="rId41"/>
    <p:sldId id="5359" r:id="rId42"/>
    <p:sldId id="5375" r:id="rId43"/>
    <p:sldId id="5360" r:id="rId44"/>
    <p:sldId id="3377" r:id="rId45"/>
    <p:sldId id="5361" r:id="rId46"/>
    <p:sldId id="3378" r:id="rId47"/>
    <p:sldId id="5362" r:id="rId48"/>
    <p:sldId id="3379" r:id="rId49"/>
    <p:sldId id="5352" r:id="rId50"/>
    <p:sldId id="5305" r:id="rId51"/>
    <p:sldId id="5334" r:id="rId52"/>
    <p:sldId id="5325" r:id="rId53"/>
    <p:sldId id="5335" r:id="rId54"/>
    <p:sldId id="5365" r:id="rId55"/>
    <p:sldId id="3362" r:id="rId56"/>
    <p:sldId id="5286" r:id="rId57"/>
    <p:sldId id="5338" r:id="rId58"/>
    <p:sldId id="5363" r:id="rId59"/>
    <p:sldId id="5306" r:id="rId60"/>
    <p:sldId id="283" r:id="rId61"/>
    <p:sldId id="5307" r:id="rId62"/>
    <p:sldId id="5339" r:id="rId63"/>
    <p:sldId id="5340" r:id="rId64"/>
    <p:sldId id="5308" r:id="rId65"/>
    <p:sldId id="3092" r:id="rId66"/>
    <p:sldId id="3367" r:id="rId67"/>
    <p:sldId id="3366" r:id="rId68"/>
    <p:sldId id="5326" r:id="rId69"/>
    <p:sldId id="3098" r:id="rId70"/>
    <p:sldId id="3330" r:id="rId71"/>
    <p:sldId id="5341" r:id="rId72"/>
    <p:sldId id="5342" r:id="rId73"/>
    <p:sldId id="5367" r:id="rId74"/>
    <p:sldId id="3101" r:id="rId75"/>
    <p:sldId id="3103" r:id="rId76"/>
    <p:sldId id="5343" r:id="rId77"/>
    <p:sldId id="5381" r:id="rId78"/>
    <p:sldId id="3104" r:id="rId79"/>
    <p:sldId id="5262" r:id="rId80"/>
    <p:sldId id="5369" r:id="rId81"/>
    <p:sldId id="5265" r:id="rId82"/>
    <p:sldId id="5128" r:id="rId83"/>
    <p:sldId id="5370" r:id="rId84"/>
    <p:sldId id="5264" r:id="rId85"/>
    <p:sldId id="5266" r:id="rId86"/>
    <p:sldId id="5310" r:id="rId87"/>
    <p:sldId id="3137" r:id="rId88"/>
    <p:sldId id="3306" r:id="rId89"/>
    <p:sldId id="3354" r:id="rId90"/>
    <p:sldId id="5376" r:id="rId91"/>
    <p:sldId id="5378" r:id="rId92"/>
    <p:sldId id="5309" r:id="rId93"/>
    <p:sldId id="3114" r:id="rId94"/>
    <p:sldId id="3116" r:id="rId95"/>
    <p:sldId id="5324" r:id="rId96"/>
    <p:sldId id="5373" r:id="rId97"/>
    <p:sldId id="5382" r:id="rId98"/>
    <p:sldId id="5372" r:id="rId99"/>
    <p:sldId id="5379" r:id="rId100"/>
    <p:sldId id="3323" r:id="rId10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B83F80-3CAC-25C8-14B0-78D471DD376C}" name="Ward, Reagan" initials="RW" userId="S::Ward_r@cde.state.co.us::27291eb4-8241-4961-9e69-8c66e34cc5b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CD99A"/>
    <a:srgbClr val="077682"/>
    <a:srgbClr val="BFE1B6"/>
    <a:srgbClr val="85D9E8"/>
    <a:srgbClr val="A3D283"/>
    <a:srgbClr val="488BC9"/>
    <a:srgbClr val="2C3384"/>
    <a:srgbClr val="498FCC"/>
    <a:srgbClr val="EF75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157602-7A31-4CF2-B087-162F65F890B7}" v="436" dt="2026-05-05T17:46:11.179"/>
  </p1510:revLst>
</p1510:revInfo>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53" autoAdjust="0"/>
    <p:restoredTop sz="77993" autoAdjust="0"/>
  </p:normalViewPr>
  <p:slideViewPr>
    <p:cSldViewPr snapToGrid="0">
      <p:cViewPr varScale="1">
        <p:scale>
          <a:sx n="120" d="100"/>
          <a:sy n="120" d="100"/>
        </p:scale>
        <p:origin x="19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microsoft.com/office/2016/11/relationships/changesInfo" Target="changesInfos/changesInfo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notesMaster" Target="notesMasters/notes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presProps" Target="presProps.xml"/><Relationship Id="rId108" Type="http://schemas.microsoft.com/office/2015/10/relationships/revisionInfo" Target="revisionInfo.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microsoft.com/office/2018/10/relationships/authors" Target="author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d, Reagan" userId="27291eb4-8241-4961-9e69-8c66e34cc5b0" providerId="ADAL" clId="{E4BD8C9E-3BA6-4E04-BAF1-0BDD0B9DE234}"/>
    <pc:docChg chg="undo custSel addSld delSld modSld sldOrd modMainMaster modNotesMaster">
      <pc:chgData name="Ward, Reagan" userId="27291eb4-8241-4961-9e69-8c66e34cc5b0" providerId="ADAL" clId="{E4BD8C9E-3BA6-4E04-BAF1-0BDD0B9DE234}" dt="2026-05-05T17:50:07.996" v="26364" actId="13244"/>
      <pc:docMkLst>
        <pc:docMk/>
      </pc:docMkLst>
      <pc:sldChg chg="modSp mod">
        <pc:chgData name="Ward, Reagan" userId="27291eb4-8241-4961-9e69-8c66e34cc5b0" providerId="ADAL" clId="{E4BD8C9E-3BA6-4E04-BAF1-0BDD0B9DE234}" dt="2026-05-05T17:41:32.189" v="26271" actId="20577"/>
        <pc:sldMkLst>
          <pc:docMk/>
          <pc:sldMk cId="3044915438" sldId="256"/>
        </pc:sldMkLst>
        <pc:spChg chg="mod">
          <ac:chgData name="Ward, Reagan" userId="27291eb4-8241-4961-9e69-8c66e34cc5b0" providerId="ADAL" clId="{E4BD8C9E-3BA6-4E04-BAF1-0BDD0B9DE234}" dt="2026-05-05T17:41:32.189" v="26271" actId="20577"/>
          <ac:spMkLst>
            <pc:docMk/>
            <pc:sldMk cId="3044915438" sldId="256"/>
            <ac:spMk id="3" creationId="{00000000-0000-0000-0000-000000000000}"/>
          </ac:spMkLst>
        </pc:spChg>
      </pc:sldChg>
      <pc:sldChg chg="modSp mod">
        <pc:chgData name="Ward, Reagan" userId="27291eb4-8241-4961-9e69-8c66e34cc5b0" providerId="ADAL" clId="{E4BD8C9E-3BA6-4E04-BAF1-0BDD0B9DE234}" dt="2026-05-05T17:50:07.996" v="26364" actId="13244"/>
        <pc:sldMkLst>
          <pc:docMk/>
          <pc:sldMk cId="73332803" sldId="283"/>
        </pc:sldMkLst>
        <pc:spChg chg="ord">
          <ac:chgData name="Ward, Reagan" userId="27291eb4-8241-4961-9e69-8c66e34cc5b0" providerId="ADAL" clId="{E4BD8C9E-3BA6-4E04-BAF1-0BDD0B9DE234}" dt="2026-05-05T17:50:07.996" v="26364" actId="13244"/>
          <ac:spMkLst>
            <pc:docMk/>
            <pc:sldMk cId="73332803" sldId="283"/>
            <ac:spMk id="3" creationId="{7DC318EF-5035-6D2D-1AB2-EF2EE9C5F681}"/>
          </ac:spMkLst>
        </pc:spChg>
      </pc:sldChg>
      <pc:sldChg chg="addSp delSp modSp mod">
        <pc:chgData name="Ward, Reagan" userId="27291eb4-8241-4961-9e69-8c66e34cc5b0" providerId="ADAL" clId="{E4BD8C9E-3BA6-4E04-BAF1-0BDD0B9DE234}" dt="2026-05-05T17:49:28.441" v="26362" actId="962"/>
        <pc:sldMkLst>
          <pc:docMk/>
          <pc:sldMk cId="4277272733" sldId="3116"/>
        </pc:sldMkLst>
        <pc:spChg chg="add del mod">
          <ac:chgData name="Ward, Reagan" userId="27291eb4-8241-4961-9e69-8c66e34cc5b0" providerId="ADAL" clId="{E4BD8C9E-3BA6-4E04-BAF1-0BDD0B9DE234}" dt="2026-05-05T15:58:41.822" v="25041" actId="22"/>
          <ac:spMkLst>
            <pc:docMk/>
            <pc:sldMk cId="4277272733" sldId="3116"/>
            <ac:spMk id="5" creationId="{FAC51875-B171-5316-A6C3-4DAB02E998C3}"/>
          </ac:spMkLst>
        </pc:spChg>
        <pc:spChg chg="mod">
          <ac:chgData name="Ward, Reagan" userId="27291eb4-8241-4961-9e69-8c66e34cc5b0" providerId="ADAL" clId="{E4BD8C9E-3BA6-4E04-BAF1-0BDD0B9DE234}" dt="2026-05-05T15:59:44.638" v="25060" actId="27636"/>
          <ac:spMkLst>
            <pc:docMk/>
            <pc:sldMk cId="4277272733" sldId="3116"/>
            <ac:spMk id="6" creationId="{4A699ED2-7464-C5E4-AAE2-26432F336E33}"/>
          </ac:spMkLst>
        </pc:spChg>
        <pc:spChg chg="add mod">
          <ac:chgData name="Ward, Reagan" userId="27291eb4-8241-4961-9e69-8c66e34cc5b0" providerId="ADAL" clId="{E4BD8C9E-3BA6-4E04-BAF1-0BDD0B9DE234}" dt="2026-05-05T17:19:54.789" v="25264" actId="20577"/>
          <ac:spMkLst>
            <pc:docMk/>
            <pc:sldMk cId="4277272733" sldId="3116"/>
            <ac:spMk id="9" creationId="{0AB5329A-B313-E0D5-CEE1-1C7A6CDD17C8}"/>
          </ac:spMkLst>
        </pc:spChg>
        <pc:picChg chg="add mod ord">
          <ac:chgData name="Ward, Reagan" userId="27291eb4-8241-4961-9e69-8c66e34cc5b0" providerId="ADAL" clId="{E4BD8C9E-3BA6-4E04-BAF1-0BDD0B9DE234}" dt="2026-05-05T17:49:28.441" v="26362" actId="962"/>
          <ac:picMkLst>
            <pc:docMk/>
            <pc:sldMk cId="4277272733" sldId="3116"/>
            <ac:picMk id="8" creationId="{EDFA7C53-FD86-BB1C-71EC-F2C7C1B8FF6C}"/>
          </ac:picMkLst>
        </pc:picChg>
        <pc:picChg chg="del">
          <ac:chgData name="Ward, Reagan" userId="27291eb4-8241-4961-9e69-8c66e34cc5b0" providerId="ADAL" clId="{E4BD8C9E-3BA6-4E04-BAF1-0BDD0B9DE234}" dt="2026-05-05T15:58:38.867" v="25040" actId="478"/>
          <ac:picMkLst>
            <pc:docMk/>
            <pc:sldMk cId="4277272733" sldId="3116"/>
            <ac:picMk id="12" creationId="{B9509E01-70CC-13D1-A32B-84925D569CEC}"/>
          </ac:picMkLst>
        </pc:picChg>
      </pc:sldChg>
      <pc:sldChg chg="modSp mod ord">
        <pc:chgData name="Ward, Reagan" userId="27291eb4-8241-4961-9e69-8c66e34cc5b0" providerId="ADAL" clId="{E4BD8C9E-3BA6-4E04-BAF1-0BDD0B9DE234}" dt="2026-05-05T17:38:47.626" v="26267" actId="20577"/>
        <pc:sldMkLst>
          <pc:docMk/>
          <pc:sldMk cId="3118570890" sldId="3323"/>
        </pc:sldMkLst>
        <pc:spChg chg="mod">
          <ac:chgData name="Ward, Reagan" userId="27291eb4-8241-4961-9e69-8c66e34cc5b0" providerId="ADAL" clId="{E4BD8C9E-3BA6-4E04-BAF1-0BDD0B9DE234}" dt="2026-05-05T17:38:47.626" v="26267" actId="20577"/>
          <ac:spMkLst>
            <pc:docMk/>
            <pc:sldMk cId="3118570890" sldId="3323"/>
            <ac:spMk id="5" creationId="{CF566EA9-536F-878C-90C0-DC9E8AEFD3E4}"/>
          </ac:spMkLst>
        </pc:spChg>
      </pc:sldChg>
      <pc:sldChg chg="modSp mod">
        <pc:chgData name="Ward, Reagan" userId="27291eb4-8241-4961-9e69-8c66e34cc5b0" providerId="ADAL" clId="{E4BD8C9E-3BA6-4E04-BAF1-0BDD0B9DE234}" dt="2026-05-05T14:13:52.057" v="23815" actId="113"/>
        <pc:sldMkLst>
          <pc:docMk/>
          <pc:sldMk cId="4195283257" sldId="5330"/>
        </pc:sldMkLst>
        <pc:spChg chg="mod">
          <ac:chgData name="Ward, Reagan" userId="27291eb4-8241-4961-9e69-8c66e34cc5b0" providerId="ADAL" clId="{E4BD8C9E-3BA6-4E04-BAF1-0BDD0B9DE234}" dt="2026-05-05T14:13:52.057" v="23815" actId="113"/>
          <ac:spMkLst>
            <pc:docMk/>
            <pc:sldMk cId="4195283257" sldId="5330"/>
            <ac:spMk id="3" creationId="{CD148426-18E6-303F-4D4F-DCDF224591E3}"/>
          </ac:spMkLst>
        </pc:spChg>
      </pc:sldChg>
      <pc:sldChg chg="modSp mod">
        <pc:chgData name="Ward, Reagan" userId="27291eb4-8241-4961-9e69-8c66e34cc5b0" providerId="ADAL" clId="{E4BD8C9E-3BA6-4E04-BAF1-0BDD0B9DE234}" dt="2026-05-05T14:14:11.182" v="23819" actId="20577"/>
        <pc:sldMkLst>
          <pc:docMk/>
          <pc:sldMk cId="3225697481" sldId="5332"/>
        </pc:sldMkLst>
        <pc:spChg chg="mod">
          <ac:chgData name="Ward, Reagan" userId="27291eb4-8241-4961-9e69-8c66e34cc5b0" providerId="ADAL" clId="{E4BD8C9E-3BA6-4E04-BAF1-0BDD0B9DE234}" dt="2026-05-05T14:14:11.182" v="23819" actId="20577"/>
          <ac:spMkLst>
            <pc:docMk/>
            <pc:sldMk cId="3225697481" sldId="5332"/>
            <ac:spMk id="3" creationId="{C780B3AA-C7D8-B6AB-68B1-A20397060DD2}"/>
          </ac:spMkLst>
        </pc:spChg>
      </pc:sldChg>
      <pc:sldChg chg="modSp mod">
        <pc:chgData name="Ward, Reagan" userId="27291eb4-8241-4961-9e69-8c66e34cc5b0" providerId="ADAL" clId="{E4BD8C9E-3BA6-4E04-BAF1-0BDD0B9DE234}" dt="2026-05-05T14:23:21.386" v="23823" actId="6549"/>
        <pc:sldMkLst>
          <pc:docMk/>
          <pc:sldMk cId="2891646186" sldId="5334"/>
        </pc:sldMkLst>
        <pc:spChg chg="mod">
          <ac:chgData name="Ward, Reagan" userId="27291eb4-8241-4961-9e69-8c66e34cc5b0" providerId="ADAL" clId="{E4BD8C9E-3BA6-4E04-BAF1-0BDD0B9DE234}" dt="2026-05-05T14:23:21.386" v="23823" actId="6549"/>
          <ac:spMkLst>
            <pc:docMk/>
            <pc:sldMk cId="2891646186" sldId="5334"/>
            <ac:spMk id="5" creationId="{AD1FE81A-5778-0114-8E98-10C0B83F7B8D}"/>
          </ac:spMkLst>
        </pc:spChg>
      </pc:sldChg>
      <pc:sldChg chg="addSp delSp modSp mod">
        <pc:chgData name="Ward, Reagan" userId="27291eb4-8241-4961-9e69-8c66e34cc5b0" providerId="ADAL" clId="{E4BD8C9E-3BA6-4E04-BAF1-0BDD0B9DE234}" dt="2026-05-05T17:49:26.655" v="26361" actId="962"/>
        <pc:sldMkLst>
          <pc:docMk/>
          <pc:sldMk cId="2753994586" sldId="5343"/>
        </pc:sldMkLst>
        <pc:spChg chg="add del mod">
          <ac:chgData name="Ward, Reagan" userId="27291eb4-8241-4961-9e69-8c66e34cc5b0" providerId="ADAL" clId="{E4BD8C9E-3BA6-4E04-BAF1-0BDD0B9DE234}" dt="2026-05-05T15:46:07.225" v="24800" actId="22"/>
          <ac:spMkLst>
            <pc:docMk/>
            <pc:sldMk cId="2753994586" sldId="5343"/>
            <ac:spMk id="4" creationId="{AB87D80B-1189-7F1A-7A86-DAE1551BB10F}"/>
          </ac:spMkLst>
        </pc:spChg>
        <pc:spChg chg="mod">
          <ac:chgData name="Ward, Reagan" userId="27291eb4-8241-4961-9e69-8c66e34cc5b0" providerId="ADAL" clId="{E4BD8C9E-3BA6-4E04-BAF1-0BDD0B9DE234}" dt="2026-05-05T15:46:53.089" v="24852" actId="20577"/>
          <ac:spMkLst>
            <pc:docMk/>
            <pc:sldMk cId="2753994586" sldId="5343"/>
            <ac:spMk id="6" creationId="{587138EB-EB49-7FF0-9AE6-47556E26E8FA}"/>
          </ac:spMkLst>
        </pc:spChg>
        <pc:picChg chg="del mod">
          <ac:chgData name="Ward, Reagan" userId="27291eb4-8241-4961-9e69-8c66e34cc5b0" providerId="ADAL" clId="{E4BD8C9E-3BA6-4E04-BAF1-0BDD0B9DE234}" dt="2026-05-05T15:46:03.871" v="24799" actId="478"/>
          <ac:picMkLst>
            <pc:docMk/>
            <pc:sldMk cId="2753994586" sldId="5343"/>
            <ac:picMk id="8" creationId="{597C0E85-950D-46AB-4FFF-BC7FE31C17D3}"/>
          </ac:picMkLst>
        </pc:picChg>
        <pc:picChg chg="add mod ord">
          <ac:chgData name="Ward, Reagan" userId="27291eb4-8241-4961-9e69-8c66e34cc5b0" providerId="ADAL" clId="{E4BD8C9E-3BA6-4E04-BAF1-0BDD0B9DE234}" dt="2026-05-05T17:49:26.655" v="26361" actId="962"/>
          <ac:picMkLst>
            <pc:docMk/>
            <pc:sldMk cId="2753994586" sldId="5343"/>
            <ac:picMk id="9" creationId="{E762F391-5D36-C5C0-E057-8480B1B5DDCD}"/>
          </ac:picMkLst>
        </pc:picChg>
      </pc:sldChg>
      <pc:sldChg chg="modSp mod">
        <pc:chgData name="Ward, Reagan" userId="27291eb4-8241-4961-9e69-8c66e34cc5b0" providerId="ADAL" clId="{E4BD8C9E-3BA6-4E04-BAF1-0BDD0B9DE234}" dt="2026-05-05T17:49:00.049" v="26360" actId="20577"/>
        <pc:sldMkLst>
          <pc:docMk/>
          <pc:sldMk cId="3935490607" sldId="5363"/>
        </pc:sldMkLst>
        <pc:spChg chg="mod">
          <ac:chgData name="Ward, Reagan" userId="27291eb4-8241-4961-9e69-8c66e34cc5b0" providerId="ADAL" clId="{E4BD8C9E-3BA6-4E04-BAF1-0BDD0B9DE234}" dt="2026-05-05T17:49:00.049" v="26360" actId="20577"/>
          <ac:spMkLst>
            <pc:docMk/>
            <pc:sldMk cId="3935490607" sldId="5363"/>
            <ac:spMk id="18" creationId="{AD2AF512-108B-ADC7-DE9C-A0CD5FC1D3CE}"/>
          </ac:spMkLst>
        </pc:spChg>
      </pc:sldChg>
      <pc:sldChg chg="modSp mod">
        <pc:chgData name="Ward, Reagan" userId="27291eb4-8241-4961-9e69-8c66e34cc5b0" providerId="ADAL" clId="{E4BD8C9E-3BA6-4E04-BAF1-0BDD0B9DE234}" dt="2026-05-05T17:47:16.961" v="26358" actId="207"/>
        <pc:sldMkLst>
          <pc:docMk/>
          <pc:sldMk cId="3063270824" sldId="5364"/>
        </pc:sldMkLst>
        <pc:graphicFrameChg chg="mod modGraphic">
          <ac:chgData name="Ward, Reagan" userId="27291eb4-8241-4961-9e69-8c66e34cc5b0" providerId="ADAL" clId="{E4BD8C9E-3BA6-4E04-BAF1-0BDD0B9DE234}" dt="2026-05-05T17:47:16.961" v="26358" actId="207"/>
          <ac:graphicFrameMkLst>
            <pc:docMk/>
            <pc:sldMk cId="3063270824" sldId="5364"/>
            <ac:graphicFrameMk id="5" creationId="{A8060A5D-6846-C7F9-F3FD-F74B343B06EE}"/>
          </ac:graphicFrameMkLst>
        </pc:graphicFrameChg>
      </pc:sldChg>
      <pc:sldChg chg="modSp mod">
        <pc:chgData name="Ward, Reagan" userId="27291eb4-8241-4961-9e69-8c66e34cc5b0" providerId="ADAL" clId="{E4BD8C9E-3BA6-4E04-BAF1-0BDD0B9DE234}" dt="2026-05-05T17:21:27.800" v="25267" actId="113"/>
        <pc:sldMkLst>
          <pc:docMk/>
          <pc:sldMk cId="2273032357" sldId="5372"/>
        </pc:sldMkLst>
        <pc:spChg chg="mod">
          <ac:chgData name="Ward, Reagan" userId="27291eb4-8241-4961-9e69-8c66e34cc5b0" providerId="ADAL" clId="{E4BD8C9E-3BA6-4E04-BAF1-0BDD0B9DE234}" dt="2026-05-05T17:21:27.800" v="25267" actId="113"/>
          <ac:spMkLst>
            <pc:docMk/>
            <pc:sldMk cId="2273032357" sldId="5372"/>
            <ac:spMk id="6" creationId="{666F359A-217F-12CE-5F7F-81E7371E179B}"/>
          </ac:spMkLst>
        </pc:spChg>
      </pc:sldChg>
      <pc:sldChg chg="addSp delSp modSp mod chgLayout">
        <pc:chgData name="Ward, Reagan" userId="27291eb4-8241-4961-9e69-8c66e34cc5b0" providerId="ADAL" clId="{E4BD8C9E-3BA6-4E04-BAF1-0BDD0B9DE234}" dt="2026-05-05T17:34:04.628" v="25776" actId="6549"/>
        <pc:sldMkLst>
          <pc:docMk/>
          <pc:sldMk cId="671506618" sldId="5373"/>
        </pc:sldMkLst>
        <pc:spChg chg="add del mod">
          <ac:chgData name="Ward, Reagan" userId="27291eb4-8241-4961-9e69-8c66e34cc5b0" providerId="ADAL" clId="{E4BD8C9E-3BA6-4E04-BAF1-0BDD0B9DE234}" dt="2026-05-05T17:24:14.761" v="25639" actId="6264"/>
          <ac:spMkLst>
            <pc:docMk/>
            <pc:sldMk cId="671506618" sldId="5373"/>
            <ac:spMk id="2" creationId="{6BD6A5E7-C745-88EC-A893-D20AC423CE69}"/>
          </ac:spMkLst>
        </pc:spChg>
        <pc:spChg chg="add del mod">
          <ac:chgData name="Ward, Reagan" userId="27291eb4-8241-4961-9e69-8c66e34cc5b0" providerId="ADAL" clId="{E4BD8C9E-3BA6-4E04-BAF1-0BDD0B9DE234}" dt="2026-05-05T17:24:14.761" v="25639" actId="6264"/>
          <ac:spMkLst>
            <pc:docMk/>
            <pc:sldMk cId="671506618" sldId="5373"/>
            <ac:spMk id="4" creationId="{87F58A07-D9D1-44BE-72C9-0F26D96750E0}"/>
          </ac:spMkLst>
        </pc:spChg>
        <pc:spChg chg="mod ord">
          <ac:chgData name="Ward, Reagan" userId="27291eb4-8241-4961-9e69-8c66e34cc5b0" providerId="ADAL" clId="{E4BD8C9E-3BA6-4E04-BAF1-0BDD0B9DE234}" dt="2026-05-05T17:24:14.761" v="25639" actId="6264"/>
          <ac:spMkLst>
            <pc:docMk/>
            <pc:sldMk cId="671506618" sldId="5373"/>
            <ac:spMk id="5" creationId="{E47BFDDD-000E-DCB2-6974-EBA8B26F399C}"/>
          </ac:spMkLst>
        </pc:spChg>
        <pc:spChg chg="mod ord">
          <ac:chgData name="Ward, Reagan" userId="27291eb4-8241-4961-9e69-8c66e34cc5b0" providerId="ADAL" clId="{E4BD8C9E-3BA6-4E04-BAF1-0BDD0B9DE234}" dt="2026-05-05T17:34:04.628" v="25776" actId="6549"/>
          <ac:spMkLst>
            <pc:docMk/>
            <pc:sldMk cId="671506618" sldId="5373"/>
            <ac:spMk id="6" creationId="{1045AF51-9369-C524-1493-3E685A546E7D}"/>
          </ac:spMkLst>
        </pc:spChg>
        <pc:spChg chg="add del mod">
          <ac:chgData name="Ward, Reagan" userId="27291eb4-8241-4961-9e69-8c66e34cc5b0" providerId="ADAL" clId="{E4BD8C9E-3BA6-4E04-BAF1-0BDD0B9DE234}" dt="2026-05-05T17:24:14.761" v="25639" actId="6264"/>
          <ac:spMkLst>
            <pc:docMk/>
            <pc:sldMk cId="671506618" sldId="5373"/>
            <ac:spMk id="7" creationId="{98D6548A-D540-D9C7-60B7-E1028B889D31}"/>
          </ac:spMkLst>
        </pc:spChg>
        <pc:picChg chg="mod ord">
          <ac:chgData name="Ward, Reagan" userId="27291eb4-8241-4961-9e69-8c66e34cc5b0" providerId="ADAL" clId="{E4BD8C9E-3BA6-4E04-BAF1-0BDD0B9DE234}" dt="2026-05-05T17:24:14.761" v="25639" actId="6264"/>
          <ac:picMkLst>
            <pc:docMk/>
            <pc:sldMk cId="671506618" sldId="5373"/>
            <ac:picMk id="3" creationId="{77BA7400-D4EE-EBC4-7E98-E69E17B1ED60}"/>
          </ac:picMkLst>
        </pc:picChg>
      </pc:sldChg>
      <pc:sldChg chg="modSp mod modClrScheme chgLayout">
        <pc:chgData name="Ward, Reagan" userId="27291eb4-8241-4961-9e69-8c66e34cc5b0" providerId="ADAL" clId="{E4BD8C9E-3BA6-4E04-BAF1-0BDD0B9DE234}" dt="2026-05-05T17:25:11.166" v="25723" actId="700"/>
        <pc:sldMkLst>
          <pc:docMk/>
          <pc:sldMk cId="3134193698" sldId="5379"/>
        </pc:sldMkLst>
        <pc:spChg chg="mod ord">
          <ac:chgData name="Ward, Reagan" userId="27291eb4-8241-4961-9e69-8c66e34cc5b0" providerId="ADAL" clId="{E4BD8C9E-3BA6-4E04-BAF1-0BDD0B9DE234}" dt="2026-05-05T17:25:11.166" v="25723" actId="700"/>
          <ac:spMkLst>
            <pc:docMk/>
            <pc:sldMk cId="3134193698" sldId="5379"/>
            <ac:spMk id="5" creationId="{87EA2E43-4FE0-484B-2BC0-9E6EF121BAA6}"/>
          </ac:spMkLst>
        </pc:spChg>
        <pc:spChg chg="mod ord">
          <ac:chgData name="Ward, Reagan" userId="27291eb4-8241-4961-9e69-8c66e34cc5b0" providerId="ADAL" clId="{E4BD8C9E-3BA6-4E04-BAF1-0BDD0B9DE234}" dt="2026-05-05T17:25:11.166" v="25723" actId="700"/>
          <ac:spMkLst>
            <pc:docMk/>
            <pc:sldMk cId="3134193698" sldId="5379"/>
            <ac:spMk id="6" creationId="{A0E3280B-65CA-C304-A841-59C5AC39B755}"/>
          </ac:spMkLst>
        </pc:spChg>
        <pc:picChg chg="mod ord">
          <ac:chgData name="Ward, Reagan" userId="27291eb4-8241-4961-9e69-8c66e34cc5b0" providerId="ADAL" clId="{E4BD8C9E-3BA6-4E04-BAF1-0BDD0B9DE234}" dt="2026-05-05T17:25:11.166" v="25723" actId="700"/>
          <ac:picMkLst>
            <pc:docMk/>
            <pc:sldMk cId="3134193698" sldId="5379"/>
            <ac:picMk id="9" creationId="{B2189EE3-6701-F13B-95C7-ECF5F5D019CA}"/>
          </ac:picMkLst>
        </pc:picChg>
      </pc:sldChg>
      <pc:sldChg chg="addSp delSp modSp new mod">
        <pc:chgData name="Ward, Reagan" userId="27291eb4-8241-4961-9e69-8c66e34cc5b0" providerId="ADAL" clId="{E4BD8C9E-3BA6-4E04-BAF1-0BDD0B9DE234}" dt="2026-05-05T14:11:39.779" v="23813" actId="962"/>
        <pc:sldMkLst>
          <pc:docMk/>
          <pc:sldMk cId="1989993998" sldId="5380"/>
        </pc:sldMkLst>
        <pc:spChg chg="mod">
          <ac:chgData name="Ward, Reagan" userId="27291eb4-8241-4961-9e69-8c66e34cc5b0" providerId="ADAL" clId="{E4BD8C9E-3BA6-4E04-BAF1-0BDD0B9DE234}" dt="2026-05-05T14:05:29.626" v="23596" actId="20577"/>
          <ac:spMkLst>
            <pc:docMk/>
            <pc:sldMk cId="1989993998" sldId="5380"/>
            <ac:spMk id="2" creationId="{1AFE4DA7-9ABC-FB6A-3E7A-B35C4AF71BE8}"/>
          </ac:spMkLst>
        </pc:spChg>
        <pc:spChg chg="del">
          <ac:chgData name="Ward, Reagan" userId="27291eb4-8241-4961-9e69-8c66e34cc5b0" providerId="ADAL" clId="{E4BD8C9E-3BA6-4E04-BAF1-0BDD0B9DE234}" dt="2026-05-05T14:09:58.188" v="23597"/>
          <ac:spMkLst>
            <pc:docMk/>
            <pc:sldMk cId="1989993998" sldId="5380"/>
            <ac:spMk id="3" creationId="{2960B781-50C4-C08F-18E9-DE357700B580}"/>
          </ac:spMkLst>
        </pc:spChg>
        <pc:picChg chg="add mod">
          <ac:chgData name="Ward, Reagan" userId="27291eb4-8241-4961-9e69-8c66e34cc5b0" providerId="ADAL" clId="{E4BD8C9E-3BA6-4E04-BAF1-0BDD0B9DE234}" dt="2026-05-05T14:11:39.779" v="23813" actId="962"/>
          <ac:picMkLst>
            <pc:docMk/>
            <pc:sldMk cId="1989993998" sldId="5380"/>
            <ac:picMk id="5" creationId="{519DCCBC-7150-2E54-9A5F-0E70A3E13CF9}"/>
          </ac:picMkLst>
        </pc:picChg>
      </pc:sldChg>
      <pc:sldChg chg="addSp delSp modSp add mod">
        <pc:chgData name="Ward, Reagan" userId="27291eb4-8241-4961-9e69-8c66e34cc5b0" providerId="ADAL" clId="{E4BD8C9E-3BA6-4E04-BAF1-0BDD0B9DE234}" dt="2026-05-05T15:47:56.350" v="25039" actId="13926"/>
        <pc:sldMkLst>
          <pc:docMk/>
          <pc:sldMk cId="4244524109" sldId="5381"/>
        </pc:sldMkLst>
        <pc:spChg chg="mod">
          <ac:chgData name="Ward, Reagan" userId="27291eb4-8241-4961-9e69-8c66e34cc5b0" providerId="ADAL" clId="{E4BD8C9E-3BA6-4E04-BAF1-0BDD0B9DE234}" dt="2026-05-05T14:27:23.655" v="23845" actId="20577"/>
          <ac:spMkLst>
            <pc:docMk/>
            <pc:sldMk cId="4244524109" sldId="5381"/>
            <ac:spMk id="2" creationId="{89050FE6-E4AA-0541-C6F2-1BDD5A5642EA}"/>
          </ac:spMkLst>
        </pc:spChg>
        <pc:spChg chg="add del mod">
          <ac:chgData name="Ward, Reagan" userId="27291eb4-8241-4961-9e69-8c66e34cc5b0" providerId="ADAL" clId="{E4BD8C9E-3BA6-4E04-BAF1-0BDD0B9DE234}" dt="2026-05-05T14:55:33.681" v="24662" actId="22"/>
          <ac:spMkLst>
            <pc:docMk/>
            <pc:sldMk cId="4244524109" sldId="5381"/>
            <ac:spMk id="4" creationId="{D8803A0D-578A-9BF7-2E39-12469212C82B}"/>
          </ac:spMkLst>
        </pc:spChg>
        <pc:spChg chg="mod">
          <ac:chgData name="Ward, Reagan" userId="27291eb4-8241-4961-9e69-8c66e34cc5b0" providerId="ADAL" clId="{E4BD8C9E-3BA6-4E04-BAF1-0BDD0B9DE234}" dt="2026-05-05T15:47:56.350" v="25039" actId="13926"/>
          <ac:spMkLst>
            <pc:docMk/>
            <pc:sldMk cId="4244524109" sldId="5381"/>
            <ac:spMk id="6" creationId="{E3BC95D5-0430-9F66-E9B0-64AC933E313A}"/>
          </ac:spMkLst>
        </pc:spChg>
        <pc:spChg chg="add">
          <ac:chgData name="Ward, Reagan" userId="27291eb4-8241-4961-9e69-8c66e34cc5b0" providerId="ADAL" clId="{E4BD8C9E-3BA6-4E04-BAF1-0BDD0B9DE234}" dt="2026-05-05T14:55:24.036" v="24661"/>
          <ac:spMkLst>
            <pc:docMk/>
            <pc:sldMk cId="4244524109" sldId="5381"/>
            <ac:spMk id="7" creationId="{172AFFF1-CB9E-D074-BDE0-E72123E48385}"/>
          </ac:spMkLst>
        </pc:spChg>
        <pc:picChg chg="del">
          <ac:chgData name="Ward, Reagan" userId="27291eb4-8241-4961-9e69-8c66e34cc5b0" providerId="ADAL" clId="{E4BD8C9E-3BA6-4E04-BAF1-0BDD0B9DE234}" dt="2026-05-05T14:55:23.466" v="24660" actId="478"/>
          <ac:picMkLst>
            <pc:docMk/>
            <pc:sldMk cId="4244524109" sldId="5381"/>
            <ac:picMk id="8" creationId="{24C405AF-DE07-7A98-7AA5-AFCA97E3F026}"/>
          </ac:picMkLst>
        </pc:picChg>
        <pc:picChg chg="add mod ord">
          <ac:chgData name="Ward, Reagan" userId="27291eb4-8241-4961-9e69-8c66e34cc5b0" providerId="ADAL" clId="{E4BD8C9E-3BA6-4E04-BAF1-0BDD0B9DE234}" dt="2026-05-05T14:56:32.045" v="24798" actId="962"/>
          <ac:picMkLst>
            <pc:docMk/>
            <pc:sldMk cId="4244524109" sldId="5381"/>
            <ac:picMk id="10" creationId="{A45796A0-BF61-E25F-6540-BE180EE071C8}"/>
          </ac:picMkLst>
        </pc:picChg>
      </pc:sldChg>
      <pc:sldChg chg="addSp delSp modSp new mod">
        <pc:chgData name="Ward, Reagan" userId="27291eb4-8241-4961-9e69-8c66e34cc5b0" providerId="ADAL" clId="{E4BD8C9E-3BA6-4E04-BAF1-0BDD0B9DE234}" dt="2026-05-05T17:49:29.818" v="26363" actId="962"/>
        <pc:sldMkLst>
          <pc:docMk/>
          <pc:sldMk cId="1778175637" sldId="5382"/>
        </pc:sldMkLst>
        <pc:spChg chg="mod">
          <ac:chgData name="Ward, Reagan" userId="27291eb4-8241-4961-9e69-8c66e34cc5b0" providerId="ADAL" clId="{E4BD8C9E-3BA6-4E04-BAF1-0BDD0B9DE234}" dt="2026-05-05T17:25:26.605" v="25757" actId="20577"/>
          <ac:spMkLst>
            <pc:docMk/>
            <pc:sldMk cId="1778175637" sldId="5382"/>
            <ac:spMk id="2" creationId="{FFCA899A-0B31-3D09-6A1A-FDE77B5799A9}"/>
          </ac:spMkLst>
        </pc:spChg>
        <pc:spChg chg="mod">
          <ac:chgData name="Ward, Reagan" userId="27291eb4-8241-4961-9e69-8c66e34cc5b0" providerId="ADAL" clId="{E4BD8C9E-3BA6-4E04-BAF1-0BDD0B9DE234}" dt="2026-05-05T17:36:39.947" v="26150" actId="20577"/>
          <ac:spMkLst>
            <pc:docMk/>
            <pc:sldMk cId="1778175637" sldId="5382"/>
            <ac:spMk id="3" creationId="{2D1BAED8-7AAB-9B74-E7E0-C01CF59318B5}"/>
          </ac:spMkLst>
        </pc:spChg>
        <pc:spChg chg="del">
          <ac:chgData name="Ward, Reagan" userId="27291eb4-8241-4961-9e69-8c66e34cc5b0" providerId="ADAL" clId="{E4BD8C9E-3BA6-4E04-BAF1-0BDD0B9DE234}" dt="2026-05-05T17:30:44.789" v="25763" actId="22"/>
          <ac:spMkLst>
            <pc:docMk/>
            <pc:sldMk cId="1778175637" sldId="5382"/>
            <ac:spMk id="4" creationId="{770BEC7B-1659-0A80-2C51-052533BD94B8}"/>
          </ac:spMkLst>
        </pc:spChg>
        <pc:spChg chg="add del mod">
          <ac:chgData name="Ward, Reagan" userId="27291eb4-8241-4961-9e69-8c66e34cc5b0" providerId="ADAL" clId="{E4BD8C9E-3BA6-4E04-BAF1-0BDD0B9DE234}" dt="2026-05-05T17:33:45.105" v="25775" actId="22"/>
          <ac:spMkLst>
            <pc:docMk/>
            <pc:sldMk cId="1778175637" sldId="5382"/>
            <ac:spMk id="8" creationId="{6FD0FCB1-91BC-9458-10EA-FC01023B5E1B}"/>
          </ac:spMkLst>
        </pc:spChg>
        <pc:picChg chg="add del mod ord modCrop">
          <ac:chgData name="Ward, Reagan" userId="27291eb4-8241-4961-9e69-8c66e34cc5b0" providerId="ADAL" clId="{E4BD8C9E-3BA6-4E04-BAF1-0BDD0B9DE234}" dt="2026-05-05T17:31:19.935" v="25774" actId="478"/>
          <ac:picMkLst>
            <pc:docMk/>
            <pc:sldMk cId="1778175637" sldId="5382"/>
            <ac:picMk id="6" creationId="{C1DB91C8-FE10-ACE6-E181-C100DADE4F91}"/>
          </ac:picMkLst>
        </pc:picChg>
        <pc:picChg chg="add mod ord">
          <ac:chgData name="Ward, Reagan" userId="27291eb4-8241-4961-9e69-8c66e34cc5b0" providerId="ADAL" clId="{E4BD8C9E-3BA6-4E04-BAF1-0BDD0B9DE234}" dt="2026-05-05T17:49:29.818" v="26363" actId="962"/>
          <ac:picMkLst>
            <pc:docMk/>
            <pc:sldMk cId="1778175637" sldId="5382"/>
            <ac:picMk id="10" creationId="{A9503798-3F60-67FC-A709-C2F8FC56F39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872E894-E0CE-40CF-8CA0-23F05C6E40C6}" type="datetimeFigureOut">
              <a:rPr lang="en-US" smtClean="0"/>
              <a:t>5/5/2026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de.state.co.us/datapipeline/eoyreportmapping" TargetMode="External"/><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a:t>
            </a:fld>
            <a:endParaRPr lang="en-US"/>
          </a:p>
        </p:txBody>
      </p:sp>
    </p:spTree>
    <p:extLst>
      <p:ext uri="{BB962C8B-B14F-4D97-AF65-F5344CB8AC3E}">
        <p14:creationId xmlns:p14="http://schemas.microsoft.com/office/powerpoint/2010/main" val="3067804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retention code in 2025-2026 SEY indicates the student will be in the same grade level again in 2026-2027</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7</a:t>
            </a:fld>
            <a:endParaRPr lang="en-US"/>
          </a:p>
        </p:txBody>
      </p:sp>
    </p:spTree>
    <p:extLst>
      <p:ext uri="{BB962C8B-B14F-4D97-AF65-F5344CB8AC3E}">
        <p14:creationId xmlns:p14="http://schemas.microsoft.com/office/powerpoint/2010/main" val="1100524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Reviewed by SEY collection lead on a case-by-case basis</a:t>
            </a:r>
          </a:p>
          <a:p>
            <a:pPr marL="171450" lvl="0" indent="-171450">
              <a:buFont typeface="Arial" panose="020B0604020202020204" pitchFamily="34" charset="0"/>
              <a:buChar char="•"/>
            </a:pPr>
            <a:r>
              <a:rPr lang="en-US" dirty="0"/>
              <a:t>Typically used when addressing SE903 errors in the Post-Cross LEA Phase</a:t>
            </a:r>
          </a:p>
          <a:p>
            <a:pPr marL="171450" lvl="0" indent="-171450">
              <a:buFont typeface="Arial" panose="020B0604020202020204" pitchFamily="34" charset="0"/>
              <a:buChar char="•"/>
            </a:pPr>
            <a:r>
              <a:rPr lang="en-US" b="1" dirty="0"/>
              <a:t>Exit 13 – Transfer to a public school in a different CO District</a:t>
            </a:r>
          </a:p>
          <a:p>
            <a:pPr marL="628650" lvl="1" indent="-171450">
              <a:buFont typeface="Arial" panose="020B0604020202020204" pitchFamily="34" charset="0"/>
              <a:buChar char="•"/>
            </a:pPr>
            <a:r>
              <a:rPr lang="en-US" dirty="0"/>
              <a:t>Documentation Required: Confirmation of enrollment </a:t>
            </a:r>
            <a:r>
              <a:rPr lang="en-US" b="1" u="sng" dirty="0"/>
              <a:t>and</a:t>
            </a:r>
            <a:r>
              <a:rPr lang="en-US" dirty="0"/>
              <a:t> attendance</a:t>
            </a:r>
          </a:p>
          <a:p>
            <a:pPr marL="1085850" lvl="2" indent="-171450">
              <a:buFont typeface="Arial" panose="020B0604020202020204" pitchFamily="34" charset="0"/>
              <a:buChar char="•"/>
            </a:pPr>
            <a:r>
              <a:rPr lang="en-US" dirty="0"/>
              <a:t>Provided by receiving district when student has begun attending the receiving school</a:t>
            </a:r>
          </a:p>
          <a:p>
            <a:pPr marL="1085850" lvl="2" indent="-171450">
              <a:buFont typeface="Arial" panose="020B0604020202020204" pitchFamily="34" charset="0"/>
              <a:buChar char="•"/>
            </a:pPr>
            <a:r>
              <a:rPr lang="en-US" dirty="0"/>
              <a:t>Must include date of enrollment and date of attendance</a:t>
            </a:r>
          </a:p>
          <a:p>
            <a:pPr marL="1085850" lvl="2" indent="-171450">
              <a:buFont typeface="Arial" panose="020B0604020202020204" pitchFamily="34" charset="0"/>
              <a:buChar char="•"/>
            </a:pPr>
            <a:r>
              <a:rPr lang="en-US" dirty="0"/>
              <a:t>Must include student’s SASID and full name</a:t>
            </a:r>
          </a:p>
          <a:p>
            <a:pPr marL="1085850" lvl="2" indent="-171450">
              <a:buFont typeface="Arial" panose="020B0604020202020204" pitchFamily="34" charset="0"/>
              <a:buChar char="•"/>
            </a:pPr>
            <a:r>
              <a:rPr lang="en-US" dirty="0"/>
              <a:t>If a SASID merge has taken place </a:t>
            </a:r>
            <a:r>
              <a:rPr lang="en-US" i="1" dirty="0"/>
              <a:t>or </a:t>
            </a:r>
            <a:r>
              <a:rPr lang="en-US" dirty="0"/>
              <a:t>student is found to have two different SASIDs, include both SASIDs on the form</a:t>
            </a:r>
          </a:p>
          <a:p>
            <a:pPr marL="628650" lvl="1" indent="-171450">
              <a:buFont typeface="Arial" panose="020B0604020202020204" pitchFamily="34" charset="0"/>
              <a:buChar char="•"/>
            </a:pPr>
            <a:r>
              <a:rPr lang="en-US" dirty="0"/>
              <a:t>No other documentation is accepted</a:t>
            </a:r>
          </a:p>
          <a:p>
            <a:pPr marL="1085850" lvl="2" indent="-171450">
              <a:buFont typeface="Arial" panose="020B0604020202020204" pitchFamily="34" charset="0"/>
              <a:buChar char="•"/>
            </a:pPr>
            <a:r>
              <a:rPr lang="en-US" dirty="0"/>
              <a:t>RITS system is not adequate because a student may have enrolled but never attended</a:t>
            </a:r>
          </a:p>
          <a:p>
            <a:pPr marL="628650" lvl="1" indent="-171450">
              <a:buFont typeface="Arial" panose="020B0604020202020204" pitchFamily="34" charset="0"/>
              <a:buChar char="•"/>
            </a:pPr>
            <a:r>
              <a:rPr lang="en-US" dirty="0"/>
              <a:t>Sending district should request this form if they lack documentation</a:t>
            </a:r>
          </a:p>
          <a:p>
            <a:pPr marL="628650" lvl="1" indent="-171450">
              <a:buFont typeface="Arial" panose="020B0604020202020204" pitchFamily="34" charset="0"/>
              <a:buChar char="•"/>
            </a:pPr>
            <a:r>
              <a:rPr lang="en-US" dirty="0"/>
              <a:t>Districts must respond to records requests within two weeks</a:t>
            </a:r>
          </a:p>
          <a:p>
            <a:pPr marL="1085850" lvl="2" indent="-171450">
              <a:buFont typeface="Arial" panose="020B0604020202020204" pitchFamily="34" charset="0"/>
              <a:buChar char="•"/>
            </a:pPr>
            <a:r>
              <a:rPr lang="en-US" dirty="0"/>
              <a:t>Records requests for out of home placements must be responded to within 5 days</a:t>
            </a:r>
          </a:p>
          <a:p>
            <a:r>
              <a:rPr lang="en-US" dirty="0"/>
              <a:t>Types</a:t>
            </a:r>
          </a:p>
          <a:p>
            <a:pPr lvl="1"/>
            <a:r>
              <a:rPr lang="en-US" dirty="0"/>
              <a:t>Written records request</a:t>
            </a:r>
          </a:p>
          <a:p>
            <a:pPr lvl="1"/>
            <a:r>
              <a:rPr lang="en-US" dirty="0"/>
              <a:t>Confirmation of enrollment </a:t>
            </a:r>
            <a:r>
              <a:rPr lang="en-US" b="1" dirty="0"/>
              <a:t>and</a:t>
            </a:r>
            <a:r>
              <a:rPr lang="en-US" dirty="0"/>
              <a:t> attendance</a:t>
            </a:r>
          </a:p>
          <a:p>
            <a:pPr lvl="2"/>
            <a:r>
              <a:rPr lang="en-US" dirty="0"/>
              <a:t>Provided by receiving district when student has begun attending the receiving school</a:t>
            </a:r>
          </a:p>
          <a:p>
            <a:pPr lvl="2"/>
            <a:r>
              <a:rPr lang="en-US" dirty="0"/>
              <a:t>Must include date of enrollment and date of attendance</a:t>
            </a:r>
          </a:p>
          <a:p>
            <a:pPr lvl="1"/>
            <a:r>
              <a:rPr lang="en-US" dirty="0"/>
              <a:t>Certificate of enrollment</a:t>
            </a:r>
          </a:p>
          <a:p>
            <a:pPr lvl="1"/>
            <a:r>
              <a:rPr lang="en-US" dirty="0"/>
              <a:t>Signed parent/guardian letter </a:t>
            </a:r>
          </a:p>
          <a:p>
            <a:pPr lvl="1"/>
            <a:r>
              <a:rPr lang="en-US" dirty="0"/>
              <a:t>Written confirmation from school administrator </a:t>
            </a:r>
          </a:p>
          <a:p>
            <a:pPr marL="171450" lvl="0" indent="-171450">
              <a:buFont typeface="Arial" panose="020B0604020202020204" pitchFamily="34" charset="0"/>
              <a:buChar char="•"/>
            </a:pPr>
            <a:endParaRPr lang="en-US" b="1"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10</a:t>
            </a:fld>
            <a:endParaRPr lang="en-US"/>
          </a:p>
        </p:txBody>
      </p:sp>
    </p:spTree>
    <p:extLst>
      <p:ext uri="{BB962C8B-B14F-4D97-AF65-F5344CB8AC3E}">
        <p14:creationId xmlns:p14="http://schemas.microsoft.com/office/powerpoint/2010/main" val="955318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Mobility rates are based upon movement occurring after October 1</a:t>
            </a:r>
            <a:r>
              <a:rPr lang="en-US" baseline="30000" dirty="0"/>
              <a:t>st</a:t>
            </a:r>
            <a:r>
              <a:rPr lang="en-US" dirty="0"/>
              <a:t> </a:t>
            </a:r>
          </a:p>
          <a:p>
            <a:pPr lvl="1"/>
            <a:r>
              <a:rPr lang="en-US" dirty="0"/>
              <a:t>Entry/exit from a school (school instance of mobility)</a:t>
            </a:r>
          </a:p>
          <a:p>
            <a:pPr lvl="1"/>
            <a:r>
              <a:rPr lang="en-US" dirty="0"/>
              <a:t>Entry/exit from a LEA (district instance of mobility)</a:t>
            </a:r>
          </a:p>
          <a:p>
            <a:pPr lvl="1"/>
            <a:r>
              <a:rPr lang="en-US" dirty="0"/>
              <a:t>Oct. 1</a:t>
            </a:r>
            <a:r>
              <a:rPr lang="en-US" baseline="30000" dirty="0"/>
              <a:t>st</a:t>
            </a:r>
            <a:r>
              <a:rPr lang="en-US" dirty="0"/>
              <a:t> date means the one-day records at the beginning of the year to show summer transfers out of a school/LEA do not negatively impact mobility rates</a:t>
            </a:r>
          </a:p>
          <a:p>
            <a:endParaRPr lang="en-US" dirty="0"/>
          </a:p>
          <a:p>
            <a:r>
              <a:rPr lang="en-US" dirty="0"/>
              <a:t>Implications for Attendance collection</a:t>
            </a:r>
          </a:p>
          <a:p>
            <a:pPr lvl="1"/>
            <a:r>
              <a:rPr lang="en-US" dirty="0"/>
              <a:t>Impacts total days possible, attended, excused, and unexcused</a:t>
            </a:r>
          </a:p>
          <a:p>
            <a:pPr lvl="1"/>
            <a:r>
              <a:rPr lang="en-US" dirty="0"/>
              <a:t>Time frame between enrollment records (instance of mobility) not part of attendance data, impacting chronic absenteeism rate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 Local Records: </a:t>
            </a:r>
            <a:r>
              <a:rPr lang="en-US" dirty="0">
                <a:highlight>
                  <a:srgbClr val="FFFFCC"/>
                </a:highlight>
              </a:rPr>
              <a:t>This may or may not include records in the LEA’s SIS that do not meet criteria for inclusion in SEY or Attendance collection</a:t>
            </a:r>
          </a:p>
          <a:p>
            <a:endParaRPr lang="en-US"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12</a:t>
            </a:fld>
            <a:endParaRPr lang="en-US"/>
          </a:p>
        </p:txBody>
      </p:sp>
    </p:spTree>
    <p:extLst>
      <p:ext uri="{BB962C8B-B14F-4D97-AF65-F5344CB8AC3E}">
        <p14:creationId xmlns:p14="http://schemas.microsoft.com/office/powerpoint/2010/main" val="2442774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New Features</a:t>
            </a:r>
          </a:p>
          <a:p>
            <a:r>
              <a:rPr lang="en-US" dirty="0"/>
              <a:t>Last Updated By</a:t>
            </a:r>
          </a:p>
          <a:p>
            <a:pPr lvl="1"/>
            <a:r>
              <a:rPr lang="en-US" dirty="0" err="1"/>
              <a:t>IdM</a:t>
            </a:r>
            <a:r>
              <a:rPr lang="en-US" dirty="0"/>
              <a:t> user email address</a:t>
            </a:r>
          </a:p>
          <a:p>
            <a:r>
              <a:rPr lang="en-US" dirty="0"/>
              <a:t>Validation Errors (All)</a:t>
            </a:r>
          </a:p>
          <a:p>
            <a:pPr lvl="1"/>
            <a:r>
              <a:rPr lang="en-US" dirty="0"/>
              <a:t>Count of all errors</a:t>
            </a:r>
          </a:p>
          <a:p>
            <a:pPr lvl="1"/>
            <a:r>
              <a:rPr lang="en-US" dirty="0"/>
              <a:t>Snapshots cannot be submitted if this value is not 0</a:t>
            </a:r>
          </a:p>
          <a:p>
            <a:r>
              <a:rPr lang="en-US" dirty="0"/>
              <a:t>SE500 error count</a:t>
            </a:r>
          </a:p>
          <a:p>
            <a:pPr lvl="1"/>
            <a:r>
              <a:rPr lang="en-US" dirty="0"/>
              <a:t>Highlights this specific error code because it has a custom message and requires communication with the collection lead to clear</a:t>
            </a:r>
          </a:p>
          <a:p>
            <a:r>
              <a:rPr lang="en-US" dirty="0"/>
              <a:t>Regular Phase, Cross LEA, Post Cross Rule Count</a:t>
            </a:r>
          </a:p>
          <a:p>
            <a:pPr lvl="1"/>
            <a:r>
              <a:rPr lang="en-US" dirty="0"/>
              <a:t>Count of all errors and warnings for the phase</a:t>
            </a:r>
          </a:p>
          <a:p>
            <a:pPr lvl="1"/>
            <a:r>
              <a:rPr lang="en-US" dirty="0"/>
              <a:t>Snapshots can still be submitted even if these fields are not 0 because they are reflecting warning counts</a:t>
            </a:r>
          </a:p>
          <a:p>
            <a:pPr lvl="1"/>
            <a:r>
              <a:rPr lang="en-US" dirty="0"/>
              <a:t>Reminder: Error free does not mean there aren’t data issues</a:t>
            </a:r>
          </a:p>
          <a:p>
            <a:r>
              <a:rPr lang="en-US" dirty="0"/>
              <a:t>Student Interchange File Overview</a:t>
            </a:r>
          </a:p>
          <a:p>
            <a:pPr lvl="1"/>
            <a:r>
              <a:rPr lang="en-US" dirty="0"/>
              <a:t>Error count and last updated date for DEM (untagged), SSA (untagged), GG, and ADJ files</a:t>
            </a:r>
          </a:p>
          <a:p>
            <a:pPr lvl="1"/>
            <a:r>
              <a:rPr lang="en-US" dirty="0"/>
              <a:t>ADJ file is only used in special circumstances, a LEA mean submit their snapshot without needing this file</a:t>
            </a:r>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15</a:t>
            </a:fld>
            <a:endParaRPr lang="en-US"/>
          </a:p>
        </p:txBody>
      </p:sp>
    </p:spTree>
    <p:extLst>
      <p:ext uri="{BB962C8B-B14F-4D97-AF65-F5344CB8AC3E}">
        <p14:creationId xmlns:p14="http://schemas.microsoft.com/office/powerpoint/2010/main" val="292503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25</a:t>
            </a:fld>
            <a:endParaRPr lang="en-US"/>
          </a:p>
        </p:txBody>
      </p:sp>
    </p:spTree>
    <p:extLst>
      <p:ext uri="{BB962C8B-B14F-4D97-AF65-F5344CB8AC3E}">
        <p14:creationId xmlns:p14="http://schemas.microsoft.com/office/powerpoint/2010/main" val="4183153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27</a:t>
            </a:fld>
            <a:endParaRPr lang="en-US"/>
          </a:p>
        </p:txBody>
      </p:sp>
    </p:spTree>
    <p:extLst>
      <p:ext uri="{BB962C8B-B14F-4D97-AF65-F5344CB8AC3E}">
        <p14:creationId xmlns:p14="http://schemas.microsoft.com/office/powerpoint/2010/main" val="795800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28</a:t>
            </a:fld>
            <a:endParaRPr lang="en-US"/>
          </a:p>
        </p:txBody>
      </p:sp>
    </p:spTree>
    <p:extLst>
      <p:ext uri="{BB962C8B-B14F-4D97-AF65-F5344CB8AC3E}">
        <p14:creationId xmlns:p14="http://schemas.microsoft.com/office/powerpoint/2010/main" val="155026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 </a:t>
            </a:r>
          </a:p>
          <a:p>
            <a:r>
              <a:rPr lang="en-US" dirty="0"/>
              <a:t>Maintaining leading zeros PDF</a:t>
            </a:r>
          </a:p>
        </p:txBody>
      </p:sp>
      <p:sp>
        <p:nvSpPr>
          <p:cNvPr id="4" name="Slide Number Placeholder 3"/>
          <p:cNvSpPr>
            <a:spLocks noGrp="1"/>
          </p:cNvSpPr>
          <p:nvPr>
            <p:ph type="sldNum" sz="quarter" idx="5"/>
          </p:nvPr>
        </p:nvSpPr>
        <p:spPr/>
        <p:txBody>
          <a:bodyPr/>
          <a:lstStyle/>
          <a:p>
            <a:fld id="{D8C3E97E-4890-4915-A7C2-F3D207C521C5}" type="slidenum">
              <a:rPr lang="en-US" smtClean="0"/>
              <a:t>31</a:t>
            </a:fld>
            <a:endParaRPr lang="en-US"/>
          </a:p>
        </p:txBody>
      </p:sp>
    </p:spTree>
    <p:extLst>
      <p:ext uri="{BB962C8B-B14F-4D97-AF65-F5344CB8AC3E}">
        <p14:creationId xmlns:p14="http://schemas.microsoft.com/office/powerpoint/2010/main" val="638056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35</a:t>
            </a:fld>
            <a:endParaRPr lang="en-US"/>
          </a:p>
        </p:txBody>
      </p:sp>
    </p:spTree>
    <p:extLst>
      <p:ext uri="{BB962C8B-B14F-4D97-AF65-F5344CB8AC3E}">
        <p14:creationId xmlns:p14="http://schemas.microsoft.com/office/powerpoint/2010/main" val="77859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41</a:t>
            </a:fld>
            <a:endParaRPr lang="en-US"/>
          </a:p>
        </p:txBody>
      </p:sp>
    </p:spTree>
    <p:extLst>
      <p:ext uri="{BB962C8B-B14F-4D97-AF65-F5344CB8AC3E}">
        <p14:creationId xmlns:p14="http://schemas.microsoft.com/office/powerpoint/2010/main" val="3690629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43</a:t>
            </a:fld>
            <a:endParaRPr lang="en-US"/>
          </a:p>
        </p:txBody>
      </p:sp>
    </p:spTree>
    <p:extLst>
      <p:ext uri="{BB962C8B-B14F-4D97-AF65-F5344CB8AC3E}">
        <p14:creationId xmlns:p14="http://schemas.microsoft.com/office/powerpoint/2010/main" val="3418101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45</a:t>
            </a:fld>
            <a:endParaRPr lang="en-US"/>
          </a:p>
        </p:txBody>
      </p:sp>
    </p:spTree>
    <p:extLst>
      <p:ext uri="{BB962C8B-B14F-4D97-AF65-F5344CB8AC3E}">
        <p14:creationId xmlns:p14="http://schemas.microsoft.com/office/powerpoint/2010/main" val="2118172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48</a:t>
            </a:fld>
            <a:endParaRPr lang="en-US"/>
          </a:p>
        </p:txBody>
      </p:sp>
    </p:spTree>
    <p:extLst>
      <p:ext uri="{BB962C8B-B14F-4D97-AF65-F5344CB8AC3E}">
        <p14:creationId xmlns:p14="http://schemas.microsoft.com/office/powerpoint/2010/main" val="3812262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49</a:t>
            </a:fld>
            <a:endParaRPr lang="en-US"/>
          </a:p>
        </p:txBody>
      </p:sp>
    </p:spTree>
    <p:extLst>
      <p:ext uri="{BB962C8B-B14F-4D97-AF65-F5344CB8AC3E}">
        <p14:creationId xmlns:p14="http://schemas.microsoft.com/office/powerpoint/2010/main" val="631797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52</a:t>
            </a:fld>
            <a:endParaRPr lang="en-US"/>
          </a:p>
        </p:txBody>
      </p:sp>
    </p:spTree>
    <p:extLst>
      <p:ext uri="{BB962C8B-B14F-4D97-AF65-F5344CB8AC3E}">
        <p14:creationId xmlns:p14="http://schemas.microsoft.com/office/powerpoint/2010/main" val="634048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55</a:t>
            </a:fld>
            <a:endParaRPr lang="en-US"/>
          </a:p>
        </p:txBody>
      </p:sp>
    </p:spTree>
    <p:extLst>
      <p:ext uri="{BB962C8B-B14F-4D97-AF65-F5344CB8AC3E}">
        <p14:creationId xmlns:p14="http://schemas.microsoft.com/office/powerpoint/2010/main" val="360673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57</a:t>
            </a:fld>
            <a:endParaRPr lang="en-US"/>
          </a:p>
        </p:txBody>
      </p:sp>
    </p:spTree>
    <p:extLst>
      <p:ext uri="{BB962C8B-B14F-4D97-AF65-F5344CB8AC3E}">
        <p14:creationId xmlns:p14="http://schemas.microsoft.com/office/powerpoint/2010/main" val="2032957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65</a:t>
            </a:fld>
            <a:endParaRPr lang="en-US"/>
          </a:p>
        </p:txBody>
      </p:sp>
    </p:spTree>
    <p:extLst>
      <p:ext uri="{BB962C8B-B14F-4D97-AF65-F5344CB8AC3E}">
        <p14:creationId xmlns:p14="http://schemas.microsoft.com/office/powerpoint/2010/main" val="2763988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66</a:t>
            </a:fld>
            <a:endParaRPr lang="en-US"/>
          </a:p>
        </p:txBody>
      </p:sp>
    </p:spTree>
    <p:extLst>
      <p:ext uri="{BB962C8B-B14F-4D97-AF65-F5344CB8AC3E}">
        <p14:creationId xmlns:p14="http://schemas.microsoft.com/office/powerpoint/2010/main" val="2322191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72</a:t>
            </a:fld>
            <a:endParaRPr lang="en-US"/>
          </a:p>
        </p:txBody>
      </p:sp>
    </p:spTree>
    <p:extLst>
      <p:ext uri="{BB962C8B-B14F-4D97-AF65-F5344CB8AC3E}">
        <p14:creationId xmlns:p14="http://schemas.microsoft.com/office/powerpoint/2010/main" val="1112873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73</a:t>
            </a:fld>
            <a:endParaRPr lang="en-US"/>
          </a:p>
        </p:txBody>
      </p:sp>
    </p:spTree>
    <p:extLst>
      <p:ext uri="{BB962C8B-B14F-4D97-AF65-F5344CB8AC3E}">
        <p14:creationId xmlns:p14="http://schemas.microsoft.com/office/powerpoint/2010/main" val="1122677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79</a:t>
            </a:fld>
            <a:endParaRPr lang="en-US"/>
          </a:p>
        </p:txBody>
      </p:sp>
    </p:spTree>
    <p:extLst>
      <p:ext uri="{BB962C8B-B14F-4D97-AF65-F5344CB8AC3E}">
        <p14:creationId xmlns:p14="http://schemas.microsoft.com/office/powerpoint/2010/main" val="2293822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82</a:t>
            </a:fld>
            <a:endParaRPr lang="en-US"/>
          </a:p>
        </p:txBody>
      </p:sp>
    </p:spTree>
    <p:extLst>
      <p:ext uri="{BB962C8B-B14F-4D97-AF65-F5344CB8AC3E}">
        <p14:creationId xmlns:p14="http://schemas.microsoft.com/office/powerpoint/2010/main" val="2684265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dirty="0"/>
              <a:t>Often CEDAR is referred to as COGNOS since COGNOS is the software currently powering the Colorado Education Data Analysis and Reporting system (CEDAR).</a:t>
            </a:r>
          </a:p>
          <a:p>
            <a:pPr defTabSz="949478">
              <a:defRPr/>
            </a:pPr>
            <a:endParaRPr lang="en-US" dirty="0"/>
          </a:p>
          <a:p>
            <a:r>
              <a:rPr lang="en-US" dirty="0"/>
              <a:t>Reports in CEDAR/COGNOS have multiple purposes. Some are used as operational reports to assist data respondents in looking up specific information on students, file/snapshot errors, and students missing from a snapshot due to profile errors. Other reports are used to validate data when finalizing a data collection. Many reports also provide districts with a preview of data that will be published based upon specific data collections. (i.e., graduation statistics)</a:t>
            </a:r>
          </a:p>
          <a:p>
            <a:r>
              <a:rPr lang="en-US" dirty="0">
                <a:hlinkClick r:id="rId3"/>
              </a:rPr>
              <a:t>SEY CEDAR/COGNOS Reports Guide</a:t>
            </a:r>
            <a:endParaRPr lang="en-US" dirty="0"/>
          </a:p>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84</a:t>
            </a:fld>
            <a:endParaRPr lang="en-US"/>
          </a:p>
        </p:txBody>
      </p:sp>
    </p:spTree>
    <p:extLst>
      <p:ext uri="{BB962C8B-B14F-4D97-AF65-F5344CB8AC3E}">
        <p14:creationId xmlns:p14="http://schemas.microsoft.com/office/powerpoint/2010/main" val="3699543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85</a:t>
            </a:fld>
            <a:endParaRPr lang="en-US"/>
          </a:p>
        </p:txBody>
      </p:sp>
    </p:spTree>
    <p:extLst>
      <p:ext uri="{BB962C8B-B14F-4D97-AF65-F5344CB8AC3E}">
        <p14:creationId xmlns:p14="http://schemas.microsoft.com/office/powerpoint/2010/main" val="22860782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86</a:t>
            </a:fld>
            <a:endParaRPr lang="en-US"/>
          </a:p>
        </p:txBody>
      </p:sp>
    </p:spTree>
    <p:extLst>
      <p:ext uri="{BB962C8B-B14F-4D97-AF65-F5344CB8AC3E}">
        <p14:creationId xmlns:p14="http://schemas.microsoft.com/office/powerpoint/2010/main" val="28885859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90</a:t>
            </a:fld>
            <a:endParaRPr lang="en-US"/>
          </a:p>
        </p:txBody>
      </p:sp>
    </p:spTree>
    <p:extLst>
      <p:ext uri="{BB962C8B-B14F-4D97-AF65-F5344CB8AC3E}">
        <p14:creationId xmlns:p14="http://schemas.microsoft.com/office/powerpoint/2010/main" val="35270684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91</a:t>
            </a:fld>
            <a:endParaRPr lang="en-US"/>
          </a:p>
        </p:txBody>
      </p:sp>
    </p:spTree>
    <p:extLst>
      <p:ext uri="{BB962C8B-B14F-4D97-AF65-F5344CB8AC3E}">
        <p14:creationId xmlns:p14="http://schemas.microsoft.com/office/powerpoint/2010/main" val="3619619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93</a:t>
            </a:fld>
            <a:endParaRPr lang="en-US"/>
          </a:p>
        </p:txBody>
      </p:sp>
    </p:spTree>
    <p:extLst>
      <p:ext uri="{BB962C8B-B14F-4D97-AF65-F5344CB8AC3E}">
        <p14:creationId xmlns:p14="http://schemas.microsoft.com/office/powerpoint/2010/main" val="1526066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97</a:t>
            </a:fld>
            <a:endParaRPr lang="en-US"/>
          </a:p>
        </p:txBody>
      </p:sp>
    </p:spTree>
    <p:extLst>
      <p:ext uri="{BB962C8B-B14F-4D97-AF65-F5344CB8AC3E}">
        <p14:creationId xmlns:p14="http://schemas.microsoft.com/office/powerpoint/2010/main" val="314421217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Google Shape;121;p44">
            <a:extLst>
              <a:ext uri="{FF2B5EF4-FFF2-40B4-BE49-F238E27FC236}">
                <a16:creationId xmlns:a16="http://schemas.microsoft.com/office/drawing/2014/main" id="{D2E9531C-229F-170D-4B71-A83C33E5E12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1124" y="-1"/>
            <a:ext cx="12190875" cy="3888419"/>
          </a:xfrm>
          <a:prstGeom prst="rect">
            <a:avLst/>
          </a:prstGeom>
          <a:solidFill>
            <a:schemeClr val="tx2">
              <a:lumMod val="50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 name="Google Shape;123;p44">
            <a:extLst>
              <a:ext uri="{FF2B5EF4-FFF2-40B4-BE49-F238E27FC236}">
                <a16:creationId xmlns:a16="http://schemas.microsoft.com/office/drawing/2014/main" id="{4BF638EB-EB60-44DD-46DC-0FD3CC8BA2B0}"/>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duotone>
              <a:prstClr val="black"/>
              <a:schemeClr val="tx2">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Lst>
          </a:blip>
          <a:srcRect/>
          <a:stretch/>
        </p:blipFill>
        <p:spPr>
          <a:xfrm>
            <a:off x="0" y="6027539"/>
            <a:ext cx="12192000" cy="830461"/>
          </a:xfrm>
          <a:prstGeom prst="rect">
            <a:avLst/>
          </a:prstGeom>
          <a:noFill/>
          <a:ln>
            <a:noFill/>
          </a:ln>
        </p:spPr>
      </p:pic>
      <p:pic>
        <p:nvPicPr>
          <p:cNvPr id="5" name="Google Shape;124;p44" descr="Colorado Department of Education Logo">
            <a:extLst>
              <a:ext uri="{FF2B5EF4-FFF2-40B4-BE49-F238E27FC236}">
                <a16:creationId xmlns:a16="http://schemas.microsoft.com/office/drawing/2014/main" id="{1D993326-E45B-24B9-D0C1-7296D8A2A68A}"/>
              </a:ext>
            </a:extLst>
          </p:cNvPr>
          <p:cNvPicPr preferRelativeResize="0">
            <a:picLocks noGrp="1" noRot="1" noMove="1" noResize="1" noEditPoints="1" noAdjustHandles="1" noChangeArrowheads="1" noChangeShapeType="1" noCrop="1"/>
          </p:cNvPicPr>
          <p:nvPr userDrawn="1"/>
        </p:nvPicPr>
        <p:blipFill rotWithShape="1">
          <a:blip r:embed="rId4">
            <a:alphaModFix/>
          </a:blip>
          <a:srcRect/>
          <a:stretch/>
        </p:blipFill>
        <p:spPr>
          <a:xfrm>
            <a:off x="4068016" y="605837"/>
            <a:ext cx="2224209" cy="1470474"/>
          </a:xfrm>
          <a:prstGeom prst="rect">
            <a:avLst/>
          </a:prstGeom>
          <a:noFill/>
          <a:ln>
            <a:noFill/>
          </a:ln>
        </p:spPr>
      </p:pic>
      <p:sp>
        <p:nvSpPr>
          <p:cNvPr id="2" name="Title 1"/>
          <p:cNvSpPr>
            <a:spLocks noGrp="1"/>
          </p:cNvSpPr>
          <p:nvPr>
            <p:ph type="ctrTitle"/>
          </p:nvPr>
        </p:nvSpPr>
        <p:spPr>
          <a:xfrm>
            <a:off x="603683" y="2682148"/>
            <a:ext cx="9152877" cy="973464"/>
          </a:xfrm>
        </p:spPr>
        <p:txBody>
          <a:bodyPr lIns="0" tIns="0" rIns="0" bIns="0" anchor="b" anchorCtr="0">
            <a:normAutofit/>
          </a:bodyPr>
          <a:lstStyle>
            <a:lvl1pPr algn="ctr">
              <a:defRPr sz="4400">
                <a:solidFill>
                  <a:schemeClr val="bg1"/>
                </a:solidFill>
                <a:latin typeface="Montserrat ExtraBold" panose="00000900000000000000" pitchFamily="2" charset="0"/>
              </a:defRPr>
            </a:lvl1pPr>
          </a:lstStyle>
          <a:p>
            <a:r>
              <a:rPr lang="en-US" dirty="0"/>
              <a:t>Click to edit Master title style</a:t>
            </a:r>
          </a:p>
        </p:txBody>
      </p:sp>
      <p:sp>
        <p:nvSpPr>
          <p:cNvPr id="3" name="Subtitle 2"/>
          <p:cNvSpPr>
            <a:spLocks noGrp="1"/>
          </p:cNvSpPr>
          <p:nvPr>
            <p:ph type="subTitle" idx="1"/>
          </p:nvPr>
        </p:nvSpPr>
        <p:spPr>
          <a:xfrm>
            <a:off x="603683" y="4150704"/>
            <a:ext cx="9152876" cy="1569826"/>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Google Shape;123;p44">
            <a:extLst>
              <a:ext uri="{FF2B5EF4-FFF2-40B4-BE49-F238E27FC236}">
                <a16:creationId xmlns:a16="http://schemas.microsoft.com/office/drawing/2014/main" id="{753BECAA-7588-D446-F0B8-F9AE1F83D1A1}"/>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duotone>
              <a:prstClr val="black"/>
              <a:schemeClr val="tx2">
                <a:tint val="45000"/>
                <a:satMod val="400000"/>
              </a:schemeClr>
            </a:duotone>
          </a:blip>
          <a:srcRect/>
          <a:stretch/>
        </p:blipFill>
        <p:spPr>
          <a:xfrm>
            <a:off x="0" y="6027539"/>
            <a:ext cx="12192000" cy="830461"/>
          </a:xfrm>
          <a:prstGeom prst="rect">
            <a:avLst/>
          </a:prstGeom>
          <a:noFill/>
          <a:ln>
            <a:noFill/>
          </a:ln>
        </p:spPr>
      </p:pic>
      <p:sp>
        <p:nvSpPr>
          <p:cNvPr id="2" name="Title 1"/>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3" name="Content Placeholder 2"/>
          <p:cNvSpPr>
            <a:spLocks noGrp="1"/>
          </p:cNvSpPr>
          <p:nvPr>
            <p:ph idx="1"/>
          </p:nvPr>
        </p:nvSpPr>
        <p:spPr>
          <a:xfrm>
            <a:off x="443565" y="1260125"/>
            <a:ext cx="11132917" cy="4645693"/>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cxnSp>
        <p:nvCxnSpPr>
          <p:cNvPr id="5" name="Google Shape;190;p48">
            <a:extLst>
              <a:ext uri="{FF2B5EF4-FFF2-40B4-BE49-F238E27FC236}">
                <a16:creationId xmlns:a16="http://schemas.microsoft.com/office/drawing/2014/main" id="{625970BA-824C-B5D7-569F-9C5302105F5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188952" cy="2"/>
          </a:xfrm>
          <a:prstGeom prst="straightConnector1">
            <a:avLst/>
          </a:prstGeom>
          <a:noFill/>
          <a:ln w="19050" cap="flat" cmpd="sng">
            <a:solidFill>
              <a:schemeClr val="tx2">
                <a:lumMod val="75000"/>
              </a:schemeClr>
            </a:solidFill>
            <a:prstDash val="solid"/>
            <a:round/>
            <a:headEnd type="none" w="sm" len="sm"/>
            <a:tailEnd type="none" w="sm" len="sm"/>
          </a:ln>
        </p:spPr>
      </p:cxn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OLD">
    <p:bg>
      <p:bgPr>
        <a:solidFill>
          <a:schemeClr val="tx2">
            <a:lumMod val="60000"/>
            <a:lumOff val="40000"/>
            <a:alpha val="25000"/>
          </a:scheme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E9498A2-0359-E912-13BB-57F236A92EBE}"/>
              </a:ext>
            </a:extLst>
          </p:cNvPr>
          <p:cNvSpPr>
            <a:spLocks noGrp="1"/>
          </p:cNvSpPr>
          <p:nvPr>
            <p:ph type="title"/>
          </p:nvPr>
        </p:nvSpPr>
        <p:spPr>
          <a:xfrm>
            <a:off x="843379" y="0"/>
            <a:ext cx="3435658" cy="6035040"/>
          </a:xfrm>
          <a:solidFill>
            <a:schemeClr val="tx2">
              <a:lumMod val="50000"/>
            </a:schemeClr>
          </a:solidFill>
          <a:ln>
            <a:noFill/>
          </a:ln>
        </p:spPr>
        <p:txBody>
          <a:bodyPr lIns="0" tIns="0" rIns="0" bIns="0" anchor="ctr" anchorCtr="0">
            <a:normAutofit/>
          </a:bodyPr>
          <a:lstStyle>
            <a:lvl1pPr marL="230188" indent="0" algn="ctr">
              <a:defRPr sz="3200">
                <a:solidFill>
                  <a:schemeClr val="bg1"/>
                </a:solidFill>
                <a:latin typeface="+mj-lt"/>
              </a:defRPr>
            </a:lvl1pPr>
          </a:lstStyle>
          <a:p>
            <a:r>
              <a:rPr lang="en-US" dirty="0"/>
              <a:t>Click to edit Master title style</a:t>
            </a:r>
          </a:p>
        </p:txBody>
      </p:sp>
      <p:pic>
        <p:nvPicPr>
          <p:cNvPr id="2" name="Google Shape;123;p44">
            <a:extLst>
              <a:ext uri="{FF2B5EF4-FFF2-40B4-BE49-F238E27FC236}">
                <a16:creationId xmlns:a16="http://schemas.microsoft.com/office/drawing/2014/main" id="{7CFCD449-C75F-47D4-AFD8-EFA0C66BDEBE}"/>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duotone>
              <a:prstClr val="black"/>
              <a:schemeClr val="tx2">
                <a:tint val="45000"/>
                <a:satMod val="400000"/>
              </a:schemeClr>
            </a:duotone>
          </a:blip>
          <a:srcRect/>
          <a:stretch/>
        </p:blipFill>
        <p:spPr>
          <a:xfrm>
            <a:off x="0" y="6027539"/>
            <a:ext cx="12192000" cy="830461"/>
          </a:xfrm>
          <a:prstGeom prst="rect">
            <a:avLst/>
          </a:prstGeom>
          <a:noFill/>
          <a:ln>
            <a:noFill/>
          </a:ln>
        </p:spPr>
      </p:pic>
      <p:pic>
        <p:nvPicPr>
          <p:cNvPr id="8" name="Picture 7">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5" name="Content Placeholder 2">
            <a:extLst>
              <a:ext uri="{FF2B5EF4-FFF2-40B4-BE49-F238E27FC236}">
                <a16:creationId xmlns:a16="http://schemas.microsoft.com/office/drawing/2014/main" id="{09F1CAE9-4692-3FA7-D90D-F566F9267B76}"/>
              </a:ext>
            </a:extLst>
          </p:cNvPr>
          <p:cNvSpPr>
            <a:spLocks noGrp="1"/>
          </p:cNvSpPr>
          <p:nvPr>
            <p:ph sz="half" idx="1"/>
          </p:nvPr>
        </p:nvSpPr>
        <p:spPr>
          <a:xfrm>
            <a:off x="4500980" y="674703"/>
            <a:ext cx="7066624" cy="5051394"/>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9" name="Slide Number Placeholder 5"/>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925754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Google Shape;123;p44">
            <a:extLst>
              <a:ext uri="{FF2B5EF4-FFF2-40B4-BE49-F238E27FC236}">
                <a16:creationId xmlns:a16="http://schemas.microsoft.com/office/drawing/2014/main" id="{456EA663-E95E-2514-CB7F-32E66446709D}"/>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duotone>
              <a:prstClr val="black"/>
              <a:schemeClr val="tx2">
                <a:tint val="45000"/>
                <a:satMod val="400000"/>
              </a:schemeClr>
            </a:duotone>
          </a:blip>
          <a:srcRect/>
          <a:stretch/>
        </p:blipFill>
        <p:spPr>
          <a:xfrm>
            <a:off x="0" y="6027539"/>
            <a:ext cx="12192000" cy="830461"/>
          </a:xfrm>
          <a:prstGeom prst="rect">
            <a:avLst/>
          </a:prstGeom>
          <a:noFill/>
          <a:ln>
            <a:noFill/>
          </a:ln>
        </p:spPr>
      </p:pic>
      <p:sp>
        <p:nvSpPr>
          <p:cNvPr id="2" name="Title 1">
            <a:extLst>
              <a:ext uri="{FF2B5EF4-FFF2-40B4-BE49-F238E27FC236}">
                <a16:creationId xmlns:a16="http://schemas.microsoft.com/office/drawing/2014/main" id="{3CB0EDD7-2251-2869-9938-F8E70618A82C}"/>
              </a:ext>
            </a:extLst>
          </p:cNvPr>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3" name="Content Placeholder 2"/>
          <p:cNvSpPr>
            <a:spLocks noGrp="1"/>
          </p:cNvSpPr>
          <p:nvPr>
            <p:ph sz="half" idx="1"/>
          </p:nvPr>
        </p:nvSpPr>
        <p:spPr>
          <a:xfrm>
            <a:off x="443564" y="1260125"/>
            <a:ext cx="5486400" cy="45720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4800" y="1260125"/>
            <a:ext cx="5486400" cy="45720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pic>
        <p:nvPicPr>
          <p:cNvPr id="12" name="Picture 11">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cxnSp>
        <p:nvCxnSpPr>
          <p:cNvPr id="7" name="Google Shape;190;p48">
            <a:extLst>
              <a:ext uri="{FF2B5EF4-FFF2-40B4-BE49-F238E27FC236}">
                <a16:creationId xmlns:a16="http://schemas.microsoft.com/office/drawing/2014/main" id="{6A39F52A-DC1A-FC42-A444-C88E1083A79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207240" cy="2"/>
          </a:xfrm>
          <a:prstGeom prst="straightConnector1">
            <a:avLst/>
          </a:prstGeom>
          <a:noFill/>
          <a:ln w="19050" cap="flat" cmpd="sng">
            <a:solidFill>
              <a:schemeClr val="tx2">
                <a:lumMod val="75000"/>
              </a:schemeClr>
            </a:solidFill>
            <a:prstDash val="solid"/>
            <a:round/>
            <a:headEnd type="none" w="sm" len="sm"/>
            <a:tailEnd type="none" w="sm" len="sm"/>
          </a:ln>
        </p:spPr>
      </p:cxnSp>
      <p:sp>
        <p:nvSpPr>
          <p:cNvPr id="9" name="Slide Number Placeholder 5">
            <a:extLst>
              <a:ext uri="{FF2B5EF4-FFF2-40B4-BE49-F238E27FC236}">
                <a16:creationId xmlns:a16="http://schemas.microsoft.com/office/drawing/2014/main" id="{5427E4D8-A6F9-BEDF-92BF-55ED256DEB3D}"/>
              </a:ext>
            </a:extLst>
          </p:cNvPr>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675640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Horizontal">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70F7359-55BE-FC40-5F28-B1ED6020D983}"/>
              </a:ext>
            </a:extLst>
          </p:cNvPr>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2" name="Content Placeholder 2">
            <a:extLst>
              <a:ext uri="{FF2B5EF4-FFF2-40B4-BE49-F238E27FC236}">
                <a16:creationId xmlns:a16="http://schemas.microsoft.com/office/drawing/2014/main" id="{C16E57BF-FBD9-BF44-FF8C-BAB1508DF784}"/>
              </a:ext>
            </a:extLst>
          </p:cNvPr>
          <p:cNvSpPr>
            <a:spLocks noGrp="1"/>
          </p:cNvSpPr>
          <p:nvPr>
            <p:ph sz="half" idx="1"/>
          </p:nvPr>
        </p:nvSpPr>
        <p:spPr>
          <a:xfrm>
            <a:off x="443564" y="1179802"/>
            <a:ext cx="11430000" cy="22860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C2E57FBF-6B51-1D66-7A47-824EBABAFBFE}"/>
              </a:ext>
            </a:extLst>
          </p:cNvPr>
          <p:cNvSpPr>
            <a:spLocks noGrp="1"/>
          </p:cNvSpPr>
          <p:nvPr>
            <p:ph sz="half" idx="2"/>
          </p:nvPr>
        </p:nvSpPr>
        <p:spPr>
          <a:xfrm>
            <a:off x="443564" y="3637714"/>
            <a:ext cx="11430000" cy="22860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cxnSp>
        <p:nvCxnSpPr>
          <p:cNvPr id="7" name="Google Shape;190;p48">
            <a:extLst>
              <a:ext uri="{FF2B5EF4-FFF2-40B4-BE49-F238E27FC236}">
                <a16:creationId xmlns:a16="http://schemas.microsoft.com/office/drawing/2014/main" id="{6884650E-45DC-B430-FE36-12AE369ED57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207240" cy="2"/>
          </a:xfrm>
          <a:prstGeom prst="straightConnector1">
            <a:avLst/>
          </a:prstGeom>
          <a:noFill/>
          <a:ln w="19050" cap="flat" cmpd="sng">
            <a:solidFill>
              <a:schemeClr val="tx2">
                <a:lumMod val="75000"/>
              </a:schemeClr>
            </a:solidFill>
            <a:prstDash val="solid"/>
            <a:round/>
            <a:headEnd type="none" w="sm" len="sm"/>
            <a:tailEnd type="none" w="sm" len="sm"/>
          </a:ln>
        </p:spPr>
      </p:cxnSp>
      <p:pic>
        <p:nvPicPr>
          <p:cNvPr id="8" name="Google Shape;123;p44">
            <a:extLst>
              <a:ext uri="{FF2B5EF4-FFF2-40B4-BE49-F238E27FC236}">
                <a16:creationId xmlns:a16="http://schemas.microsoft.com/office/drawing/2014/main" id="{DFB2039C-F093-7092-FC56-26313AFDA0CC}"/>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duotone>
              <a:prstClr val="black"/>
              <a:schemeClr val="tx2">
                <a:tint val="45000"/>
                <a:satMod val="400000"/>
              </a:schemeClr>
            </a:duotone>
          </a:blip>
          <a:srcRect/>
          <a:stretch/>
        </p:blipFill>
        <p:spPr>
          <a:xfrm>
            <a:off x="0" y="6027539"/>
            <a:ext cx="12192000" cy="830461"/>
          </a:xfrm>
          <a:prstGeom prst="rect">
            <a:avLst/>
          </a:prstGeom>
          <a:noFill/>
          <a:ln>
            <a:noFill/>
          </a:ln>
        </p:spPr>
      </p:pic>
      <p:pic>
        <p:nvPicPr>
          <p:cNvPr id="9" name="Picture 8">
            <a:extLst>
              <a:ext uri="{FF2B5EF4-FFF2-40B4-BE49-F238E27FC236}">
                <a16:creationId xmlns:a16="http://schemas.microsoft.com/office/drawing/2014/main" id="{21F8AF7A-6248-782A-6CFC-5AB08330E8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0" name="Slide Number Placeholder 5">
            <a:extLst>
              <a:ext uri="{FF2B5EF4-FFF2-40B4-BE49-F238E27FC236}">
                <a16:creationId xmlns:a16="http://schemas.microsoft.com/office/drawing/2014/main" id="{3C33CCA7-32EF-3E22-7C21-DAB49E09FD10}"/>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48767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w/Header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5D3FB91-9878-D307-2CD4-5B9E881DC6EE}"/>
              </a:ext>
            </a:extLst>
          </p:cNvPr>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6" name="Text Placeholder 4">
            <a:extLst>
              <a:ext uri="{FF2B5EF4-FFF2-40B4-BE49-F238E27FC236}">
                <a16:creationId xmlns:a16="http://schemas.microsoft.com/office/drawing/2014/main" id="{EABCCBFA-C414-9C3D-FBCB-E7D52F525363}"/>
              </a:ext>
            </a:extLst>
          </p:cNvPr>
          <p:cNvSpPr>
            <a:spLocks noGrp="1"/>
          </p:cNvSpPr>
          <p:nvPr>
            <p:ph type="body" sz="quarter" idx="13"/>
          </p:nvPr>
        </p:nvSpPr>
        <p:spPr>
          <a:xfrm>
            <a:off x="443564" y="1156859"/>
            <a:ext cx="5486400" cy="685800"/>
          </a:xfrm>
        </p:spPr>
        <p:txBody>
          <a:bodyPr anchor="ctr">
            <a:noAutofit/>
          </a:bodyPr>
          <a:lstStyle>
            <a:lvl1pPr marL="0" indent="0">
              <a:buNone/>
              <a:defRPr sz="2000" b="1">
                <a:latin typeface="+mj-lt"/>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dirty="0"/>
              <a:t>Click to edit Master text styles</a:t>
            </a:r>
          </a:p>
        </p:txBody>
      </p:sp>
      <p:sp>
        <p:nvSpPr>
          <p:cNvPr id="2" name="Content Placeholder 2">
            <a:extLst>
              <a:ext uri="{FF2B5EF4-FFF2-40B4-BE49-F238E27FC236}">
                <a16:creationId xmlns:a16="http://schemas.microsoft.com/office/drawing/2014/main" id="{62C3D8EA-D957-3B9A-F41F-8636A51848A8}"/>
              </a:ext>
            </a:extLst>
          </p:cNvPr>
          <p:cNvSpPr>
            <a:spLocks noGrp="1"/>
          </p:cNvSpPr>
          <p:nvPr>
            <p:ph sz="half" idx="1"/>
          </p:nvPr>
        </p:nvSpPr>
        <p:spPr>
          <a:xfrm>
            <a:off x="443564" y="1958277"/>
            <a:ext cx="5486400" cy="38862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7" name="Text Placeholder 4">
            <a:extLst>
              <a:ext uri="{FF2B5EF4-FFF2-40B4-BE49-F238E27FC236}">
                <a16:creationId xmlns:a16="http://schemas.microsoft.com/office/drawing/2014/main" id="{D3F63C22-697A-4052-588F-4FE7FB02AB5A}"/>
              </a:ext>
            </a:extLst>
          </p:cNvPr>
          <p:cNvSpPr>
            <a:spLocks noGrp="1"/>
          </p:cNvSpPr>
          <p:nvPr>
            <p:ph type="body" sz="quarter" idx="14"/>
          </p:nvPr>
        </p:nvSpPr>
        <p:spPr>
          <a:xfrm>
            <a:off x="6172200" y="1138962"/>
            <a:ext cx="5486400" cy="685800"/>
          </a:xfrm>
        </p:spPr>
        <p:txBody>
          <a:bodyPr anchor="ctr">
            <a:noAutofit/>
          </a:bodyPr>
          <a:lstStyle>
            <a:lvl1pPr marL="0" indent="0">
              <a:buNone/>
              <a:defRPr sz="2000" b="1">
                <a:latin typeface="+mj-lt"/>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dirty="0"/>
              <a:t>Click to edit Master text styles</a:t>
            </a:r>
          </a:p>
        </p:txBody>
      </p:sp>
      <p:sp>
        <p:nvSpPr>
          <p:cNvPr id="5" name="Content Placeholder 3">
            <a:extLst>
              <a:ext uri="{FF2B5EF4-FFF2-40B4-BE49-F238E27FC236}">
                <a16:creationId xmlns:a16="http://schemas.microsoft.com/office/drawing/2014/main" id="{FC067E4F-601B-BBDE-C137-F40B3918912F}"/>
              </a:ext>
            </a:extLst>
          </p:cNvPr>
          <p:cNvSpPr>
            <a:spLocks noGrp="1"/>
          </p:cNvSpPr>
          <p:nvPr>
            <p:ph sz="half" idx="2"/>
          </p:nvPr>
        </p:nvSpPr>
        <p:spPr>
          <a:xfrm>
            <a:off x="6172200" y="1958277"/>
            <a:ext cx="5486400" cy="38862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cxnSp>
        <p:nvCxnSpPr>
          <p:cNvPr id="4" name="Google Shape;190;p48">
            <a:extLst>
              <a:ext uri="{FF2B5EF4-FFF2-40B4-BE49-F238E27FC236}">
                <a16:creationId xmlns:a16="http://schemas.microsoft.com/office/drawing/2014/main" id="{3EED1FCA-DAEF-1E75-A7DB-DBDC7E57BFE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207240" cy="2"/>
          </a:xfrm>
          <a:prstGeom prst="straightConnector1">
            <a:avLst/>
          </a:prstGeom>
          <a:noFill/>
          <a:ln w="19050" cap="flat" cmpd="sng">
            <a:solidFill>
              <a:schemeClr val="tx2"/>
            </a:solidFill>
            <a:prstDash val="solid"/>
            <a:round/>
            <a:headEnd type="none" w="sm" len="sm"/>
            <a:tailEnd type="none" w="sm" len="sm"/>
          </a:ln>
        </p:spPr>
      </p:cxnSp>
      <p:pic>
        <p:nvPicPr>
          <p:cNvPr id="8" name="Google Shape;123;p44">
            <a:extLst>
              <a:ext uri="{FF2B5EF4-FFF2-40B4-BE49-F238E27FC236}">
                <a16:creationId xmlns:a16="http://schemas.microsoft.com/office/drawing/2014/main" id="{EEDBFA16-B85E-305A-C9C2-84943A3EEEF4}"/>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duotone>
              <a:prstClr val="black"/>
              <a:schemeClr val="tx2">
                <a:tint val="45000"/>
                <a:satMod val="400000"/>
              </a:schemeClr>
            </a:duotone>
          </a:blip>
          <a:srcRect/>
          <a:stretch/>
        </p:blipFill>
        <p:spPr>
          <a:xfrm>
            <a:off x="0" y="6027539"/>
            <a:ext cx="12192000" cy="830461"/>
          </a:xfrm>
          <a:prstGeom prst="rect">
            <a:avLst/>
          </a:prstGeom>
          <a:noFill/>
          <a:ln>
            <a:noFill/>
          </a:ln>
        </p:spPr>
      </p:pic>
      <p:pic>
        <p:nvPicPr>
          <p:cNvPr id="9" name="Picture 8">
            <a:extLst>
              <a:ext uri="{FF2B5EF4-FFF2-40B4-BE49-F238E27FC236}">
                <a16:creationId xmlns:a16="http://schemas.microsoft.com/office/drawing/2014/main" id="{A494F273-1FF3-6E75-5186-375537D785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0" name="Slide Number Placeholder 5">
            <a:extLst>
              <a:ext uri="{FF2B5EF4-FFF2-40B4-BE49-F238E27FC236}">
                <a16:creationId xmlns:a16="http://schemas.microsoft.com/office/drawing/2014/main" id="{9C367ECA-8856-4715-DCA6-6CE077FF07C2}"/>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455326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C6845F-9850-8381-3A98-2CE45E4AD8A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16200000">
            <a:off x="7091086" y="1757083"/>
            <a:ext cx="6858000" cy="3343834"/>
          </a:xfrm>
          <a:prstGeom prst="rect">
            <a:avLst/>
          </a:prstGeom>
          <a:gradFill>
            <a:gsLst>
              <a:gs pos="0">
                <a:schemeClr val="bg1"/>
              </a:gs>
              <a:gs pos="100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7C2C3F48-008E-F77B-912F-6301136FBD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7" name="Title 1">
            <a:extLst>
              <a:ext uri="{FF2B5EF4-FFF2-40B4-BE49-F238E27FC236}">
                <a16:creationId xmlns:a16="http://schemas.microsoft.com/office/drawing/2014/main" id="{1D7AC24C-F024-5A10-5DE9-E7A022665288}"/>
              </a:ext>
            </a:extLst>
          </p:cNvPr>
          <p:cNvSpPr>
            <a:spLocks noGrp="1"/>
          </p:cNvSpPr>
          <p:nvPr>
            <p:ph type="title"/>
          </p:nvPr>
        </p:nvSpPr>
        <p:spPr>
          <a:xfrm>
            <a:off x="1995054" y="6094193"/>
            <a:ext cx="8451273" cy="713172"/>
          </a:xfrm>
        </p:spPr>
        <p:txBody>
          <a:bodyPr lIns="0" tIns="0" rIns="0" bIns="0" anchor="ctr" anchorCtr="0">
            <a:normAutofit/>
          </a:bodyPr>
          <a:lstStyle>
            <a:lvl1pPr algn="r">
              <a:defRPr sz="2400">
                <a:solidFill>
                  <a:schemeClr val="tx1"/>
                </a:solidFill>
                <a:latin typeface="+mj-lt"/>
              </a:defRPr>
            </a:lvl1pPr>
          </a:lstStyle>
          <a:p>
            <a:r>
              <a:rPr lang="en-US" dirty="0"/>
              <a:t>Click to edit Master title style</a:t>
            </a:r>
          </a:p>
        </p:txBody>
      </p:sp>
      <p:sp>
        <p:nvSpPr>
          <p:cNvPr id="12" name="Content Placeholder 11">
            <a:extLst>
              <a:ext uri="{FF2B5EF4-FFF2-40B4-BE49-F238E27FC236}">
                <a16:creationId xmlns:a16="http://schemas.microsoft.com/office/drawing/2014/main" id="{FCE6C516-C179-126C-DF9F-FB239BE5BC36}"/>
              </a:ext>
            </a:extLst>
          </p:cNvPr>
          <p:cNvSpPr>
            <a:spLocks noGrp="1"/>
          </p:cNvSpPr>
          <p:nvPr>
            <p:ph sz="quarter" idx="15"/>
          </p:nvPr>
        </p:nvSpPr>
        <p:spPr>
          <a:xfrm>
            <a:off x="227916" y="224405"/>
            <a:ext cx="5715000" cy="5465182"/>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1">
            <a:extLst>
              <a:ext uri="{FF2B5EF4-FFF2-40B4-BE49-F238E27FC236}">
                <a16:creationId xmlns:a16="http://schemas.microsoft.com/office/drawing/2014/main" id="{679F0B30-A3D8-5FAB-79BF-FAFB7DF5CD73}"/>
              </a:ext>
            </a:extLst>
          </p:cNvPr>
          <p:cNvSpPr>
            <a:spLocks noGrp="1"/>
          </p:cNvSpPr>
          <p:nvPr>
            <p:ph sz="quarter" idx="16"/>
          </p:nvPr>
        </p:nvSpPr>
        <p:spPr>
          <a:xfrm>
            <a:off x="6096000" y="237619"/>
            <a:ext cx="5715000" cy="2743200"/>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a:extLst>
              <a:ext uri="{FF2B5EF4-FFF2-40B4-BE49-F238E27FC236}">
                <a16:creationId xmlns:a16="http://schemas.microsoft.com/office/drawing/2014/main" id="{59C40B87-34B1-0D57-986A-C0117BA534FB}"/>
              </a:ext>
            </a:extLst>
          </p:cNvPr>
          <p:cNvSpPr>
            <a:spLocks noGrp="1"/>
          </p:cNvSpPr>
          <p:nvPr>
            <p:ph sz="quarter" idx="17"/>
          </p:nvPr>
        </p:nvSpPr>
        <p:spPr>
          <a:xfrm>
            <a:off x="6096000" y="3174987"/>
            <a:ext cx="5715000" cy="251460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Google Shape;190;p48">
            <a:extLst>
              <a:ext uri="{FF2B5EF4-FFF2-40B4-BE49-F238E27FC236}">
                <a16:creationId xmlns:a16="http://schemas.microsoft.com/office/drawing/2014/main" id="{1E9CEFE5-B1E2-F329-5F7C-2D90E72EFCF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0" y="5972720"/>
            <a:ext cx="12207240" cy="2"/>
          </a:xfrm>
          <a:prstGeom prst="straightConnector1">
            <a:avLst/>
          </a:prstGeom>
          <a:noFill/>
          <a:ln w="19050" cap="flat" cmpd="sng">
            <a:solidFill>
              <a:schemeClr val="tx2">
                <a:lumMod val="75000"/>
              </a:schemeClr>
            </a:solidFill>
            <a:prstDash val="solid"/>
            <a:round/>
            <a:headEnd type="none" w="sm" len="sm"/>
            <a:tailEnd type="none" w="sm" len="sm"/>
          </a:ln>
        </p:spPr>
      </p:cxnSp>
      <p:sp>
        <p:nvSpPr>
          <p:cNvPr id="2" name="Slide Number Placeholder 5">
            <a:extLst>
              <a:ext uri="{FF2B5EF4-FFF2-40B4-BE49-F238E27FC236}">
                <a16:creationId xmlns:a16="http://schemas.microsoft.com/office/drawing/2014/main" id="{52916D9F-51D7-A833-A716-2FAD3EF16428}"/>
              </a:ext>
            </a:extLst>
          </p:cNvPr>
          <p:cNvSpPr>
            <a:spLocks noGrp="1" noRot="1" noMove="1" noResize="1" noEditPoints="1" noAdjustHandles="1" noChangeArrowheads="1" noChangeShapeType="1"/>
          </p:cNvSpPr>
          <p:nvPr>
            <p:ph type="sldNum" sz="quarter" idx="12"/>
          </p:nvPr>
        </p:nvSpPr>
        <p:spPr>
          <a:xfrm>
            <a:off x="227916" y="6489679"/>
            <a:ext cx="772748" cy="279444"/>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000857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_Content_Altern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C6845F-9850-8381-3A98-2CE45E4AD8A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16200000">
            <a:off x="7091086" y="1757083"/>
            <a:ext cx="6858000" cy="3343834"/>
          </a:xfrm>
          <a:prstGeom prst="rect">
            <a:avLst/>
          </a:prstGeom>
          <a:gradFill>
            <a:gsLst>
              <a:gs pos="0">
                <a:schemeClr val="bg1"/>
              </a:gs>
              <a:gs pos="100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7C2C3F48-008E-F77B-912F-6301136FBD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7" name="Title 1">
            <a:extLst>
              <a:ext uri="{FF2B5EF4-FFF2-40B4-BE49-F238E27FC236}">
                <a16:creationId xmlns:a16="http://schemas.microsoft.com/office/drawing/2014/main" id="{1D7AC24C-F024-5A10-5DE9-E7A022665288}"/>
              </a:ext>
            </a:extLst>
          </p:cNvPr>
          <p:cNvSpPr>
            <a:spLocks noGrp="1"/>
          </p:cNvSpPr>
          <p:nvPr>
            <p:ph type="title"/>
          </p:nvPr>
        </p:nvSpPr>
        <p:spPr>
          <a:xfrm>
            <a:off x="1995054" y="6094193"/>
            <a:ext cx="8451273" cy="713172"/>
          </a:xfrm>
        </p:spPr>
        <p:txBody>
          <a:bodyPr lIns="0" tIns="0" rIns="0" bIns="0" anchor="ctr" anchorCtr="0">
            <a:normAutofit/>
          </a:bodyPr>
          <a:lstStyle>
            <a:lvl1pPr algn="r">
              <a:defRPr sz="2400">
                <a:solidFill>
                  <a:schemeClr val="tx1"/>
                </a:solidFill>
                <a:latin typeface="+mj-lt"/>
              </a:defRPr>
            </a:lvl1pPr>
          </a:lstStyle>
          <a:p>
            <a:r>
              <a:rPr lang="en-US" dirty="0"/>
              <a:t>Click to edit Master title style</a:t>
            </a:r>
          </a:p>
        </p:txBody>
      </p:sp>
      <p:sp>
        <p:nvSpPr>
          <p:cNvPr id="13" name="Content Placeholder 11">
            <a:extLst>
              <a:ext uri="{FF2B5EF4-FFF2-40B4-BE49-F238E27FC236}">
                <a16:creationId xmlns:a16="http://schemas.microsoft.com/office/drawing/2014/main" id="{679F0B30-A3D8-5FAB-79BF-FAFB7DF5CD73}"/>
              </a:ext>
            </a:extLst>
          </p:cNvPr>
          <p:cNvSpPr>
            <a:spLocks noGrp="1"/>
          </p:cNvSpPr>
          <p:nvPr>
            <p:ph sz="quarter" idx="16"/>
          </p:nvPr>
        </p:nvSpPr>
        <p:spPr>
          <a:xfrm>
            <a:off x="272959" y="322799"/>
            <a:ext cx="5715000" cy="2743200"/>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a:extLst>
              <a:ext uri="{FF2B5EF4-FFF2-40B4-BE49-F238E27FC236}">
                <a16:creationId xmlns:a16="http://schemas.microsoft.com/office/drawing/2014/main" id="{59C40B87-34B1-0D57-986A-C0117BA534FB}"/>
              </a:ext>
            </a:extLst>
          </p:cNvPr>
          <p:cNvSpPr>
            <a:spLocks noGrp="1"/>
          </p:cNvSpPr>
          <p:nvPr>
            <p:ph sz="quarter" idx="17"/>
          </p:nvPr>
        </p:nvSpPr>
        <p:spPr>
          <a:xfrm>
            <a:off x="272959" y="3199642"/>
            <a:ext cx="5715000" cy="251460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FCE6C516-C179-126C-DF9F-FB239BE5BC36}"/>
              </a:ext>
            </a:extLst>
          </p:cNvPr>
          <p:cNvSpPr>
            <a:spLocks noGrp="1"/>
          </p:cNvSpPr>
          <p:nvPr>
            <p:ph sz="quarter" idx="15"/>
          </p:nvPr>
        </p:nvSpPr>
        <p:spPr>
          <a:xfrm>
            <a:off x="6204041" y="322799"/>
            <a:ext cx="5715000" cy="5391441"/>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Google Shape;190;p48">
            <a:extLst>
              <a:ext uri="{FF2B5EF4-FFF2-40B4-BE49-F238E27FC236}">
                <a16:creationId xmlns:a16="http://schemas.microsoft.com/office/drawing/2014/main" id="{1E9CEFE5-B1E2-F329-5F7C-2D90E72EFCF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0" y="5972720"/>
            <a:ext cx="12207240" cy="2"/>
          </a:xfrm>
          <a:prstGeom prst="straightConnector1">
            <a:avLst/>
          </a:prstGeom>
          <a:noFill/>
          <a:ln w="19050" cap="flat" cmpd="sng">
            <a:solidFill>
              <a:schemeClr val="tx2">
                <a:lumMod val="75000"/>
              </a:schemeClr>
            </a:solidFill>
            <a:prstDash val="solid"/>
            <a:round/>
            <a:headEnd type="none" w="sm" len="sm"/>
            <a:tailEnd type="none" w="sm" len="sm"/>
          </a:ln>
        </p:spPr>
      </p:cxnSp>
      <p:sp>
        <p:nvSpPr>
          <p:cNvPr id="2" name="Slide Number Placeholder 5">
            <a:extLst>
              <a:ext uri="{FF2B5EF4-FFF2-40B4-BE49-F238E27FC236}">
                <a16:creationId xmlns:a16="http://schemas.microsoft.com/office/drawing/2014/main" id="{52916D9F-51D7-A833-A716-2FAD3EF16428}"/>
              </a:ext>
            </a:extLst>
          </p:cNvPr>
          <p:cNvSpPr>
            <a:spLocks noGrp="1" noRot="1" noMove="1" noResize="1" noEditPoints="1" noAdjustHandles="1" noChangeArrowheads="1" noChangeShapeType="1"/>
          </p:cNvSpPr>
          <p:nvPr>
            <p:ph type="sldNum" sz="quarter" idx="12"/>
          </p:nvPr>
        </p:nvSpPr>
        <p:spPr>
          <a:xfrm>
            <a:off x="227916" y="6489679"/>
            <a:ext cx="772748" cy="279444"/>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94447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A226EE-8468-4D42-50AF-2DB3E70E9E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16200000">
            <a:off x="7091086" y="1757083"/>
            <a:ext cx="6858000" cy="3343834"/>
          </a:xfrm>
          <a:prstGeom prst="rect">
            <a:avLst/>
          </a:prstGeom>
          <a:gradFill>
            <a:gsLst>
              <a:gs pos="0">
                <a:schemeClr val="bg1"/>
              </a:gs>
              <a:gs pos="100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B81F5D0B-9DBA-027F-76F2-1F6B5E3413F8}"/>
              </a:ext>
            </a:extLst>
          </p:cNvPr>
          <p:cNvSpPr>
            <a:spLocks noGrp="1"/>
          </p:cNvSpPr>
          <p:nvPr>
            <p:ph type="title"/>
          </p:nvPr>
        </p:nvSpPr>
        <p:spPr>
          <a:xfrm>
            <a:off x="1995054" y="6094193"/>
            <a:ext cx="8520542" cy="713172"/>
          </a:xfrm>
        </p:spPr>
        <p:txBody>
          <a:bodyPr lIns="0" tIns="0" rIns="0" bIns="0" anchor="ctr" anchorCtr="0">
            <a:normAutofit/>
          </a:bodyPr>
          <a:lstStyle>
            <a:lvl1pPr algn="r">
              <a:defRPr sz="2400">
                <a:solidFill>
                  <a:schemeClr val="tx1"/>
                </a:solidFill>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C86F3A1B-177F-10D9-C017-09B3705C2D73}"/>
              </a:ext>
            </a:extLst>
          </p:cNvPr>
          <p:cNvSpPr>
            <a:spLocks noGrp="1"/>
          </p:cNvSpPr>
          <p:nvPr>
            <p:ph idx="1" hasCustomPrompt="1"/>
          </p:nvPr>
        </p:nvSpPr>
        <p:spPr>
          <a:xfrm>
            <a:off x="227916" y="228599"/>
            <a:ext cx="11658600" cy="5486400"/>
          </a:xfrm>
        </p:spPr>
        <p:txBody>
          <a:bodyPr lIns="0" tIns="0" rIns="0" bIns="0">
            <a:normAutofit/>
          </a:bodyPr>
          <a:lstStyle>
            <a:lvl1pPr marL="0" indent="0">
              <a:buNone/>
              <a:defRPr sz="2000"/>
            </a:lvl1pPr>
            <a:lvl2pPr>
              <a:defRPr sz="2000"/>
            </a:lvl2pPr>
            <a:lvl3pPr>
              <a:defRPr sz="1800"/>
            </a:lvl3pPr>
          </a:lstStyle>
          <a:p>
            <a:pPr lvl="0"/>
            <a:r>
              <a:rPr lang="en-US" dirty="0"/>
              <a:t>Insert Image or Smart Art</a:t>
            </a:r>
          </a:p>
        </p:txBody>
      </p:sp>
      <p:pic>
        <p:nvPicPr>
          <p:cNvPr id="10" name="Picture 9">
            <a:extLst>
              <a:ext uri="{FF2B5EF4-FFF2-40B4-BE49-F238E27FC236}">
                <a16:creationId xmlns:a16="http://schemas.microsoft.com/office/drawing/2014/main" id="{25B02D8F-DED7-BC5C-0338-0AC7AFA959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cxnSp>
        <p:nvCxnSpPr>
          <p:cNvPr id="11" name="Google Shape;190;p48">
            <a:extLst>
              <a:ext uri="{FF2B5EF4-FFF2-40B4-BE49-F238E27FC236}">
                <a16:creationId xmlns:a16="http://schemas.microsoft.com/office/drawing/2014/main" id="{B4582FC9-EE01-BEB3-3CA0-6FD723A6B34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0" y="5972720"/>
            <a:ext cx="12207240" cy="2"/>
          </a:xfrm>
          <a:prstGeom prst="straightConnector1">
            <a:avLst/>
          </a:prstGeom>
          <a:noFill/>
          <a:ln w="19050" cap="flat" cmpd="sng">
            <a:solidFill>
              <a:schemeClr val="tx2">
                <a:lumMod val="75000"/>
              </a:schemeClr>
            </a:solidFill>
            <a:prstDash val="solid"/>
            <a:round/>
            <a:headEnd type="none" w="sm" len="sm"/>
            <a:tailEnd type="none" w="sm" len="sm"/>
          </a:ln>
        </p:spPr>
      </p:cxnSp>
      <p:sp>
        <p:nvSpPr>
          <p:cNvPr id="9" name="Slide Number Placeholder 5">
            <a:extLst>
              <a:ext uri="{FF2B5EF4-FFF2-40B4-BE49-F238E27FC236}">
                <a16:creationId xmlns:a16="http://schemas.microsoft.com/office/drawing/2014/main" id="{0BFBC90A-EEA3-FBBE-CC34-180C2AD8A5F4}"/>
              </a:ext>
            </a:extLst>
          </p:cNvPr>
          <p:cNvSpPr>
            <a:spLocks noGrp="1" noRot="1" noMove="1" noResize="1" noEditPoints="1" noAdjustHandles="1" noChangeArrowheads="1" noChangeShapeType="1"/>
          </p:cNvSpPr>
          <p:nvPr>
            <p:ph type="sldNum" sz="quarter" idx="12"/>
          </p:nvPr>
        </p:nvSpPr>
        <p:spPr>
          <a:xfrm>
            <a:off x="227916" y="6489679"/>
            <a:ext cx="772748" cy="279444"/>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297499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_w-Not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A226EE-8468-4D42-50AF-2DB3E70E9E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16200000">
            <a:off x="7091086" y="1757083"/>
            <a:ext cx="6858000" cy="3343834"/>
          </a:xfrm>
          <a:prstGeom prst="rect">
            <a:avLst/>
          </a:prstGeom>
          <a:gradFill>
            <a:gsLst>
              <a:gs pos="0">
                <a:schemeClr val="bg1"/>
              </a:gs>
              <a:gs pos="100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B81F5D0B-9DBA-027F-76F2-1F6B5E3413F8}"/>
              </a:ext>
            </a:extLst>
          </p:cNvPr>
          <p:cNvSpPr>
            <a:spLocks noGrp="1"/>
          </p:cNvSpPr>
          <p:nvPr>
            <p:ph type="title"/>
          </p:nvPr>
        </p:nvSpPr>
        <p:spPr>
          <a:xfrm>
            <a:off x="1995054" y="6094193"/>
            <a:ext cx="8451273" cy="713172"/>
          </a:xfrm>
        </p:spPr>
        <p:txBody>
          <a:bodyPr lIns="0" tIns="0" rIns="0" bIns="0" anchor="ctr" anchorCtr="0">
            <a:normAutofit/>
          </a:bodyPr>
          <a:lstStyle>
            <a:lvl1pPr algn="r">
              <a:defRPr sz="2400">
                <a:solidFill>
                  <a:schemeClr val="tx1"/>
                </a:solidFill>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C86F3A1B-177F-10D9-C017-09B3705C2D73}"/>
              </a:ext>
            </a:extLst>
          </p:cNvPr>
          <p:cNvSpPr>
            <a:spLocks noGrp="1"/>
          </p:cNvSpPr>
          <p:nvPr>
            <p:ph idx="1" hasCustomPrompt="1"/>
          </p:nvPr>
        </p:nvSpPr>
        <p:spPr>
          <a:xfrm>
            <a:off x="227916" y="228599"/>
            <a:ext cx="11658600" cy="5029200"/>
          </a:xfrm>
        </p:spPr>
        <p:txBody>
          <a:bodyPr lIns="0" tIns="0" rIns="0" bIns="0">
            <a:normAutofit/>
          </a:bodyPr>
          <a:lstStyle>
            <a:lvl1pPr marL="0" indent="0">
              <a:buNone/>
              <a:defRPr sz="2000"/>
            </a:lvl1pPr>
            <a:lvl2pPr>
              <a:defRPr sz="2000"/>
            </a:lvl2pPr>
            <a:lvl3pPr>
              <a:defRPr sz="1800"/>
            </a:lvl3pPr>
          </a:lstStyle>
          <a:p>
            <a:pPr lvl="0"/>
            <a:r>
              <a:rPr lang="en-US" dirty="0"/>
              <a:t>Insert Image or Smart Art</a:t>
            </a:r>
          </a:p>
        </p:txBody>
      </p:sp>
      <p:sp>
        <p:nvSpPr>
          <p:cNvPr id="8" name="Content Placeholder 7">
            <a:extLst>
              <a:ext uri="{FF2B5EF4-FFF2-40B4-BE49-F238E27FC236}">
                <a16:creationId xmlns:a16="http://schemas.microsoft.com/office/drawing/2014/main" id="{275A5140-A1CA-DD0D-FC9D-FBE3C7033010}"/>
              </a:ext>
            </a:extLst>
          </p:cNvPr>
          <p:cNvSpPr>
            <a:spLocks noGrp="1"/>
          </p:cNvSpPr>
          <p:nvPr>
            <p:ph sz="quarter" idx="13" hasCustomPrompt="1"/>
          </p:nvPr>
        </p:nvSpPr>
        <p:spPr>
          <a:xfrm>
            <a:off x="227916" y="5264976"/>
            <a:ext cx="11658600" cy="685800"/>
          </a:xfrm>
        </p:spPr>
        <p:txBody>
          <a:bodyPr>
            <a:normAutofit/>
          </a:bodyPr>
          <a:lstStyle>
            <a:lvl1pPr marL="0" indent="0">
              <a:buNone/>
              <a:defRPr sz="1050" i="1"/>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note</a:t>
            </a:r>
          </a:p>
        </p:txBody>
      </p:sp>
      <p:sp>
        <p:nvSpPr>
          <p:cNvPr id="9" name="Slide Number Placeholder 5">
            <a:extLst>
              <a:ext uri="{FF2B5EF4-FFF2-40B4-BE49-F238E27FC236}">
                <a16:creationId xmlns:a16="http://schemas.microsoft.com/office/drawing/2014/main" id="{0BFBC90A-EEA3-FBBE-CC34-180C2AD8A5F4}"/>
              </a:ext>
            </a:extLst>
          </p:cNvPr>
          <p:cNvSpPr>
            <a:spLocks noGrp="1" noRot="1" noMove="1" noResize="1" noEditPoints="1" noAdjustHandles="1" noChangeArrowheads="1" noChangeShapeType="1"/>
          </p:cNvSpPr>
          <p:nvPr>
            <p:ph type="sldNum" sz="quarter" idx="12"/>
          </p:nvPr>
        </p:nvSpPr>
        <p:spPr>
          <a:xfrm>
            <a:off x="227916" y="6489679"/>
            <a:ext cx="772748" cy="279444"/>
          </a:xfrm>
        </p:spPr>
        <p:txBody>
          <a:bodyPr/>
          <a:lstStyle>
            <a:lvl1pPr algn="l">
              <a:defRPr sz="1600" b="1">
                <a:solidFill>
                  <a:schemeClr val="tx1"/>
                </a:solidFill>
              </a:defRPr>
            </a:lvl1pPr>
          </a:lstStyle>
          <a:p>
            <a:fld id="{C479D5F6-EDCB-402A-AC08-4943A1820E8F}" type="slidenum">
              <a:rPr lang="en-US" smtClean="0"/>
              <a:pPr/>
              <a:t>‹#›</a:t>
            </a:fld>
            <a:endParaRPr lang="en-US" dirty="0"/>
          </a:p>
        </p:txBody>
      </p:sp>
      <p:pic>
        <p:nvPicPr>
          <p:cNvPr id="10" name="Picture 9">
            <a:extLst>
              <a:ext uri="{FF2B5EF4-FFF2-40B4-BE49-F238E27FC236}">
                <a16:creationId xmlns:a16="http://schemas.microsoft.com/office/drawing/2014/main" id="{25B02D8F-DED7-BC5C-0338-0AC7AFA959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cxnSp>
        <p:nvCxnSpPr>
          <p:cNvPr id="11" name="Google Shape;190;p48">
            <a:extLst>
              <a:ext uri="{FF2B5EF4-FFF2-40B4-BE49-F238E27FC236}">
                <a16:creationId xmlns:a16="http://schemas.microsoft.com/office/drawing/2014/main" id="{B4582FC9-EE01-BEB3-3CA0-6FD723A6B34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0" y="5972720"/>
            <a:ext cx="12207240" cy="2"/>
          </a:xfrm>
          <a:prstGeom prst="straightConnector1">
            <a:avLst/>
          </a:prstGeom>
          <a:noFill/>
          <a:ln w="19050" cap="flat" cmpd="sng">
            <a:solidFill>
              <a:schemeClr val="tx2">
                <a:lumMod val="75000"/>
              </a:schemeClr>
            </a:solidFill>
            <a:prstDash val="solid"/>
            <a:round/>
            <a:headEnd type="none" w="sm" len="sm"/>
            <a:tailEnd type="none" w="sm" len="sm"/>
          </a:ln>
        </p:spPr>
      </p:cxnSp>
    </p:spTree>
    <p:extLst>
      <p:ext uri="{BB962C8B-B14F-4D97-AF65-F5344CB8AC3E}">
        <p14:creationId xmlns:p14="http://schemas.microsoft.com/office/powerpoint/2010/main" val="1206386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14724F-659F-6896-D3B8-6A1E41C4FFF5}"/>
              </a:ext>
            </a:extLst>
          </p:cNvPr>
          <p:cNvSpPr>
            <a:spLocks noGrp="1"/>
          </p:cNvSpPr>
          <p:nvPr>
            <p:ph type="title"/>
          </p:nvPr>
        </p:nvSpPr>
        <p:spPr>
          <a:xfrm>
            <a:off x="443564" y="218142"/>
            <a:ext cx="9321873"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7" name="Slide Number Placeholder 5"/>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pic>
        <p:nvPicPr>
          <p:cNvPr id="3" name="Picture 2">
            <a:extLst>
              <a:ext uri="{FF2B5EF4-FFF2-40B4-BE49-F238E27FC236}">
                <a16:creationId xmlns:a16="http://schemas.microsoft.com/office/drawing/2014/main" id="{49BED633-71DA-7A28-29F6-99EA784F71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cxnSp>
        <p:nvCxnSpPr>
          <p:cNvPr id="5" name="Google Shape;190;p48">
            <a:extLst>
              <a:ext uri="{FF2B5EF4-FFF2-40B4-BE49-F238E27FC236}">
                <a16:creationId xmlns:a16="http://schemas.microsoft.com/office/drawing/2014/main" id="{E1AA45C2-5A63-8109-9B51-979DD0637BB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12207240" cy="2"/>
          </a:xfrm>
          <a:prstGeom prst="straightConnector1">
            <a:avLst/>
          </a:prstGeom>
          <a:noFill/>
          <a:ln w="19050" cap="flat" cmpd="sng">
            <a:solidFill>
              <a:schemeClr val="tx2">
                <a:lumMod val="75000"/>
              </a:schemeClr>
            </a:solidFill>
            <a:prstDash val="solid"/>
            <a:round/>
            <a:headEnd type="none" w="sm" len="sm"/>
            <a:tailEnd type="none" w="sm" len="sm"/>
          </a:ln>
        </p:spPr>
      </p:cxnSp>
    </p:spTree>
    <p:extLst>
      <p:ext uri="{BB962C8B-B14F-4D97-AF65-F5344CB8AC3E}">
        <p14:creationId xmlns:p14="http://schemas.microsoft.com/office/powerpoint/2010/main" val="2183644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tx2">
            <a:lumMod val="60000"/>
            <a:lumOff val="40000"/>
            <a:alpha val="25000"/>
          </a:schemeClr>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2916D9F-51D7-A833-A716-2FAD3EF16428}"/>
              </a:ext>
            </a:extLst>
          </p:cNvPr>
          <p:cNvSpPr>
            <a:spLocks noGrp="1" noRot="1" noMove="1" noResize="1" noEditPoints="1" noAdjustHandles="1" noChangeArrowheads="1" noChangeShapeType="1"/>
          </p:cNvSpPr>
          <p:nvPr>
            <p:ph type="sldNum" sz="quarter" idx="12"/>
          </p:nvPr>
        </p:nvSpPr>
        <p:spPr>
          <a:xfrm>
            <a:off x="332873" y="6356350"/>
            <a:ext cx="2743200"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pic>
        <p:nvPicPr>
          <p:cNvPr id="3" name="Picture 2">
            <a:extLst>
              <a:ext uri="{FF2B5EF4-FFF2-40B4-BE49-F238E27FC236}">
                <a16:creationId xmlns:a16="http://schemas.microsoft.com/office/drawing/2014/main" id="{08D4CC56-C9B2-712F-C880-A2B08DE907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Tree>
    <p:extLst>
      <p:ext uri="{BB962C8B-B14F-4D97-AF65-F5344CB8AC3E}">
        <p14:creationId xmlns:p14="http://schemas.microsoft.com/office/powerpoint/2010/main" val="783952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2">
    <p:bg>
      <p:bgPr>
        <a:solidFill>
          <a:schemeClr val="tx2">
            <a:lumMod val="50000"/>
          </a:schemeClr>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0" y="4326903"/>
            <a:ext cx="12192000" cy="1371600"/>
          </a:xfrm>
        </p:spPr>
        <p:txBody>
          <a:bodyPr anchor="ctr" anchorCtr="0">
            <a:normAutofit/>
          </a:bodyPr>
          <a:lstStyle>
            <a:lvl1pPr algn="ctr">
              <a:defRPr sz="4000">
                <a:solidFill>
                  <a:schemeClr val="bg1"/>
                </a:solidFill>
                <a:latin typeface="+mj-lt"/>
              </a:defRPr>
            </a:lvl1pPr>
          </a:lstStyle>
          <a:p>
            <a:r>
              <a:rPr lang="en-US" dirty="0"/>
              <a:t>Click to insert Section Title</a:t>
            </a:r>
          </a:p>
        </p:txBody>
      </p:sp>
      <p:pic>
        <p:nvPicPr>
          <p:cNvPr id="6" name="Google Shape;123;p44">
            <a:extLst>
              <a:ext uri="{FF2B5EF4-FFF2-40B4-BE49-F238E27FC236}">
                <a16:creationId xmlns:a16="http://schemas.microsoft.com/office/drawing/2014/main" id="{DF826F26-5F3D-5177-7E50-A91F707D72D7}"/>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mt="75000"/>
            <a:duotone>
              <a:prstClr val="black"/>
              <a:schemeClr val="tx2">
                <a:tint val="45000"/>
                <a:satMod val="400000"/>
              </a:schemeClr>
            </a:duotone>
          </a:blip>
          <a:srcRect/>
          <a:stretch/>
        </p:blipFill>
        <p:spPr>
          <a:xfrm>
            <a:off x="0" y="6427020"/>
            <a:ext cx="12192000" cy="457200"/>
          </a:xfrm>
          <a:prstGeom prst="rect">
            <a:avLst/>
          </a:prstGeom>
          <a:noFill/>
          <a:ln>
            <a:noFill/>
          </a:ln>
        </p:spPr>
      </p:pic>
      <p:sp>
        <p:nvSpPr>
          <p:cNvPr id="4" name="Slide Number Placeholder 5"/>
          <p:cNvSpPr>
            <a:spLocks noGrp="1" noRot="1" noMove="1" noResize="1" noEditPoints="1" noAdjustHandles="1" noChangeArrowheads="1" noChangeShapeType="1"/>
          </p:cNvSpPr>
          <p:nvPr>
            <p:ph type="sldNum" sz="quarter" idx="12"/>
          </p:nvPr>
        </p:nvSpPr>
        <p:spPr>
          <a:xfrm>
            <a:off x="227916" y="6427021"/>
            <a:ext cx="2743200" cy="365125"/>
          </a:xfrm>
          <a:prstGeom prst="rect">
            <a:avLst/>
          </a:prstGeom>
        </p:spPr>
        <p:txBody>
          <a:bodyPr/>
          <a:lstStyle>
            <a:lvl1pPr algn="l">
              <a:defRPr sz="1600" b="1">
                <a:solidFill>
                  <a:schemeClr val="tx1"/>
                </a:solidFill>
              </a:defRPr>
            </a:lvl1pPr>
          </a:lstStyle>
          <a:p>
            <a:fld id="{C479D5F6-EDCB-402A-AC08-4943A1820E8F}" type="slidenum">
              <a:rPr lang="en-US" smtClean="0"/>
              <a:pPr/>
              <a:t>‹#›</a:t>
            </a:fld>
            <a:endParaRPr lang="en-US" dirty="0"/>
          </a:p>
        </p:txBody>
      </p:sp>
      <p:pic>
        <p:nvPicPr>
          <p:cNvPr id="7" name="Google Shape;123;p44">
            <a:extLst>
              <a:ext uri="{FF2B5EF4-FFF2-40B4-BE49-F238E27FC236}">
                <a16:creationId xmlns:a16="http://schemas.microsoft.com/office/drawing/2014/main" id="{2D7A9498-5D2B-1C93-2E0E-1801311B7A93}"/>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mt="75000"/>
            <a:duotone>
              <a:prstClr val="black"/>
              <a:schemeClr val="tx2">
                <a:tint val="45000"/>
                <a:satMod val="400000"/>
              </a:schemeClr>
            </a:duotone>
          </a:blip>
          <a:srcRect/>
          <a:stretch/>
        </p:blipFill>
        <p:spPr>
          <a:xfrm flipV="1">
            <a:off x="0" y="-2"/>
            <a:ext cx="12192000" cy="2971800"/>
          </a:xfrm>
          <a:prstGeom prst="rect">
            <a:avLst/>
          </a:prstGeom>
          <a:noFill/>
          <a:ln>
            <a:noFill/>
          </a:ln>
        </p:spPr>
      </p:pic>
      <p:pic>
        <p:nvPicPr>
          <p:cNvPr id="10" name="Picture 9">
            <a:extLst>
              <a:ext uri="{FF2B5EF4-FFF2-40B4-BE49-F238E27FC236}">
                <a16:creationId xmlns:a16="http://schemas.microsoft.com/office/drawing/2014/main" id="{CB605580-14F4-CEAB-E593-DBA7371A2FE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850766" y="5900139"/>
            <a:ext cx="1128796" cy="480700"/>
          </a:xfrm>
          <a:prstGeom prst="rect">
            <a:avLst/>
          </a:prstGeom>
        </p:spPr>
      </p:pic>
    </p:spTree>
    <p:extLst>
      <p:ext uri="{BB962C8B-B14F-4D97-AF65-F5344CB8AC3E}">
        <p14:creationId xmlns:p14="http://schemas.microsoft.com/office/powerpoint/2010/main" val="109088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section">
    <p:bg>
      <p:bgPr>
        <a:solidFill>
          <a:schemeClr val="tx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808D28-DD34-AD62-EC9D-C14DBCA4E7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2064470"/>
            <a:ext cx="12192000" cy="2743200"/>
          </a:xfrm>
          <a:prstGeom prst="rect">
            <a:avLst/>
          </a:prstGeom>
          <a:solidFill>
            <a:srgbClr val="FFFF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ctrTitle" hasCustomPrompt="1"/>
          </p:nvPr>
        </p:nvSpPr>
        <p:spPr>
          <a:xfrm>
            <a:off x="0" y="2293070"/>
            <a:ext cx="12192627" cy="2286000"/>
          </a:xfrm>
        </p:spPr>
        <p:txBody>
          <a:bodyPr anchor="ctr" anchorCtr="0">
            <a:normAutofit/>
          </a:bodyPr>
          <a:lstStyle>
            <a:lvl1pPr algn="ctr">
              <a:defRPr sz="3600" b="1">
                <a:solidFill>
                  <a:schemeClr val="tx1"/>
                </a:solidFill>
                <a:latin typeface="+mj-lt"/>
              </a:defRPr>
            </a:lvl1pPr>
          </a:lstStyle>
          <a:p>
            <a:r>
              <a:rPr lang="en-US" dirty="0"/>
              <a:t>Click to insert sub-section title</a:t>
            </a:r>
          </a:p>
        </p:txBody>
      </p:sp>
      <p:pic>
        <p:nvPicPr>
          <p:cNvPr id="5" name="Google Shape;123;p44">
            <a:extLst>
              <a:ext uri="{FF2B5EF4-FFF2-40B4-BE49-F238E27FC236}">
                <a16:creationId xmlns:a16="http://schemas.microsoft.com/office/drawing/2014/main" id="{2396A22A-7D5B-9B28-22CA-F015D21EDC83}"/>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mt="50000"/>
            <a:duotone>
              <a:prstClr val="black"/>
              <a:schemeClr val="tx2">
                <a:tint val="45000"/>
                <a:satMod val="400000"/>
              </a:schemeClr>
            </a:duotone>
          </a:blip>
          <a:srcRect/>
          <a:stretch/>
        </p:blipFill>
        <p:spPr>
          <a:xfrm>
            <a:off x="0" y="5943600"/>
            <a:ext cx="12192000" cy="914400"/>
          </a:xfrm>
          <a:prstGeom prst="rect">
            <a:avLst/>
          </a:prstGeom>
          <a:noFill/>
          <a:ln>
            <a:noFill/>
          </a:ln>
        </p:spPr>
      </p:pic>
      <p:pic>
        <p:nvPicPr>
          <p:cNvPr id="7" name="Google Shape;123;p44">
            <a:extLst>
              <a:ext uri="{FF2B5EF4-FFF2-40B4-BE49-F238E27FC236}">
                <a16:creationId xmlns:a16="http://schemas.microsoft.com/office/drawing/2014/main" id="{1032BE35-75FA-6F18-7A64-30B8BA0F4B12}"/>
              </a:ex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userDrawn="1"/>
        </p:nvPicPr>
        <p:blipFill rotWithShape="1">
          <a:blip r:embed="rId2">
            <a:alphaModFix amt="50000"/>
            <a:duotone>
              <a:prstClr val="black"/>
              <a:schemeClr val="tx2">
                <a:tint val="45000"/>
                <a:satMod val="400000"/>
              </a:schemeClr>
            </a:duotone>
          </a:blip>
          <a:srcRect/>
          <a:stretch/>
        </p:blipFill>
        <p:spPr>
          <a:xfrm flipV="1">
            <a:off x="0" y="-1"/>
            <a:ext cx="12192000" cy="914400"/>
          </a:xfrm>
          <a:prstGeom prst="rect">
            <a:avLst/>
          </a:prstGeom>
          <a:noFill/>
          <a:ln>
            <a:noFill/>
          </a:ln>
        </p:spPr>
      </p:pic>
      <p:sp>
        <p:nvSpPr>
          <p:cNvPr id="4" name="Slide Number Placeholder 5"/>
          <p:cNvSpPr>
            <a:spLocks noGrp="1" noRot="1" noMove="1" noResize="1" noEditPoints="1" noAdjustHandles="1" noChangeArrowheads="1" noChangeShapeType="1"/>
          </p:cNvSpPr>
          <p:nvPr>
            <p:ph type="sldNum" sz="quarter" idx="12"/>
          </p:nvPr>
        </p:nvSpPr>
        <p:spPr>
          <a:xfrm>
            <a:off x="233420" y="6427021"/>
            <a:ext cx="2743200" cy="365125"/>
          </a:xfrm>
          <a:prstGeom prst="rect">
            <a:avLst/>
          </a:prstGeom>
        </p:spPr>
        <p:txBody>
          <a:bodyPr/>
          <a:lstStyle>
            <a:lvl1pPr algn="l">
              <a:defRPr sz="1600" b="1">
                <a:solidFill>
                  <a:schemeClr val="bg1"/>
                </a:solidFill>
              </a:defRPr>
            </a:lvl1pPr>
          </a:lstStyle>
          <a:p>
            <a:fld id="{C479D5F6-EDCB-402A-AC08-4943A1820E8F}" type="slidenum">
              <a:rPr lang="en-US" smtClean="0"/>
              <a:pPr/>
              <a:t>‹#›</a:t>
            </a:fld>
            <a:endParaRPr lang="en-US" dirty="0"/>
          </a:p>
        </p:txBody>
      </p:sp>
      <p:pic>
        <p:nvPicPr>
          <p:cNvPr id="9" name="Picture 8">
            <a:extLst>
              <a:ext uri="{FF2B5EF4-FFF2-40B4-BE49-F238E27FC236}">
                <a16:creationId xmlns:a16="http://schemas.microsoft.com/office/drawing/2014/main" id="{C83BB4F5-3915-4CD9-BE34-879C862C0F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10796531" y="6160450"/>
            <a:ext cx="1128796" cy="480700"/>
          </a:xfrm>
          <a:prstGeom prst="rect">
            <a:avLst/>
          </a:prstGeom>
        </p:spPr>
      </p:pic>
    </p:spTree>
    <p:extLst>
      <p:ext uri="{BB962C8B-B14F-4D97-AF65-F5344CB8AC3E}">
        <p14:creationId xmlns:p14="http://schemas.microsoft.com/office/powerpoint/2010/main" val="3427922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Picture w-Content Right">
    <p:spTree>
      <p:nvGrpSpPr>
        <p:cNvPr id="1" name="Shape 320"/>
        <p:cNvGrpSpPr/>
        <p:nvPr/>
      </p:nvGrpSpPr>
      <p:grpSpPr>
        <a:xfrm>
          <a:off x="0" y="0"/>
          <a:ext cx="0" cy="0"/>
          <a:chOff x="0" y="0"/>
          <a:chExt cx="0" cy="0"/>
        </a:xfrm>
      </p:grpSpPr>
      <p:sp>
        <p:nvSpPr>
          <p:cNvPr id="321" name="Google Shape;321;p65">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6096000" y="-167"/>
            <a:ext cx="6096000" cy="6858167"/>
          </a:xfrm>
          <a:prstGeom prst="rect">
            <a:avLst/>
          </a:prstGeom>
          <a:solidFill>
            <a:schemeClr val="tx2">
              <a:lumMod val="50000"/>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cxnSp>
        <p:nvCxnSpPr>
          <p:cNvPr id="9" name="Google Shape;190;p48">
            <a:extLst>
              <a:ext uri="{FF2B5EF4-FFF2-40B4-BE49-F238E27FC236}">
                <a16:creationId xmlns:a16="http://schemas.microsoft.com/office/drawing/2014/main" id="{8E74E4FC-4564-F02F-BB2E-24A43AD9C9C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1" y="1035137"/>
            <a:ext cx="5943600" cy="2"/>
          </a:xfrm>
          <a:prstGeom prst="straightConnector1">
            <a:avLst/>
          </a:prstGeom>
          <a:noFill/>
          <a:ln w="19050" cap="flat" cmpd="sng">
            <a:solidFill>
              <a:schemeClr val="tx2">
                <a:lumMod val="75000"/>
              </a:schemeClr>
            </a:solidFill>
            <a:prstDash val="solid"/>
            <a:round/>
            <a:headEnd type="none" w="sm" len="sm"/>
            <a:tailEnd type="none" w="sm" len="sm"/>
          </a:ln>
        </p:spPr>
      </p:cxnSp>
      <p:sp>
        <p:nvSpPr>
          <p:cNvPr id="8" name="Title 1">
            <a:extLst>
              <a:ext uri="{FF2B5EF4-FFF2-40B4-BE49-F238E27FC236}">
                <a16:creationId xmlns:a16="http://schemas.microsoft.com/office/drawing/2014/main" id="{14AFD056-C688-C151-7171-5175419B6173}"/>
              </a:ext>
            </a:extLst>
          </p:cNvPr>
          <p:cNvSpPr>
            <a:spLocks noGrp="1"/>
          </p:cNvSpPr>
          <p:nvPr>
            <p:ph type="title"/>
          </p:nvPr>
        </p:nvSpPr>
        <p:spPr>
          <a:xfrm>
            <a:off x="311700" y="218142"/>
            <a:ext cx="5486400"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2" name="Content Placeholder 2">
            <a:extLst>
              <a:ext uri="{FF2B5EF4-FFF2-40B4-BE49-F238E27FC236}">
                <a16:creationId xmlns:a16="http://schemas.microsoft.com/office/drawing/2014/main" id="{B83B59E8-5A7B-BAE1-19E3-A4A472862412}"/>
              </a:ext>
            </a:extLst>
          </p:cNvPr>
          <p:cNvSpPr>
            <a:spLocks noGrp="1"/>
          </p:cNvSpPr>
          <p:nvPr>
            <p:ph sz="half" idx="1"/>
          </p:nvPr>
        </p:nvSpPr>
        <p:spPr>
          <a:xfrm>
            <a:off x="311700" y="1250863"/>
            <a:ext cx="5486400" cy="5029200"/>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11" name="Picture Placeholder 10">
            <a:extLst>
              <a:ext uri="{FF2B5EF4-FFF2-40B4-BE49-F238E27FC236}">
                <a16:creationId xmlns:a16="http://schemas.microsoft.com/office/drawing/2014/main" id="{66A0C5E4-028D-EBC8-7D6C-D0BB8F96BED5}"/>
              </a:ext>
            </a:extLst>
          </p:cNvPr>
          <p:cNvSpPr>
            <a:spLocks noGrp="1"/>
          </p:cNvSpPr>
          <p:nvPr>
            <p:ph type="pic" sz="quarter" idx="10"/>
          </p:nvPr>
        </p:nvSpPr>
        <p:spPr>
          <a:xfrm>
            <a:off x="6569075" y="1136342"/>
            <a:ext cx="5257800" cy="4572000"/>
          </a:xfrm>
        </p:spPr>
        <p:txBody>
          <a:bodyPr/>
          <a:lstStyle>
            <a:lvl1pPr>
              <a:defRPr>
                <a:solidFill>
                  <a:schemeClr val="bg1"/>
                </a:solidFill>
              </a:defRPr>
            </a:lvl1pPr>
          </a:lstStyle>
          <a:p>
            <a:endParaRPr lang="en-US"/>
          </a:p>
        </p:txBody>
      </p:sp>
      <p:pic>
        <p:nvPicPr>
          <p:cNvPr id="12" name="Picture 11">
            <a:extLst>
              <a:ext uri="{FF2B5EF4-FFF2-40B4-BE49-F238E27FC236}">
                <a16:creationId xmlns:a16="http://schemas.microsoft.com/office/drawing/2014/main" id="{4CFF281C-CFDD-5AEF-FB2B-9DB7236446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96531" y="6160450"/>
            <a:ext cx="1128796" cy="480700"/>
          </a:xfrm>
          <a:prstGeom prst="rect">
            <a:avLst/>
          </a:prstGeom>
        </p:spPr>
      </p:pic>
      <p:sp>
        <p:nvSpPr>
          <p:cNvPr id="6" name="Slide Number Placeholder 5">
            <a:extLst>
              <a:ext uri="{FF2B5EF4-FFF2-40B4-BE49-F238E27FC236}">
                <a16:creationId xmlns:a16="http://schemas.microsoft.com/office/drawing/2014/main" id="{733FB434-57B8-1D27-15F7-757391E4035A}"/>
              </a:ext>
            </a:extLst>
          </p:cNvPr>
          <p:cNvSpPr txBox="1">
            <a:spLocks/>
          </p:cNvSpPr>
          <p:nvPr userDrawn="1"/>
        </p:nvSpPr>
        <p:spPr>
          <a:xfrm>
            <a:off x="233420" y="6427021"/>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latin typeface="+mn-lt"/>
              </a:rPr>
              <a:pPr/>
              <a:t>‹#›</a:t>
            </a:fld>
            <a:endParaRPr lang="en-US" dirty="0">
              <a:latin typeface="+mn-lt"/>
            </a:endParaRPr>
          </a:p>
        </p:txBody>
      </p:sp>
    </p:spTree>
    <p:extLst>
      <p:ext uri="{BB962C8B-B14F-4D97-AF65-F5344CB8AC3E}">
        <p14:creationId xmlns:p14="http://schemas.microsoft.com/office/powerpoint/2010/main" val="1096334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preserve="1" userDrawn="1">
  <p:cSld name="Picture w-Content Left">
    <p:spTree>
      <p:nvGrpSpPr>
        <p:cNvPr id="1" name="Shape 320"/>
        <p:cNvGrpSpPr/>
        <p:nvPr/>
      </p:nvGrpSpPr>
      <p:grpSpPr>
        <a:xfrm>
          <a:off x="0" y="0"/>
          <a:ext cx="0" cy="0"/>
          <a:chOff x="0" y="0"/>
          <a:chExt cx="0" cy="0"/>
        </a:xfrm>
      </p:grpSpPr>
      <p:cxnSp>
        <p:nvCxnSpPr>
          <p:cNvPr id="9" name="Google Shape;190;p48">
            <a:extLst>
              <a:ext uri="{FF2B5EF4-FFF2-40B4-BE49-F238E27FC236}">
                <a16:creationId xmlns:a16="http://schemas.microsoft.com/office/drawing/2014/main" id="{8E74E4FC-4564-F02F-BB2E-24A43AD9C9C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flipV="1">
            <a:off x="6028774" y="1182095"/>
            <a:ext cx="5943600" cy="2"/>
          </a:xfrm>
          <a:prstGeom prst="straightConnector1">
            <a:avLst/>
          </a:prstGeom>
          <a:noFill/>
          <a:ln w="19050" cap="flat" cmpd="sng">
            <a:solidFill>
              <a:schemeClr val="tx2">
                <a:lumMod val="75000"/>
              </a:schemeClr>
            </a:solidFill>
            <a:prstDash val="solid"/>
            <a:round/>
            <a:headEnd type="none" w="sm" len="sm"/>
            <a:tailEnd type="none" w="sm" len="sm"/>
          </a:ln>
        </p:spPr>
      </p:cxnSp>
      <p:sp>
        <p:nvSpPr>
          <p:cNvPr id="321" name="Google Shape;321;p65">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6096000" cy="6857994"/>
          </a:xfrm>
          <a:prstGeom prst="rect">
            <a:avLst/>
          </a:prstGeom>
          <a:solidFill>
            <a:schemeClr val="tx2">
              <a:lumMod val="50000"/>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8" name="Title 1">
            <a:extLst>
              <a:ext uri="{FF2B5EF4-FFF2-40B4-BE49-F238E27FC236}">
                <a16:creationId xmlns:a16="http://schemas.microsoft.com/office/drawing/2014/main" id="{14AFD056-C688-C151-7171-5175419B6173}"/>
              </a:ext>
            </a:extLst>
          </p:cNvPr>
          <p:cNvSpPr>
            <a:spLocks noGrp="1"/>
          </p:cNvSpPr>
          <p:nvPr>
            <p:ph type="title"/>
          </p:nvPr>
        </p:nvSpPr>
        <p:spPr>
          <a:xfrm>
            <a:off x="6340475" y="365100"/>
            <a:ext cx="5486400" cy="713172"/>
          </a:xfrm>
        </p:spPr>
        <p:txBody>
          <a:bodyPr lIns="0" tIns="0" rIns="0" bIns="0" anchor="ctr" anchorCtr="0">
            <a:normAutofit/>
          </a:bodyPr>
          <a:lstStyle>
            <a:lvl1pPr>
              <a:defRPr sz="2400">
                <a:solidFill>
                  <a:schemeClr val="tx1"/>
                </a:solidFill>
                <a:latin typeface="+mj-lt"/>
              </a:defRPr>
            </a:lvl1pPr>
          </a:lstStyle>
          <a:p>
            <a:r>
              <a:rPr lang="en-US" dirty="0"/>
              <a:t>Click to edit Master title style</a:t>
            </a:r>
          </a:p>
        </p:txBody>
      </p:sp>
      <p:sp>
        <p:nvSpPr>
          <p:cNvPr id="2" name="Content Placeholder 2">
            <a:extLst>
              <a:ext uri="{FF2B5EF4-FFF2-40B4-BE49-F238E27FC236}">
                <a16:creationId xmlns:a16="http://schemas.microsoft.com/office/drawing/2014/main" id="{B83B59E8-5A7B-BAE1-19E3-A4A472862412}"/>
              </a:ext>
            </a:extLst>
          </p:cNvPr>
          <p:cNvSpPr>
            <a:spLocks noGrp="1"/>
          </p:cNvSpPr>
          <p:nvPr>
            <p:ph sz="half" idx="1"/>
          </p:nvPr>
        </p:nvSpPr>
        <p:spPr>
          <a:xfrm>
            <a:off x="6340475" y="1397821"/>
            <a:ext cx="5486400" cy="4774369"/>
          </a:xfrm>
        </p:spPr>
        <p:txBody>
          <a:bodyPr>
            <a:normAutofit/>
          </a:bodyPr>
          <a:lstStyle>
            <a:lvl1pPr>
              <a:defRPr sz="2000"/>
            </a:lvl1pPr>
            <a:lvl2pPr>
              <a:defRPr sz="1800"/>
            </a:lvl2pPr>
            <a:lvl3pPr>
              <a:defRPr sz="1600"/>
            </a:lvl3pPr>
          </a:lstStyle>
          <a:p>
            <a:pPr lvl="0"/>
            <a:r>
              <a:rPr lang="en-US" dirty="0"/>
              <a:t>Click to edit Master text styles</a:t>
            </a:r>
          </a:p>
          <a:p>
            <a:pPr lvl="1"/>
            <a:r>
              <a:rPr lang="en-US" dirty="0"/>
              <a:t>Second level</a:t>
            </a:r>
          </a:p>
          <a:p>
            <a:pPr lvl="2"/>
            <a:r>
              <a:rPr lang="en-US" dirty="0"/>
              <a:t>Third level</a:t>
            </a:r>
          </a:p>
        </p:txBody>
      </p:sp>
      <p:sp>
        <p:nvSpPr>
          <p:cNvPr id="11" name="Picture Placeholder 10">
            <a:extLst>
              <a:ext uri="{FF2B5EF4-FFF2-40B4-BE49-F238E27FC236}">
                <a16:creationId xmlns:a16="http://schemas.microsoft.com/office/drawing/2014/main" id="{66A0C5E4-028D-EBC8-7D6C-D0BB8F96BED5}"/>
              </a:ext>
            </a:extLst>
          </p:cNvPr>
          <p:cNvSpPr>
            <a:spLocks noGrp="1" noRot="1" noMove="1" noResize="1" noEditPoints="1" noAdjustHandles="1" noChangeArrowheads="1" noChangeShapeType="1"/>
          </p:cNvSpPr>
          <p:nvPr>
            <p:ph type="pic" sz="quarter" idx="10"/>
          </p:nvPr>
        </p:nvSpPr>
        <p:spPr>
          <a:xfrm>
            <a:off x="473075" y="1136509"/>
            <a:ext cx="5257800" cy="4572000"/>
          </a:xfrm>
        </p:spPr>
        <p:txBody>
          <a:bodyPr/>
          <a:lstStyle>
            <a:lvl1pPr>
              <a:defRPr>
                <a:solidFill>
                  <a:schemeClr val="bg1"/>
                </a:solidFill>
              </a:defRPr>
            </a:lvl1pPr>
          </a:lstStyle>
          <a:p>
            <a:endParaRPr lang="en-US"/>
          </a:p>
        </p:txBody>
      </p:sp>
      <p:pic>
        <p:nvPicPr>
          <p:cNvPr id="3" name="Picture 2">
            <a:extLst>
              <a:ext uri="{FF2B5EF4-FFF2-40B4-BE49-F238E27FC236}">
                <a16:creationId xmlns:a16="http://schemas.microsoft.com/office/drawing/2014/main" id="{7CC280B7-77E2-A3E7-AAB1-F2E1CD079290}"/>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746762" y="6249741"/>
            <a:ext cx="1143055" cy="486318"/>
          </a:xfrm>
          <a:prstGeom prst="rect">
            <a:avLst/>
          </a:prstGeom>
        </p:spPr>
      </p:pic>
      <p:sp>
        <p:nvSpPr>
          <p:cNvPr id="6" name="Slide Number Placeholder 5">
            <a:extLst>
              <a:ext uri="{FF2B5EF4-FFF2-40B4-BE49-F238E27FC236}">
                <a16:creationId xmlns:a16="http://schemas.microsoft.com/office/drawing/2014/main" id="{733FB434-57B8-1D27-15F7-757391E4035A}"/>
              </a:ext>
            </a:extLst>
          </p:cNvPr>
          <p:cNvSpPr txBox="1">
            <a:spLocks noGrp="1" noRot="1" noMove="1" noResize="1" noEditPoints="1" noAdjustHandles="1" noChangeArrowheads="1" noChangeShapeType="1"/>
          </p:cNvSpPr>
          <p:nvPr userDrawn="1"/>
        </p:nvSpPr>
        <p:spPr>
          <a:xfrm>
            <a:off x="233420" y="6427021"/>
            <a:ext cx="545968" cy="365125"/>
          </a:xfrm>
          <a:prstGeom prst="rect">
            <a:avLst/>
          </a:prstGeom>
        </p:spPr>
        <p:txBody>
          <a:bodyPr vert="horz" lIns="91440" tIns="45720" rIns="91440" bIns="45720" rtlCol="0" anchor="ctr"/>
          <a:lstStyle>
            <a:defPPr>
              <a:defRPr lang="en-US"/>
            </a:defPPr>
            <a:lvl1pPr marL="0" algn="l" defTabSz="914400" rtl="0" eaLnBrk="1" latinLnBrk="0" hangingPunct="1">
              <a:defRPr sz="1600" b="1" kern="1200">
                <a:solidFill>
                  <a:schemeClr val="tx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479D5F6-EDCB-402A-AC08-4943A1820E8F}" type="slidenum">
              <a:rPr lang="en-US" smtClean="0">
                <a:solidFill>
                  <a:schemeClr val="bg1"/>
                </a:solidFill>
                <a:latin typeface="+mn-lt"/>
              </a:rPr>
              <a:pPr/>
              <a:t>‹#›</a:t>
            </a:fld>
            <a:endParaRPr lang="en-US" dirty="0">
              <a:solidFill>
                <a:schemeClr val="bg1"/>
              </a:solidFill>
              <a:latin typeface="+mn-lt"/>
            </a:endParaRPr>
          </a:p>
        </p:txBody>
      </p:sp>
    </p:spTree>
    <p:extLst>
      <p:ext uri="{BB962C8B-B14F-4D97-AF65-F5344CB8AC3E}">
        <p14:creationId xmlns:p14="http://schemas.microsoft.com/office/powerpoint/2010/main" val="3623880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_ImageBackgroun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586B87-3B4C-B473-D15D-BA86807A50BC}"/>
              </a:ext>
            </a:extLst>
          </p:cNvPr>
          <p:cNvSpPr>
            <a:spLocks noGrp="1" noRot="1" noMove="1" noResize="1" noEditPoints="1" noAdjustHandles="1" noChangeArrowheads="1" noChangeShapeType="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5267D912-6C18-BD7E-20B8-246EE9818695}"/>
              </a:ext>
            </a:extLst>
          </p:cNvPr>
          <p:cNvSpPr>
            <a:spLocks noGrp="1"/>
          </p:cNvSpPr>
          <p:nvPr>
            <p:ph type="title" hasCustomPrompt="1"/>
          </p:nvPr>
        </p:nvSpPr>
        <p:spPr>
          <a:xfrm>
            <a:off x="0" y="4307455"/>
            <a:ext cx="12192000" cy="830439"/>
          </a:xfrm>
          <a:solidFill>
            <a:schemeClr val="tx2">
              <a:lumMod val="50000"/>
            </a:schemeClr>
          </a:solidFill>
        </p:spPr>
        <p:txBody>
          <a:bodyPr>
            <a:normAutofit/>
          </a:bodyPr>
          <a:lstStyle>
            <a:lvl1pPr algn="ctr">
              <a:defRPr sz="3200" b="1">
                <a:solidFill>
                  <a:schemeClr val="bg1"/>
                </a:solidFill>
              </a:defRPr>
            </a:lvl1pPr>
          </a:lstStyle>
          <a:p>
            <a:r>
              <a:rPr lang="en-US"/>
              <a:t>Click to edit title</a:t>
            </a:r>
          </a:p>
        </p:txBody>
      </p:sp>
      <p:pic>
        <p:nvPicPr>
          <p:cNvPr id="11" name="CDE Logo" descr="CDE logo">
            <a:extLst>
              <a:ext uri="{FF2B5EF4-FFF2-40B4-BE49-F238E27FC236}">
                <a16:creationId xmlns:a16="http://schemas.microsoft.com/office/drawing/2014/main" id="{1014F391-30B8-A2E7-07E3-3E199506A774}"/>
              </a:ext>
            </a:extLst>
          </p:cNvPr>
          <p:cNvPicPr preferRelativeResize="0"/>
          <p:nvPr userDrawn="1"/>
        </p:nvPicPr>
        <p:blipFill rotWithShape="1">
          <a:blip r:embed="rId2">
            <a:alphaModFix/>
          </a:blip>
          <a:srcRect/>
          <a:stretch/>
        </p:blipFill>
        <p:spPr>
          <a:xfrm>
            <a:off x="10669534" y="6024434"/>
            <a:ext cx="1232567" cy="537865"/>
          </a:xfrm>
          <a:prstGeom prst="rect">
            <a:avLst/>
          </a:prstGeom>
          <a:noFill/>
          <a:ln>
            <a:noFill/>
          </a:ln>
        </p:spPr>
      </p:pic>
      <p:sp>
        <p:nvSpPr>
          <p:cNvPr id="3" name="Slide Number Placeholder 5">
            <a:extLst>
              <a:ext uri="{FF2B5EF4-FFF2-40B4-BE49-F238E27FC236}">
                <a16:creationId xmlns:a16="http://schemas.microsoft.com/office/drawing/2014/main" id="{BB9A3CF7-3149-88DF-2FEC-D351DD6D61E1}"/>
              </a:ext>
            </a:extLst>
          </p:cNvPr>
          <p:cNvSpPr>
            <a:spLocks noGrp="1" noRot="1" noMove="1" noResize="1" noEditPoints="1" noAdjustHandles="1" noChangeArrowheads="1" noChangeShapeType="1"/>
          </p:cNvSpPr>
          <p:nvPr>
            <p:ph type="sldNum" sz="quarter" idx="12"/>
          </p:nvPr>
        </p:nvSpPr>
        <p:spPr>
          <a:xfrm>
            <a:off x="332873" y="6356350"/>
            <a:ext cx="1232567" cy="365125"/>
          </a:xfrm>
        </p:spPr>
        <p:txBody>
          <a:bodyPr/>
          <a:lstStyle>
            <a:lvl1pPr algn="l">
              <a:defRPr sz="1600" b="1">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930135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700" r:id="rId3"/>
    <p:sldLayoutId id="2147483680" r:id="rId4"/>
    <p:sldLayoutId id="2147483699" r:id="rId5"/>
    <p:sldLayoutId id="2147483697" r:id="rId6"/>
    <p:sldLayoutId id="2147483702" r:id="rId7"/>
    <p:sldLayoutId id="2147483703" r:id="rId8"/>
    <p:sldLayoutId id="2147483704" r:id="rId9"/>
    <p:sldLayoutId id="2147483701" r:id="rId10"/>
    <p:sldLayoutId id="2147483682" r:id="rId11"/>
    <p:sldLayoutId id="2147483698" r:id="rId12"/>
    <p:sldLayoutId id="2147483668" r:id="rId13"/>
    <p:sldLayoutId id="2147483696" r:id="rId14"/>
    <p:sldLayoutId id="2147483713" r:id="rId15"/>
    <p:sldLayoutId id="2147483715" r:id="rId16"/>
    <p:sldLayoutId id="2147483714" r:id="rId17"/>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21.xml"/><Relationship Id="rId18" Type="http://schemas.openxmlformats.org/officeDocument/2006/relationships/slide" Target="slide40.xml"/><Relationship Id="rId26" Type="http://schemas.openxmlformats.org/officeDocument/2006/relationships/slide" Target="slide61.xml"/><Relationship Id="rId3" Type="http://schemas.openxmlformats.org/officeDocument/2006/relationships/slide" Target="slide4.xml"/><Relationship Id="rId21" Type="http://schemas.openxmlformats.org/officeDocument/2006/relationships/slide" Target="slide46.xml"/><Relationship Id="rId7" Type="http://schemas.openxmlformats.org/officeDocument/2006/relationships/slide" Target="slide9.xml"/><Relationship Id="rId12" Type="http://schemas.openxmlformats.org/officeDocument/2006/relationships/slide" Target="slide17.xml"/><Relationship Id="rId17" Type="http://schemas.openxmlformats.org/officeDocument/2006/relationships/slide" Target="slide38.xml"/><Relationship Id="rId25" Type="http://schemas.openxmlformats.org/officeDocument/2006/relationships/slide" Target="slide58.xml"/><Relationship Id="rId2" Type="http://schemas.openxmlformats.org/officeDocument/2006/relationships/slide" Target="slide3.xml"/><Relationship Id="rId16" Type="http://schemas.openxmlformats.org/officeDocument/2006/relationships/slide" Target="slide36.xml"/><Relationship Id="rId20" Type="http://schemas.openxmlformats.org/officeDocument/2006/relationships/slide" Target="slide44.xml"/><Relationship Id="rId29" Type="http://schemas.openxmlformats.org/officeDocument/2006/relationships/slide" Target="slide83.xml"/><Relationship Id="rId1" Type="http://schemas.openxmlformats.org/officeDocument/2006/relationships/slideLayout" Target="../slideLayouts/slideLayout4.xml"/><Relationship Id="rId6" Type="http://schemas.openxmlformats.org/officeDocument/2006/relationships/slide" Target="slide8.xml"/><Relationship Id="rId11" Type="http://schemas.openxmlformats.org/officeDocument/2006/relationships/slide" Target="slide14.xml"/><Relationship Id="rId24" Type="http://schemas.openxmlformats.org/officeDocument/2006/relationships/slide" Target="slide56.xml"/><Relationship Id="rId5" Type="http://schemas.openxmlformats.org/officeDocument/2006/relationships/slide" Target="slide7.xml"/><Relationship Id="rId15" Type="http://schemas.openxmlformats.org/officeDocument/2006/relationships/slide" Target="slide34.xml"/><Relationship Id="rId23" Type="http://schemas.openxmlformats.org/officeDocument/2006/relationships/slide" Target="slide54.xml"/><Relationship Id="rId28" Type="http://schemas.openxmlformats.org/officeDocument/2006/relationships/slide" Target="slide80.xml"/><Relationship Id="rId10" Type="http://schemas.openxmlformats.org/officeDocument/2006/relationships/slide" Target="slide13.xml"/><Relationship Id="rId19" Type="http://schemas.openxmlformats.org/officeDocument/2006/relationships/slide" Target="slide42.xml"/><Relationship Id="rId31" Type="http://schemas.openxmlformats.org/officeDocument/2006/relationships/slide" Target="slide92.xml"/><Relationship Id="rId4" Type="http://schemas.openxmlformats.org/officeDocument/2006/relationships/slide" Target="slide5.xml"/><Relationship Id="rId9" Type="http://schemas.openxmlformats.org/officeDocument/2006/relationships/slide" Target="slide12.xml"/><Relationship Id="rId14" Type="http://schemas.openxmlformats.org/officeDocument/2006/relationships/slide" Target="slide26.xml"/><Relationship Id="rId22" Type="http://schemas.openxmlformats.org/officeDocument/2006/relationships/slide" Target="slide47.xml"/><Relationship Id="rId27" Type="http://schemas.openxmlformats.org/officeDocument/2006/relationships/slide" Target="slide70.xml"/><Relationship Id="rId30" Type="http://schemas.openxmlformats.org/officeDocument/2006/relationships/slide" Target="slide8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ed.cde.state.co.us/cdereval/mobility-stability-statistics/data-insights-resources-archives#fs-panel-58115" TargetMode="External"/><Relationship Id="rId3" Type="http://schemas.openxmlformats.org/officeDocument/2006/relationships/hyperlink" Target="https://ed.cde.state.co.us/cdereval/graduation-completion-statistics" TargetMode="External"/><Relationship Id="rId7" Type="http://schemas.openxmlformats.org/officeDocument/2006/relationships/hyperlink" Target="https://ed.cde.state.co.us/cdereval/dropoutstatistics/data-insights-resources-archives#fs-panel-55723"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hyperlink" Target="https://ed.cde.state.co.us/cdereval/graduation-completion-statistics/data-insights-resources-archives#fs-panel-56214" TargetMode="External"/><Relationship Id="rId5" Type="http://schemas.openxmlformats.org/officeDocument/2006/relationships/hyperlink" Target="https://ed.cde.state.co.us/cdereval/mobility-stability-statistics" TargetMode="External"/><Relationship Id="rId4" Type="http://schemas.openxmlformats.org/officeDocument/2006/relationships/hyperlink" Target="https://ed.cde.state.co.us/cdereval/dropoutstatistic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ed.cde.state.co.us/datapipeline/inter-interchanges/inter-student"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ed.cde.state.co.us/datapipeline/rits-record-integration-tracking-syste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hyperlink" Target="https://ed.cde.state.co.us/datapipeline/calendar"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hyperlink" Target="https://events.teams.microsoft.com/event/698241fc-a4c9-43eb-869f-2e55fe2666d9@a751cfc8-1f9a-4edb-8370-9f1c6d4bea5a" TargetMode="External"/><Relationship Id="rId2" Type="http://schemas.openxmlformats.org/officeDocument/2006/relationships/hyperlink" Target="https://events.teams.microsoft.com/event/d3e1b68a-4f66-4bd1-af39-cd7d57c14d84@a751cfc8-1f9a-4edb-8370-9f1c6d4bea5a" TargetMode="Externa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hyperlink" Target="https://events.teams.microsoft.com/event/b18f65c6-5727-49cd-8615-641b7b65d84a@a751cfc8-1f9a-4edb-8370-9f1c6d4bea5a" TargetMode="External"/><Relationship Id="rId2" Type="http://schemas.openxmlformats.org/officeDocument/2006/relationships/hyperlink" Target="https://events.teams.microsoft.com/event/b8341af6-399e-4df9-bbf2-1d4a7f1b792e@a751cfc8-1f9a-4edb-8370-9f1c6d4bea5a" TargetMode="External"/><Relationship Id="rId1" Type="http://schemas.openxmlformats.org/officeDocument/2006/relationships/slideLayout" Target="../slideLayouts/slideLayout9.xml"/><Relationship Id="rId6" Type="http://schemas.openxmlformats.org/officeDocument/2006/relationships/hyperlink" Target="https://events.teams.microsoft.com/event/62c7a82b-41c7-49f3-9730-e8d651648939@a751cfc8-1f9a-4edb-8370-9f1c6d4bea5a" TargetMode="External"/><Relationship Id="rId5" Type="http://schemas.openxmlformats.org/officeDocument/2006/relationships/hyperlink" Target="https://events.teams.microsoft.com/event/3b9fecd3-7fd9-4044-8d4b-f406ba7ab622@a751cfc8-1f9a-4edb-8370-9f1c6d4bea5a" TargetMode="External"/><Relationship Id="rId4" Type="http://schemas.openxmlformats.org/officeDocument/2006/relationships/hyperlink" Target="https://events.teams.microsoft.com/event/da4b0b48-227b-4896-bef0-29b8eae0f907@a751cfc8-1f9a-4edb-8370-9f1c6d4bea5a"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hyperlink" Target="https://events.teams.microsoft.com/event/d68ec5d9-7a3c-4fe3-bba4-7baf670e5bd0@a751cfc8-1f9a-4edb-8370-9f1c6d4bea5a"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hyperlink" Target="https://events.teams.microsoft.com/event/f83a9c73-a65c-4aa4-9996-5cf79f32dd0a@a751cfc8-1f9a-4edb-8370-9f1c6d4bea5a"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hyperlink" Target="https://outlook.office.com/book/CDEDataCollectionSupport@cde.state.co.us/?ismsaljsauthenabled=true" TargetMode="External"/><Relationship Id="rId5" Type="http://schemas.openxmlformats.org/officeDocument/2006/relationships/hyperlink" Target="mailto:StudentEndOfYear@cde.state.co.us" TargetMode="External"/><Relationship Id="rId4" Type="http://schemas.openxmlformats.org/officeDocument/2006/relationships/hyperlink" Target="https://ed.cde.state.co.us/datapipeline/train-trainings#fs-panel-47676"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ed.cde.state.co.us/idm"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hyperlink" Target="https://my.syncplicity.com/" TargetMode="External"/><Relationship Id="rId7" Type="http://schemas.openxmlformats.org/officeDocument/2006/relationships/image" Target="../media/image12.png"/><Relationship Id="rId2" Type="http://schemas.openxmlformats.org/officeDocument/2006/relationships/hyperlink" Target="https://ed.cde.state.co.us/dataprivacyandsecurity" TargetMode="Externa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mailto:studentendofyear@cde.state.co.us"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mailto:StudentEndofYear@cde.state.co.us" TargetMode="Externa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hyperlink" Target="https://ed.cde.state.co.us/datapipeline/resources" TargetMode="External"/><Relationship Id="rId3" Type="http://schemas.openxmlformats.org/officeDocument/2006/relationships/hyperlink" Target="https://ed.cde.state.co.us/datapipeline/snap-snapshots/snap-eoy" TargetMode="External"/><Relationship Id="rId7" Type="http://schemas.openxmlformats.org/officeDocument/2006/relationships/hyperlink" Target="https://ed.cde.state.co.us/idm" TargetMode="External"/><Relationship Id="rId12" Type="http://schemas.openxmlformats.org/officeDocument/2006/relationships/hyperlink" Target="https://ed.cde.state.co.us/postsecondary/graduationguidelines" TargetMode="External"/><Relationship Id="rId2" Type="http://schemas.openxmlformats.org/officeDocument/2006/relationships/hyperlink" Target="https://ed.cde.state.co.us/datapipeline" TargetMode="External"/><Relationship Id="rId1" Type="http://schemas.openxmlformats.org/officeDocument/2006/relationships/slideLayout" Target="../slideLayouts/slideLayout9.xml"/><Relationship Id="rId6" Type="http://schemas.openxmlformats.org/officeDocument/2006/relationships/hyperlink" Target="https://ed.cde.state.co.us/datapipeline/inter-interchanges/inter-titlei" TargetMode="External"/><Relationship Id="rId11" Type="http://schemas.openxmlformats.org/officeDocument/2006/relationships/hyperlink" Target="https://ed.cde.state.co.us/cdereval" TargetMode="External"/><Relationship Id="rId5" Type="http://schemas.openxmlformats.org/officeDocument/2006/relationships/hyperlink" Target="https://ed.cde.state.co.us/datapipeline/inter-interchanges/inter-sped-iep" TargetMode="External"/><Relationship Id="rId10" Type="http://schemas.openxmlformats.org/officeDocument/2006/relationships/hyperlink" Target="https://my.syncplicity.com/" TargetMode="External"/><Relationship Id="rId4" Type="http://schemas.openxmlformats.org/officeDocument/2006/relationships/hyperlink" Target="https://ed.cde.state.co.us/datapipeline/inter-interchanges/inter-student" TargetMode="External"/><Relationship Id="rId9" Type="http://schemas.openxmlformats.org/officeDocument/2006/relationships/hyperlink" Target="https://ed.cde.state.co.us/datapipeline/train-trainings"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https://ed.cde.state.co.us/datapipeline/train-trainings#fs-panel-47674" TargetMode="External"/><Relationship Id="rId5" Type="http://schemas.openxmlformats.org/officeDocument/2006/relationships/hyperlink" Target="https://ed.cde.state.co.us/idm#fs-panel-45003" TargetMode="External"/><Relationship Id="rId4" Type="http://schemas.openxmlformats.org/officeDocument/2006/relationships/hyperlink" Target="https://ed.cde.state.co.us/idm#fs-panel-45042"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hyperlink" Target="https://ed.cde.state.co.us/datapipeline/snap-snapshots/snap-eoy"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ed.cde.state.co.us/datapipeline/snap-snapshots/snap-eoy" TargetMode="External"/><Relationship Id="rId2" Type="http://schemas.openxmlformats.org/officeDocument/2006/relationships/hyperlink" Target="https://ed.cde.state.co.us/datapipeline/inter-interchanges/inter-student" TargetMode="Externa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hyperlink" Target="https://ed.cde.state.co.us/idm#fs-panel-45003" TargetMode="External"/><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hyperlink" Target="https://ed.cde.state.co.us/datapipeline/snap-snapshots/snap-eoy#fs-panel-41585"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ed.cde.state.co.us/datapipeline/snap-snapshots/snap-eoy"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mailto:StudentEndofYear@cde.state.co.us"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hyperlink" Target="mailto:RITS@cde.state.co.us" TargetMode="External"/><Relationship Id="rId2" Type="http://schemas.openxmlformats.org/officeDocument/2006/relationships/hyperlink" Target="https://ed.cde.state.co.us/idm#fs-panel-45042"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hyperlink" Target="https://ed.cde.state.co.us/datapipeline/snap-snapshots/snap-eoy#fs-panel-49874"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mailto:StudentEndOfYear@cde.state.co.us"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2" Type="http://schemas.openxmlformats.org/officeDocument/2006/relationships/hyperlink" Target="mailto:RITS@cde.state.co.us"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ed.cde.state.co.us/datapipeline/snap-snapshots/snap-eoy#fs-panel-41585"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ed.cde.state.co.us/idm#fs-panel-45003" TargetMode="External"/><Relationship Id="rId7"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ed.cde.state.co.us/idm#fs-panel-45010" TargetMode="External"/><Relationship Id="rId9" Type="http://schemas.openxmlformats.org/officeDocument/2006/relationships/image" Target="../media/image33.png"/></Relationships>
</file>

<file path=ppt/slides/_rels/slide8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8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87.xml.rels><?xml version="1.0" encoding="UTF-8" standalone="yes"?>
<Relationships xmlns="http://schemas.openxmlformats.org/package/2006/relationships"><Relationship Id="rId2" Type="http://schemas.openxmlformats.org/officeDocument/2006/relationships/hyperlink" Target="https://ed.cde.state.co.us/datapipeline/snap-snapshots/snap-eoy" TargetMode="Externa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hyperlink" Target="https://ed.cde.state.co.us/datapipeline/inter-interchanges/inter-student" TargetMode="External"/><Relationship Id="rId2" Type="http://schemas.openxmlformats.org/officeDocument/2006/relationships/notesSlide" Target="../notesSlides/notesSlide30.xml"/><Relationship Id="rId1" Type="http://schemas.openxmlformats.org/officeDocument/2006/relationships/slideLayout" Target="../slideLayouts/slideLayout16.xml"/><Relationship Id="rId4" Type="http://schemas.openxmlformats.org/officeDocument/2006/relationships/image" Target="../media/image38.png"/></Relationships>
</file>

<file path=ppt/slides/_rels/slide9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ed.cde.state.co.us/datapipeline/inter-interchanges/inter-student" TargetMode="External"/><Relationship Id="rId1" Type="http://schemas.openxmlformats.org/officeDocument/2006/relationships/slideLayout" Target="../slideLayouts/slideLayout16.xml"/></Relationships>
</file>

<file path=ppt/slides/_rels/slide9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ed.cde.state.co.us/datapipeline/inter-interchanges/inter-student" TargetMode="External"/><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ed.cde.state.co.us/datapipeline/inter-interchanges/inter-student" TargetMode="External"/><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3" Type="http://schemas.openxmlformats.org/officeDocument/2006/relationships/hyperlink" Target="mailto:StudentEndofYear@cde.state.co.u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s://outlook.office.com/book/CDEDataCollectionSupport@cde.state.co.us/?ismsaljsauthenabled=tru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Student End of Year</a:t>
            </a:r>
            <a:br>
              <a:rPr lang="en-US" dirty="0"/>
            </a:br>
            <a:r>
              <a:rPr lang="en-US" dirty="0"/>
              <a:t>2025-2026</a:t>
            </a:r>
          </a:p>
        </p:txBody>
      </p:sp>
      <p:sp>
        <p:nvSpPr>
          <p:cNvPr id="3" name="Subtitle 2"/>
          <p:cNvSpPr>
            <a:spLocks noGrp="1"/>
          </p:cNvSpPr>
          <p:nvPr>
            <p:ph type="subTitle" idx="1"/>
          </p:nvPr>
        </p:nvSpPr>
        <p:spPr/>
        <p:txBody>
          <a:bodyPr/>
          <a:lstStyle/>
          <a:p>
            <a:r>
              <a:rPr lang="en-US" dirty="0"/>
              <a:t>Collection Overview Training</a:t>
            </a:r>
          </a:p>
          <a:p>
            <a:r>
              <a:rPr lang="en-US" dirty="0"/>
              <a:t>April/May 2026</a:t>
            </a:r>
          </a:p>
        </p:txBody>
      </p:sp>
      <p:sp>
        <p:nvSpPr>
          <p:cNvPr id="4" name="Slide Number Placeholder 3"/>
          <p:cNvSpPr>
            <a:spLocks noGrp="1"/>
          </p:cNvSpPr>
          <p:nvPr>
            <p:ph type="sldNum" sz="quarter" idx="12"/>
          </p:nvPr>
        </p:nvSpPr>
        <p:spPr/>
        <p:txBody>
          <a:bodyPr/>
          <a:lstStyle/>
          <a:p>
            <a:fld id="{C479D5F6-EDCB-402A-AC08-4943A1820E8F}" type="slidenum">
              <a:rPr lang="en-US" smtClean="0"/>
              <a:pPr/>
              <a:t>1</a:t>
            </a:fld>
            <a:endParaRPr lang="en-US" dirty="0"/>
          </a:p>
        </p:txBody>
      </p:sp>
    </p:spTree>
    <p:extLst>
      <p:ext uri="{BB962C8B-B14F-4D97-AF65-F5344CB8AC3E}">
        <p14:creationId xmlns:p14="http://schemas.microsoft.com/office/powerpoint/2010/main" val="3044915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C8E12-B762-E9C6-665C-C2CE3624531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7441A0D-89FF-37FE-5BE2-D4270987E22B}"/>
              </a:ext>
            </a:extLst>
          </p:cNvPr>
          <p:cNvSpPr>
            <a:spLocks noGrp="1"/>
          </p:cNvSpPr>
          <p:nvPr>
            <p:ph sz="half" idx="1"/>
          </p:nvPr>
        </p:nvSpPr>
        <p:spPr/>
        <p:txBody>
          <a:bodyPr>
            <a:normAutofit fontScale="85000" lnSpcReduction="20000"/>
          </a:bodyPr>
          <a:lstStyle/>
          <a:p>
            <a:r>
              <a:rPr lang="en-US" b="1" dirty="0">
                <a:hlinkClick r:id="rId2" action="ppaction://hlinksldjump"/>
              </a:rPr>
              <a:t>General Information</a:t>
            </a:r>
            <a:endParaRPr lang="en-US" b="1" dirty="0"/>
          </a:p>
          <a:p>
            <a:pPr lvl="1"/>
            <a:r>
              <a:rPr lang="en-US" dirty="0">
                <a:hlinkClick r:id="rId3" action="ppaction://hlinksldjump"/>
              </a:rPr>
              <a:t>Collection Purpose</a:t>
            </a:r>
            <a:endParaRPr lang="en-US" dirty="0"/>
          </a:p>
          <a:p>
            <a:pPr lvl="1"/>
            <a:r>
              <a:rPr lang="en-US" dirty="0">
                <a:hlinkClick r:id="rId4" action="ppaction://hlinksldjump"/>
              </a:rPr>
              <a:t>Rates &amp; Data Uses</a:t>
            </a:r>
            <a:endParaRPr lang="en-US" dirty="0"/>
          </a:p>
          <a:p>
            <a:pPr lvl="1"/>
            <a:r>
              <a:rPr lang="en-US" dirty="0">
                <a:hlinkClick r:id="rId5" action="ppaction://hlinksldjump"/>
              </a:rPr>
              <a:t>SEY Specific Data</a:t>
            </a:r>
            <a:endParaRPr lang="en-US" dirty="0"/>
          </a:p>
          <a:p>
            <a:pPr lvl="1"/>
            <a:r>
              <a:rPr lang="en-US" dirty="0">
                <a:hlinkClick r:id="rId6" action="ppaction://hlinksldjump"/>
              </a:rPr>
              <a:t>School Exit Type 00</a:t>
            </a:r>
            <a:endParaRPr lang="en-US" dirty="0"/>
          </a:p>
          <a:p>
            <a:pPr lvl="1"/>
            <a:r>
              <a:rPr lang="en-US" dirty="0">
                <a:hlinkClick r:id="rId7" action="ppaction://hlinksldjump"/>
              </a:rPr>
              <a:t>One-Day Records</a:t>
            </a:r>
            <a:endParaRPr lang="en-US" dirty="0"/>
          </a:p>
          <a:p>
            <a:pPr lvl="1"/>
            <a:r>
              <a:rPr lang="en-US" dirty="0">
                <a:hlinkClick r:id="rId8" action="ppaction://hlinksldjump"/>
              </a:rPr>
              <a:t>Adequate Documentation of Transfer</a:t>
            </a:r>
            <a:endParaRPr lang="en-US" dirty="0"/>
          </a:p>
          <a:p>
            <a:pPr lvl="1"/>
            <a:r>
              <a:rPr lang="en-US" dirty="0">
                <a:hlinkClick r:id="rId9" action="ppaction://hlinksldjump"/>
              </a:rPr>
              <a:t>Instances of Mobility</a:t>
            </a:r>
            <a:endParaRPr lang="en-US" dirty="0"/>
          </a:p>
          <a:p>
            <a:r>
              <a:rPr lang="en-US" b="1" dirty="0">
                <a:hlinkClick r:id="rId10" action="ppaction://hlinksldjump"/>
              </a:rPr>
              <a:t>File Layout &amp; Data Sources</a:t>
            </a:r>
            <a:endParaRPr lang="en-US" b="1" dirty="0"/>
          </a:p>
          <a:p>
            <a:pPr lvl="1"/>
            <a:r>
              <a:rPr lang="en-US" dirty="0">
                <a:hlinkClick r:id="rId11" action="ppaction://hlinksldjump"/>
              </a:rPr>
              <a:t>2026 Changes</a:t>
            </a:r>
            <a:endParaRPr lang="en-US" dirty="0"/>
          </a:p>
          <a:p>
            <a:pPr lvl="1"/>
            <a:r>
              <a:rPr lang="en-US" dirty="0">
                <a:hlinkClick r:id="rId12" action="ppaction://hlinksldjump"/>
              </a:rPr>
              <a:t>What is a Snapshot?</a:t>
            </a:r>
            <a:endParaRPr lang="en-US" dirty="0"/>
          </a:p>
          <a:p>
            <a:pPr lvl="1"/>
            <a:r>
              <a:rPr lang="en-US" dirty="0">
                <a:hlinkClick r:id="rId13" action="ppaction://hlinksldjump"/>
              </a:rPr>
              <a:t>File Layout</a:t>
            </a:r>
            <a:endParaRPr lang="en-US" dirty="0"/>
          </a:p>
          <a:p>
            <a:pPr lvl="1"/>
            <a:r>
              <a:rPr lang="en-US" dirty="0">
                <a:hlinkClick r:id="rId14" action="ppaction://hlinksldjump"/>
              </a:rPr>
              <a:t>Data Sources</a:t>
            </a:r>
            <a:endParaRPr lang="en-US" dirty="0"/>
          </a:p>
          <a:p>
            <a:r>
              <a:rPr lang="en-US" b="1" dirty="0">
                <a:hlinkClick r:id="rId15" action="ppaction://hlinksldjump"/>
              </a:rPr>
              <a:t>Timeline &amp; Collection Phases </a:t>
            </a:r>
            <a:endParaRPr lang="en-US" b="1" dirty="0"/>
          </a:p>
          <a:p>
            <a:pPr lvl="1"/>
            <a:r>
              <a:rPr lang="en-US" dirty="0">
                <a:hlinkClick r:id="rId16" action="ppaction://hlinksldjump"/>
              </a:rPr>
              <a:t>Soft Open</a:t>
            </a:r>
            <a:endParaRPr lang="en-US" dirty="0"/>
          </a:p>
          <a:p>
            <a:pPr lvl="1"/>
            <a:r>
              <a:rPr lang="en-US" dirty="0">
                <a:hlinkClick r:id="rId17" action="ppaction://hlinksldjump"/>
              </a:rPr>
              <a:t>Regular Phase</a:t>
            </a:r>
            <a:endParaRPr lang="en-US" dirty="0"/>
          </a:p>
          <a:p>
            <a:pPr lvl="1"/>
            <a:r>
              <a:rPr lang="en-US" dirty="0">
                <a:hlinkClick r:id="rId18" action="ppaction://hlinksldjump"/>
              </a:rPr>
              <a:t>Cross LEA Phase</a:t>
            </a:r>
            <a:endParaRPr lang="en-US" dirty="0"/>
          </a:p>
          <a:p>
            <a:pPr lvl="1"/>
            <a:r>
              <a:rPr lang="en-US" dirty="0">
                <a:hlinkClick r:id="rId19" action="ppaction://hlinksldjump"/>
              </a:rPr>
              <a:t>Post-Cross LEA Phase</a:t>
            </a:r>
            <a:endParaRPr lang="en-US" dirty="0"/>
          </a:p>
          <a:p>
            <a:pPr lvl="1"/>
            <a:r>
              <a:rPr lang="en-US" dirty="0">
                <a:hlinkClick r:id="rId20" action="ppaction://hlinksldjump"/>
              </a:rPr>
              <a:t>Final Dates &amp; Data Release</a:t>
            </a:r>
            <a:endParaRPr lang="en-US" dirty="0"/>
          </a:p>
          <a:p>
            <a:pPr lvl="1"/>
            <a:endParaRPr lang="en-US" dirty="0"/>
          </a:p>
          <a:p>
            <a:endParaRPr lang="en-US" dirty="0"/>
          </a:p>
          <a:p>
            <a:endParaRPr lang="en-US" dirty="0"/>
          </a:p>
          <a:p>
            <a:endParaRPr lang="en-US" dirty="0"/>
          </a:p>
        </p:txBody>
      </p:sp>
      <p:sp>
        <p:nvSpPr>
          <p:cNvPr id="4" name="Content Placeholder 3">
            <a:extLst>
              <a:ext uri="{FF2B5EF4-FFF2-40B4-BE49-F238E27FC236}">
                <a16:creationId xmlns:a16="http://schemas.microsoft.com/office/drawing/2014/main" id="{CB103E24-A20E-25EE-F2DF-706DB651DDC8}"/>
              </a:ext>
            </a:extLst>
          </p:cNvPr>
          <p:cNvSpPr>
            <a:spLocks noGrp="1"/>
          </p:cNvSpPr>
          <p:nvPr>
            <p:ph sz="half" idx="2"/>
          </p:nvPr>
        </p:nvSpPr>
        <p:spPr/>
        <p:txBody>
          <a:bodyPr>
            <a:normAutofit/>
          </a:bodyPr>
          <a:lstStyle/>
          <a:p>
            <a:r>
              <a:rPr lang="en-US" b="1" dirty="0">
                <a:hlinkClick r:id="rId21" action="ppaction://hlinksldjump"/>
              </a:rPr>
              <a:t>Collection Process</a:t>
            </a:r>
            <a:endParaRPr lang="en-US" b="1" dirty="0"/>
          </a:p>
          <a:p>
            <a:pPr lvl="1"/>
            <a:r>
              <a:rPr lang="en-US" dirty="0">
                <a:hlinkClick r:id="rId22" action="ppaction://hlinksldjump"/>
              </a:rPr>
              <a:t>Prepare</a:t>
            </a:r>
            <a:endParaRPr lang="en-US" dirty="0"/>
          </a:p>
          <a:p>
            <a:pPr lvl="1"/>
            <a:r>
              <a:rPr lang="en-US" dirty="0">
                <a:hlinkClick r:id="rId23" action="ppaction://hlinksldjump"/>
              </a:rPr>
              <a:t>Collection Steps</a:t>
            </a:r>
            <a:endParaRPr lang="en-US" dirty="0"/>
          </a:p>
          <a:p>
            <a:pPr lvl="1"/>
            <a:r>
              <a:rPr lang="en-US" dirty="0">
                <a:hlinkClick r:id="rId24" action="ppaction://hlinksldjump"/>
              </a:rPr>
              <a:t>File Upload</a:t>
            </a:r>
            <a:endParaRPr lang="en-US" dirty="0"/>
          </a:p>
          <a:p>
            <a:pPr lvl="1"/>
            <a:r>
              <a:rPr lang="en-US" dirty="0">
                <a:hlinkClick r:id="rId25" action="ppaction://hlinksldjump"/>
              </a:rPr>
              <a:t>Create/Update Snapshot</a:t>
            </a:r>
            <a:endParaRPr lang="en-US" dirty="0"/>
          </a:p>
          <a:p>
            <a:pPr lvl="1"/>
            <a:r>
              <a:rPr lang="en-US" dirty="0">
                <a:hlinkClick r:id="rId26" action="ppaction://hlinksldjump"/>
              </a:rPr>
              <a:t>Business Rules</a:t>
            </a:r>
            <a:endParaRPr lang="en-US" dirty="0"/>
          </a:p>
          <a:p>
            <a:pPr lvl="1"/>
            <a:r>
              <a:rPr lang="en-US" dirty="0">
                <a:hlinkClick r:id="rId27" action="ppaction://hlinksldjump"/>
              </a:rPr>
              <a:t>Reporting Exceptions &amp; Post-Cross LEA Data Change Requests</a:t>
            </a:r>
            <a:endParaRPr lang="en-US" dirty="0"/>
          </a:p>
          <a:p>
            <a:pPr lvl="1"/>
            <a:r>
              <a:rPr lang="en-US" dirty="0">
                <a:hlinkClick r:id="rId28" action="ppaction://hlinksldjump"/>
              </a:rPr>
              <a:t>SASID Merges</a:t>
            </a:r>
            <a:endParaRPr lang="en-US" dirty="0"/>
          </a:p>
          <a:p>
            <a:pPr lvl="1"/>
            <a:r>
              <a:rPr lang="en-US" dirty="0">
                <a:hlinkClick r:id="rId29" action="ppaction://hlinksldjump"/>
              </a:rPr>
              <a:t>CEDAR/COGNOS Reports</a:t>
            </a:r>
            <a:endParaRPr lang="en-US" dirty="0"/>
          </a:p>
          <a:p>
            <a:pPr lvl="1"/>
            <a:r>
              <a:rPr lang="en-US" dirty="0">
                <a:hlinkClick r:id="rId30" action="ppaction://hlinksldjump"/>
              </a:rPr>
              <a:t>Status Dashboard </a:t>
            </a:r>
            <a:endParaRPr lang="en-US" dirty="0"/>
          </a:p>
          <a:p>
            <a:pPr lvl="2"/>
            <a:r>
              <a:rPr lang="en-US" dirty="0"/>
              <a:t>Uses </a:t>
            </a:r>
          </a:p>
          <a:p>
            <a:pPr lvl="2"/>
            <a:r>
              <a:rPr lang="en-US" dirty="0"/>
              <a:t>LEA Approver Tasks</a:t>
            </a:r>
            <a:endParaRPr lang="en-US" b="1" dirty="0"/>
          </a:p>
          <a:p>
            <a:r>
              <a:rPr lang="en-US" b="1" dirty="0">
                <a:hlinkClick r:id="rId31" action="ppaction://hlinksldjump"/>
              </a:rPr>
              <a:t>Contact &amp; Resources</a:t>
            </a:r>
            <a:endParaRPr lang="en-US" dirty="0"/>
          </a:p>
          <a:p>
            <a:endParaRPr lang="en-US" dirty="0"/>
          </a:p>
        </p:txBody>
      </p:sp>
      <p:sp>
        <p:nvSpPr>
          <p:cNvPr id="5" name="Slide Number Placeholder 4">
            <a:extLst>
              <a:ext uri="{FF2B5EF4-FFF2-40B4-BE49-F238E27FC236}">
                <a16:creationId xmlns:a16="http://schemas.microsoft.com/office/drawing/2014/main" id="{464C097B-EB40-6E35-4774-CBC9D4A01A6D}"/>
              </a:ext>
            </a:extLst>
          </p:cNvPr>
          <p:cNvSpPr>
            <a:spLocks noGrp="1"/>
          </p:cNvSpPr>
          <p:nvPr>
            <p:ph type="sldNum" sz="quarter" idx="12"/>
          </p:nvPr>
        </p:nvSpPr>
        <p:spPr/>
        <p:txBody>
          <a:bodyPr/>
          <a:lstStyle/>
          <a:p>
            <a:fld id="{C479D5F6-EDCB-402A-AC08-4943A1820E8F}" type="slidenum">
              <a:rPr lang="en-US" smtClean="0"/>
              <a:pPr/>
              <a:t>2</a:t>
            </a:fld>
            <a:endParaRPr lang="en-US" dirty="0"/>
          </a:p>
        </p:txBody>
      </p:sp>
    </p:spTree>
    <p:extLst>
      <p:ext uri="{BB962C8B-B14F-4D97-AF65-F5344CB8AC3E}">
        <p14:creationId xmlns:p14="http://schemas.microsoft.com/office/powerpoint/2010/main" val="352695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E10C1E-94AF-10A5-AEA5-0D110B003AAE}"/>
              </a:ext>
            </a:extLst>
          </p:cNvPr>
          <p:cNvSpPr>
            <a:spLocks noGrp="1"/>
          </p:cNvSpPr>
          <p:nvPr>
            <p:ph type="ctrTitle"/>
          </p:nvPr>
        </p:nvSpPr>
        <p:spPr>
          <a:xfrm>
            <a:off x="0" y="4326903"/>
            <a:ext cx="12192000" cy="1371600"/>
          </a:xfrm>
        </p:spPr>
        <p:txBody>
          <a:bodyPr/>
          <a:lstStyle/>
          <a:p>
            <a:r>
              <a:rPr lang="en-US" dirty="0"/>
              <a:t>General Information</a:t>
            </a:r>
          </a:p>
        </p:txBody>
      </p:sp>
      <p:sp>
        <p:nvSpPr>
          <p:cNvPr id="4" name="Slide Number Placeholder 3">
            <a:extLst>
              <a:ext uri="{FF2B5EF4-FFF2-40B4-BE49-F238E27FC236}">
                <a16:creationId xmlns:a16="http://schemas.microsoft.com/office/drawing/2014/main" id="{6124529F-73CA-986D-1B6D-13DB3D8726DB}"/>
              </a:ext>
            </a:extLst>
          </p:cNvPr>
          <p:cNvSpPr>
            <a:spLocks noGrp="1"/>
          </p:cNvSpPr>
          <p:nvPr>
            <p:ph type="sldNum" sz="quarter" idx="12"/>
          </p:nvPr>
        </p:nvSpPr>
        <p:spPr>
          <a:xfrm>
            <a:off x="227916" y="6427021"/>
            <a:ext cx="2743200" cy="365125"/>
          </a:xfrm>
        </p:spPr>
        <p:txBody>
          <a:bodyPr/>
          <a:lstStyle/>
          <a:p>
            <a:fld id="{C479D5F6-EDCB-402A-AC08-4943A1820E8F}" type="slidenum">
              <a:rPr lang="en-US" smtClean="0"/>
              <a:pPr/>
              <a:t>3</a:t>
            </a:fld>
            <a:endParaRPr lang="en-US" dirty="0"/>
          </a:p>
        </p:txBody>
      </p:sp>
    </p:spTree>
    <p:extLst>
      <p:ext uri="{BB962C8B-B14F-4D97-AF65-F5344CB8AC3E}">
        <p14:creationId xmlns:p14="http://schemas.microsoft.com/office/powerpoint/2010/main" val="791079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83B277-6660-2EB8-BFD0-C4A69F83C639}"/>
              </a:ext>
            </a:extLst>
          </p:cNvPr>
          <p:cNvSpPr>
            <a:spLocks noGrp="1"/>
          </p:cNvSpPr>
          <p:nvPr>
            <p:ph type="title"/>
          </p:nvPr>
        </p:nvSpPr>
        <p:spPr/>
        <p:txBody>
          <a:bodyPr/>
          <a:lstStyle/>
          <a:p>
            <a:r>
              <a:rPr lang="en-US" dirty="0"/>
              <a:t>Purpose</a:t>
            </a:r>
          </a:p>
        </p:txBody>
      </p:sp>
      <p:sp>
        <p:nvSpPr>
          <p:cNvPr id="5" name="Content Placeholder 4">
            <a:extLst>
              <a:ext uri="{FF2B5EF4-FFF2-40B4-BE49-F238E27FC236}">
                <a16:creationId xmlns:a16="http://schemas.microsoft.com/office/drawing/2014/main" id="{4721D7C3-E45C-A535-2C73-3FFBABF270FC}"/>
              </a:ext>
            </a:extLst>
          </p:cNvPr>
          <p:cNvSpPr>
            <a:spLocks noGrp="1"/>
          </p:cNvSpPr>
          <p:nvPr>
            <p:ph idx="1"/>
          </p:nvPr>
        </p:nvSpPr>
        <p:spPr/>
        <p:txBody>
          <a:bodyPr/>
          <a:lstStyle/>
          <a:p>
            <a:r>
              <a:rPr lang="en-US" dirty="0"/>
              <a:t>The purpose of the Student End of Year (SEY) snapshot is to collect enrollment and outcome information for students during a school year. This includes demographic information and student’s entry and exit from public schools within a district. </a:t>
            </a:r>
          </a:p>
          <a:p>
            <a:r>
              <a:rPr lang="en-US" dirty="0"/>
              <a:t>The SEY collection includes all students in grades PK-12 who were counted in membership in a Local Education Agency (LEA) at any point during the school year. </a:t>
            </a:r>
          </a:p>
          <a:p>
            <a:pPr lvl="1"/>
            <a:r>
              <a:rPr lang="en-US" dirty="0"/>
              <a:t>This includes at minimum a one-day record indicating the exit (transfer) circumstances for students who completed the 2024-2025school year (School Exit Type 00) and then transferred out of the LEA/district before the start of the 2025-2026 school year.</a:t>
            </a:r>
          </a:p>
          <a:p>
            <a:pPr lvl="1"/>
            <a:r>
              <a:rPr lang="en-US" dirty="0"/>
              <a:t>Academic Reporting Year: July 1, 2025, through June 30, 2026</a:t>
            </a:r>
          </a:p>
          <a:p>
            <a:pPr lvl="2"/>
            <a:r>
              <a:rPr lang="en-US" i="1" dirty="0">
                <a:highlight>
                  <a:srgbClr val="FCD99A"/>
                </a:highlight>
              </a:rPr>
              <a:t>Summer Graduates/Completers may be counted through August 31, 2026</a:t>
            </a:r>
          </a:p>
          <a:p>
            <a:pPr marL="0" indent="0">
              <a:buNone/>
            </a:pPr>
            <a:endParaRPr lang="en-US" dirty="0"/>
          </a:p>
          <a:p>
            <a:pPr lvl="1"/>
            <a:endParaRPr lang="en-US" dirty="0"/>
          </a:p>
        </p:txBody>
      </p:sp>
      <p:sp>
        <p:nvSpPr>
          <p:cNvPr id="3" name="Slide Number Placeholder 2">
            <a:extLst>
              <a:ext uri="{FF2B5EF4-FFF2-40B4-BE49-F238E27FC236}">
                <a16:creationId xmlns:a16="http://schemas.microsoft.com/office/drawing/2014/main" id="{D35CAD6C-4267-5B94-CC51-FFF9F824E012}"/>
              </a:ext>
            </a:extLst>
          </p:cNvPr>
          <p:cNvSpPr>
            <a:spLocks noGrp="1"/>
          </p:cNvSpPr>
          <p:nvPr>
            <p:ph type="sldNum" sz="quarter" idx="12"/>
          </p:nvPr>
        </p:nvSpPr>
        <p:spPr/>
        <p:txBody>
          <a:bodyPr/>
          <a:lstStyle/>
          <a:p>
            <a:fld id="{C479D5F6-EDCB-402A-AC08-4943A1820E8F}" type="slidenum">
              <a:rPr lang="en-US" smtClean="0"/>
              <a:pPr/>
              <a:t>4</a:t>
            </a:fld>
            <a:endParaRPr lang="en-US" dirty="0"/>
          </a:p>
        </p:txBody>
      </p:sp>
    </p:spTree>
    <p:extLst>
      <p:ext uri="{BB962C8B-B14F-4D97-AF65-F5344CB8AC3E}">
        <p14:creationId xmlns:p14="http://schemas.microsoft.com/office/powerpoint/2010/main" val="188604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55906-C7EE-BF49-D362-724183F35D29}"/>
              </a:ext>
            </a:extLst>
          </p:cNvPr>
          <p:cNvSpPr>
            <a:spLocks noGrp="1"/>
          </p:cNvSpPr>
          <p:nvPr>
            <p:ph type="title"/>
          </p:nvPr>
        </p:nvSpPr>
        <p:spPr/>
        <p:txBody>
          <a:bodyPr/>
          <a:lstStyle/>
          <a:p>
            <a:r>
              <a:rPr lang="en-US" dirty="0"/>
              <a:t>Rates</a:t>
            </a:r>
          </a:p>
        </p:txBody>
      </p:sp>
      <p:sp>
        <p:nvSpPr>
          <p:cNvPr id="7" name="Freeform: Shape 6">
            <a:extLst>
              <a:ext uri="{FF2B5EF4-FFF2-40B4-BE49-F238E27FC236}">
                <a16:creationId xmlns:a16="http://schemas.microsoft.com/office/drawing/2014/main" id="{7DBC284D-6E33-781C-AE35-7C4C5256DCB2}"/>
              </a:ext>
            </a:extLst>
          </p:cNvPr>
          <p:cNvSpPr/>
          <p:nvPr/>
        </p:nvSpPr>
        <p:spPr>
          <a:xfrm>
            <a:off x="232243" y="269110"/>
            <a:ext cx="3552229" cy="403200"/>
          </a:xfrm>
          <a:custGeom>
            <a:avLst/>
            <a:gdLst>
              <a:gd name="connsiteX0" fmla="*/ 0 w 3552229"/>
              <a:gd name="connsiteY0" fmla="*/ 0 h 403200"/>
              <a:gd name="connsiteX1" fmla="*/ 3552229 w 3552229"/>
              <a:gd name="connsiteY1" fmla="*/ 0 h 403200"/>
              <a:gd name="connsiteX2" fmla="*/ 3552229 w 3552229"/>
              <a:gd name="connsiteY2" fmla="*/ 403200 h 403200"/>
              <a:gd name="connsiteX3" fmla="*/ 0 w 3552229"/>
              <a:gd name="connsiteY3" fmla="*/ 403200 h 403200"/>
              <a:gd name="connsiteX4" fmla="*/ 0 w 3552229"/>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229" h="403200">
                <a:moveTo>
                  <a:pt x="0" y="0"/>
                </a:moveTo>
                <a:lnTo>
                  <a:pt x="3552229" y="0"/>
                </a:lnTo>
                <a:lnTo>
                  <a:pt x="3552229" y="403200"/>
                </a:lnTo>
                <a:lnTo>
                  <a:pt x="0" y="403200"/>
                </a:lnTo>
                <a:lnTo>
                  <a:pt x="0" y="0"/>
                </a:lnTo>
                <a:close/>
              </a:path>
            </a:pathLst>
          </a:custGeom>
          <a:solidFill>
            <a:schemeClr val="accent2"/>
          </a:soli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Graduation/Completion</a:t>
            </a:r>
          </a:p>
        </p:txBody>
      </p:sp>
      <p:sp>
        <p:nvSpPr>
          <p:cNvPr id="8" name="Freeform: Shape 7">
            <a:extLst>
              <a:ext uri="{FF2B5EF4-FFF2-40B4-BE49-F238E27FC236}">
                <a16:creationId xmlns:a16="http://schemas.microsoft.com/office/drawing/2014/main" id="{51CE0BDB-8FA4-8A58-F670-FFF0C574169D}"/>
              </a:ext>
            </a:extLst>
          </p:cNvPr>
          <p:cNvSpPr/>
          <p:nvPr/>
        </p:nvSpPr>
        <p:spPr>
          <a:xfrm>
            <a:off x="232243" y="659225"/>
            <a:ext cx="3552229" cy="3238324"/>
          </a:xfrm>
          <a:custGeom>
            <a:avLst/>
            <a:gdLst>
              <a:gd name="connsiteX0" fmla="*/ 0 w 3552229"/>
              <a:gd name="connsiteY0" fmla="*/ 0 h 3023708"/>
              <a:gd name="connsiteX1" fmla="*/ 3552229 w 3552229"/>
              <a:gd name="connsiteY1" fmla="*/ 0 h 3023708"/>
              <a:gd name="connsiteX2" fmla="*/ 3552229 w 3552229"/>
              <a:gd name="connsiteY2" fmla="*/ 3023708 h 3023708"/>
              <a:gd name="connsiteX3" fmla="*/ 0 w 3552229"/>
              <a:gd name="connsiteY3" fmla="*/ 3023708 h 3023708"/>
              <a:gd name="connsiteX4" fmla="*/ 0 w 3552229"/>
              <a:gd name="connsiteY4" fmla="*/ 0 h 3023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229" h="3023708">
                <a:moveTo>
                  <a:pt x="0" y="0"/>
                </a:moveTo>
                <a:lnTo>
                  <a:pt x="3552229" y="0"/>
                </a:lnTo>
                <a:lnTo>
                  <a:pt x="3552229" y="3023708"/>
                </a:lnTo>
                <a:lnTo>
                  <a:pt x="0" y="3023708"/>
                </a:lnTo>
                <a:lnTo>
                  <a:pt x="0" y="0"/>
                </a:lnTo>
                <a:close/>
              </a:path>
            </a:pathLst>
          </a:custGeom>
          <a:solidFill>
            <a:schemeClr val="accent2">
              <a:lumMod val="20000"/>
              <a:lumOff val="80000"/>
              <a:alpha val="90000"/>
            </a:schemeClr>
          </a:solidFill>
          <a:ln>
            <a:noFill/>
          </a:ln>
        </p:spPr>
        <p:style>
          <a:lnRef idx="2">
            <a:schemeClr val="accent2">
              <a:tint val="40000"/>
              <a:alpha val="90000"/>
              <a:hueOff val="0"/>
              <a:satOff val="0"/>
              <a:lumOff val="0"/>
              <a:alphaOff val="0"/>
            </a:schemeClr>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50" kern="1200" dirty="0"/>
              <a:t>Cohort Based Calculation</a:t>
            </a:r>
          </a:p>
          <a:p>
            <a:pPr marL="344488" lvl="2" indent="-114300" algn="l" defTabSz="622300">
              <a:lnSpc>
                <a:spcPct val="90000"/>
              </a:lnSpc>
              <a:spcBef>
                <a:spcPct val="0"/>
              </a:spcBef>
              <a:spcAft>
                <a:spcPct val="15000"/>
              </a:spcAft>
              <a:buChar char="•"/>
            </a:pPr>
            <a:r>
              <a:rPr lang="en-US" sz="1450" kern="1200" dirty="0"/>
              <a:t>Reflect students in given Anticipated Year of Graduation (AYG) cohort</a:t>
            </a:r>
          </a:p>
          <a:p>
            <a:pPr marL="114300" lvl="1" indent="-114300" algn="l" defTabSz="622300">
              <a:lnSpc>
                <a:spcPct val="90000"/>
              </a:lnSpc>
              <a:spcBef>
                <a:spcPct val="0"/>
              </a:spcBef>
              <a:spcAft>
                <a:spcPct val="15000"/>
              </a:spcAft>
              <a:buChar char="•"/>
            </a:pPr>
            <a:r>
              <a:rPr lang="en-US" sz="1450" kern="1200" dirty="0"/>
              <a:t>Student Groups</a:t>
            </a:r>
          </a:p>
          <a:p>
            <a:pPr marL="344488" lvl="2" indent="-114300" algn="l" defTabSz="622300">
              <a:lnSpc>
                <a:spcPct val="90000"/>
              </a:lnSpc>
              <a:spcBef>
                <a:spcPct val="0"/>
              </a:spcBef>
              <a:spcAft>
                <a:spcPct val="15000"/>
              </a:spcAft>
              <a:buChar char="•"/>
            </a:pPr>
            <a:r>
              <a:rPr lang="en-US" sz="1450" kern="1200" dirty="0"/>
              <a:t>Cohort based IP/ST Status</a:t>
            </a:r>
          </a:p>
          <a:p>
            <a:pPr marL="569913" lvl="3" indent="-114300" defTabSz="622300">
              <a:lnSpc>
                <a:spcPct val="90000"/>
              </a:lnSpc>
              <a:spcBef>
                <a:spcPct val="0"/>
              </a:spcBef>
              <a:spcAft>
                <a:spcPct val="15000"/>
              </a:spcAft>
              <a:buChar char="•"/>
            </a:pPr>
            <a:r>
              <a:rPr lang="en-US" sz="1450" i="1" dirty="0"/>
              <a:t>Belong to cohort at some point in grades 9-12</a:t>
            </a:r>
            <a:endParaRPr lang="en-US" sz="1450" i="1" kern="1200" dirty="0"/>
          </a:p>
          <a:p>
            <a:pPr marL="344488" lvl="2" indent="-114300" algn="l" defTabSz="622300">
              <a:lnSpc>
                <a:spcPct val="90000"/>
              </a:lnSpc>
              <a:spcBef>
                <a:spcPct val="0"/>
              </a:spcBef>
              <a:spcAft>
                <a:spcPct val="15000"/>
              </a:spcAft>
              <a:buChar char="•"/>
            </a:pPr>
            <a:r>
              <a:rPr lang="en-US" sz="1450" kern="1200" dirty="0"/>
              <a:t>Gender and Race/Ethnicity based upon current year (</a:t>
            </a:r>
            <a:r>
              <a:rPr lang="en-US" sz="1450" dirty="0"/>
              <a:t>or most recent reported year) status</a:t>
            </a:r>
            <a:endParaRPr lang="en-US" sz="1450" kern="1200" dirty="0"/>
          </a:p>
          <a:p>
            <a:pPr marL="114300" lvl="1" indent="-114300" algn="l" defTabSz="622300">
              <a:lnSpc>
                <a:spcPct val="90000"/>
              </a:lnSpc>
              <a:spcBef>
                <a:spcPct val="0"/>
              </a:spcBef>
              <a:spcAft>
                <a:spcPct val="15000"/>
              </a:spcAft>
              <a:buChar char="•"/>
            </a:pPr>
            <a:endParaRPr lang="en-US" sz="1450" kern="1200" dirty="0"/>
          </a:p>
          <a:p>
            <a:pPr marL="0" lvl="1" algn="ctr" defTabSz="622300">
              <a:lnSpc>
                <a:spcPct val="90000"/>
              </a:lnSpc>
              <a:spcBef>
                <a:spcPct val="0"/>
              </a:spcBef>
              <a:spcAft>
                <a:spcPct val="15000"/>
              </a:spcAft>
            </a:pPr>
            <a:r>
              <a:rPr lang="en-US" sz="1450" b="1" kern="1200" dirty="0">
                <a:hlinkClick r:id="rId3"/>
              </a:rPr>
              <a:t>Graduation/Completion Statistics</a:t>
            </a:r>
            <a:endParaRPr lang="en-US" sz="1450" b="1" kern="1200" dirty="0"/>
          </a:p>
        </p:txBody>
      </p:sp>
      <p:sp>
        <p:nvSpPr>
          <p:cNvPr id="9" name="Freeform: Shape 8">
            <a:extLst>
              <a:ext uri="{FF2B5EF4-FFF2-40B4-BE49-F238E27FC236}">
                <a16:creationId xmlns:a16="http://schemas.microsoft.com/office/drawing/2014/main" id="{E0E581EE-5590-64F4-8F2F-950199331121}"/>
              </a:ext>
            </a:extLst>
          </p:cNvPr>
          <p:cNvSpPr/>
          <p:nvPr/>
        </p:nvSpPr>
        <p:spPr>
          <a:xfrm>
            <a:off x="4281785" y="269110"/>
            <a:ext cx="3552229" cy="403200"/>
          </a:xfrm>
          <a:custGeom>
            <a:avLst/>
            <a:gdLst>
              <a:gd name="connsiteX0" fmla="*/ 0 w 3552229"/>
              <a:gd name="connsiteY0" fmla="*/ 0 h 403200"/>
              <a:gd name="connsiteX1" fmla="*/ 3552229 w 3552229"/>
              <a:gd name="connsiteY1" fmla="*/ 0 h 403200"/>
              <a:gd name="connsiteX2" fmla="*/ 3552229 w 3552229"/>
              <a:gd name="connsiteY2" fmla="*/ 403200 h 403200"/>
              <a:gd name="connsiteX3" fmla="*/ 0 w 3552229"/>
              <a:gd name="connsiteY3" fmla="*/ 403200 h 403200"/>
              <a:gd name="connsiteX4" fmla="*/ 0 w 3552229"/>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229" h="403200">
                <a:moveTo>
                  <a:pt x="0" y="0"/>
                </a:moveTo>
                <a:lnTo>
                  <a:pt x="3552229" y="0"/>
                </a:lnTo>
                <a:lnTo>
                  <a:pt x="3552229" y="403200"/>
                </a:lnTo>
                <a:lnTo>
                  <a:pt x="0" y="403200"/>
                </a:lnTo>
                <a:lnTo>
                  <a:pt x="0" y="0"/>
                </a:lnTo>
                <a:close/>
              </a:path>
            </a:pathLst>
          </a:custGeom>
          <a:ln>
            <a:no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Dropout</a:t>
            </a:r>
          </a:p>
        </p:txBody>
      </p:sp>
      <p:sp>
        <p:nvSpPr>
          <p:cNvPr id="10" name="Freeform: Shape 9">
            <a:extLst>
              <a:ext uri="{FF2B5EF4-FFF2-40B4-BE49-F238E27FC236}">
                <a16:creationId xmlns:a16="http://schemas.microsoft.com/office/drawing/2014/main" id="{D0D4B50E-10CB-9A55-BA7D-AE58ED6DC5D8}"/>
              </a:ext>
            </a:extLst>
          </p:cNvPr>
          <p:cNvSpPr/>
          <p:nvPr/>
        </p:nvSpPr>
        <p:spPr>
          <a:xfrm>
            <a:off x="4281785" y="659225"/>
            <a:ext cx="3552229" cy="3238324"/>
          </a:xfrm>
          <a:custGeom>
            <a:avLst/>
            <a:gdLst>
              <a:gd name="connsiteX0" fmla="*/ 0 w 3552229"/>
              <a:gd name="connsiteY0" fmla="*/ 0 h 3023708"/>
              <a:gd name="connsiteX1" fmla="*/ 3552229 w 3552229"/>
              <a:gd name="connsiteY1" fmla="*/ 0 h 3023708"/>
              <a:gd name="connsiteX2" fmla="*/ 3552229 w 3552229"/>
              <a:gd name="connsiteY2" fmla="*/ 3023708 h 3023708"/>
              <a:gd name="connsiteX3" fmla="*/ 0 w 3552229"/>
              <a:gd name="connsiteY3" fmla="*/ 3023708 h 3023708"/>
              <a:gd name="connsiteX4" fmla="*/ 0 w 3552229"/>
              <a:gd name="connsiteY4" fmla="*/ 0 h 3023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229" h="3023708">
                <a:moveTo>
                  <a:pt x="0" y="0"/>
                </a:moveTo>
                <a:lnTo>
                  <a:pt x="3552229" y="0"/>
                </a:lnTo>
                <a:lnTo>
                  <a:pt x="3552229" y="3023708"/>
                </a:lnTo>
                <a:lnTo>
                  <a:pt x="0" y="3023708"/>
                </a:lnTo>
                <a:lnTo>
                  <a:pt x="0" y="0"/>
                </a:lnTo>
                <a:close/>
              </a:path>
            </a:pathLst>
          </a:custGeom>
          <a:solidFill>
            <a:schemeClr val="accent3">
              <a:lumMod val="20000"/>
              <a:lumOff val="80000"/>
              <a:alpha val="90000"/>
            </a:schemeClr>
          </a:solidFill>
          <a:ln>
            <a:noFill/>
          </a:ln>
        </p:spPr>
        <p:style>
          <a:lnRef idx="2">
            <a:schemeClr val="accent3">
              <a:tint val="40000"/>
              <a:alpha val="90000"/>
              <a:hueOff val="0"/>
              <a:satOff val="0"/>
              <a:lumOff val="0"/>
              <a:alphaOff val="0"/>
            </a:schemeClr>
          </a:lnRef>
          <a:fillRef idx="1">
            <a:scrgbClr r="0" g="0" b="0"/>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50" kern="1200" dirty="0"/>
              <a:t>Annual calculation</a:t>
            </a:r>
          </a:p>
          <a:p>
            <a:pPr marL="344488" lvl="2" indent="-114300" algn="l" defTabSz="622300">
              <a:lnSpc>
                <a:spcPct val="90000"/>
              </a:lnSpc>
              <a:spcBef>
                <a:spcPct val="0"/>
              </a:spcBef>
              <a:spcAft>
                <a:spcPct val="15000"/>
              </a:spcAft>
              <a:buChar char="•"/>
            </a:pPr>
            <a:r>
              <a:rPr lang="en-US" sz="1450" kern="1200" dirty="0"/>
              <a:t>Reflect students in grades 7-12</a:t>
            </a:r>
          </a:p>
          <a:p>
            <a:pPr marL="344488" lvl="2" indent="-114300" algn="l" defTabSz="622300">
              <a:lnSpc>
                <a:spcPct val="90000"/>
              </a:lnSpc>
              <a:spcBef>
                <a:spcPct val="0"/>
              </a:spcBef>
              <a:spcAft>
                <a:spcPct val="15000"/>
              </a:spcAft>
              <a:buChar char="•"/>
            </a:pPr>
            <a:r>
              <a:rPr lang="en-US" sz="1450" kern="1200" dirty="0"/>
              <a:t>Accountability Frameworks only include rates for students in grades 9-12</a:t>
            </a:r>
          </a:p>
          <a:p>
            <a:pPr marL="114300" lvl="1" indent="-114300" algn="l" defTabSz="622300">
              <a:lnSpc>
                <a:spcPct val="90000"/>
              </a:lnSpc>
              <a:spcBef>
                <a:spcPct val="0"/>
              </a:spcBef>
              <a:spcAft>
                <a:spcPct val="15000"/>
              </a:spcAft>
              <a:buChar char="•"/>
            </a:pPr>
            <a:r>
              <a:rPr lang="en-US" sz="1450" kern="1200" dirty="0"/>
              <a:t>Student Groups</a:t>
            </a:r>
          </a:p>
          <a:p>
            <a:pPr marL="344488" lvl="2" indent="-114300" algn="l" defTabSz="622300">
              <a:lnSpc>
                <a:spcPct val="90000"/>
              </a:lnSpc>
              <a:spcBef>
                <a:spcPct val="0"/>
              </a:spcBef>
              <a:spcAft>
                <a:spcPct val="15000"/>
              </a:spcAft>
              <a:buChar char="•"/>
            </a:pPr>
            <a:r>
              <a:rPr lang="en-US" sz="1450" kern="1200" dirty="0"/>
              <a:t>Annual IP/ST Status</a:t>
            </a:r>
          </a:p>
          <a:p>
            <a:pPr marL="344488" lvl="2" indent="-114300" algn="l" defTabSz="622300">
              <a:lnSpc>
                <a:spcPct val="90000"/>
              </a:lnSpc>
              <a:spcBef>
                <a:spcPct val="0"/>
              </a:spcBef>
              <a:spcAft>
                <a:spcPct val="15000"/>
              </a:spcAft>
              <a:buChar char="•"/>
            </a:pPr>
            <a:r>
              <a:rPr lang="en-US" sz="1450" kern="1200" dirty="0"/>
              <a:t>Gender and Race/Ethnicity based upon reported school year</a:t>
            </a:r>
          </a:p>
          <a:p>
            <a:pPr marL="0" lvl="1" algn="l" defTabSz="622300">
              <a:lnSpc>
                <a:spcPct val="90000"/>
              </a:lnSpc>
              <a:spcBef>
                <a:spcPct val="0"/>
              </a:spcBef>
              <a:spcAft>
                <a:spcPct val="15000"/>
              </a:spcAft>
            </a:pPr>
            <a:endParaRPr lang="en-US" sz="1450" kern="1200" dirty="0"/>
          </a:p>
          <a:p>
            <a:pPr marL="0" lvl="1" algn="ctr" defTabSz="622300">
              <a:lnSpc>
                <a:spcPct val="90000"/>
              </a:lnSpc>
              <a:spcBef>
                <a:spcPct val="0"/>
              </a:spcBef>
              <a:spcAft>
                <a:spcPct val="15000"/>
              </a:spcAft>
            </a:pPr>
            <a:endParaRPr lang="en-US" sz="1450" b="1" kern="1200" dirty="0"/>
          </a:p>
          <a:p>
            <a:pPr marL="0" lvl="1" algn="ctr" defTabSz="622300">
              <a:lnSpc>
                <a:spcPct val="90000"/>
              </a:lnSpc>
              <a:spcBef>
                <a:spcPct val="0"/>
              </a:spcBef>
              <a:spcAft>
                <a:spcPct val="15000"/>
              </a:spcAft>
            </a:pPr>
            <a:br>
              <a:rPr lang="en-US" sz="1450" b="1" dirty="0"/>
            </a:br>
            <a:r>
              <a:rPr lang="en-US" sz="1450" b="1" kern="1200" dirty="0">
                <a:hlinkClick r:id="rId4"/>
              </a:rPr>
              <a:t>Dropout Statistics</a:t>
            </a:r>
            <a:endParaRPr lang="en-US" sz="1450" b="1" kern="1200" dirty="0"/>
          </a:p>
        </p:txBody>
      </p:sp>
      <p:sp>
        <p:nvSpPr>
          <p:cNvPr id="11" name="Freeform: Shape 10">
            <a:extLst>
              <a:ext uri="{FF2B5EF4-FFF2-40B4-BE49-F238E27FC236}">
                <a16:creationId xmlns:a16="http://schemas.microsoft.com/office/drawing/2014/main" id="{3A4C0C4D-7B96-F76F-9E06-A0E0AB6BC2D7}"/>
              </a:ext>
            </a:extLst>
          </p:cNvPr>
          <p:cNvSpPr/>
          <p:nvPr/>
        </p:nvSpPr>
        <p:spPr>
          <a:xfrm>
            <a:off x="8331327" y="269110"/>
            <a:ext cx="3552229" cy="403200"/>
          </a:xfrm>
          <a:custGeom>
            <a:avLst/>
            <a:gdLst>
              <a:gd name="connsiteX0" fmla="*/ 0 w 3552229"/>
              <a:gd name="connsiteY0" fmla="*/ 0 h 403200"/>
              <a:gd name="connsiteX1" fmla="*/ 3552229 w 3552229"/>
              <a:gd name="connsiteY1" fmla="*/ 0 h 403200"/>
              <a:gd name="connsiteX2" fmla="*/ 3552229 w 3552229"/>
              <a:gd name="connsiteY2" fmla="*/ 403200 h 403200"/>
              <a:gd name="connsiteX3" fmla="*/ 0 w 3552229"/>
              <a:gd name="connsiteY3" fmla="*/ 403200 h 403200"/>
              <a:gd name="connsiteX4" fmla="*/ 0 w 3552229"/>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229" h="403200">
                <a:moveTo>
                  <a:pt x="0" y="0"/>
                </a:moveTo>
                <a:lnTo>
                  <a:pt x="3552229" y="0"/>
                </a:lnTo>
                <a:lnTo>
                  <a:pt x="3552229" y="403200"/>
                </a:lnTo>
                <a:lnTo>
                  <a:pt x="0" y="403200"/>
                </a:lnTo>
                <a:lnTo>
                  <a:pt x="0" y="0"/>
                </a:lnTo>
                <a:close/>
              </a:path>
            </a:pathLst>
          </a:custGeom>
          <a:solidFill>
            <a:schemeClr val="accent1"/>
          </a:solidFill>
          <a:ln>
            <a:noFill/>
          </a:ln>
        </p:spPr>
        <p:style>
          <a:lnRef idx="2">
            <a:schemeClr val="accent4">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j-lt"/>
              </a:rPr>
              <a:t>Mobility/Stability</a:t>
            </a:r>
          </a:p>
        </p:txBody>
      </p:sp>
      <p:sp>
        <p:nvSpPr>
          <p:cNvPr id="12" name="Freeform: Shape 11">
            <a:extLst>
              <a:ext uri="{FF2B5EF4-FFF2-40B4-BE49-F238E27FC236}">
                <a16:creationId xmlns:a16="http://schemas.microsoft.com/office/drawing/2014/main" id="{7D2AA0CE-DE1C-37D9-F981-DD24AA373F3A}"/>
              </a:ext>
            </a:extLst>
          </p:cNvPr>
          <p:cNvSpPr/>
          <p:nvPr/>
        </p:nvSpPr>
        <p:spPr>
          <a:xfrm>
            <a:off x="8331327" y="659225"/>
            <a:ext cx="3552229" cy="3238324"/>
          </a:xfrm>
          <a:custGeom>
            <a:avLst/>
            <a:gdLst>
              <a:gd name="connsiteX0" fmla="*/ 0 w 3552229"/>
              <a:gd name="connsiteY0" fmla="*/ 0 h 3023708"/>
              <a:gd name="connsiteX1" fmla="*/ 3552229 w 3552229"/>
              <a:gd name="connsiteY1" fmla="*/ 0 h 3023708"/>
              <a:gd name="connsiteX2" fmla="*/ 3552229 w 3552229"/>
              <a:gd name="connsiteY2" fmla="*/ 3023708 h 3023708"/>
              <a:gd name="connsiteX3" fmla="*/ 0 w 3552229"/>
              <a:gd name="connsiteY3" fmla="*/ 3023708 h 3023708"/>
              <a:gd name="connsiteX4" fmla="*/ 0 w 3552229"/>
              <a:gd name="connsiteY4" fmla="*/ 0 h 3023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229" h="3023708">
                <a:moveTo>
                  <a:pt x="0" y="0"/>
                </a:moveTo>
                <a:lnTo>
                  <a:pt x="3552229" y="0"/>
                </a:lnTo>
                <a:lnTo>
                  <a:pt x="3552229" y="3023708"/>
                </a:lnTo>
                <a:lnTo>
                  <a:pt x="0" y="3023708"/>
                </a:lnTo>
                <a:lnTo>
                  <a:pt x="0" y="0"/>
                </a:lnTo>
                <a:close/>
              </a:path>
            </a:pathLst>
          </a:custGeom>
          <a:solidFill>
            <a:schemeClr val="accent1">
              <a:lumMod val="20000"/>
              <a:lumOff val="80000"/>
              <a:alpha val="90000"/>
            </a:schemeClr>
          </a:solidFill>
          <a:ln>
            <a:noFill/>
          </a:ln>
        </p:spPr>
        <p:style>
          <a:lnRef idx="2">
            <a:schemeClr val="accent4">
              <a:tint val="40000"/>
              <a:alpha val="90000"/>
              <a:hueOff val="0"/>
              <a:satOff val="0"/>
              <a:lumOff val="0"/>
              <a:alphaOff val="0"/>
            </a:schemeClr>
          </a:lnRef>
          <a:fillRef idx="1">
            <a:scrgbClr r="0" g="0" b="0"/>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50" kern="1200" dirty="0"/>
              <a:t>Annual calculation</a:t>
            </a:r>
          </a:p>
          <a:p>
            <a:pPr marL="344488" lvl="2" indent="-114300" algn="l" defTabSz="622300">
              <a:lnSpc>
                <a:spcPct val="90000"/>
              </a:lnSpc>
              <a:spcBef>
                <a:spcPct val="0"/>
              </a:spcBef>
              <a:spcAft>
                <a:spcPct val="15000"/>
              </a:spcAft>
              <a:buChar char="•"/>
            </a:pPr>
            <a:r>
              <a:rPr lang="en-US" sz="1450" kern="1200" dirty="0"/>
              <a:t>Reflects students in grades K-12</a:t>
            </a:r>
          </a:p>
          <a:p>
            <a:pPr marL="344488" lvl="2" indent="-114300" algn="l" defTabSz="622300">
              <a:lnSpc>
                <a:spcPct val="90000"/>
              </a:lnSpc>
              <a:spcBef>
                <a:spcPct val="0"/>
              </a:spcBef>
              <a:spcAft>
                <a:spcPct val="15000"/>
              </a:spcAft>
              <a:buChar char="•"/>
            </a:pPr>
            <a:r>
              <a:rPr lang="en-US" sz="1450" kern="1200" dirty="0"/>
              <a:t>Calculation based upon membership and movement as of October 1, 2025, through end of year</a:t>
            </a:r>
          </a:p>
          <a:p>
            <a:pPr marL="114300" lvl="1" indent="-114300" algn="l" defTabSz="622300">
              <a:lnSpc>
                <a:spcPct val="90000"/>
              </a:lnSpc>
              <a:spcBef>
                <a:spcPct val="0"/>
              </a:spcBef>
              <a:spcAft>
                <a:spcPct val="15000"/>
              </a:spcAft>
              <a:buChar char="•"/>
            </a:pPr>
            <a:r>
              <a:rPr lang="en-US" sz="1450" kern="1200" dirty="0"/>
              <a:t>Student Groups</a:t>
            </a:r>
          </a:p>
          <a:p>
            <a:pPr marL="344488" lvl="2" indent="-114300" algn="l" defTabSz="622300">
              <a:lnSpc>
                <a:spcPct val="90000"/>
              </a:lnSpc>
              <a:spcBef>
                <a:spcPct val="0"/>
              </a:spcBef>
              <a:spcAft>
                <a:spcPct val="15000"/>
              </a:spcAft>
              <a:buChar char="•"/>
            </a:pPr>
            <a:r>
              <a:rPr lang="en-US" sz="1450" kern="1200" dirty="0"/>
              <a:t>Annual IP/ST Status</a:t>
            </a:r>
          </a:p>
          <a:p>
            <a:pPr marL="344488" lvl="2" indent="-114300" algn="l" defTabSz="622300">
              <a:lnSpc>
                <a:spcPct val="90000"/>
              </a:lnSpc>
              <a:spcBef>
                <a:spcPct val="0"/>
              </a:spcBef>
              <a:spcAft>
                <a:spcPct val="15000"/>
              </a:spcAft>
              <a:buChar char="•"/>
            </a:pPr>
            <a:r>
              <a:rPr lang="en-US" sz="1450" kern="1200" dirty="0"/>
              <a:t>Gender and Race/Ethnicity based upon reported school year</a:t>
            </a:r>
          </a:p>
          <a:p>
            <a:pPr marL="0" lvl="1" algn="l" defTabSz="622300">
              <a:lnSpc>
                <a:spcPct val="90000"/>
              </a:lnSpc>
              <a:spcBef>
                <a:spcPct val="0"/>
              </a:spcBef>
              <a:spcAft>
                <a:spcPct val="15000"/>
              </a:spcAft>
            </a:pPr>
            <a:endParaRPr lang="en-US" sz="1450" kern="1200" dirty="0"/>
          </a:p>
          <a:p>
            <a:pPr marL="0" lvl="1" algn="ctr" defTabSz="622300">
              <a:lnSpc>
                <a:spcPct val="90000"/>
              </a:lnSpc>
              <a:spcBef>
                <a:spcPct val="0"/>
              </a:spcBef>
              <a:spcAft>
                <a:spcPct val="15000"/>
              </a:spcAft>
            </a:pPr>
            <a:endParaRPr lang="en-US" sz="1450" b="1" kern="1200" dirty="0"/>
          </a:p>
          <a:p>
            <a:pPr marL="0" lvl="1" algn="ctr" defTabSz="622300">
              <a:lnSpc>
                <a:spcPct val="90000"/>
              </a:lnSpc>
              <a:spcBef>
                <a:spcPct val="0"/>
              </a:spcBef>
              <a:spcAft>
                <a:spcPct val="15000"/>
              </a:spcAft>
            </a:pPr>
            <a:r>
              <a:rPr lang="en-US" sz="1450" b="1" kern="1200" dirty="0">
                <a:hlinkClick r:id="rId5"/>
              </a:rPr>
              <a:t>Mobility/Stability Statistics</a:t>
            </a:r>
            <a:endParaRPr lang="en-US" sz="1450" b="1" kern="1200" dirty="0"/>
          </a:p>
        </p:txBody>
      </p:sp>
      <p:sp>
        <p:nvSpPr>
          <p:cNvPr id="6" name="Rectangle 5">
            <a:extLst>
              <a:ext uri="{FF2B5EF4-FFF2-40B4-BE49-F238E27FC236}">
                <a16:creationId xmlns:a16="http://schemas.microsoft.com/office/drawing/2014/main" id="{5C787F8B-F45D-A469-6EDD-17094E8E6580}"/>
              </a:ext>
            </a:extLst>
          </p:cNvPr>
          <p:cNvSpPr/>
          <p:nvPr/>
        </p:nvSpPr>
        <p:spPr>
          <a:xfrm>
            <a:off x="284279" y="4124529"/>
            <a:ext cx="11731002" cy="1712068"/>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r>
              <a:rPr lang="en-US" sz="1400" b="1" dirty="0"/>
              <a:t>Student Data Privacy</a:t>
            </a:r>
          </a:p>
          <a:p>
            <a:pPr marL="285750" indent="-285750">
              <a:buFont typeface="Arial" panose="020B0604020202020204" pitchFamily="34" charset="0"/>
              <a:buChar char="•"/>
            </a:pPr>
            <a:r>
              <a:rPr lang="en-US" sz="1400" dirty="0"/>
              <a:t>All publicly posted data utilizes privacy guidelines. </a:t>
            </a:r>
          </a:p>
          <a:p>
            <a:pPr marL="285750" indent="-285750">
              <a:buFont typeface="Arial" panose="020B0604020202020204" pitchFamily="34" charset="0"/>
              <a:buChar char="•"/>
            </a:pPr>
            <a:r>
              <a:rPr lang="en-US" sz="1400" dirty="0"/>
              <a:t>Individual district CEDAR/COGNOS reports available to users with SEY access in </a:t>
            </a:r>
            <a:r>
              <a:rPr lang="en-US" sz="1400" dirty="0" err="1"/>
              <a:t>IdM</a:t>
            </a:r>
            <a:r>
              <a:rPr lang="en-US" sz="1400" dirty="0"/>
              <a:t> do not utilize privacy guidelines to allow LEAs to review their data in complete detail.</a:t>
            </a:r>
          </a:p>
          <a:p>
            <a:pPr marL="285750" indent="-285750">
              <a:buFont typeface="Arial" panose="020B0604020202020204" pitchFamily="34" charset="0"/>
              <a:buChar char="•"/>
            </a:pPr>
            <a:r>
              <a:rPr lang="en-US" sz="1400" dirty="0"/>
              <a:t>Privacy guideline methodologies posted on the </a:t>
            </a:r>
            <a:r>
              <a:rPr lang="en-US" sz="1400" i="1" dirty="0"/>
              <a:t>Data Insights, Resources &amp; Archives</a:t>
            </a:r>
            <a:r>
              <a:rPr lang="en-US" sz="1400" dirty="0"/>
              <a:t> page for each statistic type</a:t>
            </a:r>
          </a:p>
          <a:p>
            <a:pPr marL="742950" lvl="1" indent="-285750">
              <a:buFont typeface="Arial" panose="020B0604020202020204" pitchFamily="34" charset="0"/>
              <a:buChar char="•"/>
            </a:pPr>
            <a:r>
              <a:rPr lang="en-US" sz="1400" dirty="0">
                <a:hlinkClick r:id="rId6"/>
              </a:rPr>
              <a:t>Graduation/Completion: Data Insights, Resources &amp; Archives</a:t>
            </a:r>
            <a:endParaRPr lang="en-US" sz="1400" dirty="0"/>
          </a:p>
          <a:p>
            <a:pPr marL="742950" lvl="1" indent="-285750">
              <a:buFont typeface="Arial" panose="020B0604020202020204" pitchFamily="34" charset="0"/>
              <a:buChar char="•"/>
            </a:pPr>
            <a:r>
              <a:rPr lang="en-US" sz="1400" dirty="0">
                <a:hlinkClick r:id="rId7"/>
              </a:rPr>
              <a:t>Dropout: Data Insights, Resources &amp; Archives</a:t>
            </a:r>
            <a:endParaRPr lang="en-US" sz="1400" dirty="0"/>
          </a:p>
          <a:p>
            <a:pPr marL="742950" lvl="1" indent="-285750">
              <a:buFont typeface="Arial" panose="020B0604020202020204" pitchFamily="34" charset="0"/>
              <a:buChar char="•"/>
            </a:pPr>
            <a:r>
              <a:rPr lang="en-US" sz="1400" dirty="0">
                <a:hlinkClick r:id="rId8"/>
              </a:rPr>
              <a:t>Mobility/Stability: Data Insights, Resources &amp; Archives</a:t>
            </a:r>
            <a:endParaRPr lang="en-US" sz="1400" dirty="0"/>
          </a:p>
        </p:txBody>
      </p:sp>
      <p:sp>
        <p:nvSpPr>
          <p:cNvPr id="4" name="Slide Number Placeholder 3">
            <a:extLst>
              <a:ext uri="{FF2B5EF4-FFF2-40B4-BE49-F238E27FC236}">
                <a16:creationId xmlns:a16="http://schemas.microsoft.com/office/drawing/2014/main" id="{AF48A0F8-AB05-4B01-AE46-B1C8B0A2F711}"/>
              </a:ext>
            </a:extLst>
          </p:cNvPr>
          <p:cNvSpPr>
            <a:spLocks noGrp="1"/>
          </p:cNvSpPr>
          <p:nvPr>
            <p:ph type="sldNum" sz="quarter" idx="12"/>
          </p:nvPr>
        </p:nvSpPr>
        <p:spPr/>
        <p:txBody>
          <a:bodyPr/>
          <a:lstStyle/>
          <a:p>
            <a:fld id="{C479D5F6-EDCB-402A-AC08-4943A1820E8F}" type="slidenum">
              <a:rPr lang="en-US" smtClean="0"/>
              <a:pPr/>
              <a:t>5</a:t>
            </a:fld>
            <a:endParaRPr lang="en-US" dirty="0"/>
          </a:p>
        </p:txBody>
      </p:sp>
    </p:spTree>
    <p:extLst>
      <p:ext uri="{BB962C8B-B14F-4D97-AF65-F5344CB8AC3E}">
        <p14:creationId xmlns:p14="http://schemas.microsoft.com/office/powerpoint/2010/main" val="188698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562AF-2A1A-FBD8-0AB4-A74C1C19ECBD}"/>
              </a:ext>
            </a:extLst>
          </p:cNvPr>
          <p:cNvSpPr>
            <a:spLocks noGrp="1"/>
          </p:cNvSpPr>
          <p:nvPr>
            <p:ph type="title"/>
          </p:nvPr>
        </p:nvSpPr>
        <p:spPr/>
        <p:txBody>
          <a:bodyPr/>
          <a:lstStyle/>
          <a:p>
            <a:r>
              <a:rPr lang="en-US" dirty="0"/>
              <a:t>Data Uses</a:t>
            </a:r>
          </a:p>
        </p:txBody>
      </p:sp>
      <p:sp>
        <p:nvSpPr>
          <p:cNvPr id="7" name="Text Placeholder 6">
            <a:extLst>
              <a:ext uri="{FF2B5EF4-FFF2-40B4-BE49-F238E27FC236}">
                <a16:creationId xmlns:a16="http://schemas.microsoft.com/office/drawing/2014/main" id="{91702C57-63AE-6EC1-15EA-5516CBC4DE75}"/>
              </a:ext>
            </a:extLst>
          </p:cNvPr>
          <p:cNvSpPr>
            <a:spLocks noGrp="1"/>
          </p:cNvSpPr>
          <p:nvPr>
            <p:ph type="body" sz="quarter" idx="13"/>
          </p:nvPr>
        </p:nvSpPr>
        <p:spPr/>
        <p:txBody>
          <a:bodyPr/>
          <a:lstStyle/>
          <a:p>
            <a:r>
              <a:rPr lang="en-US" dirty="0"/>
              <a:t>Primary Use</a:t>
            </a:r>
          </a:p>
        </p:txBody>
      </p:sp>
      <p:sp>
        <p:nvSpPr>
          <p:cNvPr id="5" name="Content Placeholder 4">
            <a:extLst>
              <a:ext uri="{FF2B5EF4-FFF2-40B4-BE49-F238E27FC236}">
                <a16:creationId xmlns:a16="http://schemas.microsoft.com/office/drawing/2014/main" id="{756D8DFB-F8C7-7C1F-6844-8E431F91E4A3}"/>
              </a:ext>
            </a:extLst>
          </p:cNvPr>
          <p:cNvSpPr>
            <a:spLocks noGrp="1"/>
          </p:cNvSpPr>
          <p:nvPr>
            <p:ph sz="half" idx="1"/>
          </p:nvPr>
        </p:nvSpPr>
        <p:spPr/>
        <p:txBody>
          <a:bodyPr>
            <a:normAutofit lnSpcReduction="10000"/>
          </a:bodyPr>
          <a:lstStyle/>
          <a:p>
            <a:r>
              <a:rPr lang="en-US" dirty="0"/>
              <a:t>Public reporting of graduation, completion, dropout, mobility, and stability rates</a:t>
            </a:r>
          </a:p>
          <a:p>
            <a:r>
              <a:rPr lang="en-US" dirty="0"/>
              <a:t>State Accountability Frameworks</a:t>
            </a:r>
          </a:p>
          <a:p>
            <a:pPr lvl="1"/>
            <a:r>
              <a:rPr lang="en-US" dirty="0"/>
              <a:t>Graduation/Completion</a:t>
            </a:r>
          </a:p>
          <a:p>
            <a:pPr lvl="1"/>
            <a:r>
              <a:rPr lang="en-US" dirty="0"/>
              <a:t>Grades 9-12 Dropout</a:t>
            </a:r>
          </a:p>
          <a:p>
            <a:pPr lvl="1"/>
            <a:r>
              <a:rPr lang="en-US" dirty="0"/>
              <a:t>Military Enlisted</a:t>
            </a:r>
          </a:p>
          <a:p>
            <a:r>
              <a:rPr lang="en-US" dirty="0"/>
              <a:t>Federal Reporting (</a:t>
            </a:r>
            <a:r>
              <a:rPr lang="en-US" dirty="0" err="1"/>
              <a:t>EdFacts</a:t>
            </a:r>
            <a:r>
              <a:rPr lang="en-US" dirty="0"/>
              <a:t>)</a:t>
            </a:r>
          </a:p>
          <a:p>
            <a:pPr lvl="1"/>
            <a:r>
              <a:rPr lang="en-US" dirty="0"/>
              <a:t>Annual graduate and dropout counts</a:t>
            </a:r>
          </a:p>
          <a:p>
            <a:pPr lvl="1"/>
            <a:r>
              <a:rPr lang="en-US" dirty="0"/>
              <a:t>Federal cohort graduation rates, 4- and 7- cohorts</a:t>
            </a:r>
          </a:p>
          <a:p>
            <a:pPr lvl="1"/>
            <a:r>
              <a:rPr lang="en-US" dirty="0"/>
              <a:t>Other required student counts such as homeless, migrant, title 1, etc.</a:t>
            </a:r>
          </a:p>
        </p:txBody>
      </p:sp>
      <p:sp>
        <p:nvSpPr>
          <p:cNvPr id="8" name="Text Placeholder 7">
            <a:extLst>
              <a:ext uri="{FF2B5EF4-FFF2-40B4-BE49-F238E27FC236}">
                <a16:creationId xmlns:a16="http://schemas.microsoft.com/office/drawing/2014/main" id="{A62CE397-BF39-A62E-28E1-CBE598412F8B}"/>
              </a:ext>
            </a:extLst>
          </p:cNvPr>
          <p:cNvSpPr>
            <a:spLocks noGrp="1"/>
          </p:cNvSpPr>
          <p:nvPr>
            <p:ph type="body" sz="quarter" idx="14"/>
          </p:nvPr>
        </p:nvSpPr>
        <p:spPr/>
        <p:txBody>
          <a:bodyPr/>
          <a:lstStyle/>
          <a:p>
            <a:r>
              <a:rPr lang="en-US" dirty="0"/>
              <a:t>Additional Use</a:t>
            </a:r>
          </a:p>
        </p:txBody>
      </p:sp>
      <p:sp>
        <p:nvSpPr>
          <p:cNvPr id="6" name="Content Placeholder 5">
            <a:extLst>
              <a:ext uri="{FF2B5EF4-FFF2-40B4-BE49-F238E27FC236}">
                <a16:creationId xmlns:a16="http://schemas.microsoft.com/office/drawing/2014/main" id="{6F1118A6-B321-D115-4C9D-3610EC957C12}"/>
              </a:ext>
            </a:extLst>
          </p:cNvPr>
          <p:cNvSpPr>
            <a:spLocks noGrp="1"/>
          </p:cNvSpPr>
          <p:nvPr>
            <p:ph sz="half" idx="2"/>
          </p:nvPr>
        </p:nvSpPr>
        <p:spPr/>
        <p:txBody>
          <a:bodyPr/>
          <a:lstStyle/>
          <a:p>
            <a:r>
              <a:rPr lang="en-US" dirty="0"/>
              <a:t>Dropout Prevention</a:t>
            </a:r>
          </a:p>
          <a:p>
            <a:r>
              <a:rPr lang="en-US" dirty="0"/>
              <a:t>Legislative reports</a:t>
            </a:r>
          </a:p>
          <a:p>
            <a:r>
              <a:rPr lang="en-US" dirty="0"/>
              <a:t>Civil Rights Data Collection (CRDC)</a:t>
            </a:r>
          </a:p>
          <a:p>
            <a:r>
              <a:rPr lang="en-US" dirty="0"/>
              <a:t>Media</a:t>
            </a:r>
          </a:p>
        </p:txBody>
      </p:sp>
      <p:sp>
        <p:nvSpPr>
          <p:cNvPr id="4" name="Slide Number Placeholder 3">
            <a:extLst>
              <a:ext uri="{FF2B5EF4-FFF2-40B4-BE49-F238E27FC236}">
                <a16:creationId xmlns:a16="http://schemas.microsoft.com/office/drawing/2014/main" id="{FA769DB8-4C54-29D6-7B70-E87839E86F1D}"/>
              </a:ext>
            </a:extLst>
          </p:cNvPr>
          <p:cNvSpPr>
            <a:spLocks noGrp="1"/>
          </p:cNvSpPr>
          <p:nvPr>
            <p:ph type="sldNum" sz="quarter" idx="12"/>
          </p:nvPr>
        </p:nvSpPr>
        <p:spPr/>
        <p:txBody>
          <a:bodyPr/>
          <a:lstStyle/>
          <a:p>
            <a:fld id="{C479D5F6-EDCB-402A-AC08-4943A1820E8F}" type="slidenum">
              <a:rPr lang="en-US" smtClean="0"/>
              <a:pPr/>
              <a:t>6</a:t>
            </a:fld>
            <a:endParaRPr lang="en-US" dirty="0"/>
          </a:p>
        </p:txBody>
      </p:sp>
    </p:spTree>
    <p:extLst>
      <p:ext uri="{BB962C8B-B14F-4D97-AF65-F5344CB8AC3E}">
        <p14:creationId xmlns:p14="http://schemas.microsoft.com/office/powerpoint/2010/main" val="3327627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E8FC92-6FB6-2545-5969-C0CA24F2C579}"/>
              </a:ext>
            </a:extLst>
          </p:cNvPr>
          <p:cNvSpPr>
            <a:spLocks noGrp="1"/>
          </p:cNvSpPr>
          <p:nvPr>
            <p:ph type="title"/>
          </p:nvPr>
        </p:nvSpPr>
        <p:spPr/>
        <p:txBody>
          <a:bodyPr/>
          <a:lstStyle/>
          <a:p>
            <a:r>
              <a:rPr lang="en-US" dirty="0"/>
              <a:t>SEY Specific Data</a:t>
            </a:r>
          </a:p>
        </p:txBody>
      </p:sp>
      <p:sp>
        <p:nvSpPr>
          <p:cNvPr id="6" name="Content Placeholder 5">
            <a:extLst>
              <a:ext uri="{FF2B5EF4-FFF2-40B4-BE49-F238E27FC236}">
                <a16:creationId xmlns:a16="http://schemas.microsoft.com/office/drawing/2014/main" id="{5892E90F-A7F1-0054-BCCB-7DEEE7ED237B}"/>
              </a:ext>
            </a:extLst>
          </p:cNvPr>
          <p:cNvSpPr>
            <a:spLocks noGrp="1"/>
          </p:cNvSpPr>
          <p:nvPr>
            <p:ph idx="1"/>
          </p:nvPr>
        </p:nvSpPr>
        <p:spPr/>
        <p:txBody>
          <a:bodyPr>
            <a:normAutofit/>
          </a:bodyPr>
          <a:lstStyle/>
          <a:p>
            <a:r>
              <a:rPr lang="en-US" b="1" dirty="0"/>
              <a:t>School Entry/Exit Types </a:t>
            </a:r>
            <a:r>
              <a:rPr lang="en-US" dirty="0"/>
              <a:t>– Describe circumstances under which student transfers into or out of a school/LEA, including enrollment status changes and mobility instances</a:t>
            </a:r>
          </a:p>
          <a:p>
            <a:r>
              <a:rPr lang="en-US" b="1" dirty="0"/>
              <a:t>Retention Codes </a:t>
            </a:r>
            <a:r>
              <a:rPr lang="en-US" dirty="0"/>
              <a:t>– Indicates the </a:t>
            </a:r>
            <a:r>
              <a:rPr lang="en-US" i="1" dirty="0"/>
              <a:t>expected grade level </a:t>
            </a:r>
            <a:r>
              <a:rPr lang="en-US" dirty="0"/>
              <a:t>for the student </a:t>
            </a:r>
            <a:r>
              <a:rPr lang="en-US" i="1" dirty="0"/>
              <a:t>in the following school year</a:t>
            </a:r>
          </a:p>
          <a:p>
            <a:pPr lvl="1"/>
            <a:r>
              <a:rPr lang="en-US" dirty="0"/>
              <a:t>Retention Code 1 – grade K-12 student repeating the grade</a:t>
            </a:r>
          </a:p>
          <a:p>
            <a:pPr lvl="1"/>
            <a:r>
              <a:rPr lang="en-US" dirty="0"/>
              <a:t>Retention Code 2 – grade 12 student returning for a postsecondary program (PTECH 5-6 or TREP)</a:t>
            </a:r>
          </a:p>
          <a:p>
            <a:pPr lvl="1"/>
            <a:r>
              <a:rPr lang="en-US" dirty="0"/>
              <a:t>Retention Code 3 – grade 12 student returning for SPED 18-21 Transition</a:t>
            </a:r>
          </a:p>
          <a:p>
            <a:r>
              <a:rPr lang="en-US" dirty="0"/>
              <a:t>Multiple records per student’s enrollment timeframe</a:t>
            </a:r>
          </a:p>
          <a:p>
            <a:r>
              <a:rPr lang="en-US" dirty="0"/>
              <a:t>Anticipated Year of Graduation Fields</a:t>
            </a:r>
          </a:p>
          <a:p>
            <a:pPr lvl="1"/>
            <a:r>
              <a:rPr lang="en-US" dirty="0"/>
              <a:t>Set the year a student enters a CO public high school for the first time, typically grade 9</a:t>
            </a:r>
          </a:p>
        </p:txBody>
      </p:sp>
      <p:sp>
        <p:nvSpPr>
          <p:cNvPr id="4" name="Slide Number Placeholder 3">
            <a:extLst>
              <a:ext uri="{FF2B5EF4-FFF2-40B4-BE49-F238E27FC236}">
                <a16:creationId xmlns:a16="http://schemas.microsoft.com/office/drawing/2014/main" id="{D56E9E7F-4F6C-B2BD-300F-BA0D652B8C6F}"/>
              </a:ext>
            </a:extLst>
          </p:cNvPr>
          <p:cNvSpPr>
            <a:spLocks noGrp="1"/>
          </p:cNvSpPr>
          <p:nvPr>
            <p:ph type="sldNum" sz="quarter" idx="12"/>
          </p:nvPr>
        </p:nvSpPr>
        <p:spPr/>
        <p:txBody>
          <a:bodyPr/>
          <a:lstStyle/>
          <a:p>
            <a:fld id="{C479D5F6-EDCB-402A-AC08-4943A1820E8F}" type="slidenum">
              <a:rPr lang="en-US" smtClean="0"/>
              <a:pPr/>
              <a:t>7</a:t>
            </a:fld>
            <a:endParaRPr lang="en-US" dirty="0"/>
          </a:p>
        </p:txBody>
      </p:sp>
    </p:spTree>
    <p:extLst>
      <p:ext uri="{BB962C8B-B14F-4D97-AF65-F5344CB8AC3E}">
        <p14:creationId xmlns:p14="http://schemas.microsoft.com/office/powerpoint/2010/main" val="1795098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66333B-3A48-8F45-3552-181F3EB1D21C}"/>
              </a:ext>
            </a:extLst>
          </p:cNvPr>
          <p:cNvSpPr>
            <a:spLocks noGrp="1"/>
          </p:cNvSpPr>
          <p:nvPr>
            <p:ph type="title"/>
          </p:nvPr>
        </p:nvSpPr>
        <p:spPr/>
        <p:txBody>
          <a:bodyPr/>
          <a:lstStyle/>
          <a:p>
            <a:r>
              <a:rPr lang="en-US" dirty="0"/>
              <a:t>School Exit Type 00</a:t>
            </a:r>
          </a:p>
        </p:txBody>
      </p:sp>
      <p:sp>
        <p:nvSpPr>
          <p:cNvPr id="5" name="Content Placeholder 4">
            <a:extLst>
              <a:ext uri="{FF2B5EF4-FFF2-40B4-BE49-F238E27FC236}">
                <a16:creationId xmlns:a16="http://schemas.microsoft.com/office/drawing/2014/main" id="{69504BCD-50D8-295C-8402-8C1364411152}"/>
              </a:ext>
            </a:extLst>
          </p:cNvPr>
          <p:cNvSpPr>
            <a:spLocks noGrp="1"/>
          </p:cNvSpPr>
          <p:nvPr>
            <p:ph idx="1"/>
          </p:nvPr>
        </p:nvSpPr>
        <p:spPr/>
        <p:txBody>
          <a:bodyPr/>
          <a:lstStyle/>
          <a:p>
            <a:r>
              <a:rPr lang="en-US" dirty="0"/>
              <a:t>School Exit Type 00 = did not exit</a:t>
            </a:r>
          </a:p>
          <a:p>
            <a:r>
              <a:rPr lang="en-US" dirty="0"/>
              <a:t>Used for any student who completes the school year, </a:t>
            </a:r>
            <a:r>
              <a:rPr lang="en-US" dirty="0">
                <a:highlight>
                  <a:srgbClr val="FCD99A"/>
                </a:highlight>
              </a:rPr>
              <a:t>regardless of their anticipated enrollment</a:t>
            </a:r>
            <a:r>
              <a:rPr lang="en-US" dirty="0"/>
              <a:t> the next year</a:t>
            </a:r>
          </a:p>
          <a:p>
            <a:pPr lvl="1"/>
            <a:r>
              <a:rPr lang="en-US" dirty="0"/>
              <a:t>Per the Colorado Code of Regulations (1-CCR-301-1), “students shall be counted as completing (finishing) the school year </a:t>
            </a:r>
            <a:r>
              <a:rPr lang="en-US" dirty="0">
                <a:highlight>
                  <a:srgbClr val="FCD99A"/>
                </a:highlight>
              </a:rPr>
              <a:t>if they leave school within three weeks of the last day of school…”</a:t>
            </a:r>
          </a:p>
          <a:p>
            <a:r>
              <a:rPr lang="en-US" dirty="0"/>
              <a:t>Must be paired with school exit date ‘00000000’</a:t>
            </a:r>
          </a:p>
          <a:p>
            <a:r>
              <a:rPr lang="en-US" dirty="0"/>
              <a:t>Students with school exit type 00 in the prior year (2024-2025) must have a record in the current year (2025-2026)</a:t>
            </a:r>
          </a:p>
          <a:p>
            <a:endParaRPr lang="en-US" dirty="0"/>
          </a:p>
        </p:txBody>
      </p:sp>
      <p:sp>
        <p:nvSpPr>
          <p:cNvPr id="3" name="Slide Number Placeholder 2">
            <a:extLst>
              <a:ext uri="{FF2B5EF4-FFF2-40B4-BE49-F238E27FC236}">
                <a16:creationId xmlns:a16="http://schemas.microsoft.com/office/drawing/2014/main" id="{40E3C043-1063-AB2D-4A2B-DBD8BC481365}"/>
              </a:ext>
            </a:extLst>
          </p:cNvPr>
          <p:cNvSpPr>
            <a:spLocks noGrp="1"/>
          </p:cNvSpPr>
          <p:nvPr>
            <p:ph type="sldNum" sz="quarter" idx="12"/>
          </p:nvPr>
        </p:nvSpPr>
        <p:spPr/>
        <p:txBody>
          <a:bodyPr/>
          <a:lstStyle/>
          <a:p>
            <a:fld id="{C479D5F6-EDCB-402A-AC08-4943A1820E8F}" type="slidenum">
              <a:rPr lang="en-US" smtClean="0"/>
              <a:pPr/>
              <a:t>8</a:t>
            </a:fld>
            <a:endParaRPr lang="en-US" dirty="0"/>
          </a:p>
        </p:txBody>
      </p:sp>
    </p:spTree>
    <p:extLst>
      <p:ext uri="{BB962C8B-B14F-4D97-AF65-F5344CB8AC3E}">
        <p14:creationId xmlns:p14="http://schemas.microsoft.com/office/powerpoint/2010/main" val="170528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EAA997A-FF36-C18D-8F85-FC531C2FD81C}"/>
              </a:ext>
            </a:extLst>
          </p:cNvPr>
          <p:cNvSpPr>
            <a:spLocks noGrp="1"/>
          </p:cNvSpPr>
          <p:nvPr>
            <p:ph type="title"/>
          </p:nvPr>
        </p:nvSpPr>
        <p:spPr/>
        <p:txBody>
          <a:bodyPr/>
          <a:lstStyle/>
          <a:p>
            <a:r>
              <a:rPr lang="en-US" dirty="0"/>
              <a:t>One-Day Records</a:t>
            </a:r>
          </a:p>
        </p:txBody>
      </p:sp>
      <p:sp>
        <p:nvSpPr>
          <p:cNvPr id="10" name="Content Placeholder 9">
            <a:extLst>
              <a:ext uri="{FF2B5EF4-FFF2-40B4-BE49-F238E27FC236}">
                <a16:creationId xmlns:a16="http://schemas.microsoft.com/office/drawing/2014/main" id="{8F5145EE-F002-5BA1-D1D0-F3C232ED95B6}"/>
              </a:ext>
            </a:extLst>
          </p:cNvPr>
          <p:cNvSpPr>
            <a:spLocks noGrp="1"/>
          </p:cNvSpPr>
          <p:nvPr>
            <p:ph sz="quarter" idx="16"/>
          </p:nvPr>
        </p:nvSpPr>
        <p:spPr>
          <a:xfrm>
            <a:off x="272959" y="322799"/>
            <a:ext cx="11646082" cy="2250758"/>
          </a:xfrm>
        </p:spPr>
        <p:txBody>
          <a:bodyPr>
            <a:normAutofit fontScale="85000" lnSpcReduction="20000"/>
          </a:bodyPr>
          <a:lstStyle/>
          <a:p>
            <a:r>
              <a:rPr lang="en-US" dirty="0"/>
              <a:t>Used to reconcile student enrollment records</a:t>
            </a:r>
          </a:p>
          <a:p>
            <a:pPr lvl="1"/>
            <a:r>
              <a:rPr lang="en-US" dirty="0"/>
              <a:t>Transfer out of the district over the summer</a:t>
            </a:r>
          </a:p>
          <a:p>
            <a:pPr lvl="1"/>
            <a:r>
              <a:rPr lang="en-US" dirty="0"/>
              <a:t>Summer dropouts</a:t>
            </a:r>
          </a:p>
          <a:p>
            <a:pPr lvl="1"/>
            <a:r>
              <a:rPr lang="en-US" dirty="0"/>
              <a:t>Grade reassignments</a:t>
            </a:r>
          </a:p>
          <a:p>
            <a:pPr lvl="1"/>
            <a:r>
              <a:rPr lang="en-US" dirty="0"/>
              <a:t>Reconcile final exit status for a student in the AYG cohort</a:t>
            </a:r>
          </a:p>
          <a:p>
            <a:r>
              <a:rPr lang="en-US" dirty="0"/>
              <a:t>Must have a valid school code</a:t>
            </a:r>
          </a:p>
          <a:p>
            <a:pPr lvl="1"/>
            <a:r>
              <a:rPr lang="en-US" dirty="0"/>
              <a:t>Matriculating students who transfer out of the district: Use the school code for the school the student </a:t>
            </a:r>
            <a:r>
              <a:rPr lang="en-US" i="1" dirty="0"/>
              <a:t>would</a:t>
            </a:r>
            <a:r>
              <a:rPr lang="en-US" dirty="0"/>
              <a:t> have attended unless a dropout. Then, use the summer district dropout coding pattern.</a:t>
            </a:r>
          </a:p>
          <a:p>
            <a:pPr lvl="1"/>
            <a:endParaRPr lang="en-US" dirty="0"/>
          </a:p>
          <a:p>
            <a:endParaRPr lang="en-US" dirty="0"/>
          </a:p>
        </p:txBody>
      </p:sp>
      <p:sp>
        <p:nvSpPr>
          <p:cNvPr id="11" name="Content Placeholder 10">
            <a:extLst>
              <a:ext uri="{FF2B5EF4-FFF2-40B4-BE49-F238E27FC236}">
                <a16:creationId xmlns:a16="http://schemas.microsoft.com/office/drawing/2014/main" id="{0942D5B5-B71B-9858-4B1B-BDBE24A42808}"/>
              </a:ext>
            </a:extLst>
          </p:cNvPr>
          <p:cNvSpPr>
            <a:spLocks noGrp="1"/>
          </p:cNvSpPr>
          <p:nvPr>
            <p:ph sz="quarter" idx="17"/>
          </p:nvPr>
        </p:nvSpPr>
        <p:spPr>
          <a:xfrm>
            <a:off x="272957" y="2953512"/>
            <a:ext cx="7315200" cy="2760730"/>
          </a:xfrm>
        </p:spPr>
        <p:txBody>
          <a:bodyPr>
            <a:normAutofit fontScale="92500" lnSpcReduction="20000"/>
          </a:bodyPr>
          <a:lstStyle/>
          <a:p>
            <a:pPr marL="0" indent="0">
              <a:buNone/>
            </a:pPr>
            <a:r>
              <a:rPr lang="en-US" b="1" dirty="0"/>
              <a:t>Beginning of the Year</a:t>
            </a:r>
          </a:p>
          <a:p>
            <a:r>
              <a:rPr lang="en-US" dirty="0"/>
              <a:t>Occurs in the summer before the start of a LEA’s school calendar</a:t>
            </a:r>
          </a:p>
          <a:p>
            <a:pPr lvl="1"/>
            <a:r>
              <a:rPr lang="en-US" dirty="0"/>
              <a:t>Best practice: 07/01 entry and exit date</a:t>
            </a:r>
          </a:p>
          <a:p>
            <a:r>
              <a:rPr lang="en-US" dirty="0"/>
              <a:t>Grade Level reflects the grade the student </a:t>
            </a:r>
            <a:r>
              <a:rPr lang="en-US" i="1" dirty="0"/>
              <a:t>would</a:t>
            </a:r>
            <a:r>
              <a:rPr lang="en-US" dirty="0"/>
              <a:t> have been in if enrolled in the current year</a:t>
            </a:r>
          </a:p>
          <a:p>
            <a:r>
              <a:rPr lang="en-US" dirty="0"/>
              <a:t>Language Proficiency reflects the ML proficiency a student </a:t>
            </a:r>
            <a:r>
              <a:rPr lang="en-US" i="1" dirty="0"/>
              <a:t>would</a:t>
            </a:r>
            <a:r>
              <a:rPr lang="en-US" dirty="0"/>
              <a:t> have if enrolled in the current year</a:t>
            </a:r>
          </a:p>
          <a:p>
            <a:endParaRPr lang="en-US" dirty="0"/>
          </a:p>
        </p:txBody>
      </p:sp>
      <p:sp>
        <p:nvSpPr>
          <p:cNvPr id="9" name="Content Placeholder 8">
            <a:extLst>
              <a:ext uri="{FF2B5EF4-FFF2-40B4-BE49-F238E27FC236}">
                <a16:creationId xmlns:a16="http://schemas.microsoft.com/office/drawing/2014/main" id="{9666DB25-6AD2-8735-8284-C65A817683CC}"/>
              </a:ext>
            </a:extLst>
          </p:cNvPr>
          <p:cNvSpPr>
            <a:spLocks noGrp="1"/>
          </p:cNvSpPr>
          <p:nvPr>
            <p:ph sz="quarter" idx="15"/>
          </p:nvPr>
        </p:nvSpPr>
        <p:spPr>
          <a:xfrm>
            <a:off x="7804241" y="2953508"/>
            <a:ext cx="4114800" cy="2760730"/>
          </a:xfrm>
        </p:spPr>
        <p:txBody>
          <a:bodyPr/>
          <a:lstStyle/>
          <a:p>
            <a:pPr marL="0" indent="0">
              <a:buNone/>
            </a:pPr>
            <a:r>
              <a:rPr lang="en-US" b="1" dirty="0"/>
              <a:t>End of the Year</a:t>
            </a:r>
          </a:p>
          <a:p>
            <a:r>
              <a:rPr lang="en-US" dirty="0"/>
              <a:t>Reconcile a student in the AYG cohort who has an updated final exit status from an LEA</a:t>
            </a:r>
          </a:p>
          <a:p>
            <a:r>
              <a:rPr lang="en-US" dirty="0"/>
              <a:t>Best practice: 06/30 entry and exit date</a:t>
            </a:r>
          </a:p>
          <a:p>
            <a:endParaRPr lang="en-US" dirty="0"/>
          </a:p>
        </p:txBody>
      </p:sp>
      <p:sp>
        <p:nvSpPr>
          <p:cNvPr id="4" name="Slide Number Placeholder 3">
            <a:extLst>
              <a:ext uri="{FF2B5EF4-FFF2-40B4-BE49-F238E27FC236}">
                <a16:creationId xmlns:a16="http://schemas.microsoft.com/office/drawing/2014/main" id="{E9BBA0CE-6E51-0677-E0EC-D7DA58752171}"/>
              </a:ext>
            </a:extLst>
          </p:cNvPr>
          <p:cNvSpPr>
            <a:spLocks noGrp="1"/>
          </p:cNvSpPr>
          <p:nvPr>
            <p:ph type="sldNum" sz="quarter" idx="12"/>
          </p:nvPr>
        </p:nvSpPr>
        <p:spPr/>
        <p:txBody>
          <a:bodyPr/>
          <a:lstStyle/>
          <a:p>
            <a:fld id="{C479D5F6-EDCB-402A-AC08-4943A1820E8F}" type="slidenum">
              <a:rPr lang="en-US" smtClean="0"/>
              <a:pPr/>
              <a:t>9</a:t>
            </a:fld>
            <a:endParaRPr lang="en-US" dirty="0"/>
          </a:p>
        </p:txBody>
      </p:sp>
    </p:spTree>
    <p:extLst>
      <p:ext uri="{BB962C8B-B14F-4D97-AF65-F5344CB8AC3E}">
        <p14:creationId xmlns:p14="http://schemas.microsoft.com/office/powerpoint/2010/main" val="431286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8F69-2C4A-3D07-7A09-FBED2301F22F}"/>
              </a:ext>
            </a:extLst>
          </p:cNvPr>
          <p:cNvSpPr>
            <a:spLocks noGrp="1"/>
          </p:cNvSpPr>
          <p:nvPr>
            <p:ph type="title"/>
          </p:nvPr>
        </p:nvSpPr>
        <p:spPr/>
        <p:txBody>
          <a:bodyPr/>
          <a:lstStyle/>
          <a:p>
            <a:r>
              <a:rPr lang="en-US" dirty="0"/>
              <a:t>Adequate Documentation of Transfer</a:t>
            </a:r>
          </a:p>
        </p:txBody>
      </p:sp>
      <p:sp>
        <p:nvSpPr>
          <p:cNvPr id="3" name="Content Placeholder 2">
            <a:extLst>
              <a:ext uri="{FF2B5EF4-FFF2-40B4-BE49-F238E27FC236}">
                <a16:creationId xmlns:a16="http://schemas.microsoft.com/office/drawing/2014/main" id="{29D608AB-0895-22F1-485A-57ACD6702D17}"/>
              </a:ext>
            </a:extLst>
          </p:cNvPr>
          <p:cNvSpPr>
            <a:spLocks noGrp="1"/>
          </p:cNvSpPr>
          <p:nvPr>
            <p:ph sz="half" idx="1"/>
          </p:nvPr>
        </p:nvSpPr>
        <p:spPr/>
        <p:txBody>
          <a:bodyPr>
            <a:normAutofit/>
          </a:bodyPr>
          <a:lstStyle/>
          <a:p>
            <a:r>
              <a:rPr lang="en-US" dirty="0"/>
              <a:t>Documentation maintained by districts/schools when students transfer out of their district</a:t>
            </a:r>
          </a:p>
          <a:p>
            <a:pPr lvl="1"/>
            <a:r>
              <a:rPr lang="en-US" dirty="0"/>
              <a:t>Documentation necessary to avoid incorrectly coding students as dropouts.</a:t>
            </a:r>
          </a:p>
          <a:p>
            <a:pPr lvl="1"/>
            <a:r>
              <a:rPr lang="en-US" dirty="0"/>
              <a:t>Documentation supports selecting the appropriate exit type for ‘verified transfers out’ of your AYG graduation cohort</a:t>
            </a:r>
          </a:p>
          <a:p>
            <a:r>
              <a:rPr lang="en-US" dirty="0"/>
              <a:t>Adequate documentation is maintained </a:t>
            </a:r>
            <a:r>
              <a:rPr lang="en-US" b="1" dirty="0"/>
              <a:t>year-round </a:t>
            </a:r>
            <a:r>
              <a:rPr lang="en-US" dirty="0"/>
              <a:t>and should be readily available upon request by SEY collection </a:t>
            </a:r>
          </a:p>
          <a:p>
            <a:endParaRPr lang="en-US" dirty="0"/>
          </a:p>
        </p:txBody>
      </p:sp>
      <p:sp>
        <p:nvSpPr>
          <p:cNvPr id="4" name="Content Placeholder 3">
            <a:extLst>
              <a:ext uri="{FF2B5EF4-FFF2-40B4-BE49-F238E27FC236}">
                <a16:creationId xmlns:a16="http://schemas.microsoft.com/office/drawing/2014/main" id="{13A08B8B-5B28-D00C-7559-93FC8B6DAFEF}"/>
              </a:ext>
            </a:extLst>
          </p:cNvPr>
          <p:cNvSpPr>
            <a:spLocks noGrp="1"/>
          </p:cNvSpPr>
          <p:nvPr>
            <p:ph sz="half" idx="2"/>
          </p:nvPr>
        </p:nvSpPr>
        <p:spPr/>
        <p:txBody>
          <a:bodyPr>
            <a:normAutofit/>
          </a:bodyPr>
          <a:lstStyle/>
          <a:p>
            <a:r>
              <a:rPr lang="en-US" dirty="0"/>
              <a:t>All documentation should include the student’s SASID and full name</a:t>
            </a:r>
          </a:p>
          <a:p>
            <a:r>
              <a:rPr lang="en-US" dirty="0"/>
              <a:t>Type of documentation varies based on school exit type</a:t>
            </a:r>
          </a:p>
          <a:p>
            <a:pPr lvl="1"/>
            <a:r>
              <a:rPr lang="en-US" dirty="0"/>
              <a:t>Most common: confirmation of enrollment and attendance</a:t>
            </a:r>
          </a:p>
          <a:p>
            <a:r>
              <a:rPr lang="en-US" dirty="0"/>
              <a:t>See list of required documentation on SEY website or on SSA file layout</a:t>
            </a:r>
          </a:p>
          <a:p>
            <a:r>
              <a:rPr lang="en-US" dirty="0"/>
              <a:t>Sample forms available on SEY website</a:t>
            </a:r>
          </a:p>
        </p:txBody>
      </p:sp>
      <p:sp>
        <p:nvSpPr>
          <p:cNvPr id="5" name="Slide Number Placeholder 4">
            <a:extLst>
              <a:ext uri="{FF2B5EF4-FFF2-40B4-BE49-F238E27FC236}">
                <a16:creationId xmlns:a16="http://schemas.microsoft.com/office/drawing/2014/main" id="{99CF9D1D-5C42-474F-2EE5-623FD197B899}"/>
              </a:ext>
            </a:extLst>
          </p:cNvPr>
          <p:cNvSpPr>
            <a:spLocks noGrp="1"/>
          </p:cNvSpPr>
          <p:nvPr>
            <p:ph type="sldNum" sz="quarter" idx="12"/>
          </p:nvPr>
        </p:nvSpPr>
        <p:spPr/>
        <p:txBody>
          <a:bodyPr/>
          <a:lstStyle/>
          <a:p>
            <a:fld id="{C479D5F6-EDCB-402A-AC08-4943A1820E8F}" type="slidenum">
              <a:rPr lang="en-US" smtClean="0"/>
              <a:pPr/>
              <a:t>10</a:t>
            </a:fld>
            <a:endParaRPr lang="en-US" dirty="0"/>
          </a:p>
        </p:txBody>
      </p:sp>
    </p:spTree>
    <p:extLst>
      <p:ext uri="{BB962C8B-B14F-4D97-AF65-F5344CB8AC3E}">
        <p14:creationId xmlns:p14="http://schemas.microsoft.com/office/powerpoint/2010/main" val="3189906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1F96-E438-7132-B08A-91DCAF162BAC}"/>
              </a:ext>
            </a:extLst>
          </p:cNvPr>
          <p:cNvSpPr>
            <a:spLocks noGrp="1"/>
          </p:cNvSpPr>
          <p:nvPr>
            <p:ph type="title"/>
          </p:nvPr>
        </p:nvSpPr>
        <p:spPr/>
        <p:txBody>
          <a:bodyPr/>
          <a:lstStyle/>
          <a:p>
            <a:r>
              <a:rPr lang="en-US" dirty="0"/>
              <a:t>1-CCR-301 Highlights/Reminders</a:t>
            </a:r>
          </a:p>
        </p:txBody>
      </p:sp>
      <p:sp>
        <p:nvSpPr>
          <p:cNvPr id="3" name="Content Placeholder 2">
            <a:extLst>
              <a:ext uri="{FF2B5EF4-FFF2-40B4-BE49-F238E27FC236}">
                <a16:creationId xmlns:a16="http://schemas.microsoft.com/office/drawing/2014/main" id="{D56ACB62-5F1F-7C74-DFBB-31113164156A}"/>
              </a:ext>
            </a:extLst>
          </p:cNvPr>
          <p:cNvSpPr>
            <a:spLocks noGrp="1"/>
          </p:cNvSpPr>
          <p:nvPr>
            <p:ph idx="1"/>
          </p:nvPr>
        </p:nvSpPr>
        <p:spPr/>
        <p:txBody>
          <a:bodyPr>
            <a:normAutofit/>
          </a:bodyPr>
          <a:lstStyle/>
          <a:p>
            <a:r>
              <a:rPr lang="en-US" dirty="0"/>
              <a:t>When a student withdraws, districts are authorized to request information from the parent or guardian about the specific type of educational enviornment that a student is transferring to in order to monitor compliance with the School Attendance Law. [section 22-33-104 (1), C.R.S.]</a:t>
            </a:r>
          </a:p>
          <a:p>
            <a:endParaRPr lang="en-US" dirty="0"/>
          </a:p>
          <a:p>
            <a:r>
              <a:rPr lang="en-US" dirty="0"/>
              <a:t>Colorado Public Schools and local education agencies are required to send transcripts or to confirm attendance when requested from another Colorado Public School or local education agency within two weeks of receiving the request with the exception of students in out of-home placements whose records must be transferred within five (5) days pursuant to sections 22-32-138(2)(a)(II) and (3)(a), C.R.S</a:t>
            </a:r>
          </a:p>
          <a:p>
            <a:endParaRPr lang="en-US" dirty="0"/>
          </a:p>
        </p:txBody>
      </p:sp>
      <p:sp>
        <p:nvSpPr>
          <p:cNvPr id="4" name="Slide Number Placeholder 3">
            <a:extLst>
              <a:ext uri="{FF2B5EF4-FFF2-40B4-BE49-F238E27FC236}">
                <a16:creationId xmlns:a16="http://schemas.microsoft.com/office/drawing/2014/main" id="{190C49D3-E5EF-9CE3-23E2-9CA9F546CD44}"/>
              </a:ext>
            </a:extLst>
          </p:cNvPr>
          <p:cNvSpPr>
            <a:spLocks noGrp="1"/>
          </p:cNvSpPr>
          <p:nvPr>
            <p:ph type="sldNum" sz="quarter" idx="12"/>
          </p:nvPr>
        </p:nvSpPr>
        <p:spPr/>
        <p:txBody>
          <a:bodyPr/>
          <a:lstStyle/>
          <a:p>
            <a:fld id="{C479D5F6-EDCB-402A-AC08-4943A1820E8F}" type="slidenum">
              <a:rPr lang="en-US" smtClean="0"/>
              <a:pPr/>
              <a:t>11</a:t>
            </a:fld>
            <a:endParaRPr lang="en-US" dirty="0"/>
          </a:p>
        </p:txBody>
      </p:sp>
    </p:spTree>
    <p:extLst>
      <p:ext uri="{BB962C8B-B14F-4D97-AF65-F5344CB8AC3E}">
        <p14:creationId xmlns:p14="http://schemas.microsoft.com/office/powerpoint/2010/main" val="201312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FA0F1-1552-12F0-3933-B42BC6A5BA0C}"/>
              </a:ext>
            </a:extLst>
          </p:cNvPr>
          <p:cNvSpPr>
            <a:spLocks noGrp="1"/>
          </p:cNvSpPr>
          <p:nvPr>
            <p:ph type="title"/>
          </p:nvPr>
        </p:nvSpPr>
        <p:spPr/>
        <p:txBody>
          <a:bodyPr/>
          <a:lstStyle/>
          <a:p>
            <a:r>
              <a:rPr lang="en-US" dirty="0"/>
              <a:t>Instances of Mobility</a:t>
            </a:r>
          </a:p>
        </p:txBody>
      </p:sp>
      <p:sp>
        <p:nvSpPr>
          <p:cNvPr id="3" name="Content Placeholder 2">
            <a:extLst>
              <a:ext uri="{FF2B5EF4-FFF2-40B4-BE49-F238E27FC236}">
                <a16:creationId xmlns:a16="http://schemas.microsoft.com/office/drawing/2014/main" id="{F48DE17A-617C-0A80-C243-E68D67B83677}"/>
              </a:ext>
            </a:extLst>
          </p:cNvPr>
          <p:cNvSpPr>
            <a:spLocks noGrp="1"/>
          </p:cNvSpPr>
          <p:nvPr>
            <p:ph sz="quarter" idx="15"/>
          </p:nvPr>
        </p:nvSpPr>
        <p:spPr>
          <a:xfrm>
            <a:off x="227916" y="224406"/>
            <a:ext cx="11583084" cy="3505384"/>
          </a:xfrm>
        </p:spPr>
        <p:txBody>
          <a:bodyPr>
            <a:normAutofit lnSpcReduction="10000"/>
          </a:bodyPr>
          <a:lstStyle/>
          <a:p>
            <a:r>
              <a:rPr lang="en-US" dirty="0"/>
              <a:t>Required reporting per state board rule</a:t>
            </a:r>
          </a:p>
          <a:p>
            <a:r>
              <a:rPr lang="en-US" dirty="0"/>
              <a:t>Captures timeframe of extended absence </a:t>
            </a:r>
          </a:p>
          <a:p>
            <a:pPr lvl="1"/>
            <a:r>
              <a:rPr lang="en-US" dirty="0"/>
              <a:t>10+ consecutive days regardless of reason</a:t>
            </a:r>
          </a:p>
          <a:p>
            <a:pPr lvl="1"/>
            <a:r>
              <a:rPr lang="en-US" dirty="0"/>
              <a:t>Student did not attend another educational setting during the extended absence</a:t>
            </a:r>
          </a:p>
          <a:p>
            <a:r>
              <a:rPr lang="en-US" dirty="0"/>
              <a:t>Used to calculate mobility rates</a:t>
            </a:r>
          </a:p>
          <a:p>
            <a:pPr lvl="1"/>
            <a:r>
              <a:rPr lang="en-US" dirty="0"/>
              <a:t>Mobility rates are based upon movement occurring after October 1</a:t>
            </a:r>
            <a:r>
              <a:rPr lang="en-US" baseline="30000" dirty="0"/>
              <a:t>st</a:t>
            </a:r>
            <a:r>
              <a:rPr lang="en-US" dirty="0"/>
              <a:t> </a:t>
            </a:r>
          </a:p>
          <a:p>
            <a:r>
              <a:rPr lang="en-US" dirty="0"/>
              <a:t>Requires multiple SSA records (attendance records)</a:t>
            </a:r>
          </a:p>
          <a:p>
            <a:pPr lvl="1"/>
            <a:r>
              <a:rPr lang="en-US" dirty="0">
                <a:highlight>
                  <a:srgbClr val="FCD99A"/>
                </a:highlight>
              </a:rPr>
              <a:t>LEAs should follow local policies and procedures used to track steps taken to attempt to reengage student/pursue truancy/etc. during timeframe where student is not attending the LEA (mobility instance)</a:t>
            </a:r>
          </a:p>
          <a:p>
            <a:endParaRPr lang="en-US" dirty="0"/>
          </a:p>
        </p:txBody>
      </p:sp>
      <p:graphicFrame>
        <p:nvGraphicFramePr>
          <p:cNvPr id="8" name="Content Placeholder 11">
            <a:extLst>
              <a:ext uri="{FF2B5EF4-FFF2-40B4-BE49-F238E27FC236}">
                <a16:creationId xmlns:a16="http://schemas.microsoft.com/office/drawing/2014/main" id="{CB45E441-558A-DBFA-49C2-509161CCC0D2}"/>
              </a:ext>
            </a:extLst>
          </p:cNvPr>
          <p:cNvGraphicFramePr>
            <a:graphicFrameLocks noGrp="1"/>
          </p:cNvGraphicFramePr>
          <p:nvPr>
            <p:ph sz="quarter" idx="17"/>
            <p:extLst>
              <p:ext uri="{D42A27DB-BD31-4B8C-83A1-F6EECF244321}">
                <p14:modId xmlns:p14="http://schemas.microsoft.com/office/powerpoint/2010/main" val="2942757755"/>
              </p:ext>
            </p:extLst>
          </p:nvPr>
        </p:nvGraphicFramePr>
        <p:xfrm>
          <a:off x="227919" y="3996584"/>
          <a:ext cx="11583081" cy="1828800"/>
        </p:xfrm>
        <a:graphic>
          <a:graphicData uri="http://schemas.openxmlformats.org/drawingml/2006/table">
            <a:tbl>
              <a:tblPr firstRow="1">
                <a:tableStyleId>{793D81CF-94F2-401A-BA57-92F5A7B2D0C5}</a:tableStyleId>
              </a:tblPr>
              <a:tblGrid>
                <a:gridCol w="3086784">
                  <a:extLst>
                    <a:ext uri="{9D8B030D-6E8A-4147-A177-3AD203B41FA5}">
                      <a16:colId xmlns:a16="http://schemas.microsoft.com/office/drawing/2014/main" val="2247330107"/>
                    </a:ext>
                  </a:extLst>
                </a:gridCol>
                <a:gridCol w="1400175">
                  <a:extLst>
                    <a:ext uri="{9D8B030D-6E8A-4147-A177-3AD203B41FA5}">
                      <a16:colId xmlns:a16="http://schemas.microsoft.com/office/drawing/2014/main" val="50054745"/>
                    </a:ext>
                  </a:extLst>
                </a:gridCol>
                <a:gridCol w="1728788">
                  <a:extLst>
                    <a:ext uri="{9D8B030D-6E8A-4147-A177-3AD203B41FA5}">
                      <a16:colId xmlns:a16="http://schemas.microsoft.com/office/drawing/2014/main" val="890128693"/>
                    </a:ext>
                  </a:extLst>
                </a:gridCol>
                <a:gridCol w="2043112">
                  <a:extLst>
                    <a:ext uri="{9D8B030D-6E8A-4147-A177-3AD203B41FA5}">
                      <a16:colId xmlns:a16="http://schemas.microsoft.com/office/drawing/2014/main" val="2596589661"/>
                    </a:ext>
                  </a:extLst>
                </a:gridCol>
                <a:gridCol w="1628775">
                  <a:extLst>
                    <a:ext uri="{9D8B030D-6E8A-4147-A177-3AD203B41FA5}">
                      <a16:colId xmlns:a16="http://schemas.microsoft.com/office/drawing/2014/main" val="1489037020"/>
                    </a:ext>
                  </a:extLst>
                </a:gridCol>
                <a:gridCol w="1695447">
                  <a:extLst>
                    <a:ext uri="{9D8B030D-6E8A-4147-A177-3AD203B41FA5}">
                      <a16:colId xmlns:a16="http://schemas.microsoft.com/office/drawing/2014/main" val="3574377007"/>
                    </a:ext>
                  </a:extLst>
                </a:gridCol>
              </a:tblGrid>
              <a:tr h="232492">
                <a:tc>
                  <a:txBody>
                    <a:bodyPr/>
                    <a:lstStyle/>
                    <a:p>
                      <a:r>
                        <a:rPr lang="en-US" sz="1600" dirty="0"/>
                        <a:t>Attendance Record</a:t>
                      </a:r>
                    </a:p>
                  </a:txBody>
                  <a:tcPr anchor="ctr"/>
                </a:tc>
                <a:tc>
                  <a:txBody>
                    <a:bodyPr/>
                    <a:lstStyle/>
                    <a:p>
                      <a:pPr algn="ctr"/>
                      <a:r>
                        <a:rPr lang="en-US" sz="1600" dirty="0"/>
                        <a:t>School Code</a:t>
                      </a:r>
                    </a:p>
                  </a:txBody>
                  <a:tcPr anchor="ctr"/>
                </a:tc>
                <a:tc>
                  <a:txBody>
                    <a:bodyPr/>
                    <a:lstStyle/>
                    <a:p>
                      <a:pPr algn="ctr"/>
                      <a:r>
                        <a:rPr lang="en-US" sz="1600" dirty="0"/>
                        <a:t>School Entry Date</a:t>
                      </a:r>
                    </a:p>
                  </a:txBody>
                  <a:tcPr anchor="ctr"/>
                </a:tc>
                <a:tc>
                  <a:txBody>
                    <a:bodyPr/>
                    <a:lstStyle/>
                    <a:p>
                      <a:pPr algn="ctr"/>
                      <a:r>
                        <a:rPr lang="en-US" sz="1600" dirty="0"/>
                        <a:t>School Entry Type</a:t>
                      </a:r>
                    </a:p>
                  </a:txBody>
                  <a:tcPr anchor="ctr"/>
                </a:tc>
                <a:tc>
                  <a:txBody>
                    <a:bodyPr/>
                    <a:lstStyle/>
                    <a:p>
                      <a:pPr algn="ctr"/>
                      <a:r>
                        <a:rPr lang="en-US" sz="1600" dirty="0"/>
                        <a:t>School Exit Date</a:t>
                      </a:r>
                    </a:p>
                  </a:txBody>
                  <a:tcPr anchor="ctr"/>
                </a:tc>
                <a:tc>
                  <a:txBody>
                    <a:bodyPr/>
                    <a:lstStyle/>
                    <a:p>
                      <a:pPr algn="ctr"/>
                      <a:r>
                        <a:rPr lang="en-US" sz="1600" dirty="0"/>
                        <a:t>School Exit Type</a:t>
                      </a:r>
                    </a:p>
                  </a:txBody>
                  <a:tcPr anchor="ctr"/>
                </a:tc>
                <a:extLst>
                  <a:ext uri="{0D108BD9-81ED-4DB2-BD59-A6C34878D82A}">
                    <a16:rowId xmlns:a16="http://schemas.microsoft.com/office/drawing/2014/main" val="2296325322"/>
                  </a:ext>
                </a:extLst>
              </a:tr>
              <a:tr h="232492">
                <a:tc>
                  <a:txBody>
                    <a:bodyPr/>
                    <a:lstStyle/>
                    <a:p>
                      <a:r>
                        <a:rPr lang="en-US" sz="1600" dirty="0"/>
                        <a:t>Mobility instance initiated</a:t>
                      </a:r>
                    </a:p>
                  </a:txBody>
                  <a:tcPr anchor="ctr">
                    <a:lnB w="28575" cap="flat" cmpd="sng" algn="ctr">
                      <a:solidFill>
                        <a:schemeClr val="accent5"/>
                      </a:solidFill>
                      <a:prstDash val="solid"/>
                      <a:round/>
                      <a:headEnd type="none" w="med" len="med"/>
                      <a:tailEnd type="none" w="med" len="med"/>
                    </a:lnB>
                  </a:tcPr>
                </a:tc>
                <a:tc>
                  <a:txBody>
                    <a:bodyPr/>
                    <a:lstStyle/>
                    <a:p>
                      <a:pPr algn="ctr"/>
                      <a:r>
                        <a:rPr lang="en-US" sz="1600" dirty="0"/>
                        <a:t>1234</a:t>
                      </a:r>
                    </a:p>
                  </a:txBody>
                  <a:tcPr anchor="ctr">
                    <a:lnB w="28575" cap="flat" cmpd="sng" algn="ctr">
                      <a:solidFill>
                        <a:schemeClr val="accent5"/>
                      </a:solidFill>
                      <a:prstDash val="solid"/>
                      <a:round/>
                      <a:headEnd type="none" w="med" len="med"/>
                      <a:tailEnd type="none" w="med" len="med"/>
                    </a:lnB>
                  </a:tcPr>
                </a:tc>
                <a:tc>
                  <a:txBody>
                    <a:bodyPr/>
                    <a:lstStyle/>
                    <a:p>
                      <a:pPr algn="ctr"/>
                      <a:r>
                        <a:rPr lang="en-US" sz="1600" dirty="0"/>
                        <a:t>08152025</a:t>
                      </a:r>
                    </a:p>
                  </a:txBody>
                  <a:tcPr anchor="ctr">
                    <a:lnB w="28575" cap="flat" cmpd="sng" algn="ctr">
                      <a:solidFill>
                        <a:schemeClr val="accent5"/>
                      </a:solidFill>
                      <a:prstDash val="solid"/>
                      <a:round/>
                      <a:headEnd type="none" w="med" len="med"/>
                      <a:tailEnd type="none" w="med" len="med"/>
                    </a:lnB>
                  </a:tcPr>
                </a:tc>
                <a:tc>
                  <a:txBody>
                    <a:bodyPr/>
                    <a:lstStyle/>
                    <a:p>
                      <a:pPr algn="ctr"/>
                      <a:r>
                        <a:rPr lang="en-US" sz="1600" dirty="0"/>
                        <a:t>02</a:t>
                      </a:r>
                    </a:p>
                  </a:txBody>
                  <a:tcPr anchor="ctr">
                    <a:lnB w="28575" cap="flat" cmpd="sng" algn="ctr">
                      <a:solidFill>
                        <a:schemeClr val="accent5"/>
                      </a:solidFill>
                      <a:prstDash val="solid"/>
                      <a:round/>
                      <a:headEnd type="none" w="med" len="med"/>
                      <a:tailEnd type="none" w="med" len="med"/>
                    </a:lnB>
                  </a:tcPr>
                </a:tc>
                <a:tc>
                  <a:txBody>
                    <a:bodyPr/>
                    <a:lstStyle/>
                    <a:p>
                      <a:pPr algn="ctr"/>
                      <a:r>
                        <a:rPr lang="en-US" sz="1600" dirty="0"/>
                        <a:t>02012026</a:t>
                      </a:r>
                    </a:p>
                  </a:txBody>
                  <a:tcPr anchor="ctr">
                    <a:lnB w="28575" cap="flat" cmpd="sng" algn="ctr">
                      <a:solidFill>
                        <a:schemeClr val="accent5"/>
                      </a:solidFill>
                      <a:prstDash val="solid"/>
                      <a:round/>
                      <a:headEnd type="none" w="med" len="med"/>
                      <a:tailEnd type="none" w="med" len="med"/>
                    </a:lnB>
                  </a:tcPr>
                </a:tc>
                <a:tc>
                  <a:txBody>
                    <a:bodyPr/>
                    <a:lstStyle/>
                    <a:p>
                      <a:pPr algn="ctr"/>
                      <a:r>
                        <a:rPr lang="en-US" sz="1600" dirty="0"/>
                        <a:t>25</a:t>
                      </a:r>
                    </a:p>
                  </a:txBody>
                  <a:tcPr anchor="ctr">
                    <a:lnB w="28575" cap="flat" cmpd="sng" algn="ctr">
                      <a:solidFill>
                        <a:schemeClr val="accent5"/>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85754518"/>
                  </a:ext>
                </a:extLst>
              </a:tr>
              <a:tr h="232492">
                <a:tc>
                  <a:txBody>
                    <a:bodyPr/>
                    <a:lstStyle/>
                    <a:p>
                      <a:r>
                        <a:rPr lang="en-US" sz="1600" dirty="0"/>
                        <a:t>LEA internal record</a:t>
                      </a:r>
                    </a:p>
                    <a:p>
                      <a:r>
                        <a:rPr lang="en-US" sz="1600" b="1" dirty="0">
                          <a:solidFill>
                            <a:schemeClr val="accent5"/>
                          </a:solidFill>
                        </a:rPr>
                        <a:t>Not state reportable</a:t>
                      </a:r>
                    </a:p>
                  </a:txBody>
                  <a:tcPr anchor="ctr">
                    <a:lnL w="28575" cap="flat" cmpd="sng" algn="ctr">
                      <a:solidFill>
                        <a:schemeClr val="accent5"/>
                      </a:solidFill>
                      <a:prstDash val="solid"/>
                      <a:round/>
                      <a:headEnd type="none" w="med" len="med"/>
                      <a:tailEnd type="none" w="med" len="med"/>
                    </a:lnL>
                    <a:lnT w="28575" cap="flat" cmpd="sng" algn="ctr">
                      <a:solidFill>
                        <a:schemeClr val="accent5"/>
                      </a:solidFill>
                      <a:prstDash val="solid"/>
                      <a:round/>
                      <a:headEnd type="none" w="med" len="med"/>
                      <a:tailEnd type="none" w="med" len="med"/>
                    </a:lnT>
                    <a:lnB w="28575" cap="flat" cmpd="sng" algn="ctr">
                      <a:solidFill>
                        <a:schemeClr val="accent5"/>
                      </a:solidFill>
                      <a:prstDash val="solid"/>
                      <a:round/>
                      <a:headEnd type="none" w="med" len="med"/>
                      <a:tailEnd type="none" w="med" len="med"/>
                    </a:lnB>
                    <a:solidFill>
                      <a:schemeClr val="tx2">
                        <a:lumMod val="40000"/>
                        <a:lumOff val="60000"/>
                      </a:schemeClr>
                    </a:solidFill>
                  </a:tcPr>
                </a:tc>
                <a:tc>
                  <a:txBody>
                    <a:bodyPr/>
                    <a:lstStyle/>
                    <a:p>
                      <a:pPr algn="ctr"/>
                      <a:r>
                        <a:rPr lang="en-US" sz="1600" dirty="0" err="1"/>
                        <a:t>xxxx</a:t>
                      </a:r>
                      <a:endParaRPr lang="en-US" sz="1600" dirty="0"/>
                    </a:p>
                  </a:txBody>
                  <a:tcPr anchor="ctr">
                    <a:lnT w="28575" cap="flat" cmpd="sng" algn="ctr">
                      <a:solidFill>
                        <a:schemeClr val="accent5"/>
                      </a:solidFill>
                      <a:prstDash val="solid"/>
                      <a:round/>
                      <a:headEnd type="none" w="med" len="med"/>
                      <a:tailEnd type="none" w="med" len="med"/>
                    </a:lnT>
                    <a:lnB w="28575" cap="flat" cmpd="sng" algn="ctr">
                      <a:solidFill>
                        <a:schemeClr val="accent5"/>
                      </a:solidFill>
                      <a:prstDash val="solid"/>
                      <a:round/>
                      <a:headEnd type="none" w="med" len="med"/>
                      <a:tailEnd type="none" w="med" len="med"/>
                    </a:lnB>
                    <a:solidFill>
                      <a:schemeClr val="tx2">
                        <a:lumMod val="40000"/>
                        <a:lumOff val="60000"/>
                      </a:schemeClr>
                    </a:solidFill>
                  </a:tcPr>
                </a:tc>
                <a:tc>
                  <a:txBody>
                    <a:bodyPr/>
                    <a:lstStyle/>
                    <a:p>
                      <a:pPr algn="ctr"/>
                      <a:r>
                        <a:rPr lang="en-US" sz="1600" dirty="0"/>
                        <a:t>02022026</a:t>
                      </a:r>
                    </a:p>
                  </a:txBody>
                  <a:tcPr anchor="ctr">
                    <a:lnT w="28575" cap="flat" cmpd="sng" algn="ctr">
                      <a:solidFill>
                        <a:schemeClr val="accent5"/>
                      </a:solidFill>
                      <a:prstDash val="solid"/>
                      <a:round/>
                      <a:headEnd type="none" w="med" len="med"/>
                      <a:tailEnd type="none" w="med" len="med"/>
                    </a:lnT>
                    <a:lnB w="28575" cap="flat" cmpd="sng" algn="ctr">
                      <a:solidFill>
                        <a:schemeClr val="accent5"/>
                      </a:solidFill>
                      <a:prstDash val="solid"/>
                      <a:round/>
                      <a:headEnd type="none" w="med" len="med"/>
                      <a:tailEnd type="none" w="med" len="med"/>
                    </a:lnB>
                    <a:solidFill>
                      <a:schemeClr val="tx2">
                        <a:lumMod val="40000"/>
                        <a:lumOff val="60000"/>
                      </a:schemeClr>
                    </a:solidFill>
                  </a:tcPr>
                </a:tc>
                <a:tc>
                  <a:txBody>
                    <a:bodyPr/>
                    <a:lstStyle/>
                    <a:p>
                      <a:pPr algn="ctr"/>
                      <a:r>
                        <a:rPr lang="en-US" sz="1600" dirty="0"/>
                        <a:t>xx</a:t>
                      </a:r>
                    </a:p>
                  </a:txBody>
                  <a:tcPr anchor="ctr">
                    <a:lnT w="28575" cap="flat" cmpd="sng" algn="ctr">
                      <a:solidFill>
                        <a:schemeClr val="accent5"/>
                      </a:solidFill>
                      <a:prstDash val="solid"/>
                      <a:round/>
                      <a:headEnd type="none" w="med" len="med"/>
                      <a:tailEnd type="none" w="med" len="med"/>
                    </a:lnT>
                    <a:lnB w="28575" cap="flat" cmpd="sng" algn="ctr">
                      <a:solidFill>
                        <a:schemeClr val="accent5"/>
                      </a:solidFill>
                      <a:prstDash val="solid"/>
                      <a:round/>
                      <a:headEnd type="none" w="med" len="med"/>
                      <a:tailEnd type="none" w="med" len="med"/>
                    </a:lnB>
                    <a:solidFill>
                      <a:schemeClr val="tx2">
                        <a:lumMod val="40000"/>
                        <a:lumOff val="60000"/>
                      </a:schemeClr>
                    </a:solidFill>
                  </a:tcPr>
                </a:tc>
                <a:tc>
                  <a:txBody>
                    <a:bodyPr/>
                    <a:lstStyle/>
                    <a:p>
                      <a:pPr algn="ctr"/>
                      <a:r>
                        <a:rPr lang="en-US" sz="1600" dirty="0"/>
                        <a:t>30312026</a:t>
                      </a:r>
                    </a:p>
                  </a:txBody>
                  <a:tcPr anchor="ctr">
                    <a:lnT w="28575" cap="flat" cmpd="sng" algn="ctr">
                      <a:solidFill>
                        <a:schemeClr val="accent5"/>
                      </a:solidFill>
                      <a:prstDash val="solid"/>
                      <a:round/>
                      <a:headEnd type="none" w="med" len="med"/>
                      <a:tailEnd type="none" w="med" len="med"/>
                    </a:lnT>
                    <a:lnB w="28575" cap="flat" cmpd="sng" algn="ctr">
                      <a:solidFill>
                        <a:schemeClr val="accent5"/>
                      </a:solidFill>
                      <a:prstDash val="solid"/>
                      <a:round/>
                      <a:headEnd type="none" w="med" len="med"/>
                      <a:tailEnd type="none" w="med" len="med"/>
                    </a:lnB>
                    <a:solidFill>
                      <a:schemeClr val="tx2">
                        <a:lumMod val="40000"/>
                        <a:lumOff val="60000"/>
                      </a:schemeClr>
                    </a:solidFill>
                  </a:tcPr>
                </a:tc>
                <a:tc>
                  <a:txBody>
                    <a:bodyPr/>
                    <a:lstStyle/>
                    <a:p>
                      <a:pPr algn="ctr"/>
                      <a:r>
                        <a:rPr lang="en-US" sz="1600" dirty="0"/>
                        <a:t>xx</a:t>
                      </a:r>
                    </a:p>
                  </a:txBody>
                  <a:tcPr anchor="ctr">
                    <a:lnR w="28575" cap="flat" cmpd="sng" algn="ctr">
                      <a:solidFill>
                        <a:schemeClr val="accent5"/>
                      </a:solidFill>
                      <a:prstDash val="solid"/>
                      <a:round/>
                      <a:headEnd type="none" w="med" len="med"/>
                      <a:tailEnd type="none" w="med" len="med"/>
                    </a:lnR>
                    <a:lnT w="28575" cap="flat" cmpd="sng" algn="ctr">
                      <a:solidFill>
                        <a:schemeClr val="accent5"/>
                      </a:solidFill>
                      <a:prstDash val="solid"/>
                      <a:round/>
                      <a:headEnd type="none" w="med" len="med"/>
                      <a:tailEnd type="none" w="med" len="med"/>
                    </a:lnT>
                    <a:lnB w="28575" cap="flat" cmpd="sng" algn="ctr">
                      <a:solidFill>
                        <a:schemeClr val="accent5"/>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514597254"/>
                  </a:ext>
                </a:extLst>
              </a:tr>
              <a:tr h="232492">
                <a:tc>
                  <a:txBody>
                    <a:bodyPr/>
                    <a:lstStyle/>
                    <a:p>
                      <a:r>
                        <a:rPr lang="en-US" sz="1600" dirty="0"/>
                        <a:t>Mobility instance resolved</a:t>
                      </a:r>
                    </a:p>
                  </a:txBody>
                  <a:tcPr anchor="ctr">
                    <a:lnT w="28575" cap="flat" cmpd="sng" algn="ctr">
                      <a:solidFill>
                        <a:schemeClr val="accent5"/>
                      </a:solidFill>
                      <a:prstDash val="solid"/>
                      <a:round/>
                      <a:headEnd type="none" w="med" len="med"/>
                      <a:tailEnd type="none" w="med" len="med"/>
                    </a:lnT>
                  </a:tcPr>
                </a:tc>
                <a:tc>
                  <a:txBody>
                    <a:bodyPr/>
                    <a:lstStyle/>
                    <a:p>
                      <a:pPr algn="ctr"/>
                      <a:r>
                        <a:rPr lang="en-US" sz="1600" dirty="0"/>
                        <a:t>1234</a:t>
                      </a:r>
                    </a:p>
                  </a:txBody>
                  <a:tcPr anchor="ctr">
                    <a:lnT w="28575" cap="flat" cmpd="sng" algn="ctr">
                      <a:solidFill>
                        <a:schemeClr val="accent5"/>
                      </a:solidFill>
                      <a:prstDash val="solid"/>
                      <a:round/>
                      <a:headEnd type="none" w="med" len="med"/>
                      <a:tailEnd type="none" w="med" len="med"/>
                    </a:lnT>
                  </a:tcPr>
                </a:tc>
                <a:tc>
                  <a:txBody>
                    <a:bodyPr/>
                    <a:lstStyle/>
                    <a:p>
                      <a:pPr algn="ctr"/>
                      <a:r>
                        <a:rPr lang="en-US" sz="1600" dirty="0"/>
                        <a:t>04012026</a:t>
                      </a:r>
                    </a:p>
                  </a:txBody>
                  <a:tcPr anchor="ctr">
                    <a:lnT w="28575" cap="flat" cmpd="sng" algn="ctr">
                      <a:solidFill>
                        <a:schemeClr val="accent5"/>
                      </a:solidFill>
                      <a:prstDash val="solid"/>
                      <a:round/>
                      <a:headEnd type="none" w="med" len="med"/>
                      <a:tailEnd type="none" w="med" len="med"/>
                    </a:lnT>
                  </a:tcPr>
                </a:tc>
                <a:tc>
                  <a:txBody>
                    <a:bodyPr/>
                    <a:lstStyle/>
                    <a:p>
                      <a:pPr algn="ctr"/>
                      <a:r>
                        <a:rPr lang="en-US" sz="1600" dirty="0"/>
                        <a:t>25</a:t>
                      </a:r>
                    </a:p>
                  </a:txBody>
                  <a:tcPr anchor="ctr">
                    <a:lnT w="28575" cap="flat" cmpd="sng" algn="ctr">
                      <a:solidFill>
                        <a:schemeClr val="accent5"/>
                      </a:solidFill>
                      <a:prstDash val="solid"/>
                      <a:round/>
                      <a:headEnd type="none" w="med" len="med"/>
                      <a:tailEnd type="none" w="med" len="med"/>
                    </a:lnT>
                    <a:solidFill>
                      <a:schemeClr val="accent6">
                        <a:lumMod val="40000"/>
                        <a:lumOff val="60000"/>
                      </a:schemeClr>
                    </a:solidFill>
                  </a:tcPr>
                </a:tc>
                <a:tc>
                  <a:txBody>
                    <a:bodyPr/>
                    <a:lstStyle/>
                    <a:p>
                      <a:pPr algn="ctr"/>
                      <a:r>
                        <a:rPr lang="en-US" sz="1600" dirty="0"/>
                        <a:t>00000000</a:t>
                      </a:r>
                    </a:p>
                  </a:txBody>
                  <a:tcPr anchor="ctr">
                    <a:lnT w="28575" cap="flat" cmpd="sng" algn="ctr">
                      <a:solidFill>
                        <a:schemeClr val="accent5"/>
                      </a:solidFill>
                      <a:prstDash val="solid"/>
                      <a:round/>
                      <a:headEnd type="none" w="med" len="med"/>
                      <a:tailEnd type="none" w="med" len="med"/>
                    </a:lnT>
                  </a:tcPr>
                </a:tc>
                <a:tc>
                  <a:txBody>
                    <a:bodyPr/>
                    <a:lstStyle/>
                    <a:p>
                      <a:pPr algn="ctr"/>
                      <a:r>
                        <a:rPr lang="en-US" sz="1600" dirty="0"/>
                        <a:t>00</a:t>
                      </a:r>
                    </a:p>
                  </a:txBody>
                  <a:tcPr anchor="ctr">
                    <a:lnT w="28575" cap="flat" cmpd="sng" algn="ctr">
                      <a:solidFill>
                        <a:schemeClr val="accent5"/>
                      </a:solidFill>
                      <a:prstDash val="solid"/>
                      <a:round/>
                      <a:headEnd type="none" w="med" len="med"/>
                      <a:tailEnd type="none" w="med" len="med"/>
                    </a:lnT>
                  </a:tcPr>
                </a:tc>
                <a:extLst>
                  <a:ext uri="{0D108BD9-81ED-4DB2-BD59-A6C34878D82A}">
                    <a16:rowId xmlns:a16="http://schemas.microsoft.com/office/drawing/2014/main" val="3371201397"/>
                  </a:ext>
                </a:extLst>
              </a:tr>
            </a:tbl>
          </a:graphicData>
        </a:graphic>
      </p:graphicFrame>
      <p:sp>
        <p:nvSpPr>
          <p:cNvPr id="5" name="Slide Number Placeholder 4">
            <a:extLst>
              <a:ext uri="{FF2B5EF4-FFF2-40B4-BE49-F238E27FC236}">
                <a16:creationId xmlns:a16="http://schemas.microsoft.com/office/drawing/2014/main" id="{B90ECAE0-3457-45E1-96F6-974ED4D7B321}"/>
              </a:ext>
            </a:extLst>
          </p:cNvPr>
          <p:cNvSpPr>
            <a:spLocks noGrp="1"/>
          </p:cNvSpPr>
          <p:nvPr>
            <p:ph type="sldNum" sz="quarter" idx="12"/>
          </p:nvPr>
        </p:nvSpPr>
        <p:spPr/>
        <p:txBody>
          <a:bodyPr/>
          <a:lstStyle/>
          <a:p>
            <a:fld id="{C479D5F6-EDCB-402A-AC08-4943A1820E8F}" type="slidenum">
              <a:rPr lang="en-US" smtClean="0"/>
              <a:pPr/>
              <a:t>12</a:t>
            </a:fld>
            <a:endParaRPr lang="en-US" dirty="0"/>
          </a:p>
        </p:txBody>
      </p:sp>
    </p:spTree>
    <p:extLst>
      <p:ext uri="{BB962C8B-B14F-4D97-AF65-F5344CB8AC3E}">
        <p14:creationId xmlns:p14="http://schemas.microsoft.com/office/powerpoint/2010/main" val="1679339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FB1F71-AE09-FE8D-830C-D6D919AA3B27}"/>
              </a:ext>
            </a:extLst>
          </p:cNvPr>
          <p:cNvSpPr>
            <a:spLocks noGrp="1"/>
          </p:cNvSpPr>
          <p:nvPr>
            <p:ph type="ctrTitle"/>
          </p:nvPr>
        </p:nvSpPr>
        <p:spPr/>
        <p:txBody>
          <a:bodyPr/>
          <a:lstStyle/>
          <a:p>
            <a:r>
              <a:rPr lang="en-US" dirty="0"/>
              <a:t>File Layout &amp; Data Sources</a:t>
            </a:r>
          </a:p>
        </p:txBody>
      </p:sp>
      <p:sp>
        <p:nvSpPr>
          <p:cNvPr id="5" name="Slide Number Placeholder 4">
            <a:extLst>
              <a:ext uri="{FF2B5EF4-FFF2-40B4-BE49-F238E27FC236}">
                <a16:creationId xmlns:a16="http://schemas.microsoft.com/office/drawing/2014/main" id="{5CA14D1F-42BF-8026-6B03-720547DB3CAA}"/>
              </a:ext>
            </a:extLst>
          </p:cNvPr>
          <p:cNvSpPr>
            <a:spLocks noGrp="1"/>
          </p:cNvSpPr>
          <p:nvPr>
            <p:ph type="sldNum" sz="quarter" idx="12"/>
          </p:nvPr>
        </p:nvSpPr>
        <p:spPr/>
        <p:txBody>
          <a:bodyPr/>
          <a:lstStyle/>
          <a:p>
            <a:fld id="{C479D5F6-EDCB-402A-AC08-4943A1820E8F}" type="slidenum">
              <a:rPr lang="en-US" smtClean="0"/>
              <a:pPr/>
              <a:t>13</a:t>
            </a:fld>
            <a:endParaRPr lang="en-US" dirty="0"/>
          </a:p>
        </p:txBody>
      </p:sp>
    </p:spTree>
    <p:extLst>
      <p:ext uri="{BB962C8B-B14F-4D97-AF65-F5344CB8AC3E}">
        <p14:creationId xmlns:p14="http://schemas.microsoft.com/office/powerpoint/2010/main" val="1134911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24D9A-64B6-48B0-995A-B5596ECBB786}"/>
              </a:ext>
            </a:extLst>
          </p:cNvPr>
          <p:cNvSpPr>
            <a:spLocks noGrp="1"/>
          </p:cNvSpPr>
          <p:nvPr>
            <p:ph type="title"/>
          </p:nvPr>
        </p:nvSpPr>
        <p:spPr/>
        <p:txBody>
          <a:bodyPr/>
          <a:lstStyle/>
          <a:p>
            <a:r>
              <a:rPr lang="en-US" dirty="0"/>
              <a:t>2025-2026</a:t>
            </a:r>
            <a:br>
              <a:rPr lang="en-US" dirty="0"/>
            </a:br>
            <a:r>
              <a:rPr lang="en-US" dirty="0"/>
              <a:t>SEY Changes</a:t>
            </a:r>
          </a:p>
        </p:txBody>
      </p:sp>
      <p:sp>
        <p:nvSpPr>
          <p:cNvPr id="6" name="Content Placeholder 5">
            <a:extLst>
              <a:ext uri="{FF2B5EF4-FFF2-40B4-BE49-F238E27FC236}">
                <a16:creationId xmlns:a16="http://schemas.microsoft.com/office/drawing/2014/main" id="{6960F96F-ABB0-B478-BB0B-D949C9AA894B}"/>
              </a:ext>
            </a:extLst>
          </p:cNvPr>
          <p:cNvSpPr>
            <a:spLocks noGrp="1"/>
          </p:cNvSpPr>
          <p:nvPr>
            <p:ph sz="half" idx="1"/>
          </p:nvPr>
        </p:nvSpPr>
        <p:spPr/>
        <p:txBody>
          <a:bodyPr>
            <a:normAutofit fontScale="92500" lnSpcReduction="10000"/>
          </a:bodyPr>
          <a:lstStyle/>
          <a:p>
            <a:r>
              <a:rPr lang="en-US" dirty="0"/>
              <a:t>Removed ‘Innovative Learning Opportunities Pilot’ data field</a:t>
            </a:r>
          </a:p>
          <a:p>
            <a:pPr lvl="1"/>
            <a:r>
              <a:rPr lang="en-US" dirty="0"/>
              <a:t>Program sunset, data no longer collected in Student Interchange</a:t>
            </a:r>
          </a:p>
          <a:p>
            <a:r>
              <a:rPr lang="en-US" dirty="0"/>
              <a:t>New Cross Collection Business Rules</a:t>
            </a:r>
          </a:p>
          <a:p>
            <a:pPr lvl="1"/>
            <a:r>
              <a:rPr lang="en-US" dirty="0"/>
              <a:t>S-EBT + SEY: FRL Status</a:t>
            </a:r>
          </a:p>
          <a:p>
            <a:pPr lvl="1"/>
            <a:r>
              <a:rPr lang="en-US" dirty="0"/>
              <a:t>Student Discipline + SEY: Expelled Education Services</a:t>
            </a:r>
          </a:p>
          <a:p>
            <a:r>
              <a:rPr lang="en-US" dirty="0"/>
              <a:t>Refined Cross Collection Business Rules</a:t>
            </a:r>
          </a:p>
          <a:p>
            <a:pPr lvl="1"/>
            <a:r>
              <a:rPr lang="en-US" dirty="0"/>
              <a:t>IEP Interchange + SEY</a:t>
            </a:r>
          </a:p>
          <a:p>
            <a:r>
              <a:rPr lang="en-US" dirty="0"/>
              <a:t>New Business Rules</a:t>
            </a:r>
          </a:p>
          <a:p>
            <a:pPr lvl="1"/>
            <a:r>
              <a:rPr lang="en-US" dirty="0"/>
              <a:t>Related to new entry/exit codes available on SSA file</a:t>
            </a:r>
          </a:p>
          <a:p>
            <a:r>
              <a:rPr lang="en-US" dirty="0"/>
              <a:t>CEDAR/COGNOS Report Refinement</a:t>
            </a:r>
          </a:p>
          <a:p>
            <a:pPr lvl="1"/>
            <a:r>
              <a:rPr lang="en-US" dirty="0"/>
              <a:t>Updates as needed</a:t>
            </a:r>
          </a:p>
        </p:txBody>
      </p:sp>
      <p:sp>
        <p:nvSpPr>
          <p:cNvPr id="4" name="Slide Number Placeholder 3">
            <a:extLst>
              <a:ext uri="{FF2B5EF4-FFF2-40B4-BE49-F238E27FC236}">
                <a16:creationId xmlns:a16="http://schemas.microsoft.com/office/drawing/2014/main" id="{09520B5C-8911-4F9C-A913-0FCEE1A63E52}"/>
              </a:ext>
            </a:extLst>
          </p:cNvPr>
          <p:cNvSpPr>
            <a:spLocks noGrp="1"/>
          </p:cNvSpPr>
          <p:nvPr>
            <p:ph type="sldNum" sz="quarter" idx="12"/>
          </p:nvPr>
        </p:nvSpPr>
        <p:spPr/>
        <p:txBody>
          <a:bodyPr/>
          <a:lstStyle/>
          <a:p>
            <a:fld id="{C479D5F6-EDCB-402A-AC08-4943A1820E8F}" type="slidenum">
              <a:rPr lang="en-US" smtClean="0"/>
              <a:pPr/>
              <a:t>14</a:t>
            </a:fld>
            <a:endParaRPr lang="en-US"/>
          </a:p>
        </p:txBody>
      </p:sp>
    </p:spTree>
    <p:extLst>
      <p:ext uri="{BB962C8B-B14F-4D97-AF65-F5344CB8AC3E}">
        <p14:creationId xmlns:p14="http://schemas.microsoft.com/office/powerpoint/2010/main" val="1401905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E4DA7-9ABC-FB6A-3E7A-B35C4AF71BE8}"/>
              </a:ext>
            </a:extLst>
          </p:cNvPr>
          <p:cNvSpPr>
            <a:spLocks noGrp="1"/>
          </p:cNvSpPr>
          <p:nvPr>
            <p:ph type="title"/>
          </p:nvPr>
        </p:nvSpPr>
        <p:spPr/>
        <p:txBody>
          <a:bodyPr/>
          <a:lstStyle/>
          <a:p>
            <a:r>
              <a:rPr lang="en-US" dirty="0"/>
              <a:t>2025-2026 Updated Status Dashboard</a:t>
            </a:r>
          </a:p>
        </p:txBody>
      </p:sp>
      <p:sp>
        <p:nvSpPr>
          <p:cNvPr id="4" name="Slide Number Placeholder 3">
            <a:extLst>
              <a:ext uri="{FF2B5EF4-FFF2-40B4-BE49-F238E27FC236}">
                <a16:creationId xmlns:a16="http://schemas.microsoft.com/office/drawing/2014/main" id="{D088BB55-6C9B-5D01-909B-D1699D88FAA7}"/>
              </a:ext>
            </a:extLst>
          </p:cNvPr>
          <p:cNvSpPr>
            <a:spLocks noGrp="1"/>
          </p:cNvSpPr>
          <p:nvPr>
            <p:ph type="sldNum" sz="quarter" idx="12"/>
          </p:nvPr>
        </p:nvSpPr>
        <p:spPr/>
        <p:txBody>
          <a:bodyPr/>
          <a:lstStyle/>
          <a:p>
            <a:fld id="{C479D5F6-EDCB-402A-AC08-4943A1820E8F}" type="slidenum">
              <a:rPr lang="en-US" smtClean="0"/>
              <a:pPr/>
              <a:t>15</a:t>
            </a:fld>
            <a:endParaRPr lang="en-US" dirty="0"/>
          </a:p>
        </p:txBody>
      </p:sp>
      <p:pic>
        <p:nvPicPr>
          <p:cNvPr id="5" name="Content Placeholder 17" descr="SEY Status Updated Status Dashboard screen with new features:&#10;&#10;Last Updated By - IdM user email address&#10;Validation Errors (All) - count of all errors&#10;SE500 error count- Highlights this specific error code because it has a custom message and requires communication with the collection lead to clear&#10;Regular Phase, Cross LEA, Post Cross Rule Count - Count of all errors and warnings for the phase&#10;Student Interchange File Overview&#10;Error count and last updated date for DEM (untagged), SSA (untagged), GG, and ADJ files&#10;">
            <a:extLst>
              <a:ext uri="{FF2B5EF4-FFF2-40B4-BE49-F238E27FC236}">
                <a16:creationId xmlns:a16="http://schemas.microsoft.com/office/drawing/2014/main" id="{519DCCBC-7150-2E54-9A5F-0E70A3E13CF9}"/>
              </a:ext>
              <a:ext uri="{C183D7F6-B498-43B3-948B-1728B52AA6E4}">
                <adec:decorative xmlns:adec="http://schemas.microsoft.com/office/drawing/2017/decorative" val="0"/>
              </a:ext>
            </a:extLst>
          </p:cNvPr>
          <p:cNvPicPr>
            <a:picLocks noGrp="1" noChangeAspect="1"/>
          </p:cNvPicPr>
          <p:nvPr>
            <p:ph sz="half" idx="1"/>
          </p:nvPr>
        </p:nvPicPr>
        <p:blipFill>
          <a:blip r:embed="rId3"/>
          <a:stretch>
            <a:fillRect/>
          </a:stretch>
        </p:blipFill>
        <p:spPr>
          <a:xfrm>
            <a:off x="4572125" y="1072194"/>
            <a:ext cx="7067550" cy="3890651"/>
          </a:xfrm>
          <a:prstGeom prst="rect">
            <a:avLst/>
          </a:prstGeom>
        </p:spPr>
      </p:pic>
    </p:spTree>
    <p:extLst>
      <p:ext uri="{BB962C8B-B14F-4D97-AF65-F5344CB8AC3E}">
        <p14:creationId xmlns:p14="http://schemas.microsoft.com/office/powerpoint/2010/main" val="1989993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98598-0243-B326-1910-DE205DC21B0A}"/>
              </a:ext>
            </a:extLst>
          </p:cNvPr>
          <p:cNvSpPr>
            <a:spLocks noGrp="1"/>
          </p:cNvSpPr>
          <p:nvPr>
            <p:ph type="title"/>
          </p:nvPr>
        </p:nvSpPr>
        <p:spPr/>
        <p:txBody>
          <a:bodyPr/>
          <a:lstStyle/>
          <a:p>
            <a:r>
              <a:rPr lang="en-US" dirty="0"/>
              <a:t>2025-2026</a:t>
            </a:r>
            <a:br>
              <a:rPr lang="en-US" dirty="0"/>
            </a:br>
            <a:r>
              <a:rPr lang="en-US" dirty="0"/>
              <a:t>Coding Scenario Changes</a:t>
            </a:r>
          </a:p>
        </p:txBody>
      </p:sp>
      <p:sp>
        <p:nvSpPr>
          <p:cNvPr id="3" name="Content Placeholder 2">
            <a:extLst>
              <a:ext uri="{FF2B5EF4-FFF2-40B4-BE49-F238E27FC236}">
                <a16:creationId xmlns:a16="http://schemas.microsoft.com/office/drawing/2014/main" id="{98FCC6BC-982E-3108-25BD-BCE6744401E1}"/>
              </a:ext>
            </a:extLst>
          </p:cNvPr>
          <p:cNvSpPr>
            <a:spLocks noGrp="1"/>
          </p:cNvSpPr>
          <p:nvPr>
            <p:ph sz="half" idx="1"/>
          </p:nvPr>
        </p:nvSpPr>
        <p:spPr/>
        <p:txBody>
          <a:bodyPr>
            <a:normAutofit/>
          </a:bodyPr>
          <a:lstStyle/>
          <a:p>
            <a:r>
              <a:rPr lang="en-US" dirty="0"/>
              <a:t>Retained due to PWR (retention code 2)</a:t>
            </a:r>
          </a:p>
          <a:p>
            <a:pPr lvl="1"/>
            <a:r>
              <a:rPr lang="en-US" dirty="0"/>
              <a:t>ASCENT program sunsets and is not an option for 2026-2027</a:t>
            </a:r>
          </a:p>
          <a:p>
            <a:pPr lvl="1"/>
            <a:r>
              <a:rPr lang="en-US" dirty="0"/>
              <a:t>P-TECH years 5-6 program continues into 2026-2027</a:t>
            </a:r>
          </a:p>
          <a:p>
            <a:pPr lvl="1"/>
            <a:r>
              <a:rPr lang="en-US" dirty="0"/>
              <a:t>TREP program continues into 2026-2027, but may have additional checks due to program qualifications</a:t>
            </a:r>
          </a:p>
          <a:p>
            <a:r>
              <a:rPr lang="en-US" dirty="0"/>
              <a:t>SPED Transition when transfer between LEAs</a:t>
            </a:r>
          </a:p>
          <a:p>
            <a:pPr lvl="1"/>
            <a:r>
              <a:rPr lang="en-US" dirty="0"/>
              <a:t>*New* Entry Type 98</a:t>
            </a:r>
          </a:p>
          <a:p>
            <a:pPr lvl="1"/>
            <a:endParaRPr lang="en-US" dirty="0"/>
          </a:p>
        </p:txBody>
      </p:sp>
      <p:graphicFrame>
        <p:nvGraphicFramePr>
          <p:cNvPr id="5" name="Content Placeholder 11">
            <a:extLst>
              <a:ext uri="{FF2B5EF4-FFF2-40B4-BE49-F238E27FC236}">
                <a16:creationId xmlns:a16="http://schemas.microsoft.com/office/drawing/2014/main" id="{A8060A5D-6846-C7F9-F3FD-F74B343B06EE}"/>
              </a:ext>
            </a:extLst>
          </p:cNvPr>
          <p:cNvGraphicFramePr>
            <a:graphicFrameLocks/>
          </p:cNvGraphicFramePr>
          <p:nvPr>
            <p:extLst>
              <p:ext uri="{D42A27DB-BD31-4B8C-83A1-F6EECF244321}">
                <p14:modId xmlns:p14="http://schemas.microsoft.com/office/powerpoint/2010/main" val="639774431"/>
              </p:ext>
            </p:extLst>
          </p:nvPr>
        </p:nvGraphicFramePr>
        <p:xfrm>
          <a:off x="162150" y="4570507"/>
          <a:ext cx="11867699" cy="1219200"/>
        </p:xfrm>
        <a:graphic>
          <a:graphicData uri="http://schemas.openxmlformats.org/drawingml/2006/table">
            <a:tbl>
              <a:tblPr firstRow="1">
                <a:tableStyleId>{793D81CF-94F2-401A-BA57-92F5A7B2D0C5}</a:tableStyleId>
              </a:tblPr>
              <a:tblGrid>
                <a:gridCol w="1280160">
                  <a:extLst>
                    <a:ext uri="{9D8B030D-6E8A-4147-A177-3AD203B41FA5}">
                      <a16:colId xmlns:a16="http://schemas.microsoft.com/office/drawing/2014/main" val="2247330107"/>
                    </a:ext>
                  </a:extLst>
                </a:gridCol>
                <a:gridCol w="731520">
                  <a:extLst>
                    <a:ext uri="{9D8B030D-6E8A-4147-A177-3AD203B41FA5}">
                      <a16:colId xmlns:a16="http://schemas.microsoft.com/office/drawing/2014/main" val="50054745"/>
                    </a:ext>
                  </a:extLst>
                </a:gridCol>
                <a:gridCol w="822960">
                  <a:extLst>
                    <a:ext uri="{9D8B030D-6E8A-4147-A177-3AD203B41FA5}">
                      <a16:colId xmlns:a16="http://schemas.microsoft.com/office/drawing/2014/main" val="1044800309"/>
                    </a:ext>
                  </a:extLst>
                </a:gridCol>
                <a:gridCol w="1963146">
                  <a:extLst>
                    <a:ext uri="{9D8B030D-6E8A-4147-A177-3AD203B41FA5}">
                      <a16:colId xmlns:a16="http://schemas.microsoft.com/office/drawing/2014/main" val="890128693"/>
                    </a:ext>
                  </a:extLst>
                </a:gridCol>
                <a:gridCol w="1920240">
                  <a:extLst>
                    <a:ext uri="{9D8B030D-6E8A-4147-A177-3AD203B41FA5}">
                      <a16:colId xmlns:a16="http://schemas.microsoft.com/office/drawing/2014/main" val="2596589661"/>
                    </a:ext>
                  </a:extLst>
                </a:gridCol>
                <a:gridCol w="1766393">
                  <a:extLst>
                    <a:ext uri="{9D8B030D-6E8A-4147-A177-3AD203B41FA5}">
                      <a16:colId xmlns:a16="http://schemas.microsoft.com/office/drawing/2014/main" val="1489037020"/>
                    </a:ext>
                  </a:extLst>
                </a:gridCol>
                <a:gridCol w="1737360">
                  <a:extLst>
                    <a:ext uri="{9D8B030D-6E8A-4147-A177-3AD203B41FA5}">
                      <a16:colId xmlns:a16="http://schemas.microsoft.com/office/drawing/2014/main" val="3574377007"/>
                    </a:ext>
                  </a:extLst>
                </a:gridCol>
                <a:gridCol w="1645920">
                  <a:extLst>
                    <a:ext uri="{9D8B030D-6E8A-4147-A177-3AD203B41FA5}">
                      <a16:colId xmlns:a16="http://schemas.microsoft.com/office/drawing/2014/main" val="3210328325"/>
                    </a:ext>
                  </a:extLst>
                </a:gridCol>
              </a:tblGrid>
              <a:tr h="0">
                <a:tc>
                  <a:txBody>
                    <a:bodyPr/>
                    <a:lstStyle/>
                    <a:p>
                      <a:r>
                        <a:rPr lang="en-US" sz="1400" dirty="0"/>
                        <a:t>School Year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dirty="0"/>
                        <a:t>LEA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dirty="0"/>
                        <a:t>Grade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dirty="0"/>
                        <a:t>School Entry Date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dirty="0"/>
                        <a:t>School Entry Type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dirty="0"/>
                        <a:t>School Exit Date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dirty="0"/>
                        <a:t>School Exit Type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US" sz="1400" dirty="0"/>
                        <a:t>Retention Code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6325322"/>
                  </a:ext>
                </a:extLst>
              </a:tr>
              <a:tr h="0">
                <a:tc>
                  <a:txBody>
                    <a:bodyPr/>
                    <a:lstStyle/>
                    <a:p>
                      <a:r>
                        <a:rPr lang="en-US" sz="1400" dirty="0"/>
                        <a:t>2024-2025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1234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120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08152024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02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05152025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90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85754518"/>
                  </a:ext>
                </a:extLst>
              </a:tr>
              <a:tr h="0">
                <a:tc>
                  <a:txBody>
                    <a:bodyPr/>
                    <a:lstStyle/>
                    <a:p>
                      <a:r>
                        <a:rPr lang="en-US" sz="1400" dirty="0"/>
                        <a:t>2025-2026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1234</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120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07012025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90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07012025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t>13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t>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3543195"/>
                  </a:ext>
                </a:extLst>
              </a:tr>
              <a:tr h="0">
                <a:tc>
                  <a:txBody>
                    <a:bodyPr/>
                    <a:lstStyle/>
                    <a:p>
                      <a:r>
                        <a:rPr lang="en-US" sz="1400" b="1" dirty="0"/>
                        <a:t>2025-2026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t>5678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400" b="1" dirty="0"/>
                        <a:t>120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t>08012026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t>98</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ctr"/>
                      <a:r>
                        <a:rPr lang="en-US" sz="1400" b="1" dirty="0"/>
                        <a:t>05162026</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t>27</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71201397"/>
                  </a:ext>
                </a:extLst>
              </a:tr>
            </a:tbl>
          </a:graphicData>
        </a:graphic>
      </p:graphicFrame>
      <p:sp>
        <p:nvSpPr>
          <p:cNvPr id="4" name="Slide Number Placeholder 3">
            <a:extLst>
              <a:ext uri="{FF2B5EF4-FFF2-40B4-BE49-F238E27FC236}">
                <a16:creationId xmlns:a16="http://schemas.microsoft.com/office/drawing/2014/main" id="{E2764EDF-FBCD-2D7C-7CAC-BB0EBC1F17EB}"/>
              </a:ext>
            </a:extLst>
          </p:cNvPr>
          <p:cNvSpPr>
            <a:spLocks noGrp="1"/>
          </p:cNvSpPr>
          <p:nvPr>
            <p:ph type="sldNum" sz="quarter" idx="12"/>
          </p:nvPr>
        </p:nvSpPr>
        <p:spPr/>
        <p:txBody>
          <a:bodyPr/>
          <a:lstStyle/>
          <a:p>
            <a:fld id="{C479D5F6-EDCB-402A-AC08-4943A1820E8F}" type="slidenum">
              <a:rPr lang="en-US" smtClean="0"/>
              <a:pPr/>
              <a:t>16</a:t>
            </a:fld>
            <a:endParaRPr lang="en-US" dirty="0"/>
          </a:p>
        </p:txBody>
      </p:sp>
    </p:spTree>
    <p:extLst>
      <p:ext uri="{BB962C8B-B14F-4D97-AF65-F5344CB8AC3E}">
        <p14:creationId xmlns:p14="http://schemas.microsoft.com/office/powerpoint/2010/main" val="3063270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798BE0-D01A-5910-5A89-895B96FFE6FD}"/>
              </a:ext>
            </a:extLst>
          </p:cNvPr>
          <p:cNvSpPr>
            <a:spLocks noGrp="1"/>
          </p:cNvSpPr>
          <p:nvPr>
            <p:ph type="ctrTitle"/>
          </p:nvPr>
        </p:nvSpPr>
        <p:spPr/>
        <p:txBody>
          <a:bodyPr/>
          <a:lstStyle/>
          <a:p>
            <a:r>
              <a:rPr lang="en-US" dirty="0"/>
              <a:t>What is a Snapshot?</a:t>
            </a:r>
          </a:p>
        </p:txBody>
      </p:sp>
      <p:sp>
        <p:nvSpPr>
          <p:cNvPr id="3" name="Slide Number Placeholder 2">
            <a:extLst>
              <a:ext uri="{FF2B5EF4-FFF2-40B4-BE49-F238E27FC236}">
                <a16:creationId xmlns:a16="http://schemas.microsoft.com/office/drawing/2014/main" id="{DCDBAACB-6DF7-D2B9-0FAA-833099D8BF77}"/>
              </a:ext>
            </a:extLst>
          </p:cNvPr>
          <p:cNvSpPr>
            <a:spLocks noGrp="1"/>
          </p:cNvSpPr>
          <p:nvPr>
            <p:ph type="sldNum" sz="quarter" idx="12"/>
          </p:nvPr>
        </p:nvSpPr>
        <p:spPr/>
        <p:txBody>
          <a:bodyPr/>
          <a:lstStyle/>
          <a:p>
            <a:fld id="{C479D5F6-EDCB-402A-AC08-4943A1820E8F}" type="slidenum">
              <a:rPr lang="en-US" smtClean="0"/>
              <a:pPr/>
              <a:t>17</a:t>
            </a:fld>
            <a:endParaRPr lang="en-US" dirty="0"/>
          </a:p>
        </p:txBody>
      </p:sp>
    </p:spTree>
    <p:extLst>
      <p:ext uri="{BB962C8B-B14F-4D97-AF65-F5344CB8AC3E}">
        <p14:creationId xmlns:p14="http://schemas.microsoft.com/office/powerpoint/2010/main" val="1285055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6E0B3-BA4F-44B7-B718-2408F7CA9DD8}"/>
              </a:ext>
            </a:extLst>
          </p:cNvPr>
          <p:cNvSpPr>
            <a:spLocks noGrp="1"/>
          </p:cNvSpPr>
          <p:nvPr>
            <p:ph type="title"/>
          </p:nvPr>
        </p:nvSpPr>
        <p:spPr/>
        <p:txBody>
          <a:bodyPr/>
          <a:lstStyle/>
          <a:p>
            <a:r>
              <a:rPr lang="en-US" dirty="0"/>
              <a:t>Snapshot (collection): Source Files</a:t>
            </a:r>
          </a:p>
        </p:txBody>
      </p:sp>
      <p:sp>
        <p:nvSpPr>
          <p:cNvPr id="3" name="Content Placeholder 2">
            <a:extLst>
              <a:ext uri="{FF2B5EF4-FFF2-40B4-BE49-F238E27FC236}">
                <a16:creationId xmlns:a16="http://schemas.microsoft.com/office/drawing/2014/main" id="{29A3EA17-B8FD-4F3A-9B85-00F4068BCB97}"/>
              </a:ext>
            </a:extLst>
          </p:cNvPr>
          <p:cNvSpPr>
            <a:spLocks noGrp="1"/>
          </p:cNvSpPr>
          <p:nvPr>
            <p:ph idx="1"/>
          </p:nvPr>
        </p:nvSpPr>
        <p:spPr/>
        <p:txBody>
          <a:bodyPr/>
          <a:lstStyle/>
          <a:p>
            <a:pPr marL="0" indent="0">
              <a:buNone/>
            </a:pPr>
            <a:r>
              <a:rPr lang="en-US" dirty="0"/>
              <a:t>A data snapshot begins with uploading the corresponding interchange files. These interchange files become the source of information, or source file for specific data fields on a snapshot.</a:t>
            </a:r>
          </a:p>
        </p:txBody>
      </p:sp>
      <p:sp>
        <p:nvSpPr>
          <p:cNvPr id="4" name="Rectangle: Rounded Corners 3">
            <a:extLst>
              <a:ext uri="{FF2B5EF4-FFF2-40B4-BE49-F238E27FC236}">
                <a16:creationId xmlns:a16="http://schemas.microsoft.com/office/drawing/2014/main" id="{E1360E99-EE3B-4CF4-B289-591DD66F624D}"/>
              </a:ext>
            </a:extLst>
          </p:cNvPr>
          <p:cNvSpPr/>
          <p:nvPr/>
        </p:nvSpPr>
        <p:spPr>
          <a:xfrm>
            <a:off x="427251" y="2928644"/>
            <a:ext cx="5486400" cy="2971800"/>
          </a:xfrm>
          <a:prstGeom prst="roundRect">
            <a:avLst/>
          </a:prstGeom>
          <a:noFill/>
          <a:ln w="762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a:r>
              <a:rPr lang="en-US" sz="1600" b="1" dirty="0">
                <a:solidFill>
                  <a:schemeClr val="tx1"/>
                </a:solidFill>
              </a:rPr>
              <a:t>Source File A</a:t>
            </a:r>
          </a:p>
          <a:p>
            <a:pPr algn="ctr"/>
            <a:r>
              <a:rPr lang="en-US" sz="1600" dirty="0">
                <a:solidFill>
                  <a:schemeClr val="tx1"/>
                </a:solidFill>
              </a:rPr>
              <a:t>Contains multiple columns of data/information as outlined on the file layout for this source file.</a:t>
            </a:r>
          </a:p>
        </p:txBody>
      </p:sp>
      <p:sp>
        <p:nvSpPr>
          <p:cNvPr id="24" name="Rectangle: Rounded Corners 23">
            <a:extLst>
              <a:ext uri="{FF2B5EF4-FFF2-40B4-BE49-F238E27FC236}">
                <a16:creationId xmlns:a16="http://schemas.microsoft.com/office/drawing/2014/main" id="{B5748245-4D12-41D3-90BC-E0EDFC5CCA3A}"/>
              </a:ext>
            </a:extLst>
          </p:cNvPr>
          <p:cNvSpPr/>
          <p:nvPr/>
        </p:nvSpPr>
        <p:spPr>
          <a:xfrm>
            <a:off x="6454691" y="2928644"/>
            <a:ext cx="5486400" cy="2971800"/>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a:r>
              <a:rPr lang="en-US" sz="1600" b="1" dirty="0">
                <a:solidFill>
                  <a:schemeClr val="tx1"/>
                </a:solidFill>
              </a:rPr>
              <a:t>Source File B</a:t>
            </a:r>
          </a:p>
          <a:p>
            <a:pPr algn="ctr"/>
            <a:r>
              <a:rPr lang="en-US" sz="1600" dirty="0">
                <a:solidFill>
                  <a:schemeClr val="tx1"/>
                </a:solidFill>
              </a:rPr>
              <a:t>Contains multiple columns of data/information as outlined on the file layout for this source file.</a:t>
            </a:r>
          </a:p>
        </p:txBody>
      </p:sp>
      <p:sp>
        <p:nvSpPr>
          <p:cNvPr id="11" name="Rectangle: Rounded Corners 10">
            <a:extLst>
              <a:ext uri="{FF2B5EF4-FFF2-40B4-BE49-F238E27FC236}">
                <a16:creationId xmlns:a16="http://schemas.microsoft.com/office/drawing/2014/main" id="{2BD187D5-0B22-4346-B482-324BC6DE65A5}"/>
              </a:ext>
              <a:ext uri="{C183D7F6-B498-43B3-948B-1728B52AA6E4}">
                <adec:decorative xmlns:adec="http://schemas.microsoft.com/office/drawing/2017/decorative" val="1"/>
              </a:ext>
            </a:extLst>
          </p:cNvPr>
          <p:cNvSpPr/>
          <p:nvPr/>
        </p:nvSpPr>
        <p:spPr>
          <a:xfrm>
            <a:off x="1785969" y="4443637"/>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1</a:t>
            </a:r>
          </a:p>
        </p:txBody>
      </p:sp>
      <p:sp>
        <p:nvSpPr>
          <p:cNvPr id="15" name="Rectangle: Rounded Corners 14">
            <a:extLst>
              <a:ext uri="{FF2B5EF4-FFF2-40B4-BE49-F238E27FC236}">
                <a16:creationId xmlns:a16="http://schemas.microsoft.com/office/drawing/2014/main" id="{4BDF07D1-144A-41E4-806D-5F369358463A}"/>
              </a:ext>
              <a:ext uri="{C183D7F6-B498-43B3-948B-1728B52AA6E4}">
                <adec:decorative xmlns:adec="http://schemas.microsoft.com/office/drawing/2017/decorative" val="1"/>
              </a:ext>
            </a:extLst>
          </p:cNvPr>
          <p:cNvSpPr/>
          <p:nvPr/>
        </p:nvSpPr>
        <p:spPr>
          <a:xfrm>
            <a:off x="3470009" y="4436559"/>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2</a:t>
            </a:r>
          </a:p>
        </p:txBody>
      </p:sp>
      <p:sp>
        <p:nvSpPr>
          <p:cNvPr id="12" name="Rectangle: Rounded Corners 11">
            <a:extLst>
              <a:ext uri="{FF2B5EF4-FFF2-40B4-BE49-F238E27FC236}">
                <a16:creationId xmlns:a16="http://schemas.microsoft.com/office/drawing/2014/main" id="{21D0C3ED-2E53-4B4A-9B3D-27311E2DE505}"/>
              </a:ext>
              <a:ext uri="{C183D7F6-B498-43B3-948B-1728B52AA6E4}">
                <adec:decorative xmlns:adec="http://schemas.microsoft.com/office/drawing/2017/decorative" val="1"/>
              </a:ext>
            </a:extLst>
          </p:cNvPr>
          <p:cNvSpPr/>
          <p:nvPr/>
        </p:nvSpPr>
        <p:spPr>
          <a:xfrm>
            <a:off x="1219722" y="5193325"/>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3</a:t>
            </a:r>
          </a:p>
        </p:txBody>
      </p:sp>
      <p:sp>
        <p:nvSpPr>
          <p:cNvPr id="13" name="Rectangle: Rounded Corners 12">
            <a:extLst>
              <a:ext uri="{FF2B5EF4-FFF2-40B4-BE49-F238E27FC236}">
                <a16:creationId xmlns:a16="http://schemas.microsoft.com/office/drawing/2014/main" id="{6E339DD3-5DDE-437B-B035-AB2086C63381}"/>
              </a:ext>
              <a:ext uri="{C183D7F6-B498-43B3-948B-1728B52AA6E4}">
                <adec:decorative xmlns:adec="http://schemas.microsoft.com/office/drawing/2017/decorative" val="1"/>
              </a:ext>
            </a:extLst>
          </p:cNvPr>
          <p:cNvSpPr/>
          <p:nvPr/>
        </p:nvSpPr>
        <p:spPr>
          <a:xfrm>
            <a:off x="2778256" y="5183438"/>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4</a:t>
            </a:r>
          </a:p>
        </p:txBody>
      </p:sp>
      <p:sp>
        <p:nvSpPr>
          <p:cNvPr id="16" name="Rectangle: Rounded Corners 15">
            <a:extLst>
              <a:ext uri="{FF2B5EF4-FFF2-40B4-BE49-F238E27FC236}">
                <a16:creationId xmlns:a16="http://schemas.microsoft.com/office/drawing/2014/main" id="{9899A3AF-8526-43F3-9CBB-C496DDD71724}"/>
              </a:ext>
              <a:ext uri="{C183D7F6-B498-43B3-948B-1728B52AA6E4}">
                <adec:decorative xmlns:adec="http://schemas.microsoft.com/office/drawing/2017/decorative" val="1"/>
              </a:ext>
            </a:extLst>
          </p:cNvPr>
          <p:cNvSpPr/>
          <p:nvPr/>
        </p:nvSpPr>
        <p:spPr>
          <a:xfrm>
            <a:off x="4212596" y="5183438"/>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5</a:t>
            </a:r>
          </a:p>
        </p:txBody>
      </p:sp>
      <p:sp>
        <p:nvSpPr>
          <p:cNvPr id="6" name="Rectangle: Rounded Corners 5">
            <a:extLst>
              <a:ext uri="{FF2B5EF4-FFF2-40B4-BE49-F238E27FC236}">
                <a16:creationId xmlns:a16="http://schemas.microsoft.com/office/drawing/2014/main" id="{BE56F60D-0215-4F37-AD38-9A75C6EB71E7}"/>
              </a:ext>
              <a:ext uri="{C183D7F6-B498-43B3-948B-1728B52AA6E4}">
                <adec:decorative xmlns:adec="http://schemas.microsoft.com/office/drawing/2017/decorative" val="1"/>
              </a:ext>
            </a:extLst>
          </p:cNvPr>
          <p:cNvSpPr/>
          <p:nvPr/>
        </p:nvSpPr>
        <p:spPr>
          <a:xfrm>
            <a:off x="6655317" y="4404241"/>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1</a:t>
            </a:r>
          </a:p>
        </p:txBody>
      </p:sp>
      <p:sp>
        <p:nvSpPr>
          <p:cNvPr id="10" name="Rectangle: Rounded Corners 9">
            <a:extLst>
              <a:ext uri="{FF2B5EF4-FFF2-40B4-BE49-F238E27FC236}">
                <a16:creationId xmlns:a16="http://schemas.microsoft.com/office/drawing/2014/main" id="{9F875FC8-998E-46EC-A8A6-CAF6664D462F}"/>
              </a:ext>
              <a:ext uri="{C183D7F6-B498-43B3-948B-1728B52AA6E4}">
                <adec:decorative xmlns:adec="http://schemas.microsoft.com/office/drawing/2017/decorative" val="1"/>
              </a:ext>
            </a:extLst>
          </p:cNvPr>
          <p:cNvSpPr/>
          <p:nvPr/>
        </p:nvSpPr>
        <p:spPr>
          <a:xfrm>
            <a:off x="7998943" y="4847226"/>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2</a:t>
            </a:r>
          </a:p>
        </p:txBody>
      </p:sp>
      <p:sp>
        <p:nvSpPr>
          <p:cNvPr id="8" name="Rectangle: Rounded Corners 7">
            <a:extLst>
              <a:ext uri="{FF2B5EF4-FFF2-40B4-BE49-F238E27FC236}">
                <a16:creationId xmlns:a16="http://schemas.microsoft.com/office/drawing/2014/main" id="{B3432380-B9EC-48AC-89C0-60B51B572872}"/>
              </a:ext>
              <a:ext uri="{C183D7F6-B498-43B3-948B-1728B52AA6E4}">
                <adec:decorative xmlns:adec="http://schemas.microsoft.com/office/drawing/2017/decorative" val="1"/>
              </a:ext>
            </a:extLst>
          </p:cNvPr>
          <p:cNvSpPr/>
          <p:nvPr/>
        </p:nvSpPr>
        <p:spPr>
          <a:xfrm>
            <a:off x="9325006" y="4404241"/>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3</a:t>
            </a:r>
          </a:p>
        </p:txBody>
      </p:sp>
      <p:sp>
        <p:nvSpPr>
          <p:cNvPr id="7" name="Rectangle: Rounded Corners 6">
            <a:extLst>
              <a:ext uri="{FF2B5EF4-FFF2-40B4-BE49-F238E27FC236}">
                <a16:creationId xmlns:a16="http://schemas.microsoft.com/office/drawing/2014/main" id="{EEC0A8BF-376D-4EB0-AF61-FBA84F34F602}"/>
              </a:ext>
              <a:ext uri="{C183D7F6-B498-43B3-948B-1728B52AA6E4}">
                <adec:decorative xmlns:adec="http://schemas.microsoft.com/office/drawing/2017/decorative" val="1"/>
              </a:ext>
            </a:extLst>
          </p:cNvPr>
          <p:cNvSpPr/>
          <p:nvPr/>
        </p:nvSpPr>
        <p:spPr>
          <a:xfrm>
            <a:off x="10712510" y="4861441"/>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4</a:t>
            </a:r>
          </a:p>
        </p:txBody>
      </p:sp>
      <p:sp>
        <p:nvSpPr>
          <p:cNvPr id="5" name="Slide Number Placeholder 4">
            <a:extLst>
              <a:ext uri="{FF2B5EF4-FFF2-40B4-BE49-F238E27FC236}">
                <a16:creationId xmlns:a16="http://schemas.microsoft.com/office/drawing/2014/main" id="{DBDDB96F-7D2A-4856-9284-0E412EA71593}"/>
              </a:ext>
            </a:extLst>
          </p:cNvPr>
          <p:cNvSpPr>
            <a:spLocks noGrp="1"/>
          </p:cNvSpPr>
          <p:nvPr>
            <p:ph type="sldNum" sz="quarter" idx="12"/>
          </p:nvPr>
        </p:nvSpPr>
        <p:spPr/>
        <p:txBody>
          <a:bodyPr/>
          <a:lstStyle/>
          <a:p>
            <a:fld id="{C479D5F6-EDCB-402A-AC08-4943A1820E8F}" type="slidenum">
              <a:rPr lang="en-US" smtClean="0"/>
              <a:pPr/>
              <a:t>18</a:t>
            </a:fld>
            <a:endParaRPr lang="en-US" dirty="0"/>
          </a:p>
        </p:txBody>
      </p:sp>
    </p:spTree>
    <p:extLst>
      <p:ext uri="{BB962C8B-B14F-4D97-AF65-F5344CB8AC3E}">
        <p14:creationId xmlns:p14="http://schemas.microsoft.com/office/powerpoint/2010/main" val="1140040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6E0B3-BA4F-44B7-B718-2408F7CA9DD8}"/>
              </a:ext>
            </a:extLst>
          </p:cNvPr>
          <p:cNvSpPr>
            <a:spLocks noGrp="1"/>
          </p:cNvSpPr>
          <p:nvPr>
            <p:ph type="title"/>
          </p:nvPr>
        </p:nvSpPr>
        <p:spPr/>
        <p:txBody>
          <a:bodyPr/>
          <a:lstStyle/>
          <a:p>
            <a:r>
              <a:rPr lang="en-US" dirty="0"/>
              <a:t>Snapshot (collection): Creation</a:t>
            </a:r>
          </a:p>
        </p:txBody>
      </p:sp>
      <p:sp>
        <p:nvSpPr>
          <p:cNvPr id="3" name="Content Placeholder 2">
            <a:extLst>
              <a:ext uri="{FF2B5EF4-FFF2-40B4-BE49-F238E27FC236}">
                <a16:creationId xmlns:a16="http://schemas.microsoft.com/office/drawing/2014/main" id="{29A3EA17-B8FD-4F3A-9B85-00F4068BCB97}"/>
              </a:ext>
            </a:extLst>
          </p:cNvPr>
          <p:cNvSpPr>
            <a:spLocks noGrp="1"/>
          </p:cNvSpPr>
          <p:nvPr>
            <p:ph idx="1"/>
          </p:nvPr>
        </p:nvSpPr>
        <p:spPr/>
        <p:txBody>
          <a:bodyPr/>
          <a:lstStyle/>
          <a:p>
            <a:pPr marL="0" indent="0">
              <a:buNone/>
            </a:pPr>
            <a:r>
              <a:rPr lang="en-US" dirty="0"/>
              <a:t>When a snapshot is triggered, it pulls needed information from the source (interchange) files into a new file called the snapshot.</a:t>
            </a:r>
          </a:p>
        </p:txBody>
      </p:sp>
      <p:sp>
        <p:nvSpPr>
          <p:cNvPr id="4" name="Rectangle: Rounded Corners 3">
            <a:extLst>
              <a:ext uri="{FF2B5EF4-FFF2-40B4-BE49-F238E27FC236}">
                <a16:creationId xmlns:a16="http://schemas.microsoft.com/office/drawing/2014/main" id="{E1360E99-EE3B-4CF4-B289-591DD66F624D}"/>
              </a:ext>
            </a:extLst>
          </p:cNvPr>
          <p:cNvSpPr/>
          <p:nvPr/>
        </p:nvSpPr>
        <p:spPr>
          <a:xfrm>
            <a:off x="380999" y="2652235"/>
            <a:ext cx="5486400" cy="1371600"/>
          </a:xfrm>
          <a:prstGeom prst="roundRect">
            <a:avLst/>
          </a:prstGeom>
          <a:noFill/>
          <a:ln w="762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a:r>
              <a:rPr lang="en-US" b="1" dirty="0">
                <a:solidFill>
                  <a:schemeClr val="tx1"/>
                </a:solidFill>
              </a:rPr>
              <a:t>Source File A</a:t>
            </a:r>
          </a:p>
        </p:txBody>
      </p:sp>
      <p:sp>
        <p:nvSpPr>
          <p:cNvPr id="24" name="Rectangle: Rounded Corners 23">
            <a:extLst>
              <a:ext uri="{FF2B5EF4-FFF2-40B4-BE49-F238E27FC236}">
                <a16:creationId xmlns:a16="http://schemas.microsoft.com/office/drawing/2014/main" id="{B5748245-4D12-41D3-90BC-E0EDFC5CCA3A}"/>
              </a:ext>
            </a:extLst>
          </p:cNvPr>
          <p:cNvSpPr/>
          <p:nvPr/>
        </p:nvSpPr>
        <p:spPr>
          <a:xfrm>
            <a:off x="6324603" y="2652235"/>
            <a:ext cx="5486400" cy="1371600"/>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a:r>
              <a:rPr lang="en-US" b="1" dirty="0">
                <a:solidFill>
                  <a:schemeClr val="tx1"/>
                </a:solidFill>
              </a:rPr>
              <a:t>Source File B</a:t>
            </a:r>
          </a:p>
        </p:txBody>
      </p:sp>
      <p:sp>
        <p:nvSpPr>
          <p:cNvPr id="17" name="Rectangle: Rounded Corners 16">
            <a:extLst>
              <a:ext uri="{FF2B5EF4-FFF2-40B4-BE49-F238E27FC236}">
                <a16:creationId xmlns:a16="http://schemas.microsoft.com/office/drawing/2014/main" id="{17890674-B482-4DB3-A7BE-478146348773}"/>
              </a:ext>
            </a:extLst>
          </p:cNvPr>
          <p:cNvSpPr/>
          <p:nvPr/>
        </p:nvSpPr>
        <p:spPr>
          <a:xfrm>
            <a:off x="380999" y="4372122"/>
            <a:ext cx="11430000" cy="1463708"/>
          </a:xfrm>
          <a:prstGeom prst="roundRect">
            <a:avLst/>
          </a:prstGeom>
          <a:solidFill>
            <a:schemeClr val="accent2">
              <a:lumMod val="20000"/>
              <a:lumOff val="80000"/>
            </a:schemeClr>
          </a:solidFill>
          <a:ln w="762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a:r>
              <a:rPr lang="en-US" sz="1600" b="1" dirty="0">
                <a:solidFill>
                  <a:schemeClr val="tx1"/>
                </a:solidFill>
              </a:rPr>
              <a:t>Snapshot</a:t>
            </a:r>
          </a:p>
        </p:txBody>
      </p:sp>
      <p:sp>
        <p:nvSpPr>
          <p:cNvPr id="11" name="Rectangle: Rounded Corners 10">
            <a:extLst>
              <a:ext uri="{FF2B5EF4-FFF2-40B4-BE49-F238E27FC236}">
                <a16:creationId xmlns:a16="http://schemas.microsoft.com/office/drawing/2014/main" id="{2BD187D5-0B22-4346-B482-324BC6DE65A5}"/>
              </a:ext>
              <a:ext uri="{C183D7F6-B498-43B3-948B-1728B52AA6E4}">
                <adec:decorative xmlns:adec="http://schemas.microsoft.com/office/drawing/2017/decorative" val="1"/>
              </a:ext>
            </a:extLst>
          </p:cNvPr>
          <p:cNvSpPr/>
          <p:nvPr/>
        </p:nvSpPr>
        <p:spPr>
          <a:xfrm>
            <a:off x="615518" y="2846139"/>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1</a:t>
            </a:r>
          </a:p>
        </p:txBody>
      </p:sp>
      <p:sp>
        <p:nvSpPr>
          <p:cNvPr id="15" name="Rectangle: Rounded Corners 14">
            <a:extLst>
              <a:ext uri="{FF2B5EF4-FFF2-40B4-BE49-F238E27FC236}">
                <a16:creationId xmlns:a16="http://schemas.microsoft.com/office/drawing/2014/main" id="{4BDF07D1-144A-41E4-806D-5F369358463A}"/>
              </a:ext>
              <a:ext uri="{C183D7F6-B498-43B3-948B-1728B52AA6E4}">
                <adec:decorative xmlns:adec="http://schemas.microsoft.com/office/drawing/2017/decorative" val="1"/>
              </a:ext>
            </a:extLst>
          </p:cNvPr>
          <p:cNvSpPr/>
          <p:nvPr/>
        </p:nvSpPr>
        <p:spPr>
          <a:xfrm>
            <a:off x="1272714" y="3464390"/>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2</a:t>
            </a:r>
          </a:p>
        </p:txBody>
      </p:sp>
      <p:sp>
        <p:nvSpPr>
          <p:cNvPr id="12" name="Rectangle: Rounded Corners 11">
            <a:extLst>
              <a:ext uri="{FF2B5EF4-FFF2-40B4-BE49-F238E27FC236}">
                <a16:creationId xmlns:a16="http://schemas.microsoft.com/office/drawing/2014/main" id="{21D0C3ED-2E53-4B4A-9B3D-27311E2DE505}"/>
              </a:ext>
              <a:ext uri="{C183D7F6-B498-43B3-948B-1728B52AA6E4}">
                <adec:decorative xmlns:adec="http://schemas.microsoft.com/office/drawing/2017/decorative" val="1"/>
              </a:ext>
            </a:extLst>
          </p:cNvPr>
          <p:cNvSpPr/>
          <p:nvPr/>
        </p:nvSpPr>
        <p:spPr>
          <a:xfrm>
            <a:off x="2620001" y="3429000"/>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3</a:t>
            </a:r>
          </a:p>
        </p:txBody>
      </p:sp>
      <p:sp>
        <p:nvSpPr>
          <p:cNvPr id="13" name="Rectangle: Rounded Corners 12">
            <a:extLst>
              <a:ext uri="{FF2B5EF4-FFF2-40B4-BE49-F238E27FC236}">
                <a16:creationId xmlns:a16="http://schemas.microsoft.com/office/drawing/2014/main" id="{6E339DD3-5DDE-437B-B035-AB2086C63381}"/>
              </a:ext>
              <a:ext uri="{C183D7F6-B498-43B3-948B-1728B52AA6E4}">
                <adec:decorative xmlns:adec="http://schemas.microsoft.com/office/drawing/2017/decorative" val="1"/>
              </a:ext>
            </a:extLst>
          </p:cNvPr>
          <p:cNvSpPr/>
          <p:nvPr/>
        </p:nvSpPr>
        <p:spPr>
          <a:xfrm>
            <a:off x="3994732" y="3424286"/>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4</a:t>
            </a:r>
          </a:p>
        </p:txBody>
      </p:sp>
      <p:sp>
        <p:nvSpPr>
          <p:cNvPr id="16" name="Rectangle: Rounded Corners 15">
            <a:extLst>
              <a:ext uri="{FF2B5EF4-FFF2-40B4-BE49-F238E27FC236}">
                <a16:creationId xmlns:a16="http://schemas.microsoft.com/office/drawing/2014/main" id="{9899A3AF-8526-43F3-9CBB-C496DDD71724}"/>
              </a:ext>
              <a:ext uri="{C183D7F6-B498-43B3-948B-1728B52AA6E4}">
                <adec:decorative xmlns:adec="http://schemas.microsoft.com/office/drawing/2017/decorative" val="1"/>
              </a:ext>
            </a:extLst>
          </p:cNvPr>
          <p:cNvSpPr/>
          <p:nvPr/>
        </p:nvSpPr>
        <p:spPr>
          <a:xfrm>
            <a:off x="4566232" y="2824737"/>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5</a:t>
            </a:r>
          </a:p>
        </p:txBody>
      </p:sp>
      <p:sp>
        <p:nvSpPr>
          <p:cNvPr id="6" name="Rectangle: Rounded Corners 5">
            <a:extLst>
              <a:ext uri="{FF2B5EF4-FFF2-40B4-BE49-F238E27FC236}">
                <a16:creationId xmlns:a16="http://schemas.microsoft.com/office/drawing/2014/main" id="{BE56F60D-0215-4F37-AD38-9A75C6EB71E7}"/>
              </a:ext>
              <a:ext uri="{C183D7F6-B498-43B3-948B-1728B52AA6E4}">
                <adec:decorative xmlns:adec="http://schemas.microsoft.com/office/drawing/2017/decorative" val="1"/>
              </a:ext>
            </a:extLst>
          </p:cNvPr>
          <p:cNvSpPr/>
          <p:nvPr/>
        </p:nvSpPr>
        <p:spPr>
          <a:xfrm>
            <a:off x="6595552" y="2880835"/>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1</a:t>
            </a:r>
          </a:p>
        </p:txBody>
      </p:sp>
      <p:sp>
        <p:nvSpPr>
          <p:cNvPr id="10" name="Rectangle: Rounded Corners 9">
            <a:extLst>
              <a:ext uri="{FF2B5EF4-FFF2-40B4-BE49-F238E27FC236}">
                <a16:creationId xmlns:a16="http://schemas.microsoft.com/office/drawing/2014/main" id="{9F875FC8-998E-46EC-A8A6-CAF6664D462F}"/>
              </a:ext>
              <a:ext uri="{C183D7F6-B498-43B3-948B-1728B52AA6E4}">
                <adec:decorative xmlns:adec="http://schemas.microsoft.com/office/drawing/2017/decorative" val="1"/>
              </a:ext>
            </a:extLst>
          </p:cNvPr>
          <p:cNvSpPr/>
          <p:nvPr/>
        </p:nvSpPr>
        <p:spPr>
          <a:xfrm>
            <a:off x="7670526" y="3449453"/>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2</a:t>
            </a:r>
          </a:p>
        </p:txBody>
      </p:sp>
      <p:sp>
        <p:nvSpPr>
          <p:cNvPr id="8" name="Rectangle: Rounded Corners 7">
            <a:extLst>
              <a:ext uri="{FF2B5EF4-FFF2-40B4-BE49-F238E27FC236}">
                <a16:creationId xmlns:a16="http://schemas.microsoft.com/office/drawing/2014/main" id="{B3432380-B9EC-48AC-89C0-60B51B572872}"/>
              </a:ext>
              <a:ext uri="{C183D7F6-B498-43B3-948B-1728B52AA6E4}">
                <adec:decorative xmlns:adec="http://schemas.microsoft.com/office/drawing/2017/decorative" val="1"/>
              </a:ext>
            </a:extLst>
          </p:cNvPr>
          <p:cNvSpPr/>
          <p:nvPr/>
        </p:nvSpPr>
        <p:spPr>
          <a:xfrm>
            <a:off x="9114229" y="3415834"/>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3</a:t>
            </a:r>
          </a:p>
        </p:txBody>
      </p:sp>
      <p:sp>
        <p:nvSpPr>
          <p:cNvPr id="7" name="Rectangle: Rounded Corners 6">
            <a:extLst>
              <a:ext uri="{FF2B5EF4-FFF2-40B4-BE49-F238E27FC236}">
                <a16:creationId xmlns:a16="http://schemas.microsoft.com/office/drawing/2014/main" id="{EEC0A8BF-376D-4EB0-AF61-FBA84F34F602}"/>
              </a:ext>
              <a:ext uri="{C183D7F6-B498-43B3-948B-1728B52AA6E4}">
                <adec:decorative xmlns:adec="http://schemas.microsoft.com/office/drawing/2017/decorative" val="1"/>
              </a:ext>
            </a:extLst>
          </p:cNvPr>
          <p:cNvSpPr/>
          <p:nvPr/>
        </p:nvSpPr>
        <p:spPr>
          <a:xfrm>
            <a:off x="10433482" y="2891076"/>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4</a:t>
            </a:r>
          </a:p>
        </p:txBody>
      </p:sp>
      <p:sp>
        <p:nvSpPr>
          <p:cNvPr id="5" name="Slide Number Placeholder 4">
            <a:extLst>
              <a:ext uri="{FF2B5EF4-FFF2-40B4-BE49-F238E27FC236}">
                <a16:creationId xmlns:a16="http://schemas.microsoft.com/office/drawing/2014/main" id="{AB15FC3B-06C6-4F83-A748-6B4E5CCBDDBC}"/>
              </a:ext>
            </a:extLst>
          </p:cNvPr>
          <p:cNvSpPr>
            <a:spLocks noGrp="1"/>
          </p:cNvSpPr>
          <p:nvPr>
            <p:ph type="sldNum" sz="quarter" idx="12"/>
          </p:nvPr>
        </p:nvSpPr>
        <p:spPr/>
        <p:txBody>
          <a:bodyPr/>
          <a:lstStyle/>
          <a:p>
            <a:fld id="{C479D5F6-EDCB-402A-AC08-4943A1820E8F}" type="slidenum">
              <a:rPr lang="en-US" smtClean="0"/>
              <a:pPr/>
              <a:t>19</a:t>
            </a:fld>
            <a:endParaRPr lang="en-US" dirty="0"/>
          </a:p>
        </p:txBody>
      </p:sp>
    </p:spTree>
    <p:extLst>
      <p:ext uri="{BB962C8B-B14F-4D97-AF65-F5344CB8AC3E}">
        <p14:creationId xmlns:p14="http://schemas.microsoft.com/office/powerpoint/2010/main" val="36725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6667E-6 3.7037E-7 L 0.00924 0.31759 " pathEditMode="relative" rAng="0" ptsTypes="AA">
                                      <p:cBhvr>
                                        <p:cTn id="6" dur="500" fill="hold"/>
                                        <p:tgtEl>
                                          <p:spTgt spid="11"/>
                                        </p:tgtEl>
                                        <p:attrNameLst>
                                          <p:attrName>ppt_x</p:attrName>
                                          <p:attrName>ppt_y</p:attrName>
                                        </p:attrNameLst>
                                      </p:cBhvr>
                                      <p:rCtr x="456" y="15880"/>
                                    </p:animMotion>
                                  </p:childTnLst>
                                </p:cTn>
                              </p:par>
                            </p:childTnLst>
                          </p:cTn>
                        </p:par>
                        <p:par>
                          <p:cTn id="7" fill="hold">
                            <p:stCondLst>
                              <p:cond delay="500"/>
                            </p:stCondLst>
                            <p:childTnLst>
                              <p:par>
                                <p:cTn id="8" presetID="42" presetClass="path" presetSubtype="0" accel="50000" decel="50000" fill="hold" grpId="0" nodeType="afterEffect">
                                  <p:stCondLst>
                                    <p:cond delay="0"/>
                                  </p:stCondLst>
                                  <p:childTnLst>
                                    <p:animMotion origin="layout" path="M -6.25E-7 -2.22222E-6 L -0.35221 0.31343 " pathEditMode="relative" rAng="0" ptsTypes="AA">
                                      <p:cBhvr>
                                        <p:cTn id="9" dur="500" fill="hold"/>
                                        <p:tgtEl>
                                          <p:spTgt spid="6"/>
                                        </p:tgtEl>
                                        <p:attrNameLst>
                                          <p:attrName>ppt_x</p:attrName>
                                          <p:attrName>ppt_y</p:attrName>
                                        </p:attrNameLst>
                                      </p:cBhvr>
                                      <p:rCtr x="-17617" y="15671"/>
                                    </p:animMotion>
                                  </p:childTnLst>
                                </p:cTn>
                              </p:par>
                            </p:childTnLst>
                          </p:cTn>
                        </p:par>
                        <p:par>
                          <p:cTn id="10" fill="hold">
                            <p:stCondLst>
                              <p:cond delay="1000"/>
                            </p:stCondLst>
                            <p:childTnLst>
                              <p:par>
                                <p:cTn id="11" presetID="42" presetClass="path" presetSubtype="0" accel="50000" decel="50000" fill="hold" grpId="0" nodeType="afterEffect">
                                  <p:stCondLst>
                                    <p:cond delay="0"/>
                                  </p:stCondLst>
                                  <p:childTnLst>
                                    <p:animMotion origin="layout" path="M 1.25E-6 -3.33333E-6 L 0.09375 0.23264 " pathEditMode="relative" rAng="0" ptsTypes="AA">
                                      <p:cBhvr>
                                        <p:cTn id="12" dur="500" fill="hold"/>
                                        <p:tgtEl>
                                          <p:spTgt spid="12"/>
                                        </p:tgtEl>
                                        <p:attrNameLst>
                                          <p:attrName>ppt_x</p:attrName>
                                          <p:attrName>ppt_y</p:attrName>
                                        </p:attrNameLst>
                                      </p:cBhvr>
                                      <p:rCtr x="4688" y="11620"/>
                                    </p:animMotion>
                                  </p:childTnLst>
                                </p:cTn>
                              </p:par>
                            </p:childTnLst>
                          </p:cTn>
                        </p:par>
                        <p:par>
                          <p:cTn id="13" fill="hold">
                            <p:stCondLst>
                              <p:cond delay="1500"/>
                            </p:stCondLst>
                            <p:childTnLst>
                              <p:par>
                                <p:cTn id="14" presetID="42" presetClass="path" presetSubtype="0" accel="50000" decel="50000" fill="hold" grpId="0" nodeType="afterEffect">
                                  <p:stCondLst>
                                    <p:cond delay="0"/>
                                  </p:stCondLst>
                                  <p:childTnLst>
                                    <p:animMotion origin="layout" path="M 8.33333E-7 1.11111E-6 L 0.09375 0.23333 " pathEditMode="relative" rAng="0" ptsTypes="AA">
                                      <p:cBhvr>
                                        <p:cTn id="15" dur="500" fill="hold"/>
                                        <p:tgtEl>
                                          <p:spTgt spid="13"/>
                                        </p:tgtEl>
                                        <p:attrNameLst>
                                          <p:attrName>ppt_x</p:attrName>
                                          <p:attrName>ppt_y</p:attrName>
                                        </p:attrNameLst>
                                      </p:cBhvr>
                                      <p:rCtr x="4688" y="11667"/>
                                    </p:animMotion>
                                  </p:childTnLst>
                                </p:cTn>
                              </p:par>
                            </p:childTnLst>
                          </p:cTn>
                        </p:par>
                        <p:par>
                          <p:cTn id="16" fill="hold">
                            <p:stCondLst>
                              <p:cond delay="2000"/>
                            </p:stCondLst>
                            <p:childTnLst>
                              <p:par>
                                <p:cTn id="17" presetID="42" presetClass="path" presetSubtype="0" accel="50000" decel="50000" fill="hold" grpId="0" nodeType="afterEffect">
                                  <p:stCondLst>
                                    <p:cond delay="0"/>
                                  </p:stCondLst>
                                  <p:childTnLst>
                                    <p:animMotion origin="layout" path="M -1.66667E-6 -2.59259E-6 L -0.09948 0.22963 " pathEditMode="relative" rAng="0" ptsTypes="AA">
                                      <p:cBhvr>
                                        <p:cTn id="18" dur="500" fill="hold"/>
                                        <p:tgtEl>
                                          <p:spTgt spid="10"/>
                                        </p:tgtEl>
                                        <p:attrNameLst>
                                          <p:attrName>ppt_x</p:attrName>
                                          <p:attrName>ppt_y</p:attrName>
                                        </p:attrNameLst>
                                      </p:cBhvr>
                                      <p:rCtr x="-4974" y="11481"/>
                                    </p:animMotion>
                                  </p:childTnLst>
                                </p:cTn>
                              </p:par>
                            </p:childTnLst>
                          </p:cTn>
                        </p:par>
                        <p:par>
                          <p:cTn id="19" fill="hold">
                            <p:stCondLst>
                              <p:cond delay="2500"/>
                            </p:stCondLst>
                            <p:childTnLst>
                              <p:par>
                                <p:cTn id="20" presetID="42" presetClass="path" presetSubtype="0" accel="50000" decel="50000" fill="hold" grpId="0" nodeType="afterEffect">
                                  <p:stCondLst>
                                    <p:cond delay="0"/>
                                  </p:stCondLst>
                                  <p:childTnLst>
                                    <p:animMotion origin="layout" path="M -4.16667E-6 -1.11111E-6 L -0.1957 0.31204 " pathEditMode="relative" rAng="0" ptsTypes="AA">
                                      <p:cBhvr>
                                        <p:cTn id="21" dur="500" fill="hold"/>
                                        <p:tgtEl>
                                          <p:spTgt spid="7"/>
                                        </p:tgtEl>
                                        <p:attrNameLst>
                                          <p:attrName>ppt_x</p:attrName>
                                          <p:attrName>ppt_y</p:attrName>
                                        </p:attrNameLst>
                                      </p:cBhvr>
                                      <p:rCtr x="-9792" y="156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6" grpId="0" animBg="1"/>
      <p:bldP spid="10"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6E0B3-BA4F-44B7-B718-2408F7CA9DD8}"/>
              </a:ext>
            </a:extLst>
          </p:cNvPr>
          <p:cNvSpPr>
            <a:spLocks noGrp="1"/>
          </p:cNvSpPr>
          <p:nvPr>
            <p:ph type="title"/>
          </p:nvPr>
        </p:nvSpPr>
        <p:spPr/>
        <p:txBody>
          <a:bodyPr/>
          <a:lstStyle/>
          <a:p>
            <a:r>
              <a:rPr lang="en-US" dirty="0"/>
              <a:t>Snapshot (collection): Internal Flags</a:t>
            </a:r>
          </a:p>
        </p:txBody>
      </p:sp>
      <p:sp>
        <p:nvSpPr>
          <p:cNvPr id="3" name="Content Placeholder 2">
            <a:extLst>
              <a:ext uri="{FF2B5EF4-FFF2-40B4-BE49-F238E27FC236}">
                <a16:creationId xmlns:a16="http://schemas.microsoft.com/office/drawing/2014/main" id="{29A3EA17-B8FD-4F3A-9B85-00F4068BCB97}"/>
              </a:ext>
            </a:extLst>
          </p:cNvPr>
          <p:cNvSpPr>
            <a:spLocks noGrp="1"/>
          </p:cNvSpPr>
          <p:nvPr>
            <p:ph idx="1"/>
          </p:nvPr>
        </p:nvSpPr>
        <p:spPr/>
        <p:txBody>
          <a:bodyPr/>
          <a:lstStyle/>
          <a:p>
            <a:r>
              <a:rPr lang="en-US" dirty="0"/>
              <a:t>Snapshots typically won’t use every data element on a source file. </a:t>
            </a:r>
          </a:p>
          <a:p>
            <a:r>
              <a:rPr lang="en-US" dirty="0"/>
              <a:t>Snapshots often pull in information called “internal flags.” These are calculated pieces of data from information provided on the interchange files or from other internal data in data pipeline. </a:t>
            </a:r>
          </a:p>
        </p:txBody>
      </p:sp>
      <p:sp>
        <p:nvSpPr>
          <p:cNvPr id="4" name="Rectangle: Rounded Corners 3">
            <a:extLst>
              <a:ext uri="{FF2B5EF4-FFF2-40B4-BE49-F238E27FC236}">
                <a16:creationId xmlns:a16="http://schemas.microsoft.com/office/drawing/2014/main" id="{E1360E99-EE3B-4CF4-B289-591DD66F624D}"/>
              </a:ext>
            </a:extLst>
          </p:cNvPr>
          <p:cNvSpPr/>
          <p:nvPr/>
        </p:nvSpPr>
        <p:spPr>
          <a:xfrm>
            <a:off x="237696" y="3066972"/>
            <a:ext cx="3657600" cy="1143000"/>
          </a:xfrm>
          <a:prstGeom prst="roundRect">
            <a:avLst/>
          </a:prstGeom>
          <a:noFill/>
          <a:ln w="762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a:r>
              <a:rPr lang="en-US" sz="1600" b="1" dirty="0">
                <a:solidFill>
                  <a:schemeClr val="tx1"/>
                </a:solidFill>
              </a:rPr>
              <a:t>Source File A</a:t>
            </a:r>
          </a:p>
        </p:txBody>
      </p:sp>
      <p:sp>
        <p:nvSpPr>
          <p:cNvPr id="24" name="Rectangle: Rounded Corners 23">
            <a:extLst>
              <a:ext uri="{FF2B5EF4-FFF2-40B4-BE49-F238E27FC236}">
                <a16:creationId xmlns:a16="http://schemas.microsoft.com/office/drawing/2014/main" id="{B5748245-4D12-41D3-90BC-E0EDFC5CCA3A}"/>
              </a:ext>
            </a:extLst>
          </p:cNvPr>
          <p:cNvSpPr/>
          <p:nvPr/>
        </p:nvSpPr>
        <p:spPr>
          <a:xfrm>
            <a:off x="4078289" y="3053486"/>
            <a:ext cx="3657600" cy="1143000"/>
          </a:xfrm>
          <a:prstGeom prst="roundRect">
            <a:avLst/>
          </a:prstGeom>
          <a:noFill/>
          <a:ln w="762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a:r>
              <a:rPr lang="en-US" sz="1600" b="1" dirty="0">
                <a:solidFill>
                  <a:schemeClr val="tx1"/>
                </a:solidFill>
              </a:rPr>
              <a:t>Source File B</a:t>
            </a:r>
          </a:p>
        </p:txBody>
      </p:sp>
      <p:sp>
        <p:nvSpPr>
          <p:cNvPr id="27" name="Rectangle: Rounded Corners 26">
            <a:extLst>
              <a:ext uri="{FF2B5EF4-FFF2-40B4-BE49-F238E27FC236}">
                <a16:creationId xmlns:a16="http://schemas.microsoft.com/office/drawing/2014/main" id="{746A09B2-FD82-4C22-9894-F2BBEAC8000C}"/>
              </a:ext>
            </a:extLst>
          </p:cNvPr>
          <p:cNvSpPr/>
          <p:nvPr/>
        </p:nvSpPr>
        <p:spPr>
          <a:xfrm>
            <a:off x="7885115" y="3053486"/>
            <a:ext cx="4114800" cy="1143000"/>
          </a:xfrm>
          <a:prstGeom prst="roundRect">
            <a:avLst/>
          </a:prstGeom>
          <a:noFill/>
          <a:ln w="76200" cap="flat" cmpd="sng" algn="ctr">
            <a:solidFill>
              <a:srgbClr val="6D2B5D"/>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a:r>
              <a:rPr lang="en-US" sz="1600" b="1" dirty="0">
                <a:solidFill>
                  <a:schemeClr val="tx1"/>
                </a:solidFill>
              </a:rPr>
              <a:t>Internal Flags</a:t>
            </a:r>
          </a:p>
        </p:txBody>
      </p:sp>
      <p:sp>
        <p:nvSpPr>
          <p:cNvPr id="19" name="Rectangle: Rounded Corners 18">
            <a:extLst>
              <a:ext uri="{FF2B5EF4-FFF2-40B4-BE49-F238E27FC236}">
                <a16:creationId xmlns:a16="http://schemas.microsoft.com/office/drawing/2014/main" id="{D5805DBE-73E2-5FC0-397C-F83BDCEAF517}"/>
              </a:ext>
            </a:extLst>
          </p:cNvPr>
          <p:cNvSpPr/>
          <p:nvPr/>
        </p:nvSpPr>
        <p:spPr>
          <a:xfrm>
            <a:off x="381000" y="4442110"/>
            <a:ext cx="11430000" cy="1463708"/>
          </a:xfrm>
          <a:prstGeom prst="roundRect">
            <a:avLst/>
          </a:prstGeom>
          <a:solidFill>
            <a:schemeClr val="accent2">
              <a:lumMod val="20000"/>
              <a:lumOff val="80000"/>
            </a:schemeClr>
          </a:solidFill>
          <a:ln w="762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t"/>
          <a:lstStyle/>
          <a:p>
            <a:pPr algn="ctr"/>
            <a:r>
              <a:rPr lang="en-US" b="1" dirty="0">
                <a:solidFill>
                  <a:schemeClr val="tx1"/>
                </a:solidFill>
              </a:rPr>
              <a:t>Snapshot</a:t>
            </a:r>
          </a:p>
        </p:txBody>
      </p:sp>
      <p:sp>
        <p:nvSpPr>
          <p:cNvPr id="6" name="Rectangle: Rounded Corners 5">
            <a:extLst>
              <a:ext uri="{FF2B5EF4-FFF2-40B4-BE49-F238E27FC236}">
                <a16:creationId xmlns:a16="http://schemas.microsoft.com/office/drawing/2014/main" id="{BE56F60D-0215-4F37-AD38-9A75C6EB71E7}"/>
              </a:ext>
              <a:ext uri="{C183D7F6-B498-43B3-948B-1728B52AA6E4}">
                <adec:decorative xmlns:adec="http://schemas.microsoft.com/office/drawing/2017/decorative" val="1"/>
              </a:ext>
            </a:extLst>
          </p:cNvPr>
          <p:cNvSpPr/>
          <p:nvPr/>
        </p:nvSpPr>
        <p:spPr>
          <a:xfrm>
            <a:off x="1764643" y="5140675"/>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1</a:t>
            </a:r>
          </a:p>
        </p:txBody>
      </p:sp>
      <p:sp>
        <p:nvSpPr>
          <p:cNvPr id="7" name="Rectangle: Rounded Corners 6">
            <a:extLst>
              <a:ext uri="{FF2B5EF4-FFF2-40B4-BE49-F238E27FC236}">
                <a16:creationId xmlns:a16="http://schemas.microsoft.com/office/drawing/2014/main" id="{EEC0A8BF-376D-4EB0-AF61-FBA84F34F602}"/>
              </a:ext>
              <a:ext uri="{C183D7F6-B498-43B3-948B-1728B52AA6E4}">
                <adec:decorative xmlns:adec="http://schemas.microsoft.com/office/drawing/2017/decorative" val="1"/>
              </a:ext>
            </a:extLst>
          </p:cNvPr>
          <p:cNvSpPr/>
          <p:nvPr/>
        </p:nvSpPr>
        <p:spPr>
          <a:xfrm>
            <a:off x="6599300" y="5124340"/>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4</a:t>
            </a:r>
          </a:p>
        </p:txBody>
      </p:sp>
      <p:sp>
        <p:nvSpPr>
          <p:cNvPr id="8" name="Rectangle: Rounded Corners 7">
            <a:extLst>
              <a:ext uri="{FF2B5EF4-FFF2-40B4-BE49-F238E27FC236}">
                <a16:creationId xmlns:a16="http://schemas.microsoft.com/office/drawing/2014/main" id="{B3432380-B9EC-48AC-89C0-60B51B572872}"/>
              </a:ext>
              <a:ext uri="{C183D7F6-B498-43B3-948B-1728B52AA6E4}">
                <adec:decorative xmlns:adec="http://schemas.microsoft.com/office/drawing/2017/decorative" val="1"/>
              </a:ext>
            </a:extLst>
          </p:cNvPr>
          <p:cNvSpPr/>
          <p:nvPr/>
        </p:nvSpPr>
        <p:spPr>
          <a:xfrm>
            <a:off x="5387463" y="3591905"/>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3</a:t>
            </a:r>
          </a:p>
        </p:txBody>
      </p:sp>
      <p:sp>
        <p:nvSpPr>
          <p:cNvPr id="10" name="Rectangle: Rounded Corners 9">
            <a:extLst>
              <a:ext uri="{FF2B5EF4-FFF2-40B4-BE49-F238E27FC236}">
                <a16:creationId xmlns:a16="http://schemas.microsoft.com/office/drawing/2014/main" id="{9F875FC8-998E-46EC-A8A6-CAF6664D462F}"/>
              </a:ext>
              <a:ext uri="{C183D7F6-B498-43B3-948B-1728B52AA6E4}">
                <adec:decorative xmlns:adec="http://schemas.microsoft.com/office/drawing/2017/decorative" val="1"/>
              </a:ext>
            </a:extLst>
          </p:cNvPr>
          <p:cNvSpPr/>
          <p:nvPr/>
        </p:nvSpPr>
        <p:spPr>
          <a:xfrm>
            <a:off x="5387463" y="5140675"/>
            <a:ext cx="1143000" cy="457200"/>
          </a:xfrm>
          <a:prstGeom prst="roundRect">
            <a:avLst/>
          </a:prstGeom>
          <a:solidFill>
            <a:schemeClr val="accent1"/>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B: Element 2</a:t>
            </a:r>
          </a:p>
        </p:txBody>
      </p:sp>
      <p:sp>
        <p:nvSpPr>
          <p:cNvPr id="11" name="Rectangle: Rounded Corners 10">
            <a:extLst>
              <a:ext uri="{FF2B5EF4-FFF2-40B4-BE49-F238E27FC236}">
                <a16:creationId xmlns:a16="http://schemas.microsoft.com/office/drawing/2014/main" id="{2BD187D5-0B22-4346-B482-324BC6DE65A5}"/>
              </a:ext>
              <a:ext uri="{C183D7F6-B498-43B3-948B-1728B52AA6E4}">
                <adec:decorative xmlns:adec="http://schemas.microsoft.com/office/drawing/2017/decorative" val="1"/>
              </a:ext>
            </a:extLst>
          </p:cNvPr>
          <p:cNvSpPr/>
          <p:nvPr/>
        </p:nvSpPr>
        <p:spPr>
          <a:xfrm>
            <a:off x="552953" y="5140675"/>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1</a:t>
            </a:r>
          </a:p>
        </p:txBody>
      </p:sp>
      <p:sp>
        <p:nvSpPr>
          <p:cNvPr id="12" name="Rectangle: Rounded Corners 11">
            <a:extLst>
              <a:ext uri="{FF2B5EF4-FFF2-40B4-BE49-F238E27FC236}">
                <a16:creationId xmlns:a16="http://schemas.microsoft.com/office/drawing/2014/main" id="{21D0C3ED-2E53-4B4A-9B3D-27311E2DE505}"/>
              </a:ext>
              <a:ext uri="{C183D7F6-B498-43B3-948B-1728B52AA6E4}">
                <adec:decorative xmlns:adec="http://schemas.microsoft.com/office/drawing/2017/decorative" val="1"/>
              </a:ext>
            </a:extLst>
          </p:cNvPr>
          <p:cNvSpPr/>
          <p:nvPr/>
        </p:nvSpPr>
        <p:spPr>
          <a:xfrm>
            <a:off x="2970208" y="5124340"/>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3</a:t>
            </a:r>
          </a:p>
        </p:txBody>
      </p:sp>
      <p:sp>
        <p:nvSpPr>
          <p:cNvPr id="13" name="Rectangle: Rounded Corners 12">
            <a:extLst>
              <a:ext uri="{FF2B5EF4-FFF2-40B4-BE49-F238E27FC236}">
                <a16:creationId xmlns:a16="http://schemas.microsoft.com/office/drawing/2014/main" id="{6E339DD3-5DDE-437B-B035-AB2086C63381}"/>
              </a:ext>
              <a:ext uri="{C183D7F6-B498-43B3-948B-1728B52AA6E4}">
                <adec:decorative xmlns:adec="http://schemas.microsoft.com/office/drawing/2017/decorative" val="1"/>
              </a:ext>
            </a:extLst>
          </p:cNvPr>
          <p:cNvSpPr/>
          <p:nvPr/>
        </p:nvSpPr>
        <p:spPr>
          <a:xfrm>
            <a:off x="4182045" y="5126554"/>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4</a:t>
            </a:r>
          </a:p>
        </p:txBody>
      </p:sp>
      <p:sp>
        <p:nvSpPr>
          <p:cNvPr id="15" name="Rectangle: Rounded Corners 14">
            <a:extLst>
              <a:ext uri="{FF2B5EF4-FFF2-40B4-BE49-F238E27FC236}">
                <a16:creationId xmlns:a16="http://schemas.microsoft.com/office/drawing/2014/main" id="{4BDF07D1-144A-41E4-806D-5F369358463A}"/>
              </a:ext>
              <a:ext uri="{C183D7F6-B498-43B3-948B-1728B52AA6E4}">
                <adec:decorative xmlns:adec="http://schemas.microsoft.com/office/drawing/2017/decorative" val="1"/>
              </a:ext>
            </a:extLst>
          </p:cNvPr>
          <p:cNvSpPr/>
          <p:nvPr/>
        </p:nvSpPr>
        <p:spPr>
          <a:xfrm>
            <a:off x="754334" y="3638472"/>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2</a:t>
            </a:r>
          </a:p>
        </p:txBody>
      </p:sp>
      <p:sp>
        <p:nvSpPr>
          <p:cNvPr id="16" name="Rectangle: Rounded Corners 15">
            <a:extLst>
              <a:ext uri="{FF2B5EF4-FFF2-40B4-BE49-F238E27FC236}">
                <a16:creationId xmlns:a16="http://schemas.microsoft.com/office/drawing/2014/main" id="{9899A3AF-8526-43F3-9CBB-C496DDD71724}"/>
              </a:ext>
              <a:ext uri="{C183D7F6-B498-43B3-948B-1728B52AA6E4}">
                <adec:decorative xmlns:adec="http://schemas.microsoft.com/office/drawing/2017/decorative" val="1"/>
              </a:ext>
            </a:extLst>
          </p:cNvPr>
          <p:cNvSpPr/>
          <p:nvPr/>
        </p:nvSpPr>
        <p:spPr>
          <a:xfrm>
            <a:off x="2310130" y="3638472"/>
            <a:ext cx="1143000" cy="457200"/>
          </a:xfrm>
          <a:prstGeom prst="roundRect">
            <a:avLst/>
          </a:prstGeom>
          <a:solidFill>
            <a:schemeClr val="accent5"/>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File A: Element 5</a:t>
            </a:r>
          </a:p>
        </p:txBody>
      </p:sp>
      <p:sp>
        <p:nvSpPr>
          <p:cNvPr id="28" name="Rectangle: Rounded Corners 27">
            <a:extLst>
              <a:ext uri="{FF2B5EF4-FFF2-40B4-BE49-F238E27FC236}">
                <a16:creationId xmlns:a16="http://schemas.microsoft.com/office/drawing/2014/main" id="{33CD47F1-2C87-454E-AABF-64E91ACF5123}"/>
              </a:ext>
              <a:ext uri="{C183D7F6-B498-43B3-948B-1728B52AA6E4}">
                <adec:decorative xmlns:adec="http://schemas.microsoft.com/office/drawing/2017/decorative" val="1"/>
              </a:ext>
            </a:extLst>
          </p:cNvPr>
          <p:cNvSpPr/>
          <p:nvPr/>
        </p:nvSpPr>
        <p:spPr>
          <a:xfrm>
            <a:off x="8048222" y="3582971"/>
            <a:ext cx="1143000" cy="457200"/>
          </a:xfrm>
          <a:prstGeom prst="roundRect">
            <a:avLst/>
          </a:prstGeom>
          <a:solidFill>
            <a:srgbClr val="6D2B5D"/>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Internal Flag: 1</a:t>
            </a:r>
          </a:p>
        </p:txBody>
      </p:sp>
      <p:sp>
        <p:nvSpPr>
          <p:cNvPr id="29" name="Rectangle: Rounded Corners 28">
            <a:extLst>
              <a:ext uri="{FF2B5EF4-FFF2-40B4-BE49-F238E27FC236}">
                <a16:creationId xmlns:a16="http://schemas.microsoft.com/office/drawing/2014/main" id="{2CCBA643-346B-4380-AAA9-B9D7628B54F9}"/>
              </a:ext>
              <a:ext uri="{C183D7F6-B498-43B3-948B-1728B52AA6E4}">
                <adec:decorative xmlns:adec="http://schemas.microsoft.com/office/drawing/2017/decorative" val="1"/>
              </a:ext>
            </a:extLst>
          </p:cNvPr>
          <p:cNvSpPr/>
          <p:nvPr/>
        </p:nvSpPr>
        <p:spPr>
          <a:xfrm>
            <a:off x="9354329" y="3582971"/>
            <a:ext cx="1143000" cy="457200"/>
          </a:xfrm>
          <a:prstGeom prst="roundRect">
            <a:avLst/>
          </a:prstGeom>
          <a:solidFill>
            <a:srgbClr val="6D2B5D"/>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Internal Flag: 2</a:t>
            </a:r>
          </a:p>
        </p:txBody>
      </p:sp>
      <p:sp>
        <p:nvSpPr>
          <p:cNvPr id="34" name="Rectangle: Rounded Corners 33">
            <a:extLst>
              <a:ext uri="{FF2B5EF4-FFF2-40B4-BE49-F238E27FC236}">
                <a16:creationId xmlns:a16="http://schemas.microsoft.com/office/drawing/2014/main" id="{48FE2DFB-7789-A79D-1007-03485B03EAE3}"/>
              </a:ext>
              <a:ext uri="{C183D7F6-B498-43B3-948B-1728B52AA6E4}">
                <adec:decorative xmlns:adec="http://schemas.microsoft.com/office/drawing/2017/decorative" val="1"/>
              </a:ext>
            </a:extLst>
          </p:cNvPr>
          <p:cNvSpPr/>
          <p:nvPr/>
        </p:nvSpPr>
        <p:spPr>
          <a:xfrm>
            <a:off x="10674654" y="3582971"/>
            <a:ext cx="1143000" cy="457200"/>
          </a:xfrm>
          <a:prstGeom prst="roundRect">
            <a:avLst/>
          </a:prstGeom>
          <a:solidFill>
            <a:srgbClr val="6D2B5D"/>
          </a:solidFill>
          <a:ln w="25400">
            <a:solidFill>
              <a:schemeClr val="bg1">
                <a:lumMod val="50000"/>
              </a:schemeClr>
            </a:solidFill>
          </a:ln>
          <a:scene3d>
            <a:camera prst="orthographicFront">
              <a:rot lat="600000" lon="20699994" rev="0"/>
            </a:camera>
            <a:lightRig rig="threePt" dir="t"/>
          </a:scene3d>
          <a:sp3d extrusionH="317500" contourW="25400">
            <a:bevelT/>
            <a:bevelB/>
            <a:contourClr>
              <a:schemeClr val="tx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Internal Flag: 3</a:t>
            </a:r>
          </a:p>
        </p:txBody>
      </p:sp>
      <p:sp>
        <p:nvSpPr>
          <p:cNvPr id="5" name="Slide Number Placeholder 4">
            <a:extLst>
              <a:ext uri="{FF2B5EF4-FFF2-40B4-BE49-F238E27FC236}">
                <a16:creationId xmlns:a16="http://schemas.microsoft.com/office/drawing/2014/main" id="{A189570E-80CF-400D-822E-33DE3633575B}"/>
              </a:ext>
            </a:extLst>
          </p:cNvPr>
          <p:cNvSpPr>
            <a:spLocks noGrp="1"/>
          </p:cNvSpPr>
          <p:nvPr>
            <p:ph type="sldNum" sz="quarter" idx="12"/>
          </p:nvPr>
        </p:nvSpPr>
        <p:spPr/>
        <p:txBody>
          <a:bodyPr/>
          <a:lstStyle/>
          <a:p>
            <a:fld id="{C479D5F6-EDCB-402A-AC08-4943A1820E8F}" type="slidenum">
              <a:rPr lang="en-US" smtClean="0"/>
              <a:pPr/>
              <a:t>20</a:t>
            </a:fld>
            <a:endParaRPr lang="en-US" dirty="0"/>
          </a:p>
        </p:txBody>
      </p:sp>
    </p:spTree>
    <p:extLst>
      <p:ext uri="{BB962C8B-B14F-4D97-AF65-F5344CB8AC3E}">
        <p14:creationId xmlns:p14="http://schemas.microsoft.com/office/powerpoint/2010/main" val="288552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25E-6 2.96296E-6 L -0.01276 0.20347 " pathEditMode="relative" rAng="0" ptsTypes="AA">
                                      <p:cBhvr>
                                        <p:cTn id="6" dur="500" fill="hold"/>
                                        <p:tgtEl>
                                          <p:spTgt spid="28"/>
                                        </p:tgtEl>
                                        <p:attrNameLst>
                                          <p:attrName>ppt_x</p:attrName>
                                          <p:attrName>ppt_y</p:attrName>
                                        </p:attrNameLst>
                                      </p:cBhvr>
                                      <p:rCtr x="-638" y="10162"/>
                                    </p:animMotion>
                                  </p:childTnLst>
                                </p:cTn>
                              </p:par>
                            </p:childTnLst>
                          </p:cTn>
                        </p:par>
                        <p:par>
                          <p:cTn id="7" fill="hold">
                            <p:stCondLst>
                              <p:cond delay="500"/>
                            </p:stCondLst>
                            <p:childTnLst>
                              <p:par>
                                <p:cTn id="8" presetID="42" presetClass="path" presetSubtype="0" accel="50000" decel="50000" fill="hold" grpId="0" nodeType="afterEffect">
                                  <p:stCondLst>
                                    <p:cond delay="0"/>
                                  </p:stCondLst>
                                  <p:childTnLst>
                                    <p:animMotion origin="layout" path="M -2.5E-6 2.96296E-6 L -0.00351 0.20416 " pathEditMode="relative" rAng="0" ptsTypes="AA">
                                      <p:cBhvr>
                                        <p:cTn id="9" dur="500" fill="hold"/>
                                        <p:tgtEl>
                                          <p:spTgt spid="29"/>
                                        </p:tgtEl>
                                        <p:attrNameLst>
                                          <p:attrName>ppt_x</p:attrName>
                                          <p:attrName>ppt_y</p:attrName>
                                        </p:attrNameLst>
                                      </p:cBhvr>
                                      <p:rCtr x="-182" y="10208"/>
                                    </p:animMotion>
                                  </p:childTnLst>
                                </p:cTn>
                              </p:par>
                            </p:childTnLst>
                          </p:cTn>
                        </p:par>
                        <p:par>
                          <p:cTn id="10" fill="hold">
                            <p:stCondLst>
                              <p:cond delay="1000"/>
                            </p:stCondLst>
                            <p:childTnLst>
                              <p:par>
                                <p:cTn id="11" presetID="42" presetClass="path" presetSubtype="0" accel="50000" decel="50000" fill="hold" grpId="0" nodeType="afterEffect">
                                  <p:stCondLst>
                                    <p:cond delay="0"/>
                                  </p:stCondLst>
                                  <p:childTnLst>
                                    <p:animMotion origin="layout" path="M 4.16667E-6 2.96296E-6 L -0.00743 0.20671 " pathEditMode="relative" rAng="0" ptsTypes="AA">
                                      <p:cBhvr>
                                        <p:cTn id="12" dur="500" fill="hold"/>
                                        <p:tgtEl>
                                          <p:spTgt spid="34"/>
                                        </p:tgtEl>
                                        <p:attrNameLst>
                                          <p:attrName>ppt_x</p:attrName>
                                          <p:attrName>ppt_y</p:attrName>
                                        </p:attrNameLst>
                                      </p:cBhvr>
                                      <p:rCtr x="-378" y="1032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6E797E-6AD0-1EF9-05BE-BEBE2736920F}"/>
              </a:ext>
            </a:extLst>
          </p:cNvPr>
          <p:cNvSpPr>
            <a:spLocks noGrp="1"/>
          </p:cNvSpPr>
          <p:nvPr>
            <p:ph type="ctrTitle"/>
          </p:nvPr>
        </p:nvSpPr>
        <p:spPr/>
        <p:txBody>
          <a:bodyPr/>
          <a:lstStyle/>
          <a:p>
            <a:r>
              <a:rPr lang="en-US" dirty="0"/>
              <a:t>File Layout</a:t>
            </a:r>
          </a:p>
        </p:txBody>
      </p:sp>
      <p:sp>
        <p:nvSpPr>
          <p:cNvPr id="4" name="Slide Number Placeholder 3">
            <a:extLst>
              <a:ext uri="{FF2B5EF4-FFF2-40B4-BE49-F238E27FC236}">
                <a16:creationId xmlns:a16="http://schemas.microsoft.com/office/drawing/2014/main" id="{FFE2B4B7-FEED-71EC-093D-56D29F83E2FF}"/>
              </a:ext>
            </a:extLst>
          </p:cNvPr>
          <p:cNvSpPr>
            <a:spLocks noGrp="1"/>
          </p:cNvSpPr>
          <p:nvPr>
            <p:ph type="sldNum" sz="quarter" idx="12"/>
          </p:nvPr>
        </p:nvSpPr>
        <p:spPr/>
        <p:txBody>
          <a:bodyPr/>
          <a:lstStyle/>
          <a:p>
            <a:fld id="{C479D5F6-EDCB-402A-AC08-4943A1820E8F}" type="slidenum">
              <a:rPr lang="en-US" smtClean="0"/>
              <a:pPr/>
              <a:t>21</a:t>
            </a:fld>
            <a:endParaRPr lang="en-US" dirty="0"/>
          </a:p>
        </p:txBody>
      </p:sp>
    </p:spTree>
    <p:extLst>
      <p:ext uri="{BB962C8B-B14F-4D97-AF65-F5344CB8AC3E}">
        <p14:creationId xmlns:p14="http://schemas.microsoft.com/office/powerpoint/2010/main" val="3602574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7A46E80-6352-49D8-78AF-C77C3E8CC0BE}"/>
              </a:ext>
            </a:extLst>
          </p:cNvPr>
          <p:cNvSpPr>
            <a:spLocks noGrp="1"/>
          </p:cNvSpPr>
          <p:nvPr>
            <p:ph type="title"/>
          </p:nvPr>
        </p:nvSpPr>
        <p:spPr/>
        <p:txBody>
          <a:bodyPr>
            <a:normAutofit/>
          </a:bodyPr>
          <a:lstStyle/>
          <a:p>
            <a:r>
              <a:rPr lang="en-US" sz="2000" dirty="0"/>
              <a:t>Snapshot vs Interchange File Layout</a:t>
            </a:r>
          </a:p>
        </p:txBody>
      </p:sp>
      <p:sp>
        <p:nvSpPr>
          <p:cNvPr id="8" name="Content Placeholder 7">
            <a:extLst>
              <a:ext uri="{FF2B5EF4-FFF2-40B4-BE49-F238E27FC236}">
                <a16:creationId xmlns:a16="http://schemas.microsoft.com/office/drawing/2014/main" id="{62FA966D-2573-8B8B-2EED-41FEB992BF5D}"/>
              </a:ext>
            </a:extLst>
          </p:cNvPr>
          <p:cNvSpPr>
            <a:spLocks noGrp="1"/>
          </p:cNvSpPr>
          <p:nvPr>
            <p:ph sz="half" idx="1"/>
          </p:nvPr>
        </p:nvSpPr>
        <p:spPr>
          <a:xfrm>
            <a:off x="6340475" y="1397822"/>
            <a:ext cx="5486400" cy="3844738"/>
          </a:xfrm>
        </p:spPr>
        <p:txBody>
          <a:bodyPr>
            <a:normAutofit fontScale="85000" lnSpcReduction="20000"/>
          </a:bodyPr>
          <a:lstStyle/>
          <a:p>
            <a:pPr marL="0" indent="0">
              <a:buNone/>
            </a:pPr>
            <a:r>
              <a:rPr lang="en-US" b="1" dirty="0"/>
              <a:t>Snapshot File Layout</a:t>
            </a:r>
          </a:p>
          <a:p>
            <a:r>
              <a:rPr lang="en-US" b="1" dirty="0">
                <a:solidFill>
                  <a:schemeClr val="accent1"/>
                </a:solidFill>
              </a:rPr>
              <a:t>Dependencies: </a:t>
            </a:r>
            <a:r>
              <a:rPr lang="en-US" dirty="0"/>
              <a:t>List of source interchange files needed for the snapshot</a:t>
            </a:r>
          </a:p>
          <a:p>
            <a:r>
              <a:rPr lang="en-US" b="1" dirty="0">
                <a:solidFill>
                  <a:schemeClr val="accent1"/>
                </a:solidFill>
              </a:rPr>
              <a:t>Criteria: </a:t>
            </a:r>
            <a:r>
              <a:rPr lang="en-US" dirty="0"/>
              <a:t>Rules regarding the types of records pulled from a source file into a snapshot </a:t>
            </a:r>
          </a:p>
          <a:p>
            <a:r>
              <a:rPr lang="en-US" b="1" dirty="0">
                <a:solidFill>
                  <a:schemeClr val="accent1"/>
                </a:solidFill>
              </a:rPr>
              <a:t>Data Fields: </a:t>
            </a:r>
            <a:r>
              <a:rPr lang="en-US" dirty="0"/>
              <a:t>Includes a list of specific source files for each data field or indicates the field is an internal flag.</a:t>
            </a:r>
          </a:p>
          <a:p>
            <a:r>
              <a:rPr lang="en-US" b="1" dirty="0">
                <a:solidFill>
                  <a:schemeClr val="accent1"/>
                </a:solidFill>
              </a:rPr>
              <a:t>Internal Flag Definitions: </a:t>
            </a:r>
            <a:r>
              <a:rPr lang="en-US" dirty="0"/>
              <a:t>Provides detailed descriptions of each internal flag data field and codes.</a:t>
            </a:r>
          </a:p>
          <a:p>
            <a:pPr marL="0" indent="0">
              <a:buNone/>
            </a:pPr>
            <a:r>
              <a:rPr lang="en-US" b="1" dirty="0"/>
              <a:t>Interchange File Layout</a:t>
            </a:r>
          </a:p>
          <a:p>
            <a:r>
              <a:rPr lang="en-US" dirty="0"/>
              <a:t>Provides a list of each data field included on an interchange (source) file with detailed descriptions and codes.</a:t>
            </a:r>
          </a:p>
          <a:p>
            <a:endParaRPr lang="en-US" dirty="0"/>
          </a:p>
        </p:txBody>
      </p:sp>
      <p:pic>
        <p:nvPicPr>
          <p:cNvPr id="12" name="Picture Placeholder 11" descr="Screenshot of a document outlining the 2025-2026 Student End of Year (SEY) Snapshot File Layout, detailing data collection purpose, dependencies, criteria, data field list, retired data fields, and internal flag descriptions. Key elements include a table listing data fields with field length, source interchange, source files, and remarks, highlighted notes on data usage in district and school performance frameworks, and emphasis on internal flags and federal race/ethnicity data aggregation.&#10;&#10;AI-generated content may be incorrect.">
            <a:extLst>
              <a:ext uri="{FF2B5EF4-FFF2-40B4-BE49-F238E27FC236}">
                <a16:creationId xmlns:a16="http://schemas.microsoft.com/office/drawing/2014/main" id="{69D149EF-1238-8027-29BD-C44066AC8BCA}"/>
              </a:ext>
              <a:ext uri="{C183D7F6-B498-43B3-948B-1728B52AA6E4}">
                <adec:decorative xmlns:adec="http://schemas.microsoft.com/office/drawing/2017/decorative" val="1"/>
              </a:ext>
            </a:extLst>
          </p:cNvPr>
          <p:cNvPicPr>
            <a:picLocks noGrp="1" noChangeAspect="1"/>
          </p:cNvPicPr>
          <p:nvPr>
            <p:ph type="pic" sz="quarter" idx="10"/>
          </p:nvPr>
        </p:nvPicPr>
        <p:blipFill>
          <a:blip r:embed="rId2"/>
          <a:srcRect l="-236" t="-231" r="629" b="-539"/>
          <a:stretch>
            <a:fillRect/>
          </a:stretch>
        </p:blipFill>
        <p:spPr>
          <a:xfrm>
            <a:off x="460587" y="751840"/>
            <a:ext cx="5270288" cy="5357707"/>
          </a:xfrm>
          <a:prstGeom prst="rect">
            <a:avLst/>
          </a:prstGeom>
        </p:spPr>
      </p:pic>
      <p:pic>
        <p:nvPicPr>
          <p:cNvPr id="3" name="Picture 2">
            <a:extLst>
              <a:ext uri="{FF2B5EF4-FFF2-40B4-BE49-F238E27FC236}">
                <a16:creationId xmlns:a16="http://schemas.microsoft.com/office/drawing/2014/main" id="{6945CD19-956F-3606-36B1-98ADABEF88A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077189" y="5011118"/>
            <a:ext cx="3164090" cy="1394782"/>
          </a:xfrm>
          <a:prstGeom prst="rect">
            <a:avLst/>
          </a:prstGeom>
        </p:spPr>
      </p:pic>
    </p:spTree>
    <p:extLst>
      <p:ext uri="{BB962C8B-B14F-4D97-AF65-F5344CB8AC3E}">
        <p14:creationId xmlns:p14="http://schemas.microsoft.com/office/powerpoint/2010/main" val="1056127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F5F77-7568-4EBD-A09F-3971C0593188}"/>
              </a:ext>
            </a:extLst>
          </p:cNvPr>
          <p:cNvSpPr>
            <a:spLocks noGrp="1"/>
          </p:cNvSpPr>
          <p:nvPr>
            <p:ph type="title"/>
          </p:nvPr>
        </p:nvSpPr>
        <p:spPr/>
        <p:txBody>
          <a:bodyPr/>
          <a:lstStyle/>
          <a:p>
            <a:r>
              <a:rPr lang="en-US" dirty="0"/>
              <a:t>SEY Snapshot Dependencies</a:t>
            </a:r>
          </a:p>
        </p:txBody>
      </p:sp>
      <p:sp>
        <p:nvSpPr>
          <p:cNvPr id="6" name="Freeform: Shape 5" descr="Student has been assigned a SASID and updated in the RITS system.&#10;Student has a record in the student interchange for:&#10;- Student demographics&#10;- Student School Association&#10;- Graduation Guidelines (only required for graduating students)&#10;- Adjustment File (only required if adjusting prior year data&#10;Student has a record in the Title 1 interchange if the student has received targeted assisted services/funding as of Oct. 1. &#10;Student has a record in the IEP interchange if the student is a special education student.">
            <a:extLst>
              <a:ext uri="{FF2B5EF4-FFF2-40B4-BE49-F238E27FC236}">
                <a16:creationId xmlns:a16="http://schemas.microsoft.com/office/drawing/2014/main" id="{F6DC3FFC-402A-E358-F4EF-3221C21D026C}"/>
              </a:ext>
            </a:extLst>
          </p:cNvPr>
          <p:cNvSpPr/>
          <p:nvPr/>
        </p:nvSpPr>
        <p:spPr>
          <a:xfrm>
            <a:off x="443563" y="1304342"/>
            <a:ext cx="11158291" cy="551655"/>
          </a:xfrm>
          <a:custGeom>
            <a:avLst/>
            <a:gdLst>
              <a:gd name="connsiteX0" fmla="*/ 0 w 10515600"/>
              <a:gd name="connsiteY0" fmla="*/ 91944 h 551655"/>
              <a:gd name="connsiteX1" fmla="*/ 91944 w 10515600"/>
              <a:gd name="connsiteY1" fmla="*/ 0 h 551655"/>
              <a:gd name="connsiteX2" fmla="*/ 10423656 w 10515600"/>
              <a:gd name="connsiteY2" fmla="*/ 0 h 551655"/>
              <a:gd name="connsiteX3" fmla="*/ 10515600 w 10515600"/>
              <a:gd name="connsiteY3" fmla="*/ 91944 h 551655"/>
              <a:gd name="connsiteX4" fmla="*/ 10515600 w 10515600"/>
              <a:gd name="connsiteY4" fmla="*/ 459711 h 551655"/>
              <a:gd name="connsiteX5" fmla="*/ 10423656 w 10515600"/>
              <a:gd name="connsiteY5" fmla="*/ 551655 h 551655"/>
              <a:gd name="connsiteX6" fmla="*/ 91944 w 10515600"/>
              <a:gd name="connsiteY6" fmla="*/ 551655 h 551655"/>
              <a:gd name="connsiteX7" fmla="*/ 0 w 10515600"/>
              <a:gd name="connsiteY7" fmla="*/ 459711 h 551655"/>
              <a:gd name="connsiteX8" fmla="*/ 0 w 10515600"/>
              <a:gd name="connsiteY8" fmla="*/ 91944 h 5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551655">
                <a:moveTo>
                  <a:pt x="0" y="91944"/>
                </a:moveTo>
                <a:cubicBezTo>
                  <a:pt x="0" y="41165"/>
                  <a:pt x="41165" y="0"/>
                  <a:pt x="91944" y="0"/>
                </a:cubicBezTo>
                <a:lnTo>
                  <a:pt x="10423656" y="0"/>
                </a:lnTo>
                <a:cubicBezTo>
                  <a:pt x="10474435" y="0"/>
                  <a:pt x="10515600" y="41165"/>
                  <a:pt x="10515600" y="91944"/>
                </a:cubicBezTo>
                <a:lnTo>
                  <a:pt x="10515600" y="459711"/>
                </a:lnTo>
                <a:cubicBezTo>
                  <a:pt x="10515600" y="510490"/>
                  <a:pt x="10474435" y="551655"/>
                  <a:pt x="10423656" y="551655"/>
                </a:cubicBezTo>
                <a:lnTo>
                  <a:pt x="91944" y="551655"/>
                </a:lnTo>
                <a:cubicBezTo>
                  <a:pt x="41165" y="551655"/>
                  <a:pt x="0" y="510490"/>
                  <a:pt x="0" y="459711"/>
                </a:cubicBezTo>
                <a:lnTo>
                  <a:pt x="0" y="91944"/>
                </a:lnTo>
                <a:close/>
              </a:path>
            </a:pathLst>
          </a:custGeom>
          <a:solidFill>
            <a:schemeClr val="accent1"/>
          </a:solidFill>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114560" tIns="114560" rIns="114560" bIns="114560" numCol="1" spcCol="1270" anchor="ctr" anchorCtr="0">
            <a:noAutofit/>
          </a:bodyPr>
          <a:lstStyle/>
          <a:p>
            <a:pPr marL="0" lvl="0" indent="0" algn="l" defTabSz="1022350">
              <a:lnSpc>
                <a:spcPct val="90000"/>
              </a:lnSpc>
              <a:spcBef>
                <a:spcPct val="0"/>
              </a:spcBef>
              <a:spcAft>
                <a:spcPct val="35000"/>
              </a:spcAft>
              <a:buNone/>
            </a:pPr>
            <a:r>
              <a:rPr lang="en-US" sz="2300" b="1" kern="1200" dirty="0"/>
              <a:t>Student has been assigned a SASID and updated in the RITS system</a:t>
            </a:r>
          </a:p>
        </p:txBody>
      </p:sp>
      <p:sp>
        <p:nvSpPr>
          <p:cNvPr id="9" name="Freeform: Shape 8">
            <a:extLst>
              <a:ext uri="{FF2B5EF4-FFF2-40B4-BE49-F238E27FC236}">
                <a16:creationId xmlns:a16="http://schemas.microsoft.com/office/drawing/2014/main" id="{32578481-1A55-F476-6D7D-FCCA460E8072}"/>
              </a:ext>
            </a:extLst>
          </p:cNvPr>
          <p:cNvSpPr/>
          <p:nvPr/>
        </p:nvSpPr>
        <p:spPr>
          <a:xfrm>
            <a:off x="443563" y="1922237"/>
            <a:ext cx="11158291" cy="551655"/>
          </a:xfrm>
          <a:custGeom>
            <a:avLst/>
            <a:gdLst>
              <a:gd name="connsiteX0" fmla="*/ 0 w 10515600"/>
              <a:gd name="connsiteY0" fmla="*/ 91944 h 551655"/>
              <a:gd name="connsiteX1" fmla="*/ 91944 w 10515600"/>
              <a:gd name="connsiteY1" fmla="*/ 0 h 551655"/>
              <a:gd name="connsiteX2" fmla="*/ 10423656 w 10515600"/>
              <a:gd name="connsiteY2" fmla="*/ 0 h 551655"/>
              <a:gd name="connsiteX3" fmla="*/ 10515600 w 10515600"/>
              <a:gd name="connsiteY3" fmla="*/ 91944 h 551655"/>
              <a:gd name="connsiteX4" fmla="*/ 10515600 w 10515600"/>
              <a:gd name="connsiteY4" fmla="*/ 459711 h 551655"/>
              <a:gd name="connsiteX5" fmla="*/ 10423656 w 10515600"/>
              <a:gd name="connsiteY5" fmla="*/ 551655 h 551655"/>
              <a:gd name="connsiteX6" fmla="*/ 91944 w 10515600"/>
              <a:gd name="connsiteY6" fmla="*/ 551655 h 551655"/>
              <a:gd name="connsiteX7" fmla="*/ 0 w 10515600"/>
              <a:gd name="connsiteY7" fmla="*/ 459711 h 551655"/>
              <a:gd name="connsiteX8" fmla="*/ 0 w 10515600"/>
              <a:gd name="connsiteY8" fmla="*/ 91944 h 5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551655">
                <a:moveTo>
                  <a:pt x="0" y="91944"/>
                </a:moveTo>
                <a:cubicBezTo>
                  <a:pt x="0" y="41165"/>
                  <a:pt x="41165" y="0"/>
                  <a:pt x="91944" y="0"/>
                </a:cubicBezTo>
                <a:lnTo>
                  <a:pt x="10423656" y="0"/>
                </a:lnTo>
                <a:cubicBezTo>
                  <a:pt x="10474435" y="0"/>
                  <a:pt x="10515600" y="41165"/>
                  <a:pt x="10515600" y="91944"/>
                </a:cubicBezTo>
                <a:lnTo>
                  <a:pt x="10515600" y="459711"/>
                </a:lnTo>
                <a:cubicBezTo>
                  <a:pt x="10515600" y="510490"/>
                  <a:pt x="10474435" y="551655"/>
                  <a:pt x="10423656" y="551655"/>
                </a:cubicBezTo>
                <a:lnTo>
                  <a:pt x="91944" y="551655"/>
                </a:lnTo>
                <a:cubicBezTo>
                  <a:pt x="41165" y="551655"/>
                  <a:pt x="0" y="510490"/>
                  <a:pt x="0" y="459711"/>
                </a:cubicBezTo>
                <a:lnTo>
                  <a:pt x="0" y="91944"/>
                </a:lnTo>
                <a:close/>
              </a:path>
            </a:pathLst>
          </a:custGeom>
          <a:solidFill>
            <a:schemeClr val="accent1"/>
          </a:solidFill>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114560" tIns="114560" rIns="114560" bIns="114560" numCol="1" spcCol="1270" anchor="ctr" anchorCtr="0">
            <a:noAutofit/>
          </a:bodyPr>
          <a:lstStyle/>
          <a:p>
            <a:pPr marL="0" lvl="0" indent="0" algn="l" defTabSz="1022350">
              <a:lnSpc>
                <a:spcPct val="90000"/>
              </a:lnSpc>
              <a:spcBef>
                <a:spcPct val="0"/>
              </a:spcBef>
              <a:spcAft>
                <a:spcPct val="35000"/>
              </a:spcAft>
              <a:buNone/>
            </a:pPr>
            <a:r>
              <a:rPr lang="en-US" sz="2300" b="1" kern="1200" dirty="0"/>
              <a:t>Student has a record in the student interchange for:</a:t>
            </a:r>
          </a:p>
        </p:txBody>
      </p:sp>
      <p:sp>
        <p:nvSpPr>
          <p:cNvPr id="10" name="Freeform: Shape 9">
            <a:extLst>
              <a:ext uri="{FF2B5EF4-FFF2-40B4-BE49-F238E27FC236}">
                <a16:creationId xmlns:a16="http://schemas.microsoft.com/office/drawing/2014/main" id="{E3B1F077-5ADD-1B29-D4FB-050F71BD08A5}"/>
              </a:ext>
            </a:extLst>
          </p:cNvPr>
          <p:cNvSpPr/>
          <p:nvPr/>
        </p:nvSpPr>
        <p:spPr>
          <a:xfrm>
            <a:off x="443564" y="2473892"/>
            <a:ext cx="10515600" cy="1237860"/>
          </a:xfrm>
          <a:custGeom>
            <a:avLst/>
            <a:gdLst>
              <a:gd name="connsiteX0" fmla="*/ 0 w 10515600"/>
              <a:gd name="connsiteY0" fmla="*/ 0 h 1237860"/>
              <a:gd name="connsiteX1" fmla="*/ 10515600 w 10515600"/>
              <a:gd name="connsiteY1" fmla="*/ 0 h 1237860"/>
              <a:gd name="connsiteX2" fmla="*/ 10515600 w 10515600"/>
              <a:gd name="connsiteY2" fmla="*/ 1237860 h 1237860"/>
              <a:gd name="connsiteX3" fmla="*/ 0 w 10515600"/>
              <a:gd name="connsiteY3" fmla="*/ 1237860 h 1237860"/>
              <a:gd name="connsiteX4" fmla="*/ 0 w 10515600"/>
              <a:gd name="connsiteY4" fmla="*/ 0 h 1237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237860">
                <a:moveTo>
                  <a:pt x="0" y="0"/>
                </a:moveTo>
                <a:lnTo>
                  <a:pt x="10515600" y="0"/>
                </a:lnTo>
                <a:lnTo>
                  <a:pt x="10515600" y="1237860"/>
                </a:lnTo>
                <a:lnTo>
                  <a:pt x="0" y="1237860"/>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Student Demographics </a:t>
            </a:r>
          </a:p>
          <a:p>
            <a:pPr marL="171450" lvl="1" indent="-171450" algn="l" defTabSz="800100">
              <a:lnSpc>
                <a:spcPct val="90000"/>
              </a:lnSpc>
              <a:spcBef>
                <a:spcPct val="0"/>
              </a:spcBef>
              <a:spcAft>
                <a:spcPct val="20000"/>
              </a:spcAft>
              <a:buChar char="•"/>
            </a:pPr>
            <a:r>
              <a:rPr lang="en-US" sz="1800" kern="1200" dirty="0"/>
              <a:t>Student School Association (may have multiple records)</a:t>
            </a:r>
          </a:p>
          <a:p>
            <a:pPr marL="171450" lvl="1" indent="-171450" algn="l" defTabSz="800100">
              <a:lnSpc>
                <a:spcPct val="90000"/>
              </a:lnSpc>
              <a:spcBef>
                <a:spcPct val="0"/>
              </a:spcBef>
              <a:spcAft>
                <a:spcPct val="20000"/>
              </a:spcAft>
              <a:buChar char="•"/>
            </a:pPr>
            <a:r>
              <a:rPr lang="en-US" sz="1800" kern="1200" dirty="0"/>
              <a:t>Graduation Guidelines (only required for graduating students)</a:t>
            </a:r>
          </a:p>
          <a:p>
            <a:pPr marL="171450" lvl="1" indent="-171450" algn="l" defTabSz="800100">
              <a:lnSpc>
                <a:spcPct val="90000"/>
              </a:lnSpc>
              <a:spcBef>
                <a:spcPct val="0"/>
              </a:spcBef>
              <a:spcAft>
                <a:spcPct val="20000"/>
              </a:spcAft>
              <a:buChar char="•"/>
            </a:pPr>
            <a:r>
              <a:rPr lang="en-US" sz="1800" kern="1200" dirty="0"/>
              <a:t>Adjustment File (only required if adjusting prior year data)</a:t>
            </a:r>
          </a:p>
        </p:txBody>
      </p:sp>
      <p:sp>
        <p:nvSpPr>
          <p:cNvPr id="11" name="Freeform: Shape 10">
            <a:extLst>
              <a:ext uri="{FF2B5EF4-FFF2-40B4-BE49-F238E27FC236}">
                <a16:creationId xmlns:a16="http://schemas.microsoft.com/office/drawing/2014/main" id="{DDC614B7-E021-D63E-1EDA-D45C0B3A6B45}"/>
              </a:ext>
            </a:extLst>
          </p:cNvPr>
          <p:cNvSpPr/>
          <p:nvPr/>
        </p:nvSpPr>
        <p:spPr>
          <a:xfrm>
            <a:off x="443563" y="3711752"/>
            <a:ext cx="11158291" cy="551655"/>
          </a:xfrm>
          <a:custGeom>
            <a:avLst/>
            <a:gdLst>
              <a:gd name="connsiteX0" fmla="*/ 0 w 10515600"/>
              <a:gd name="connsiteY0" fmla="*/ 91944 h 551655"/>
              <a:gd name="connsiteX1" fmla="*/ 91944 w 10515600"/>
              <a:gd name="connsiteY1" fmla="*/ 0 h 551655"/>
              <a:gd name="connsiteX2" fmla="*/ 10423656 w 10515600"/>
              <a:gd name="connsiteY2" fmla="*/ 0 h 551655"/>
              <a:gd name="connsiteX3" fmla="*/ 10515600 w 10515600"/>
              <a:gd name="connsiteY3" fmla="*/ 91944 h 551655"/>
              <a:gd name="connsiteX4" fmla="*/ 10515600 w 10515600"/>
              <a:gd name="connsiteY4" fmla="*/ 459711 h 551655"/>
              <a:gd name="connsiteX5" fmla="*/ 10423656 w 10515600"/>
              <a:gd name="connsiteY5" fmla="*/ 551655 h 551655"/>
              <a:gd name="connsiteX6" fmla="*/ 91944 w 10515600"/>
              <a:gd name="connsiteY6" fmla="*/ 551655 h 551655"/>
              <a:gd name="connsiteX7" fmla="*/ 0 w 10515600"/>
              <a:gd name="connsiteY7" fmla="*/ 459711 h 551655"/>
              <a:gd name="connsiteX8" fmla="*/ 0 w 10515600"/>
              <a:gd name="connsiteY8" fmla="*/ 91944 h 5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551655">
                <a:moveTo>
                  <a:pt x="0" y="91944"/>
                </a:moveTo>
                <a:cubicBezTo>
                  <a:pt x="0" y="41165"/>
                  <a:pt x="41165" y="0"/>
                  <a:pt x="91944" y="0"/>
                </a:cubicBezTo>
                <a:lnTo>
                  <a:pt x="10423656" y="0"/>
                </a:lnTo>
                <a:cubicBezTo>
                  <a:pt x="10474435" y="0"/>
                  <a:pt x="10515600" y="41165"/>
                  <a:pt x="10515600" y="91944"/>
                </a:cubicBezTo>
                <a:lnTo>
                  <a:pt x="10515600" y="459711"/>
                </a:lnTo>
                <a:cubicBezTo>
                  <a:pt x="10515600" y="510490"/>
                  <a:pt x="10474435" y="551655"/>
                  <a:pt x="10423656" y="551655"/>
                </a:cubicBezTo>
                <a:lnTo>
                  <a:pt x="91944" y="551655"/>
                </a:lnTo>
                <a:cubicBezTo>
                  <a:pt x="41165" y="551655"/>
                  <a:pt x="0" y="510490"/>
                  <a:pt x="0" y="459711"/>
                </a:cubicBezTo>
                <a:lnTo>
                  <a:pt x="0" y="91944"/>
                </a:lnTo>
                <a:close/>
              </a:path>
            </a:pathLst>
          </a:custGeom>
          <a:solidFill>
            <a:schemeClr val="accent1"/>
          </a:solidFill>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114560" tIns="114560" rIns="114560" bIns="114560" numCol="1" spcCol="1270" anchor="ctr" anchorCtr="0">
            <a:noAutofit/>
          </a:bodyPr>
          <a:lstStyle/>
          <a:p>
            <a:pPr marL="0" lvl="0" indent="0" algn="l" defTabSz="1022350">
              <a:lnSpc>
                <a:spcPct val="90000"/>
              </a:lnSpc>
              <a:spcBef>
                <a:spcPct val="0"/>
              </a:spcBef>
              <a:spcAft>
                <a:spcPct val="35000"/>
              </a:spcAft>
              <a:buNone/>
            </a:pPr>
            <a:r>
              <a:rPr lang="en-US" sz="2300" b="1" kern="1200"/>
              <a:t>Student has a record in the Title 1 interchange if: </a:t>
            </a:r>
            <a:endParaRPr lang="en-US" sz="2300" b="1" kern="1200" dirty="0"/>
          </a:p>
        </p:txBody>
      </p:sp>
      <p:sp>
        <p:nvSpPr>
          <p:cNvPr id="12" name="Freeform: Shape 11">
            <a:extLst>
              <a:ext uri="{FF2B5EF4-FFF2-40B4-BE49-F238E27FC236}">
                <a16:creationId xmlns:a16="http://schemas.microsoft.com/office/drawing/2014/main" id="{72247685-8948-EB7F-5756-69298131A476}"/>
              </a:ext>
            </a:extLst>
          </p:cNvPr>
          <p:cNvSpPr/>
          <p:nvPr/>
        </p:nvSpPr>
        <p:spPr>
          <a:xfrm>
            <a:off x="443564" y="4263407"/>
            <a:ext cx="10515600" cy="380880"/>
          </a:xfrm>
          <a:custGeom>
            <a:avLst/>
            <a:gdLst>
              <a:gd name="connsiteX0" fmla="*/ 0 w 10515600"/>
              <a:gd name="connsiteY0" fmla="*/ 0 h 380880"/>
              <a:gd name="connsiteX1" fmla="*/ 10515600 w 10515600"/>
              <a:gd name="connsiteY1" fmla="*/ 0 h 380880"/>
              <a:gd name="connsiteX2" fmla="*/ 10515600 w 10515600"/>
              <a:gd name="connsiteY2" fmla="*/ 380880 h 380880"/>
              <a:gd name="connsiteX3" fmla="*/ 0 w 10515600"/>
              <a:gd name="connsiteY3" fmla="*/ 380880 h 380880"/>
              <a:gd name="connsiteX4" fmla="*/ 0 w 10515600"/>
              <a:gd name="connsiteY4" fmla="*/ 0 h 38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380880">
                <a:moveTo>
                  <a:pt x="0" y="0"/>
                </a:moveTo>
                <a:lnTo>
                  <a:pt x="10515600" y="0"/>
                </a:lnTo>
                <a:lnTo>
                  <a:pt x="10515600" y="380880"/>
                </a:lnTo>
                <a:lnTo>
                  <a:pt x="0" y="380880"/>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Student has received Targeted Assisted Services/Funding (as of Oct. 1)</a:t>
            </a:r>
          </a:p>
        </p:txBody>
      </p:sp>
      <p:sp>
        <p:nvSpPr>
          <p:cNvPr id="13" name="Freeform: Shape 12">
            <a:extLst>
              <a:ext uri="{FF2B5EF4-FFF2-40B4-BE49-F238E27FC236}">
                <a16:creationId xmlns:a16="http://schemas.microsoft.com/office/drawing/2014/main" id="{55FE8A88-7D67-B291-6B53-EE21BD4B4CBC}"/>
              </a:ext>
            </a:extLst>
          </p:cNvPr>
          <p:cNvSpPr/>
          <p:nvPr/>
        </p:nvSpPr>
        <p:spPr>
          <a:xfrm>
            <a:off x="443563" y="4644287"/>
            <a:ext cx="11158291" cy="551655"/>
          </a:xfrm>
          <a:custGeom>
            <a:avLst/>
            <a:gdLst>
              <a:gd name="connsiteX0" fmla="*/ 0 w 10515600"/>
              <a:gd name="connsiteY0" fmla="*/ 91944 h 551655"/>
              <a:gd name="connsiteX1" fmla="*/ 91944 w 10515600"/>
              <a:gd name="connsiteY1" fmla="*/ 0 h 551655"/>
              <a:gd name="connsiteX2" fmla="*/ 10423656 w 10515600"/>
              <a:gd name="connsiteY2" fmla="*/ 0 h 551655"/>
              <a:gd name="connsiteX3" fmla="*/ 10515600 w 10515600"/>
              <a:gd name="connsiteY3" fmla="*/ 91944 h 551655"/>
              <a:gd name="connsiteX4" fmla="*/ 10515600 w 10515600"/>
              <a:gd name="connsiteY4" fmla="*/ 459711 h 551655"/>
              <a:gd name="connsiteX5" fmla="*/ 10423656 w 10515600"/>
              <a:gd name="connsiteY5" fmla="*/ 551655 h 551655"/>
              <a:gd name="connsiteX6" fmla="*/ 91944 w 10515600"/>
              <a:gd name="connsiteY6" fmla="*/ 551655 h 551655"/>
              <a:gd name="connsiteX7" fmla="*/ 0 w 10515600"/>
              <a:gd name="connsiteY7" fmla="*/ 459711 h 551655"/>
              <a:gd name="connsiteX8" fmla="*/ 0 w 10515600"/>
              <a:gd name="connsiteY8" fmla="*/ 91944 h 5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551655">
                <a:moveTo>
                  <a:pt x="0" y="91944"/>
                </a:moveTo>
                <a:cubicBezTo>
                  <a:pt x="0" y="41165"/>
                  <a:pt x="41165" y="0"/>
                  <a:pt x="91944" y="0"/>
                </a:cubicBezTo>
                <a:lnTo>
                  <a:pt x="10423656" y="0"/>
                </a:lnTo>
                <a:cubicBezTo>
                  <a:pt x="10474435" y="0"/>
                  <a:pt x="10515600" y="41165"/>
                  <a:pt x="10515600" y="91944"/>
                </a:cubicBezTo>
                <a:lnTo>
                  <a:pt x="10515600" y="459711"/>
                </a:lnTo>
                <a:cubicBezTo>
                  <a:pt x="10515600" y="510490"/>
                  <a:pt x="10474435" y="551655"/>
                  <a:pt x="10423656" y="551655"/>
                </a:cubicBezTo>
                <a:lnTo>
                  <a:pt x="91944" y="551655"/>
                </a:lnTo>
                <a:cubicBezTo>
                  <a:pt x="41165" y="551655"/>
                  <a:pt x="0" y="510490"/>
                  <a:pt x="0" y="459711"/>
                </a:cubicBezTo>
                <a:lnTo>
                  <a:pt x="0" y="91944"/>
                </a:lnTo>
                <a:close/>
              </a:path>
            </a:pathLst>
          </a:custGeom>
          <a:solidFill>
            <a:schemeClr val="accent1"/>
          </a:solidFill>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114560" tIns="114560" rIns="114560" bIns="114560" numCol="1" spcCol="1270" anchor="ctr" anchorCtr="0">
            <a:noAutofit/>
          </a:bodyPr>
          <a:lstStyle/>
          <a:p>
            <a:pPr marL="0" lvl="0" indent="0" algn="l" defTabSz="1022350">
              <a:lnSpc>
                <a:spcPct val="90000"/>
              </a:lnSpc>
              <a:spcBef>
                <a:spcPct val="0"/>
              </a:spcBef>
              <a:spcAft>
                <a:spcPct val="35000"/>
              </a:spcAft>
              <a:buNone/>
            </a:pPr>
            <a:r>
              <a:rPr lang="en-US" sz="2300" b="1" kern="1200"/>
              <a:t>Student has a record in the IEP interchange if:</a:t>
            </a:r>
          </a:p>
        </p:txBody>
      </p:sp>
      <p:sp>
        <p:nvSpPr>
          <p:cNvPr id="14" name="Freeform: Shape 13">
            <a:extLst>
              <a:ext uri="{FF2B5EF4-FFF2-40B4-BE49-F238E27FC236}">
                <a16:creationId xmlns:a16="http://schemas.microsoft.com/office/drawing/2014/main" id="{D5B51607-3DB2-BE61-8019-66DD15D49A3B}"/>
              </a:ext>
            </a:extLst>
          </p:cNvPr>
          <p:cNvSpPr/>
          <p:nvPr/>
        </p:nvSpPr>
        <p:spPr>
          <a:xfrm>
            <a:off x="443564" y="5195942"/>
            <a:ext cx="10515600" cy="380880"/>
          </a:xfrm>
          <a:custGeom>
            <a:avLst/>
            <a:gdLst>
              <a:gd name="connsiteX0" fmla="*/ 0 w 10515600"/>
              <a:gd name="connsiteY0" fmla="*/ 0 h 380880"/>
              <a:gd name="connsiteX1" fmla="*/ 10515600 w 10515600"/>
              <a:gd name="connsiteY1" fmla="*/ 0 h 380880"/>
              <a:gd name="connsiteX2" fmla="*/ 10515600 w 10515600"/>
              <a:gd name="connsiteY2" fmla="*/ 380880 h 380880"/>
              <a:gd name="connsiteX3" fmla="*/ 0 w 10515600"/>
              <a:gd name="connsiteY3" fmla="*/ 380880 h 380880"/>
              <a:gd name="connsiteX4" fmla="*/ 0 w 10515600"/>
              <a:gd name="connsiteY4" fmla="*/ 0 h 380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380880">
                <a:moveTo>
                  <a:pt x="0" y="0"/>
                </a:moveTo>
                <a:lnTo>
                  <a:pt x="10515600" y="0"/>
                </a:lnTo>
                <a:lnTo>
                  <a:pt x="10515600" y="380880"/>
                </a:lnTo>
                <a:lnTo>
                  <a:pt x="0" y="380880"/>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33387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Student is a special education student</a:t>
            </a:r>
          </a:p>
        </p:txBody>
      </p:sp>
      <p:sp>
        <p:nvSpPr>
          <p:cNvPr id="4" name="Slide Number Placeholder 3">
            <a:extLst>
              <a:ext uri="{FF2B5EF4-FFF2-40B4-BE49-F238E27FC236}">
                <a16:creationId xmlns:a16="http://schemas.microsoft.com/office/drawing/2014/main" id="{FC68E67B-43F1-4DEB-876D-F9B2CD6ED7C6}"/>
              </a:ext>
            </a:extLst>
          </p:cNvPr>
          <p:cNvSpPr>
            <a:spLocks noGrp="1"/>
          </p:cNvSpPr>
          <p:nvPr>
            <p:ph type="sldNum" sz="quarter" idx="12"/>
          </p:nvPr>
        </p:nvSpPr>
        <p:spPr/>
        <p:txBody>
          <a:bodyPr/>
          <a:lstStyle/>
          <a:p>
            <a:fld id="{C479D5F6-EDCB-402A-AC08-4943A1820E8F}" type="slidenum">
              <a:rPr lang="en-US" smtClean="0"/>
              <a:pPr/>
              <a:t>23</a:t>
            </a:fld>
            <a:endParaRPr lang="en-US" dirty="0"/>
          </a:p>
        </p:txBody>
      </p:sp>
      <p:sp>
        <p:nvSpPr>
          <p:cNvPr id="5" name="Rectangle: Rounded Corners 4">
            <a:extLst>
              <a:ext uri="{FF2B5EF4-FFF2-40B4-BE49-F238E27FC236}">
                <a16:creationId xmlns:a16="http://schemas.microsoft.com/office/drawing/2014/main" id="{37F5757B-910E-4CA6-B416-F16D26B2FDB8}"/>
              </a:ext>
              <a:ext uri="{C183D7F6-B498-43B3-948B-1728B52AA6E4}">
                <adec:decorative xmlns:adec="http://schemas.microsoft.com/office/drawing/2017/decorative" val="1"/>
              </a:ext>
            </a:extLst>
          </p:cNvPr>
          <p:cNvSpPr/>
          <p:nvPr/>
        </p:nvSpPr>
        <p:spPr>
          <a:xfrm>
            <a:off x="8601315" y="3803781"/>
            <a:ext cx="1650278" cy="365760"/>
          </a:xfrm>
          <a:prstGeom prst="round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600" b="1" dirty="0">
                <a:solidFill>
                  <a:schemeClr val="bg1"/>
                </a:solidFill>
              </a:rPr>
              <a:t>Internal Flag</a:t>
            </a:r>
          </a:p>
        </p:txBody>
      </p:sp>
      <p:sp>
        <p:nvSpPr>
          <p:cNvPr id="8" name="Rectangle: Rounded Corners 7">
            <a:extLst>
              <a:ext uri="{FF2B5EF4-FFF2-40B4-BE49-F238E27FC236}">
                <a16:creationId xmlns:a16="http://schemas.microsoft.com/office/drawing/2014/main" id="{100CB94D-6BAE-47CF-AF9C-F6051A55B215}"/>
              </a:ext>
              <a:ext uri="{C183D7F6-B498-43B3-948B-1728B52AA6E4}">
                <adec:decorative xmlns:adec="http://schemas.microsoft.com/office/drawing/2017/decorative" val="1"/>
              </a:ext>
            </a:extLst>
          </p:cNvPr>
          <p:cNvSpPr/>
          <p:nvPr/>
        </p:nvSpPr>
        <p:spPr>
          <a:xfrm>
            <a:off x="8601315" y="4754933"/>
            <a:ext cx="1650278" cy="365760"/>
          </a:xfrm>
          <a:prstGeom prst="round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1600" b="1" dirty="0">
                <a:solidFill>
                  <a:schemeClr val="bg1"/>
                </a:solidFill>
              </a:rPr>
              <a:t>Internal Flag</a:t>
            </a:r>
          </a:p>
        </p:txBody>
      </p:sp>
    </p:spTree>
    <p:extLst>
      <p:ext uri="{BB962C8B-B14F-4D97-AF65-F5344CB8AC3E}">
        <p14:creationId xmlns:p14="http://schemas.microsoft.com/office/powerpoint/2010/main" val="791103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F5F77-7568-4EBD-A09F-3971C0593188}"/>
              </a:ext>
            </a:extLst>
          </p:cNvPr>
          <p:cNvSpPr>
            <a:spLocks noGrp="1"/>
          </p:cNvSpPr>
          <p:nvPr>
            <p:ph type="title"/>
          </p:nvPr>
        </p:nvSpPr>
        <p:spPr/>
        <p:txBody>
          <a:bodyPr/>
          <a:lstStyle/>
          <a:p>
            <a:r>
              <a:rPr lang="en-US" dirty="0"/>
              <a:t>SEY Snapshot Criteria</a:t>
            </a:r>
          </a:p>
        </p:txBody>
      </p:sp>
      <p:sp>
        <p:nvSpPr>
          <p:cNvPr id="9" name="Freeform: Shape 8" descr="Student has been assigned a SASID and updated in the RITS system.&#10;Student has a record in the student interchange for:&#10;- Student demographics&#10;- Student School Association&#10;- Graduation Guidelines (only required for graduating students)&#10;- Adjustment File (only required if adjusting prior year data&#10;Student has a record in the Title 1 interchange if the student has received targeted assisted services/funding as of Oct. 1. &#10;Student has a record in the IEP interchange if the student is a special education student.">
            <a:extLst>
              <a:ext uri="{FF2B5EF4-FFF2-40B4-BE49-F238E27FC236}">
                <a16:creationId xmlns:a16="http://schemas.microsoft.com/office/drawing/2014/main" id="{B055927C-AD1F-9099-8F1E-990A24B39F03}"/>
              </a:ext>
            </a:extLst>
          </p:cNvPr>
          <p:cNvSpPr/>
          <p:nvPr/>
        </p:nvSpPr>
        <p:spPr>
          <a:xfrm>
            <a:off x="443564" y="1213435"/>
            <a:ext cx="11149346" cy="503685"/>
          </a:xfrm>
          <a:custGeom>
            <a:avLst/>
            <a:gdLst>
              <a:gd name="connsiteX0" fmla="*/ 0 w 10515600"/>
              <a:gd name="connsiteY0" fmla="*/ 83949 h 503685"/>
              <a:gd name="connsiteX1" fmla="*/ 83949 w 10515600"/>
              <a:gd name="connsiteY1" fmla="*/ 0 h 503685"/>
              <a:gd name="connsiteX2" fmla="*/ 10431651 w 10515600"/>
              <a:gd name="connsiteY2" fmla="*/ 0 h 503685"/>
              <a:gd name="connsiteX3" fmla="*/ 10515600 w 10515600"/>
              <a:gd name="connsiteY3" fmla="*/ 83949 h 503685"/>
              <a:gd name="connsiteX4" fmla="*/ 10515600 w 10515600"/>
              <a:gd name="connsiteY4" fmla="*/ 419736 h 503685"/>
              <a:gd name="connsiteX5" fmla="*/ 10431651 w 10515600"/>
              <a:gd name="connsiteY5" fmla="*/ 503685 h 503685"/>
              <a:gd name="connsiteX6" fmla="*/ 83949 w 10515600"/>
              <a:gd name="connsiteY6" fmla="*/ 503685 h 503685"/>
              <a:gd name="connsiteX7" fmla="*/ 0 w 10515600"/>
              <a:gd name="connsiteY7" fmla="*/ 419736 h 503685"/>
              <a:gd name="connsiteX8" fmla="*/ 0 w 10515600"/>
              <a:gd name="connsiteY8" fmla="*/ 83949 h 50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503685">
                <a:moveTo>
                  <a:pt x="0" y="83949"/>
                </a:moveTo>
                <a:cubicBezTo>
                  <a:pt x="0" y="37585"/>
                  <a:pt x="37585" y="0"/>
                  <a:pt x="83949" y="0"/>
                </a:cubicBezTo>
                <a:lnTo>
                  <a:pt x="10431651" y="0"/>
                </a:lnTo>
                <a:cubicBezTo>
                  <a:pt x="10478015" y="0"/>
                  <a:pt x="10515600" y="37585"/>
                  <a:pt x="10515600" y="83949"/>
                </a:cubicBezTo>
                <a:lnTo>
                  <a:pt x="10515600" y="419736"/>
                </a:lnTo>
                <a:cubicBezTo>
                  <a:pt x="10515600" y="466100"/>
                  <a:pt x="10478015" y="503685"/>
                  <a:pt x="10431651" y="503685"/>
                </a:cubicBezTo>
                <a:lnTo>
                  <a:pt x="83949" y="503685"/>
                </a:lnTo>
                <a:cubicBezTo>
                  <a:pt x="37585" y="503685"/>
                  <a:pt x="0" y="466100"/>
                  <a:pt x="0" y="419736"/>
                </a:cubicBezTo>
                <a:lnTo>
                  <a:pt x="0" y="83949"/>
                </a:lnTo>
                <a:close/>
              </a:path>
            </a:pathLst>
          </a:cu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104598" tIns="104598" rIns="104598" bIns="104598" numCol="1" spcCol="1270" anchor="ctr" anchorCtr="0">
            <a:noAutofit/>
          </a:bodyPr>
          <a:lstStyle/>
          <a:p>
            <a:pPr marL="0" lvl="0" indent="0" algn="l" defTabSz="933450">
              <a:lnSpc>
                <a:spcPct val="90000"/>
              </a:lnSpc>
              <a:spcBef>
                <a:spcPct val="0"/>
              </a:spcBef>
              <a:spcAft>
                <a:spcPct val="35000"/>
              </a:spcAft>
              <a:buNone/>
            </a:pPr>
            <a:r>
              <a:rPr lang="en-US" b="1" kern="1200" dirty="0"/>
              <a:t>Error free interchange records</a:t>
            </a:r>
          </a:p>
        </p:txBody>
      </p:sp>
      <p:sp>
        <p:nvSpPr>
          <p:cNvPr id="10" name="Freeform: Shape 9">
            <a:extLst>
              <a:ext uri="{FF2B5EF4-FFF2-40B4-BE49-F238E27FC236}">
                <a16:creationId xmlns:a16="http://schemas.microsoft.com/office/drawing/2014/main" id="{2E8C7021-975A-970D-4F92-1E66D0B8CDFB}"/>
              </a:ext>
            </a:extLst>
          </p:cNvPr>
          <p:cNvSpPr/>
          <p:nvPr/>
        </p:nvSpPr>
        <p:spPr>
          <a:xfrm>
            <a:off x="443564" y="1779241"/>
            <a:ext cx="11149346" cy="503685"/>
          </a:xfrm>
          <a:custGeom>
            <a:avLst/>
            <a:gdLst>
              <a:gd name="connsiteX0" fmla="*/ 0 w 10515600"/>
              <a:gd name="connsiteY0" fmla="*/ 83949 h 503685"/>
              <a:gd name="connsiteX1" fmla="*/ 83949 w 10515600"/>
              <a:gd name="connsiteY1" fmla="*/ 0 h 503685"/>
              <a:gd name="connsiteX2" fmla="*/ 10431651 w 10515600"/>
              <a:gd name="connsiteY2" fmla="*/ 0 h 503685"/>
              <a:gd name="connsiteX3" fmla="*/ 10515600 w 10515600"/>
              <a:gd name="connsiteY3" fmla="*/ 83949 h 503685"/>
              <a:gd name="connsiteX4" fmla="*/ 10515600 w 10515600"/>
              <a:gd name="connsiteY4" fmla="*/ 419736 h 503685"/>
              <a:gd name="connsiteX5" fmla="*/ 10431651 w 10515600"/>
              <a:gd name="connsiteY5" fmla="*/ 503685 h 503685"/>
              <a:gd name="connsiteX6" fmla="*/ 83949 w 10515600"/>
              <a:gd name="connsiteY6" fmla="*/ 503685 h 503685"/>
              <a:gd name="connsiteX7" fmla="*/ 0 w 10515600"/>
              <a:gd name="connsiteY7" fmla="*/ 419736 h 503685"/>
              <a:gd name="connsiteX8" fmla="*/ 0 w 10515600"/>
              <a:gd name="connsiteY8" fmla="*/ 83949 h 50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503685">
                <a:moveTo>
                  <a:pt x="0" y="83949"/>
                </a:moveTo>
                <a:cubicBezTo>
                  <a:pt x="0" y="37585"/>
                  <a:pt x="37585" y="0"/>
                  <a:pt x="83949" y="0"/>
                </a:cubicBezTo>
                <a:lnTo>
                  <a:pt x="10431651" y="0"/>
                </a:lnTo>
                <a:cubicBezTo>
                  <a:pt x="10478015" y="0"/>
                  <a:pt x="10515600" y="37585"/>
                  <a:pt x="10515600" y="83949"/>
                </a:cubicBezTo>
                <a:lnTo>
                  <a:pt x="10515600" y="419736"/>
                </a:lnTo>
                <a:cubicBezTo>
                  <a:pt x="10515600" y="466100"/>
                  <a:pt x="10478015" y="503685"/>
                  <a:pt x="10431651" y="503685"/>
                </a:cubicBezTo>
                <a:lnTo>
                  <a:pt x="83949" y="503685"/>
                </a:lnTo>
                <a:cubicBezTo>
                  <a:pt x="37585" y="503685"/>
                  <a:pt x="0" y="466100"/>
                  <a:pt x="0" y="419736"/>
                </a:cubicBezTo>
                <a:lnTo>
                  <a:pt x="0" y="83949"/>
                </a:lnTo>
                <a:close/>
              </a:path>
            </a:pathLst>
          </a:cu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104598" tIns="104598" rIns="104598" bIns="104598" numCol="1" spcCol="1270" anchor="ctr" anchorCtr="0">
            <a:noAutofit/>
          </a:bodyPr>
          <a:lstStyle/>
          <a:p>
            <a:pPr marL="0" lvl="0" indent="0" algn="l" defTabSz="933450">
              <a:lnSpc>
                <a:spcPct val="90000"/>
              </a:lnSpc>
              <a:spcBef>
                <a:spcPct val="0"/>
              </a:spcBef>
              <a:spcAft>
                <a:spcPct val="35000"/>
              </a:spcAft>
              <a:buNone/>
            </a:pPr>
            <a:r>
              <a:rPr lang="en-US" b="1" kern="1200" dirty="0"/>
              <a:t>Enrollment records on the Student School Association file where…</a:t>
            </a:r>
          </a:p>
        </p:txBody>
      </p:sp>
      <p:sp>
        <p:nvSpPr>
          <p:cNvPr id="11" name="Freeform: Shape 10">
            <a:extLst>
              <a:ext uri="{FF2B5EF4-FFF2-40B4-BE49-F238E27FC236}">
                <a16:creationId xmlns:a16="http://schemas.microsoft.com/office/drawing/2014/main" id="{97DDBE66-20DD-6C33-D61B-0BFB9A7EE9D2}"/>
              </a:ext>
            </a:extLst>
          </p:cNvPr>
          <p:cNvSpPr/>
          <p:nvPr/>
        </p:nvSpPr>
        <p:spPr>
          <a:xfrm>
            <a:off x="443564" y="2281285"/>
            <a:ext cx="11149346" cy="1108485"/>
          </a:xfrm>
          <a:custGeom>
            <a:avLst/>
            <a:gdLst>
              <a:gd name="connsiteX0" fmla="*/ 0 w 10515600"/>
              <a:gd name="connsiteY0" fmla="*/ 0 h 1108485"/>
              <a:gd name="connsiteX1" fmla="*/ 10515600 w 10515600"/>
              <a:gd name="connsiteY1" fmla="*/ 0 h 1108485"/>
              <a:gd name="connsiteX2" fmla="*/ 10515600 w 10515600"/>
              <a:gd name="connsiteY2" fmla="*/ 1108485 h 1108485"/>
              <a:gd name="connsiteX3" fmla="*/ 0 w 10515600"/>
              <a:gd name="connsiteY3" fmla="*/ 1108485 h 1108485"/>
              <a:gd name="connsiteX4" fmla="*/ 0 w 10515600"/>
              <a:gd name="connsiteY4" fmla="*/ 0 h 1108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108485">
                <a:moveTo>
                  <a:pt x="0" y="0"/>
                </a:moveTo>
                <a:lnTo>
                  <a:pt x="10515600" y="0"/>
                </a:lnTo>
                <a:lnTo>
                  <a:pt x="10515600" y="1108485"/>
                </a:lnTo>
                <a:lnTo>
                  <a:pt x="0" y="11084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kern="1200" dirty="0"/>
              <a:t>Primary School = 1 (Yes)</a:t>
            </a:r>
          </a:p>
          <a:p>
            <a:pPr marL="171450" lvl="1" indent="-171450" algn="l" defTabSz="711200">
              <a:lnSpc>
                <a:spcPct val="90000"/>
              </a:lnSpc>
              <a:spcBef>
                <a:spcPct val="0"/>
              </a:spcBef>
              <a:spcAft>
                <a:spcPct val="20000"/>
              </a:spcAft>
              <a:buChar char="•"/>
            </a:pPr>
            <a:r>
              <a:rPr lang="en-US" kern="1200" dirty="0"/>
              <a:t>School Code is a valid public school</a:t>
            </a:r>
          </a:p>
          <a:p>
            <a:pPr marL="171450" lvl="1" indent="-171450" algn="l" defTabSz="711200">
              <a:lnSpc>
                <a:spcPct val="90000"/>
              </a:lnSpc>
              <a:spcBef>
                <a:spcPct val="0"/>
              </a:spcBef>
              <a:spcAft>
                <a:spcPct val="20000"/>
              </a:spcAft>
              <a:buChar char="•"/>
            </a:pPr>
            <a:r>
              <a:rPr lang="en-US" kern="1200" dirty="0"/>
              <a:t>Pupil Attendance Information is between 01 and 08 (Group A records only)</a:t>
            </a:r>
          </a:p>
          <a:p>
            <a:pPr marL="171450" lvl="1" indent="-171450" algn="l" defTabSz="711200">
              <a:lnSpc>
                <a:spcPct val="90000"/>
              </a:lnSpc>
              <a:spcBef>
                <a:spcPct val="0"/>
              </a:spcBef>
              <a:spcAft>
                <a:spcPct val="20000"/>
              </a:spcAft>
              <a:buChar char="•"/>
            </a:pPr>
            <a:r>
              <a:rPr lang="en-US" kern="1200" dirty="0"/>
              <a:t>Grade Level is not ‘002’ infant</a:t>
            </a:r>
          </a:p>
        </p:txBody>
      </p:sp>
      <p:sp>
        <p:nvSpPr>
          <p:cNvPr id="12" name="Freeform: Shape 11">
            <a:extLst>
              <a:ext uri="{FF2B5EF4-FFF2-40B4-BE49-F238E27FC236}">
                <a16:creationId xmlns:a16="http://schemas.microsoft.com/office/drawing/2014/main" id="{2431C8AE-40AF-5F64-345B-88C999432688}"/>
              </a:ext>
            </a:extLst>
          </p:cNvPr>
          <p:cNvSpPr/>
          <p:nvPr/>
        </p:nvSpPr>
        <p:spPr>
          <a:xfrm>
            <a:off x="443564" y="3489160"/>
            <a:ext cx="11149346" cy="503685"/>
          </a:xfrm>
          <a:custGeom>
            <a:avLst/>
            <a:gdLst>
              <a:gd name="connsiteX0" fmla="*/ 0 w 10515600"/>
              <a:gd name="connsiteY0" fmla="*/ 83949 h 503685"/>
              <a:gd name="connsiteX1" fmla="*/ 83949 w 10515600"/>
              <a:gd name="connsiteY1" fmla="*/ 0 h 503685"/>
              <a:gd name="connsiteX2" fmla="*/ 10431651 w 10515600"/>
              <a:gd name="connsiteY2" fmla="*/ 0 h 503685"/>
              <a:gd name="connsiteX3" fmla="*/ 10515600 w 10515600"/>
              <a:gd name="connsiteY3" fmla="*/ 83949 h 503685"/>
              <a:gd name="connsiteX4" fmla="*/ 10515600 w 10515600"/>
              <a:gd name="connsiteY4" fmla="*/ 419736 h 503685"/>
              <a:gd name="connsiteX5" fmla="*/ 10431651 w 10515600"/>
              <a:gd name="connsiteY5" fmla="*/ 503685 h 503685"/>
              <a:gd name="connsiteX6" fmla="*/ 83949 w 10515600"/>
              <a:gd name="connsiteY6" fmla="*/ 503685 h 503685"/>
              <a:gd name="connsiteX7" fmla="*/ 0 w 10515600"/>
              <a:gd name="connsiteY7" fmla="*/ 419736 h 503685"/>
              <a:gd name="connsiteX8" fmla="*/ 0 w 10515600"/>
              <a:gd name="connsiteY8" fmla="*/ 83949 h 50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5600" h="503685">
                <a:moveTo>
                  <a:pt x="0" y="83949"/>
                </a:moveTo>
                <a:cubicBezTo>
                  <a:pt x="0" y="37585"/>
                  <a:pt x="37585" y="0"/>
                  <a:pt x="83949" y="0"/>
                </a:cubicBezTo>
                <a:lnTo>
                  <a:pt x="10431651" y="0"/>
                </a:lnTo>
                <a:cubicBezTo>
                  <a:pt x="10478015" y="0"/>
                  <a:pt x="10515600" y="37585"/>
                  <a:pt x="10515600" y="83949"/>
                </a:cubicBezTo>
                <a:lnTo>
                  <a:pt x="10515600" y="419736"/>
                </a:lnTo>
                <a:cubicBezTo>
                  <a:pt x="10515600" y="466100"/>
                  <a:pt x="10478015" y="503685"/>
                  <a:pt x="10431651" y="503685"/>
                </a:cubicBezTo>
                <a:lnTo>
                  <a:pt x="83949" y="503685"/>
                </a:lnTo>
                <a:cubicBezTo>
                  <a:pt x="37585" y="503685"/>
                  <a:pt x="0" y="466100"/>
                  <a:pt x="0" y="419736"/>
                </a:cubicBezTo>
                <a:lnTo>
                  <a:pt x="0" y="83949"/>
                </a:lnTo>
                <a:close/>
              </a:path>
            </a:pathLst>
          </a:cu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104598" tIns="104598" rIns="104598" bIns="104598" numCol="1" spcCol="1270" anchor="ctr" anchorCtr="0">
            <a:noAutofit/>
          </a:bodyPr>
          <a:lstStyle/>
          <a:p>
            <a:pPr marL="0" lvl="0" indent="0" algn="l" defTabSz="933450">
              <a:lnSpc>
                <a:spcPct val="90000"/>
              </a:lnSpc>
              <a:spcBef>
                <a:spcPct val="0"/>
              </a:spcBef>
              <a:spcAft>
                <a:spcPct val="35000"/>
              </a:spcAft>
              <a:buNone/>
            </a:pPr>
            <a:r>
              <a:rPr lang="en-US" b="1" kern="1200" dirty="0"/>
              <a:t>Matched records from other source files</a:t>
            </a:r>
          </a:p>
        </p:txBody>
      </p:sp>
      <p:sp>
        <p:nvSpPr>
          <p:cNvPr id="13" name="Freeform: Shape 12">
            <a:extLst>
              <a:ext uri="{FF2B5EF4-FFF2-40B4-BE49-F238E27FC236}">
                <a16:creationId xmlns:a16="http://schemas.microsoft.com/office/drawing/2014/main" id="{0CF408AB-1A78-36B9-274C-252C99878CB9}"/>
              </a:ext>
            </a:extLst>
          </p:cNvPr>
          <p:cNvSpPr/>
          <p:nvPr/>
        </p:nvSpPr>
        <p:spPr>
          <a:xfrm>
            <a:off x="443564" y="3992845"/>
            <a:ext cx="11149346" cy="825930"/>
          </a:xfrm>
          <a:custGeom>
            <a:avLst/>
            <a:gdLst>
              <a:gd name="connsiteX0" fmla="*/ 0 w 10515600"/>
              <a:gd name="connsiteY0" fmla="*/ 0 h 825930"/>
              <a:gd name="connsiteX1" fmla="*/ 10515600 w 10515600"/>
              <a:gd name="connsiteY1" fmla="*/ 0 h 825930"/>
              <a:gd name="connsiteX2" fmla="*/ 10515600 w 10515600"/>
              <a:gd name="connsiteY2" fmla="*/ 825930 h 825930"/>
              <a:gd name="connsiteX3" fmla="*/ 0 w 10515600"/>
              <a:gd name="connsiteY3" fmla="*/ 825930 h 825930"/>
              <a:gd name="connsiteX4" fmla="*/ 0 w 10515600"/>
              <a:gd name="connsiteY4" fmla="*/ 0 h 825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825930">
                <a:moveTo>
                  <a:pt x="0" y="0"/>
                </a:moveTo>
                <a:lnTo>
                  <a:pt x="10515600" y="0"/>
                </a:lnTo>
                <a:lnTo>
                  <a:pt x="10515600" y="825930"/>
                </a:lnTo>
                <a:lnTo>
                  <a:pt x="0" y="8259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3870"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kern="1200" dirty="0"/>
              <a:t>Student Demographic (SASID, District Code, School Year)</a:t>
            </a:r>
          </a:p>
          <a:p>
            <a:pPr marL="171450" lvl="1" indent="-171450" algn="l" defTabSz="711200">
              <a:lnSpc>
                <a:spcPct val="90000"/>
              </a:lnSpc>
              <a:spcBef>
                <a:spcPct val="0"/>
              </a:spcBef>
              <a:spcAft>
                <a:spcPct val="20000"/>
              </a:spcAft>
              <a:buChar char="•"/>
            </a:pPr>
            <a:r>
              <a:rPr lang="en-US" kern="1200" dirty="0"/>
              <a:t>Graduation Guidelines (SASID)</a:t>
            </a:r>
          </a:p>
          <a:p>
            <a:pPr marL="171450" lvl="1" indent="-171450" algn="l" defTabSz="711200">
              <a:lnSpc>
                <a:spcPct val="90000"/>
              </a:lnSpc>
              <a:spcBef>
                <a:spcPct val="0"/>
              </a:spcBef>
              <a:spcAft>
                <a:spcPct val="20000"/>
              </a:spcAft>
              <a:buChar char="•"/>
            </a:pPr>
            <a:r>
              <a:rPr lang="en-US" kern="1200" dirty="0"/>
              <a:t>Other data sources such as Title I Interchange, SPED Interchange, &amp; internal lists (SASID, School Year)</a:t>
            </a:r>
          </a:p>
        </p:txBody>
      </p:sp>
      <p:sp>
        <p:nvSpPr>
          <p:cNvPr id="4" name="Slide Number Placeholder 3">
            <a:extLst>
              <a:ext uri="{FF2B5EF4-FFF2-40B4-BE49-F238E27FC236}">
                <a16:creationId xmlns:a16="http://schemas.microsoft.com/office/drawing/2014/main" id="{FC68E67B-43F1-4DEB-876D-F9B2CD6ED7C6}"/>
              </a:ext>
            </a:extLst>
          </p:cNvPr>
          <p:cNvSpPr>
            <a:spLocks noGrp="1"/>
          </p:cNvSpPr>
          <p:nvPr>
            <p:ph type="sldNum" sz="quarter" idx="12"/>
          </p:nvPr>
        </p:nvSpPr>
        <p:spPr/>
        <p:txBody>
          <a:bodyPr/>
          <a:lstStyle/>
          <a:p>
            <a:fld id="{C479D5F6-EDCB-402A-AC08-4943A1820E8F}" type="slidenum">
              <a:rPr lang="en-US" smtClean="0"/>
              <a:pPr/>
              <a:t>24</a:t>
            </a:fld>
            <a:endParaRPr lang="en-US" dirty="0"/>
          </a:p>
        </p:txBody>
      </p:sp>
    </p:spTree>
    <p:extLst>
      <p:ext uri="{BB962C8B-B14F-4D97-AF65-F5344CB8AC3E}">
        <p14:creationId xmlns:p14="http://schemas.microsoft.com/office/powerpoint/2010/main" val="1295384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D34D6-97F1-8557-9DCE-418BDA649C05}"/>
              </a:ext>
            </a:extLst>
          </p:cNvPr>
          <p:cNvSpPr>
            <a:spLocks noGrp="1"/>
          </p:cNvSpPr>
          <p:nvPr>
            <p:ph type="title"/>
          </p:nvPr>
        </p:nvSpPr>
        <p:spPr/>
        <p:txBody>
          <a:bodyPr/>
          <a:lstStyle/>
          <a:p>
            <a:r>
              <a:rPr lang="en-US" dirty="0"/>
              <a:t>Records Excluded from the Snapshot due to Criteria</a:t>
            </a:r>
          </a:p>
        </p:txBody>
      </p:sp>
      <p:sp>
        <p:nvSpPr>
          <p:cNvPr id="8" name="Content Placeholder 7">
            <a:extLst>
              <a:ext uri="{FF2B5EF4-FFF2-40B4-BE49-F238E27FC236}">
                <a16:creationId xmlns:a16="http://schemas.microsoft.com/office/drawing/2014/main" id="{858A090A-AC39-F3C4-7E8E-37D6337377C1}"/>
              </a:ext>
            </a:extLst>
          </p:cNvPr>
          <p:cNvSpPr>
            <a:spLocks noGrp="1"/>
          </p:cNvSpPr>
          <p:nvPr>
            <p:ph sz="quarter" idx="16"/>
          </p:nvPr>
        </p:nvSpPr>
        <p:spPr>
          <a:xfrm>
            <a:off x="272959" y="322800"/>
            <a:ext cx="5715000" cy="1237060"/>
          </a:xfrm>
        </p:spPr>
        <p:txBody>
          <a:bodyPr>
            <a:normAutofit/>
          </a:bodyPr>
          <a:lstStyle/>
          <a:p>
            <a:pPr marL="0" indent="0">
              <a:buNone/>
            </a:pPr>
            <a:r>
              <a:rPr lang="en-US" sz="2000" dirty="0"/>
              <a:t>At times, LEAs may have records in their SIS used for other data collections or for internal LEA purposes but are not state reportable student records</a:t>
            </a:r>
          </a:p>
          <a:p>
            <a:endParaRPr lang="en-US" sz="2000" dirty="0"/>
          </a:p>
        </p:txBody>
      </p:sp>
      <p:sp>
        <p:nvSpPr>
          <p:cNvPr id="9" name="Content Placeholder 8">
            <a:extLst>
              <a:ext uri="{FF2B5EF4-FFF2-40B4-BE49-F238E27FC236}">
                <a16:creationId xmlns:a16="http://schemas.microsoft.com/office/drawing/2014/main" id="{C0018155-45BE-4250-B649-D691B035F3EB}"/>
              </a:ext>
            </a:extLst>
          </p:cNvPr>
          <p:cNvSpPr>
            <a:spLocks noGrp="1"/>
          </p:cNvSpPr>
          <p:nvPr>
            <p:ph sz="quarter" idx="17"/>
          </p:nvPr>
        </p:nvSpPr>
        <p:spPr>
          <a:xfrm>
            <a:off x="272959" y="2068749"/>
            <a:ext cx="5715000" cy="3645493"/>
          </a:xfrm>
          <a:solidFill>
            <a:schemeClr val="tx2">
              <a:lumMod val="40000"/>
              <a:lumOff val="60000"/>
            </a:schemeClr>
          </a:solidFill>
          <a:ln>
            <a:solidFill>
              <a:schemeClr val="tx2">
                <a:lumMod val="50000"/>
              </a:schemeClr>
            </a:solidFill>
          </a:ln>
        </p:spPr>
        <p:style>
          <a:lnRef idx="1">
            <a:schemeClr val="accent4"/>
          </a:lnRef>
          <a:fillRef idx="2">
            <a:schemeClr val="accent4"/>
          </a:fillRef>
          <a:effectRef idx="1">
            <a:schemeClr val="accent4"/>
          </a:effectRef>
          <a:fontRef idx="minor">
            <a:schemeClr val="dk1"/>
          </a:fontRef>
        </p:style>
        <p:txBody>
          <a:bodyPr anchor="ctr">
            <a:normAutofit lnSpcReduction="10000"/>
          </a:bodyPr>
          <a:lstStyle/>
          <a:p>
            <a:pPr marL="0" indent="0" algn="ctr">
              <a:buNone/>
            </a:pPr>
            <a:r>
              <a:rPr lang="en-US" sz="2000" b="1" dirty="0"/>
              <a:t>COGNOS/CEDAR Report Highlight</a:t>
            </a:r>
            <a:endParaRPr lang="en-US" sz="1600" b="1" dirty="0"/>
          </a:p>
          <a:p>
            <a:r>
              <a:rPr lang="en-US" sz="1600" b="1" u="sng" dirty="0"/>
              <a:t>Report Name</a:t>
            </a:r>
            <a:br>
              <a:rPr lang="en-US" sz="1600" dirty="0"/>
            </a:br>
            <a:r>
              <a:rPr lang="en-US" sz="1600" i="1" dirty="0"/>
              <a:t>Student List: Records Excluded from SEY Snapshot Due to Criteria</a:t>
            </a:r>
          </a:p>
          <a:p>
            <a:r>
              <a:rPr lang="en-US" sz="1600" b="1" u="sng" dirty="0"/>
              <a:t>Report Category</a:t>
            </a:r>
            <a:br>
              <a:rPr lang="en-US" sz="1600" dirty="0"/>
            </a:br>
            <a:r>
              <a:rPr lang="en-US" sz="1600" dirty="0"/>
              <a:t>Student End of Year</a:t>
            </a:r>
          </a:p>
          <a:p>
            <a:r>
              <a:rPr lang="en-US" sz="1600" b="1" u="sng" dirty="0"/>
              <a:t>Report Purpose</a:t>
            </a:r>
            <a:br>
              <a:rPr lang="en-US" sz="1600" dirty="0"/>
            </a:br>
            <a:r>
              <a:rPr lang="en-US" sz="1600" dirty="0"/>
              <a:t>Lists student records that are not part of the snapshot due to one of the following reasons</a:t>
            </a:r>
          </a:p>
          <a:p>
            <a:pPr lvl="1"/>
            <a:r>
              <a:rPr lang="en-US" sz="1400" dirty="0"/>
              <a:t>DEM record only</a:t>
            </a:r>
          </a:p>
          <a:p>
            <a:pPr lvl="1"/>
            <a:r>
              <a:rPr lang="en-US" sz="1400" dirty="0"/>
              <a:t>Group B PAI Code</a:t>
            </a:r>
          </a:p>
          <a:p>
            <a:pPr lvl="1"/>
            <a:r>
              <a:rPr lang="en-US" sz="1400" dirty="0"/>
              <a:t>Primary School = 0 (no)</a:t>
            </a:r>
          </a:p>
          <a:p>
            <a:pPr lvl="1"/>
            <a:r>
              <a:rPr lang="en-US" sz="1400" dirty="0"/>
              <a:t>Grade Level = 002 (infant)</a:t>
            </a:r>
          </a:p>
          <a:p>
            <a:pPr lvl="1"/>
            <a:r>
              <a:rPr lang="en-US" sz="1400" dirty="0"/>
              <a:t>Errors on DEM and/or SSA file</a:t>
            </a:r>
            <a:endParaRPr lang="en-US" sz="1800" dirty="0"/>
          </a:p>
        </p:txBody>
      </p:sp>
      <p:sp>
        <p:nvSpPr>
          <p:cNvPr id="3" name="Content Placeholder 2">
            <a:extLst>
              <a:ext uri="{FF2B5EF4-FFF2-40B4-BE49-F238E27FC236}">
                <a16:creationId xmlns:a16="http://schemas.microsoft.com/office/drawing/2014/main" id="{E5640DF9-5C7F-D2D0-9588-69BE514A3693}"/>
              </a:ext>
            </a:extLst>
          </p:cNvPr>
          <p:cNvSpPr>
            <a:spLocks noGrp="1"/>
          </p:cNvSpPr>
          <p:nvPr>
            <p:ph sz="quarter" idx="15"/>
          </p:nvPr>
        </p:nvSpPr>
        <p:spPr>
          <a:xfrm>
            <a:off x="6204041" y="322799"/>
            <a:ext cx="5715000" cy="5594525"/>
          </a:xfrm>
        </p:spPr>
        <p:txBody>
          <a:bodyPr>
            <a:normAutofit fontScale="70000" lnSpcReduction="20000"/>
          </a:bodyPr>
          <a:lstStyle/>
          <a:p>
            <a:pPr marL="0" indent="0">
              <a:buNone/>
            </a:pPr>
            <a:r>
              <a:rPr lang="en-US" b="1" dirty="0"/>
              <a:t>Possible examples:</a:t>
            </a:r>
          </a:p>
          <a:p>
            <a:r>
              <a:rPr lang="en-US" dirty="0"/>
              <a:t>Student enrolled in more than one school in the LEA </a:t>
            </a:r>
          </a:p>
          <a:p>
            <a:pPr lvl="1"/>
            <a:r>
              <a:rPr lang="en-US" dirty="0"/>
              <a:t>Only one school can be listed as the ‘primary school’, sometimes called ‘school of accountability’</a:t>
            </a:r>
          </a:p>
          <a:p>
            <a:r>
              <a:rPr lang="en-US" dirty="0"/>
              <a:t>Contractual education scenario: Student is a resident of the LEA, but LEA has contracted with entity to provide educational services for the student</a:t>
            </a:r>
          </a:p>
          <a:p>
            <a:pPr lvl="1"/>
            <a:r>
              <a:rPr lang="en-US" dirty="0"/>
              <a:t>See the resource </a:t>
            </a:r>
            <a:r>
              <a:rPr lang="en-US" i="1" dirty="0"/>
              <a:t>Contract Agreement Students: Impacts of Pupil Attendance Information (PDF) </a:t>
            </a:r>
            <a:r>
              <a:rPr lang="en-US" dirty="0"/>
              <a:t>on the </a:t>
            </a:r>
            <a:r>
              <a:rPr lang="en-US" dirty="0">
                <a:hlinkClick r:id="rId3"/>
              </a:rPr>
              <a:t>Student Interchange website</a:t>
            </a:r>
            <a:r>
              <a:rPr lang="en-US" dirty="0"/>
              <a:t> for more information</a:t>
            </a:r>
          </a:p>
          <a:p>
            <a:r>
              <a:rPr lang="en-US" dirty="0"/>
              <a:t>Non-attending student where the LEA has a process in their SIS to track absences for truancy or other LEA purposes</a:t>
            </a:r>
          </a:p>
          <a:p>
            <a:r>
              <a:rPr lang="en-US" dirty="0"/>
              <a:t>Non-attending student that is accountable to the LEA for the graduation cohort</a:t>
            </a:r>
          </a:p>
          <a:p>
            <a:pPr lvl="1"/>
            <a:r>
              <a:rPr lang="en-US" dirty="0"/>
              <a:t>LEAs are encouraged to follow-up regarding the student’s educational outcomes in case an adjustment or record is needed in the SEY collection</a:t>
            </a:r>
          </a:p>
          <a:p>
            <a:r>
              <a:rPr lang="en-US" dirty="0"/>
              <a:t>Special Education reporting situation</a:t>
            </a:r>
          </a:p>
          <a:p>
            <a:r>
              <a:rPr lang="en-US" dirty="0"/>
              <a:t>Other</a:t>
            </a:r>
          </a:p>
        </p:txBody>
      </p:sp>
      <p:sp>
        <p:nvSpPr>
          <p:cNvPr id="4" name="Slide Number Placeholder 3">
            <a:extLst>
              <a:ext uri="{FF2B5EF4-FFF2-40B4-BE49-F238E27FC236}">
                <a16:creationId xmlns:a16="http://schemas.microsoft.com/office/drawing/2014/main" id="{63A4F6C8-E582-55B8-6716-90477DCB4B8D}"/>
              </a:ext>
            </a:extLst>
          </p:cNvPr>
          <p:cNvSpPr>
            <a:spLocks noGrp="1"/>
          </p:cNvSpPr>
          <p:nvPr>
            <p:ph type="sldNum" sz="quarter" idx="12"/>
          </p:nvPr>
        </p:nvSpPr>
        <p:spPr/>
        <p:txBody>
          <a:bodyPr/>
          <a:lstStyle/>
          <a:p>
            <a:fld id="{C479D5F6-EDCB-402A-AC08-4943A1820E8F}" type="slidenum">
              <a:rPr lang="en-US" smtClean="0"/>
              <a:pPr/>
              <a:t>25</a:t>
            </a:fld>
            <a:endParaRPr lang="en-US" dirty="0"/>
          </a:p>
        </p:txBody>
      </p:sp>
    </p:spTree>
    <p:extLst>
      <p:ext uri="{BB962C8B-B14F-4D97-AF65-F5344CB8AC3E}">
        <p14:creationId xmlns:p14="http://schemas.microsoft.com/office/powerpoint/2010/main" val="3646797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711E2F-9254-CEE0-C1DA-C61DCF1A63D6}"/>
              </a:ext>
            </a:extLst>
          </p:cNvPr>
          <p:cNvSpPr>
            <a:spLocks noGrp="1"/>
          </p:cNvSpPr>
          <p:nvPr>
            <p:ph type="ctrTitle"/>
          </p:nvPr>
        </p:nvSpPr>
        <p:spPr/>
        <p:txBody>
          <a:bodyPr/>
          <a:lstStyle/>
          <a:p>
            <a:r>
              <a:rPr lang="en-US" dirty="0"/>
              <a:t>Data Sources</a:t>
            </a:r>
          </a:p>
        </p:txBody>
      </p:sp>
      <p:sp>
        <p:nvSpPr>
          <p:cNvPr id="3" name="Slide Number Placeholder 2">
            <a:extLst>
              <a:ext uri="{FF2B5EF4-FFF2-40B4-BE49-F238E27FC236}">
                <a16:creationId xmlns:a16="http://schemas.microsoft.com/office/drawing/2014/main" id="{21B31F5C-95FC-C409-88C1-9991B051853D}"/>
              </a:ext>
            </a:extLst>
          </p:cNvPr>
          <p:cNvSpPr>
            <a:spLocks noGrp="1"/>
          </p:cNvSpPr>
          <p:nvPr>
            <p:ph type="sldNum" sz="quarter" idx="12"/>
          </p:nvPr>
        </p:nvSpPr>
        <p:spPr/>
        <p:txBody>
          <a:bodyPr/>
          <a:lstStyle/>
          <a:p>
            <a:fld id="{C479D5F6-EDCB-402A-AC08-4943A1820E8F}" type="slidenum">
              <a:rPr lang="en-US" smtClean="0"/>
              <a:pPr/>
              <a:t>26</a:t>
            </a:fld>
            <a:endParaRPr lang="en-US" dirty="0"/>
          </a:p>
        </p:txBody>
      </p:sp>
    </p:spTree>
    <p:extLst>
      <p:ext uri="{BB962C8B-B14F-4D97-AF65-F5344CB8AC3E}">
        <p14:creationId xmlns:p14="http://schemas.microsoft.com/office/powerpoint/2010/main" val="3730143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D0365E-8762-0B35-E730-04BA620D19CA}"/>
              </a:ext>
            </a:extLst>
          </p:cNvPr>
          <p:cNvSpPr>
            <a:spLocks noGrp="1"/>
          </p:cNvSpPr>
          <p:nvPr>
            <p:ph type="title"/>
          </p:nvPr>
        </p:nvSpPr>
        <p:spPr/>
        <p:txBody>
          <a:bodyPr/>
          <a:lstStyle/>
          <a:p>
            <a:r>
              <a:rPr lang="en-US" dirty="0"/>
              <a:t>Student Demographic File (DEM)</a:t>
            </a:r>
          </a:p>
        </p:txBody>
      </p:sp>
      <p:sp>
        <p:nvSpPr>
          <p:cNvPr id="7" name="Content Placeholder 6">
            <a:extLst>
              <a:ext uri="{FF2B5EF4-FFF2-40B4-BE49-F238E27FC236}">
                <a16:creationId xmlns:a16="http://schemas.microsoft.com/office/drawing/2014/main" id="{D3DCF319-DC20-BB21-5802-33D2E2EE6F08}"/>
              </a:ext>
            </a:extLst>
          </p:cNvPr>
          <p:cNvSpPr>
            <a:spLocks noGrp="1"/>
          </p:cNvSpPr>
          <p:nvPr>
            <p:ph sz="half" idx="1"/>
          </p:nvPr>
        </p:nvSpPr>
        <p:spPr/>
        <p:txBody>
          <a:bodyPr>
            <a:normAutofit/>
          </a:bodyPr>
          <a:lstStyle/>
          <a:p>
            <a:r>
              <a:rPr lang="en-US" dirty="0">
                <a:highlight>
                  <a:srgbClr val="FCD99A"/>
                </a:highlight>
              </a:rPr>
              <a:t>Upload this file first</a:t>
            </a:r>
          </a:p>
          <a:p>
            <a:r>
              <a:rPr lang="en-US" dirty="0"/>
              <a:t>One record per student</a:t>
            </a:r>
          </a:p>
          <a:p>
            <a:r>
              <a:rPr lang="en-US" dirty="0"/>
              <a:t>Most data fields found on this file are used in the SEY snapshot</a:t>
            </a:r>
          </a:p>
          <a:p>
            <a:r>
              <a:rPr lang="en-US" dirty="0"/>
              <a:t>Captures attributes of a student</a:t>
            </a:r>
          </a:p>
          <a:p>
            <a:pPr lvl="1"/>
            <a:r>
              <a:rPr lang="en-US" b="1" dirty="0"/>
              <a:t>Point in Time: </a:t>
            </a:r>
            <a:r>
              <a:rPr lang="en-US" dirty="0"/>
              <a:t>Attribute as of extract date</a:t>
            </a:r>
          </a:p>
          <a:p>
            <a:pPr lvl="2"/>
            <a:r>
              <a:rPr lang="en-US" dirty="0"/>
              <a:t>Examples: Gender, Race/Ethnicity, Military Enlisted, Alternate Assessment Participant</a:t>
            </a:r>
          </a:p>
          <a:p>
            <a:pPr lvl="1"/>
            <a:r>
              <a:rPr lang="en-US" b="1" dirty="0"/>
              <a:t>Cumulative: </a:t>
            </a:r>
            <a:r>
              <a:rPr lang="en-US" dirty="0"/>
              <a:t>Once true, the attribute remains true entire school year but may change the following year if student no longer qualifies for the service (Additive, but not subtractive).</a:t>
            </a:r>
          </a:p>
          <a:p>
            <a:pPr lvl="2"/>
            <a:r>
              <a:rPr lang="en-US" dirty="0"/>
              <a:t>Examples: Homeless Status, FRL Status, English Learner, Military Connected, SPED Transition</a:t>
            </a:r>
          </a:p>
          <a:p>
            <a:pPr lvl="3"/>
            <a:endParaRPr lang="en-US" dirty="0"/>
          </a:p>
        </p:txBody>
      </p:sp>
      <p:sp>
        <p:nvSpPr>
          <p:cNvPr id="9" name="Rectangle: Rounded Corners 8">
            <a:extLst>
              <a:ext uri="{FF2B5EF4-FFF2-40B4-BE49-F238E27FC236}">
                <a16:creationId xmlns:a16="http://schemas.microsoft.com/office/drawing/2014/main" id="{B3C57B4E-DD40-F81E-DD1F-513192DBC939}"/>
              </a:ext>
            </a:extLst>
          </p:cNvPr>
          <p:cNvSpPr/>
          <p:nvPr/>
        </p:nvSpPr>
        <p:spPr>
          <a:xfrm>
            <a:off x="9490841" y="227887"/>
            <a:ext cx="2336034" cy="3468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Untagged file only</a:t>
            </a:r>
          </a:p>
        </p:txBody>
      </p:sp>
    </p:spTree>
    <p:extLst>
      <p:ext uri="{BB962C8B-B14F-4D97-AF65-F5344CB8AC3E}">
        <p14:creationId xmlns:p14="http://schemas.microsoft.com/office/powerpoint/2010/main" val="504706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12AB-16DC-68FC-B995-CBE03B363775}"/>
              </a:ext>
            </a:extLst>
          </p:cNvPr>
          <p:cNvSpPr>
            <a:spLocks noGrp="1"/>
          </p:cNvSpPr>
          <p:nvPr>
            <p:ph type="title"/>
          </p:nvPr>
        </p:nvSpPr>
        <p:spPr/>
        <p:txBody>
          <a:bodyPr>
            <a:normAutofit/>
          </a:bodyPr>
          <a:lstStyle/>
          <a:p>
            <a:r>
              <a:rPr lang="en-US" sz="2300" dirty="0"/>
              <a:t>Student School Association File (SSA)</a:t>
            </a:r>
          </a:p>
        </p:txBody>
      </p:sp>
      <p:sp>
        <p:nvSpPr>
          <p:cNvPr id="3" name="Content Placeholder 2">
            <a:extLst>
              <a:ext uri="{FF2B5EF4-FFF2-40B4-BE49-F238E27FC236}">
                <a16:creationId xmlns:a16="http://schemas.microsoft.com/office/drawing/2014/main" id="{CD148426-18E6-303F-4D4F-DCDF224591E3}"/>
              </a:ext>
            </a:extLst>
          </p:cNvPr>
          <p:cNvSpPr>
            <a:spLocks noGrp="1"/>
          </p:cNvSpPr>
          <p:nvPr>
            <p:ph sz="half" idx="1"/>
          </p:nvPr>
        </p:nvSpPr>
        <p:spPr/>
        <p:txBody>
          <a:bodyPr>
            <a:normAutofit fontScale="85000" lnSpcReduction="20000"/>
          </a:bodyPr>
          <a:lstStyle/>
          <a:p>
            <a:r>
              <a:rPr lang="en-US" dirty="0"/>
              <a:t>May include multiple records per student</a:t>
            </a:r>
          </a:p>
          <a:p>
            <a:r>
              <a:rPr lang="en-US" dirty="0"/>
              <a:t>SEY is focused on SSA records that capture the timeframe a student was actively attending a school within the LEA.</a:t>
            </a:r>
          </a:p>
          <a:p>
            <a:pPr lvl="1"/>
            <a:r>
              <a:rPr lang="en-US" dirty="0"/>
              <a:t>One-day records are the exception.</a:t>
            </a:r>
          </a:p>
          <a:p>
            <a:r>
              <a:rPr lang="en-US" b="1" dirty="0"/>
              <a:t>Only records meeting the snapshot criteria will pull into SEY </a:t>
            </a:r>
          </a:p>
          <a:p>
            <a:pPr lvl="1"/>
            <a:r>
              <a:rPr lang="en-US" dirty="0"/>
              <a:t>Primary School = 1 (yes)</a:t>
            </a:r>
          </a:p>
          <a:p>
            <a:pPr lvl="1"/>
            <a:r>
              <a:rPr lang="en-US" dirty="0"/>
              <a:t>Grade is PK-12 (infant excluded)</a:t>
            </a:r>
          </a:p>
          <a:p>
            <a:pPr lvl="1"/>
            <a:r>
              <a:rPr lang="en-US" dirty="0"/>
              <a:t>PAI code is 01-08 (Group A Records)</a:t>
            </a:r>
          </a:p>
          <a:p>
            <a:r>
              <a:rPr lang="en-US" dirty="0"/>
              <a:t>Data fields for gifted and talented status and date first enrolled in US should be treated like demographic information, matching across all SSA records</a:t>
            </a:r>
          </a:p>
          <a:p>
            <a:r>
              <a:rPr lang="en-US" dirty="0"/>
              <a:t>SEY is the only student collection that utilizes the data fields ‘school entry type’ and ‘school exit type’</a:t>
            </a:r>
          </a:p>
          <a:p>
            <a:r>
              <a:rPr lang="en-US" dirty="0"/>
              <a:t>SEY does not use data fields connected to attendance counts, funding status, or alternative instruction courses.</a:t>
            </a:r>
          </a:p>
          <a:p>
            <a:endParaRPr lang="en-US" dirty="0"/>
          </a:p>
        </p:txBody>
      </p:sp>
      <p:sp>
        <p:nvSpPr>
          <p:cNvPr id="10" name="Rectangle: Rounded Corners 9">
            <a:extLst>
              <a:ext uri="{FF2B5EF4-FFF2-40B4-BE49-F238E27FC236}">
                <a16:creationId xmlns:a16="http://schemas.microsoft.com/office/drawing/2014/main" id="{FAEA7B8D-E227-9510-C666-152B0870BA6A}"/>
              </a:ext>
            </a:extLst>
          </p:cNvPr>
          <p:cNvSpPr/>
          <p:nvPr/>
        </p:nvSpPr>
        <p:spPr>
          <a:xfrm>
            <a:off x="9490841" y="227887"/>
            <a:ext cx="2336034" cy="3468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Untagged file only</a:t>
            </a:r>
          </a:p>
        </p:txBody>
      </p:sp>
    </p:spTree>
    <p:extLst>
      <p:ext uri="{BB962C8B-B14F-4D97-AF65-F5344CB8AC3E}">
        <p14:creationId xmlns:p14="http://schemas.microsoft.com/office/powerpoint/2010/main" val="4195283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CD839-F8F4-7DF0-5B7C-FF4EA7700BC9}"/>
              </a:ext>
            </a:extLst>
          </p:cNvPr>
          <p:cNvSpPr>
            <a:spLocks noGrp="1"/>
          </p:cNvSpPr>
          <p:nvPr>
            <p:ph type="title"/>
          </p:nvPr>
        </p:nvSpPr>
        <p:spPr/>
        <p:txBody>
          <a:bodyPr/>
          <a:lstStyle/>
          <a:p>
            <a:r>
              <a:rPr lang="en-US" dirty="0"/>
              <a:t>Graduation Guidelines File (GG)</a:t>
            </a:r>
          </a:p>
        </p:txBody>
      </p:sp>
      <p:sp>
        <p:nvSpPr>
          <p:cNvPr id="3" name="Content Placeholder 2">
            <a:extLst>
              <a:ext uri="{FF2B5EF4-FFF2-40B4-BE49-F238E27FC236}">
                <a16:creationId xmlns:a16="http://schemas.microsoft.com/office/drawing/2014/main" id="{8BEDCD78-3823-CDA8-568C-1099B3427754}"/>
              </a:ext>
            </a:extLst>
          </p:cNvPr>
          <p:cNvSpPr>
            <a:spLocks noGrp="1"/>
          </p:cNvSpPr>
          <p:nvPr>
            <p:ph sz="half" idx="1"/>
          </p:nvPr>
        </p:nvSpPr>
        <p:spPr/>
        <p:txBody>
          <a:bodyPr>
            <a:normAutofit lnSpcReduction="10000"/>
          </a:bodyPr>
          <a:lstStyle/>
          <a:p>
            <a:r>
              <a:rPr lang="en-US" sz="1800" dirty="0">
                <a:highlight>
                  <a:srgbClr val="FCD99A"/>
                </a:highlight>
              </a:rPr>
              <a:t>Secondary students only</a:t>
            </a:r>
          </a:p>
          <a:p>
            <a:r>
              <a:rPr lang="en-US" sz="1800" dirty="0"/>
              <a:t>Expect multiple records per student</a:t>
            </a:r>
          </a:p>
          <a:p>
            <a:r>
              <a:rPr lang="en-US" sz="1800" dirty="0"/>
              <a:t>No data field from this file is directly pulled into the SEY snapshot, rather the data from this file is used for the business rule SE301 which checks that graduating students have reported GG measures.</a:t>
            </a:r>
          </a:p>
          <a:p>
            <a:r>
              <a:rPr lang="en-US" sz="1800" dirty="0"/>
              <a:t>LEA Options/Considerations:</a:t>
            </a:r>
          </a:p>
          <a:p>
            <a:pPr lvl="1"/>
            <a:r>
              <a:rPr lang="en-US" sz="1600" b="1" dirty="0"/>
              <a:t>Minimum Reporting: </a:t>
            </a:r>
            <a:r>
              <a:rPr lang="en-US" sz="1600" dirty="0"/>
              <a:t>At least one English and one Math measure meeting the benchmark per graduating student</a:t>
            </a:r>
          </a:p>
          <a:p>
            <a:pPr lvl="1"/>
            <a:r>
              <a:rPr lang="en-US" sz="1600" b="1" dirty="0"/>
              <a:t>Optional: </a:t>
            </a:r>
            <a:r>
              <a:rPr lang="en-US" sz="1600" dirty="0"/>
              <a:t>Any attempted GG measure, regardless of planned graduation status during the year</a:t>
            </a:r>
          </a:p>
          <a:p>
            <a:pPr lvl="2"/>
            <a:r>
              <a:rPr lang="en-US" dirty="0"/>
              <a:t>Allows LEAs to monitor GG with the related COGNOS reports</a:t>
            </a:r>
          </a:p>
          <a:p>
            <a:pPr lvl="2"/>
            <a:r>
              <a:rPr lang="en-US" dirty="0"/>
              <a:t>GG measures travel with student across CO schools</a:t>
            </a:r>
          </a:p>
          <a:p>
            <a:r>
              <a:rPr lang="en-US" sz="1800" b="1" dirty="0">
                <a:solidFill>
                  <a:schemeClr val="accent5">
                    <a:lumMod val="75000"/>
                  </a:schemeClr>
                </a:solidFill>
              </a:rPr>
              <a:t>Note: </a:t>
            </a:r>
            <a:r>
              <a:rPr lang="en-US" sz="1600" dirty="0"/>
              <a:t>If a measure was reported in a prior school year but the student did not graduate, it does not need to be reported again in the current year since this data is already stored in pipeline</a:t>
            </a:r>
          </a:p>
          <a:p>
            <a:endParaRPr lang="en-US" sz="1800" dirty="0"/>
          </a:p>
        </p:txBody>
      </p:sp>
    </p:spTree>
    <p:extLst>
      <p:ext uri="{BB962C8B-B14F-4D97-AF65-F5344CB8AC3E}">
        <p14:creationId xmlns:p14="http://schemas.microsoft.com/office/powerpoint/2010/main" val="906661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C08E8-23D7-DD6E-7B60-512F2E68ECB6}"/>
              </a:ext>
            </a:extLst>
          </p:cNvPr>
          <p:cNvSpPr>
            <a:spLocks noGrp="1"/>
          </p:cNvSpPr>
          <p:nvPr>
            <p:ph type="title"/>
          </p:nvPr>
        </p:nvSpPr>
        <p:spPr/>
        <p:txBody>
          <a:bodyPr/>
          <a:lstStyle/>
          <a:p>
            <a:r>
              <a:rPr lang="en-US" dirty="0"/>
              <a:t>Adjustment File (ADJ)</a:t>
            </a:r>
          </a:p>
        </p:txBody>
      </p:sp>
      <p:sp>
        <p:nvSpPr>
          <p:cNvPr id="3" name="Content Placeholder 2">
            <a:extLst>
              <a:ext uri="{FF2B5EF4-FFF2-40B4-BE49-F238E27FC236}">
                <a16:creationId xmlns:a16="http://schemas.microsoft.com/office/drawing/2014/main" id="{C780B3AA-C7D8-B6AB-68B1-A20397060DD2}"/>
              </a:ext>
            </a:extLst>
          </p:cNvPr>
          <p:cNvSpPr>
            <a:spLocks noGrp="1"/>
          </p:cNvSpPr>
          <p:nvPr>
            <p:ph sz="half" idx="1"/>
          </p:nvPr>
        </p:nvSpPr>
        <p:spPr/>
        <p:txBody>
          <a:bodyPr>
            <a:normAutofit fontScale="85000" lnSpcReduction="20000"/>
          </a:bodyPr>
          <a:lstStyle/>
          <a:p>
            <a:r>
              <a:rPr lang="en-US" sz="2000" kern="1200" dirty="0">
                <a:highlight>
                  <a:srgbClr val="FCD99A"/>
                </a:highlight>
              </a:rPr>
              <a:t>As needed for SEY Collection</a:t>
            </a:r>
          </a:p>
          <a:p>
            <a:r>
              <a:rPr lang="en-US" dirty="0"/>
              <a:t>7</a:t>
            </a:r>
            <a:r>
              <a:rPr lang="en-US" baseline="30000" dirty="0"/>
              <a:t>th</a:t>
            </a:r>
            <a:r>
              <a:rPr lang="en-US" dirty="0"/>
              <a:t>-12</a:t>
            </a:r>
            <a:r>
              <a:rPr lang="en-US" baseline="30000" dirty="0"/>
              <a:t>th</a:t>
            </a:r>
            <a:r>
              <a:rPr lang="en-US" dirty="0"/>
              <a:t> grade students only</a:t>
            </a:r>
          </a:p>
          <a:p>
            <a:r>
              <a:rPr lang="en-US" dirty="0"/>
              <a:t>Usually n</a:t>
            </a:r>
            <a:r>
              <a:rPr lang="en-US" kern="1200" dirty="0"/>
              <a:t>ot extracted from SIS</a:t>
            </a:r>
          </a:p>
          <a:p>
            <a:pPr lvl="1"/>
            <a:r>
              <a:rPr lang="en-US" kern="1200" dirty="0"/>
              <a:t>Build file manually using posted template</a:t>
            </a:r>
          </a:p>
          <a:p>
            <a:r>
              <a:rPr lang="en-US" dirty="0"/>
              <a:t>Adjusts the final exit type for a student in a prior school year who </a:t>
            </a:r>
            <a:r>
              <a:rPr lang="en-US" b="1" i="1" dirty="0">
                <a:solidFill>
                  <a:srgbClr val="C00000"/>
                </a:solidFill>
              </a:rPr>
              <a:t>did not</a:t>
            </a:r>
            <a:r>
              <a:rPr lang="en-US" b="1" dirty="0">
                <a:solidFill>
                  <a:srgbClr val="C00000"/>
                </a:solidFill>
              </a:rPr>
              <a:t> </a:t>
            </a:r>
            <a:r>
              <a:rPr lang="en-US" dirty="0"/>
              <a:t>attend your district in the current year.</a:t>
            </a:r>
          </a:p>
          <a:p>
            <a:r>
              <a:rPr lang="en-US" dirty="0"/>
              <a:t>Only used to adjust students with very specific exit scenarios</a:t>
            </a:r>
          </a:p>
          <a:p>
            <a:pPr lvl="1"/>
            <a:r>
              <a:rPr lang="en-US" dirty="0"/>
              <a:t>Dropout (Exit 40)</a:t>
            </a:r>
          </a:p>
          <a:p>
            <a:pPr lvl="1"/>
            <a:r>
              <a:rPr lang="en-US" dirty="0"/>
              <a:t>Expulsion (Exit 50)</a:t>
            </a:r>
          </a:p>
          <a:p>
            <a:pPr lvl="1"/>
            <a:r>
              <a:rPr lang="en-US" dirty="0"/>
              <a:t>HSED transfer (Exit 70)</a:t>
            </a:r>
          </a:p>
          <a:p>
            <a:pPr lvl="1"/>
            <a:r>
              <a:rPr lang="en-US" dirty="0"/>
              <a:t>Did not Exit (Exit 00)</a:t>
            </a:r>
          </a:p>
          <a:p>
            <a:pPr lvl="1"/>
            <a:r>
              <a:rPr lang="en-US" dirty="0"/>
              <a:t>Other special circumstance (Exits 18, 19, 21, 26, 30, 31)</a:t>
            </a:r>
          </a:p>
          <a:p>
            <a:r>
              <a:rPr lang="en-US" dirty="0"/>
              <a:t>Record is loaded in the current year using an adjustment file</a:t>
            </a:r>
          </a:p>
          <a:p>
            <a:r>
              <a:rPr lang="en-US" b="1" dirty="0">
                <a:highlight>
                  <a:srgbClr val="BFE1B6"/>
                </a:highlight>
              </a:rPr>
              <a:t>Student does not have a record on your DEM or SSA file in the current year</a:t>
            </a:r>
          </a:p>
          <a:p>
            <a:endParaRPr lang="en-US" sz="2000" kern="1200" dirty="0"/>
          </a:p>
          <a:p>
            <a:endParaRPr lang="en-US" dirty="0"/>
          </a:p>
        </p:txBody>
      </p:sp>
    </p:spTree>
    <p:extLst>
      <p:ext uri="{BB962C8B-B14F-4D97-AF65-F5344CB8AC3E}">
        <p14:creationId xmlns:p14="http://schemas.microsoft.com/office/powerpoint/2010/main" val="3225697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30221-7006-4357-98DF-C3A70F696778}"/>
              </a:ext>
            </a:extLst>
          </p:cNvPr>
          <p:cNvSpPr>
            <a:spLocks noGrp="1"/>
          </p:cNvSpPr>
          <p:nvPr>
            <p:ph type="title"/>
          </p:nvPr>
        </p:nvSpPr>
        <p:spPr/>
        <p:txBody>
          <a:bodyPr/>
          <a:lstStyle/>
          <a:p>
            <a:r>
              <a:rPr lang="en-US" dirty="0"/>
              <a:t>Student Interchange Preparation</a:t>
            </a:r>
          </a:p>
        </p:txBody>
      </p:sp>
      <p:sp>
        <p:nvSpPr>
          <p:cNvPr id="3" name="Content Placeholder 2">
            <a:extLst>
              <a:ext uri="{FF2B5EF4-FFF2-40B4-BE49-F238E27FC236}">
                <a16:creationId xmlns:a16="http://schemas.microsoft.com/office/drawing/2014/main" id="{DB91F628-6F61-4446-8AC9-6CDE2478E09B}"/>
              </a:ext>
            </a:extLst>
          </p:cNvPr>
          <p:cNvSpPr>
            <a:spLocks noGrp="1"/>
          </p:cNvSpPr>
          <p:nvPr>
            <p:ph idx="1"/>
          </p:nvPr>
        </p:nvSpPr>
        <p:spPr/>
        <p:txBody>
          <a:bodyPr>
            <a:normAutofit/>
          </a:bodyPr>
          <a:lstStyle/>
          <a:p>
            <a:r>
              <a:rPr lang="en-US" dirty="0"/>
              <a:t>Get SASIDs for your new students</a:t>
            </a:r>
          </a:p>
          <a:p>
            <a:pPr lvl="1"/>
            <a:r>
              <a:rPr lang="en-US" dirty="0"/>
              <a:t>Resource: </a:t>
            </a:r>
            <a:r>
              <a:rPr lang="en-US" dirty="0">
                <a:hlinkClick r:id="rId3"/>
              </a:rPr>
              <a:t>RITS page</a:t>
            </a:r>
            <a:endParaRPr lang="en-US" dirty="0"/>
          </a:p>
          <a:p>
            <a:r>
              <a:rPr lang="en-US" dirty="0"/>
              <a:t>Extract files from your Student Information System (DEM, SSA, GG)</a:t>
            </a:r>
          </a:p>
          <a:p>
            <a:pPr lvl="1"/>
            <a:r>
              <a:rPr lang="en-US" dirty="0"/>
              <a:t>Recommended format is .</a:t>
            </a:r>
            <a:r>
              <a:rPr lang="en-US" dirty="0" err="1"/>
              <a:t>xls</a:t>
            </a:r>
            <a:r>
              <a:rPr lang="en-US" dirty="0"/>
              <a:t> or .xlsx (excel) </a:t>
            </a:r>
          </a:p>
          <a:p>
            <a:pPr lvl="2"/>
            <a:r>
              <a:rPr lang="en-US" dirty="0"/>
              <a:t>Data Pipeline also accepts .csv</a:t>
            </a:r>
          </a:p>
          <a:p>
            <a:pPr lvl="1"/>
            <a:r>
              <a:rPr lang="en-US" dirty="0"/>
              <a:t>All data fields must be zero filled or include an applicable code matching the specified field length and format</a:t>
            </a:r>
          </a:p>
          <a:p>
            <a:pPr lvl="1"/>
            <a:r>
              <a:rPr lang="en-US" dirty="0"/>
              <a:t>Leading zeros are required for all data fields to maintain the specified field length</a:t>
            </a:r>
          </a:p>
          <a:p>
            <a:pPr lvl="2"/>
            <a:r>
              <a:rPr lang="en-US" dirty="0"/>
              <a:t>Be careful when opening .csv format in excel to not lose leading zeros</a:t>
            </a:r>
          </a:p>
          <a:p>
            <a:r>
              <a:rPr lang="en-US" b="1" dirty="0">
                <a:solidFill>
                  <a:schemeClr val="accent2"/>
                </a:solidFill>
              </a:rPr>
              <a:t>Pro Tip: </a:t>
            </a:r>
            <a:r>
              <a:rPr lang="en-US" dirty="0"/>
              <a:t>Use a file naming convention as you will likely extract files multiple times</a:t>
            </a:r>
          </a:p>
          <a:p>
            <a:pPr lvl="1"/>
            <a:r>
              <a:rPr lang="en-US" dirty="0"/>
              <a:t>Example: 0110_DEM_04052026.xls</a:t>
            </a:r>
          </a:p>
          <a:p>
            <a:pPr lvl="2"/>
            <a:r>
              <a:rPr lang="en-US" dirty="0"/>
              <a:t>Spaces in the file name are not allowed</a:t>
            </a:r>
          </a:p>
        </p:txBody>
      </p:sp>
      <p:sp>
        <p:nvSpPr>
          <p:cNvPr id="4" name="Slide Number Placeholder 3">
            <a:extLst>
              <a:ext uri="{FF2B5EF4-FFF2-40B4-BE49-F238E27FC236}">
                <a16:creationId xmlns:a16="http://schemas.microsoft.com/office/drawing/2014/main" id="{7C565863-9B20-4A71-B831-2E4B3FA38474}"/>
              </a:ext>
            </a:extLst>
          </p:cNvPr>
          <p:cNvSpPr>
            <a:spLocks noGrp="1"/>
          </p:cNvSpPr>
          <p:nvPr>
            <p:ph type="sldNum" sz="quarter" idx="12"/>
          </p:nvPr>
        </p:nvSpPr>
        <p:spPr/>
        <p:txBody>
          <a:bodyPr/>
          <a:lstStyle/>
          <a:p>
            <a:fld id="{C479D5F6-EDCB-402A-AC08-4943A1820E8F}" type="slidenum">
              <a:rPr lang="en-US" smtClean="0"/>
              <a:pPr/>
              <a:t>31</a:t>
            </a:fld>
            <a:endParaRPr lang="en-US" dirty="0"/>
          </a:p>
        </p:txBody>
      </p:sp>
    </p:spTree>
    <p:extLst>
      <p:ext uri="{BB962C8B-B14F-4D97-AF65-F5344CB8AC3E}">
        <p14:creationId xmlns:p14="http://schemas.microsoft.com/office/powerpoint/2010/main" val="364130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1321F-2B08-D042-2907-431B0CA82716}"/>
              </a:ext>
            </a:extLst>
          </p:cNvPr>
          <p:cNvSpPr>
            <a:spLocks noGrp="1"/>
          </p:cNvSpPr>
          <p:nvPr>
            <p:ph type="title"/>
          </p:nvPr>
        </p:nvSpPr>
        <p:spPr/>
        <p:txBody>
          <a:bodyPr/>
          <a:lstStyle/>
          <a:p>
            <a:r>
              <a:rPr lang="en-US" dirty="0"/>
              <a:t>Additional Interchanges</a:t>
            </a:r>
          </a:p>
        </p:txBody>
      </p:sp>
      <p:sp>
        <p:nvSpPr>
          <p:cNvPr id="7" name="Text Placeholder 6">
            <a:extLst>
              <a:ext uri="{FF2B5EF4-FFF2-40B4-BE49-F238E27FC236}">
                <a16:creationId xmlns:a16="http://schemas.microsoft.com/office/drawing/2014/main" id="{4F8D225B-2A13-485E-82B6-E189FBFBDD0E}"/>
              </a:ext>
            </a:extLst>
          </p:cNvPr>
          <p:cNvSpPr>
            <a:spLocks noGrp="1"/>
          </p:cNvSpPr>
          <p:nvPr>
            <p:ph type="body" sz="quarter" idx="13"/>
          </p:nvPr>
        </p:nvSpPr>
        <p:spPr/>
        <p:txBody>
          <a:bodyPr/>
          <a:lstStyle/>
          <a:p>
            <a:r>
              <a:rPr lang="en-US" dirty="0"/>
              <a:t>Title 1 Interchange (TT1)</a:t>
            </a:r>
          </a:p>
        </p:txBody>
      </p:sp>
      <p:sp>
        <p:nvSpPr>
          <p:cNvPr id="5" name="Content Placeholder 4">
            <a:extLst>
              <a:ext uri="{FF2B5EF4-FFF2-40B4-BE49-F238E27FC236}">
                <a16:creationId xmlns:a16="http://schemas.microsoft.com/office/drawing/2014/main" id="{1E9FB3BA-F4EA-D9B5-8965-806E6AD07917}"/>
              </a:ext>
            </a:extLst>
          </p:cNvPr>
          <p:cNvSpPr>
            <a:spLocks noGrp="1"/>
          </p:cNvSpPr>
          <p:nvPr>
            <p:ph sz="half" idx="1"/>
          </p:nvPr>
        </p:nvSpPr>
        <p:spPr>
          <a:xfrm>
            <a:off x="443564" y="1778855"/>
            <a:ext cx="5486400" cy="3360704"/>
          </a:xfrm>
        </p:spPr>
        <p:txBody>
          <a:bodyPr>
            <a:normAutofit fontScale="85000" lnSpcReduction="20000"/>
          </a:bodyPr>
          <a:lstStyle/>
          <a:p>
            <a:r>
              <a:rPr lang="en-US" dirty="0"/>
              <a:t>Only required for LEAs operating Title 1 Targeted Assistance Programs/Schools</a:t>
            </a:r>
          </a:p>
          <a:p>
            <a:r>
              <a:rPr lang="en-US" dirty="0"/>
              <a:t>Cumulative student status</a:t>
            </a:r>
          </a:p>
          <a:p>
            <a:pPr lvl="1"/>
            <a:r>
              <a:rPr lang="en-US" dirty="0"/>
              <a:t>Students indicated as receiving TT1 Targeted Assistance in OCT should remain on this list</a:t>
            </a:r>
          </a:p>
          <a:p>
            <a:pPr lvl="1"/>
            <a:r>
              <a:rPr lang="en-US" dirty="0"/>
              <a:t>Add any students newly receiving TT1 Targeted Assistance after OCT through the end of the year</a:t>
            </a:r>
          </a:p>
          <a:p>
            <a:r>
              <a:rPr lang="en-US" dirty="0"/>
              <a:t>Schoolwide programs are automatically indicated and do not require this interchange file</a:t>
            </a:r>
          </a:p>
          <a:p>
            <a:r>
              <a:rPr lang="en-US" dirty="0"/>
              <a:t>Title 1 Student Internal Flag</a:t>
            </a:r>
          </a:p>
          <a:p>
            <a:pPr lvl="1"/>
            <a:r>
              <a:rPr lang="en-US" dirty="0"/>
              <a:t>0—No</a:t>
            </a:r>
          </a:p>
          <a:p>
            <a:pPr lvl="1"/>
            <a:r>
              <a:rPr lang="en-US" dirty="0"/>
              <a:t>2—Yes, Schoolwide (SW)</a:t>
            </a:r>
          </a:p>
          <a:p>
            <a:pPr lvl="1"/>
            <a:r>
              <a:rPr lang="en-US" dirty="0"/>
              <a:t>3—Yes, Targeted Assistance (TA)</a:t>
            </a:r>
          </a:p>
        </p:txBody>
      </p:sp>
      <p:sp>
        <p:nvSpPr>
          <p:cNvPr id="8" name="Text Placeholder 7">
            <a:extLst>
              <a:ext uri="{FF2B5EF4-FFF2-40B4-BE49-F238E27FC236}">
                <a16:creationId xmlns:a16="http://schemas.microsoft.com/office/drawing/2014/main" id="{FF99EE57-FC58-73B7-8868-9A0215AB751A}"/>
              </a:ext>
            </a:extLst>
          </p:cNvPr>
          <p:cNvSpPr>
            <a:spLocks noGrp="1"/>
          </p:cNvSpPr>
          <p:nvPr>
            <p:ph type="body" sz="quarter" idx="14"/>
          </p:nvPr>
        </p:nvSpPr>
        <p:spPr/>
        <p:txBody>
          <a:bodyPr/>
          <a:lstStyle/>
          <a:p>
            <a:r>
              <a:rPr lang="en-US" dirty="0" err="1"/>
              <a:t>SpED</a:t>
            </a:r>
            <a:r>
              <a:rPr lang="en-US" dirty="0"/>
              <a:t> IEP Interchange</a:t>
            </a:r>
          </a:p>
        </p:txBody>
      </p:sp>
      <p:sp>
        <p:nvSpPr>
          <p:cNvPr id="6" name="Content Placeholder 5">
            <a:extLst>
              <a:ext uri="{FF2B5EF4-FFF2-40B4-BE49-F238E27FC236}">
                <a16:creationId xmlns:a16="http://schemas.microsoft.com/office/drawing/2014/main" id="{A883148F-3AF7-D74C-C51F-45ACF0E8064F}"/>
              </a:ext>
            </a:extLst>
          </p:cNvPr>
          <p:cNvSpPr>
            <a:spLocks noGrp="1"/>
          </p:cNvSpPr>
          <p:nvPr>
            <p:ph sz="half" idx="2"/>
          </p:nvPr>
        </p:nvSpPr>
        <p:spPr>
          <a:xfrm>
            <a:off x="6172200" y="1713186"/>
            <a:ext cx="5486400" cy="3544614"/>
          </a:xfrm>
        </p:spPr>
        <p:txBody>
          <a:bodyPr>
            <a:normAutofit lnSpcReduction="10000"/>
          </a:bodyPr>
          <a:lstStyle/>
          <a:p>
            <a:r>
              <a:rPr lang="en-US" dirty="0"/>
              <a:t>Reflects all students with an IEP</a:t>
            </a:r>
          </a:p>
          <a:p>
            <a:r>
              <a:rPr lang="en-US" dirty="0"/>
              <a:t>Records needed on the following files:</a:t>
            </a:r>
          </a:p>
          <a:p>
            <a:pPr lvl="1"/>
            <a:r>
              <a:rPr lang="en-US" dirty="0" err="1"/>
              <a:t>SpED</a:t>
            </a:r>
            <a:r>
              <a:rPr lang="en-US" dirty="0"/>
              <a:t> Child File</a:t>
            </a:r>
          </a:p>
          <a:p>
            <a:pPr lvl="1"/>
            <a:r>
              <a:rPr lang="en-US" dirty="0" err="1"/>
              <a:t>SpED</a:t>
            </a:r>
            <a:r>
              <a:rPr lang="en-US" dirty="0"/>
              <a:t> Participation File</a:t>
            </a:r>
          </a:p>
          <a:p>
            <a:r>
              <a:rPr lang="en-US" dirty="0"/>
              <a:t>Special Education Student Internal Flag</a:t>
            </a:r>
          </a:p>
          <a:p>
            <a:pPr lvl="1"/>
            <a:r>
              <a:rPr lang="en-US" dirty="0"/>
              <a:t>0—No</a:t>
            </a:r>
          </a:p>
          <a:p>
            <a:pPr lvl="1"/>
            <a:r>
              <a:rPr lang="en-US" dirty="0"/>
              <a:t>1—Yes</a:t>
            </a:r>
          </a:p>
          <a:p>
            <a:pPr lvl="2"/>
            <a:r>
              <a:rPr lang="en-US" dirty="0"/>
              <a:t>SASID indicated in </a:t>
            </a:r>
            <a:r>
              <a:rPr lang="en-US" dirty="0" err="1"/>
              <a:t>SpED</a:t>
            </a:r>
            <a:r>
              <a:rPr lang="en-US" dirty="0"/>
              <a:t> interchange as eligible for services during the current school year</a:t>
            </a:r>
          </a:p>
          <a:p>
            <a:pPr lvl="2"/>
            <a:r>
              <a:rPr lang="en-US" dirty="0"/>
              <a:t>District of Attendance or District of Residence match SEY Reporting District</a:t>
            </a:r>
          </a:p>
        </p:txBody>
      </p:sp>
      <p:sp>
        <p:nvSpPr>
          <p:cNvPr id="3" name="Rectangle: Rounded Corners 2">
            <a:extLst>
              <a:ext uri="{FF2B5EF4-FFF2-40B4-BE49-F238E27FC236}">
                <a16:creationId xmlns:a16="http://schemas.microsoft.com/office/drawing/2014/main" id="{4746DC11-D0AF-6144-9794-880FC9AF26AA}"/>
              </a:ext>
            </a:extLst>
          </p:cNvPr>
          <p:cNvSpPr/>
          <p:nvPr/>
        </p:nvSpPr>
        <p:spPr>
          <a:xfrm>
            <a:off x="443564" y="5383460"/>
            <a:ext cx="11262053" cy="57415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b="1" dirty="0"/>
              <a:t>Note: </a:t>
            </a:r>
            <a:r>
              <a:rPr lang="en-US" dirty="0"/>
              <a:t>Partner with the person responsible for these files in your LEA as these files are often overseen by someone other than the SEY data respondent in a LEA.</a:t>
            </a:r>
          </a:p>
        </p:txBody>
      </p:sp>
      <p:sp>
        <p:nvSpPr>
          <p:cNvPr id="4" name="Slide Number Placeholder 3">
            <a:extLst>
              <a:ext uri="{FF2B5EF4-FFF2-40B4-BE49-F238E27FC236}">
                <a16:creationId xmlns:a16="http://schemas.microsoft.com/office/drawing/2014/main" id="{4CEA49C8-11C4-08CE-FA73-F8D65CDA4875}"/>
              </a:ext>
            </a:extLst>
          </p:cNvPr>
          <p:cNvSpPr>
            <a:spLocks noGrp="1"/>
          </p:cNvSpPr>
          <p:nvPr>
            <p:ph type="sldNum" sz="quarter" idx="12"/>
          </p:nvPr>
        </p:nvSpPr>
        <p:spPr/>
        <p:txBody>
          <a:bodyPr/>
          <a:lstStyle/>
          <a:p>
            <a:fld id="{C479D5F6-EDCB-402A-AC08-4943A1820E8F}" type="slidenum">
              <a:rPr lang="en-US" smtClean="0"/>
              <a:pPr/>
              <a:t>32</a:t>
            </a:fld>
            <a:endParaRPr lang="en-US" dirty="0"/>
          </a:p>
        </p:txBody>
      </p:sp>
    </p:spTree>
    <p:extLst>
      <p:ext uri="{BB962C8B-B14F-4D97-AF65-F5344CB8AC3E}">
        <p14:creationId xmlns:p14="http://schemas.microsoft.com/office/powerpoint/2010/main" val="4255487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7AA4289-F571-197C-1E11-DD5FEDF8C6B3}"/>
              </a:ext>
            </a:extLst>
          </p:cNvPr>
          <p:cNvSpPr>
            <a:spLocks noGrp="1"/>
          </p:cNvSpPr>
          <p:nvPr>
            <p:ph type="title"/>
          </p:nvPr>
        </p:nvSpPr>
        <p:spPr/>
        <p:txBody>
          <a:bodyPr/>
          <a:lstStyle/>
          <a:p>
            <a:r>
              <a:rPr lang="en-US" dirty="0"/>
              <a:t>Internal Flags</a:t>
            </a:r>
          </a:p>
        </p:txBody>
      </p:sp>
      <p:sp>
        <p:nvSpPr>
          <p:cNvPr id="13" name="Text Placeholder 12">
            <a:extLst>
              <a:ext uri="{FF2B5EF4-FFF2-40B4-BE49-F238E27FC236}">
                <a16:creationId xmlns:a16="http://schemas.microsoft.com/office/drawing/2014/main" id="{3FFB58D6-31EC-C327-DDEB-BF7533D14242}"/>
              </a:ext>
            </a:extLst>
          </p:cNvPr>
          <p:cNvSpPr>
            <a:spLocks noGrp="1"/>
          </p:cNvSpPr>
          <p:nvPr>
            <p:ph type="body" sz="quarter" idx="13"/>
          </p:nvPr>
        </p:nvSpPr>
        <p:spPr/>
        <p:txBody>
          <a:bodyPr/>
          <a:lstStyle/>
          <a:p>
            <a:r>
              <a:rPr lang="en-US" dirty="0"/>
              <a:t>CDE Supporting Data Source</a:t>
            </a:r>
          </a:p>
        </p:txBody>
      </p:sp>
      <p:sp>
        <p:nvSpPr>
          <p:cNvPr id="11" name="Content Placeholder 10">
            <a:extLst>
              <a:ext uri="{FF2B5EF4-FFF2-40B4-BE49-F238E27FC236}">
                <a16:creationId xmlns:a16="http://schemas.microsoft.com/office/drawing/2014/main" id="{05C7AC7F-834B-2986-7939-74258E04EBE7}"/>
              </a:ext>
            </a:extLst>
          </p:cNvPr>
          <p:cNvSpPr>
            <a:spLocks noGrp="1"/>
          </p:cNvSpPr>
          <p:nvPr>
            <p:ph sz="half" idx="1"/>
          </p:nvPr>
        </p:nvSpPr>
        <p:spPr/>
        <p:txBody>
          <a:bodyPr/>
          <a:lstStyle/>
          <a:p>
            <a:r>
              <a:rPr lang="en-US" dirty="0"/>
              <a:t>CDE receives list of students (by SASID) from another state data source which is used to indicate the student’s status</a:t>
            </a:r>
          </a:p>
          <a:p>
            <a:pPr lvl="1"/>
            <a:r>
              <a:rPr lang="en-US" dirty="0"/>
              <a:t>0—No</a:t>
            </a:r>
          </a:p>
          <a:p>
            <a:pPr lvl="1"/>
            <a:r>
              <a:rPr lang="en-US" dirty="0"/>
              <a:t>1—Yes</a:t>
            </a:r>
          </a:p>
          <a:p>
            <a:r>
              <a:rPr lang="en-US" dirty="0"/>
              <a:t>Data Fields:</a:t>
            </a:r>
          </a:p>
          <a:p>
            <a:pPr lvl="1"/>
            <a:r>
              <a:rPr lang="en-US" dirty="0"/>
              <a:t>Foster</a:t>
            </a:r>
          </a:p>
          <a:p>
            <a:pPr lvl="1"/>
            <a:r>
              <a:rPr lang="en-US" dirty="0"/>
              <a:t>Migrant</a:t>
            </a:r>
          </a:p>
          <a:p>
            <a:pPr lvl="1"/>
            <a:r>
              <a:rPr lang="en-US" dirty="0"/>
              <a:t>CTE</a:t>
            </a:r>
          </a:p>
          <a:p>
            <a:pPr lvl="1"/>
            <a:r>
              <a:rPr lang="en-US" dirty="0"/>
              <a:t>CTE Nontraditional</a:t>
            </a:r>
          </a:p>
          <a:p>
            <a:pPr lvl="1"/>
            <a:r>
              <a:rPr lang="en-US" dirty="0"/>
              <a:t>Title 1 Schoolwide</a:t>
            </a:r>
          </a:p>
        </p:txBody>
      </p:sp>
      <p:sp>
        <p:nvSpPr>
          <p:cNvPr id="14" name="Text Placeholder 13">
            <a:extLst>
              <a:ext uri="{FF2B5EF4-FFF2-40B4-BE49-F238E27FC236}">
                <a16:creationId xmlns:a16="http://schemas.microsoft.com/office/drawing/2014/main" id="{248D964A-D999-E8BD-CE61-0EA32ECCBFB9}"/>
              </a:ext>
            </a:extLst>
          </p:cNvPr>
          <p:cNvSpPr>
            <a:spLocks noGrp="1"/>
          </p:cNvSpPr>
          <p:nvPr>
            <p:ph type="body" sz="quarter" idx="14"/>
          </p:nvPr>
        </p:nvSpPr>
        <p:spPr/>
        <p:txBody>
          <a:bodyPr/>
          <a:lstStyle/>
          <a:p>
            <a:r>
              <a:rPr lang="en-US" dirty="0"/>
              <a:t>Calculated Fields</a:t>
            </a:r>
          </a:p>
        </p:txBody>
      </p:sp>
      <p:sp>
        <p:nvSpPr>
          <p:cNvPr id="12" name="Content Placeholder 11">
            <a:extLst>
              <a:ext uri="{FF2B5EF4-FFF2-40B4-BE49-F238E27FC236}">
                <a16:creationId xmlns:a16="http://schemas.microsoft.com/office/drawing/2014/main" id="{5EA35F62-4F97-8C05-1E6F-EEFCB504F3CD}"/>
              </a:ext>
            </a:extLst>
          </p:cNvPr>
          <p:cNvSpPr>
            <a:spLocks noGrp="1"/>
          </p:cNvSpPr>
          <p:nvPr>
            <p:ph sz="half" idx="2"/>
          </p:nvPr>
        </p:nvSpPr>
        <p:spPr/>
        <p:txBody>
          <a:bodyPr>
            <a:normAutofit fontScale="92500" lnSpcReduction="10000"/>
          </a:bodyPr>
          <a:lstStyle/>
          <a:p>
            <a:r>
              <a:rPr lang="en-US" dirty="0"/>
              <a:t>Calculated value based upon current or prior year reported data</a:t>
            </a:r>
          </a:p>
          <a:p>
            <a:r>
              <a:rPr lang="en-US" dirty="0"/>
              <a:t>Data Fields:</a:t>
            </a:r>
          </a:p>
          <a:p>
            <a:pPr lvl="1"/>
            <a:r>
              <a:rPr lang="en-US" dirty="0"/>
              <a:t>Student’s Federal Race/Ethnicity</a:t>
            </a:r>
          </a:p>
          <a:p>
            <a:pPr lvl="1"/>
            <a:r>
              <a:rPr lang="en-US" dirty="0"/>
              <a:t>Gifted and Talented (Y/N)</a:t>
            </a:r>
          </a:p>
          <a:p>
            <a:pPr lvl="1"/>
            <a:r>
              <a:rPr lang="en-US" dirty="0"/>
              <a:t>Multilingual Learner Y/N</a:t>
            </a:r>
          </a:p>
          <a:p>
            <a:pPr lvl="1"/>
            <a:r>
              <a:rPr lang="en-US" dirty="0"/>
              <a:t>Anticipated Year of Graduation Fields</a:t>
            </a:r>
          </a:p>
          <a:p>
            <a:pPr lvl="1"/>
            <a:r>
              <a:rPr lang="en-US" dirty="0"/>
              <a:t>IP/ST Cohort Fields</a:t>
            </a:r>
          </a:p>
          <a:p>
            <a:pPr lvl="1"/>
            <a:r>
              <a:rPr lang="en-US" dirty="0"/>
              <a:t>IP/ST Yearly Flags</a:t>
            </a:r>
          </a:p>
          <a:p>
            <a:pPr lvl="1"/>
            <a:r>
              <a:rPr lang="en-US" dirty="0"/>
              <a:t>Entry Sequence Flags</a:t>
            </a:r>
          </a:p>
          <a:p>
            <a:pPr lvl="1"/>
            <a:r>
              <a:rPr lang="en-US" dirty="0"/>
              <a:t>Last Record Flags</a:t>
            </a:r>
          </a:p>
          <a:p>
            <a:pPr lvl="1"/>
            <a:r>
              <a:rPr lang="en-US" dirty="0"/>
              <a:t>Date First Enrolled in US </a:t>
            </a:r>
          </a:p>
          <a:p>
            <a:pPr lvl="2"/>
            <a:r>
              <a:rPr lang="en-US" dirty="0"/>
              <a:t>When LEA zero fills field to utilize CDE’s auto calculated date</a:t>
            </a:r>
          </a:p>
        </p:txBody>
      </p:sp>
      <p:sp>
        <p:nvSpPr>
          <p:cNvPr id="7" name="Slide Number Placeholder 6">
            <a:extLst>
              <a:ext uri="{FF2B5EF4-FFF2-40B4-BE49-F238E27FC236}">
                <a16:creationId xmlns:a16="http://schemas.microsoft.com/office/drawing/2014/main" id="{4AA11AC2-D28D-13ED-75D4-8927228496D8}"/>
              </a:ext>
            </a:extLst>
          </p:cNvPr>
          <p:cNvSpPr>
            <a:spLocks noGrp="1"/>
          </p:cNvSpPr>
          <p:nvPr>
            <p:ph type="sldNum" sz="quarter" idx="12"/>
          </p:nvPr>
        </p:nvSpPr>
        <p:spPr/>
        <p:txBody>
          <a:bodyPr/>
          <a:lstStyle/>
          <a:p>
            <a:fld id="{C479D5F6-EDCB-402A-AC08-4943A1820E8F}" type="slidenum">
              <a:rPr lang="en-US" smtClean="0"/>
              <a:pPr/>
              <a:t>33</a:t>
            </a:fld>
            <a:endParaRPr lang="en-US" dirty="0"/>
          </a:p>
        </p:txBody>
      </p:sp>
    </p:spTree>
    <p:extLst>
      <p:ext uri="{BB962C8B-B14F-4D97-AF65-F5344CB8AC3E}">
        <p14:creationId xmlns:p14="http://schemas.microsoft.com/office/powerpoint/2010/main" val="4765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E6CF5-7A6A-197E-24D1-C5078C28139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219903D-469E-6645-24B6-27AF20A05DC1}"/>
              </a:ext>
            </a:extLst>
          </p:cNvPr>
          <p:cNvSpPr>
            <a:spLocks noGrp="1"/>
          </p:cNvSpPr>
          <p:nvPr>
            <p:ph type="ctrTitle"/>
          </p:nvPr>
        </p:nvSpPr>
        <p:spPr>
          <a:xfrm>
            <a:off x="0" y="4326903"/>
            <a:ext cx="12192000" cy="1371600"/>
          </a:xfrm>
        </p:spPr>
        <p:txBody>
          <a:bodyPr/>
          <a:lstStyle/>
          <a:p>
            <a:r>
              <a:rPr lang="en-US" dirty="0"/>
              <a:t>Timeline &amp; Collection Phases</a:t>
            </a:r>
          </a:p>
        </p:txBody>
      </p:sp>
      <p:sp>
        <p:nvSpPr>
          <p:cNvPr id="4" name="Slide Number Placeholder 3">
            <a:extLst>
              <a:ext uri="{FF2B5EF4-FFF2-40B4-BE49-F238E27FC236}">
                <a16:creationId xmlns:a16="http://schemas.microsoft.com/office/drawing/2014/main" id="{4CEA8C70-E38B-8877-AC00-2A6ED383FF55}"/>
              </a:ext>
            </a:extLst>
          </p:cNvPr>
          <p:cNvSpPr>
            <a:spLocks noGrp="1"/>
          </p:cNvSpPr>
          <p:nvPr>
            <p:ph type="sldNum" sz="quarter" idx="12"/>
          </p:nvPr>
        </p:nvSpPr>
        <p:spPr>
          <a:xfrm>
            <a:off x="227916" y="6427021"/>
            <a:ext cx="2743200" cy="365125"/>
          </a:xfrm>
        </p:spPr>
        <p:txBody>
          <a:bodyPr/>
          <a:lstStyle/>
          <a:p>
            <a:fld id="{C479D5F6-EDCB-402A-AC08-4943A1820E8F}" type="slidenum">
              <a:rPr lang="en-US" smtClean="0"/>
              <a:pPr/>
              <a:t>34</a:t>
            </a:fld>
            <a:endParaRPr lang="en-US" dirty="0"/>
          </a:p>
        </p:txBody>
      </p:sp>
    </p:spTree>
    <p:extLst>
      <p:ext uri="{BB962C8B-B14F-4D97-AF65-F5344CB8AC3E}">
        <p14:creationId xmlns:p14="http://schemas.microsoft.com/office/powerpoint/2010/main" val="17113277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AA9941D-FA2B-F4EA-686D-9C9AEB77C1C8}"/>
              </a:ext>
            </a:extLst>
          </p:cNvPr>
          <p:cNvSpPr>
            <a:spLocks noGrp="1"/>
          </p:cNvSpPr>
          <p:nvPr>
            <p:ph type="title"/>
          </p:nvPr>
        </p:nvSpPr>
        <p:spPr/>
        <p:txBody>
          <a:bodyPr/>
          <a:lstStyle/>
          <a:p>
            <a:r>
              <a:rPr lang="en-US" dirty="0"/>
              <a:t>SEY Collection Cycle</a:t>
            </a:r>
          </a:p>
        </p:txBody>
      </p:sp>
      <p:sp>
        <p:nvSpPr>
          <p:cNvPr id="23" name="Chord 22">
            <a:extLst>
              <a:ext uri="{FF2B5EF4-FFF2-40B4-BE49-F238E27FC236}">
                <a16:creationId xmlns:a16="http://schemas.microsoft.com/office/drawing/2014/main" id="{E999A1EC-1635-CE27-0CED-BB3CACA4D54D}"/>
              </a:ext>
              <a:ext uri="{C183D7F6-B498-43B3-948B-1728B52AA6E4}">
                <adec:decorative xmlns:adec="http://schemas.microsoft.com/office/drawing/2017/decorative" val="1"/>
              </a:ext>
            </a:extLst>
          </p:cNvPr>
          <p:cNvSpPr/>
          <p:nvPr/>
        </p:nvSpPr>
        <p:spPr>
          <a:xfrm>
            <a:off x="234346" y="216307"/>
            <a:ext cx="604854" cy="604854"/>
          </a:xfrm>
          <a:prstGeom prst="chord">
            <a:avLst>
              <a:gd name="adj1" fmla="val 4800000"/>
              <a:gd name="adj2" fmla="val 16800000"/>
            </a:avLst>
          </a:prstGeom>
          <a:solidFill>
            <a:schemeClr val="tx2">
              <a:lumMod val="40000"/>
              <a:lumOff val="60000"/>
            </a:scheme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Partial Circle 23">
            <a:extLst>
              <a:ext uri="{FF2B5EF4-FFF2-40B4-BE49-F238E27FC236}">
                <a16:creationId xmlns:a16="http://schemas.microsoft.com/office/drawing/2014/main" id="{6932E96C-4E0B-4CCA-1713-F74B751DD0F9}"/>
              </a:ext>
              <a:ext uri="{C183D7F6-B498-43B3-948B-1728B52AA6E4}">
                <adec:decorative xmlns:adec="http://schemas.microsoft.com/office/drawing/2017/decorative" val="1"/>
              </a:ext>
            </a:extLst>
          </p:cNvPr>
          <p:cNvSpPr/>
          <p:nvPr/>
        </p:nvSpPr>
        <p:spPr>
          <a:xfrm>
            <a:off x="294831" y="276793"/>
            <a:ext cx="483883" cy="483883"/>
          </a:xfrm>
          <a:prstGeom prst="pie">
            <a:avLst>
              <a:gd name="adj1" fmla="val 14040000"/>
              <a:gd name="adj2" fmla="val 16200000"/>
            </a:avLst>
          </a:prstGeom>
          <a:solidFill>
            <a:schemeClr val="accent3"/>
          </a:soli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25" name="Freeform: Shape 24">
            <a:extLst>
              <a:ext uri="{FF2B5EF4-FFF2-40B4-BE49-F238E27FC236}">
                <a16:creationId xmlns:a16="http://schemas.microsoft.com/office/drawing/2014/main" id="{1C059DBB-6231-A261-9906-FF406E5A1F93}"/>
              </a:ext>
            </a:extLst>
          </p:cNvPr>
          <p:cNvSpPr/>
          <p:nvPr/>
        </p:nvSpPr>
        <p:spPr>
          <a:xfrm rot="16200000">
            <a:off x="-1328327" y="2411879"/>
            <a:ext cx="3476770" cy="362912"/>
          </a:xfrm>
          <a:custGeom>
            <a:avLst/>
            <a:gdLst>
              <a:gd name="connsiteX0" fmla="*/ 0 w 2811824"/>
              <a:gd name="connsiteY0" fmla="*/ 0 h 362912"/>
              <a:gd name="connsiteX1" fmla="*/ 2811824 w 2811824"/>
              <a:gd name="connsiteY1" fmla="*/ 0 h 362912"/>
              <a:gd name="connsiteX2" fmla="*/ 2811824 w 2811824"/>
              <a:gd name="connsiteY2" fmla="*/ 362912 h 362912"/>
              <a:gd name="connsiteX3" fmla="*/ 0 w 2811824"/>
              <a:gd name="connsiteY3" fmla="*/ 362912 h 362912"/>
              <a:gd name="connsiteX4" fmla="*/ 0 w 2811824"/>
              <a:gd name="connsiteY4" fmla="*/ 0 h 3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1824" h="362912">
                <a:moveTo>
                  <a:pt x="0" y="0"/>
                </a:moveTo>
                <a:lnTo>
                  <a:pt x="2811824" y="0"/>
                </a:lnTo>
                <a:lnTo>
                  <a:pt x="2811824" y="362912"/>
                </a:lnTo>
                <a:lnTo>
                  <a:pt x="0" y="3629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 rIns="-1" bIns="0" numCol="1" spcCol="1270" anchor="b" anchorCtr="0">
            <a:noAutofit/>
          </a:bodyPr>
          <a:lstStyle/>
          <a:p>
            <a:pPr marL="0" lvl="0" indent="0" algn="r" defTabSz="1066800">
              <a:lnSpc>
                <a:spcPct val="90000"/>
              </a:lnSpc>
              <a:spcBef>
                <a:spcPct val="0"/>
              </a:spcBef>
              <a:spcAft>
                <a:spcPct val="35000"/>
              </a:spcAft>
              <a:buNone/>
            </a:pPr>
            <a:r>
              <a:rPr lang="en-US" sz="2400" kern="1200" dirty="0">
                <a:latin typeface="+mj-lt"/>
              </a:rPr>
              <a:t>Soft Open</a:t>
            </a:r>
          </a:p>
        </p:txBody>
      </p:sp>
      <p:sp>
        <p:nvSpPr>
          <p:cNvPr id="26" name="Freeform: Shape 25">
            <a:extLst>
              <a:ext uri="{FF2B5EF4-FFF2-40B4-BE49-F238E27FC236}">
                <a16:creationId xmlns:a16="http://schemas.microsoft.com/office/drawing/2014/main" id="{09E1D466-2537-2D35-A484-F6F3EEF548DB}"/>
              </a:ext>
            </a:extLst>
          </p:cNvPr>
          <p:cNvSpPr/>
          <p:nvPr/>
        </p:nvSpPr>
        <p:spPr>
          <a:xfrm>
            <a:off x="657744" y="471513"/>
            <a:ext cx="1736187" cy="3860206"/>
          </a:xfrm>
          <a:custGeom>
            <a:avLst/>
            <a:gdLst>
              <a:gd name="connsiteX0" fmla="*/ 0 w 1736187"/>
              <a:gd name="connsiteY0" fmla="*/ 0 h 2817003"/>
              <a:gd name="connsiteX1" fmla="*/ 1736187 w 1736187"/>
              <a:gd name="connsiteY1" fmla="*/ 0 h 2817003"/>
              <a:gd name="connsiteX2" fmla="*/ 1736187 w 1736187"/>
              <a:gd name="connsiteY2" fmla="*/ 2817003 h 2817003"/>
              <a:gd name="connsiteX3" fmla="*/ 0 w 1736187"/>
              <a:gd name="connsiteY3" fmla="*/ 2817003 h 2817003"/>
              <a:gd name="connsiteX4" fmla="*/ 0 w 1736187"/>
              <a:gd name="connsiteY4" fmla="*/ 0 h 281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187" h="2817003">
                <a:moveTo>
                  <a:pt x="0" y="0"/>
                </a:moveTo>
                <a:lnTo>
                  <a:pt x="1736187" y="0"/>
                </a:lnTo>
                <a:lnTo>
                  <a:pt x="1736187" y="2817003"/>
                </a:lnTo>
                <a:lnTo>
                  <a:pt x="0" y="281700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700" b="1" kern="1200"/>
              <a:t>March 30 </a:t>
            </a:r>
            <a:r>
              <a:rPr lang="en-US" sz="1700" b="1" kern="1200" dirty="0"/>
              <a:t>to April 21</a:t>
            </a:r>
          </a:p>
          <a:p>
            <a:pPr marL="0" lvl="0" indent="0" algn="l" defTabSz="800100">
              <a:lnSpc>
                <a:spcPct val="90000"/>
              </a:lnSpc>
              <a:spcBef>
                <a:spcPct val="0"/>
              </a:spcBef>
              <a:spcAft>
                <a:spcPct val="35000"/>
              </a:spcAft>
              <a:buNone/>
            </a:pPr>
            <a:r>
              <a:rPr lang="en-US" sz="1700" kern="1200" dirty="0"/>
              <a:t>Begin creating snapshot </a:t>
            </a:r>
            <a:r>
              <a:rPr lang="en-US" sz="1200" b="1" i="1" kern="1200" dirty="0">
                <a:solidFill>
                  <a:schemeClr val="accent3"/>
                </a:solidFill>
              </a:rPr>
              <a:t>*Optional*</a:t>
            </a:r>
          </a:p>
          <a:p>
            <a:pPr marL="0" lvl="0" indent="0" algn="l" defTabSz="800100">
              <a:lnSpc>
                <a:spcPct val="90000"/>
              </a:lnSpc>
              <a:spcBef>
                <a:spcPct val="0"/>
              </a:spcBef>
              <a:spcAft>
                <a:spcPct val="35000"/>
              </a:spcAft>
              <a:buNone/>
            </a:pPr>
            <a:r>
              <a:rPr lang="en-US" sz="1700" kern="1200" dirty="0"/>
              <a:t>SEY training </a:t>
            </a:r>
            <a:r>
              <a:rPr lang="en-US" sz="1700" dirty="0"/>
              <a:t>begins</a:t>
            </a:r>
            <a:endParaRPr lang="en-US" sz="1700" kern="1200" dirty="0"/>
          </a:p>
        </p:txBody>
      </p:sp>
      <p:sp>
        <p:nvSpPr>
          <p:cNvPr id="27" name="Chord 26">
            <a:extLst>
              <a:ext uri="{FF2B5EF4-FFF2-40B4-BE49-F238E27FC236}">
                <a16:creationId xmlns:a16="http://schemas.microsoft.com/office/drawing/2014/main" id="{7E24AD68-0FCF-AE5B-695E-995FBFA15600}"/>
              </a:ext>
              <a:ext uri="{C183D7F6-B498-43B3-948B-1728B52AA6E4}">
                <adec:decorative xmlns:adec="http://schemas.microsoft.com/office/drawing/2017/decorative" val="1"/>
              </a:ext>
            </a:extLst>
          </p:cNvPr>
          <p:cNvSpPr/>
          <p:nvPr/>
        </p:nvSpPr>
        <p:spPr>
          <a:xfrm>
            <a:off x="2625276" y="216307"/>
            <a:ext cx="604854" cy="604854"/>
          </a:xfrm>
          <a:prstGeom prst="chord">
            <a:avLst>
              <a:gd name="adj1" fmla="val 4800000"/>
              <a:gd name="adj2" fmla="val 16800000"/>
            </a:avLst>
          </a:prstGeom>
          <a:solidFill>
            <a:schemeClr val="tx2">
              <a:lumMod val="40000"/>
              <a:lumOff val="60000"/>
            </a:scheme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8" name="Partial Circle 27">
            <a:extLst>
              <a:ext uri="{FF2B5EF4-FFF2-40B4-BE49-F238E27FC236}">
                <a16:creationId xmlns:a16="http://schemas.microsoft.com/office/drawing/2014/main" id="{B8C8B6BE-19C4-3A0B-540B-F499B3921A59}"/>
              </a:ext>
              <a:ext uri="{C183D7F6-B498-43B3-948B-1728B52AA6E4}">
                <adec:decorative xmlns:adec="http://schemas.microsoft.com/office/drawing/2017/decorative" val="1"/>
              </a:ext>
            </a:extLst>
          </p:cNvPr>
          <p:cNvSpPr/>
          <p:nvPr/>
        </p:nvSpPr>
        <p:spPr>
          <a:xfrm>
            <a:off x="2685762" y="276793"/>
            <a:ext cx="483883" cy="483883"/>
          </a:xfrm>
          <a:prstGeom prst="pie">
            <a:avLst>
              <a:gd name="adj1" fmla="val 11880000"/>
              <a:gd name="adj2" fmla="val 16200000"/>
            </a:avLst>
          </a:prstGeom>
          <a:solidFill>
            <a:schemeClr val="accent1"/>
          </a:solidFill>
          <a:ln>
            <a:noFill/>
          </a:ln>
        </p:spPr>
        <p:style>
          <a:lnRef idx="2">
            <a:scrgbClr r="0" g="0" b="0"/>
          </a:lnRef>
          <a:fillRef idx="1">
            <a:scrgbClr r="0" g="0" b="0"/>
          </a:fillRef>
          <a:effectRef idx="0">
            <a:schemeClr val="accent2">
              <a:hueOff val="6196"/>
              <a:satOff val="11290"/>
              <a:lumOff val="3333"/>
              <a:alphaOff val="0"/>
            </a:schemeClr>
          </a:effectRef>
          <a:fontRef idx="minor">
            <a:schemeClr val="lt1"/>
          </a:fontRef>
        </p:style>
        <p:txBody>
          <a:bodyPr/>
          <a:lstStyle/>
          <a:p>
            <a:endParaRPr lang="en-US"/>
          </a:p>
        </p:txBody>
      </p:sp>
      <p:sp>
        <p:nvSpPr>
          <p:cNvPr id="29" name="Freeform: Shape 28">
            <a:extLst>
              <a:ext uri="{FF2B5EF4-FFF2-40B4-BE49-F238E27FC236}">
                <a16:creationId xmlns:a16="http://schemas.microsoft.com/office/drawing/2014/main" id="{6BC38542-4BDF-D7E4-E676-9D8C385EC791}"/>
              </a:ext>
            </a:extLst>
          </p:cNvPr>
          <p:cNvSpPr/>
          <p:nvPr/>
        </p:nvSpPr>
        <p:spPr>
          <a:xfrm rot="16200000">
            <a:off x="1043604" y="2411879"/>
            <a:ext cx="3476770" cy="362912"/>
          </a:xfrm>
          <a:custGeom>
            <a:avLst/>
            <a:gdLst>
              <a:gd name="connsiteX0" fmla="*/ 0 w 2811824"/>
              <a:gd name="connsiteY0" fmla="*/ 0 h 362912"/>
              <a:gd name="connsiteX1" fmla="*/ 2811824 w 2811824"/>
              <a:gd name="connsiteY1" fmla="*/ 0 h 362912"/>
              <a:gd name="connsiteX2" fmla="*/ 2811824 w 2811824"/>
              <a:gd name="connsiteY2" fmla="*/ 362912 h 362912"/>
              <a:gd name="connsiteX3" fmla="*/ 0 w 2811824"/>
              <a:gd name="connsiteY3" fmla="*/ 362912 h 362912"/>
              <a:gd name="connsiteX4" fmla="*/ 0 w 2811824"/>
              <a:gd name="connsiteY4" fmla="*/ 0 h 3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1824" h="362912">
                <a:moveTo>
                  <a:pt x="0" y="0"/>
                </a:moveTo>
                <a:lnTo>
                  <a:pt x="2811824" y="0"/>
                </a:lnTo>
                <a:lnTo>
                  <a:pt x="2811824" y="362912"/>
                </a:lnTo>
                <a:lnTo>
                  <a:pt x="0" y="362912"/>
                </a:lnTo>
                <a:lnTo>
                  <a:pt x="0" y="0"/>
                </a:lnTo>
                <a:close/>
              </a:path>
            </a:pathLst>
          </a:custGeom>
          <a:solidFill>
            <a:schemeClr val="accent1">
              <a:lumMod val="40000"/>
              <a:lumOff val="60000"/>
            </a:schemeClr>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 rIns="0" bIns="0" numCol="1" spcCol="1270" anchor="b" anchorCtr="0">
            <a:noAutofit/>
          </a:bodyPr>
          <a:lstStyle/>
          <a:p>
            <a:pPr marL="0" lvl="0" indent="0" algn="r" defTabSz="1066800">
              <a:lnSpc>
                <a:spcPct val="90000"/>
              </a:lnSpc>
              <a:spcBef>
                <a:spcPct val="0"/>
              </a:spcBef>
              <a:spcAft>
                <a:spcPct val="35000"/>
              </a:spcAft>
              <a:buNone/>
            </a:pPr>
            <a:r>
              <a:rPr lang="en-US" sz="2400" b="1" kern="1200" dirty="0">
                <a:latin typeface="Montserrat ExtraBold" panose="00000900000000000000" pitchFamily="2" charset="0"/>
              </a:rPr>
              <a:t>Regular Phase</a:t>
            </a:r>
          </a:p>
        </p:txBody>
      </p:sp>
      <p:sp>
        <p:nvSpPr>
          <p:cNvPr id="30" name="Freeform: Shape 29">
            <a:extLst>
              <a:ext uri="{FF2B5EF4-FFF2-40B4-BE49-F238E27FC236}">
                <a16:creationId xmlns:a16="http://schemas.microsoft.com/office/drawing/2014/main" id="{97483CB1-EDEB-A488-27DB-9A04841DD02D}"/>
              </a:ext>
            </a:extLst>
          </p:cNvPr>
          <p:cNvSpPr/>
          <p:nvPr/>
        </p:nvSpPr>
        <p:spPr>
          <a:xfrm>
            <a:off x="3030819" y="456888"/>
            <a:ext cx="1736187" cy="3874832"/>
          </a:xfrm>
          <a:custGeom>
            <a:avLst/>
            <a:gdLst>
              <a:gd name="connsiteX0" fmla="*/ 0 w 1736187"/>
              <a:gd name="connsiteY0" fmla="*/ 0 h 3207860"/>
              <a:gd name="connsiteX1" fmla="*/ 1736187 w 1736187"/>
              <a:gd name="connsiteY1" fmla="*/ 0 h 3207860"/>
              <a:gd name="connsiteX2" fmla="*/ 1736187 w 1736187"/>
              <a:gd name="connsiteY2" fmla="*/ 3207860 h 3207860"/>
              <a:gd name="connsiteX3" fmla="*/ 0 w 1736187"/>
              <a:gd name="connsiteY3" fmla="*/ 3207860 h 3207860"/>
              <a:gd name="connsiteX4" fmla="*/ 0 w 1736187"/>
              <a:gd name="connsiteY4" fmla="*/ 0 h 3207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187" h="3207860">
                <a:moveTo>
                  <a:pt x="0" y="0"/>
                </a:moveTo>
                <a:lnTo>
                  <a:pt x="1736187" y="0"/>
                </a:lnTo>
                <a:lnTo>
                  <a:pt x="1736187" y="3207860"/>
                </a:lnTo>
                <a:lnTo>
                  <a:pt x="0" y="3207860"/>
                </a:lnTo>
                <a:lnTo>
                  <a:pt x="0" y="0"/>
                </a:lnTo>
                <a:close/>
              </a:path>
            </a:pathLst>
          </a:custGeom>
          <a:solidFill>
            <a:schemeClr val="accent1">
              <a:lumMod val="20000"/>
              <a:lumOff val="80000"/>
            </a:schemeClr>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700" b="1" kern="1200" dirty="0"/>
              <a:t>April </a:t>
            </a:r>
            <a:r>
              <a:rPr lang="en-US" sz="1700" b="1" dirty="0"/>
              <a:t>30</a:t>
            </a:r>
            <a:r>
              <a:rPr lang="en-US" sz="1700" b="1" kern="1200" dirty="0"/>
              <a:t> to September 3</a:t>
            </a:r>
          </a:p>
          <a:p>
            <a:pPr marL="0" lvl="0" indent="0" algn="l" defTabSz="800100">
              <a:lnSpc>
                <a:spcPct val="90000"/>
              </a:lnSpc>
              <a:spcBef>
                <a:spcPct val="0"/>
              </a:spcBef>
              <a:spcAft>
                <a:spcPct val="35000"/>
              </a:spcAft>
              <a:buNone/>
            </a:pPr>
            <a:r>
              <a:rPr lang="en-US" sz="1700" kern="1200" dirty="0"/>
              <a:t>Primary collection </a:t>
            </a:r>
            <a:r>
              <a:rPr lang="en-US" sz="1700" dirty="0"/>
              <a:t>p</a:t>
            </a:r>
            <a:r>
              <a:rPr lang="en-US" sz="1700" kern="1200" dirty="0"/>
              <a:t>hase</a:t>
            </a:r>
          </a:p>
          <a:p>
            <a:pPr marL="0" lvl="0" indent="0" algn="l" defTabSz="800100">
              <a:lnSpc>
                <a:spcPct val="90000"/>
              </a:lnSpc>
              <a:spcBef>
                <a:spcPct val="0"/>
              </a:spcBef>
              <a:spcAft>
                <a:spcPct val="35000"/>
              </a:spcAft>
              <a:buNone/>
            </a:pPr>
            <a:r>
              <a:rPr lang="en-US" sz="1700" kern="1200" dirty="0"/>
              <a:t>Many interim deadlines throughout the phase</a:t>
            </a:r>
          </a:p>
        </p:txBody>
      </p:sp>
      <p:sp>
        <p:nvSpPr>
          <p:cNvPr id="31" name="Chord 30">
            <a:extLst>
              <a:ext uri="{FF2B5EF4-FFF2-40B4-BE49-F238E27FC236}">
                <a16:creationId xmlns:a16="http://schemas.microsoft.com/office/drawing/2014/main" id="{03ABBEBF-B6C8-0488-A81E-626ADF790903}"/>
              </a:ext>
              <a:ext uri="{C183D7F6-B498-43B3-948B-1728B52AA6E4}">
                <adec:decorative xmlns:adec="http://schemas.microsoft.com/office/drawing/2017/decorative" val="1"/>
              </a:ext>
            </a:extLst>
          </p:cNvPr>
          <p:cNvSpPr/>
          <p:nvPr/>
        </p:nvSpPr>
        <p:spPr>
          <a:xfrm>
            <a:off x="5016206" y="216307"/>
            <a:ext cx="604854" cy="604854"/>
          </a:xfrm>
          <a:prstGeom prst="chord">
            <a:avLst>
              <a:gd name="adj1" fmla="val 4800000"/>
              <a:gd name="adj2" fmla="val 16800000"/>
            </a:avLst>
          </a:prstGeom>
          <a:solidFill>
            <a:schemeClr val="tx2">
              <a:lumMod val="40000"/>
              <a:lumOff val="60000"/>
            </a:scheme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2" name="Partial Circle 31">
            <a:extLst>
              <a:ext uri="{FF2B5EF4-FFF2-40B4-BE49-F238E27FC236}">
                <a16:creationId xmlns:a16="http://schemas.microsoft.com/office/drawing/2014/main" id="{6EFFA06D-BC13-220E-DEAB-3D7D46C589B7}"/>
              </a:ext>
              <a:ext uri="{C183D7F6-B498-43B3-948B-1728B52AA6E4}">
                <adec:decorative xmlns:adec="http://schemas.microsoft.com/office/drawing/2017/decorative" val="1"/>
              </a:ext>
            </a:extLst>
          </p:cNvPr>
          <p:cNvSpPr/>
          <p:nvPr/>
        </p:nvSpPr>
        <p:spPr>
          <a:xfrm>
            <a:off x="5076692" y="276793"/>
            <a:ext cx="483883" cy="483883"/>
          </a:xfrm>
          <a:prstGeom prst="pie">
            <a:avLst>
              <a:gd name="adj1" fmla="val 9720000"/>
              <a:gd name="adj2" fmla="val 16200000"/>
            </a:avLst>
          </a:prstGeom>
          <a:solidFill>
            <a:schemeClr val="accent4"/>
          </a:solidFill>
          <a:ln>
            <a:noFill/>
          </a:ln>
        </p:spPr>
        <p:style>
          <a:lnRef idx="2">
            <a:schemeClr val="accent2">
              <a:hueOff val="12393"/>
              <a:satOff val="22581"/>
              <a:lumOff val="6667"/>
              <a:alphaOff val="0"/>
            </a:schemeClr>
          </a:lnRef>
          <a:fillRef idx="1">
            <a:schemeClr val="accent2">
              <a:hueOff val="12393"/>
              <a:satOff val="22581"/>
              <a:lumOff val="6667"/>
              <a:alphaOff val="0"/>
            </a:schemeClr>
          </a:fillRef>
          <a:effectRef idx="0">
            <a:schemeClr val="accent2">
              <a:hueOff val="12393"/>
              <a:satOff val="22581"/>
              <a:lumOff val="6667"/>
              <a:alphaOff val="0"/>
            </a:schemeClr>
          </a:effectRef>
          <a:fontRef idx="minor">
            <a:schemeClr val="lt1"/>
          </a:fontRef>
        </p:style>
        <p:txBody>
          <a:bodyPr/>
          <a:lstStyle/>
          <a:p>
            <a:endParaRPr lang="en-US"/>
          </a:p>
        </p:txBody>
      </p:sp>
      <p:sp>
        <p:nvSpPr>
          <p:cNvPr id="33" name="Freeform: Shape 32">
            <a:extLst>
              <a:ext uri="{FF2B5EF4-FFF2-40B4-BE49-F238E27FC236}">
                <a16:creationId xmlns:a16="http://schemas.microsoft.com/office/drawing/2014/main" id="{AE3B6C8E-8555-F5B4-4149-927EC629BF42}"/>
              </a:ext>
            </a:extLst>
          </p:cNvPr>
          <p:cNvSpPr/>
          <p:nvPr/>
        </p:nvSpPr>
        <p:spPr>
          <a:xfrm rot="16200000">
            <a:off x="3434534" y="2411879"/>
            <a:ext cx="3476770" cy="362912"/>
          </a:xfrm>
          <a:custGeom>
            <a:avLst/>
            <a:gdLst>
              <a:gd name="connsiteX0" fmla="*/ 0 w 2811824"/>
              <a:gd name="connsiteY0" fmla="*/ 0 h 362912"/>
              <a:gd name="connsiteX1" fmla="*/ 2811824 w 2811824"/>
              <a:gd name="connsiteY1" fmla="*/ 0 h 362912"/>
              <a:gd name="connsiteX2" fmla="*/ 2811824 w 2811824"/>
              <a:gd name="connsiteY2" fmla="*/ 362912 h 362912"/>
              <a:gd name="connsiteX3" fmla="*/ 0 w 2811824"/>
              <a:gd name="connsiteY3" fmla="*/ 362912 h 362912"/>
              <a:gd name="connsiteX4" fmla="*/ 0 w 2811824"/>
              <a:gd name="connsiteY4" fmla="*/ 0 h 3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1824" h="362912">
                <a:moveTo>
                  <a:pt x="0" y="0"/>
                </a:moveTo>
                <a:lnTo>
                  <a:pt x="2811824" y="0"/>
                </a:lnTo>
                <a:lnTo>
                  <a:pt x="2811824" y="362912"/>
                </a:lnTo>
                <a:lnTo>
                  <a:pt x="0" y="3629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1" numCol="1" spcCol="1270" anchor="b" anchorCtr="0">
            <a:noAutofit/>
          </a:bodyPr>
          <a:lstStyle/>
          <a:p>
            <a:pPr marL="0" lvl="0" indent="0" algn="r" defTabSz="1066800">
              <a:lnSpc>
                <a:spcPct val="90000"/>
              </a:lnSpc>
              <a:spcBef>
                <a:spcPct val="0"/>
              </a:spcBef>
              <a:spcAft>
                <a:spcPct val="35000"/>
              </a:spcAft>
              <a:buNone/>
            </a:pPr>
            <a:r>
              <a:rPr lang="en-US" sz="2400" kern="1200" dirty="0">
                <a:latin typeface="+mj-lt"/>
              </a:rPr>
              <a:t>Cross LEA Phase</a:t>
            </a:r>
          </a:p>
        </p:txBody>
      </p:sp>
      <p:sp>
        <p:nvSpPr>
          <p:cNvPr id="34" name="Freeform: Shape 33">
            <a:extLst>
              <a:ext uri="{FF2B5EF4-FFF2-40B4-BE49-F238E27FC236}">
                <a16:creationId xmlns:a16="http://schemas.microsoft.com/office/drawing/2014/main" id="{075ACB91-756F-569C-7FEB-51489A49D29E}"/>
              </a:ext>
            </a:extLst>
          </p:cNvPr>
          <p:cNvSpPr/>
          <p:nvPr/>
        </p:nvSpPr>
        <p:spPr>
          <a:xfrm>
            <a:off x="5439605" y="471513"/>
            <a:ext cx="1736187" cy="3860206"/>
          </a:xfrm>
          <a:custGeom>
            <a:avLst/>
            <a:gdLst>
              <a:gd name="connsiteX0" fmla="*/ 0 w 1736187"/>
              <a:gd name="connsiteY0" fmla="*/ 0 h 2817003"/>
              <a:gd name="connsiteX1" fmla="*/ 1736187 w 1736187"/>
              <a:gd name="connsiteY1" fmla="*/ 0 h 2817003"/>
              <a:gd name="connsiteX2" fmla="*/ 1736187 w 1736187"/>
              <a:gd name="connsiteY2" fmla="*/ 2817003 h 2817003"/>
              <a:gd name="connsiteX3" fmla="*/ 0 w 1736187"/>
              <a:gd name="connsiteY3" fmla="*/ 2817003 h 2817003"/>
              <a:gd name="connsiteX4" fmla="*/ 0 w 1736187"/>
              <a:gd name="connsiteY4" fmla="*/ 0 h 281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187" h="2817003">
                <a:moveTo>
                  <a:pt x="0" y="0"/>
                </a:moveTo>
                <a:lnTo>
                  <a:pt x="1736187" y="0"/>
                </a:lnTo>
                <a:lnTo>
                  <a:pt x="1736187" y="2817003"/>
                </a:lnTo>
                <a:lnTo>
                  <a:pt x="0" y="281700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700" b="1" kern="1200" dirty="0"/>
              <a:t>September 21 to October 15</a:t>
            </a:r>
          </a:p>
          <a:p>
            <a:pPr marL="0" lvl="0" indent="0" algn="l" defTabSz="800100">
              <a:lnSpc>
                <a:spcPct val="90000"/>
              </a:lnSpc>
              <a:spcBef>
                <a:spcPct val="0"/>
              </a:spcBef>
              <a:spcAft>
                <a:spcPct val="35000"/>
              </a:spcAft>
              <a:buNone/>
            </a:pPr>
            <a:r>
              <a:rPr lang="en-US" sz="1700" kern="1200" dirty="0"/>
              <a:t>Data validated across state records</a:t>
            </a:r>
          </a:p>
          <a:p>
            <a:pPr marL="0" lvl="0" indent="0" algn="l" defTabSz="800100">
              <a:lnSpc>
                <a:spcPct val="90000"/>
              </a:lnSpc>
              <a:spcBef>
                <a:spcPct val="0"/>
              </a:spcBef>
              <a:spcAft>
                <a:spcPct val="35000"/>
              </a:spcAft>
              <a:buNone/>
            </a:pPr>
            <a:endParaRPr lang="en-US" sz="1700" kern="1200" dirty="0"/>
          </a:p>
        </p:txBody>
      </p:sp>
      <p:sp>
        <p:nvSpPr>
          <p:cNvPr id="35" name="Chord 34">
            <a:extLst>
              <a:ext uri="{FF2B5EF4-FFF2-40B4-BE49-F238E27FC236}">
                <a16:creationId xmlns:a16="http://schemas.microsoft.com/office/drawing/2014/main" id="{C48E5492-6E93-2BFB-1D26-A53373D823C0}"/>
              </a:ext>
              <a:ext uri="{C183D7F6-B498-43B3-948B-1728B52AA6E4}">
                <adec:decorative xmlns:adec="http://schemas.microsoft.com/office/drawing/2017/decorative" val="1"/>
              </a:ext>
            </a:extLst>
          </p:cNvPr>
          <p:cNvSpPr/>
          <p:nvPr/>
        </p:nvSpPr>
        <p:spPr>
          <a:xfrm>
            <a:off x="7407137" y="216307"/>
            <a:ext cx="604854" cy="604854"/>
          </a:xfrm>
          <a:prstGeom prst="chord">
            <a:avLst>
              <a:gd name="adj1" fmla="val 4800000"/>
              <a:gd name="adj2" fmla="val 16800000"/>
            </a:avLst>
          </a:prstGeom>
          <a:solidFill>
            <a:schemeClr val="tx2">
              <a:lumMod val="40000"/>
              <a:lumOff val="60000"/>
            </a:scheme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6" name="Partial Circle 35">
            <a:extLst>
              <a:ext uri="{FF2B5EF4-FFF2-40B4-BE49-F238E27FC236}">
                <a16:creationId xmlns:a16="http://schemas.microsoft.com/office/drawing/2014/main" id="{C00351DA-EC63-BB18-3827-A871112DC716}"/>
              </a:ext>
              <a:ext uri="{C183D7F6-B498-43B3-948B-1728B52AA6E4}">
                <adec:decorative xmlns:adec="http://schemas.microsoft.com/office/drawing/2017/decorative" val="1"/>
              </a:ext>
            </a:extLst>
          </p:cNvPr>
          <p:cNvSpPr/>
          <p:nvPr/>
        </p:nvSpPr>
        <p:spPr>
          <a:xfrm>
            <a:off x="7467622" y="276793"/>
            <a:ext cx="483883" cy="483883"/>
          </a:xfrm>
          <a:prstGeom prst="pie">
            <a:avLst>
              <a:gd name="adj1" fmla="val 7560000"/>
              <a:gd name="adj2" fmla="val 16200000"/>
            </a:avLst>
          </a:prstGeom>
          <a:solidFill>
            <a:schemeClr val="accent4"/>
          </a:solidFill>
          <a:ln>
            <a:noFill/>
          </a:ln>
        </p:spPr>
        <p:style>
          <a:lnRef idx="2">
            <a:schemeClr val="accent2">
              <a:hueOff val="18589"/>
              <a:satOff val="33871"/>
              <a:lumOff val="10000"/>
              <a:alphaOff val="0"/>
            </a:schemeClr>
          </a:lnRef>
          <a:fillRef idx="1">
            <a:schemeClr val="accent2">
              <a:hueOff val="18589"/>
              <a:satOff val="33871"/>
              <a:lumOff val="10000"/>
              <a:alphaOff val="0"/>
            </a:schemeClr>
          </a:fillRef>
          <a:effectRef idx="0">
            <a:schemeClr val="accent2">
              <a:hueOff val="18589"/>
              <a:satOff val="33871"/>
              <a:lumOff val="10000"/>
              <a:alphaOff val="0"/>
            </a:schemeClr>
          </a:effectRef>
          <a:fontRef idx="minor">
            <a:schemeClr val="lt1"/>
          </a:fontRef>
        </p:style>
        <p:txBody>
          <a:bodyPr/>
          <a:lstStyle/>
          <a:p>
            <a:endParaRPr lang="en-US"/>
          </a:p>
        </p:txBody>
      </p:sp>
      <p:sp>
        <p:nvSpPr>
          <p:cNvPr id="37" name="Freeform: Shape 36">
            <a:extLst>
              <a:ext uri="{FF2B5EF4-FFF2-40B4-BE49-F238E27FC236}">
                <a16:creationId xmlns:a16="http://schemas.microsoft.com/office/drawing/2014/main" id="{1A613EA2-566D-AF15-8E1A-534EC8A4A2A3}"/>
              </a:ext>
            </a:extLst>
          </p:cNvPr>
          <p:cNvSpPr/>
          <p:nvPr/>
        </p:nvSpPr>
        <p:spPr>
          <a:xfrm rot="16200000">
            <a:off x="5825465" y="2411878"/>
            <a:ext cx="3476770" cy="362912"/>
          </a:xfrm>
          <a:custGeom>
            <a:avLst/>
            <a:gdLst>
              <a:gd name="connsiteX0" fmla="*/ 0 w 2811824"/>
              <a:gd name="connsiteY0" fmla="*/ 0 h 362912"/>
              <a:gd name="connsiteX1" fmla="*/ 2811824 w 2811824"/>
              <a:gd name="connsiteY1" fmla="*/ 0 h 362912"/>
              <a:gd name="connsiteX2" fmla="*/ 2811824 w 2811824"/>
              <a:gd name="connsiteY2" fmla="*/ 362912 h 362912"/>
              <a:gd name="connsiteX3" fmla="*/ 0 w 2811824"/>
              <a:gd name="connsiteY3" fmla="*/ 362912 h 362912"/>
              <a:gd name="connsiteX4" fmla="*/ 0 w 2811824"/>
              <a:gd name="connsiteY4" fmla="*/ 0 h 3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1824" h="362912">
                <a:moveTo>
                  <a:pt x="0" y="0"/>
                </a:moveTo>
                <a:lnTo>
                  <a:pt x="2811824" y="0"/>
                </a:lnTo>
                <a:lnTo>
                  <a:pt x="2811824" y="362912"/>
                </a:lnTo>
                <a:lnTo>
                  <a:pt x="0" y="3629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1" numCol="1" spcCol="1270" anchor="b" anchorCtr="0">
            <a:noAutofit/>
          </a:bodyPr>
          <a:lstStyle/>
          <a:p>
            <a:pPr marL="0" lvl="0" indent="0" algn="r" defTabSz="1066800">
              <a:lnSpc>
                <a:spcPct val="90000"/>
              </a:lnSpc>
              <a:spcBef>
                <a:spcPct val="0"/>
              </a:spcBef>
              <a:spcAft>
                <a:spcPct val="35000"/>
              </a:spcAft>
              <a:buNone/>
            </a:pPr>
            <a:r>
              <a:rPr lang="en-US" sz="2400" kern="1200" dirty="0">
                <a:latin typeface="+mj-lt"/>
              </a:rPr>
              <a:t>Post-Cross LEA Phase</a:t>
            </a:r>
          </a:p>
        </p:txBody>
      </p:sp>
      <p:sp>
        <p:nvSpPr>
          <p:cNvPr id="38" name="Freeform: Shape 37">
            <a:extLst>
              <a:ext uri="{FF2B5EF4-FFF2-40B4-BE49-F238E27FC236}">
                <a16:creationId xmlns:a16="http://schemas.microsoft.com/office/drawing/2014/main" id="{B9E78DF8-7B56-7BA2-1DDB-8F5D608DC77D}"/>
              </a:ext>
            </a:extLst>
          </p:cNvPr>
          <p:cNvSpPr/>
          <p:nvPr/>
        </p:nvSpPr>
        <p:spPr>
          <a:xfrm>
            <a:off x="7830535" y="471513"/>
            <a:ext cx="1736187" cy="3860206"/>
          </a:xfrm>
          <a:custGeom>
            <a:avLst/>
            <a:gdLst>
              <a:gd name="connsiteX0" fmla="*/ 0 w 1736187"/>
              <a:gd name="connsiteY0" fmla="*/ 0 h 2817003"/>
              <a:gd name="connsiteX1" fmla="*/ 1736187 w 1736187"/>
              <a:gd name="connsiteY1" fmla="*/ 0 h 2817003"/>
              <a:gd name="connsiteX2" fmla="*/ 1736187 w 1736187"/>
              <a:gd name="connsiteY2" fmla="*/ 2817003 h 2817003"/>
              <a:gd name="connsiteX3" fmla="*/ 0 w 1736187"/>
              <a:gd name="connsiteY3" fmla="*/ 2817003 h 2817003"/>
              <a:gd name="connsiteX4" fmla="*/ 0 w 1736187"/>
              <a:gd name="connsiteY4" fmla="*/ 0 h 281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187" h="2817003">
                <a:moveTo>
                  <a:pt x="0" y="0"/>
                </a:moveTo>
                <a:lnTo>
                  <a:pt x="1736187" y="0"/>
                </a:lnTo>
                <a:lnTo>
                  <a:pt x="1736187" y="2817003"/>
                </a:lnTo>
                <a:lnTo>
                  <a:pt x="0" y="281700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700" b="1" kern="1200" dirty="0"/>
              <a:t>October 22 to November 17 </a:t>
            </a:r>
          </a:p>
          <a:p>
            <a:pPr marL="0" lvl="0" indent="0" algn="l" defTabSz="800100">
              <a:lnSpc>
                <a:spcPct val="90000"/>
              </a:lnSpc>
              <a:spcBef>
                <a:spcPct val="0"/>
              </a:spcBef>
              <a:spcAft>
                <a:spcPct val="35000"/>
              </a:spcAft>
              <a:buNone/>
            </a:pPr>
            <a:r>
              <a:rPr lang="en-US" sz="1700" kern="1200" dirty="0">
                <a:highlight>
                  <a:srgbClr val="FCD99A"/>
                </a:highlight>
              </a:rPr>
              <a:t>Limited changes allowed</a:t>
            </a:r>
          </a:p>
          <a:p>
            <a:pPr marL="0" lvl="0" indent="0" algn="l" defTabSz="800100">
              <a:lnSpc>
                <a:spcPct val="90000"/>
              </a:lnSpc>
              <a:spcBef>
                <a:spcPct val="0"/>
              </a:spcBef>
              <a:spcAft>
                <a:spcPct val="35000"/>
              </a:spcAft>
              <a:buNone/>
            </a:pPr>
            <a:r>
              <a:rPr lang="en-US" sz="1700" dirty="0"/>
              <a:t>Data validated across state records and compared to October 2026-2027 records</a:t>
            </a:r>
            <a:endParaRPr lang="en-US" sz="1700" kern="1200" dirty="0"/>
          </a:p>
        </p:txBody>
      </p:sp>
      <p:sp>
        <p:nvSpPr>
          <p:cNvPr id="39" name="Chord 38">
            <a:extLst>
              <a:ext uri="{FF2B5EF4-FFF2-40B4-BE49-F238E27FC236}">
                <a16:creationId xmlns:a16="http://schemas.microsoft.com/office/drawing/2014/main" id="{0D36629D-3CE2-C5F2-C0EF-13E8E6B3F35C}"/>
              </a:ext>
              <a:ext uri="{C183D7F6-B498-43B3-948B-1728B52AA6E4}">
                <adec:decorative xmlns:adec="http://schemas.microsoft.com/office/drawing/2017/decorative" val="1"/>
              </a:ext>
            </a:extLst>
          </p:cNvPr>
          <p:cNvSpPr/>
          <p:nvPr/>
        </p:nvSpPr>
        <p:spPr>
          <a:xfrm>
            <a:off x="9798067" y="216307"/>
            <a:ext cx="604854" cy="604854"/>
          </a:xfrm>
          <a:prstGeom prst="chord">
            <a:avLst>
              <a:gd name="adj1" fmla="val 4800000"/>
              <a:gd name="adj2" fmla="val 16800000"/>
            </a:avLst>
          </a:prstGeom>
          <a:solidFill>
            <a:schemeClr val="tx2">
              <a:lumMod val="40000"/>
              <a:lumOff val="60000"/>
            </a:scheme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40" name="Partial Circle 39">
            <a:extLst>
              <a:ext uri="{FF2B5EF4-FFF2-40B4-BE49-F238E27FC236}">
                <a16:creationId xmlns:a16="http://schemas.microsoft.com/office/drawing/2014/main" id="{012D2E2B-1869-2383-311C-4E729A86BBA9}"/>
              </a:ext>
              <a:ext uri="{C183D7F6-B498-43B3-948B-1728B52AA6E4}">
                <adec:decorative xmlns:adec="http://schemas.microsoft.com/office/drawing/2017/decorative" val="1"/>
              </a:ext>
            </a:extLst>
          </p:cNvPr>
          <p:cNvSpPr/>
          <p:nvPr/>
        </p:nvSpPr>
        <p:spPr>
          <a:xfrm>
            <a:off x="9858553" y="276793"/>
            <a:ext cx="483883" cy="483883"/>
          </a:xfrm>
          <a:prstGeom prst="pie">
            <a:avLst>
              <a:gd name="adj1" fmla="val 5400000"/>
              <a:gd name="adj2" fmla="val 16200000"/>
            </a:avLst>
          </a:prstGeom>
          <a:solidFill>
            <a:schemeClr val="accent4"/>
          </a:solidFill>
          <a:ln>
            <a:noFill/>
          </a:ln>
        </p:spPr>
        <p:style>
          <a:lnRef idx="2">
            <a:schemeClr val="accent2">
              <a:hueOff val="24785"/>
              <a:satOff val="45162"/>
              <a:lumOff val="13333"/>
              <a:alphaOff val="0"/>
            </a:schemeClr>
          </a:lnRef>
          <a:fillRef idx="1">
            <a:schemeClr val="accent2">
              <a:hueOff val="24785"/>
              <a:satOff val="45162"/>
              <a:lumOff val="13333"/>
              <a:alphaOff val="0"/>
            </a:schemeClr>
          </a:fillRef>
          <a:effectRef idx="0">
            <a:schemeClr val="accent2">
              <a:hueOff val="24785"/>
              <a:satOff val="45162"/>
              <a:lumOff val="13333"/>
              <a:alphaOff val="0"/>
            </a:schemeClr>
          </a:effectRef>
          <a:fontRef idx="minor">
            <a:schemeClr val="lt1"/>
          </a:fontRef>
        </p:style>
        <p:txBody>
          <a:bodyPr/>
          <a:lstStyle/>
          <a:p>
            <a:endParaRPr lang="en-US"/>
          </a:p>
        </p:txBody>
      </p:sp>
      <p:sp>
        <p:nvSpPr>
          <p:cNvPr id="41" name="Freeform: Shape 40">
            <a:extLst>
              <a:ext uri="{FF2B5EF4-FFF2-40B4-BE49-F238E27FC236}">
                <a16:creationId xmlns:a16="http://schemas.microsoft.com/office/drawing/2014/main" id="{46E75122-2089-350C-AE62-4A7AB55D4DCE}"/>
              </a:ext>
            </a:extLst>
          </p:cNvPr>
          <p:cNvSpPr/>
          <p:nvPr/>
        </p:nvSpPr>
        <p:spPr>
          <a:xfrm rot="16200000">
            <a:off x="8216395" y="2411879"/>
            <a:ext cx="3476769" cy="362912"/>
          </a:xfrm>
          <a:custGeom>
            <a:avLst/>
            <a:gdLst>
              <a:gd name="connsiteX0" fmla="*/ 0 w 2811824"/>
              <a:gd name="connsiteY0" fmla="*/ 0 h 362912"/>
              <a:gd name="connsiteX1" fmla="*/ 2811824 w 2811824"/>
              <a:gd name="connsiteY1" fmla="*/ 0 h 362912"/>
              <a:gd name="connsiteX2" fmla="*/ 2811824 w 2811824"/>
              <a:gd name="connsiteY2" fmla="*/ 362912 h 362912"/>
              <a:gd name="connsiteX3" fmla="*/ 0 w 2811824"/>
              <a:gd name="connsiteY3" fmla="*/ 362912 h 362912"/>
              <a:gd name="connsiteX4" fmla="*/ 0 w 2811824"/>
              <a:gd name="connsiteY4" fmla="*/ 0 h 3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1824" h="362912">
                <a:moveTo>
                  <a:pt x="0" y="0"/>
                </a:moveTo>
                <a:lnTo>
                  <a:pt x="2811824" y="0"/>
                </a:lnTo>
                <a:lnTo>
                  <a:pt x="2811824" y="362912"/>
                </a:lnTo>
                <a:lnTo>
                  <a:pt x="0" y="3629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b" anchorCtr="0">
            <a:noAutofit/>
          </a:bodyPr>
          <a:lstStyle/>
          <a:p>
            <a:pPr marL="0" lvl="0" indent="0" algn="r" defTabSz="1066800">
              <a:lnSpc>
                <a:spcPct val="90000"/>
              </a:lnSpc>
              <a:spcBef>
                <a:spcPct val="0"/>
              </a:spcBef>
              <a:spcAft>
                <a:spcPct val="35000"/>
              </a:spcAft>
              <a:buNone/>
            </a:pPr>
            <a:r>
              <a:rPr lang="en-US" sz="2400" kern="1200" dirty="0">
                <a:latin typeface="+mj-lt"/>
              </a:rPr>
              <a:t>Final Dates</a:t>
            </a:r>
          </a:p>
        </p:txBody>
      </p:sp>
      <p:sp>
        <p:nvSpPr>
          <p:cNvPr id="42" name="Freeform: Shape 41">
            <a:extLst>
              <a:ext uri="{FF2B5EF4-FFF2-40B4-BE49-F238E27FC236}">
                <a16:creationId xmlns:a16="http://schemas.microsoft.com/office/drawing/2014/main" id="{33F4E756-B76C-0B1F-7D7E-0BADB0D38C8B}"/>
              </a:ext>
            </a:extLst>
          </p:cNvPr>
          <p:cNvSpPr/>
          <p:nvPr/>
        </p:nvSpPr>
        <p:spPr>
          <a:xfrm>
            <a:off x="10221466" y="471513"/>
            <a:ext cx="1736187" cy="3860206"/>
          </a:xfrm>
          <a:custGeom>
            <a:avLst/>
            <a:gdLst>
              <a:gd name="connsiteX0" fmla="*/ 0 w 1736187"/>
              <a:gd name="connsiteY0" fmla="*/ 0 h 2817003"/>
              <a:gd name="connsiteX1" fmla="*/ 1736187 w 1736187"/>
              <a:gd name="connsiteY1" fmla="*/ 0 h 2817003"/>
              <a:gd name="connsiteX2" fmla="*/ 1736187 w 1736187"/>
              <a:gd name="connsiteY2" fmla="*/ 2817003 h 2817003"/>
              <a:gd name="connsiteX3" fmla="*/ 0 w 1736187"/>
              <a:gd name="connsiteY3" fmla="*/ 2817003 h 2817003"/>
              <a:gd name="connsiteX4" fmla="*/ 0 w 1736187"/>
              <a:gd name="connsiteY4" fmla="*/ 0 h 281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187" h="2817003">
                <a:moveTo>
                  <a:pt x="0" y="0"/>
                </a:moveTo>
                <a:lnTo>
                  <a:pt x="1736187" y="0"/>
                </a:lnTo>
                <a:lnTo>
                  <a:pt x="1736187" y="2817003"/>
                </a:lnTo>
                <a:lnTo>
                  <a:pt x="0" y="281700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700" b="1" kern="1200" dirty="0"/>
              <a:t>November </a:t>
            </a:r>
            <a:r>
              <a:rPr lang="en-US" sz="1700" b="1" dirty="0"/>
              <a:t>19</a:t>
            </a:r>
            <a:r>
              <a:rPr lang="en-US" sz="1700" b="1" kern="1200" dirty="0"/>
              <a:t> to November 24 </a:t>
            </a:r>
            <a:r>
              <a:rPr lang="en-US" sz="1700" kern="1200" dirty="0"/>
              <a:t>Final report review</a:t>
            </a:r>
          </a:p>
          <a:p>
            <a:pPr marL="0" lvl="0" indent="0" algn="l" defTabSz="800100">
              <a:lnSpc>
                <a:spcPct val="90000"/>
              </a:lnSpc>
              <a:spcBef>
                <a:spcPct val="0"/>
              </a:spcBef>
              <a:spcAft>
                <a:spcPct val="35000"/>
              </a:spcAft>
              <a:buNone/>
            </a:pPr>
            <a:r>
              <a:rPr lang="en-US" sz="1700" b="1" kern="1200" dirty="0"/>
              <a:t>December 1</a:t>
            </a:r>
            <a:r>
              <a:rPr lang="en-US" sz="1700" kern="1200" dirty="0"/>
              <a:t> Superintendent Verification Due</a:t>
            </a:r>
          </a:p>
          <a:p>
            <a:pPr marL="0" lvl="0" indent="0" algn="l" defTabSz="800100">
              <a:lnSpc>
                <a:spcPct val="90000"/>
              </a:lnSpc>
              <a:spcBef>
                <a:spcPct val="0"/>
              </a:spcBef>
              <a:spcAft>
                <a:spcPct val="35000"/>
              </a:spcAft>
              <a:buNone/>
            </a:pPr>
            <a:r>
              <a:rPr lang="en-US" sz="1700" b="1" kern="1200" dirty="0"/>
              <a:t>January 2027</a:t>
            </a:r>
            <a:br>
              <a:rPr lang="en-US" sz="1700" b="1" kern="1200" dirty="0"/>
            </a:br>
            <a:r>
              <a:rPr lang="en-US" sz="1700" kern="1200" dirty="0"/>
              <a:t>Data Release</a:t>
            </a:r>
          </a:p>
        </p:txBody>
      </p:sp>
      <p:sp>
        <p:nvSpPr>
          <p:cNvPr id="21" name="Rectangle: Rounded Corners 20">
            <a:extLst>
              <a:ext uri="{FF2B5EF4-FFF2-40B4-BE49-F238E27FC236}">
                <a16:creationId xmlns:a16="http://schemas.microsoft.com/office/drawing/2014/main" id="{DF0FA643-D3F7-23DD-AAAD-DD45AD25C180}"/>
              </a:ext>
            </a:extLst>
          </p:cNvPr>
          <p:cNvSpPr/>
          <p:nvPr/>
        </p:nvSpPr>
        <p:spPr>
          <a:xfrm>
            <a:off x="234346" y="4877007"/>
            <a:ext cx="11734800" cy="898524"/>
          </a:xfrm>
          <a:prstGeom prst="roundRect">
            <a:avLst/>
          </a:prstGeom>
          <a:solidFill>
            <a:schemeClr val="tx2">
              <a:lumMod val="20000"/>
              <a:lumOff val="8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r>
              <a:rPr lang="en-US" b="1" dirty="0">
                <a:solidFill>
                  <a:schemeClr val="tx1"/>
                </a:solidFill>
              </a:rPr>
              <a:t>Note: </a:t>
            </a:r>
            <a:r>
              <a:rPr lang="en-US" dirty="0">
                <a:solidFill>
                  <a:schemeClr val="tx1"/>
                </a:solidFill>
              </a:rPr>
              <a:t>The SEY data collection overlaps with many student data collections throughout the cycle. Data respondents who are responsible for multiple collections are encouraged to review the </a:t>
            </a:r>
            <a:r>
              <a:rPr lang="en-US" dirty="0">
                <a:solidFill>
                  <a:schemeClr val="tx1"/>
                </a:solidFill>
                <a:hlinkClick r:id="rId3"/>
              </a:rPr>
              <a:t>Data Pipeline Collections Calendar.</a:t>
            </a:r>
            <a:endParaRPr lang="en-US" dirty="0">
              <a:solidFill>
                <a:schemeClr val="tx1"/>
              </a:solidFill>
            </a:endParaRPr>
          </a:p>
        </p:txBody>
      </p:sp>
      <p:sp>
        <p:nvSpPr>
          <p:cNvPr id="3" name="Slide Number Placeholder 2">
            <a:extLst>
              <a:ext uri="{FF2B5EF4-FFF2-40B4-BE49-F238E27FC236}">
                <a16:creationId xmlns:a16="http://schemas.microsoft.com/office/drawing/2014/main" id="{8E5AC75D-D323-072A-389A-BAAC09F5EBAE}"/>
              </a:ext>
            </a:extLst>
          </p:cNvPr>
          <p:cNvSpPr>
            <a:spLocks noGrp="1"/>
          </p:cNvSpPr>
          <p:nvPr>
            <p:ph type="sldNum" sz="quarter" idx="12"/>
          </p:nvPr>
        </p:nvSpPr>
        <p:spPr/>
        <p:txBody>
          <a:bodyPr/>
          <a:lstStyle/>
          <a:p>
            <a:fld id="{C479D5F6-EDCB-402A-AC08-4943A1820E8F}" type="slidenum">
              <a:rPr lang="en-US" smtClean="0"/>
              <a:pPr/>
              <a:t>35</a:t>
            </a:fld>
            <a:endParaRPr lang="en-US" dirty="0"/>
          </a:p>
        </p:txBody>
      </p:sp>
    </p:spTree>
    <p:extLst>
      <p:ext uri="{BB962C8B-B14F-4D97-AF65-F5344CB8AC3E}">
        <p14:creationId xmlns:p14="http://schemas.microsoft.com/office/powerpoint/2010/main" val="305503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833A6-6256-3327-3AAD-018A3DBFB06A}"/>
              </a:ext>
            </a:extLst>
          </p:cNvPr>
          <p:cNvSpPr>
            <a:spLocks noGrp="1"/>
          </p:cNvSpPr>
          <p:nvPr>
            <p:ph type="title"/>
          </p:nvPr>
        </p:nvSpPr>
        <p:spPr/>
        <p:txBody>
          <a:bodyPr/>
          <a:lstStyle/>
          <a:p>
            <a:r>
              <a:rPr lang="en-US" dirty="0"/>
              <a:t>Soft Open Phase Overview</a:t>
            </a:r>
          </a:p>
        </p:txBody>
      </p:sp>
      <p:sp>
        <p:nvSpPr>
          <p:cNvPr id="3" name="Content Placeholder 2">
            <a:extLst>
              <a:ext uri="{FF2B5EF4-FFF2-40B4-BE49-F238E27FC236}">
                <a16:creationId xmlns:a16="http://schemas.microsoft.com/office/drawing/2014/main" id="{99E4A6B3-A293-C6F7-9E17-C3204749582C}"/>
              </a:ext>
            </a:extLst>
          </p:cNvPr>
          <p:cNvSpPr>
            <a:spLocks noGrp="1"/>
          </p:cNvSpPr>
          <p:nvPr>
            <p:ph idx="1"/>
          </p:nvPr>
        </p:nvSpPr>
        <p:spPr/>
        <p:txBody>
          <a:bodyPr/>
          <a:lstStyle/>
          <a:p>
            <a:pPr marL="285750" indent="-285750">
              <a:buFont typeface="Arial" panose="020B0604020202020204" pitchFamily="34" charset="0"/>
              <a:buChar char="•"/>
            </a:pPr>
            <a:r>
              <a:rPr lang="en-US" b="1" dirty="0"/>
              <a:t>Focus: </a:t>
            </a:r>
            <a:r>
              <a:rPr lang="en-US" dirty="0"/>
              <a:t>Preparation</a:t>
            </a:r>
          </a:p>
          <a:p>
            <a:pPr marL="285750" indent="-285750">
              <a:buFont typeface="Arial" panose="020B0604020202020204" pitchFamily="34" charset="0"/>
              <a:buChar char="•"/>
            </a:pPr>
            <a:r>
              <a:rPr lang="en-US" dirty="0"/>
              <a:t>LEAs are strongly encouraged to upload a graduation guidelines file during this phase if they have not yet done so this year</a:t>
            </a:r>
          </a:p>
          <a:p>
            <a:pPr marL="285750" indent="-285750">
              <a:buFont typeface="Arial" panose="020B0604020202020204" pitchFamily="34" charset="0"/>
              <a:buChar char="•"/>
            </a:pPr>
            <a:r>
              <a:rPr lang="en-US" dirty="0"/>
              <a:t>SEY training opportunities begin</a:t>
            </a:r>
          </a:p>
          <a:p>
            <a:pPr marL="285750" indent="-285750">
              <a:buFont typeface="Arial" panose="020B0604020202020204" pitchFamily="34" charset="0"/>
              <a:buChar char="•"/>
            </a:pPr>
            <a:r>
              <a:rPr lang="en-US" dirty="0"/>
              <a:t>SEY website documentation updated throughout phase</a:t>
            </a:r>
          </a:p>
          <a:p>
            <a:pPr marL="971550" lvl="1" indent="-285750"/>
            <a:r>
              <a:rPr lang="en-US" dirty="0"/>
              <a:t>Business Rules</a:t>
            </a:r>
          </a:p>
          <a:p>
            <a:pPr marL="971550" lvl="1" indent="-285750"/>
            <a:r>
              <a:rPr lang="en-US" dirty="0"/>
              <a:t>SEY Collection Manual</a:t>
            </a:r>
          </a:p>
          <a:p>
            <a:pPr marL="971550" lvl="1" indent="-285750"/>
            <a:r>
              <a:rPr lang="en-US" dirty="0"/>
              <a:t>Additional supporting resources</a:t>
            </a:r>
          </a:p>
          <a:p>
            <a:pPr marL="285750" indent="-285750">
              <a:buFont typeface="Arial" panose="020B0604020202020204" pitchFamily="34" charset="0"/>
              <a:buChar char="•"/>
            </a:pPr>
            <a:r>
              <a:rPr lang="en-US" dirty="0"/>
              <a:t>*Optional* LEAs may create snapshots and begin working on SEY collection during this time</a:t>
            </a:r>
          </a:p>
          <a:p>
            <a:endParaRPr lang="en-US" dirty="0"/>
          </a:p>
        </p:txBody>
      </p:sp>
      <p:sp>
        <p:nvSpPr>
          <p:cNvPr id="4" name="Slide Number Placeholder 3">
            <a:extLst>
              <a:ext uri="{FF2B5EF4-FFF2-40B4-BE49-F238E27FC236}">
                <a16:creationId xmlns:a16="http://schemas.microsoft.com/office/drawing/2014/main" id="{C1728C48-CBFA-8744-5FD5-6AEE2F53E31C}"/>
              </a:ext>
            </a:extLst>
          </p:cNvPr>
          <p:cNvSpPr>
            <a:spLocks noGrp="1"/>
          </p:cNvSpPr>
          <p:nvPr>
            <p:ph type="sldNum" sz="quarter" idx="12"/>
          </p:nvPr>
        </p:nvSpPr>
        <p:spPr/>
        <p:txBody>
          <a:bodyPr/>
          <a:lstStyle/>
          <a:p>
            <a:fld id="{C479D5F6-EDCB-402A-AC08-4943A1820E8F}" type="slidenum">
              <a:rPr lang="en-US" smtClean="0"/>
              <a:pPr/>
              <a:t>36</a:t>
            </a:fld>
            <a:endParaRPr lang="en-US" dirty="0"/>
          </a:p>
        </p:txBody>
      </p:sp>
    </p:spTree>
    <p:extLst>
      <p:ext uri="{BB962C8B-B14F-4D97-AF65-F5344CB8AC3E}">
        <p14:creationId xmlns:p14="http://schemas.microsoft.com/office/powerpoint/2010/main" val="3895706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B757C-0ECD-7F8B-3329-63EFDCF3AD22}"/>
              </a:ext>
            </a:extLst>
          </p:cNvPr>
          <p:cNvSpPr>
            <a:spLocks noGrp="1"/>
          </p:cNvSpPr>
          <p:nvPr>
            <p:ph type="title"/>
          </p:nvPr>
        </p:nvSpPr>
        <p:spPr/>
        <p:txBody>
          <a:bodyPr/>
          <a:lstStyle/>
          <a:p>
            <a:r>
              <a:rPr lang="en-US" dirty="0"/>
              <a:t>Key Dates—Soft Open Phase</a:t>
            </a:r>
          </a:p>
        </p:txBody>
      </p:sp>
      <p:graphicFrame>
        <p:nvGraphicFramePr>
          <p:cNvPr id="6" name="Content Placeholder 5">
            <a:extLst>
              <a:ext uri="{FF2B5EF4-FFF2-40B4-BE49-F238E27FC236}">
                <a16:creationId xmlns:a16="http://schemas.microsoft.com/office/drawing/2014/main" id="{02325B20-9503-3D9D-5CD0-29A25860C455}"/>
              </a:ext>
            </a:extLst>
          </p:cNvPr>
          <p:cNvGraphicFramePr>
            <a:graphicFrameLocks noGrp="1"/>
          </p:cNvGraphicFramePr>
          <p:nvPr>
            <p:ph idx="1"/>
            <p:extLst>
              <p:ext uri="{D42A27DB-BD31-4B8C-83A1-F6EECF244321}">
                <p14:modId xmlns:p14="http://schemas.microsoft.com/office/powerpoint/2010/main" val="171742825"/>
              </p:ext>
            </p:extLst>
          </p:nvPr>
        </p:nvGraphicFramePr>
        <p:xfrm>
          <a:off x="381000" y="231423"/>
          <a:ext cx="11430000" cy="2589363"/>
        </p:xfrm>
        <a:graphic>
          <a:graphicData uri="http://schemas.openxmlformats.org/drawingml/2006/table">
            <a:tbl>
              <a:tblPr firstRow="1" bandRow="1"/>
              <a:tblGrid>
                <a:gridCol w="1806131">
                  <a:extLst>
                    <a:ext uri="{9D8B030D-6E8A-4147-A177-3AD203B41FA5}">
                      <a16:colId xmlns:a16="http://schemas.microsoft.com/office/drawing/2014/main" val="771788080"/>
                    </a:ext>
                  </a:extLst>
                </a:gridCol>
                <a:gridCol w="1863463">
                  <a:extLst>
                    <a:ext uri="{9D8B030D-6E8A-4147-A177-3AD203B41FA5}">
                      <a16:colId xmlns:a16="http://schemas.microsoft.com/office/drawing/2014/main" val="1682363857"/>
                    </a:ext>
                  </a:extLst>
                </a:gridCol>
                <a:gridCol w="7760406">
                  <a:extLst>
                    <a:ext uri="{9D8B030D-6E8A-4147-A177-3AD203B41FA5}">
                      <a16:colId xmlns:a16="http://schemas.microsoft.com/office/drawing/2014/main" val="2511722088"/>
                    </a:ext>
                  </a:extLst>
                </a:gridCol>
              </a:tblGrid>
              <a:tr h="224723">
                <a:tc>
                  <a:txBody>
                    <a:bodyPr/>
                    <a:lstStyle/>
                    <a:p>
                      <a:pPr marL="0" marR="0">
                        <a:lnSpc>
                          <a:spcPct val="107000"/>
                        </a:lnSpc>
                        <a:spcAft>
                          <a:spcPts val="800"/>
                        </a:spcAft>
                        <a:buNone/>
                        <a:tabLst>
                          <a:tab pos="2028825" algn="l"/>
                        </a:tabLst>
                      </a:pPr>
                      <a:r>
                        <a:rPr lang="en-US" sz="160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Date</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7000"/>
                        </a:lnSpc>
                        <a:spcAft>
                          <a:spcPts val="800"/>
                        </a:spcAft>
                        <a:buNone/>
                        <a:tabLst>
                          <a:tab pos="2028825" algn="l"/>
                        </a:tabLst>
                      </a:pPr>
                      <a:r>
                        <a:rPr lang="en-US" sz="1600" dirty="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7000"/>
                        </a:lnSpc>
                        <a:spcAft>
                          <a:spcPts val="800"/>
                        </a:spcAft>
                        <a:buNone/>
                        <a:tabLst>
                          <a:tab pos="2028825" algn="l"/>
                        </a:tabLst>
                      </a:pPr>
                      <a:r>
                        <a:rPr lang="en-US" sz="160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 Description</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447006357"/>
                  </a:ext>
                </a:extLst>
              </a:tr>
              <a:tr h="288155">
                <a:tc>
                  <a:txBody>
                    <a:bodyPr/>
                    <a:lstStyle/>
                    <a:p>
                      <a:pPr marL="0" marR="0">
                        <a:lnSpc>
                          <a:spcPct val="100000"/>
                        </a:lnSpc>
                        <a:spcAft>
                          <a:spcPts val="80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3/30/2026</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tc>
                  <a:txBody>
                    <a:bodyPr/>
                    <a:lstStyle/>
                    <a:p>
                      <a:pPr marL="0" marR="0">
                        <a:lnSpc>
                          <a:spcPct val="100000"/>
                        </a:lnSpc>
                        <a:spcAft>
                          <a:spcPts val="80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Open</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tc>
                  <a:txBody>
                    <a:bodyPr/>
                    <a:lstStyle/>
                    <a:p>
                      <a:pPr marL="0" marR="0">
                        <a:lnSpc>
                          <a:spcPct val="100000"/>
                        </a:lnSpc>
                        <a:spcAft>
                          <a:spcPts val="80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LEAs may begin creating snapshots</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extLst>
                  <a:ext uri="{0D108BD9-81ED-4DB2-BD59-A6C34878D82A}">
                    <a16:rowId xmlns:a16="http://schemas.microsoft.com/office/drawing/2014/main" val="178133579"/>
                  </a:ext>
                </a:extLst>
              </a:tr>
              <a:tr h="504270">
                <a:tc>
                  <a:txBody>
                    <a:bodyPr/>
                    <a:lstStyle/>
                    <a:p>
                      <a:pPr marL="0" marR="0">
                        <a:lnSpc>
                          <a:spcPct val="100000"/>
                        </a:lnSpc>
                        <a:spcAft>
                          <a:spcPts val="800"/>
                        </a:spcAft>
                        <a:buNone/>
                        <a:tabLst>
                          <a:tab pos="2028825" algn="l"/>
                        </a:tabLst>
                      </a:pPr>
                      <a:r>
                        <a:rPr lang="en-US" sz="1400" dirty="0">
                          <a:effectLst/>
                          <a:latin typeface="Montserrat" panose="00000500000000000000" pitchFamily="2" charset="0"/>
                          <a:ea typeface="Montserrat" panose="00000500000000000000" pitchFamily="2" charset="0"/>
                          <a:cs typeface="Times New Roman" panose="02020603050405020304" pitchFamily="18" charset="0"/>
                        </a:rPr>
                        <a:t>4/1/2026</a:t>
                      </a: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800"/>
                        </a:spcAft>
                        <a:buNone/>
                        <a:tabLst>
                          <a:tab pos="2028825" algn="l"/>
                        </a:tabLst>
                      </a:pPr>
                      <a:r>
                        <a:rPr lang="en-US" sz="1400" b="1" dirty="0">
                          <a:effectLst/>
                          <a:latin typeface="Montserrat" panose="00000500000000000000" pitchFamily="2" charset="0"/>
                          <a:ea typeface="Montserrat" panose="00000500000000000000" pitchFamily="2" charset="0"/>
                          <a:cs typeface="Times New Roman" panose="02020603050405020304" pitchFamily="18" charset="0"/>
                        </a:rPr>
                        <a:t>Other Date</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800"/>
                        </a:spcAft>
                        <a:buNone/>
                        <a:tabLst>
                          <a:tab pos="2028825" algn="l"/>
                        </a:tabLst>
                      </a:pPr>
                      <a:r>
                        <a:rPr lang="en-US" sz="1400" b="1" dirty="0">
                          <a:effectLst/>
                          <a:latin typeface="Montserrat" panose="00000500000000000000" pitchFamily="2" charset="0"/>
                          <a:ea typeface="Montserrat" panose="00000500000000000000" pitchFamily="2" charset="0"/>
                          <a:cs typeface="Times New Roman" panose="02020603050405020304" pitchFamily="18" charset="0"/>
                        </a:rPr>
                        <a:t>Student Interchange: </a:t>
                      </a:r>
                      <a:r>
                        <a:rPr lang="en-US" sz="1400" dirty="0">
                          <a:effectLst/>
                          <a:latin typeface="Montserrat" panose="00000500000000000000" pitchFamily="2" charset="0"/>
                          <a:ea typeface="Montserrat" panose="00000500000000000000" pitchFamily="2" charset="0"/>
                          <a:cs typeface="Times New Roman" panose="02020603050405020304" pitchFamily="18" charset="0"/>
                        </a:rPr>
                        <a:t>Upload DEM, SSA, &amp; GG files to begin preparing for remaining Spring student-level collection</a:t>
                      </a: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338165"/>
                  </a:ext>
                </a:extLst>
              </a:tr>
              <a:tr h="575706">
                <a:tc>
                  <a:txBody>
                    <a:bodyPr/>
                    <a:lstStyle/>
                    <a:p>
                      <a:pPr marL="0" marR="0">
                        <a:lnSpc>
                          <a:spcPct val="100000"/>
                        </a:lnSpc>
                        <a:spcAft>
                          <a:spcPts val="800"/>
                        </a:spcAft>
                        <a:buNone/>
                        <a:tabLst>
                          <a:tab pos="2028825" algn="l"/>
                        </a:tabLst>
                      </a:pPr>
                      <a:r>
                        <a:rPr lang="en-US" sz="1400" dirty="0">
                          <a:effectLst/>
                          <a:latin typeface="Montserrat" panose="00000500000000000000" pitchFamily="2" charset="0"/>
                          <a:ea typeface="Montserrat" panose="00000500000000000000" pitchFamily="2" charset="0"/>
                          <a:cs typeface="Times New Roman" panose="02020603050405020304" pitchFamily="18" charset="0"/>
                        </a:rPr>
                        <a:t>4/3/2026</a:t>
                      </a:r>
                      <a:br>
                        <a:rPr lang="en-US" sz="1400" dirty="0">
                          <a:effectLst/>
                          <a:latin typeface="Montserrat" panose="00000500000000000000" pitchFamily="2" charset="0"/>
                          <a:ea typeface="Montserrat" panose="00000500000000000000" pitchFamily="2" charset="0"/>
                          <a:cs typeface="Times New Roman" panose="02020603050405020304" pitchFamily="18" charset="0"/>
                        </a:rPr>
                      </a:br>
                      <a:r>
                        <a:rPr lang="en-US" sz="1400" dirty="0">
                          <a:effectLst/>
                          <a:latin typeface="Montserrat" panose="00000500000000000000" pitchFamily="2" charset="0"/>
                          <a:ea typeface="Montserrat" panose="00000500000000000000" pitchFamily="2" charset="0"/>
                          <a:cs typeface="Times New Roman" panose="02020603050405020304" pitchFamily="18" charset="0"/>
                        </a:rPr>
                        <a:t>9:00-11:00am</a:t>
                      </a: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800"/>
                        </a:spcAft>
                        <a:buNone/>
                        <a:tabLst>
                          <a:tab pos="2028825" algn="l"/>
                        </a:tabLst>
                      </a:pPr>
                      <a:r>
                        <a:rPr lang="en-US" sz="1400" b="1" dirty="0">
                          <a:effectLst/>
                          <a:latin typeface="Montserrat" panose="00000500000000000000" pitchFamily="2" charset="0"/>
                          <a:ea typeface="Montserrat" panose="00000500000000000000" pitchFamily="2" charset="0"/>
                          <a:cs typeface="Times New Roman" panose="02020603050405020304" pitchFamily="18" charset="0"/>
                        </a:rPr>
                        <a:t>Training Event</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dirty="0">
                          <a:effectLst/>
                          <a:latin typeface="Montserrat" panose="00000500000000000000" pitchFamily="2" charset="0"/>
                          <a:ea typeface="Montserrat" panose="00000500000000000000" pitchFamily="2" charset="0"/>
                          <a:cs typeface="Times New Roman" panose="02020603050405020304" pitchFamily="18" charset="0"/>
                        </a:rPr>
                        <a:t>Collection Overview Training 1 of 2</a:t>
                      </a:r>
                      <a:endParaRPr lang="en-US" sz="1400" b="1" u="none" kern="1200"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endParaRPr>
                    </a:p>
                    <a:p>
                      <a:pPr marL="0" marR="0" algn="ctr">
                        <a:lnSpc>
                          <a:spcPct val="100000"/>
                        </a:lnSpc>
                        <a:spcAft>
                          <a:spcPts val="0"/>
                        </a:spcAft>
                        <a:buNone/>
                        <a:tabLst>
                          <a:tab pos="2028825" algn="l"/>
                        </a:tabLst>
                      </a:pPr>
                      <a:r>
                        <a:rPr lang="en-US" sz="1400" u="sng" kern="1200"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hlinkClick r:id="rId2">
                            <a:extLst>
                              <a:ext uri="{A12FA001-AC4F-418D-AE19-62706E023703}">
                                <ahyp:hlinkClr xmlns:ahyp="http://schemas.microsoft.com/office/drawing/2018/hyperlinkcolor" val="tx"/>
                              </a:ext>
                            </a:extLst>
                          </a:hlinkClick>
                        </a:rPr>
                        <a:t>Collection Overview 1 of 2 Registration</a:t>
                      </a:r>
                      <a:endParaRPr lang="en-US" sz="1400" u="sng" kern="1200"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950319"/>
                  </a:ext>
                </a:extLst>
              </a:tr>
              <a:tr h="411640">
                <a:tc>
                  <a:txBody>
                    <a:bodyPr/>
                    <a:lstStyle/>
                    <a:p>
                      <a:pPr marL="0" marR="0">
                        <a:lnSpc>
                          <a:spcPct val="100000"/>
                        </a:lnSpc>
                        <a:spcAft>
                          <a:spcPts val="80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4/22/2026 to 4/29/2026</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800"/>
                        </a:spcAft>
                        <a:buNone/>
                        <a:tabLst>
                          <a:tab pos="2028825" algn="l"/>
                        </a:tabLst>
                      </a:pPr>
                      <a:r>
                        <a:rPr lang="en-US" sz="1400" b="1"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Closed</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80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Soft open phase ends and snapshots are closed until the next phase.</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extLst>
                  <a:ext uri="{0D108BD9-81ED-4DB2-BD59-A6C34878D82A}">
                    <a16:rowId xmlns:a16="http://schemas.microsoft.com/office/drawing/2014/main" val="192656176"/>
                  </a:ext>
                </a:extLst>
              </a:tr>
              <a:tr h="548640">
                <a:tc>
                  <a:txBody>
                    <a:bodyPr/>
                    <a:lstStyle/>
                    <a:p>
                      <a:pPr marL="0" marR="0" algn="l" defTabSz="914400" rtl="0" eaLnBrk="1" latinLnBrk="0" hangingPunct="1">
                        <a:lnSpc>
                          <a:spcPct val="100000"/>
                        </a:lnSpc>
                        <a:spcAft>
                          <a:spcPts val="0"/>
                        </a:spcAft>
                        <a:buNone/>
                        <a:tabLst>
                          <a:tab pos="2028825" algn="l"/>
                        </a:tabLst>
                      </a:pPr>
                      <a:r>
                        <a:rPr lang="en-US" sz="1400" kern="1200"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4/27/2026</a:t>
                      </a:r>
                    </a:p>
                    <a:p>
                      <a:pPr marL="0" marR="0" algn="l" defTabSz="914400" rtl="0" eaLnBrk="1" latinLnBrk="0" hangingPunct="1">
                        <a:lnSpc>
                          <a:spcPct val="100000"/>
                        </a:lnSpc>
                        <a:spcAft>
                          <a:spcPts val="0"/>
                        </a:spcAft>
                        <a:buNone/>
                        <a:tabLst>
                          <a:tab pos="2028825" algn="l"/>
                        </a:tabLst>
                      </a:pPr>
                      <a:r>
                        <a:rPr lang="en-US" sz="1400" kern="1200"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10:00am-12:00pm</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kern="1200"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Training Event</a:t>
                      </a: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kern="1200"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Collaborative Webinar: SEY &amp; SPED EOY</a:t>
                      </a:r>
                    </a:p>
                    <a:p>
                      <a:pPr marL="0" marR="0" algn="ctr">
                        <a:lnSpc>
                          <a:spcPct val="100000"/>
                        </a:lnSpc>
                        <a:spcAft>
                          <a:spcPts val="0"/>
                        </a:spcAft>
                        <a:buNone/>
                        <a:tabLst>
                          <a:tab pos="2028825" algn="l"/>
                        </a:tabLst>
                      </a:pPr>
                      <a:r>
                        <a:rPr lang="en-US" sz="1400" u="sng" kern="1200"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hlinkClick r:id="rId3">
                            <a:extLst>
                              <a:ext uri="{A12FA001-AC4F-418D-AE19-62706E023703}">
                                <ahyp:hlinkClr xmlns:ahyp="http://schemas.microsoft.com/office/drawing/2018/hyperlinkcolor" val="tx"/>
                              </a:ext>
                            </a:extLst>
                          </a:hlinkClick>
                        </a:rPr>
                        <a:t>Collaborative SEY &amp; SPED EOY Webinar Registration</a:t>
                      </a:r>
                      <a:endParaRPr lang="en-US" sz="1400" u="sng" kern="1200"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3093684"/>
                  </a:ext>
                </a:extLst>
              </a:tr>
            </a:tbl>
          </a:graphicData>
        </a:graphic>
      </p:graphicFrame>
      <p:sp>
        <p:nvSpPr>
          <p:cNvPr id="4" name="Slide Number Placeholder 3">
            <a:extLst>
              <a:ext uri="{FF2B5EF4-FFF2-40B4-BE49-F238E27FC236}">
                <a16:creationId xmlns:a16="http://schemas.microsoft.com/office/drawing/2014/main" id="{6C8FF6E5-475E-6B1F-7B77-F3541DFE6DC0}"/>
              </a:ext>
            </a:extLst>
          </p:cNvPr>
          <p:cNvSpPr>
            <a:spLocks noGrp="1"/>
          </p:cNvSpPr>
          <p:nvPr>
            <p:ph type="sldNum" sz="quarter" idx="12"/>
          </p:nvPr>
        </p:nvSpPr>
        <p:spPr/>
        <p:txBody>
          <a:bodyPr/>
          <a:lstStyle/>
          <a:p>
            <a:fld id="{C479D5F6-EDCB-402A-AC08-4943A1820E8F}" type="slidenum">
              <a:rPr lang="en-US" smtClean="0"/>
              <a:pPr/>
              <a:t>37</a:t>
            </a:fld>
            <a:endParaRPr lang="en-US" dirty="0"/>
          </a:p>
        </p:txBody>
      </p:sp>
    </p:spTree>
    <p:extLst>
      <p:ext uri="{BB962C8B-B14F-4D97-AF65-F5344CB8AC3E}">
        <p14:creationId xmlns:p14="http://schemas.microsoft.com/office/powerpoint/2010/main" val="5348339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711F-E9D1-3750-1547-1EE362AA1A53}"/>
              </a:ext>
            </a:extLst>
          </p:cNvPr>
          <p:cNvSpPr>
            <a:spLocks noGrp="1"/>
          </p:cNvSpPr>
          <p:nvPr>
            <p:ph type="title"/>
          </p:nvPr>
        </p:nvSpPr>
        <p:spPr/>
        <p:txBody>
          <a:bodyPr/>
          <a:lstStyle/>
          <a:p>
            <a:r>
              <a:rPr lang="en-US" dirty="0"/>
              <a:t>Regular Phase Overview</a:t>
            </a:r>
          </a:p>
        </p:txBody>
      </p:sp>
      <p:sp>
        <p:nvSpPr>
          <p:cNvPr id="3" name="Content Placeholder 2">
            <a:extLst>
              <a:ext uri="{FF2B5EF4-FFF2-40B4-BE49-F238E27FC236}">
                <a16:creationId xmlns:a16="http://schemas.microsoft.com/office/drawing/2014/main" id="{CA4DD3B2-A1BB-F88D-3D30-07AEF7BE2766}"/>
              </a:ext>
            </a:extLst>
          </p:cNvPr>
          <p:cNvSpPr>
            <a:spLocks noGrp="1"/>
          </p:cNvSpPr>
          <p:nvPr>
            <p:ph idx="1"/>
          </p:nvPr>
        </p:nvSpPr>
        <p:spPr/>
        <p:txBody>
          <a:bodyPr/>
          <a:lstStyle/>
          <a:p>
            <a:r>
              <a:rPr lang="en-US" b="1" dirty="0"/>
              <a:t>Focus: </a:t>
            </a:r>
            <a:r>
              <a:rPr lang="en-US" dirty="0"/>
              <a:t>Primary Collection Phase</a:t>
            </a:r>
          </a:p>
          <a:p>
            <a:pPr marL="342900" indent="-342900">
              <a:buFont typeface="Arial" panose="020B0604020202020204" pitchFamily="34" charset="0"/>
              <a:buChar char="•"/>
            </a:pPr>
            <a:r>
              <a:rPr lang="en-US" dirty="0">
                <a:highlight>
                  <a:srgbClr val="FCD99A"/>
                </a:highlight>
              </a:rPr>
              <a:t>All LEAs must submit an error-free snapshot during this phase</a:t>
            </a:r>
          </a:p>
          <a:p>
            <a:pPr marL="342900" indent="-342900">
              <a:buFont typeface="Arial" panose="020B0604020202020204" pitchFamily="34" charset="0"/>
              <a:buChar char="•"/>
            </a:pPr>
            <a:r>
              <a:rPr lang="en-US" dirty="0"/>
              <a:t>Ongoing training</a:t>
            </a:r>
          </a:p>
          <a:p>
            <a:pPr marL="342900" indent="-342900">
              <a:buFont typeface="Arial" panose="020B0604020202020204" pitchFamily="34" charset="0"/>
              <a:buChar char="•"/>
            </a:pPr>
            <a:r>
              <a:rPr lang="en-US" dirty="0"/>
              <a:t>Report all PK-12 students who attended at any point in the year</a:t>
            </a:r>
          </a:p>
          <a:p>
            <a:pPr marL="1028700" lvl="1" indent="-342900"/>
            <a:r>
              <a:rPr lang="en-US" dirty="0"/>
              <a:t>May include multiple records per student due to mobility instances or enrollment status changes</a:t>
            </a:r>
          </a:p>
          <a:p>
            <a:pPr marL="342900" indent="-342900">
              <a:buFont typeface="Arial" panose="020B0604020202020204" pitchFamily="34" charset="0"/>
              <a:buChar char="•"/>
            </a:pPr>
            <a:r>
              <a:rPr lang="en-US" dirty="0"/>
              <a:t>Reconcile summer transfers between 2024-2025 and 2025-2026 school years</a:t>
            </a:r>
          </a:p>
          <a:p>
            <a:pPr marL="342900" indent="-342900">
              <a:buFont typeface="Arial" panose="020B0604020202020204" pitchFamily="34" charset="0"/>
              <a:buChar char="•"/>
            </a:pPr>
            <a:r>
              <a:rPr lang="en-US" dirty="0"/>
              <a:t>Provide updated exit status for students who did not attend in current year but remain in the AYG cohort for the LEA</a:t>
            </a:r>
          </a:p>
          <a:p>
            <a:pPr marL="342900" indent="-342900">
              <a:buFont typeface="Arial" panose="020B0604020202020204" pitchFamily="34" charset="0"/>
              <a:buChar char="•"/>
            </a:pPr>
            <a:r>
              <a:rPr lang="en-US" dirty="0"/>
              <a:t>Report accurate school exit types for all students</a:t>
            </a:r>
          </a:p>
          <a:p>
            <a:pPr marL="1028700" lvl="1" indent="-342900"/>
            <a:r>
              <a:rPr lang="en-US" dirty="0"/>
              <a:t>Finished the year</a:t>
            </a:r>
          </a:p>
          <a:p>
            <a:pPr marL="1028700" lvl="1" indent="-342900"/>
            <a:r>
              <a:rPr lang="en-US" dirty="0"/>
              <a:t>Graduated/Completed Education</a:t>
            </a:r>
          </a:p>
          <a:p>
            <a:pPr marL="1028700" lvl="1" indent="-342900"/>
            <a:r>
              <a:rPr lang="en-US" dirty="0"/>
              <a:t>Dropped Out</a:t>
            </a:r>
          </a:p>
          <a:p>
            <a:pPr marL="1028700" lvl="1" indent="-342900"/>
            <a:r>
              <a:rPr lang="en-US" dirty="0"/>
              <a:t>Transferred out of LEA</a:t>
            </a:r>
          </a:p>
        </p:txBody>
      </p:sp>
      <p:sp>
        <p:nvSpPr>
          <p:cNvPr id="4" name="Slide Number Placeholder 3">
            <a:extLst>
              <a:ext uri="{FF2B5EF4-FFF2-40B4-BE49-F238E27FC236}">
                <a16:creationId xmlns:a16="http://schemas.microsoft.com/office/drawing/2014/main" id="{1F855497-8F79-B633-2FBB-B520FD7BF145}"/>
              </a:ext>
            </a:extLst>
          </p:cNvPr>
          <p:cNvSpPr>
            <a:spLocks noGrp="1"/>
          </p:cNvSpPr>
          <p:nvPr>
            <p:ph type="sldNum" sz="quarter" idx="12"/>
          </p:nvPr>
        </p:nvSpPr>
        <p:spPr/>
        <p:txBody>
          <a:bodyPr/>
          <a:lstStyle/>
          <a:p>
            <a:fld id="{C479D5F6-EDCB-402A-AC08-4943A1820E8F}" type="slidenum">
              <a:rPr lang="en-US" smtClean="0"/>
              <a:pPr/>
              <a:t>38</a:t>
            </a:fld>
            <a:endParaRPr lang="en-US" dirty="0"/>
          </a:p>
        </p:txBody>
      </p:sp>
    </p:spTree>
    <p:extLst>
      <p:ext uri="{BB962C8B-B14F-4D97-AF65-F5344CB8AC3E}">
        <p14:creationId xmlns:p14="http://schemas.microsoft.com/office/powerpoint/2010/main" val="21385937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85FD9-BC37-B10E-39B2-B8236CBF4DC0}"/>
              </a:ext>
            </a:extLst>
          </p:cNvPr>
          <p:cNvSpPr>
            <a:spLocks noGrp="1"/>
          </p:cNvSpPr>
          <p:nvPr>
            <p:ph type="title"/>
          </p:nvPr>
        </p:nvSpPr>
        <p:spPr/>
        <p:txBody>
          <a:bodyPr/>
          <a:lstStyle/>
          <a:p>
            <a:r>
              <a:rPr lang="en-US" dirty="0"/>
              <a:t>Key Dates—Regular Phase</a:t>
            </a:r>
          </a:p>
        </p:txBody>
      </p:sp>
      <p:graphicFrame>
        <p:nvGraphicFramePr>
          <p:cNvPr id="6" name="Content Placeholder 5">
            <a:extLst>
              <a:ext uri="{FF2B5EF4-FFF2-40B4-BE49-F238E27FC236}">
                <a16:creationId xmlns:a16="http://schemas.microsoft.com/office/drawing/2014/main" id="{2FD37BB5-BBFD-FE72-AF0D-205201F63861}"/>
              </a:ext>
            </a:extLst>
          </p:cNvPr>
          <p:cNvGraphicFramePr>
            <a:graphicFrameLocks noGrp="1"/>
          </p:cNvGraphicFramePr>
          <p:nvPr>
            <p:ph idx="1"/>
            <p:extLst>
              <p:ext uri="{D42A27DB-BD31-4B8C-83A1-F6EECF244321}">
                <p14:modId xmlns:p14="http://schemas.microsoft.com/office/powerpoint/2010/main" val="4119154485"/>
              </p:ext>
            </p:extLst>
          </p:nvPr>
        </p:nvGraphicFramePr>
        <p:xfrm>
          <a:off x="381000" y="206886"/>
          <a:ext cx="11430000" cy="5699760"/>
        </p:xfrm>
        <a:graphic>
          <a:graphicData uri="http://schemas.openxmlformats.org/drawingml/2006/table">
            <a:tbl>
              <a:tblPr firstRow="1" bandRow="1"/>
              <a:tblGrid>
                <a:gridCol w="1219144">
                  <a:extLst>
                    <a:ext uri="{9D8B030D-6E8A-4147-A177-3AD203B41FA5}">
                      <a16:colId xmlns:a16="http://schemas.microsoft.com/office/drawing/2014/main" val="2080730558"/>
                    </a:ext>
                  </a:extLst>
                </a:gridCol>
                <a:gridCol w="1468826">
                  <a:extLst>
                    <a:ext uri="{9D8B030D-6E8A-4147-A177-3AD203B41FA5}">
                      <a16:colId xmlns:a16="http://schemas.microsoft.com/office/drawing/2014/main" val="1687969132"/>
                    </a:ext>
                  </a:extLst>
                </a:gridCol>
                <a:gridCol w="8742030">
                  <a:extLst>
                    <a:ext uri="{9D8B030D-6E8A-4147-A177-3AD203B41FA5}">
                      <a16:colId xmlns:a16="http://schemas.microsoft.com/office/drawing/2014/main" val="1373390220"/>
                    </a:ext>
                  </a:extLst>
                </a:gridCol>
              </a:tblGrid>
              <a:tr h="149397">
                <a:tc>
                  <a:txBody>
                    <a:bodyPr/>
                    <a:lstStyle/>
                    <a:p>
                      <a:pPr marL="0" marR="0">
                        <a:lnSpc>
                          <a:spcPct val="100000"/>
                        </a:lnSpc>
                        <a:spcAft>
                          <a:spcPts val="800"/>
                        </a:spcAft>
                        <a:buNone/>
                        <a:tabLst>
                          <a:tab pos="2028825" algn="l"/>
                        </a:tabLst>
                      </a:pPr>
                      <a:r>
                        <a:rPr lang="en-US" sz="1400" dirty="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Date</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0000"/>
                        </a:lnSpc>
                        <a:spcAft>
                          <a:spcPts val="800"/>
                        </a:spcAft>
                        <a:buNone/>
                        <a:tabLst>
                          <a:tab pos="2028825" algn="l"/>
                        </a:tabLst>
                      </a:pPr>
                      <a:r>
                        <a:rPr lang="en-US" sz="140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0000"/>
                        </a:lnSpc>
                        <a:spcAft>
                          <a:spcPts val="800"/>
                        </a:spcAft>
                        <a:buNone/>
                        <a:tabLst>
                          <a:tab pos="2028825" algn="l"/>
                        </a:tabLst>
                      </a:pPr>
                      <a:r>
                        <a:rPr lang="en-US" sz="1400" dirty="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 Description</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2712209"/>
                  </a:ext>
                </a:extLst>
              </a:tr>
              <a:tr h="128055">
                <a:tc>
                  <a:txBody>
                    <a:bodyPr/>
                    <a:lstStyle/>
                    <a:p>
                      <a:pPr marL="0" marR="0">
                        <a:lnSpc>
                          <a:spcPct val="100000"/>
                        </a:lnSpc>
                        <a:spcAft>
                          <a:spcPts val="800"/>
                        </a:spcAft>
                        <a:buNone/>
                        <a:tabLst>
                          <a:tab pos="2028825" algn="l"/>
                        </a:tabLst>
                      </a:pPr>
                      <a:r>
                        <a:rPr lang="en-US" sz="12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4/30/2026</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tc>
                  <a:txBody>
                    <a:bodyPr/>
                    <a:lstStyle/>
                    <a:p>
                      <a:pPr marL="0" marR="0">
                        <a:lnSpc>
                          <a:spcPct val="100000"/>
                        </a:lnSpc>
                        <a:spcAft>
                          <a:spcPts val="800"/>
                        </a:spcAft>
                        <a:buNone/>
                        <a:tabLst>
                          <a:tab pos="2028825" algn="l"/>
                        </a:tabLst>
                      </a:pPr>
                      <a:r>
                        <a:rPr lang="en-US" sz="12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Open</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tc>
                  <a:txBody>
                    <a:bodyPr/>
                    <a:lstStyle/>
                    <a:p>
                      <a:pPr marL="0" marR="0">
                        <a:lnSpc>
                          <a:spcPct val="100000"/>
                        </a:lnSpc>
                        <a:spcAft>
                          <a:spcPts val="800"/>
                        </a:spcAft>
                        <a:buNone/>
                        <a:tabLst>
                          <a:tab pos="2028825" algn="l"/>
                        </a:tabLst>
                      </a:pPr>
                      <a:r>
                        <a:rPr lang="en-US" sz="12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Collection officially opens. Districts may create snapshots.</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extLst>
                  <a:ext uri="{0D108BD9-81ED-4DB2-BD59-A6C34878D82A}">
                    <a16:rowId xmlns:a16="http://schemas.microsoft.com/office/drawing/2014/main" val="4286358915"/>
                  </a:ext>
                </a:extLst>
              </a:tr>
              <a:tr h="128055">
                <a:tc>
                  <a:txBody>
                    <a:bodyPr/>
                    <a:lstStyle/>
                    <a:p>
                      <a:pPr marL="0" marR="0">
                        <a:lnSpc>
                          <a:spcPct val="100000"/>
                        </a:lnSpc>
                        <a:spcAft>
                          <a:spcPts val="80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4/30/2026</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80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Other Date</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80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Student Interchange:</a:t>
                      </a:r>
                      <a:r>
                        <a:rPr lang="en-US" sz="1200" dirty="0">
                          <a:effectLst/>
                          <a:latin typeface="Montserrat" panose="00000500000000000000" pitchFamily="2" charset="0"/>
                          <a:ea typeface="Montserrat" panose="00000500000000000000" pitchFamily="2" charset="0"/>
                          <a:cs typeface="Times New Roman" panose="02020603050405020304" pitchFamily="18" charset="0"/>
                        </a:rPr>
                        <a:t> Adjustment (ADJ) interchange file opens.</a:t>
                      </a: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0278641"/>
                  </a:ext>
                </a:extLst>
              </a:tr>
              <a:tr h="256110">
                <a:tc>
                  <a:txBody>
                    <a:bodyPr/>
                    <a:lstStyle/>
                    <a:p>
                      <a:pPr marL="0" marR="0">
                        <a:lnSpc>
                          <a:spcPct val="100000"/>
                        </a:lnSpc>
                        <a:spcAft>
                          <a:spcPts val="0"/>
                        </a:spcAft>
                        <a:buNone/>
                        <a:tabLst>
                          <a:tab pos="2028825" algn="l"/>
                        </a:tabLst>
                      </a:pPr>
                      <a:r>
                        <a:rPr lang="en-US" sz="1200" dirty="0">
                          <a:effectLst/>
                          <a:latin typeface="Montserrat" panose="00000500000000000000" pitchFamily="2" charset="0"/>
                          <a:ea typeface="Montserrat" panose="00000500000000000000" pitchFamily="2" charset="0"/>
                          <a:cs typeface="Times New Roman" panose="02020603050405020304" pitchFamily="18" charset="0"/>
                        </a:rPr>
                        <a:t>5/5/2026</a:t>
                      </a:r>
                    </a:p>
                    <a:p>
                      <a:pPr marL="0" marR="0">
                        <a:lnSpc>
                          <a:spcPct val="100000"/>
                        </a:lnSpc>
                        <a:spcAft>
                          <a:spcPts val="0"/>
                        </a:spcAft>
                        <a:buNone/>
                        <a:tabLst>
                          <a:tab pos="2028825" algn="l"/>
                        </a:tabLst>
                      </a:pPr>
                      <a:r>
                        <a:rPr lang="en-US" sz="1200" dirty="0">
                          <a:effectLst/>
                          <a:latin typeface="Montserrat" panose="00000500000000000000" pitchFamily="2" charset="0"/>
                          <a:ea typeface="Montserrat" panose="00000500000000000000" pitchFamily="2" charset="0"/>
                          <a:cs typeface="Times New Roman" panose="02020603050405020304" pitchFamily="18" charset="0"/>
                        </a:rPr>
                        <a:t>12:30-2:30pm</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Training Event</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Collection Overview Training 2 of 2: </a:t>
                      </a:r>
                      <a:r>
                        <a:rPr lang="en-US" sz="1200" u="sng"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hlinkClick r:id="rId2"/>
                        </a:rPr>
                        <a:t>Collection Overview 2 of 2 Registration</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8806342"/>
                  </a:ext>
                </a:extLst>
              </a:tr>
              <a:tr h="256110">
                <a:tc>
                  <a:txBody>
                    <a:bodyPr/>
                    <a:lstStyle/>
                    <a:p>
                      <a:pPr marL="0" marR="0">
                        <a:lnSpc>
                          <a:spcPct val="100000"/>
                        </a:lnSpc>
                        <a:spcAft>
                          <a:spcPts val="0"/>
                        </a:spcAft>
                        <a:buNone/>
                        <a:tabLst>
                          <a:tab pos="2028825" algn="l"/>
                        </a:tabLst>
                      </a:pPr>
                      <a:r>
                        <a:rPr lang="en-US" sz="1200" b="1" dirty="0">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5/8/2026</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Interim Deadline</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Upload interchange files used in the SEY collection (DEM, SSA, GG)</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p>
                      <a:pPr marL="0" marR="0">
                        <a:lnSpc>
                          <a:spcPct val="100000"/>
                        </a:lnSpc>
                        <a:spcAft>
                          <a:spcPts val="0"/>
                        </a:spcAft>
                        <a:buNone/>
                        <a:tabLst>
                          <a:tab pos="2028825" algn="l"/>
                        </a:tabLst>
                      </a:pPr>
                      <a:r>
                        <a:rPr lang="en-US" sz="1200" i="1"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Districts are expected to have an upload date 04/01/2026 or later to meet this interim deadline.</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092814"/>
                  </a:ext>
                </a:extLst>
              </a:tr>
              <a:tr h="256110">
                <a:tc>
                  <a:txBody>
                    <a:bodyPr/>
                    <a:lstStyle/>
                    <a:p>
                      <a:pPr marL="0" marR="0">
                        <a:lnSpc>
                          <a:spcPct val="100000"/>
                        </a:lnSpc>
                        <a:spcAft>
                          <a:spcPts val="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5/8/2026</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effectLst/>
                          <a:latin typeface="Montserrat" panose="00000500000000000000" pitchFamily="2" charset="0"/>
                          <a:ea typeface="Montserrat" panose="00000500000000000000" pitchFamily="2" charset="0"/>
                          <a:cs typeface="Times New Roman" panose="02020603050405020304" pitchFamily="18" charset="0"/>
                        </a:rPr>
                        <a:t>Other Date</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Title 1 Interchange:</a:t>
                      </a:r>
                      <a:r>
                        <a:rPr lang="en-US" sz="1200" dirty="0">
                          <a:effectLst/>
                          <a:latin typeface="Montserrat" panose="00000500000000000000" pitchFamily="2" charset="0"/>
                          <a:ea typeface="Montserrat" panose="00000500000000000000" pitchFamily="2" charset="0"/>
                          <a:cs typeface="Times New Roman" panose="02020603050405020304" pitchFamily="18" charset="0"/>
                        </a:rPr>
                        <a:t> LEAs with targeted assistance schools—upload initial Title 1 interchange file that contains all students who received services at some point in the current year.</a:t>
                      </a: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3701147"/>
                  </a:ext>
                </a:extLst>
              </a:tr>
              <a:tr h="256110">
                <a:tc>
                  <a:txBody>
                    <a:bodyPr/>
                    <a:lstStyle/>
                    <a:p>
                      <a:pPr marL="0" marR="0">
                        <a:lnSpc>
                          <a:spcPct val="100000"/>
                        </a:lnSpc>
                        <a:spcAft>
                          <a:spcPts val="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5/19/2026</a:t>
                      </a:r>
                      <a:br>
                        <a:rPr lang="en-US" sz="1200">
                          <a:effectLst/>
                          <a:latin typeface="Montserrat" panose="00000500000000000000" pitchFamily="2" charset="0"/>
                          <a:ea typeface="Montserrat" panose="00000500000000000000" pitchFamily="2" charset="0"/>
                          <a:cs typeface="Times New Roman" panose="02020603050405020304" pitchFamily="18" charset="0"/>
                        </a:rPr>
                      </a:br>
                      <a:r>
                        <a:rPr lang="en-US" sz="1200">
                          <a:effectLst/>
                          <a:latin typeface="Montserrat" panose="00000500000000000000" pitchFamily="2" charset="0"/>
                          <a:ea typeface="Montserrat" panose="00000500000000000000" pitchFamily="2" charset="0"/>
                          <a:cs typeface="Times New Roman" panose="02020603050405020304" pitchFamily="18" charset="0"/>
                        </a:rPr>
                        <a:t>1:00-2:00pm</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effectLst/>
                          <a:latin typeface="Montserrat" panose="00000500000000000000" pitchFamily="2" charset="0"/>
                          <a:ea typeface="Montserrat" panose="00000500000000000000" pitchFamily="2" charset="0"/>
                          <a:cs typeface="Times New Roman" panose="02020603050405020304" pitchFamily="18" charset="0"/>
                        </a:rPr>
                        <a:t>Training Event</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Operational Reports Training</a:t>
                      </a:r>
                      <a:r>
                        <a:rPr lang="en-US" sz="1200" b="1" u="none"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 </a:t>
                      </a:r>
                      <a:r>
                        <a:rPr lang="en-US" sz="1200" u="sng"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hlinkClick r:id="rId3"/>
                        </a:rPr>
                        <a:t>Operational Reports Training Registration</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1971442"/>
                  </a:ext>
                </a:extLst>
              </a:tr>
              <a:tr h="128055">
                <a:tc>
                  <a:txBody>
                    <a:bodyPr/>
                    <a:lstStyle/>
                    <a:p>
                      <a:pPr marL="0" marR="0">
                        <a:lnSpc>
                          <a:spcPct val="100000"/>
                        </a:lnSpc>
                        <a:spcAft>
                          <a:spcPts val="0"/>
                        </a:spcAft>
                        <a:buNone/>
                        <a:tabLst>
                          <a:tab pos="2028825" algn="l"/>
                        </a:tabLst>
                      </a:pPr>
                      <a:r>
                        <a:rPr lang="en-US" sz="12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5/28/2026</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Interim Deadline</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Create at least one SEY snapshot.</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1622007"/>
                  </a:ext>
                </a:extLst>
              </a:tr>
              <a:tr h="256110">
                <a:tc>
                  <a:txBody>
                    <a:bodyPr/>
                    <a:lstStyle/>
                    <a:p>
                      <a:pPr marL="0" marR="0">
                        <a:lnSpc>
                          <a:spcPct val="100000"/>
                        </a:lnSpc>
                        <a:spcAft>
                          <a:spcPts val="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5/28/2026</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effectLst/>
                          <a:latin typeface="Montserrat" panose="00000500000000000000" pitchFamily="2" charset="0"/>
                          <a:ea typeface="Montserrat" panose="00000500000000000000" pitchFamily="2" charset="0"/>
                          <a:cs typeface="Times New Roman" panose="02020603050405020304" pitchFamily="18" charset="0"/>
                        </a:rPr>
                        <a:t>Other Date</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effectLst/>
                          <a:latin typeface="Montserrat" panose="00000500000000000000" pitchFamily="2" charset="0"/>
                          <a:ea typeface="Montserrat" panose="00000500000000000000" pitchFamily="2" charset="0"/>
                          <a:cs typeface="Times New Roman" panose="02020603050405020304" pitchFamily="18" charset="0"/>
                        </a:rPr>
                        <a:t>Special Education IEP Interchange: </a:t>
                      </a:r>
                      <a:r>
                        <a:rPr lang="en-US" sz="1200" i="1">
                          <a:effectLst/>
                          <a:latin typeface="Montserrat" panose="00000500000000000000" pitchFamily="2" charset="0"/>
                          <a:ea typeface="Montserrat" panose="00000500000000000000" pitchFamily="2" charset="0"/>
                          <a:cs typeface="Times New Roman" panose="02020603050405020304" pitchFamily="18" charset="0"/>
                        </a:rPr>
                        <a:t>AU Responsibility</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p>
                      <a:pPr marL="0" marR="0">
                        <a:lnSpc>
                          <a:spcPct val="100000"/>
                        </a:lnSpc>
                        <a:spcAft>
                          <a:spcPts val="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Error-free IEP Child and Participation files. </a:t>
                      </a: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9096415"/>
                  </a:ext>
                </a:extLst>
              </a:tr>
              <a:tr h="256110">
                <a:tc>
                  <a:txBody>
                    <a:bodyPr/>
                    <a:lstStyle/>
                    <a:p>
                      <a:pPr marL="0" marR="0">
                        <a:lnSpc>
                          <a:spcPct val="100000"/>
                        </a:lnSpc>
                        <a:spcAft>
                          <a:spcPts val="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6/9/2026</a:t>
                      </a:r>
                      <a:br>
                        <a:rPr lang="en-US" sz="1200">
                          <a:effectLst/>
                          <a:latin typeface="Montserrat" panose="00000500000000000000" pitchFamily="2" charset="0"/>
                          <a:ea typeface="Montserrat" panose="00000500000000000000" pitchFamily="2" charset="0"/>
                          <a:cs typeface="Times New Roman" panose="02020603050405020304" pitchFamily="18" charset="0"/>
                        </a:rPr>
                      </a:br>
                      <a:r>
                        <a:rPr lang="en-US" sz="1200">
                          <a:effectLst/>
                          <a:latin typeface="Montserrat" panose="00000500000000000000" pitchFamily="2" charset="0"/>
                          <a:ea typeface="Montserrat" panose="00000500000000000000" pitchFamily="2" charset="0"/>
                          <a:cs typeface="Times New Roman" panose="02020603050405020304" pitchFamily="18" charset="0"/>
                        </a:rPr>
                        <a:t>1:00-2:00pm</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effectLst/>
                          <a:latin typeface="Montserrat" panose="00000500000000000000" pitchFamily="2" charset="0"/>
                          <a:ea typeface="Montserrat" panose="00000500000000000000" pitchFamily="2" charset="0"/>
                          <a:cs typeface="Times New Roman" panose="02020603050405020304" pitchFamily="18" charset="0"/>
                        </a:rPr>
                        <a:t>Training Event</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Common Coding Scenarios Part 1 Training</a:t>
                      </a:r>
                      <a:r>
                        <a:rPr lang="en-US" sz="1200" b="1" u="none"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 </a:t>
                      </a:r>
                      <a:r>
                        <a:rPr lang="en-US" sz="1200" u="sng"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hlinkClick r:id="rId4"/>
                        </a:rPr>
                        <a:t>Common Coding Scenarios Pt. 1 Training Registration</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1280299"/>
                  </a:ext>
                </a:extLst>
              </a:tr>
              <a:tr h="256110">
                <a:tc>
                  <a:txBody>
                    <a:bodyPr/>
                    <a:lstStyle/>
                    <a:p>
                      <a:pPr marL="0" marR="0">
                        <a:lnSpc>
                          <a:spcPct val="100000"/>
                        </a:lnSpc>
                        <a:spcAft>
                          <a:spcPts val="0"/>
                        </a:spcAft>
                        <a:buNone/>
                        <a:tabLst>
                          <a:tab pos="2028825" algn="l"/>
                        </a:tabLst>
                      </a:pPr>
                      <a:r>
                        <a:rPr lang="en-US" sz="12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6/10/2026</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Interim Deadline</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Student Interchange: Error free interchange files (all Spring collections). This includes untagged DEM, untagged SSA, GG, and ADJ files.</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3898398"/>
                  </a:ext>
                </a:extLst>
              </a:tr>
              <a:tr h="256110">
                <a:tc>
                  <a:txBody>
                    <a:bodyPr/>
                    <a:lstStyle/>
                    <a:p>
                      <a:pPr marL="0" marR="0">
                        <a:lnSpc>
                          <a:spcPct val="100000"/>
                        </a:lnSpc>
                        <a:spcAft>
                          <a:spcPts val="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6/10/2026</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effectLst/>
                          <a:latin typeface="Montserrat" panose="00000500000000000000" pitchFamily="2" charset="0"/>
                          <a:ea typeface="Montserrat" panose="00000500000000000000" pitchFamily="2" charset="0"/>
                          <a:cs typeface="Times New Roman" panose="02020603050405020304" pitchFamily="18" charset="0"/>
                        </a:rPr>
                        <a:t>Other Date</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Title 1 Interchange:</a:t>
                      </a:r>
                      <a:r>
                        <a:rPr lang="en-US" sz="1200" dirty="0">
                          <a:effectLst/>
                          <a:latin typeface="Montserrat" panose="00000500000000000000" pitchFamily="2" charset="0"/>
                          <a:ea typeface="Montserrat" panose="00000500000000000000" pitchFamily="2" charset="0"/>
                          <a:cs typeface="Times New Roman" panose="02020603050405020304" pitchFamily="18" charset="0"/>
                        </a:rPr>
                        <a:t> LEAs with targeted assistance schools—error-free Title 1 interchange file containing all students who received services at some point in the current year.</a:t>
                      </a: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314671"/>
                  </a:ext>
                </a:extLst>
              </a:tr>
              <a:tr h="256110">
                <a:tc>
                  <a:txBody>
                    <a:bodyPr/>
                    <a:lstStyle/>
                    <a:p>
                      <a:pPr marL="0" marR="0">
                        <a:lnSpc>
                          <a:spcPct val="100000"/>
                        </a:lnSpc>
                        <a:spcAft>
                          <a:spcPts val="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7/14/2026</a:t>
                      </a:r>
                      <a:br>
                        <a:rPr lang="en-US" sz="1200">
                          <a:effectLst/>
                          <a:latin typeface="Montserrat" panose="00000500000000000000" pitchFamily="2" charset="0"/>
                          <a:ea typeface="Montserrat" panose="00000500000000000000" pitchFamily="2" charset="0"/>
                          <a:cs typeface="Times New Roman" panose="02020603050405020304" pitchFamily="18" charset="0"/>
                        </a:rPr>
                      </a:br>
                      <a:r>
                        <a:rPr lang="en-US" sz="1200">
                          <a:effectLst/>
                          <a:latin typeface="Montserrat" panose="00000500000000000000" pitchFamily="2" charset="0"/>
                          <a:ea typeface="Montserrat" panose="00000500000000000000" pitchFamily="2" charset="0"/>
                          <a:cs typeface="Times New Roman" panose="02020603050405020304" pitchFamily="18" charset="0"/>
                        </a:rPr>
                        <a:t>1:00-2:00pm</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effectLst/>
                          <a:latin typeface="Montserrat" panose="00000500000000000000" pitchFamily="2" charset="0"/>
                          <a:ea typeface="Montserrat" panose="00000500000000000000" pitchFamily="2" charset="0"/>
                          <a:cs typeface="Times New Roman" panose="02020603050405020304" pitchFamily="18" charset="0"/>
                        </a:rPr>
                        <a:t>Training Event</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Common Coding Scenarios Part 2 Training</a:t>
                      </a:r>
                      <a:r>
                        <a:rPr lang="en-US" sz="1200" b="1" u="none"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 </a:t>
                      </a:r>
                      <a:r>
                        <a:rPr lang="en-US" sz="1200" u="sng"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hlinkClick r:id="rId5"/>
                        </a:rPr>
                        <a:t>Common Coding Scenarios Pt. 2 Training Registration</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9922112"/>
                  </a:ext>
                </a:extLst>
              </a:tr>
              <a:tr h="128055">
                <a:tc>
                  <a:txBody>
                    <a:bodyPr/>
                    <a:lstStyle/>
                    <a:p>
                      <a:pPr marL="0" marR="0">
                        <a:lnSpc>
                          <a:spcPct val="100000"/>
                        </a:lnSpc>
                        <a:spcAft>
                          <a:spcPts val="0"/>
                        </a:spcAft>
                        <a:buNone/>
                        <a:tabLst>
                          <a:tab pos="2028825" algn="l"/>
                        </a:tabLst>
                      </a:pPr>
                      <a:r>
                        <a:rPr lang="en-US" sz="12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7/30/2026</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Interim Deadline</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Submit necessary reporting exceptions for review.</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3364172"/>
                  </a:ext>
                </a:extLst>
              </a:tr>
              <a:tr h="256110">
                <a:tc>
                  <a:txBody>
                    <a:bodyPr/>
                    <a:lstStyle/>
                    <a:p>
                      <a:pPr marL="0" marR="0">
                        <a:lnSpc>
                          <a:spcPct val="100000"/>
                        </a:lnSpc>
                        <a:spcAft>
                          <a:spcPts val="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8/11/2026</a:t>
                      </a:r>
                    </a:p>
                    <a:p>
                      <a:pPr marL="0" marR="0">
                        <a:lnSpc>
                          <a:spcPct val="100000"/>
                        </a:lnSpc>
                        <a:spcAft>
                          <a:spcPts val="0"/>
                        </a:spcAft>
                        <a:buNone/>
                        <a:tabLst>
                          <a:tab pos="2028825" algn="l"/>
                        </a:tabLst>
                      </a:pPr>
                      <a:r>
                        <a:rPr lang="en-US" sz="1200">
                          <a:effectLst/>
                          <a:latin typeface="Montserrat" panose="00000500000000000000" pitchFamily="2" charset="0"/>
                          <a:ea typeface="Montserrat" panose="00000500000000000000" pitchFamily="2" charset="0"/>
                          <a:cs typeface="Times New Roman" panose="02020603050405020304" pitchFamily="18" charset="0"/>
                        </a:rPr>
                        <a:t>1:00-2:00pm</a:t>
                      </a: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effectLst/>
                          <a:latin typeface="Montserrat" panose="00000500000000000000" pitchFamily="2" charset="0"/>
                          <a:ea typeface="Montserrat" panose="00000500000000000000" pitchFamily="2" charset="0"/>
                          <a:cs typeface="Times New Roman" panose="02020603050405020304" pitchFamily="18" charset="0"/>
                        </a:rPr>
                        <a:t>Training Event</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effectLst/>
                          <a:latin typeface="Montserrat" panose="00000500000000000000" pitchFamily="2" charset="0"/>
                          <a:ea typeface="Montserrat" panose="00000500000000000000" pitchFamily="2" charset="0"/>
                          <a:cs typeface="Times New Roman" panose="02020603050405020304" pitchFamily="18" charset="0"/>
                        </a:rPr>
                        <a:t>Validating Data/Rates with CEDAR Reports Training</a:t>
                      </a:r>
                      <a:r>
                        <a:rPr lang="en-US" sz="1200" b="1" u="none"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 </a:t>
                      </a:r>
                      <a:r>
                        <a:rPr lang="en-US" sz="1200" u="sng"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hlinkClick r:id="rId6"/>
                        </a:rPr>
                        <a:t>Data/Rates Validation Training Registration</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3731333"/>
                  </a:ext>
                </a:extLst>
              </a:tr>
              <a:tr h="128055">
                <a:tc>
                  <a:txBody>
                    <a:bodyPr/>
                    <a:lstStyle/>
                    <a:p>
                      <a:pPr marL="0" marR="0">
                        <a:lnSpc>
                          <a:spcPct val="100000"/>
                        </a:lnSpc>
                        <a:spcAft>
                          <a:spcPts val="0"/>
                        </a:spcAft>
                        <a:buNone/>
                        <a:tabLst>
                          <a:tab pos="2028825" algn="l"/>
                        </a:tabLst>
                      </a:pPr>
                      <a:r>
                        <a:rPr lang="en-US" sz="12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8/13/2026</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Interim Deadline</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200" b="1" dirty="0">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Error free SEY Snapshot</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3302220"/>
                  </a:ext>
                </a:extLst>
              </a:tr>
              <a:tr h="256110">
                <a:tc>
                  <a:txBody>
                    <a:bodyPr/>
                    <a:lstStyle/>
                    <a:p>
                      <a:pPr marL="0" marR="0">
                        <a:lnSpc>
                          <a:spcPct val="100000"/>
                        </a:lnSpc>
                        <a:spcAft>
                          <a:spcPts val="0"/>
                        </a:spcAft>
                        <a:buNone/>
                        <a:tabLst>
                          <a:tab pos="2028825" algn="l"/>
                        </a:tabLst>
                      </a:pPr>
                      <a:r>
                        <a:rPr lang="en-US" sz="12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8/13/2026 to 9/2/2026</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tc>
                  <a:txBody>
                    <a:bodyPr/>
                    <a:lstStyle/>
                    <a:p>
                      <a:pPr marL="0" marR="0">
                        <a:lnSpc>
                          <a:spcPct val="100000"/>
                        </a:lnSpc>
                        <a:spcAft>
                          <a:spcPts val="0"/>
                        </a:spcAft>
                        <a:buNone/>
                        <a:tabLst>
                          <a:tab pos="2028825" algn="l"/>
                        </a:tabLst>
                      </a:pPr>
                      <a:r>
                        <a:rPr lang="en-US" sz="12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Report Review</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tc>
                  <a:txBody>
                    <a:bodyPr/>
                    <a:lstStyle/>
                    <a:p>
                      <a:pPr marL="0" marR="0">
                        <a:lnSpc>
                          <a:spcPct val="100000"/>
                        </a:lnSpc>
                        <a:spcAft>
                          <a:spcPts val="0"/>
                        </a:spcAft>
                        <a:buNone/>
                        <a:tabLst>
                          <a:tab pos="2028825" algn="l"/>
                        </a:tabLst>
                      </a:pPr>
                      <a:r>
                        <a:rPr lang="en-US" sz="12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Validate Student End of Year data using CEDAR/COGNOS reports. Submit snapshot as soon as review is complete.</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extLst>
                  <a:ext uri="{0D108BD9-81ED-4DB2-BD59-A6C34878D82A}">
                    <a16:rowId xmlns:a16="http://schemas.microsoft.com/office/drawing/2014/main" val="1982275263"/>
                  </a:ext>
                </a:extLst>
              </a:tr>
              <a:tr h="128055">
                <a:tc>
                  <a:txBody>
                    <a:bodyPr/>
                    <a:lstStyle/>
                    <a:p>
                      <a:pPr marL="0" marR="0">
                        <a:lnSpc>
                          <a:spcPct val="100000"/>
                        </a:lnSpc>
                        <a:spcAft>
                          <a:spcPts val="0"/>
                        </a:spcAft>
                        <a:buNone/>
                        <a:tabLst>
                          <a:tab pos="2028825" algn="l"/>
                        </a:tabLst>
                      </a:pPr>
                      <a:r>
                        <a:rPr lang="en-US" sz="12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9/3/2026</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9DA6"/>
                    </a:solidFill>
                  </a:tcPr>
                </a:tc>
                <a:tc>
                  <a:txBody>
                    <a:bodyPr/>
                    <a:lstStyle/>
                    <a:p>
                      <a:pPr marL="0" marR="0">
                        <a:lnSpc>
                          <a:spcPct val="100000"/>
                        </a:lnSpc>
                        <a:spcAft>
                          <a:spcPts val="0"/>
                        </a:spcAft>
                        <a:buNone/>
                        <a:tabLst>
                          <a:tab pos="2028825" algn="l"/>
                        </a:tabLst>
                      </a:pPr>
                      <a:r>
                        <a:rPr lang="en-US" sz="12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State Deadline</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9DA6"/>
                    </a:solidFill>
                  </a:tcPr>
                </a:tc>
                <a:tc>
                  <a:txBody>
                    <a:bodyPr/>
                    <a:lstStyle/>
                    <a:p>
                      <a:pPr marL="0" marR="0">
                        <a:lnSpc>
                          <a:spcPct val="100000"/>
                        </a:lnSpc>
                        <a:spcAft>
                          <a:spcPts val="0"/>
                        </a:spcAft>
                        <a:buNone/>
                        <a:tabLst>
                          <a:tab pos="2028825" algn="l"/>
                        </a:tabLst>
                      </a:pPr>
                      <a:r>
                        <a:rPr lang="en-US" sz="12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Submit Student End of Year Snapshot</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9DA6"/>
                    </a:solidFill>
                  </a:tcPr>
                </a:tc>
                <a:extLst>
                  <a:ext uri="{0D108BD9-81ED-4DB2-BD59-A6C34878D82A}">
                    <a16:rowId xmlns:a16="http://schemas.microsoft.com/office/drawing/2014/main" val="3956466827"/>
                  </a:ext>
                </a:extLst>
              </a:tr>
              <a:tr h="256110">
                <a:tc>
                  <a:txBody>
                    <a:bodyPr/>
                    <a:lstStyle/>
                    <a:p>
                      <a:pPr marL="0" marR="0">
                        <a:lnSpc>
                          <a:spcPct val="100000"/>
                        </a:lnSpc>
                        <a:spcAft>
                          <a:spcPts val="0"/>
                        </a:spcAft>
                        <a:buNone/>
                        <a:tabLst>
                          <a:tab pos="2028825" algn="l"/>
                        </a:tabLst>
                      </a:pPr>
                      <a:r>
                        <a:rPr lang="en-US" sz="12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9/4/2026 to 9/20/2026</a:t>
                      </a:r>
                      <a:endParaRPr lang="en-US" sz="120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0"/>
                        </a:spcAft>
                        <a:buNone/>
                        <a:tabLst>
                          <a:tab pos="2028825" algn="l"/>
                        </a:tabLst>
                      </a:pPr>
                      <a:r>
                        <a:rPr lang="en-US" sz="1200" b="1"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Closed</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0"/>
                        </a:spcAft>
                        <a:buNone/>
                        <a:tabLst>
                          <a:tab pos="2028825" algn="l"/>
                        </a:tabLst>
                      </a:pPr>
                      <a:r>
                        <a:rPr lang="en-US" sz="12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SEY Snapshot closed until the start of the Cross LEA phase.</a:t>
                      </a:r>
                      <a:endParaRPr lang="en-US" sz="1200" dirty="0">
                        <a:effectLst/>
                        <a:latin typeface="Montserrat" panose="00000500000000000000" pitchFamily="2" charset="0"/>
                        <a:ea typeface="Montserrat" panose="00000500000000000000" pitchFamily="2" charset="0"/>
                        <a:cs typeface="Times New Roman" panose="02020603050405020304" pitchFamily="18" charset="0"/>
                      </a:endParaRPr>
                    </a:p>
                  </a:txBody>
                  <a:tcPr marL="27655" marR="2765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extLst>
                  <a:ext uri="{0D108BD9-81ED-4DB2-BD59-A6C34878D82A}">
                    <a16:rowId xmlns:a16="http://schemas.microsoft.com/office/drawing/2014/main" val="3188417598"/>
                  </a:ext>
                </a:extLst>
              </a:tr>
            </a:tbl>
          </a:graphicData>
        </a:graphic>
      </p:graphicFrame>
      <p:sp>
        <p:nvSpPr>
          <p:cNvPr id="4" name="Slide Number Placeholder 3">
            <a:extLst>
              <a:ext uri="{FF2B5EF4-FFF2-40B4-BE49-F238E27FC236}">
                <a16:creationId xmlns:a16="http://schemas.microsoft.com/office/drawing/2014/main" id="{DFF64539-5B82-F35C-50F8-C7836922A9FF}"/>
              </a:ext>
            </a:extLst>
          </p:cNvPr>
          <p:cNvSpPr>
            <a:spLocks noGrp="1"/>
          </p:cNvSpPr>
          <p:nvPr>
            <p:ph type="sldNum" sz="quarter" idx="12"/>
          </p:nvPr>
        </p:nvSpPr>
        <p:spPr/>
        <p:txBody>
          <a:bodyPr/>
          <a:lstStyle/>
          <a:p>
            <a:fld id="{C479D5F6-EDCB-402A-AC08-4943A1820E8F}" type="slidenum">
              <a:rPr lang="en-US" smtClean="0"/>
              <a:pPr/>
              <a:t>39</a:t>
            </a:fld>
            <a:endParaRPr lang="en-US" dirty="0"/>
          </a:p>
        </p:txBody>
      </p:sp>
    </p:spTree>
    <p:extLst>
      <p:ext uri="{BB962C8B-B14F-4D97-AF65-F5344CB8AC3E}">
        <p14:creationId xmlns:p14="http://schemas.microsoft.com/office/powerpoint/2010/main" val="2344648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EAAFA-0067-4B31-79C9-24C40BE0F928}"/>
              </a:ext>
            </a:extLst>
          </p:cNvPr>
          <p:cNvSpPr>
            <a:spLocks noGrp="1"/>
          </p:cNvSpPr>
          <p:nvPr>
            <p:ph type="title"/>
          </p:nvPr>
        </p:nvSpPr>
        <p:spPr>
          <a:xfrm>
            <a:off x="1995054" y="6094193"/>
            <a:ext cx="8520542" cy="713172"/>
          </a:xfrm>
        </p:spPr>
        <p:txBody>
          <a:bodyPr/>
          <a:lstStyle/>
          <a:p>
            <a:r>
              <a:rPr lang="en-US" dirty="0"/>
              <a:t>Cross LEA Phase</a:t>
            </a:r>
          </a:p>
        </p:txBody>
      </p:sp>
      <p:sp>
        <p:nvSpPr>
          <p:cNvPr id="3" name="Content Placeholder 2">
            <a:extLst>
              <a:ext uri="{FF2B5EF4-FFF2-40B4-BE49-F238E27FC236}">
                <a16:creationId xmlns:a16="http://schemas.microsoft.com/office/drawing/2014/main" id="{F2D8EF24-57DA-1277-5C7D-405A0077790B}"/>
              </a:ext>
            </a:extLst>
          </p:cNvPr>
          <p:cNvSpPr>
            <a:spLocks noGrp="1"/>
          </p:cNvSpPr>
          <p:nvPr>
            <p:ph idx="1"/>
          </p:nvPr>
        </p:nvSpPr>
        <p:spPr>
          <a:xfrm>
            <a:off x="227916" y="228599"/>
            <a:ext cx="11658600" cy="5486400"/>
          </a:xfrm>
        </p:spPr>
        <p:txBody>
          <a:bodyPr>
            <a:normAutofit/>
          </a:bodyPr>
          <a:lstStyle/>
          <a:p>
            <a:r>
              <a:rPr lang="en-US" b="1" dirty="0"/>
              <a:t>Focus: </a:t>
            </a:r>
            <a:r>
              <a:rPr lang="en-US" dirty="0"/>
              <a:t>Initial data clean-up phase</a:t>
            </a:r>
          </a:p>
          <a:p>
            <a:pPr marL="342900" indent="-342900">
              <a:buFont typeface="Arial" panose="020B0604020202020204" pitchFamily="34" charset="0"/>
              <a:buChar char="•"/>
            </a:pPr>
            <a:r>
              <a:rPr lang="en-US" dirty="0">
                <a:highlight>
                  <a:srgbClr val="FCD99A"/>
                </a:highlight>
              </a:rPr>
              <a:t>All LEAs must create at least one SEY snapshot during this phase and resubmit an error-free snapshot</a:t>
            </a:r>
          </a:p>
          <a:p>
            <a:pPr marL="342900" indent="-342900">
              <a:buFont typeface="Arial" panose="020B0604020202020204" pitchFamily="34" charset="0"/>
              <a:buChar char="•"/>
            </a:pPr>
            <a:r>
              <a:rPr lang="en-US" dirty="0"/>
              <a:t>Cross validate data across all Colorado LEAs</a:t>
            </a:r>
          </a:p>
          <a:p>
            <a:pPr lvl="1"/>
            <a:r>
              <a:rPr lang="en-US" dirty="0"/>
              <a:t>Cross references student educational history across school districts; focused on transfer students</a:t>
            </a:r>
          </a:p>
          <a:p>
            <a:pPr lvl="1"/>
            <a:r>
              <a:rPr lang="en-US" dirty="0"/>
              <a:t>SE700 series errors/warnings</a:t>
            </a:r>
          </a:p>
          <a:p>
            <a:pPr marL="342900" indent="-342900">
              <a:buFont typeface="Arial" panose="020B0604020202020204" pitchFamily="34" charset="0"/>
              <a:buChar char="•"/>
            </a:pPr>
            <a:r>
              <a:rPr lang="en-US" dirty="0"/>
              <a:t>Ensures validity of education statistics</a:t>
            </a:r>
          </a:p>
          <a:p>
            <a:pPr lvl="1"/>
            <a:r>
              <a:rPr lang="en-US" dirty="0"/>
              <a:t>Students may only count as a graduate/completer in one district and one year</a:t>
            </a:r>
          </a:p>
          <a:p>
            <a:pPr lvl="1"/>
            <a:r>
              <a:rPr lang="en-US" dirty="0"/>
              <a:t>Students who dropout are attributed to their final district of attendance during the school year.</a:t>
            </a:r>
          </a:p>
          <a:p>
            <a:pPr lvl="1"/>
            <a:r>
              <a:rPr lang="en-US" dirty="0"/>
              <a:t>Students who left a district and were recovered by another district or completed a HSED are reconciled</a:t>
            </a:r>
          </a:p>
          <a:p>
            <a:pPr marL="342900" indent="-342900">
              <a:buFont typeface="Arial" panose="020B0604020202020204" pitchFamily="34" charset="0"/>
              <a:buChar char="•"/>
            </a:pPr>
            <a:r>
              <a:rPr lang="en-US" dirty="0"/>
              <a:t>All data fields may be corrected during this phase</a:t>
            </a:r>
          </a:p>
          <a:p>
            <a:pPr marL="1028700" lvl="1" indent="-342900"/>
            <a:r>
              <a:rPr lang="en-US" dirty="0"/>
              <a:t>Final opportunity to update demographic information</a:t>
            </a:r>
          </a:p>
        </p:txBody>
      </p:sp>
      <p:sp>
        <p:nvSpPr>
          <p:cNvPr id="4" name="Slide Number Placeholder 3">
            <a:extLst>
              <a:ext uri="{FF2B5EF4-FFF2-40B4-BE49-F238E27FC236}">
                <a16:creationId xmlns:a16="http://schemas.microsoft.com/office/drawing/2014/main" id="{DBB69875-7B6B-A2A4-1FE2-6CAE6F35F100}"/>
              </a:ext>
            </a:extLst>
          </p:cNvPr>
          <p:cNvSpPr>
            <a:spLocks noGrp="1"/>
          </p:cNvSpPr>
          <p:nvPr>
            <p:ph type="sldNum" sz="quarter" idx="12"/>
          </p:nvPr>
        </p:nvSpPr>
        <p:spPr>
          <a:xfrm>
            <a:off x="227916" y="6489679"/>
            <a:ext cx="772748" cy="279444"/>
          </a:xfrm>
        </p:spPr>
        <p:txBody>
          <a:bodyPr/>
          <a:lstStyle/>
          <a:p>
            <a:fld id="{C479D5F6-EDCB-402A-AC08-4943A1820E8F}" type="slidenum">
              <a:rPr lang="en-US" smtClean="0"/>
              <a:pPr/>
              <a:t>40</a:t>
            </a:fld>
            <a:endParaRPr lang="en-US" dirty="0"/>
          </a:p>
        </p:txBody>
      </p:sp>
    </p:spTree>
    <p:extLst>
      <p:ext uri="{BB962C8B-B14F-4D97-AF65-F5344CB8AC3E}">
        <p14:creationId xmlns:p14="http://schemas.microsoft.com/office/powerpoint/2010/main" val="23184993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B6F7A1-8818-6155-AB2B-E7D0DDE0C29F}"/>
              </a:ext>
            </a:extLst>
          </p:cNvPr>
          <p:cNvSpPr>
            <a:spLocks noGrp="1"/>
          </p:cNvSpPr>
          <p:nvPr>
            <p:ph type="title"/>
          </p:nvPr>
        </p:nvSpPr>
        <p:spPr/>
        <p:txBody>
          <a:bodyPr/>
          <a:lstStyle/>
          <a:p>
            <a:r>
              <a:rPr lang="en-US" dirty="0"/>
              <a:t>Key Dates—Cross LEA Phase</a:t>
            </a:r>
          </a:p>
        </p:txBody>
      </p:sp>
      <p:sp>
        <p:nvSpPr>
          <p:cNvPr id="3" name="Slide Number Placeholder 2">
            <a:extLst>
              <a:ext uri="{FF2B5EF4-FFF2-40B4-BE49-F238E27FC236}">
                <a16:creationId xmlns:a16="http://schemas.microsoft.com/office/drawing/2014/main" id="{F6764973-E11D-9EA7-D898-F7D3FD96F0E6}"/>
              </a:ext>
            </a:extLst>
          </p:cNvPr>
          <p:cNvSpPr>
            <a:spLocks noGrp="1"/>
          </p:cNvSpPr>
          <p:nvPr>
            <p:ph type="sldNum" sz="quarter" idx="12"/>
          </p:nvPr>
        </p:nvSpPr>
        <p:spPr/>
        <p:txBody>
          <a:bodyPr/>
          <a:lstStyle/>
          <a:p>
            <a:fld id="{C479D5F6-EDCB-402A-AC08-4943A1820E8F}" type="slidenum">
              <a:rPr lang="en-US" smtClean="0"/>
              <a:pPr/>
              <a:t>41</a:t>
            </a:fld>
            <a:endParaRPr lang="en-US" dirty="0"/>
          </a:p>
        </p:txBody>
      </p:sp>
      <p:graphicFrame>
        <p:nvGraphicFramePr>
          <p:cNvPr id="7" name="Content Placeholder 6">
            <a:extLst>
              <a:ext uri="{FF2B5EF4-FFF2-40B4-BE49-F238E27FC236}">
                <a16:creationId xmlns:a16="http://schemas.microsoft.com/office/drawing/2014/main" id="{8530C411-8934-B2F9-109D-EF6784C01111}"/>
              </a:ext>
            </a:extLst>
          </p:cNvPr>
          <p:cNvGraphicFramePr>
            <a:graphicFrameLocks noGrp="1"/>
          </p:cNvGraphicFramePr>
          <p:nvPr>
            <p:ph idx="1"/>
            <p:extLst>
              <p:ext uri="{D42A27DB-BD31-4B8C-83A1-F6EECF244321}">
                <p14:modId xmlns:p14="http://schemas.microsoft.com/office/powerpoint/2010/main" val="3030344236"/>
              </p:ext>
            </p:extLst>
          </p:nvPr>
        </p:nvGraphicFramePr>
        <p:xfrm>
          <a:off x="381000" y="217953"/>
          <a:ext cx="11430000" cy="2652708"/>
        </p:xfrm>
        <a:graphic>
          <a:graphicData uri="http://schemas.openxmlformats.org/drawingml/2006/table">
            <a:tbl>
              <a:tblPr firstRow="1" bandRow="1"/>
              <a:tblGrid>
                <a:gridCol w="1529305">
                  <a:extLst>
                    <a:ext uri="{9D8B030D-6E8A-4147-A177-3AD203B41FA5}">
                      <a16:colId xmlns:a16="http://schemas.microsoft.com/office/drawing/2014/main" val="1910567023"/>
                    </a:ext>
                  </a:extLst>
                </a:gridCol>
                <a:gridCol w="1943847">
                  <a:extLst>
                    <a:ext uri="{9D8B030D-6E8A-4147-A177-3AD203B41FA5}">
                      <a16:colId xmlns:a16="http://schemas.microsoft.com/office/drawing/2014/main" val="1108256547"/>
                    </a:ext>
                  </a:extLst>
                </a:gridCol>
                <a:gridCol w="7956848">
                  <a:extLst>
                    <a:ext uri="{9D8B030D-6E8A-4147-A177-3AD203B41FA5}">
                      <a16:colId xmlns:a16="http://schemas.microsoft.com/office/drawing/2014/main" val="3640517961"/>
                    </a:ext>
                  </a:extLst>
                </a:gridCol>
              </a:tblGrid>
              <a:tr h="0">
                <a:tc>
                  <a:txBody>
                    <a:bodyPr/>
                    <a:lstStyle/>
                    <a:p>
                      <a:pPr marL="0" marR="0">
                        <a:lnSpc>
                          <a:spcPct val="107000"/>
                        </a:lnSpc>
                        <a:spcAft>
                          <a:spcPts val="800"/>
                        </a:spcAft>
                        <a:buNone/>
                        <a:tabLst>
                          <a:tab pos="2028825" algn="l"/>
                        </a:tabLst>
                      </a:pPr>
                      <a:r>
                        <a:rPr lang="en-US" sz="1600" dirty="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Date</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7000"/>
                        </a:lnSpc>
                        <a:spcAft>
                          <a:spcPts val="800"/>
                        </a:spcAft>
                        <a:buNone/>
                        <a:tabLst>
                          <a:tab pos="2028825" algn="l"/>
                        </a:tabLst>
                      </a:pPr>
                      <a:r>
                        <a:rPr lang="en-US" sz="160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7000"/>
                        </a:lnSpc>
                        <a:spcAft>
                          <a:spcPts val="800"/>
                        </a:spcAft>
                        <a:buNone/>
                        <a:tabLst>
                          <a:tab pos="2028825" algn="l"/>
                        </a:tabLst>
                      </a:pPr>
                      <a:r>
                        <a:rPr lang="en-US" sz="160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 Description</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570112311"/>
                  </a:ext>
                </a:extLst>
              </a:tr>
              <a:tr h="517076">
                <a:tc>
                  <a:txBody>
                    <a:bodyPr/>
                    <a:lstStyle/>
                    <a:p>
                      <a:pPr marL="0" marR="0">
                        <a:lnSpc>
                          <a:spcPct val="100000"/>
                        </a:lnSpc>
                        <a:spcAft>
                          <a:spcPts val="0"/>
                        </a:spcAft>
                        <a:buNone/>
                        <a:tabLst>
                          <a:tab pos="2028825" algn="l"/>
                        </a:tabLst>
                      </a:pPr>
                      <a:r>
                        <a:rPr lang="en-US" sz="1400">
                          <a:effectLst/>
                          <a:latin typeface="Montserrat" panose="00000500000000000000" pitchFamily="2" charset="0"/>
                          <a:ea typeface="Montserrat" panose="00000500000000000000" pitchFamily="2" charset="0"/>
                          <a:cs typeface="Times New Roman" panose="02020603050405020304" pitchFamily="18" charset="0"/>
                        </a:rPr>
                        <a:t>9/15/2026</a:t>
                      </a:r>
                    </a:p>
                    <a:p>
                      <a:pPr marL="0" marR="0">
                        <a:lnSpc>
                          <a:spcPct val="100000"/>
                        </a:lnSpc>
                        <a:spcAft>
                          <a:spcPts val="0"/>
                        </a:spcAft>
                        <a:buNone/>
                        <a:tabLst>
                          <a:tab pos="2028825" algn="l"/>
                        </a:tabLst>
                      </a:pPr>
                      <a:r>
                        <a:rPr lang="en-US" sz="1400">
                          <a:effectLst/>
                          <a:latin typeface="Montserrat" panose="00000500000000000000" pitchFamily="2" charset="0"/>
                          <a:ea typeface="Montserrat" panose="00000500000000000000" pitchFamily="2" charset="0"/>
                          <a:cs typeface="Times New Roman" panose="02020603050405020304" pitchFamily="18" charset="0"/>
                        </a:rPr>
                        <a:t>1:00-2:30pm</a:t>
                      </a: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a:effectLst/>
                          <a:latin typeface="Montserrat" panose="00000500000000000000" pitchFamily="2" charset="0"/>
                          <a:ea typeface="Montserrat" panose="00000500000000000000" pitchFamily="2" charset="0"/>
                          <a:cs typeface="Times New Roman" panose="02020603050405020304" pitchFamily="18" charset="0"/>
                        </a:rPr>
                        <a:t>Training Event</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dirty="0">
                          <a:effectLst/>
                          <a:latin typeface="Montserrat" panose="00000500000000000000" pitchFamily="2" charset="0"/>
                          <a:ea typeface="Montserrat" panose="00000500000000000000" pitchFamily="2" charset="0"/>
                          <a:cs typeface="Times New Roman" panose="02020603050405020304" pitchFamily="18" charset="0"/>
                        </a:rPr>
                        <a:t>Cross LEA Phase Training: </a:t>
                      </a:r>
                      <a:r>
                        <a:rPr lang="en-US" sz="1400" u="sng"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hlinkClick r:id="rId3"/>
                        </a:rPr>
                        <a:t>Cross-LEA Phase Training Registration</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470804"/>
                  </a:ext>
                </a:extLst>
              </a:tr>
              <a:tr h="457200">
                <a:tc>
                  <a:txBody>
                    <a:bodyPr/>
                    <a:lstStyle/>
                    <a:p>
                      <a:pPr marL="0" marR="0">
                        <a:lnSpc>
                          <a:spcPct val="100000"/>
                        </a:lnSpc>
                        <a:spcAft>
                          <a:spcPts val="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9/21/2026</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Open</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tc>
                  <a:txBody>
                    <a:bodyPr/>
                    <a:lstStyle/>
                    <a:p>
                      <a:pPr marL="0" marR="0">
                        <a:lnSpc>
                          <a:spcPct val="100000"/>
                        </a:lnSpc>
                        <a:spcAft>
                          <a:spcPts val="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LEAs may begin creating snapshots as soon as they receive a ‘snapshot unlocked’ notification from data pipeline; typically, midday.</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extLst>
                  <a:ext uri="{0D108BD9-81ED-4DB2-BD59-A6C34878D82A}">
                    <a16:rowId xmlns:a16="http://schemas.microsoft.com/office/drawing/2014/main" val="2478881520"/>
                  </a:ext>
                </a:extLst>
              </a:tr>
              <a:tr h="274320">
                <a:tc>
                  <a:txBody>
                    <a:bodyPr/>
                    <a:lstStyle/>
                    <a:p>
                      <a:pPr marL="0" marR="0">
                        <a:lnSpc>
                          <a:spcPct val="100000"/>
                        </a:lnSpc>
                        <a:spcAft>
                          <a:spcPts val="0"/>
                        </a:spcAft>
                        <a:buNone/>
                        <a:tabLst>
                          <a:tab pos="2028825" algn="l"/>
                        </a:tabLst>
                      </a:pPr>
                      <a:r>
                        <a:rPr lang="en-US" sz="14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10/9/2026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dirty="0">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Interim Deadline</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Error free SEY snapshot</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1429489"/>
                  </a:ext>
                </a:extLst>
              </a:tr>
              <a:tr h="457200">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10/10/2026 to 10/14/2026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Report Review</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Validate SEY data using CEDAR/COGNOS reports. Submit snapshot as soon as review is complete.</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extLst>
                  <a:ext uri="{0D108BD9-81ED-4DB2-BD59-A6C34878D82A}">
                    <a16:rowId xmlns:a16="http://schemas.microsoft.com/office/drawing/2014/main" val="2404907347"/>
                  </a:ext>
                </a:extLst>
              </a:tr>
              <a:tr h="274320">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10/15/2026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ED2"/>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Deadline</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ED2"/>
                    </a:solidFill>
                  </a:tcPr>
                </a:tc>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Resubmit SEY snapshot</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ED2"/>
                    </a:solidFill>
                  </a:tcPr>
                </a:tc>
                <a:extLst>
                  <a:ext uri="{0D108BD9-81ED-4DB2-BD59-A6C34878D82A}">
                    <a16:rowId xmlns:a16="http://schemas.microsoft.com/office/drawing/2014/main" val="289581923"/>
                  </a:ext>
                </a:extLst>
              </a:tr>
              <a:tr h="0">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10/16/2026 to 10/21/2026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Closed</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SEY snapshot is closed until the start of the Post-Cross LEA phase.</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extLst>
                  <a:ext uri="{0D108BD9-81ED-4DB2-BD59-A6C34878D82A}">
                    <a16:rowId xmlns:a16="http://schemas.microsoft.com/office/drawing/2014/main" val="3101379245"/>
                  </a:ext>
                </a:extLst>
              </a:tr>
            </a:tbl>
          </a:graphicData>
        </a:graphic>
      </p:graphicFrame>
    </p:spTree>
    <p:extLst>
      <p:ext uri="{BB962C8B-B14F-4D97-AF65-F5344CB8AC3E}">
        <p14:creationId xmlns:p14="http://schemas.microsoft.com/office/powerpoint/2010/main" val="22467655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538F0-E247-D2C5-3A21-0E7F85C71DB2}"/>
              </a:ext>
            </a:extLst>
          </p:cNvPr>
          <p:cNvSpPr>
            <a:spLocks noGrp="1"/>
          </p:cNvSpPr>
          <p:nvPr>
            <p:ph type="title"/>
          </p:nvPr>
        </p:nvSpPr>
        <p:spPr/>
        <p:txBody>
          <a:bodyPr/>
          <a:lstStyle/>
          <a:p>
            <a:r>
              <a:rPr lang="en-US" dirty="0"/>
              <a:t>Post-Cross LEA</a:t>
            </a:r>
          </a:p>
        </p:txBody>
      </p:sp>
      <p:sp>
        <p:nvSpPr>
          <p:cNvPr id="4" name="Slide Number Placeholder 3">
            <a:extLst>
              <a:ext uri="{FF2B5EF4-FFF2-40B4-BE49-F238E27FC236}">
                <a16:creationId xmlns:a16="http://schemas.microsoft.com/office/drawing/2014/main" id="{82D03AF2-0422-3C14-E399-A2B5A5085B2C}"/>
              </a:ext>
            </a:extLst>
          </p:cNvPr>
          <p:cNvSpPr>
            <a:spLocks noGrp="1"/>
          </p:cNvSpPr>
          <p:nvPr>
            <p:ph type="sldNum" sz="quarter" idx="12"/>
          </p:nvPr>
        </p:nvSpPr>
        <p:spPr/>
        <p:txBody>
          <a:bodyPr/>
          <a:lstStyle/>
          <a:p>
            <a:fld id="{C479D5F6-EDCB-402A-AC08-4943A1820E8F}" type="slidenum">
              <a:rPr lang="en-US" smtClean="0"/>
              <a:pPr/>
              <a:t>42</a:t>
            </a:fld>
            <a:endParaRPr lang="en-US" dirty="0"/>
          </a:p>
        </p:txBody>
      </p:sp>
      <p:sp>
        <p:nvSpPr>
          <p:cNvPr id="8" name="Content Placeholder 2">
            <a:extLst>
              <a:ext uri="{FF2B5EF4-FFF2-40B4-BE49-F238E27FC236}">
                <a16:creationId xmlns:a16="http://schemas.microsoft.com/office/drawing/2014/main" id="{A4908F3F-6DD6-FE62-01CB-F8A6B137930C}"/>
              </a:ext>
            </a:extLst>
          </p:cNvPr>
          <p:cNvSpPr>
            <a:spLocks noGrp="1"/>
          </p:cNvSpPr>
          <p:nvPr>
            <p:ph idx="1"/>
          </p:nvPr>
        </p:nvSpPr>
        <p:spPr>
          <a:xfrm>
            <a:off x="228600" y="228600"/>
            <a:ext cx="11658600" cy="5486400"/>
          </a:xfrm>
        </p:spPr>
        <p:txBody>
          <a:bodyPr>
            <a:normAutofit/>
          </a:bodyPr>
          <a:lstStyle/>
          <a:p>
            <a:r>
              <a:rPr lang="en-US" b="1" dirty="0"/>
              <a:t>Focus: </a:t>
            </a:r>
            <a:r>
              <a:rPr lang="en-US" dirty="0"/>
              <a:t>Final data clean-up phase</a:t>
            </a:r>
          </a:p>
          <a:p>
            <a:pPr marL="342900" indent="-342900">
              <a:buFont typeface="Arial" panose="020B0604020202020204" pitchFamily="34" charset="0"/>
              <a:buChar char="•"/>
            </a:pPr>
            <a:r>
              <a:rPr lang="en-US" dirty="0">
                <a:highlight>
                  <a:srgbClr val="FCD99A"/>
                </a:highlight>
              </a:rPr>
              <a:t>All LEAs must update their SEY snapshot at least once during this phase</a:t>
            </a:r>
          </a:p>
          <a:p>
            <a:pPr marL="342900" indent="-342900">
              <a:buFont typeface="Arial" panose="020B0604020202020204" pitchFamily="34" charset="0"/>
              <a:buChar char="•"/>
            </a:pPr>
            <a:r>
              <a:rPr lang="en-US" dirty="0"/>
              <a:t>Cross validate data across all Colorado LEAs</a:t>
            </a:r>
          </a:p>
          <a:p>
            <a:pPr lvl="1"/>
            <a:r>
              <a:rPr lang="en-US" dirty="0"/>
              <a:t>Cross references student educational history across school districts</a:t>
            </a:r>
          </a:p>
          <a:p>
            <a:pPr lvl="1"/>
            <a:r>
              <a:rPr lang="en-US" dirty="0"/>
              <a:t>Compares SEY 2025-2026 to OCT 2026-2027 within the same LEA</a:t>
            </a:r>
          </a:p>
          <a:p>
            <a:pPr lvl="1"/>
            <a:r>
              <a:rPr lang="en-US" dirty="0"/>
              <a:t>SE900 series errors/warnings</a:t>
            </a:r>
          </a:p>
          <a:p>
            <a:pPr lvl="1"/>
            <a:r>
              <a:rPr lang="en-US" dirty="0"/>
              <a:t>AYG Reconciliation occurs</a:t>
            </a:r>
          </a:p>
          <a:p>
            <a:pPr marL="342900" indent="-342900">
              <a:buFont typeface="Arial" panose="020B0604020202020204" pitchFamily="34" charset="0"/>
              <a:buChar char="•"/>
            </a:pPr>
            <a:r>
              <a:rPr lang="en-US" dirty="0"/>
              <a:t>Final opportunity for districts to validate their SEY data</a:t>
            </a:r>
          </a:p>
          <a:p>
            <a:pPr marL="342900" indent="-342900">
              <a:buFont typeface="Arial" panose="020B0604020202020204" pitchFamily="34" charset="0"/>
              <a:buChar char="•"/>
            </a:pPr>
            <a:r>
              <a:rPr lang="en-US" b="1" dirty="0">
                <a:solidFill>
                  <a:schemeClr val="accent5"/>
                </a:solidFill>
              </a:rPr>
              <a:t>Very different mechanics than prior phases</a:t>
            </a:r>
          </a:p>
          <a:p>
            <a:pPr marL="1028700" lvl="1" indent="-342900"/>
            <a:r>
              <a:rPr lang="en-US" dirty="0"/>
              <a:t>During this phase, snapshots are not unlocked, only ‘updated’</a:t>
            </a:r>
          </a:p>
          <a:p>
            <a:pPr marL="1028700" lvl="1" indent="-342900"/>
            <a:r>
              <a:rPr lang="en-US" dirty="0"/>
              <a:t>Data changes are extremely limited</a:t>
            </a:r>
          </a:p>
          <a:p>
            <a:pPr marL="1485900" lvl="2" indent="-342900"/>
            <a:r>
              <a:rPr lang="en-US" dirty="0"/>
              <a:t>School exit types/exit dates for students with SE900 errors</a:t>
            </a:r>
          </a:p>
          <a:p>
            <a:pPr marL="1485900" lvl="2" indent="-342900"/>
            <a:r>
              <a:rPr lang="en-US" dirty="0"/>
              <a:t>Retention codes for students with SE900 warnings related to retention status</a:t>
            </a:r>
          </a:p>
          <a:p>
            <a:pPr marL="1485900" lvl="2" indent="-342900"/>
            <a:r>
              <a:rPr lang="en-US" dirty="0"/>
              <a:t>SASID merge scenarios</a:t>
            </a:r>
          </a:p>
          <a:p>
            <a:pPr marL="1485900" lvl="2" indent="-342900"/>
            <a:r>
              <a:rPr lang="en-US" dirty="0"/>
              <a:t>Approved Post-Cross data change requests</a:t>
            </a:r>
          </a:p>
        </p:txBody>
      </p:sp>
    </p:spTree>
    <p:extLst>
      <p:ext uri="{BB962C8B-B14F-4D97-AF65-F5344CB8AC3E}">
        <p14:creationId xmlns:p14="http://schemas.microsoft.com/office/powerpoint/2010/main" val="889242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B6F7A1-8818-6155-AB2B-E7D0DDE0C29F}"/>
              </a:ext>
            </a:extLst>
          </p:cNvPr>
          <p:cNvSpPr>
            <a:spLocks noGrp="1"/>
          </p:cNvSpPr>
          <p:nvPr>
            <p:ph type="title"/>
          </p:nvPr>
        </p:nvSpPr>
        <p:spPr/>
        <p:txBody>
          <a:bodyPr/>
          <a:lstStyle/>
          <a:p>
            <a:r>
              <a:rPr lang="en-US" dirty="0"/>
              <a:t>Key Dates—Post-Cross LEA Phase</a:t>
            </a:r>
          </a:p>
        </p:txBody>
      </p:sp>
      <p:sp>
        <p:nvSpPr>
          <p:cNvPr id="3" name="Slide Number Placeholder 2">
            <a:extLst>
              <a:ext uri="{FF2B5EF4-FFF2-40B4-BE49-F238E27FC236}">
                <a16:creationId xmlns:a16="http://schemas.microsoft.com/office/drawing/2014/main" id="{F6764973-E11D-9EA7-D898-F7D3FD96F0E6}"/>
              </a:ext>
            </a:extLst>
          </p:cNvPr>
          <p:cNvSpPr>
            <a:spLocks noGrp="1"/>
          </p:cNvSpPr>
          <p:nvPr>
            <p:ph type="sldNum" sz="quarter" idx="12"/>
          </p:nvPr>
        </p:nvSpPr>
        <p:spPr/>
        <p:txBody>
          <a:bodyPr/>
          <a:lstStyle/>
          <a:p>
            <a:fld id="{C479D5F6-EDCB-402A-AC08-4943A1820E8F}" type="slidenum">
              <a:rPr lang="en-US" smtClean="0"/>
              <a:pPr/>
              <a:t>43</a:t>
            </a:fld>
            <a:endParaRPr lang="en-US" dirty="0"/>
          </a:p>
        </p:txBody>
      </p:sp>
      <p:graphicFrame>
        <p:nvGraphicFramePr>
          <p:cNvPr id="8" name="Content Placeholder 7">
            <a:extLst>
              <a:ext uri="{FF2B5EF4-FFF2-40B4-BE49-F238E27FC236}">
                <a16:creationId xmlns:a16="http://schemas.microsoft.com/office/drawing/2014/main" id="{2D95DCB4-21CA-6A5F-8EC7-ACE85A9C6611}"/>
              </a:ext>
            </a:extLst>
          </p:cNvPr>
          <p:cNvGraphicFramePr>
            <a:graphicFrameLocks noGrp="1"/>
          </p:cNvGraphicFramePr>
          <p:nvPr>
            <p:ph idx="1"/>
            <p:extLst>
              <p:ext uri="{D42A27DB-BD31-4B8C-83A1-F6EECF244321}">
                <p14:modId xmlns:p14="http://schemas.microsoft.com/office/powerpoint/2010/main" val="3048295866"/>
              </p:ext>
            </p:extLst>
          </p:nvPr>
        </p:nvGraphicFramePr>
        <p:xfrm>
          <a:off x="381000" y="233081"/>
          <a:ext cx="11430000" cy="3446272"/>
        </p:xfrm>
        <a:graphic>
          <a:graphicData uri="http://schemas.openxmlformats.org/drawingml/2006/table">
            <a:tbl>
              <a:tblPr firstRow="1" bandRow="1"/>
              <a:tblGrid>
                <a:gridCol w="1693149">
                  <a:extLst>
                    <a:ext uri="{9D8B030D-6E8A-4147-A177-3AD203B41FA5}">
                      <a16:colId xmlns:a16="http://schemas.microsoft.com/office/drawing/2014/main" val="1139999649"/>
                    </a:ext>
                  </a:extLst>
                </a:gridCol>
                <a:gridCol w="1565436">
                  <a:extLst>
                    <a:ext uri="{9D8B030D-6E8A-4147-A177-3AD203B41FA5}">
                      <a16:colId xmlns:a16="http://schemas.microsoft.com/office/drawing/2014/main" val="1907424738"/>
                    </a:ext>
                  </a:extLst>
                </a:gridCol>
                <a:gridCol w="8171415">
                  <a:extLst>
                    <a:ext uri="{9D8B030D-6E8A-4147-A177-3AD203B41FA5}">
                      <a16:colId xmlns:a16="http://schemas.microsoft.com/office/drawing/2014/main" val="1992998181"/>
                    </a:ext>
                  </a:extLst>
                </a:gridCol>
              </a:tblGrid>
              <a:tr h="31214">
                <a:tc>
                  <a:txBody>
                    <a:bodyPr/>
                    <a:lstStyle/>
                    <a:p>
                      <a:pPr marL="0" marR="0">
                        <a:lnSpc>
                          <a:spcPct val="107000"/>
                        </a:lnSpc>
                        <a:spcAft>
                          <a:spcPts val="800"/>
                        </a:spcAft>
                        <a:buNone/>
                        <a:tabLst>
                          <a:tab pos="2028825" algn="l"/>
                        </a:tabLst>
                      </a:pPr>
                      <a:r>
                        <a:rPr lang="en-US" sz="1600" dirty="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Date</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7000"/>
                        </a:lnSpc>
                        <a:spcAft>
                          <a:spcPts val="800"/>
                        </a:spcAft>
                        <a:buNone/>
                        <a:tabLst>
                          <a:tab pos="2028825" algn="l"/>
                        </a:tabLst>
                      </a:pPr>
                      <a:r>
                        <a:rPr lang="en-US" sz="160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7000"/>
                        </a:lnSpc>
                        <a:spcAft>
                          <a:spcPts val="800"/>
                        </a:spcAft>
                        <a:buNone/>
                        <a:tabLst>
                          <a:tab pos="2028825" algn="l"/>
                        </a:tabLst>
                      </a:pPr>
                      <a:r>
                        <a:rPr lang="en-US" sz="160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 Description</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689192467"/>
                  </a:ext>
                </a:extLst>
              </a:tr>
              <a:tr h="123783">
                <a:tc>
                  <a:txBody>
                    <a:bodyPr/>
                    <a:lstStyle/>
                    <a:p>
                      <a:pPr marL="0" marR="0">
                        <a:lnSpc>
                          <a:spcPct val="100000"/>
                        </a:lnSpc>
                        <a:spcAft>
                          <a:spcPts val="0"/>
                        </a:spcAft>
                        <a:buNone/>
                        <a:tabLst>
                          <a:tab pos="2028825" algn="l"/>
                        </a:tabLst>
                      </a:pPr>
                      <a:r>
                        <a:rPr lang="en-US" sz="1400" dirty="0">
                          <a:effectLst/>
                          <a:latin typeface="Montserrat" panose="00000500000000000000" pitchFamily="2" charset="0"/>
                          <a:ea typeface="Montserrat" panose="00000500000000000000" pitchFamily="2" charset="0"/>
                          <a:cs typeface="Times New Roman" panose="02020603050405020304" pitchFamily="18" charset="0"/>
                        </a:rPr>
                        <a:t>10/20/2026</a:t>
                      </a:r>
                    </a:p>
                    <a:p>
                      <a:pPr marL="0" marR="0">
                        <a:lnSpc>
                          <a:spcPct val="100000"/>
                        </a:lnSpc>
                        <a:spcAft>
                          <a:spcPts val="0"/>
                        </a:spcAft>
                        <a:buNone/>
                        <a:tabLst>
                          <a:tab pos="2028825" algn="l"/>
                        </a:tabLst>
                      </a:pPr>
                      <a:r>
                        <a:rPr lang="en-US" sz="1400" dirty="0">
                          <a:effectLst/>
                          <a:latin typeface="Montserrat" panose="00000500000000000000" pitchFamily="2" charset="0"/>
                          <a:ea typeface="Montserrat" panose="00000500000000000000" pitchFamily="2" charset="0"/>
                          <a:cs typeface="Times New Roman" panose="02020603050405020304" pitchFamily="18" charset="0"/>
                        </a:rPr>
                        <a:t>1:00-2:30pm</a:t>
                      </a: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a:effectLst/>
                          <a:latin typeface="Montserrat" panose="00000500000000000000" pitchFamily="2" charset="0"/>
                          <a:ea typeface="Montserrat" panose="00000500000000000000" pitchFamily="2" charset="0"/>
                          <a:cs typeface="Times New Roman" panose="02020603050405020304" pitchFamily="18" charset="0"/>
                        </a:rPr>
                        <a:t>Training Event</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dirty="0">
                          <a:effectLst/>
                          <a:latin typeface="Montserrat" panose="00000500000000000000" pitchFamily="2" charset="0"/>
                          <a:ea typeface="Montserrat" panose="00000500000000000000" pitchFamily="2" charset="0"/>
                          <a:cs typeface="Times New Roman" panose="02020603050405020304" pitchFamily="18" charset="0"/>
                        </a:rPr>
                        <a:t>Post-Cross LEA Phase Training: </a:t>
                      </a:r>
                      <a:r>
                        <a:rPr lang="en-US" sz="1400" u="sng" dirty="0">
                          <a:solidFill>
                            <a:srgbClr val="0000FF"/>
                          </a:solidFill>
                          <a:effectLst/>
                          <a:latin typeface="Montserrat" panose="00000500000000000000" pitchFamily="2" charset="0"/>
                          <a:ea typeface="Montserrat" panose="00000500000000000000" pitchFamily="2" charset="0"/>
                          <a:cs typeface="Times New Roman" panose="02020603050405020304" pitchFamily="18" charset="0"/>
                          <a:hlinkClick r:id="rId3"/>
                        </a:rPr>
                        <a:t>Post-Cross LEA Phase Training Registration</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160957"/>
                  </a:ext>
                </a:extLst>
              </a:tr>
              <a:tr h="139256">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10/22/2026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Open</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LEAs may begin updating their snapshot to address Post-Cross LEA business rules as soon as they receive a ‘Post-Cross Phase has begun’ email from the SEY collection lead; typically, midday. </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FEE"/>
                    </a:solidFill>
                  </a:tcPr>
                </a:tc>
                <a:extLst>
                  <a:ext uri="{0D108BD9-81ED-4DB2-BD59-A6C34878D82A}">
                    <a16:rowId xmlns:a16="http://schemas.microsoft.com/office/drawing/2014/main" val="4211799199"/>
                  </a:ext>
                </a:extLst>
              </a:tr>
              <a:tr h="640080">
                <a:tc>
                  <a:txBody>
                    <a:bodyPr/>
                    <a:lstStyle/>
                    <a:p>
                      <a:pPr marL="0" marR="0">
                        <a:lnSpc>
                          <a:spcPct val="100000"/>
                        </a:lnSpc>
                        <a:spcAft>
                          <a:spcPts val="0"/>
                        </a:spcAft>
                        <a:buNone/>
                        <a:tabLst>
                          <a:tab pos="2028825" algn="l"/>
                        </a:tabLst>
                      </a:pPr>
                      <a:r>
                        <a:rPr lang="en-US" sz="14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11/10/2026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Interim Deadline</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dirty="0">
                          <a:solidFill>
                            <a:srgbClr val="6D3B5D"/>
                          </a:solidFill>
                          <a:effectLst/>
                          <a:latin typeface="Montserrat" panose="00000500000000000000" pitchFamily="2" charset="0"/>
                          <a:ea typeface="Montserrat" panose="00000500000000000000" pitchFamily="2" charset="0"/>
                          <a:cs typeface="Times New Roman" panose="02020603050405020304" pitchFamily="18" charset="0"/>
                        </a:rPr>
                        <a:t>Error free SEY snapshot. </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p>
                      <a:pPr marL="0" marR="0">
                        <a:lnSpc>
                          <a:spcPct val="100000"/>
                        </a:lnSpc>
                        <a:spcAft>
                          <a:spcPts val="0"/>
                        </a:spcAft>
                        <a:buNone/>
                        <a:tabLst>
                          <a:tab pos="2028825" algn="l"/>
                        </a:tabLst>
                      </a:pPr>
                      <a:r>
                        <a:rPr lang="en-US" sz="1100" i="1" dirty="0">
                          <a:solidFill>
                            <a:srgbClr val="394C5A"/>
                          </a:solidFill>
                          <a:effectLst/>
                          <a:latin typeface="Montserrat" panose="00000500000000000000" pitchFamily="2" charset="0"/>
                          <a:ea typeface="Montserrat" panose="00000500000000000000" pitchFamily="2" charset="0"/>
                          <a:cs typeface="Times New Roman" panose="02020603050405020304" pitchFamily="18" charset="0"/>
                        </a:rPr>
                        <a:t>Reminder: Per state board rule, LEAs should respond to requests for adequate documentation of transfer within 2 weeks of the request. LEAs must respond within 5 days if the student is in out-of-home placement.</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5165887"/>
                  </a:ext>
                </a:extLst>
              </a:tr>
              <a:tr h="92837">
                <a:tc>
                  <a:txBody>
                    <a:bodyPr/>
                    <a:lstStyle/>
                    <a:p>
                      <a:pPr marL="0" marR="0">
                        <a:lnSpc>
                          <a:spcPct val="100000"/>
                        </a:lnSpc>
                        <a:spcAft>
                          <a:spcPts val="0"/>
                        </a:spcAft>
                        <a:buNone/>
                        <a:tabLst>
                          <a:tab pos="2028825" algn="l"/>
                        </a:tabLst>
                      </a:pPr>
                      <a:r>
                        <a:rPr lang="en-US" sz="1400">
                          <a:effectLst/>
                          <a:latin typeface="Montserrat" panose="00000500000000000000" pitchFamily="2" charset="0"/>
                          <a:ea typeface="Montserrat" panose="00000500000000000000" pitchFamily="2" charset="0"/>
                          <a:cs typeface="Times New Roman" panose="02020603050405020304" pitchFamily="18" charset="0"/>
                        </a:rPr>
                        <a:t>11/11/2026</a:t>
                      </a: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b="1">
                          <a:effectLst/>
                          <a:latin typeface="Montserrat" panose="00000500000000000000" pitchFamily="2" charset="0"/>
                          <a:ea typeface="Montserrat" panose="00000500000000000000" pitchFamily="2" charset="0"/>
                          <a:cs typeface="Times New Roman" panose="02020603050405020304" pitchFamily="18" charset="0"/>
                        </a:rPr>
                        <a:t>Other Date</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0"/>
                        </a:spcAft>
                        <a:buNone/>
                        <a:tabLst>
                          <a:tab pos="2028825" algn="l"/>
                        </a:tabLst>
                      </a:pPr>
                      <a:r>
                        <a:rPr lang="en-US" sz="1400">
                          <a:effectLst/>
                          <a:latin typeface="Montserrat" panose="00000500000000000000" pitchFamily="2" charset="0"/>
                          <a:ea typeface="Montserrat" panose="00000500000000000000" pitchFamily="2" charset="0"/>
                          <a:cs typeface="Times New Roman" panose="02020603050405020304" pitchFamily="18" charset="0"/>
                        </a:rPr>
                        <a:t>LEAs may begin submitting Superintendent Verification (sign-off) Forms. Forms will not be accepted prior to this date.</a:t>
                      </a: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0646617"/>
                  </a:ext>
                </a:extLst>
              </a:tr>
              <a:tr h="108310">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11/11/2026 to 11/16/2026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Report Review</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Validate SEY data using CEDAR/COGNOS reports. Reminder: This phase does not require students to resubmit their snapshot.</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extLst>
                  <a:ext uri="{0D108BD9-81ED-4DB2-BD59-A6C34878D82A}">
                    <a16:rowId xmlns:a16="http://schemas.microsoft.com/office/drawing/2014/main" val="1206529756"/>
                  </a:ext>
                </a:extLst>
              </a:tr>
              <a:tr h="108310">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11/17/2026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ED2"/>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Deadline</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ED2"/>
                    </a:solidFill>
                  </a:tcPr>
                </a:tc>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Post-Cross LEA phase ends. LEAs must have an error-free SEY snapshot and have addressed any necessary data changes.</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ED2"/>
                    </a:solidFill>
                  </a:tcPr>
                </a:tc>
                <a:extLst>
                  <a:ext uri="{0D108BD9-81ED-4DB2-BD59-A6C34878D82A}">
                    <a16:rowId xmlns:a16="http://schemas.microsoft.com/office/drawing/2014/main" val="1377165693"/>
                  </a:ext>
                </a:extLst>
              </a:tr>
              <a:tr h="46419">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11/18/2026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Closed</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SEY snapshot is closed. </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extLst>
                  <a:ext uri="{0D108BD9-81ED-4DB2-BD59-A6C34878D82A}">
                    <a16:rowId xmlns:a16="http://schemas.microsoft.com/office/drawing/2014/main" val="3060061633"/>
                  </a:ext>
                </a:extLst>
              </a:tr>
            </a:tbl>
          </a:graphicData>
        </a:graphic>
      </p:graphicFrame>
    </p:spTree>
    <p:extLst>
      <p:ext uri="{BB962C8B-B14F-4D97-AF65-F5344CB8AC3E}">
        <p14:creationId xmlns:p14="http://schemas.microsoft.com/office/powerpoint/2010/main" val="21310551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CA2F7-B38E-A238-C7B6-C5BC93DEE6B7}"/>
              </a:ext>
            </a:extLst>
          </p:cNvPr>
          <p:cNvSpPr>
            <a:spLocks noGrp="1"/>
          </p:cNvSpPr>
          <p:nvPr>
            <p:ph type="title"/>
          </p:nvPr>
        </p:nvSpPr>
        <p:spPr>
          <a:xfrm>
            <a:off x="1995054" y="6094193"/>
            <a:ext cx="8520542" cy="713172"/>
          </a:xfrm>
        </p:spPr>
        <p:txBody>
          <a:bodyPr/>
          <a:lstStyle/>
          <a:p>
            <a:r>
              <a:rPr lang="en-US" dirty="0"/>
              <a:t>Final Dates &amp; Data Release</a:t>
            </a:r>
          </a:p>
        </p:txBody>
      </p:sp>
      <p:sp>
        <p:nvSpPr>
          <p:cNvPr id="3" name="Content Placeholder 2">
            <a:extLst>
              <a:ext uri="{FF2B5EF4-FFF2-40B4-BE49-F238E27FC236}">
                <a16:creationId xmlns:a16="http://schemas.microsoft.com/office/drawing/2014/main" id="{BA994409-BC80-6463-66AD-11902FADEB47}"/>
              </a:ext>
            </a:extLst>
          </p:cNvPr>
          <p:cNvSpPr>
            <a:spLocks noGrp="1"/>
          </p:cNvSpPr>
          <p:nvPr>
            <p:ph idx="1"/>
          </p:nvPr>
        </p:nvSpPr>
        <p:spPr>
          <a:xfrm>
            <a:off x="227916" y="228599"/>
            <a:ext cx="11658600" cy="5486400"/>
          </a:xfrm>
        </p:spPr>
        <p:txBody>
          <a:bodyPr>
            <a:normAutofit/>
          </a:bodyPr>
          <a:lstStyle/>
          <a:p>
            <a:r>
              <a:rPr lang="en-US" b="1" dirty="0"/>
              <a:t>Focus: </a:t>
            </a:r>
            <a:r>
              <a:rPr lang="en-US" dirty="0"/>
              <a:t>Superintendent Verification Form &amp; Data Release</a:t>
            </a:r>
          </a:p>
          <a:p>
            <a:pPr marL="342900" indent="-342900">
              <a:buFont typeface="Arial" panose="020B0604020202020204" pitchFamily="34" charset="0"/>
              <a:buChar char="•"/>
            </a:pPr>
            <a:r>
              <a:rPr lang="en-US" b="1" dirty="0"/>
              <a:t>Superintendent Verification Form: </a:t>
            </a:r>
            <a:r>
              <a:rPr lang="en-US" dirty="0"/>
              <a:t>Scan and return signed forms to SEY inbox</a:t>
            </a:r>
            <a:endParaRPr lang="en-US" b="1" dirty="0"/>
          </a:p>
          <a:p>
            <a:pPr marL="1028700" lvl="1" indent="-342900"/>
            <a:r>
              <a:rPr lang="en-US" dirty="0"/>
              <a:t>Download from data pipeline ‘status dashboard’ screen</a:t>
            </a:r>
          </a:p>
          <a:p>
            <a:pPr marL="1028700" lvl="1" indent="-342900"/>
            <a:r>
              <a:rPr lang="en-US" dirty="0"/>
              <a:t>Signed by Superintendent</a:t>
            </a:r>
          </a:p>
          <a:p>
            <a:pPr marL="1485900" lvl="2" indent="-342900"/>
            <a:r>
              <a:rPr lang="en-US" dirty="0"/>
              <a:t>Certifies SEY and Graduation Guidelines data is accurate and complete</a:t>
            </a:r>
          </a:p>
          <a:p>
            <a:pPr marL="1485900" lvl="2" indent="-342900"/>
            <a:r>
              <a:rPr lang="en-US" dirty="0"/>
              <a:t>Acknowledgment that this data is used in district/school accountability frameworks</a:t>
            </a:r>
          </a:p>
          <a:p>
            <a:pPr marL="1028700" lvl="1" indent="-342900"/>
            <a:r>
              <a:rPr lang="en-US" dirty="0"/>
              <a:t>Dated after the last updated date of your SEY snapshot as shown on the SEY status dashboard</a:t>
            </a:r>
          </a:p>
          <a:p>
            <a:pPr marL="342900" indent="-342900">
              <a:buFont typeface="Arial" panose="020B0604020202020204" pitchFamily="34" charset="0"/>
              <a:buChar char="•"/>
            </a:pPr>
            <a:r>
              <a:rPr lang="en-US" b="1" dirty="0"/>
              <a:t>Data Release: </a:t>
            </a:r>
            <a:r>
              <a:rPr lang="en-US" dirty="0"/>
              <a:t>All data embargoed until the public data release in January 2027</a:t>
            </a:r>
          </a:p>
          <a:p>
            <a:pPr marL="1028700" lvl="1" indent="-342900"/>
            <a:r>
              <a:rPr lang="en-US" dirty="0"/>
              <a:t>LEA data available through COGNOS/CEDAR reports for internal use only</a:t>
            </a:r>
          </a:p>
          <a:p>
            <a:pPr marL="1028700" lvl="1" indent="-342900"/>
            <a:r>
              <a:rPr lang="en-US" dirty="0"/>
              <a:t>December through January Release CDE internal processes to prepare data for public release</a:t>
            </a:r>
          </a:p>
          <a:p>
            <a:pPr marL="1028700" lvl="1" indent="-342900"/>
            <a:r>
              <a:rPr lang="en-US" dirty="0"/>
              <a:t>LEAs receive a preview of the public data files a few days prior to the public data release</a:t>
            </a:r>
          </a:p>
          <a:p>
            <a:pPr lvl="1" indent="0">
              <a:buNone/>
            </a:pPr>
            <a:endParaRPr lang="en-US" dirty="0"/>
          </a:p>
          <a:p>
            <a:pPr algn="ctr"/>
            <a:r>
              <a:rPr lang="en-US" sz="2400" b="1" dirty="0">
                <a:solidFill>
                  <a:schemeClr val="accent5"/>
                </a:solidFill>
              </a:rPr>
              <a:t>Absolutely no data changes may occur after the final deadline on 12/1</a:t>
            </a:r>
          </a:p>
        </p:txBody>
      </p:sp>
      <p:sp>
        <p:nvSpPr>
          <p:cNvPr id="4" name="Slide Number Placeholder 3">
            <a:extLst>
              <a:ext uri="{FF2B5EF4-FFF2-40B4-BE49-F238E27FC236}">
                <a16:creationId xmlns:a16="http://schemas.microsoft.com/office/drawing/2014/main" id="{306A1C35-BABF-9787-C4C7-7A63E1F6D636}"/>
              </a:ext>
            </a:extLst>
          </p:cNvPr>
          <p:cNvSpPr>
            <a:spLocks noGrp="1"/>
          </p:cNvSpPr>
          <p:nvPr>
            <p:ph type="sldNum" sz="quarter" idx="12"/>
          </p:nvPr>
        </p:nvSpPr>
        <p:spPr>
          <a:xfrm>
            <a:off x="227916" y="6489679"/>
            <a:ext cx="772748" cy="279444"/>
          </a:xfrm>
        </p:spPr>
        <p:txBody>
          <a:bodyPr/>
          <a:lstStyle/>
          <a:p>
            <a:fld id="{C479D5F6-EDCB-402A-AC08-4943A1820E8F}" type="slidenum">
              <a:rPr lang="en-US" smtClean="0"/>
              <a:pPr/>
              <a:t>44</a:t>
            </a:fld>
            <a:endParaRPr lang="en-US" dirty="0"/>
          </a:p>
        </p:txBody>
      </p:sp>
    </p:spTree>
    <p:extLst>
      <p:ext uri="{BB962C8B-B14F-4D97-AF65-F5344CB8AC3E}">
        <p14:creationId xmlns:p14="http://schemas.microsoft.com/office/powerpoint/2010/main" val="7899447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B6F7A1-8818-6155-AB2B-E7D0DDE0C29F}"/>
              </a:ext>
            </a:extLst>
          </p:cNvPr>
          <p:cNvSpPr>
            <a:spLocks noGrp="1"/>
          </p:cNvSpPr>
          <p:nvPr>
            <p:ph type="title"/>
          </p:nvPr>
        </p:nvSpPr>
        <p:spPr/>
        <p:txBody>
          <a:bodyPr/>
          <a:lstStyle/>
          <a:p>
            <a:r>
              <a:rPr lang="en-US" dirty="0"/>
              <a:t>Key Dates—Final Dates</a:t>
            </a:r>
          </a:p>
        </p:txBody>
      </p:sp>
      <p:sp>
        <p:nvSpPr>
          <p:cNvPr id="3" name="Slide Number Placeholder 2">
            <a:extLst>
              <a:ext uri="{FF2B5EF4-FFF2-40B4-BE49-F238E27FC236}">
                <a16:creationId xmlns:a16="http://schemas.microsoft.com/office/drawing/2014/main" id="{F6764973-E11D-9EA7-D898-F7D3FD96F0E6}"/>
              </a:ext>
            </a:extLst>
          </p:cNvPr>
          <p:cNvSpPr>
            <a:spLocks noGrp="1"/>
          </p:cNvSpPr>
          <p:nvPr>
            <p:ph type="sldNum" sz="quarter" idx="12"/>
          </p:nvPr>
        </p:nvSpPr>
        <p:spPr/>
        <p:txBody>
          <a:bodyPr/>
          <a:lstStyle/>
          <a:p>
            <a:fld id="{C479D5F6-EDCB-402A-AC08-4943A1820E8F}" type="slidenum">
              <a:rPr lang="en-US" smtClean="0"/>
              <a:pPr/>
              <a:t>45</a:t>
            </a:fld>
            <a:endParaRPr lang="en-US" dirty="0"/>
          </a:p>
        </p:txBody>
      </p:sp>
      <p:graphicFrame>
        <p:nvGraphicFramePr>
          <p:cNvPr id="9" name="Content Placeholder 8">
            <a:extLst>
              <a:ext uri="{FF2B5EF4-FFF2-40B4-BE49-F238E27FC236}">
                <a16:creationId xmlns:a16="http://schemas.microsoft.com/office/drawing/2014/main" id="{ADAD6933-6428-5640-7B49-E632E0349A48}"/>
              </a:ext>
            </a:extLst>
          </p:cNvPr>
          <p:cNvGraphicFramePr>
            <a:graphicFrameLocks noGrp="1"/>
          </p:cNvGraphicFramePr>
          <p:nvPr>
            <p:ph idx="1"/>
            <p:extLst>
              <p:ext uri="{D42A27DB-BD31-4B8C-83A1-F6EECF244321}">
                <p14:modId xmlns:p14="http://schemas.microsoft.com/office/powerpoint/2010/main" val="1306614595"/>
              </p:ext>
            </p:extLst>
          </p:nvPr>
        </p:nvGraphicFramePr>
        <p:xfrm>
          <a:off x="381000" y="268750"/>
          <a:ext cx="11430000" cy="2897632"/>
        </p:xfrm>
        <a:graphic>
          <a:graphicData uri="http://schemas.openxmlformats.org/drawingml/2006/table">
            <a:tbl>
              <a:tblPr firstRow="1" bandRow="1"/>
              <a:tblGrid>
                <a:gridCol w="1828800">
                  <a:extLst>
                    <a:ext uri="{9D8B030D-6E8A-4147-A177-3AD203B41FA5}">
                      <a16:colId xmlns:a16="http://schemas.microsoft.com/office/drawing/2014/main" val="395582855"/>
                    </a:ext>
                  </a:extLst>
                </a:gridCol>
                <a:gridCol w="2438400">
                  <a:extLst>
                    <a:ext uri="{9D8B030D-6E8A-4147-A177-3AD203B41FA5}">
                      <a16:colId xmlns:a16="http://schemas.microsoft.com/office/drawing/2014/main" val="1073431164"/>
                    </a:ext>
                  </a:extLst>
                </a:gridCol>
                <a:gridCol w="7162800">
                  <a:extLst>
                    <a:ext uri="{9D8B030D-6E8A-4147-A177-3AD203B41FA5}">
                      <a16:colId xmlns:a16="http://schemas.microsoft.com/office/drawing/2014/main" val="2777029023"/>
                    </a:ext>
                  </a:extLst>
                </a:gridCol>
              </a:tblGrid>
              <a:tr h="78828">
                <a:tc>
                  <a:txBody>
                    <a:bodyPr/>
                    <a:lstStyle/>
                    <a:p>
                      <a:pPr marL="0" marR="0">
                        <a:lnSpc>
                          <a:spcPct val="107000"/>
                        </a:lnSpc>
                        <a:spcAft>
                          <a:spcPts val="800"/>
                        </a:spcAft>
                        <a:buNone/>
                        <a:tabLst>
                          <a:tab pos="2028825" algn="l"/>
                        </a:tabLst>
                      </a:pPr>
                      <a:r>
                        <a:rPr lang="en-US" sz="1600" dirty="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Date</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7000"/>
                        </a:lnSpc>
                        <a:spcAft>
                          <a:spcPts val="800"/>
                        </a:spcAft>
                        <a:buNone/>
                        <a:tabLst>
                          <a:tab pos="2028825" algn="l"/>
                        </a:tabLst>
                      </a:pPr>
                      <a:r>
                        <a:rPr lang="en-US" sz="160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marL="0" marR="0">
                        <a:lnSpc>
                          <a:spcPct val="107000"/>
                        </a:lnSpc>
                        <a:spcAft>
                          <a:spcPts val="800"/>
                        </a:spcAft>
                        <a:buNone/>
                        <a:tabLst>
                          <a:tab pos="2028825" algn="l"/>
                        </a:tabLst>
                      </a:pPr>
                      <a:r>
                        <a:rPr lang="en-US" sz="1600">
                          <a:solidFill>
                            <a:srgbClr val="FFFFFF"/>
                          </a:solidFill>
                          <a:effectLst/>
                          <a:latin typeface="Montserrat SemiBold" panose="00000700000000000000" pitchFamily="2" charset="0"/>
                          <a:ea typeface="Montserrat" panose="00000500000000000000" pitchFamily="2" charset="0"/>
                          <a:cs typeface="Times New Roman" panose="02020603050405020304" pitchFamily="18" charset="0"/>
                        </a:rPr>
                        <a:t>Event Description</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4163521627"/>
                  </a:ext>
                </a:extLst>
              </a:tr>
              <a:tr h="1188720">
                <a:tc>
                  <a:txBody>
                    <a:bodyPr/>
                    <a:lstStyle/>
                    <a:p>
                      <a:pPr marL="0" marR="0">
                        <a:lnSpc>
                          <a:spcPct val="100000"/>
                        </a:lnSpc>
                        <a:spcAft>
                          <a:spcPts val="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11/19/2026 to 11/24/2026</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Report Review</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tc>
                  <a:txBody>
                    <a:bodyPr/>
                    <a:lstStyle/>
                    <a:p>
                      <a:pPr marL="0" marR="0">
                        <a:lnSpc>
                          <a:spcPct val="100000"/>
                        </a:lnSpc>
                        <a:spcAft>
                          <a:spcPts val="0"/>
                        </a:spcAft>
                        <a:buNone/>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Final review of graduation/completion, dropout, and mobility/stability rates.</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p>
                      <a:pPr marL="342900" marR="0" lvl="0" indent="-342900">
                        <a:lnSpc>
                          <a:spcPct val="100000"/>
                        </a:lnSpc>
                        <a:spcAft>
                          <a:spcPts val="0"/>
                        </a:spcAft>
                        <a:buFont typeface="Symbol" panose="05050102010706020507" pitchFamily="18" charset="2"/>
                        <a:buChar char=""/>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Reconcile any issues found in CDE’s final review process. SEY Collection lead will notify impacted LEAs directly.</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p>
                      <a:pPr marL="342900" marR="0" lvl="0" indent="-342900">
                        <a:lnSpc>
                          <a:spcPct val="100000"/>
                        </a:lnSpc>
                        <a:spcAft>
                          <a:spcPts val="0"/>
                        </a:spcAft>
                        <a:buFont typeface="Symbol" panose="05050102010706020507" pitchFamily="18" charset="2"/>
                        <a:buChar char=""/>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Reminder: A new Superintendent Verification (Sign-Off) form may be required if changes occur.</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FD6"/>
                    </a:solidFill>
                  </a:tcPr>
                </a:tc>
                <a:extLst>
                  <a:ext uri="{0D108BD9-81ED-4DB2-BD59-A6C34878D82A}">
                    <a16:rowId xmlns:a16="http://schemas.microsoft.com/office/drawing/2014/main" val="1649418245"/>
                  </a:ext>
                </a:extLst>
              </a:tr>
              <a:tr h="457200">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12/1/2026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ED2"/>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Deadline</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ED2"/>
                    </a:solidFill>
                  </a:tcPr>
                </a:tc>
                <a:tc>
                  <a:txBody>
                    <a:bodyPr/>
                    <a:lstStyle/>
                    <a:p>
                      <a:pPr marL="0" marR="0">
                        <a:lnSpc>
                          <a:spcPct val="100000"/>
                        </a:lnSpc>
                        <a:spcAft>
                          <a:spcPts val="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Superintendent Verification (sign-off) form due.</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p>
                      <a:pPr marL="0" marR="0">
                        <a:lnSpc>
                          <a:spcPct val="100000"/>
                        </a:lnSpc>
                        <a:spcAft>
                          <a:spcPts val="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Data remains embargoed until the official release in January.</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ED2"/>
                    </a:solidFill>
                  </a:tcPr>
                </a:tc>
                <a:extLst>
                  <a:ext uri="{0D108BD9-81ED-4DB2-BD59-A6C34878D82A}">
                    <a16:rowId xmlns:a16="http://schemas.microsoft.com/office/drawing/2014/main" val="714789213"/>
                  </a:ext>
                </a:extLst>
              </a:tr>
              <a:tr h="457200">
                <a:tc>
                  <a:txBody>
                    <a:bodyPr/>
                    <a:lstStyle/>
                    <a:p>
                      <a:pPr marL="0" marR="0">
                        <a:lnSpc>
                          <a:spcPct val="100000"/>
                        </a:lnSpc>
                        <a:spcAft>
                          <a:spcPts val="0"/>
                        </a:spcAft>
                        <a:buNone/>
                        <a:tabLst>
                          <a:tab pos="2028825" algn="l"/>
                        </a:tabLst>
                      </a:pPr>
                      <a:r>
                        <a:rPr lang="en-US" sz="140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12/2/2026</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0"/>
                        </a:spcAft>
                        <a:buNone/>
                        <a:tabLst>
                          <a:tab pos="2028825" algn="l"/>
                        </a:tabLst>
                      </a:pPr>
                      <a:r>
                        <a:rPr lang="en-US" sz="1400" b="1">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Closed</a:t>
                      </a:r>
                      <a:endParaRPr lang="en-US" sz="140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tc>
                  <a:txBody>
                    <a:bodyPr/>
                    <a:lstStyle/>
                    <a:p>
                      <a:pPr marL="0" marR="0">
                        <a:lnSpc>
                          <a:spcPct val="100000"/>
                        </a:lnSpc>
                        <a:spcAft>
                          <a:spcPts val="0"/>
                        </a:spcAft>
                        <a:buNone/>
                        <a:tabLst>
                          <a:tab pos="2028825" algn="l"/>
                        </a:tabLst>
                      </a:pPr>
                      <a:r>
                        <a:rPr lang="en-US" sz="1400" dirty="0">
                          <a:solidFill>
                            <a:srgbClr val="000000"/>
                          </a:solidFill>
                          <a:effectLst/>
                          <a:latin typeface="Montserrat" panose="00000500000000000000" pitchFamily="2" charset="0"/>
                          <a:ea typeface="Montserrat" panose="00000500000000000000" pitchFamily="2" charset="0"/>
                          <a:cs typeface="Times New Roman" panose="02020603050405020304" pitchFamily="18" charset="0"/>
                        </a:rPr>
                        <a:t>Collection is closed and finalized. </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p>
                      <a:pPr marL="0" marR="0">
                        <a:lnSpc>
                          <a:spcPct val="100000"/>
                        </a:lnSpc>
                        <a:spcAft>
                          <a:spcPts val="0"/>
                        </a:spcAft>
                        <a:buNone/>
                        <a:tabLst>
                          <a:tab pos="2028825" algn="l"/>
                        </a:tabLst>
                      </a:pPr>
                      <a:r>
                        <a:rPr lang="en-US" sz="1400" b="1" dirty="0">
                          <a:solidFill>
                            <a:srgbClr val="611019"/>
                          </a:solidFill>
                          <a:effectLst/>
                          <a:latin typeface="Montserrat" panose="00000500000000000000" pitchFamily="2" charset="0"/>
                          <a:ea typeface="Montserrat" panose="00000500000000000000" pitchFamily="2" charset="0"/>
                          <a:cs typeface="Times New Roman" panose="02020603050405020304" pitchFamily="18" charset="0"/>
                        </a:rPr>
                        <a:t>Absolutely no data changes can be made at this point.</a:t>
                      </a:r>
                      <a:endParaRPr lang="en-US" sz="1400" dirty="0">
                        <a:effectLst/>
                        <a:latin typeface="Montserrat" panose="00000500000000000000" pitchFamily="2" charset="0"/>
                        <a:ea typeface="Montserrat" panose="00000500000000000000" pitchFamily="2"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4D4D4"/>
                    </a:solidFill>
                  </a:tcPr>
                </a:tc>
                <a:extLst>
                  <a:ext uri="{0D108BD9-81ED-4DB2-BD59-A6C34878D82A}">
                    <a16:rowId xmlns:a16="http://schemas.microsoft.com/office/drawing/2014/main" val="1129940559"/>
                  </a:ext>
                </a:extLst>
              </a:tr>
              <a:tr h="548640">
                <a:tc>
                  <a:txBody>
                    <a:bodyPr/>
                    <a:lstStyle/>
                    <a:p>
                      <a:pPr marL="0" marR="0">
                        <a:lnSpc>
                          <a:spcPct val="107000"/>
                        </a:lnSpc>
                        <a:spcAft>
                          <a:spcPts val="800"/>
                        </a:spcAft>
                        <a:buNone/>
                        <a:tabLst>
                          <a:tab pos="2028825" algn="l"/>
                        </a:tabLst>
                      </a:pPr>
                      <a:r>
                        <a:rPr lang="en-US" sz="1400" b="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January 2027</a:t>
                      </a: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07000"/>
                        </a:lnSpc>
                        <a:spcAft>
                          <a:spcPts val="800"/>
                        </a:spcAft>
                        <a:buNone/>
                        <a:tabLst>
                          <a:tab pos="2028825" algn="l"/>
                        </a:tabLst>
                      </a:pPr>
                      <a:r>
                        <a:rPr lang="en-US" sz="1400" b="1"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Data Release</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07000"/>
                        </a:lnSpc>
                        <a:spcAft>
                          <a:spcPts val="800"/>
                        </a:spcAft>
                        <a:buNone/>
                        <a:tabLst>
                          <a:tab pos="2028825" algn="l"/>
                        </a:tabLst>
                      </a:pPr>
                      <a:r>
                        <a:rPr lang="en-US" sz="1400" b="0" dirty="0">
                          <a:solidFill>
                            <a:schemeClr val="tx1"/>
                          </a:solidFill>
                          <a:effectLst/>
                          <a:latin typeface="Montserrat" panose="00000500000000000000" pitchFamily="2" charset="0"/>
                          <a:ea typeface="Montserrat" panose="00000500000000000000" pitchFamily="2" charset="0"/>
                          <a:cs typeface="Times New Roman" panose="02020603050405020304" pitchFamily="18" charset="0"/>
                        </a:rPr>
                        <a:t>Official data release and embargo lifts. Graduation/completion, dropout, and mobility rates posted on the CDE website and released to the public.</a:t>
                      </a: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144187928"/>
                  </a:ext>
                </a:extLst>
              </a:tr>
            </a:tbl>
          </a:graphicData>
        </a:graphic>
      </p:graphicFrame>
    </p:spTree>
    <p:extLst>
      <p:ext uri="{BB962C8B-B14F-4D97-AF65-F5344CB8AC3E}">
        <p14:creationId xmlns:p14="http://schemas.microsoft.com/office/powerpoint/2010/main" val="13301211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BCD45-B68A-5BF2-F275-09817AE72DB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46FAF41-5916-F918-BA4D-7B7D7366335F}"/>
              </a:ext>
            </a:extLst>
          </p:cNvPr>
          <p:cNvSpPr>
            <a:spLocks noGrp="1"/>
          </p:cNvSpPr>
          <p:nvPr>
            <p:ph type="ctrTitle"/>
          </p:nvPr>
        </p:nvSpPr>
        <p:spPr>
          <a:xfrm>
            <a:off x="0" y="4326903"/>
            <a:ext cx="12192000" cy="1371600"/>
          </a:xfrm>
        </p:spPr>
        <p:txBody>
          <a:bodyPr/>
          <a:lstStyle/>
          <a:p>
            <a:r>
              <a:rPr lang="en-US" dirty="0"/>
              <a:t>Collection Process</a:t>
            </a:r>
          </a:p>
        </p:txBody>
      </p:sp>
      <p:sp>
        <p:nvSpPr>
          <p:cNvPr id="4" name="Slide Number Placeholder 3">
            <a:extLst>
              <a:ext uri="{FF2B5EF4-FFF2-40B4-BE49-F238E27FC236}">
                <a16:creationId xmlns:a16="http://schemas.microsoft.com/office/drawing/2014/main" id="{1B14F0B9-FECA-FC1D-91C2-533C01B29EDC}"/>
              </a:ext>
            </a:extLst>
          </p:cNvPr>
          <p:cNvSpPr>
            <a:spLocks noGrp="1"/>
          </p:cNvSpPr>
          <p:nvPr>
            <p:ph type="sldNum" sz="quarter" idx="12"/>
          </p:nvPr>
        </p:nvSpPr>
        <p:spPr>
          <a:xfrm>
            <a:off x="227916" y="6427021"/>
            <a:ext cx="2743200" cy="365125"/>
          </a:xfrm>
        </p:spPr>
        <p:txBody>
          <a:bodyPr/>
          <a:lstStyle/>
          <a:p>
            <a:fld id="{C479D5F6-EDCB-402A-AC08-4943A1820E8F}" type="slidenum">
              <a:rPr lang="en-US" smtClean="0"/>
              <a:pPr/>
              <a:t>46</a:t>
            </a:fld>
            <a:endParaRPr lang="en-US" dirty="0"/>
          </a:p>
        </p:txBody>
      </p:sp>
    </p:spTree>
    <p:extLst>
      <p:ext uri="{BB962C8B-B14F-4D97-AF65-F5344CB8AC3E}">
        <p14:creationId xmlns:p14="http://schemas.microsoft.com/office/powerpoint/2010/main" val="1555680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D54CE0-C428-435C-F769-3846FB5E4535}"/>
              </a:ext>
            </a:extLst>
          </p:cNvPr>
          <p:cNvSpPr>
            <a:spLocks noGrp="1"/>
          </p:cNvSpPr>
          <p:nvPr>
            <p:ph type="ctrTitle"/>
          </p:nvPr>
        </p:nvSpPr>
        <p:spPr/>
        <p:txBody>
          <a:bodyPr/>
          <a:lstStyle/>
          <a:p>
            <a:r>
              <a:rPr lang="en-US" dirty="0"/>
              <a:t>Prepare</a:t>
            </a:r>
          </a:p>
        </p:txBody>
      </p:sp>
      <p:sp>
        <p:nvSpPr>
          <p:cNvPr id="3" name="Slide Number Placeholder 2">
            <a:extLst>
              <a:ext uri="{FF2B5EF4-FFF2-40B4-BE49-F238E27FC236}">
                <a16:creationId xmlns:a16="http://schemas.microsoft.com/office/drawing/2014/main" id="{397888AD-5FB4-E5F9-721B-0B341D951642}"/>
              </a:ext>
            </a:extLst>
          </p:cNvPr>
          <p:cNvSpPr>
            <a:spLocks noGrp="1"/>
          </p:cNvSpPr>
          <p:nvPr>
            <p:ph type="sldNum" sz="quarter" idx="12"/>
          </p:nvPr>
        </p:nvSpPr>
        <p:spPr/>
        <p:txBody>
          <a:bodyPr/>
          <a:lstStyle/>
          <a:p>
            <a:fld id="{C479D5F6-EDCB-402A-AC08-4943A1820E8F}" type="slidenum">
              <a:rPr lang="en-US" smtClean="0"/>
              <a:pPr/>
              <a:t>47</a:t>
            </a:fld>
            <a:endParaRPr lang="en-US" dirty="0"/>
          </a:p>
        </p:txBody>
      </p:sp>
    </p:spTree>
    <p:extLst>
      <p:ext uri="{BB962C8B-B14F-4D97-AF65-F5344CB8AC3E}">
        <p14:creationId xmlns:p14="http://schemas.microsoft.com/office/powerpoint/2010/main" val="11158529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52BFA9-CBCC-35CF-A376-059064A8ECE7}"/>
              </a:ext>
            </a:extLst>
          </p:cNvPr>
          <p:cNvSpPr>
            <a:spLocks noGrp="1"/>
          </p:cNvSpPr>
          <p:nvPr>
            <p:ph type="title"/>
          </p:nvPr>
        </p:nvSpPr>
        <p:spPr/>
        <p:txBody>
          <a:bodyPr/>
          <a:lstStyle/>
          <a:p>
            <a:r>
              <a:rPr lang="en-US" dirty="0"/>
              <a:t>Checklist</a:t>
            </a:r>
          </a:p>
        </p:txBody>
      </p:sp>
      <p:sp>
        <p:nvSpPr>
          <p:cNvPr id="5" name="Content Placeholder 4">
            <a:extLst>
              <a:ext uri="{FF2B5EF4-FFF2-40B4-BE49-F238E27FC236}">
                <a16:creationId xmlns:a16="http://schemas.microsoft.com/office/drawing/2014/main" id="{AD1FE81A-5778-0114-8E98-10C0B83F7B8D}"/>
              </a:ext>
            </a:extLst>
          </p:cNvPr>
          <p:cNvSpPr>
            <a:spLocks noGrp="1"/>
          </p:cNvSpPr>
          <p:nvPr>
            <p:ph idx="1"/>
          </p:nvPr>
        </p:nvSpPr>
        <p:spPr>
          <a:xfrm>
            <a:off x="227916" y="228599"/>
            <a:ext cx="11658600" cy="5709746"/>
          </a:xfrm>
        </p:spPr>
        <p:txBody>
          <a:bodyPr>
            <a:normAutofit fontScale="77500" lnSpcReduction="20000"/>
          </a:bodyPr>
          <a:lstStyle/>
          <a:p>
            <a:pPr>
              <a:buFont typeface="Wingdings" panose="05000000000000000000" pitchFamily="2" charset="2"/>
              <a:buChar char="q"/>
            </a:pPr>
            <a:r>
              <a:rPr lang="en-US" dirty="0"/>
              <a:t>Ensure you have access/logins for following systems</a:t>
            </a:r>
          </a:p>
          <a:p>
            <a:pPr lvl="1">
              <a:buFont typeface="Wingdings" panose="05000000000000000000" pitchFamily="2" charset="2"/>
              <a:buChar char="q"/>
            </a:pPr>
            <a:r>
              <a:rPr lang="en-US" dirty="0"/>
              <a:t>Your LEA’s Student Information System (SIS)</a:t>
            </a:r>
          </a:p>
          <a:p>
            <a:pPr lvl="2"/>
            <a:r>
              <a:rPr lang="en-US" dirty="0"/>
              <a:t>Must have ability to extract state reporting files and edit student records for related data fields</a:t>
            </a:r>
          </a:p>
          <a:p>
            <a:pPr lvl="1">
              <a:buFont typeface="Wingdings" panose="05000000000000000000" pitchFamily="2" charset="2"/>
              <a:buChar char="q"/>
            </a:pPr>
            <a:r>
              <a:rPr lang="en-US" dirty="0"/>
              <a:t>Data Pipeline &amp; COGNOS/CEDAR</a:t>
            </a:r>
          </a:p>
          <a:p>
            <a:pPr lvl="1">
              <a:buFont typeface="Wingdings" panose="05000000000000000000" pitchFamily="2" charset="2"/>
              <a:buChar char="q"/>
            </a:pPr>
            <a:r>
              <a:rPr lang="en-US" dirty="0"/>
              <a:t>RITS (at least viewing permissions)</a:t>
            </a:r>
          </a:p>
          <a:p>
            <a:pPr lvl="1">
              <a:buFont typeface="Wingdings" panose="05000000000000000000" pitchFamily="2" charset="2"/>
              <a:buChar char="q"/>
            </a:pPr>
            <a:r>
              <a:rPr lang="en-US" dirty="0"/>
              <a:t>Syncplicity Student Folder</a:t>
            </a:r>
          </a:p>
          <a:p>
            <a:pPr lvl="2"/>
            <a:r>
              <a:rPr lang="en-US" i="1" dirty="0"/>
              <a:t>District Code – District Name – </a:t>
            </a:r>
            <a:r>
              <a:rPr lang="en-US" b="1" i="1" dirty="0"/>
              <a:t>Student</a:t>
            </a:r>
          </a:p>
          <a:p>
            <a:pPr>
              <a:buFont typeface="Wingdings" panose="05000000000000000000" pitchFamily="2" charset="2"/>
              <a:buChar char="q"/>
            </a:pPr>
            <a:r>
              <a:rPr lang="en-US" dirty="0"/>
              <a:t>Bookmark important CDE websites &amp; review supporting documentation</a:t>
            </a:r>
          </a:p>
          <a:p>
            <a:pPr lvl="1"/>
            <a:r>
              <a:rPr lang="en-US" dirty="0">
                <a:hlinkClick r:id="rId3" action="ppaction://hlinksldjump"/>
              </a:rPr>
              <a:t>Slide #53</a:t>
            </a:r>
            <a:endParaRPr lang="en-US" dirty="0"/>
          </a:p>
          <a:p>
            <a:pPr>
              <a:buFont typeface="Wingdings" panose="05000000000000000000" pitchFamily="2" charset="2"/>
              <a:buChar char="q"/>
            </a:pPr>
            <a:r>
              <a:rPr lang="en-US" dirty="0"/>
              <a:t>Sign up for data pipeline TH emails if you don’t already receive them </a:t>
            </a:r>
          </a:p>
          <a:p>
            <a:pPr lvl="1"/>
            <a:r>
              <a:rPr lang="en-US" dirty="0"/>
              <a:t>Directions posted on </a:t>
            </a:r>
            <a:r>
              <a:rPr lang="en-US" dirty="0">
                <a:hlinkClick r:id="rId4"/>
              </a:rPr>
              <a:t>Data Pipeline Training Page </a:t>
            </a:r>
            <a:r>
              <a:rPr lang="en-US" dirty="0">
                <a:sym typeface="Wingdings" panose="05000000000000000000" pitchFamily="2" charset="2"/>
                <a:hlinkClick r:id="rId4"/>
              </a:rPr>
              <a:t> TH tab</a:t>
            </a:r>
            <a:endParaRPr lang="en-US" dirty="0"/>
          </a:p>
          <a:p>
            <a:pPr>
              <a:buFont typeface="Wingdings" panose="05000000000000000000" pitchFamily="2" charset="2"/>
              <a:buChar char="q"/>
            </a:pPr>
            <a:r>
              <a:rPr lang="en-US" dirty="0"/>
              <a:t>Plan to maintain data privacy for Personally Identifiable Information (PII)</a:t>
            </a:r>
          </a:p>
          <a:p>
            <a:pPr lvl="1"/>
            <a:r>
              <a:rPr lang="en-US" dirty="0"/>
              <a:t>What are your internal processes?</a:t>
            </a:r>
          </a:p>
          <a:p>
            <a:pPr lvl="1"/>
            <a:r>
              <a:rPr lang="en-US" dirty="0"/>
              <a:t>Utilize Syncplicity when communicating with CDE</a:t>
            </a:r>
          </a:p>
          <a:p>
            <a:pPr>
              <a:buFont typeface="Wingdings" panose="05000000000000000000" pitchFamily="2" charset="2"/>
              <a:buChar char="q"/>
            </a:pPr>
            <a:r>
              <a:rPr lang="en-US" dirty="0"/>
              <a:t>Gather/Save Critical Contact Information</a:t>
            </a:r>
          </a:p>
          <a:p>
            <a:pPr lvl="1">
              <a:buFont typeface="Wingdings" panose="05000000000000000000" pitchFamily="2" charset="2"/>
              <a:buChar char="q"/>
            </a:pPr>
            <a:r>
              <a:rPr lang="en-US" dirty="0"/>
              <a:t>CDE: Reagan Ward, </a:t>
            </a:r>
            <a:r>
              <a:rPr lang="en-US" dirty="0">
                <a:hlinkClick r:id="rId5"/>
              </a:rPr>
              <a:t>StudentEndOfYear@cde.state.co.us</a:t>
            </a:r>
            <a:r>
              <a:rPr lang="en-US" dirty="0"/>
              <a:t>, 720-484-9057 </a:t>
            </a:r>
          </a:p>
          <a:p>
            <a:pPr lvl="1">
              <a:buFont typeface="Wingdings" panose="05000000000000000000" pitchFamily="2" charset="2"/>
              <a:buChar char="q"/>
            </a:pPr>
            <a:r>
              <a:rPr lang="en-US" dirty="0"/>
              <a:t>CDE: </a:t>
            </a:r>
            <a:r>
              <a:rPr lang="en-US" dirty="0">
                <a:hlinkClick r:id="rId6"/>
              </a:rPr>
              <a:t>Data Pipeline Collection Support Booking Page</a:t>
            </a:r>
            <a:endParaRPr lang="en-US" dirty="0"/>
          </a:p>
          <a:p>
            <a:pPr lvl="1">
              <a:buFont typeface="Wingdings" panose="05000000000000000000" pitchFamily="2" charset="2"/>
              <a:buChar char="q"/>
            </a:pPr>
            <a:r>
              <a:rPr lang="en-US" dirty="0"/>
              <a:t>Check your contact information on the COGNOS report </a:t>
            </a:r>
            <a:r>
              <a:rPr lang="en-US" i="1" dirty="0"/>
              <a:t>SEY Respondent Contact List </a:t>
            </a:r>
            <a:r>
              <a:rPr lang="en-US" dirty="0"/>
              <a:t>for accuracy</a:t>
            </a:r>
          </a:p>
          <a:p>
            <a:pPr lvl="1">
              <a:buFont typeface="Wingdings" panose="05000000000000000000" pitchFamily="2" charset="2"/>
              <a:buChar char="q"/>
            </a:pPr>
            <a:r>
              <a:rPr lang="en-US" dirty="0"/>
              <a:t>Internal:</a:t>
            </a:r>
          </a:p>
          <a:p>
            <a:pPr lvl="2"/>
            <a:r>
              <a:rPr lang="en-US" dirty="0"/>
              <a:t>Ensure know which colleagues support/oversee which programs such as—Multilingual Learners, Homeless, Foster, </a:t>
            </a:r>
            <a:r>
              <a:rPr lang="en-US" dirty="0" err="1"/>
              <a:t>SpED</a:t>
            </a:r>
            <a:r>
              <a:rPr lang="en-US" dirty="0"/>
              <a:t> including </a:t>
            </a:r>
            <a:r>
              <a:rPr lang="en-US" dirty="0" err="1"/>
              <a:t>SpED</a:t>
            </a:r>
            <a:r>
              <a:rPr lang="en-US" dirty="0"/>
              <a:t> Transition, Title 1, Gifted &amp; Talented, Postsecondary Programs such as ASCENT/TREP/PTECH, Free/Reduced Lunch, Graduation Guidelines, school staff to validate adequate documentation of transfer for school exit types</a:t>
            </a:r>
          </a:p>
          <a:p>
            <a:pPr lvl="2"/>
            <a:r>
              <a:rPr lang="en-US" dirty="0"/>
              <a:t>Do you have colleagues who will support data validation such as district accountability staff?</a:t>
            </a:r>
          </a:p>
          <a:p>
            <a:pPr lvl="2"/>
            <a:r>
              <a:rPr lang="en-US" dirty="0"/>
              <a:t>Who needs to be notified of preliminary data?</a:t>
            </a:r>
          </a:p>
          <a:p>
            <a:pPr>
              <a:buFont typeface="Wingdings" panose="05000000000000000000" pitchFamily="2" charset="2"/>
              <a:buChar char="q"/>
            </a:pPr>
            <a:endParaRPr lang="en-US" dirty="0"/>
          </a:p>
        </p:txBody>
      </p:sp>
      <p:sp>
        <p:nvSpPr>
          <p:cNvPr id="3" name="Slide Number Placeholder 2">
            <a:extLst>
              <a:ext uri="{FF2B5EF4-FFF2-40B4-BE49-F238E27FC236}">
                <a16:creationId xmlns:a16="http://schemas.microsoft.com/office/drawing/2014/main" id="{3141B963-BC47-3960-95C2-E878BCDB00C3}"/>
              </a:ext>
            </a:extLst>
          </p:cNvPr>
          <p:cNvSpPr>
            <a:spLocks noGrp="1"/>
          </p:cNvSpPr>
          <p:nvPr>
            <p:ph type="sldNum" sz="quarter" idx="12"/>
          </p:nvPr>
        </p:nvSpPr>
        <p:spPr/>
        <p:txBody>
          <a:bodyPr/>
          <a:lstStyle/>
          <a:p>
            <a:fld id="{C479D5F6-EDCB-402A-AC08-4943A1820E8F}" type="slidenum">
              <a:rPr lang="en-US" smtClean="0"/>
              <a:pPr/>
              <a:t>48</a:t>
            </a:fld>
            <a:endParaRPr lang="en-US" dirty="0"/>
          </a:p>
        </p:txBody>
      </p:sp>
    </p:spTree>
    <p:extLst>
      <p:ext uri="{BB962C8B-B14F-4D97-AF65-F5344CB8AC3E}">
        <p14:creationId xmlns:p14="http://schemas.microsoft.com/office/powerpoint/2010/main" val="2891646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2ED0A63-6C30-6A7C-8800-E4C6EF291EFF}"/>
              </a:ext>
            </a:extLst>
          </p:cNvPr>
          <p:cNvSpPr>
            <a:spLocks noGrp="1"/>
          </p:cNvSpPr>
          <p:nvPr>
            <p:ph type="title"/>
          </p:nvPr>
        </p:nvSpPr>
        <p:spPr/>
        <p:txBody>
          <a:bodyPr/>
          <a:lstStyle/>
          <a:p>
            <a:r>
              <a:rPr lang="en-US" dirty="0"/>
              <a:t>Identity Management (</a:t>
            </a:r>
            <a:r>
              <a:rPr lang="en-US" dirty="0" err="1"/>
              <a:t>IdM</a:t>
            </a:r>
            <a:r>
              <a:rPr lang="en-US" dirty="0"/>
              <a:t>) Roles</a:t>
            </a:r>
          </a:p>
        </p:txBody>
      </p:sp>
      <p:sp>
        <p:nvSpPr>
          <p:cNvPr id="8" name="Content Placeholder 7">
            <a:extLst>
              <a:ext uri="{FF2B5EF4-FFF2-40B4-BE49-F238E27FC236}">
                <a16:creationId xmlns:a16="http://schemas.microsoft.com/office/drawing/2014/main" id="{F77D5446-DB08-65F8-4227-433698D64D43}"/>
              </a:ext>
            </a:extLst>
          </p:cNvPr>
          <p:cNvSpPr>
            <a:spLocks noGrp="1"/>
          </p:cNvSpPr>
          <p:nvPr>
            <p:ph sz="quarter" idx="16"/>
          </p:nvPr>
        </p:nvSpPr>
        <p:spPr>
          <a:xfrm>
            <a:off x="272959" y="322799"/>
            <a:ext cx="5715000" cy="2336865"/>
          </a:xfrm>
        </p:spPr>
        <p:txBody>
          <a:bodyPr>
            <a:normAutofit fontScale="85000" lnSpcReduction="20000"/>
          </a:bodyPr>
          <a:lstStyle/>
          <a:p>
            <a:r>
              <a:rPr lang="en-US" b="1" dirty="0"/>
              <a:t>Bookmark: </a:t>
            </a:r>
            <a:r>
              <a:rPr lang="en-US" dirty="0">
                <a:hlinkClick r:id="rId3"/>
              </a:rPr>
              <a:t>Identity Management Site</a:t>
            </a:r>
            <a:endParaRPr lang="en-US" dirty="0"/>
          </a:p>
          <a:p>
            <a:r>
              <a:rPr lang="en-US" dirty="0"/>
              <a:t>District Local Access Manager (LAM) assigns account/privileges</a:t>
            </a:r>
          </a:p>
          <a:p>
            <a:r>
              <a:rPr lang="en-US" dirty="0"/>
              <a:t>Provides access to the various CDE tools</a:t>
            </a:r>
          </a:p>
          <a:p>
            <a:r>
              <a:rPr lang="en-US" dirty="0"/>
              <a:t>Data Pipeline permissions are needed to complete data collections</a:t>
            </a:r>
          </a:p>
          <a:p>
            <a:r>
              <a:rPr lang="en-US" dirty="0">
                <a:highlight>
                  <a:srgbClr val="FCD99A"/>
                </a:highlight>
              </a:rPr>
              <a:t>A user can only have one role for each Collection</a:t>
            </a:r>
          </a:p>
          <a:p>
            <a:endParaRPr lang="en-US" dirty="0"/>
          </a:p>
          <a:p>
            <a:endParaRPr lang="en-US" dirty="0"/>
          </a:p>
        </p:txBody>
      </p:sp>
      <p:sp>
        <p:nvSpPr>
          <p:cNvPr id="7" name="Content Placeholder 6">
            <a:extLst>
              <a:ext uri="{FF2B5EF4-FFF2-40B4-BE49-F238E27FC236}">
                <a16:creationId xmlns:a16="http://schemas.microsoft.com/office/drawing/2014/main" id="{159BAC91-8D6E-607E-2577-408E7F105DF8}"/>
              </a:ext>
            </a:extLst>
          </p:cNvPr>
          <p:cNvSpPr>
            <a:spLocks noGrp="1"/>
          </p:cNvSpPr>
          <p:nvPr>
            <p:ph sz="quarter" idx="15"/>
          </p:nvPr>
        </p:nvSpPr>
        <p:spPr>
          <a:xfrm>
            <a:off x="6204041" y="322799"/>
            <a:ext cx="5715000" cy="2336865"/>
          </a:xfrm>
        </p:spPr>
        <p:txBody>
          <a:bodyPr>
            <a:normAutofit fontScale="92500" lnSpcReduction="20000"/>
          </a:bodyPr>
          <a:lstStyle/>
          <a:p>
            <a:pPr marL="285750" indent="-285750">
              <a:buFont typeface="Arial" panose="020B0604020202020204" pitchFamily="34" charset="0"/>
              <a:buChar char="•"/>
            </a:pPr>
            <a:r>
              <a:rPr lang="en-US" sz="2000" dirty="0" err="1"/>
              <a:t>IdM</a:t>
            </a:r>
            <a:r>
              <a:rPr lang="en-US" sz="2000" dirty="0"/>
              <a:t> user roles are used by CDE to create email lists &amp; grant collection specific access</a:t>
            </a:r>
          </a:p>
          <a:p>
            <a:pPr marL="742950" lvl="1" indent="-285750"/>
            <a:r>
              <a:rPr lang="en-US" dirty="0"/>
              <a:t>COGNOS/CEDAR access mirrors pipeline access</a:t>
            </a:r>
          </a:p>
          <a:p>
            <a:pPr marL="742950" lvl="1" indent="-285750">
              <a:buFont typeface="Arial" panose="020B0604020202020204" pitchFamily="34" charset="0"/>
              <a:buChar char="•"/>
            </a:pPr>
            <a:r>
              <a:rPr lang="en-US" sz="2000" dirty="0"/>
              <a:t>Collection emails – typically only LEA Approvers and LEA Users</a:t>
            </a:r>
          </a:p>
          <a:p>
            <a:pPr marL="742950" lvl="1" indent="-285750">
              <a:buFont typeface="Arial" panose="020B0604020202020204" pitchFamily="34" charset="0"/>
              <a:buChar char="•"/>
            </a:pPr>
            <a:r>
              <a:rPr lang="en-US" sz="2000" dirty="0"/>
              <a:t>Syncplicity access </a:t>
            </a:r>
          </a:p>
          <a:p>
            <a:pPr marL="1200150" lvl="2" indent="-285750"/>
            <a:r>
              <a:rPr lang="en-US" dirty="0"/>
              <a:t>Manually added, monitored by collection leads</a:t>
            </a:r>
          </a:p>
        </p:txBody>
      </p:sp>
      <p:graphicFrame>
        <p:nvGraphicFramePr>
          <p:cNvPr id="2" name="Content Placeholder 11">
            <a:extLst>
              <a:ext uri="{FF2B5EF4-FFF2-40B4-BE49-F238E27FC236}">
                <a16:creationId xmlns:a16="http://schemas.microsoft.com/office/drawing/2014/main" id="{F417F8B3-61FF-9F81-E7B1-CFB65BF052F3}"/>
              </a:ext>
            </a:extLst>
          </p:cNvPr>
          <p:cNvGraphicFramePr>
            <a:graphicFrameLocks noGrp="1"/>
          </p:cNvGraphicFramePr>
          <p:nvPr>
            <p:ph sz="quarter" idx="17"/>
            <p:extLst>
              <p:ext uri="{D42A27DB-BD31-4B8C-83A1-F6EECF244321}">
                <p14:modId xmlns:p14="http://schemas.microsoft.com/office/powerpoint/2010/main" val="3218899164"/>
              </p:ext>
            </p:extLst>
          </p:nvPr>
        </p:nvGraphicFramePr>
        <p:xfrm>
          <a:off x="243840" y="2730784"/>
          <a:ext cx="11704320" cy="3139440"/>
        </p:xfrm>
        <a:graphic>
          <a:graphicData uri="http://schemas.openxmlformats.org/drawingml/2006/table">
            <a:tbl>
              <a:tblPr firstRow="1">
                <a:tableStyleId>{B301B821-A1FF-4177-AEE7-76D212191A09}</a:tableStyleId>
              </a:tblPr>
              <a:tblGrid>
                <a:gridCol w="1463040">
                  <a:extLst>
                    <a:ext uri="{9D8B030D-6E8A-4147-A177-3AD203B41FA5}">
                      <a16:colId xmlns:a16="http://schemas.microsoft.com/office/drawing/2014/main" val="3730815695"/>
                    </a:ext>
                  </a:extLst>
                </a:gridCol>
                <a:gridCol w="1463040">
                  <a:extLst>
                    <a:ext uri="{9D8B030D-6E8A-4147-A177-3AD203B41FA5}">
                      <a16:colId xmlns:a16="http://schemas.microsoft.com/office/drawing/2014/main" val="420027368"/>
                    </a:ext>
                  </a:extLst>
                </a:gridCol>
                <a:gridCol w="1280160">
                  <a:extLst>
                    <a:ext uri="{9D8B030D-6E8A-4147-A177-3AD203B41FA5}">
                      <a16:colId xmlns:a16="http://schemas.microsoft.com/office/drawing/2014/main" val="2001826781"/>
                    </a:ext>
                  </a:extLst>
                </a:gridCol>
                <a:gridCol w="7498080">
                  <a:extLst>
                    <a:ext uri="{9D8B030D-6E8A-4147-A177-3AD203B41FA5}">
                      <a16:colId xmlns:a16="http://schemas.microsoft.com/office/drawing/2014/main" val="2794497417"/>
                    </a:ext>
                  </a:extLst>
                </a:gridCol>
              </a:tblGrid>
              <a:tr h="245072">
                <a:tc>
                  <a:txBody>
                    <a:bodyPr/>
                    <a:lstStyle/>
                    <a:p>
                      <a:r>
                        <a:rPr lang="en-US" sz="1600" dirty="0"/>
                        <a:t>Application</a:t>
                      </a:r>
                      <a:endParaRPr lang="en-US" sz="1600" dirty="0">
                        <a:latin typeface="+mj-lt"/>
                      </a:endParaRPr>
                    </a:p>
                  </a:txBody>
                  <a:tcPr/>
                </a:tc>
                <a:tc>
                  <a:txBody>
                    <a:bodyPr/>
                    <a:lstStyle/>
                    <a:p>
                      <a:r>
                        <a:rPr lang="en-US" sz="1600" dirty="0"/>
                        <a:t>Collection</a:t>
                      </a:r>
                      <a:endParaRPr lang="en-US" sz="1600" dirty="0">
                        <a:latin typeface="+mj-lt"/>
                      </a:endParaRPr>
                    </a:p>
                  </a:txBody>
                  <a:tcPr/>
                </a:tc>
                <a:tc>
                  <a:txBody>
                    <a:bodyPr/>
                    <a:lstStyle/>
                    <a:p>
                      <a:r>
                        <a:rPr lang="en-US" sz="1600" dirty="0"/>
                        <a:t>User Role</a:t>
                      </a:r>
                      <a:endParaRPr lang="en-US" sz="1600" dirty="0">
                        <a:latin typeface="+mj-lt"/>
                      </a:endParaRPr>
                    </a:p>
                  </a:txBody>
                  <a:tcPr/>
                </a:tc>
                <a:tc>
                  <a:txBody>
                    <a:bodyPr/>
                    <a:lstStyle/>
                    <a:p>
                      <a:r>
                        <a:rPr lang="en-US" sz="1600" dirty="0"/>
                        <a:t>Access &amp; Notes</a:t>
                      </a:r>
                      <a:endParaRPr lang="en-US" sz="1600" dirty="0">
                        <a:latin typeface="+mj-lt"/>
                      </a:endParaRPr>
                    </a:p>
                  </a:txBody>
                  <a:tcPr/>
                </a:tc>
                <a:extLst>
                  <a:ext uri="{0D108BD9-81ED-4DB2-BD59-A6C34878D82A}">
                    <a16:rowId xmlns:a16="http://schemas.microsoft.com/office/drawing/2014/main" val="4185538010"/>
                  </a:ext>
                </a:extLst>
              </a:tr>
              <a:tr h="416622">
                <a:tc>
                  <a:txBody>
                    <a:bodyPr/>
                    <a:lstStyle/>
                    <a:p>
                      <a:r>
                        <a:rPr lang="en-US" sz="1600" dirty="0"/>
                        <a:t>Pipeline</a:t>
                      </a:r>
                    </a:p>
                  </a:txBody>
                  <a:tcPr>
                    <a:solidFill>
                      <a:schemeClr val="tx2">
                        <a:lumMod val="20000"/>
                        <a:lumOff val="80000"/>
                      </a:schemeClr>
                    </a:solidFill>
                  </a:tcPr>
                </a:tc>
                <a:tc>
                  <a:txBody>
                    <a:bodyPr/>
                    <a:lstStyle/>
                    <a:p>
                      <a:r>
                        <a:rPr lang="en-US" sz="1600" dirty="0"/>
                        <a:t>Student Interchange</a:t>
                      </a:r>
                    </a:p>
                  </a:txBody>
                  <a:tcPr>
                    <a:solidFill>
                      <a:schemeClr val="tx2">
                        <a:lumMod val="20000"/>
                        <a:lumOff val="80000"/>
                      </a:schemeClr>
                    </a:solidFill>
                  </a:tcPr>
                </a:tc>
                <a:tc>
                  <a:txBody>
                    <a:bodyPr/>
                    <a:lstStyle/>
                    <a:p>
                      <a:r>
                        <a:rPr lang="en-US" sz="1600" dirty="0"/>
                        <a:t>LEA User</a:t>
                      </a:r>
                    </a:p>
                  </a:txBody>
                  <a:tcPr>
                    <a:solidFill>
                      <a:schemeClr val="tx2">
                        <a:lumMod val="20000"/>
                        <a:lumOff val="80000"/>
                      </a:schemeClr>
                    </a:solidFill>
                  </a:tcPr>
                </a:tc>
                <a:tc>
                  <a:txBody>
                    <a:bodyPr/>
                    <a:lstStyle/>
                    <a:p>
                      <a:r>
                        <a:rPr lang="en-US" sz="1600" dirty="0"/>
                        <a:t>Required for SEY data respondents.</a:t>
                      </a:r>
                    </a:p>
                    <a:p>
                      <a:r>
                        <a:rPr lang="en-US" sz="1600" dirty="0"/>
                        <a:t>Upload and edit records for DEM, SSA, &amp; GG files.</a:t>
                      </a:r>
                    </a:p>
                  </a:txBody>
                  <a:tcPr>
                    <a:solidFill>
                      <a:schemeClr val="tx2">
                        <a:lumMod val="20000"/>
                        <a:lumOff val="80000"/>
                      </a:schemeClr>
                    </a:solidFill>
                  </a:tcPr>
                </a:tc>
                <a:extLst>
                  <a:ext uri="{0D108BD9-81ED-4DB2-BD59-A6C34878D82A}">
                    <a16:rowId xmlns:a16="http://schemas.microsoft.com/office/drawing/2014/main" val="1144126205"/>
                  </a:ext>
                </a:extLst>
              </a:tr>
              <a:tr h="416622">
                <a:tc>
                  <a:txBody>
                    <a:bodyPr/>
                    <a:lstStyle/>
                    <a:p>
                      <a:r>
                        <a:rPr lang="en-US" sz="1600" dirty="0"/>
                        <a:t>Pipeline</a:t>
                      </a:r>
                    </a:p>
                  </a:txBody>
                  <a:tcPr/>
                </a:tc>
                <a:tc>
                  <a:txBody>
                    <a:bodyPr/>
                    <a:lstStyle/>
                    <a:p>
                      <a:r>
                        <a:rPr lang="en-US" sz="1600" dirty="0"/>
                        <a:t>Student End of Year</a:t>
                      </a:r>
                    </a:p>
                  </a:txBody>
                  <a:tcPr/>
                </a:tc>
                <a:tc>
                  <a:txBody>
                    <a:bodyPr/>
                    <a:lstStyle/>
                    <a:p>
                      <a:r>
                        <a:rPr lang="en-US" sz="1600" dirty="0"/>
                        <a:t>LEA Approver</a:t>
                      </a:r>
                    </a:p>
                  </a:txBody>
                  <a:tcPr/>
                </a:tc>
                <a:tc>
                  <a:txBody>
                    <a:bodyPr/>
                    <a:lstStyle/>
                    <a:p>
                      <a:r>
                        <a:rPr lang="en-US" sz="1600" dirty="0"/>
                        <a:t>At least one required per LEA.</a:t>
                      </a:r>
                    </a:p>
                    <a:p>
                      <a:r>
                        <a:rPr lang="en-US" sz="1600" dirty="0"/>
                        <a:t>Create snapshot, submit snapshot, download sign-off form.</a:t>
                      </a:r>
                    </a:p>
                  </a:txBody>
                  <a:tcPr/>
                </a:tc>
                <a:extLst>
                  <a:ext uri="{0D108BD9-81ED-4DB2-BD59-A6C34878D82A}">
                    <a16:rowId xmlns:a16="http://schemas.microsoft.com/office/drawing/2014/main" val="3902103415"/>
                  </a:ext>
                </a:extLst>
              </a:tr>
              <a:tr h="416622">
                <a:tc>
                  <a:txBody>
                    <a:bodyPr/>
                    <a:lstStyle/>
                    <a:p>
                      <a:r>
                        <a:rPr lang="en-US" sz="1600" dirty="0"/>
                        <a:t>Pipeline</a:t>
                      </a:r>
                    </a:p>
                  </a:txBody>
                  <a:tcPr/>
                </a:tc>
                <a:tc>
                  <a:txBody>
                    <a:bodyPr/>
                    <a:lstStyle/>
                    <a:p>
                      <a:r>
                        <a:rPr lang="en-US" sz="1600" dirty="0"/>
                        <a:t>Student End of Year</a:t>
                      </a:r>
                    </a:p>
                  </a:txBody>
                  <a:tcPr/>
                </a:tc>
                <a:tc>
                  <a:txBody>
                    <a:bodyPr/>
                    <a:lstStyle/>
                    <a:p>
                      <a:r>
                        <a:rPr lang="en-US" sz="1600" dirty="0"/>
                        <a:t>LEA User</a:t>
                      </a:r>
                    </a:p>
                  </a:txBody>
                  <a:tcPr/>
                </a:tc>
                <a:tc>
                  <a:txBody>
                    <a:bodyPr/>
                    <a:lstStyle/>
                    <a:p>
                      <a:r>
                        <a:rPr lang="en-US" sz="1600" dirty="0"/>
                        <a:t>Additional support for SEY within the LEA.</a:t>
                      </a:r>
                    </a:p>
                    <a:p>
                      <a:r>
                        <a:rPr lang="en-US" sz="1600" dirty="0"/>
                        <a:t>Create snapshot.</a:t>
                      </a:r>
                    </a:p>
                  </a:txBody>
                  <a:tcPr/>
                </a:tc>
                <a:extLst>
                  <a:ext uri="{0D108BD9-81ED-4DB2-BD59-A6C34878D82A}">
                    <a16:rowId xmlns:a16="http://schemas.microsoft.com/office/drawing/2014/main" val="238146802"/>
                  </a:ext>
                </a:extLst>
              </a:tr>
              <a:tr h="759723">
                <a:tc>
                  <a:txBody>
                    <a:bodyPr/>
                    <a:lstStyle/>
                    <a:p>
                      <a:r>
                        <a:rPr lang="en-US" sz="1600" dirty="0"/>
                        <a:t>Pipeline</a:t>
                      </a:r>
                    </a:p>
                  </a:txBody>
                  <a:tcPr>
                    <a:solidFill>
                      <a:schemeClr val="accent1">
                        <a:lumMod val="20000"/>
                        <a:lumOff val="80000"/>
                      </a:schemeClr>
                    </a:solidFill>
                  </a:tcPr>
                </a:tc>
                <a:tc>
                  <a:txBody>
                    <a:bodyPr/>
                    <a:lstStyle/>
                    <a:p>
                      <a:r>
                        <a:rPr lang="en-US" sz="1600" dirty="0"/>
                        <a:t>Any</a:t>
                      </a:r>
                    </a:p>
                  </a:txBody>
                  <a:tcPr>
                    <a:solidFill>
                      <a:schemeClr val="accent1">
                        <a:lumMod val="20000"/>
                        <a:lumOff val="80000"/>
                      </a:schemeClr>
                    </a:solidFill>
                  </a:tcPr>
                </a:tc>
                <a:tc>
                  <a:txBody>
                    <a:bodyPr/>
                    <a:lstStyle/>
                    <a:p>
                      <a:r>
                        <a:rPr lang="en-US" sz="1600" dirty="0"/>
                        <a:t>LEA Viewer</a:t>
                      </a:r>
                    </a:p>
                  </a:txBody>
                  <a:tcPr>
                    <a:solidFill>
                      <a:schemeClr val="accent1">
                        <a:lumMod val="20000"/>
                        <a:lumOff val="80000"/>
                      </a:schemeClr>
                    </a:solidFill>
                  </a:tcPr>
                </a:tc>
                <a:tc>
                  <a:txBody>
                    <a:bodyPr/>
                    <a:lstStyle/>
                    <a:p>
                      <a:r>
                        <a:rPr lang="en-US" sz="1600" dirty="0"/>
                        <a:t>View CEDAR/COGNOS reports related to the assigned collection but cannot edit data.</a:t>
                      </a:r>
                    </a:p>
                    <a:p>
                      <a:r>
                        <a:rPr lang="en-US" sz="1600" dirty="0"/>
                        <a:t>Useful role for district support staff who help validate data but do not actively complete the collection.</a:t>
                      </a:r>
                    </a:p>
                  </a:txBody>
                  <a:tcPr>
                    <a:solidFill>
                      <a:schemeClr val="accent1">
                        <a:lumMod val="20000"/>
                        <a:lumOff val="80000"/>
                      </a:schemeClr>
                    </a:solidFill>
                  </a:tcPr>
                </a:tc>
                <a:extLst>
                  <a:ext uri="{0D108BD9-81ED-4DB2-BD59-A6C34878D82A}">
                    <a16:rowId xmlns:a16="http://schemas.microsoft.com/office/drawing/2014/main" val="1276793931"/>
                  </a:ext>
                </a:extLst>
              </a:tr>
            </a:tbl>
          </a:graphicData>
        </a:graphic>
      </p:graphicFrame>
      <p:sp>
        <p:nvSpPr>
          <p:cNvPr id="5" name="Slide Number Placeholder 4">
            <a:extLst>
              <a:ext uri="{FF2B5EF4-FFF2-40B4-BE49-F238E27FC236}">
                <a16:creationId xmlns:a16="http://schemas.microsoft.com/office/drawing/2014/main" id="{FD1A78CD-8C7C-0D80-A687-DBE9AED19B74}"/>
              </a:ext>
            </a:extLst>
          </p:cNvPr>
          <p:cNvSpPr>
            <a:spLocks noGrp="1"/>
          </p:cNvSpPr>
          <p:nvPr>
            <p:ph type="sldNum" sz="quarter" idx="12"/>
          </p:nvPr>
        </p:nvSpPr>
        <p:spPr/>
        <p:txBody>
          <a:bodyPr/>
          <a:lstStyle/>
          <a:p>
            <a:fld id="{C479D5F6-EDCB-402A-AC08-4943A1820E8F}" type="slidenum">
              <a:rPr lang="en-US" smtClean="0"/>
              <a:pPr/>
              <a:t>49</a:t>
            </a:fld>
            <a:endParaRPr lang="en-US" dirty="0"/>
          </a:p>
        </p:txBody>
      </p:sp>
    </p:spTree>
    <p:extLst>
      <p:ext uri="{BB962C8B-B14F-4D97-AF65-F5344CB8AC3E}">
        <p14:creationId xmlns:p14="http://schemas.microsoft.com/office/powerpoint/2010/main" val="3080394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97E447-B77A-2BA4-24E4-DDBC86A13F37}"/>
              </a:ext>
            </a:extLst>
          </p:cNvPr>
          <p:cNvSpPr>
            <a:spLocks noGrp="1"/>
          </p:cNvSpPr>
          <p:nvPr>
            <p:ph type="title"/>
          </p:nvPr>
        </p:nvSpPr>
        <p:spPr/>
        <p:txBody>
          <a:bodyPr/>
          <a:lstStyle/>
          <a:p>
            <a:r>
              <a:rPr lang="en-US" dirty="0"/>
              <a:t>PII and Syncplicity</a:t>
            </a:r>
          </a:p>
        </p:txBody>
      </p:sp>
      <p:sp>
        <p:nvSpPr>
          <p:cNvPr id="10" name="Content Placeholder 9">
            <a:extLst>
              <a:ext uri="{FF2B5EF4-FFF2-40B4-BE49-F238E27FC236}">
                <a16:creationId xmlns:a16="http://schemas.microsoft.com/office/drawing/2014/main" id="{8E2F5B7B-4FA1-10C3-712B-D4DE3126B035}"/>
              </a:ext>
            </a:extLst>
          </p:cNvPr>
          <p:cNvSpPr>
            <a:spLocks noGrp="1"/>
          </p:cNvSpPr>
          <p:nvPr>
            <p:ph sz="quarter" idx="16"/>
          </p:nvPr>
        </p:nvSpPr>
        <p:spPr>
          <a:xfrm>
            <a:off x="272959" y="322798"/>
            <a:ext cx="5715000" cy="5391441"/>
          </a:xfrm>
        </p:spPr>
        <p:txBody>
          <a:bodyPr>
            <a:normAutofit fontScale="77500" lnSpcReduction="20000"/>
          </a:bodyPr>
          <a:lstStyle/>
          <a:p>
            <a:pPr marL="0" indent="0">
              <a:buNone/>
            </a:pPr>
            <a:r>
              <a:rPr lang="en-US" b="1" dirty="0"/>
              <a:t>Personally Identifiable Information (PII)</a:t>
            </a:r>
          </a:p>
          <a:p>
            <a:r>
              <a:rPr lang="en-US" dirty="0"/>
              <a:t>PII is defined by state and federal laws as information that alone, or in combination, personally identifies an individual</a:t>
            </a:r>
          </a:p>
          <a:p>
            <a:pPr lvl="1"/>
            <a:r>
              <a:rPr lang="en-US" dirty="0"/>
              <a:t>Includes direct identifiers (SASID, student name)</a:t>
            </a:r>
          </a:p>
          <a:p>
            <a:pPr lvl="1"/>
            <a:r>
              <a:rPr lang="en-US" dirty="0"/>
              <a:t>Includes information when combined is identifiable</a:t>
            </a:r>
          </a:p>
          <a:p>
            <a:r>
              <a:rPr lang="en-US" dirty="0"/>
              <a:t>Colorado’s Student Data Transparency and Security Act outlines requirements for how Student PII is collected, used and shared</a:t>
            </a:r>
          </a:p>
          <a:p>
            <a:pPr lvl="1"/>
            <a:r>
              <a:rPr lang="en-US" dirty="0"/>
              <a:t>See </a:t>
            </a:r>
            <a:r>
              <a:rPr lang="en-US" dirty="0">
                <a:hlinkClick r:id="rId2"/>
              </a:rPr>
              <a:t>CDE’s data security and privacy site</a:t>
            </a:r>
            <a:r>
              <a:rPr lang="en-US" dirty="0"/>
              <a:t> for more information</a:t>
            </a:r>
          </a:p>
          <a:p>
            <a:r>
              <a:rPr lang="en-US" dirty="0"/>
              <a:t>Communicating PII must be done through secure methods. </a:t>
            </a:r>
            <a:r>
              <a:rPr lang="en-US" b="1" u="sng" dirty="0"/>
              <a:t>DO NOT EMAIL PII</a:t>
            </a:r>
          </a:p>
          <a:p>
            <a:pPr lvl="1"/>
            <a:r>
              <a:rPr lang="en-US" dirty="0"/>
              <a:t>Data Pipeline file upload &amp; COGNOS/CEDAR</a:t>
            </a:r>
          </a:p>
          <a:p>
            <a:pPr lvl="1"/>
            <a:r>
              <a:rPr lang="en-US" dirty="0"/>
              <a:t>Syncplicity secure file transfer</a:t>
            </a:r>
          </a:p>
          <a:p>
            <a:pPr lvl="1"/>
            <a:r>
              <a:rPr lang="en-US" dirty="0"/>
              <a:t>Phone call is secure method; 720-484-9057</a:t>
            </a:r>
          </a:p>
          <a:p>
            <a:pPr lvl="2"/>
            <a:r>
              <a:rPr lang="en-US" sz="2100" dirty="0"/>
              <a:t>Please do not leave PII in voicemail but rather request a return call to discuss PII</a:t>
            </a:r>
          </a:p>
          <a:p>
            <a:endParaRPr lang="en-US" dirty="0"/>
          </a:p>
        </p:txBody>
      </p:sp>
      <p:sp>
        <p:nvSpPr>
          <p:cNvPr id="9" name="Content Placeholder 8">
            <a:extLst>
              <a:ext uri="{FF2B5EF4-FFF2-40B4-BE49-F238E27FC236}">
                <a16:creationId xmlns:a16="http://schemas.microsoft.com/office/drawing/2014/main" id="{1C293EE7-A7E7-C54D-C5AE-8AEF09A07DED}"/>
              </a:ext>
            </a:extLst>
          </p:cNvPr>
          <p:cNvSpPr>
            <a:spLocks noGrp="1"/>
          </p:cNvSpPr>
          <p:nvPr>
            <p:ph sz="quarter" idx="15"/>
          </p:nvPr>
        </p:nvSpPr>
        <p:spPr/>
        <p:txBody>
          <a:bodyPr>
            <a:normAutofit/>
          </a:bodyPr>
          <a:lstStyle/>
          <a:p>
            <a:pPr marL="0" indent="0">
              <a:buNone/>
            </a:pPr>
            <a:r>
              <a:rPr lang="en-US" sz="2000" b="1" dirty="0"/>
              <a:t>Syncplicity</a:t>
            </a:r>
          </a:p>
          <a:p>
            <a:r>
              <a:rPr lang="en-US" sz="2000" dirty="0"/>
              <a:t>Secure file transfer site</a:t>
            </a:r>
          </a:p>
          <a:p>
            <a:pPr lvl="1"/>
            <a:r>
              <a:rPr lang="en-US" sz="1800" dirty="0">
                <a:hlinkClick r:id="rId3"/>
              </a:rPr>
              <a:t>Syncplicity Login Page</a:t>
            </a:r>
            <a:endParaRPr lang="en-US" sz="1800" dirty="0"/>
          </a:p>
          <a:p>
            <a:r>
              <a:rPr lang="en-US" sz="2000" dirty="0"/>
              <a:t>Collection specific folders</a:t>
            </a:r>
          </a:p>
          <a:p>
            <a:pPr lvl="1"/>
            <a:r>
              <a:rPr lang="en-US" sz="1800" dirty="0"/>
              <a:t>Student End of Year, October, Attendance share a primary folder with subfolders by collection</a:t>
            </a:r>
          </a:p>
          <a:p>
            <a:pPr lvl="2"/>
            <a:r>
              <a:rPr lang="en-US" sz="1600" dirty="0"/>
              <a:t>Primary Syncplicity Folder: </a:t>
            </a:r>
            <a:br>
              <a:rPr lang="en-US" sz="1600" dirty="0"/>
            </a:br>
            <a:r>
              <a:rPr lang="en-US" sz="1600" i="1" dirty="0"/>
              <a:t>District Code – DISTRICT NAME – Student </a:t>
            </a:r>
          </a:p>
          <a:p>
            <a:pPr lvl="2"/>
            <a:r>
              <a:rPr lang="en-US" sz="1600" dirty="0"/>
              <a:t>Subfolder: </a:t>
            </a:r>
            <a:r>
              <a:rPr lang="en-US" sz="1600" i="1" dirty="0"/>
              <a:t>SEY 2025-26</a:t>
            </a:r>
            <a:br>
              <a:rPr lang="en-US" sz="1600" i="1" dirty="0"/>
            </a:br>
            <a:br>
              <a:rPr lang="en-US" sz="1600" i="1" dirty="0"/>
            </a:br>
            <a:br>
              <a:rPr lang="en-US" sz="1600" i="1" dirty="0"/>
            </a:br>
            <a:endParaRPr lang="en-US" sz="1600" i="1" dirty="0"/>
          </a:p>
          <a:p>
            <a:pPr marL="914400" lvl="2" indent="0">
              <a:buNone/>
            </a:pPr>
            <a:br>
              <a:rPr lang="en-US" sz="1600" i="1" dirty="0"/>
            </a:br>
            <a:br>
              <a:rPr lang="en-US" sz="1600" i="1" dirty="0"/>
            </a:br>
            <a:br>
              <a:rPr lang="en-US" sz="1600" i="1" dirty="0"/>
            </a:br>
            <a:endParaRPr lang="en-US" sz="1600" i="1" dirty="0"/>
          </a:p>
          <a:p>
            <a:r>
              <a:rPr lang="en-US" sz="2000" dirty="0"/>
              <a:t>Does not notify users of file upload</a:t>
            </a:r>
          </a:p>
          <a:p>
            <a:pPr lvl="1"/>
            <a:r>
              <a:rPr lang="en-US" sz="1800" dirty="0"/>
              <a:t>Email </a:t>
            </a:r>
            <a:r>
              <a:rPr lang="en-US" sz="1800" dirty="0">
                <a:hlinkClick r:id="rId4"/>
              </a:rPr>
              <a:t>SEY Inbox </a:t>
            </a:r>
            <a:r>
              <a:rPr lang="en-US" sz="1800" dirty="0"/>
              <a:t>if file is ready for review</a:t>
            </a:r>
          </a:p>
        </p:txBody>
      </p:sp>
      <p:sp>
        <p:nvSpPr>
          <p:cNvPr id="4" name="Slide Number Placeholder 3">
            <a:extLst>
              <a:ext uri="{FF2B5EF4-FFF2-40B4-BE49-F238E27FC236}">
                <a16:creationId xmlns:a16="http://schemas.microsoft.com/office/drawing/2014/main" id="{CBDB8CF1-AC4A-FA33-693B-7177009D0EBF}"/>
              </a:ext>
            </a:extLst>
          </p:cNvPr>
          <p:cNvSpPr>
            <a:spLocks noGrp="1"/>
          </p:cNvSpPr>
          <p:nvPr>
            <p:ph type="sldNum" sz="quarter" idx="12"/>
          </p:nvPr>
        </p:nvSpPr>
        <p:spPr/>
        <p:txBody>
          <a:bodyPr/>
          <a:lstStyle/>
          <a:p>
            <a:fld id="{C479D5F6-EDCB-402A-AC08-4943A1820E8F}" type="slidenum">
              <a:rPr lang="en-US" smtClean="0"/>
              <a:pPr/>
              <a:t>50</a:t>
            </a:fld>
            <a:endParaRPr lang="en-US" dirty="0"/>
          </a:p>
        </p:txBody>
      </p:sp>
      <p:pic>
        <p:nvPicPr>
          <p:cNvPr id="12" name="Picture 2" descr="https://my.syncplicity.com/">
            <a:hlinkClick r:id="rId3"/>
            <a:extLst>
              <a:ext uri="{FF2B5EF4-FFF2-40B4-BE49-F238E27FC236}">
                <a16:creationId xmlns:a16="http://schemas.microsoft.com/office/drawing/2014/main" id="{8739D776-5B80-5F93-B76A-2A384E5FDE4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81870" y="322798"/>
            <a:ext cx="1442187" cy="704193"/>
          </a:xfrm>
          <a:prstGeom prst="ellipse">
            <a:avLst/>
          </a:prstGeom>
          <a:solidFill>
            <a:schemeClr val="bg1"/>
          </a:solid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2410AC28-2FD2-6BF3-0E3C-3BA73385C8F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281870" y="3078503"/>
            <a:ext cx="1502817" cy="350497"/>
          </a:xfrm>
          <a:prstGeom prst="rect">
            <a:avLst/>
          </a:prstGeom>
        </p:spPr>
      </p:pic>
      <p:pic>
        <p:nvPicPr>
          <p:cNvPr id="3" name="Picture 2">
            <a:extLst>
              <a:ext uri="{FF2B5EF4-FFF2-40B4-BE49-F238E27FC236}">
                <a16:creationId xmlns:a16="http://schemas.microsoft.com/office/drawing/2014/main" id="{4598E65F-AC09-C91E-944A-1F706F8FC087}"/>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848704" y="3368149"/>
            <a:ext cx="1375054" cy="1604230"/>
          </a:xfrm>
          <a:prstGeom prst="rect">
            <a:avLst/>
          </a:prstGeom>
        </p:spPr>
      </p:pic>
    </p:spTree>
    <p:extLst>
      <p:ext uri="{BB962C8B-B14F-4D97-AF65-F5344CB8AC3E}">
        <p14:creationId xmlns:p14="http://schemas.microsoft.com/office/powerpoint/2010/main" val="10155494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573B7B-3451-54BC-1443-CAC6CE37FFDB}"/>
              </a:ext>
            </a:extLst>
          </p:cNvPr>
          <p:cNvSpPr>
            <a:spLocks noGrp="1"/>
          </p:cNvSpPr>
          <p:nvPr>
            <p:ph type="title"/>
          </p:nvPr>
        </p:nvSpPr>
        <p:spPr/>
        <p:txBody>
          <a:bodyPr/>
          <a:lstStyle/>
          <a:p>
            <a:r>
              <a:rPr lang="en-US" dirty="0"/>
              <a:t>Data Respondent Phone Numbers</a:t>
            </a:r>
          </a:p>
        </p:txBody>
      </p:sp>
      <p:sp>
        <p:nvSpPr>
          <p:cNvPr id="9" name="Content Placeholder 5">
            <a:extLst>
              <a:ext uri="{FF2B5EF4-FFF2-40B4-BE49-F238E27FC236}">
                <a16:creationId xmlns:a16="http://schemas.microsoft.com/office/drawing/2014/main" id="{8CF66B85-61DA-DBE9-92E5-177D1F58F6B0}"/>
              </a:ext>
            </a:extLst>
          </p:cNvPr>
          <p:cNvSpPr txBox="1">
            <a:spLocks/>
          </p:cNvSpPr>
          <p:nvPr/>
        </p:nvSpPr>
        <p:spPr>
          <a:xfrm>
            <a:off x="164592" y="1179802"/>
            <a:ext cx="11868912" cy="456974"/>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Data respondents are asked to maintain current phone numbers in </a:t>
            </a:r>
            <a:r>
              <a:rPr lang="en-US" sz="2400" dirty="0" err="1"/>
              <a:t>IdM</a:t>
            </a:r>
            <a:r>
              <a:rPr lang="en-US" sz="2400" dirty="0"/>
              <a:t> and Data Pipeline</a:t>
            </a:r>
          </a:p>
        </p:txBody>
      </p:sp>
      <p:sp>
        <p:nvSpPr>
          <p:cNvPr id="7" name="Content Placeholder 6">
            <a:extLst>
              <a:ext uri="{FF2B5EF4-FFF2-40B4-BE49-F238E27FC236}">
                <a16:creationId xmlns:a16="http://schemas.microsoft.com/office/drawing/2014/main" id="{1CC45578-DB9E-0602-30B0-E676A14C80E4}"/>
              </a:ext>
            </a:extLst>
          </p:cNvPr>
          <p:cNvSpPr>
            <a:spLocks noGrp="1"/>
          </p:cNvSpPr>
          <p:nvPr>
            <p:ph sz="half" idx="4294967295"/>
          </p:nvPr>
        </p:nvSpPr>
        <p:spPr>
          <a:xfrm>
            <a:off x="332872" y="1941195"/>
            <a:ext cx="4147015" cy="1700212"/>
          </a:xfrm>
        </p:spPr>
        <p:txBody>
          <a:bodyPr>
            <a:normAutofit lnSpcReduction="10000"/>
          </a:bodyPr>
          <a:lstStyle/>
          <a:p>
            <a:pPr marL="0" indent="0">
              <a:buNone/>
            </a:pPr>
            <a:r>
              <a:rPr lang="en-US" sz="2400" b="1" dirty="0" err="1"/>
              <a:t>IdM</a:t>
            </a:r>
            <a:endParaRPr lang="en-US" sz="2400" b="1" dirty="0"/>
          </a:p>
          <a:p>
            <a:r>
              <a:rPr lang="en-US" sz="2400" dirty="0"/>
              <a:t>LAM must update user account to show accurate phone number</a:t>
            </a:r>
          </a:p>
        </p:txBody>
      </p:sp>
      <p:sp>
        <p:nvSpPr>
          <p:cNvPr id="8" name="Content Placeholder 7">
            <a:extLst>
              <a:ext uri="{FF2B5EF4-FFF2-40B4-BE49-F238E27FC236}">
                <a16:creationId xmlns:a16="http://schemas.microsoft.com/office/drawing/2014/main" id="{A6DB8E87-1171-3F56-7EBF-7C483363BCF6}"/>
              </a:ext>
            </a:extLst>
          </p:cNvPr>
          <p:cNvSpPr>
            <a:spLocks noGrp="1"/>
          </p:cNvSpPr>
          <p:nvPr>
            <p:ph sz="half" idx="4294967295"/>
          </p:nvPr>
        </p:nvSpPr>
        <p:spPr>
          <a:xfrm>
            <a:off x="4876800" y="1941195"/>
            <a:ext cx="6982328" cy="1700212"/>
          </a:xfrm>
        </p:spPr>
        <p:txBody>
          <a:bodyPr>
            <a:normAutofit lnSpcReduction="10000"/>
          </a:bodyPr>
          <a:lstStyle/>
          <a:p>
            <a:pPr marL="0" indent="0">
              <a:buNone/>
            </a:pPr>
            <a:r>
              <a:rPr lang="en-US" sz="2200" b="1" dirty="0"/>
              <a:t>Pipeline</a:t>
            </a:r>
          </a:p>
          <a:p>
            <a:r>
              <a:rPr lang="en-US" sz="2200" dirty="0"/>
              <a:t>On-screen prompt when login to pipeline if no phone number has been entered.</a:t>
            </a:r>
          </a:p>
          <a:p>
            <a:r>
              <a:rPr lang="en-US" sz="2200" dirty="0"/>
              <a:t>Check existing phone number using CEDAR/COGNOS report EOY Contact List.</a:t>
            </a:r>
          </a:p>
          <a:p>
            <a:endParaRPr lang="en-US" dirty="0"/>
          </a:p>
        </p:txBody>
      </p:sp>
      <p:sp>
        <p:nvSpPr>
          <p:cNvPr id="11" name="Content Placeholder 5">
            <a:extLst>
              <a:ext uri="{FF2B5EF4-FFF2-40B4-BE49-F238E27FC236}">
                <a16:creationId xmlns:a16="http://schemas.microsoft.com/office/drawing/2014/main" id="{41312EA3-7BF2-DFE9-1A43-7B6B9637CDDF}"/>
              </a:ext>
            </a:extLst>
          </p:cNvPr>
          <p:cNvSpPr txBox="1">
            <a:spLocks/>
          </p:cNvSpPr>
          <p:nvPr/>
        </p:nvSpPr>
        <p:spPr>
          <a:xfrm>
            <a:off x="969264" y="5536433"/>
            <a:ext cx="9592056" cy="1054640"/>
          </a:xfrm>
          <a:prstGeom prst="roundRect">
            <a:avLst/>
          </a:prstGeom>
          <a:solidFill>
            <a:schemeClr val="tx2">
              <a:lumMod val="20000"/>
              <a:lumOff val="80000"/>
            </a:schemeClr>
          </a:solidFill>
          <a:ln>
            <a:noFill/>
          </a:ln>
        </p:spPr>
        <p:style>
          <a:lnRef idx="0">
            <a:scrgbClr r="0" g="0" b="0"/>
          </a:lnRef>
          <a:fillRef idx="0">
            <a:scrgbClr r="0" g="0" b="0"/>
          </a:fillRef>
          <a:effectRef idx="0">
            <a:scrgbClr r="0" g="0" b="0"/>
          </a:effectRef>
          <a:fontRef idx="minor">
            <a:schemeClr val="accent1"/>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Email </a:t>
            </a:r>
            <a:r>
              <a:rPr lang="en-US" dirty="0">
                <a:hlinkClick r:id="rId2"/>
              </a:rPr>
              <a:t>StudentEndofYear@cde.state.co.us</a:t>
            </a:r>
            <a:r>
              <a:rPr lang="en-US" dirty="0"/>
              <a:t> if phone number is incorrect on the COGNOS report </a:t>
            </a:r>
            <a:r>
              <a:rPr lang="en-US" b="1" i="1" dirty="0"/>
              <a:t>SEY Respondent Contact List </a:t>
            </a:r>
            <a:br>
              <a:rPr lang="en-US" b="1" i="1" dirty="0"/>
            </a:br>
            <a:r>
              <a:rPr lang="en-US" dirty="0"/>
              <a:t>but is accurate in </a:t>
            </a:r>
            <a:r>
              <a:rPr lang="en-US" dirty="0" err="1"/>
              <a:t>IdM</a:t>
            </a:r>
            <a:r>
              <a:rPr lang="en-US" dirty="0"/>
              <a:t> and Pipeline</a:t>
            </a:r>
          </a:p>
        </p:txBody>
      </p:sp>
      <p:pic>
        <p:nvPicPr>
          <p:cNvPr id="10" name="Content Placeholder 7">
            <a:extLst>
              <a:ext uri="{FF2B5EF4-FFF2-40B4-BE49-F238E27FC236}">
                <a16:creationId xmlns:a16="http://schemas.microsoft.com/office/drawing/2014/main" id="{0B59E05C-E533-5B29-FDD5-538B7418429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76800" y="3696757"/>
            <a:ext cx="6789979" cy="1563623"/>
          </a:xfrm>
          <a:prstGeom prst="rect">
            <a:avLst/>
          </a:prstGeom>
        </p:spPr>
      </p:pic>
      <p:pic>
        <p:nvPicPr>
          <p:cNvPr id="13" name="Picture 12">
            <a:extLst>
              <a:ext uri="{FF2B5EF4-FFF2-40B4-BE49-F238E27FC236}">
                <a16:creationId xmlns:a16="http://schemas.microsoft.com/office/drawing/2014/main" id="{C172708B-78D1-6DA1-C360-D247A06BD6D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32872" y="3610799"/>
            <a:ext cx="3516752" cy="1735540"/>
          </a:xfrm>
          <a:prstGeom prst="rect">
            <a:avLst/>
          </a:prstGeom>
        </p:spPr>
      </p:pic>
      <p:sp>
        <p:nvSpPr>
          <p:cNvPr id="5" name="Slide Number Placeholder 4">
            <a:extLst>
              <a:ext uri="{FF2B5EF4-FFF2-40B4-BE49-F238E27FC236}">
                <a16:creationId xmlns:a16="http://schemas.microsoft.com/office/drawing/2014/main" id="{A18B8B18-2699-90A6-64C3-87549C0D433F}"/>
              </a:ext>
            </a:extLst>
          </p:cNvPr>
          <p:cNvSpPr>
            <a:spLocks noGrp="1"/>
          </p:cNvSpPr>
          <p:nvPr>
            <p:ph type="sldNum" sz="quarter" idx="12"/>
          </p:nvPr>
        </p:nvSpPr>
        <p:spPr/>
        <p:txBody>
          <a:bodyPr/>
          <a:lstStyle/>
          <a:p>
            <a:fld id="{C479D5F6-EDCB-402A-AC08-4943A1820E8F}" type="slidenum">
              <a:rPr lang="en-US" smtClean="0"/>
              <a:pPr/>
              <a:t>51</a:t>
            </a:fld>
            <a:endParaRPr lang="en-US" dirty="0"/>
          </a:p>
        </p:txBody>
      </p:sp>
    </p:spTree>
    <p:extLst>
      <p:ext uri="{BB962C8B-B14F-4D97-AF65-F5344CB8AC3E}">
        <p14:creationId xmlns:p14="http://schemas.microsoft.com/office/powerpoint/2010/main" val="8421787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C1C66A-4EB0-7391-DE5C-28E634EDA6FE}"/>
              </a:ext>
            </a:extLst>
          </p:cNvPr>
          <p:cNvSpPr>
            <a:spLocks noGrp="1"/>
          </p:cNvSpPr>
          <p:nvPr>
            <p:ph type="title"/>
          </p:nvPr>
        </p:nvSpPr>
        <p:spPr>
          <a:xfrm>
            <a:off x="443564" y="218142"/>
            <a:ext cx="9321873" cy="713172"/>
          </a:xfrm>
        </p:spPr>
        <p:txBody>
          <a:bodyPr/>
          <a:lstStyle/>
          <a:p>
            <a:r>
              <a:rPr lang="en-US" dirty="0"/>
              <a:t>Data Pipeline Weekly Maintenance</a:t>
            </a:r>
          </a:p>
        </p:txBody>
      </p:sp>
      <p:sp>
        <p:nvSpPr>
          <p:cNvPr id="5" name="Content Placeholder 4">
            <a:extLst>
              <a:ext uri="{FF2B5EF4-FFF2-40B4-BE49-F238E27FC236}">
                <a16:creationId xmlns:a16="http://schemas.microsoft.com/office/drawing/2014/main" id="{56FF4597-32DE-1546-EE35-323767E0AAD1}"/>
              </a:ext>
            </a:extLst>
          </p:cNvPr>
          <p:cNvSpPr>
            <a:spLocks noGrp="1"/>
          </p:cNvSpPr>
          <p:nvPr>
            <p:ph idx="1"/>
          </p:nvPr>
        </p:nvSpPr>
        <p:spPr>
          <a:xfrm>
            <a:off x="443565" y="1260125"/>
            <a:ext cx="11132917" cy="4645693"/>
          </a:xfrm>
        </p:spPr>
        <p:txBody>
          <a:bodyPr/>
          <a:lstStyle/>
          <a:p>
            <a:r>
              <a:rPr lang="en-US" dirty="0"/>
              <a:t>Data Pipeline has a weekly maintenance window on Tuesday afternoons, during which time users may not be able to access file uploads and snapshots.</a:t>
            </a:r>
          </a:p>
          <a:p>
            <a:r>
              <a:rPr lang="en-US" dirty="0"/>
              <a:t>What does this mean for you?</a:t>
            </a:r>
          </a:p>
          <a:p>
            <a:pPr lvl="1"/>
            <a:r>
              <a:rPr lang="en-US" dirty="0"/>
              <a:t>Avoid taking a SEY Snapshot on Tuesdays between 4pm-8pm.</a:t>
            </a:r>
          </a:p>
          <a:p>
            <a:pPr lvl="1"/>
            <a:r>
              <a:rPr lang="en-US" dirty="0"/>
              <a:t>If you are attempting to do a file upload and are locked out of pipeline, try again in about an hour. </a:t>
            </a:r>
          </a:p>
          <a:p>
            <a:pPr lvl="1"/>
            <a:endParaRPr lang="en-US" dirty="0"/>
          </a:p>
        </p:txBody>
      </p:sp>
      <p:sp>
        <p:nvSpPr>
          <p:cNvPr id="3" name="Slide Number Placeholder 2">
            <a:extLst>
              <a:ext uri="{FF2B5EF4-FFF2-40B4-BE49-F238E27FC236}">
                <a16:creationId xmlns:a16="http://schemas.microsoft.com/office/drawing/2014/main" id="{D0451C3A-2B73-2F19-9541-5DE5563EECCB}"/>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52</a:t>
            </a:fld>
            <a:endParaRPr lang="en-US" dirty="0"/>
          </a:p>
        </p:txBody>
      </p:sp>
    </p:spTree>
    <p:extLst>
      <p:ext uri="{BB962C8B-B14F-4D97-AF65-F5344CB8AC3E}">
        <p14:creationId xmlns:p14="http://schemas.microsoft.com/office/powerpoint/2010/main" val="528415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79DBC-5F57-9391-954D-B5230DBBD185}"/>
              </a:ext>
            </a:extLst>
          </p:cNvPr>
          <p:cNvSpPr>
            <a:spLocks noGrp="1"/>
          </p:cNvSpPr>
          <p:nvPr>
            <p:ph type="title"/>
          </p:nvPr>
        </p:nvSpPr>
        <p:spPr/>
        <p:txBody>
          <a:bodyPr/>
          <a:lstStyle/>
          <a:p>
            <a:r>
              <a:rPr lang="en-US" dirty="0"/>
              <a:t>Bookmark List</a:t>
            </a:r>
          </a:p>
        </p:txBody>
      </p:sp>
      <p:graphicFrame>
        <p:nvGraphicFramePr>
          <p:cNvPr id="5" name="Content Placeholder 4">
            <a:extLst>
              <a:ext uri="{FF2B5EF4-FFF2-40B4-BE49-F238E27FC236}">
                <a16:creationId xmlns:a16="http://schemas.microsoft.com/office/drawing/2014/main" id="{517A27D4-F41C-BB84-6D52-6A5212E9D859}"/>
              </a:ext>
            </a:extLst>
          </p:cNvPr>
          <p:cNvGraphicFramePr>
            <a:graphicFrameLocks noGrp="1"/>
          </p:cNvGraphicFramePr>
          <p:nvPr>
            <p:ph idx="1"/>
            <p:extLst>
              <p:ext uri="{D42A27DB-BD31-4B8C-83A1-F6EECF244321}">
                <p14:modId xmlns:p14="http://schemas.microsoft.com/office/powerpoint/2010/main" val="4026441003"/>
              </p:ext>
            </p:extLst>
          </p:nvPr>
        </p:nvGraphicFramePr>
        <p:xfrm>
          <a:off x="228600" y="359735"/>
          <a:ext cx="11734799" cy="5160071"/>
        </p:xfrm>
        <a:graphic>
          <a:graphicData uri="http://schemas.openxmlformats.org/drawingml/2006/table">
            <a:tbl>
              <a:tblPr firstRow="1">
                <a:tableStyleId>{1FECB4D8-DB02-4DC6-A0A2-4F2EBAE1DC90}</a:tableStyleId>
              </a:tblPr>
              <a:tblGrid>
                <a:gridCol w="3617259">
                  <a:extLst>
                    <a:ext uri="{9D8B030D-6E8A-4147-A177-3AD203B41FA5}">
                      <a16:colId xmlns:a16="http://schemas.microsoft.com/office/drawing/2014/main" val="295416110"/>
                    </a:ext>
                  </a:extLst>
                </a:gridCol>
                <a:gridCol w="8117540">
                  <a:extLst>
                    <a:ext uri="{9D8B030D-6E8A-4147-A177-3AD203B41FA5}">
                      <a16:colId xmlns:a16="http://schemas.microsoft.com/office/drawing/2014/main" val="619766591"/>
                    </a:ext>
                  </a:extLst>
                </a:gridCol>
              </a:tblGrid>
              <a:tr h="301265">
                <a:tc>
                  <a:txBody>
                    <a:bodyPr/>
                    <a:lstStyle/>
                    <a:p>
                      <a:pPr fontAlgn="t" latinLnBrk="0"/>
                      <a:r>
                        <a:rPr lang="en-US" sz="1400" dirty="0">
                          <a:solidFill>
                            <a:schemeClr val="bg1"/>
                          </a:solidFill>
                          <a:effectLst/>
                        </a:rPr>
                        <a:t>Site Name/Link</a:t>
                      </a:r>
                    </a:p>
                  </a:txBody>
                  <a:tcPr/>
                </a:tc>
                <a:tc>
                  <a:txBody>
                    <a:bodyPr/>
                    <a:lstStyle/>
                    <a:p>
                      <a:pPr fontAlgn="t" latinLnBrk="0"/>
                      <a:r>
                        <a:rPr lang="en-US" sz="1400" dirty="0">
                          <a:solidFill>
                            <a:schemeClr val="bg1"/>
                          </a:solidFill>
                          <a:effectLst/>
                        </a:rPr>
                        <a:t>Information/Uses</a:t>
                      </a:r>
                    </a:p>
                  </a:txBody>
                  <a:tcPr/>
                </a:tc>
                <a:extLst>
                  <a:ext uri="{0D108BD9-81ED-4DB2-BD59-A6C34878D82A}">
                    <a16:rowId xmlns:a16="http://schemas.microsoft.com/office/drawing/2014/main" val="2050497122"/>
                  </a:ext>
                </a:extLst>
              </a:tr>
              <a:tr h="301265">
                <a:tc>
                  <a:txBody>
                    <a:bodyPr/>
                    <a:lstStyle/>
                    <a:p>
                      <a:pPr fontAlgn="t" latinLnBrk="0"/>
                      <a:r>
                        <a:rPr lang="en-US" sz="1400" dirty="0">
                          <a:solidFill>
                            <a:schemeClr val="tx1"/>
                          </a:solidFill>
                          <a:effectLst/>
                          <a:hlinkClick r:id="rId2"/>
                        </a:rPr>
                        <a:t>Data Pipeline Home Page</a:t>
                      </a:r>
                      <a:endParaRPr lang="en-US" sz="1400" dirty="0">
                        <a:solidFill>
                          <a:schemeClr val="tx1"/>
                        </a:solidFill>
                        <a:effectLst/>
                      </a:endParaRPr>
                    </a:p>
                  </a:txBody>
                  <a:tcPr anchor="ctr">
                    <a:noFill/>
                  </a:tcPr>
                </a:tc>
                <a:tc>
                  <a:txBody>
                    <a:bodyPr/>
                    <a:lstStyle/>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400" dirty="0">
                          <a:effectLst/>
                        </a:rPr>
                        <a:t>Starting point for all pipeline collections, training, and resources</a:t>
                      </a:r>
                    </a:p>
                  </a:txBody>
                  <a:tcPr anchor="ctr">
                    <a:noFill/>
                  </a:tcPr>
                </a:tc>
                <a:extLst>
                  <a:ext uri="{0D108BD9-81ED-4DB2-BD59-A6C34878D82A}">
                    <a16:rowId xmlns:a16="http://schemas.microsoft.com/office/drawing/2014/main" val="837809651"/>
                  </a:ext>
                </a:extLst>
              </a:tr>
              <a:tr h="518456">
                <a:tc>
                  <a:txBody>
                    <a:bodyPr/>
                    <a:lstStyle/>
                    <a:p>
                      <a:pPr lvl="1" fontAlgn="t" latinLnBrk="0"/>
                      <a:r>
                        <a:rPr lang="en-US" sz="1400" b="1" dirty="0">
                          <a:solidFill>
                            <a:schemeClr val="tx1"/>
                          </a:solidFill>
                          <a:effectLst/>
                          <a:sym typeface="Wingdings 3" panose="05040102010807070707" pitchFamily="18" charset="2"/>
                        </a:rPr>
                        <a:t>  </a:t>
                      </a:r>
                      <a:r>
                        <a:rPr lang="en-US" sz="1400" dirty="0">
                          <a:solidFill>
                            <a:schemeClr val="tx1"/>
                          </a:solidFill>
                          <a:effectLst/>
                          <a:hlinkClick r:id="rId3"/>
                        </a:rPr>
                        <a:t>Student End of Year</a:t>
                      </a:r>
                      <a:endParaRPr lang="en-US" sz="1400" dirty="0">
                        <a:solidFill>
                          <a:schemeClr val="tx1"/>
                        </a:solidFill>
                        <a:effectLst/>
                      </a:endParaRPr>
                    </a:p>
                  </a:txBody>
                  <a:tcPr anchor="ctr">
                    <a:noFill/>
                  </a:tcPr>
                </a:tc>
                <a:tc>
                  <a:txBody>
                    <a:bodyPr/>
                    <a:lstStyle/>
                    <a:p>
                      <a:pPr lvl="0" fontAlgn="t" latinLnBrk="0">
                        <a:buFont typeface="Arial" panose="020B0604020202020204" pitchFamily="34" charset="0"/>
                        <a:buNone/>
                      </a:pPr>
                      <a:r>
                        <a:rPr lang="en-US" sz="1400" dirty="0">
                          <a:effectLst/>
                        </a:rPr>
                        <a:t>Primary site for SEY Collection information</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dirty="0">
                          <a:effectLst/>
                        </a:rPr>
                        <a:t>Contains file layouts, templates, business rules, training materials, and resources</a:t>
                      </a: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dirty="0">
                          <a:effectLst/>
                        </a:rPr>
                        <a:t>Includes Adequate Documentation of Transfer information</a:t>
                      </a:r>
                    </a:p>
                  </a:txBody>
                  <a:tcPr anchor="ctr">
                    <a:noFill/>
                  </a:tcPr>
                </a:tc>
                <a:extLst>
                  <a:ext uri="{0D108BD9-81ED-4DB2-BD59-A6C34878D82A}">
                    <a16:rowId xmlns:a16="http://schemas.microsoft.com/office/drawing/2014/main" val="694545184"/>
                  </a:ext>
                </a:extLst>
              </a:tr>
              <a:tr h="301265">
                <a:tc>
                  <a:txBody>
                    <a:bodyPr/>
                    <a:lstStyle/>
                    <a:p>
                      <a:pPr lvl="1" fontAlgn="t" latinLnBrk="0"/>
                      <a:r>
                        <a:rPr lang="en-US" sz="1400" b="1" dirty="0">
                          <a:solidFill>
                            <a:schemeClr val="tx1"/>
                          </a:solidFill>
                          <a:effectLst/>
                          <a:sym typeface="Wingdings 3" panose="05040102010807070707" pitchFamily="18" charset="2"/>
                        </a:rPr>
                        <a:t>  </a:t>
                      </a:r>
                      <a:r>
                        <a:rPr lang="en-US" sz="1400" u="none" strike="noStrike" dirty="0">
                          <a:solidFill>
                            <a:schemeClr val="tx1"/>
                          </a:solidFill>
                          <a:effectLst/>
                          <a:hlinkClick r:id="rId4"/>
                        </a:rPr>
                        <a:t>Student Interchange</a:t>
                      </a:r>
                      <a:endParaRPr lang="en-US" sz="1400" dirty="0">
                        <a:solidFill>
                          <a:schemeClr val="tx1"/>
                        </a:solidFill>
                        <a:effectLst/>
                      </a:endParaRPr>
                    </a:p>
                  </a:txBody>
                  <a:tcPr anchor="ctr">
                    <a:noFill/>
                  </a:tcPr>
                </a:tc>
                <a:tc>
                  <a:txBody>
                    <a:bodyPr/>
                    <a:lstStyle/>
                    <a:p>
                      <a:pPr fontAlgn="t" latinLnBrk="0"/>
                      <a:r>
                        <a:rPr lang="en-US" sz="1400" dirty="0">
                          <a:effectLst/>
                        </a:rPr>
                        <a:t>Contains file layouts, templates, business rules, training materials, and resources</a:t>
                      </a:r>
                    </a:p>
                  </a:txBody>
                  <a:tcPr anchor="ctr">
                    <a:noFill/>
                  </a:tcPr>
                </a:tc>
                <a:extLst>
                  <a:ext uri="{0D108BD9-81ED-4DB2-BD59-A6C34878D82A}">
                    <a16:rowId xmlns:a16="http://schemas.microsoft.com/office/drawing/2014/main" val="904398180"/>
                  </a:ext>
                </a:extLst>
              </a:tr>
              <a:tr h="301265">
                <a:tc>
                  <a:txBody>
                    <a:bodyPr/>
                    <a:lstStyle/>
                    <a:p>
                      <a:pPr lvl="1" fontAlgn="t" latinLnBrk="0"/>
                      <a:r>
                        <a:rPr lang="en-US" sz="1400" b="1" dirty="0">
                          <a:solidFill>
                            <a:schemeClr val="tx1"/>
                          </a:solidFill>
                          <a:effectLst/>
                          <a:sym typeface="Wingdings 3" panose="05040102010807070707" pitchFamily="18" charset="2"/>
                        </a:rPr>
                        <a:t>  </a:t>
                      </a:r>
                      <a:r>
                        <a:rPr lang="en-US" sz="1400" dirty="0" err="1">
                          <a:solidFill>
                            <a:schemeClr val="tx1"/>
                          </a:solidFill>
                          <a:effectLst/>
                          <a:hlinkClick r:id="rId5"/>
                        </a:rPr>
                        <a:t>SpED</a:t>
                      </a:r>
                      <a:r>
                        <a:rPr lang="en-US" sz="1400" dirty="0">
                          <a:solidFill>
                            <a:schemeClr val="tx1"/>
                          </a:solidFill>
                          <a:effectLst/>
                          <a:hlinkClick r:id="rId5"/>
                        </a:rPr>
                        <a:t> IEP Interchange</a:t>
                      </a:r>
                      <a:endParaRPr lang="en-US" sz="1400" dirty="0">
                        <a:solidFill>
                          <a:schemeClr val="tx1"/>
                        </a:solidFill>
                        <a:effectLst/>
                      </a:endParaRPr>
                    </a:p>
                  </a:txBody>
                  <a:tcPr anchor="c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400" dirty="0">
                          <a:effectLst/>
                        </a:rPr>
                        <a:t>Contains file layouts, templates, business rules, training materials, and resources</a:t>
                      </a:r>
                    </a:p>
                  </a:txBody>
                  <a:tcPr anchor="ctr">
                    <a:noFill/>
                  </a:tcPr>
                </a:tc>
                <a:extLst>
                  <a:ext uri="{0D108BD9-81ED-4DB2-BD59-A6C34878D82A}">
                    <a16:rowId xmlns:a16="http://schemas.microsoft.com/office/drawing/2014/main" val="3622364930"/>
                  </a:ext>
                </a:extLst>
              </a:tr>
              <a:tr h="301265">
                <a:tc>
                  <a:txBody>
                    <a:bodyPr/>
                    <a:lstStyle/>
                    <a:p>
                      <a:pPr lvl="1" fontAlgn="t" latinLnBrk="0"/>
                      <a:r>
                        <a:rPr lang="en-US" sz="1400" b="1" dirty="0">
                          <a:solidFill>
                            <a:schemeClr val="tx1"/>
                          </a:solidFill>
                          <a:effectLst/>
                          <a:sym typeface="Wingdings 3" panose="05040102010807070707" pitchFamily="18" charset="2"/>
                        </a:rPr>
                        <a:t>  </a:t>
                      </a:r>
                      <a:r>
                        <a:rPr lang="en-US" sz="1400" dirty="0">
                          <a:solidFill>
                            <a:schemeClr val="tx1"/>
                          </a:solidFill>
                          <a:effectLst/>
                          <a:hlinkClick r:id="rId6"/>
                        </a:rPr>
                        <a:t>Title 1 Interchange</a:t>
                      </a:r>
                      <a:endParaRPr lang="en-US" sz="1400" dirty="0">
                        <a:solidFill>
                          <a:schemeClr val="tx1"/>
                        </a:solidFill>
                        <a:effectLst/>
                      </a:endParaRPr>
                    </a:p>
                  </a:txBody>
                  <a:tcPr anchor="ctr">
                    <a:noFill/>
                  </a:tcPr>
                </a:tc>
                <a:tc>
                  <a:txBody>
                    <a:bodyPr/>
                    <a:lstStyle/>
                    <a:p>
                      <a:pPr fontAlgn="t" latinLnBrk="0"/>
                      <a:r>
                        <a:rPr lang="en-US" sz="1400" dirty="0">
                          <a:effectLst/>
                        </a:rPr>
                        <a:t>Title 1 Targeted Assistance Schools/Programs</a:t>
                      </a:r>
                    </a:p>
                  </a:txBody>
                  <a:tcPr anchor="ctr">
                    <a:noFill/>
                  </a:tcPr>
                </a:tc>
                <a:extLst>
                  <a:ext uri="{0D108BD9-81ED-4DB2-BD59-A6C34878D82A}">
                    <a16:rowId xmlns:a16="http://schemas.microsoft.com/office/drawing/2014/main" val="2109205635"/>
                  </a:ext>
                </a:extLst>
              </a:tr>
              <a:tr h="522392">
                <a:tc>
                  <a:txBody>
                    <a:bodyPr/>
                    <a:lstStyle/>
                    <a:p>
                      <a:pPr marL="457200" marR="0" lvl="1" indent="0" algn="l" defTabSz="914400" rtl="0" eaLnBrk="1" fontAlgn="t" latinLnBrk="0" hangingPunct="1">
                        <a:lnSpc>
                          <a:spcPct val="100000"/>
                        </a:lnSpc>
                        <a:spcBef>
                          <a:spcPts val="0"/>
                        </a:spcBef>
                        <a:spcAft>
                          <a:spcPts val="0"/>
                        </a:spcAft>
                        <a:buClrTx/>
                        <a:buSzTx/>
                        <a:buFontTx/>
                        <a:buNone/>
                        <a:tabLst/>
                        <a:defRPr/>
                      </a:pPr>
                      <a:r>
                        <a:rPr lang="en-US" sz="1400" b="1" dirty="0">
                          <a:solidFill>
                            <a:schemeClr val="tx1"/>
                          </a:solidFill>
                          <a:effectLst/>
                          <a:sym typeface="Wingdings 3" panose="05040102010807070707" pitchFamily="18" charset="2"/>
                        </a:rPr>
                        <a:t>  </a:t>
                      </a:r>
                      <a:r>
                        <a:rPr lang="en-US" sz="1400" u="none" strike="noStrike" dirty="0">
                          <a:solidFill>
                            <a:schemeClr val="tx1"/>
                          </a:solidFill>
                          <a:effectLst/>
                          <a:hlinkClick r:id="rId7"/>
                        </a:rPr>
                        <a:t>Identity Management (</a:t>
                      </a:r>
                      <a:r>
                        <a:rPr lang="en-US" sz="1400" u="none" strike="noStrike" dirty="0" err="1">
                          <a:solidFill>
                            <a:schemeClr val="tx1"/>
                          </a:solidFill>
                          <a:effectLst/>
                          <a:hlinkClick r:id="rId7"/>
                        </a:rPr>
                        <a:t>IdM</a:t>
                      </a:r>
                      <a:r>
                        <a:rPr lang="en-US" sz="1400" u="none" strike="noStrike" dirty="0">
                          <a:solidFill>
                            <a:schemeClr val="tx1"/>
                          </a:solidFill>
                          <a:effectLst/>
                          <a:hlinkClick r:id="rId7"/>
                        </a:rPr>
                        <a:t>)</a:t>
                      </a:r>
                      <a:endParaRPr lang="en-US" sz="1400" dirty="0">
                        <a:solidFill>
                          <a:schemeClr val="tx1"/>
                        </a:solidFill>
                        <a:effectLst/>
                      </a:endParaRPr>
                    </a:p>
                    <a:p>
                      <a:pPr lvl="1" fontAlgn="t" latinLnBrk="0"/>
                      <a:endParaRPr lang="en-US" sz="1400" dirty="0">
                        <a:solidFill>
                          <a:schemeClr val="tx1"/>
                        </a:solidFill>
                        <a:effectLst/>
                      </a:endParaRPr>
                    </a:p>
                  </a:txBody>
                  <a:tcPr anchor="ctr">
                    <a:noFill/>
                  </a:tcPr>
                </a:tc>
                <a:tc>
                  <a:txBody>
                    <a:bodyPr/>
                    <a:lstStyle/>
                    <a:p>
                      <a:pPr fontAlgn="t" latinLnBrk="0"/>
                      <a:r>
                        <a:rPr lang="en-US" sz="1400" dirty="0">
                          <a:effectLst/>
                        </a:rPr>
                        <a:t>This is the landing page with login links to the various CDE data platforms.</a:t>
                      </a:r>
                    </a:p>
                    <a:p>
                      <a:pPr marL="285750" indent="-285750" fontAlgn="t" latinLnBrk="0">
                        <a:buFont typeface="Arial" panose="020B0604020202020204" pitchFamily="34" charset="0"/>
                        <a:buChar char="•"/>
                      </a:pPr>
                      <a:r>
                        <a:rPr lang="en-US" sz="1400" dirty="0">
                          <a:effectLst/>
                        </a:rPr>
                        <a:t>Data Pipeline, COGNOS/CEDAR Reporting, RITS, etc.</a:t>
                      </a:r>
                    </a:p>
                  </a:txBody>
                  <a:tcPr anchor="ctr">
                    <a:noFill/>
                  </a:tcPr>
                </a:tc>
                <a:extLst>
                  <a:ext uri="{0D108BD9-81ED-4DB2-BD59-A6C34878D82A}">
                    <a16:rowId xmlns:a16="http://schemas.microsoft.com/office/drawing/2014/main" val="1753538573"/>
                  </a:ext>
                </a:extLst>
              </a:tr>
              <a:tr h="518456">
                <a:tc>
                  <a:txBody>
                    <a:bodyPr/>
                    <a:lstStyle/>
                    <a:p>
                      <a:pPr lvl="1" fontAlgn="t" latinLnBrk="0"/>
                      <a:r>
                        <a:rPr lang="en-US" sz="1400" b="1" dirty="0">
                          <a:solidFill>
                            <a:schemeClr val="tx1"/>
                          </a:solidFill>
                          <a:effectLst/>
                          <a:sym typeface="Wingdings 3" panose="05040102010807070707" pitchFamily="18" charset="2"/>
                        </a:rPr>
                        <a:t>  </a:t>
                      </a:r>
                      <a:r>
                        <a:rPr lang="en-US" sz="1400" dirty="0">
                          <a:solidFill>
                            <a:schemeClr val="tx1"/>
                          </a:solidFill>
                          <a:effectLst/>
                          <a:hlinkClick r:id="rId8"/>
                        </a:rPr>
                        <a:t>Frequently Requested Codes and Resources</a:t>
                      </a:r>
                      <a:endParaRPr lang="en-US" sz="1400" dirty="0">
                        <a:solidFill>
                          <a:schemeClr val="tx1"/>
                        </a:solidFill>
                        <a:effectLst/>
                      </a:endParaRPr>
                    </a:p>
                  </a:txBody>
                  <a:tcPr anchor="ctr">
                    <a:noFill/>
                  </a:tcPr>
                </a:tc>
                <a:tc>
                  <a:txBody>
                    <a:bodyPr/>
                    <a:lstStyle/>
                    <a:p>
                      <a:pPr lvl="0" fontAlgn="t" latinLnBrk="0">
                        <a:buFont typeface="Arial" panose="020B0604020202020204" pitchFamily="34" charset="0"/>
                        <a:buNone/>
                      </a:pPr>
                      <a:r>
                        <a:rPr lang="en-US" sz="1400" dirty="0">
                          <a:effectLst/>
                        </a:rPr>
                        <a:t>Includes list of school codes, facility schools, detention centers, etc.</a:t>
                      </a:r>
                    </a:p>
                  </a:txBody>
                  <a:tcPr anchor="ctr">
                    <a:noFill/>
                  </a:tcPr>
                </a:tc>
                <a:extLst>
                  <a:ext uri="{0D108BD9-81ED-4DB2-BD59-A6C34878D82A}">
                    <a16:rowId xmlns:a16="http://schemas.microsoft.com/office/drawing/2014/main" val="2662530399"/>
                  </a:ext>
                </a:extLst>
              </a:tr>
              <a:tr h="301265">
                <a:tc>
                  <a:txBody>
                    <a:bodyPr/>
                    <a:lstStyle/>
                    <a:p>
                      <a:pPr lvl="1" fontAlgn="t" latinLnBrk="0"/>
                      <a:r>
                        <a:rPr lang="en-US" sz="1400" b="1" dirty="0">
                          <a:solidFill>
                            <a:schemeClr val="tx1"/>
                          </a:solidFill>
                          <a:effectLst/>
                          <a:sym typeface="Wingdings 3" panose="05040102010807070707" pitchFamily="18" charset="2"/>
                        </a:rPr>
                        <a:t>  </a:t>
                      </a:r>
                      <a:r>
                        <a:rPr lang="en-US" sz="1400" b="0" dirty="0">
                          <a:solidFill>
                            <a:schemeClr val="tx1"/>
                          </a:solidFill>
                          <a:effectLst/>
                          <a:sym typeface="Wingdings 3" panose="05040102010807070707" pitchFamily="18" charset="2"/>
                          <a:hlinkClick r:id="rId9"/>
                        </a:rPr>
                        <a:t>Data Pipeline Training</a:t>
                      </a:r>
                      <a:endParaRPr lang="en-US" sz="1400" b="0" dirty="0">
                        <a:solidFill>
                          <a:schemeClr val="tx1"/>
                        </a:solidFill>
                        <a:effectLst/>
                      </a:endParaRPr>
                    </a:p>
                  </a:txBody>
                  <a:tcPr anchor="ctr">
                    <a:noFill/>
                  </a:tcPr>
                </a:tc>
                <a:tc>
                  <a:txBody>
                    <a:bodyPr/>
                    <a:lstStyle/>
                    <a:p>
                      <a:pPr lvl="0" fontAlgn="t" latinLnBrk="0">
                        <a:buFont typeface="Arial" panose="020B0604020202020204" pitchFamily="34" charset="0"/>
                        <a:buNone/>
                      </a:pPr>
                      <a:r>
                        <a:rPr lang="en-US" sz="1400" dirty="0">
                          <a:effectLst/>
                        </a:rPr>
                        <a:t>Tabs for Town Hall presentations and general respondent training resources</a:t>
                      </a:r>
                    </a:p>
                  </a:txBody>
                  <a:tcPr anchor="ctr">
                    <a:noFill/>
                  </a:tcPr>
                </a:tc>
                <a:extLst>
                  <a:ext uri="{0D108BD9-81ED-4DB2-BD59-A6C34878D82A}">
                    <a16:rowId xmlns:a16="http://schemas.microsoft.com/office/drawing/2014/main" val="1689670017"/>
                  </a:ext>
                </a:extLst>
              </a:tr>
              <a:tr h="735647">
                <a:tc>
                  <a:txBody>
                    <a:bodyPr/>
                    <a:lstStyle/>
                    <a:p>
                      <a:pPr fontAlgn="t" latinLnBrk="0"/>
                      <a:r>
                        <a:rPr lang="en-US" sz="1400" u="none" strike="noStrike" dirty="0">
                          <a:solidFill>
                            <a:schemeClr val="tx1"/>
                          </a:solidFill>
                          <a:effectLst/>
                          <a:hlinkClick r:id="rId10"/>
                        </a:rPr>
                        <a:t>Syncplicity</a:t>
                      </a:r>
                      <a:endParaRPr lang="en-US" sz="1400" dirty="0">
                        <a:solidFill>
                          <a:schemeClr val="tx1"/>
                        </a:solidFill>
                        <a:effectLst/>
                      </a:endParaRPr>
                    </a:p>
                  </a:txBody>
                  <a:tcPr anchor="ctr">
                    <a:noFill/>
                  </a:tcPr>
                </a:tc>
                <a:tc>
                  <a:txBody>
                    <a:bodyPr/>
                    <a:lstStyle/>
                    <a:p>
                      <a:pPr fontAlgn="t" latinLnBrk="0"/>
                      <a:r>
                        <a:rPr lang="en-US" sz="1400" dirty="0">
                          <a:effectLst/>
                        </a:rPr>
                        <a:t>Secure file transfer site used to communicate personally identifiable information with CDE if you have questions on specific students during reporting or have exception requests.</a:t>
                      </a:r>
                    </a:p>
                  </a:txBody>
                  <a:tcPr anchor="ctr">
                    <a:noFill/>
                  </a:tcPr>
                </a:tc>
                <a:extLst>
                  <a:ext uri="{0D108BD9-81ED-4DB2-BD59-A6C34878D82A}">
                    <a16:rowId xmlns:a16="http://schemas.microsoft.com/office/drawing/2014/main" val="343003677"/>
                  </a:ext>
                </a:extLst>
              </a:tr>
              <a:tr h="518456">
                <a:tc>
                  <a:txBody>
                    <a:bodyPr/>
                    <a:lstStyle/>
                    <a:p>
                      <a:pPr fontAlgn="t" latinLnBrk="0"/>
                      <a:r>
                        <a:rPr lang="en-US" sz="1400" dirty="0">
                          <a:solidFill>
                            <a:schemeClr val="tx1"/>
                          </a:solidFill>
                          <a:effectLst/>
                          <a:hlinkClick r:id="rId11"/>
                        </a:rPr>
                        <a:t>Education Statistics</a:t>
                      </a:r>
                      <a:endParaRPr lang="en-US" sz="1400" dirty="0">
                        <a:solidFill>
                          <a:schemeClr val="tx1"/>
                        </a:solidFill>
                        <a:effectLst/>
                      </a:endParaRPr>
                    </a:p>
                  </a:txBody>
                  <a:tcPr anchor="ctr">
                    <a:noFill/>
                  </a:tcPr>
                </a:tc>
                <a:tc>
                  <a:txBody>
                    <a:bodyPr/>
                    <a:lstStyle/>
                    <a:p>
                      <a:pPr fontAlgn="t" latinLnBrk="0"/>
                      <a:r>
                        <a:rPr lang="en-US" sz="1400" dirty="0">
                          <a:effectLst/>
                        </a:rPr>
                        <a:t>Landing page for all Colorado Education Statistics. From here, navigate to graduation/completion, dropout, or mobility/stability statistics.</a:t>
                      </a:r>
                    </a:p>
                  </a:txBody>
                  <a:tcPr anchor="ctr">
                    <a:noFill/>
                  </a:tcPr>
                </a:tc>
                <a:extLst>
                  <a:ext uri="{0D108BD9-81ED-4DB2-BD59-A6C34878D82A}">
                    <a16:rowId xmlns:a16="http://schemas.microsoft.com/office/drawing/2014/main" val="760266987"/>
                  </a:ext>
                </a:extLst>
              </a:tr>
              <a:tr h="301265">
                <a:tc>
                  <a:txBody>
                    <a:bodyPr/>
                    <a:lstStyle/>
                    <a:p>
                      <a:pPr fontAlgn="t" latinLnBrk="0"/>
                      <a:r>
                        <a:rPr lang="en-US" sz="1400" dirty="0">
                          <a:solidFill>
                            <a:schemeClr val="tx1"/>
                          </a:solidFill>
                          <a:effectLst/>
                          <a:hlinkClick r:id="rId12"/>
                        </a:rPr>
                        <a:t>Graduation Guidelines</a:t>
                      </a:r>
                      <a:endParaRPr lang="en-US" sz="1400" dirty="0">
                        <a:solidFill>
                          <a:schemeClr val="tx1"/>
                        </a:solidFill>
                        <a:effectLst/>
                      </a:endParaRPr>
                    </a:p>
                  </a:txBody>
                  <a:tcPr anchor="ctr">
                    <a:noFill/>
                  </a:tcPr>
                </a:tc>
                <a:tc>
                  <a:txBody>
                    <a:bodyPr/>
                    <a:lstStyle/>
                    <a:p>
                      <a:pPr fontAlgn="t" latinLnBrk="0"/>
                      <a:r>
                        <a:rPr lang="en-US" sz="1400" dirty="0">
                          <a:effectLst/>
                        </a:rPr>
                        <a:t>Information for program staff regarding the graduation guidelines menu of options.</a:t>
                      </a:r>
                    </a:p>
                  </a:txBody>
                  <a:tcPr anchor="ctr">
                    <a:noFill/>
                  </a:tcPr>
                </a:tc>
                <a:extLst>
                  <a:ext uri="{0D108BD9-81ED-4DB2-BD59-A6C34878D82A}">
                    <a16:rowId xmlns:a16="http://schemas.microsoft.com/office/drawing/2014/main" val="2821669254"/>
                  </a:ext>
                </a:extLst>
              </a:tr>
            </a:tbl>
          </a:graphicData>
        </a:graphic>
      </p:graphicFrame>
      <p:sp>
        <p:nvSpPr>
          <p:cNvPr id="4" name="Slide Number Placeholder 3">
            <a:extLst>
              <a:ext uri="{FF2B5EF4-FFF2-40B4-BE49-F238E27FC236}">
                <a16:creationId xmlns:a16="http://schemas.microsoft.com/office/drawing/2014/main" id="{62B1ED34-0357-083E-A560-B1B9A5D0B616}"/>
              </a:ext>
            </a:extLst>
          </p:cNvPr>
          <p:cNvSpPr>
            <a:spLocks noGrp="1"/>
          </p:cNvSpPr>
          <p:nvPr>
            <p:ph type="sldNum" sz="quarter" idx="12"/>
          </p:nvPr>
        </p:nvSpPr>
        <p:spPr/>
        <p:txBody>
          <a:bodyPr/>
          <a:lstStyle/>
          <a:p>
            <a:fld id="{C479D5F6-EDCB-402A-AC08-4943A1820E8F}" type="slidenum">
              <a:rPr lang="en-US" smtClean="0"/>
              <a:pPr/>
              <a:t>53</a:t>
            </a:fld>
            <a:endParaRPr lang="en-US"/>
          </a:p>
        </p:txBody>
      </p:sp>
    </p:spTree>
    <p:extLst>
      <p:ext uri="{BB962C8B-B14F-4D97-AF65-F5344CB8AC3E}">
        <p14:creationId xmlns:p14="http://schemas.microsoft.com/office/powerpoint/2010/main" val="26984351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6738-3A3F-F942-7237-879511F79DBF}"/>
              </a:ext>
            </a:extLst>
          </p:cNvPr>
          <p:cNvSpPr>
            <a:spLocks noGrp="1"/>
          </p:cNvSpPr>
          <p:nvPr>
            <p:ph type="ctrTitle"/>
          </p:nvPr>
        </p:nvSpPr>
        <p:spPr/>
        <p:txBody>
          <a:bodyPr/>
          <a:lstStyle/>
          <a:p>
            <a:r>
              <a:rPr lang="en-US" dirty="0"/>
              <a:t>Collection Steps</a:t>
            </a:r>
          </a:p>
        </p:txBody>
      </p:sp>
      <p:sp>
        <p:nvSpPr>
          <p:cNvPr id="3" name="Slide Number Placeholder 2">
            <a:extLst>
              <a:ext uri="{FF2B5EF4-FFF2-40B4-BE49-F238E27FC236}">
                <a16:creationId xmlns:a16="http://schemas.microsoft.com/office/drawing/2014/main" id="{4DA61C0B-93FF-97D6-AF25-E591DBEDB5A4}"/>
              </a:ext>
            </a:extLst>
          </p:cNvPr>
          <p:cNvSpPr>
            <a:spLocks noGrp="1"/>
          </p:cNvSpPr>
          <p:nvPr>
            <p:ph type="sldNum" sz="quarter" idx="12"/>
          </p:nvPr>
        </p:nvSpPr>
        <p:spPr/>
        <p:txBody>
          <a:bodyPr/>
          <a:lstStyle/>
          <a:p>
            <a:fld id="{C479D5F6-EDCB-402A-AC08-4943A1820E8F}" type="slidenum">
              <a:rPr lang="en-US" smtClean="0"/>
              <a:pPr/>
              <a:t>54</a:t>
            </a:fld>
            <a:endParaRPr lang="en-US" dirty="0"/>
          </a:p>
        </p:txBody>
      </p:sp>
    </p:spTree>
    <p:extLst>
      <p:ext uri="{BB962C8B-B14F-4D97-AF65-F5344CB8AC3E}">
        <p14:creationId xmlns:p14="http://schemas.microsoft.com/office/powerpoint/2010/main" val="2025592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59A81C-4C27-7293-344D-069E4853F3C7}"/>
              </a:ext>
            </a:extLst>
          </p:cNvPr>
          <p:cNvSpPr>
            <a:spLocks noGrp="1"/>
          </p:cNvSpPr>
          <p:nvPr>
            <p:ph type="title"/>
          </p:nvPr>
        </p:nvSpPr>
        <p:spPr/>
        <p:txBody>
          <a:bodyPr/>
          <a:lstStyle/>
          <a:p>
            <a:r>
              <a:rPr lang="en-US" sz="3200" dirty="0">
                <a:sym typeface="Wingdings 3" panose="05040102010807070707" pitchFamily="18" charset="2"/>
              </a:rPr>
              <a:t></a:t>
            </a:r>
            <a:r>
              <a:rPr lang="en-US" dirty="0">
                <a:sym typeface="Wingdings 3" panose="05040102010807070707" pitchFamily="18" charset="2"/>
              </a:rPr>
              <a:t> </a:t>
            </a:r>
            <a:r>
              <a:rPr lang="en-US" dirty="0"/>
              <a:t>Collection Steps by Phase </a:t>
            </a:r>
            <a:r>
              <a:rPr lang="en-US" sz="3200" dirty="0">
                <a:sym typeface="Wingdings 3" panose="05040102010807070707" pitchFamily="18" charset="2"/>
              </a:rPr>
              <a:t></a:t>
            </a:r>
            <a:endParaRPr lang="en-US" dirty="0"/>
          </a:p>
        </p:txBody>
      </p:sp>
      <p:sp>
        <p:nvSpPr>
          <p:cNvPr id="13" name="Freeform: Shape 12">
            <a:extLst>
              <a:ext uri="{FF2B5EF4-FFF2-40B4-BE49-F238E27FC236}">
                <a16:creationId xmlns:a16="http://schemas.microsoft.com/office/drawing/2014/main" id="{CB3ADA50-9114-AF17-7AF5-D53691144378}"/>
              </a:ext>
            </a:extLst>
          </p:cNvPr>
          <p:cNvSpPr/>
          <p:nvPr/>
        </p:nvSpPr>
        <p:spPr>
          <a:xfrm>
            <a:off x="232243" y="224248"/>
            <a:ext cx="3552229" cy="365760"/>
          </a:xfrm>
          <a:custGeom>
            <a:avLst/>
            <a:gdLst>
              <a:gd name="csX0" fmla="*/ 0 w 3552229"/>
              <a:gd name="csY0" fmla="*/ 0 h 316800"/>
              <a:gd name="csX1" fmla="*/ 3552229 w 3552229"/>
              <a:gd name="csY1" fmla="*/ 0 h 316800"/>
              <a:gd name="csX2" fmla="*/ 3552229 w 3552229"/>
              <a:gd name="csY2" fmla="*/ 316800 h 316800"/>
              <a:gd name="csX3" fmla="*/ 0 w 3552229"/>
              <a:gd name="csY3" fmla="*/ 316800 h 316800"/>
              <a:gd name="csX4" fmla="*/ 0 w 3552229"/>
              <a:gd name="csY4" fmla="*/ 0 h 316800"/>
            </a:gdLst>
            <a:ahLst/>
            <a:cxnLst>
              <a:cxn ang="0">
                <a:pos x="csX0" y="csY0"/>
              </a:cxn>
              <a:cxn ang="0">
                <a:pos x="csX1" y="csY1"/>
              </a:cxn>
              <a:cxn ang="0">
                <a:pos x="csX2" y="csY2"/>
              </a:cxn>
              <a:cxn ang="0">
                <a:pos x="csX3" y="csY3"/>
              </a:cxn>
              <a:cxn ang="0">
                <a:pos x="csX4" y="csY4"/>
              </a:cxn>
            </a:cxnLst>
            <a:rect l="l" t="t" r="r" b="b"/>
            <a:pathLst>
              <a:path w="3552229" h="316800">
                <a:moveTo>
                  <a:pt x="0" y="0"/>
                </a:moveTo>
                <a:lnTo>
                  <a:pt x="3552229" y="0"/>
                </a:lnTo>
                <a:lnTo>
                  <a:pt x="3552229" y="316800"/>
                </a:lnTo>
                <a:lnTo>
                  <a:pt x="0" y="316800"/>
                </a:lnTo>
                <a:lnTo>
                  <a:pt x="0" y="0"/>
                </a:lnTo>
                <a:close/>
              </a:path>
            </a:pathLst>
          </a:custGeom>
          <a:solidFill>
            <a:schemeClr val="accent1"/>
          </a:solidFill>
          <a:ln w="19050">
            <a:solidFill>
              <a:schemeClr val="accent1">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600" kern="1200" dirty="0">
                <a:latin typeface="+mj-lt"/>
              </a:rPr>
              <a:t>Regular Phase</a:t>
            </a:r>
          </a:p>
        </p:txBody>
      </p:sp>
      <p:sp>
        <p:nvSpPr>
          <p:cNvPr id="14" name="Freeform: Shape 13">
            <a:extLst>
              <a:ext uri="{FF2B5EF4-FFF2-40B4-BE49-F238E27FC236}">
                <a16:creationId xmlns:a16="http://schemas.microsoft.com/office/drawing/2014/main" id="{B45F1CDB-AF6C-960C-D42D-80335C540E32}"/>
              </a:ext>
            </a:extLst>
          </p:cNvPr>
          <p:cNvSpPr/>
          <p:nvPr/>
        </p:nvSpPr>
        <p:spPr>
          <a:xfrm>
            <a:off x="232243" y="605056"/>
            <a:ext cx="3552229" cy="3747488"/>
          </a:xfrm>
          <a:custGeom>
            <a:avLst/>
            <a:gdLst>
              <a:gd name="csX0" fmla="*/ 0 w 3552229"/>
              <a:gd name="csY0" fmla="*/ 0 h 4268818"/>
              <a:gd name="csX1" fmla="*/ 3552229 w 3552229"/>
              <a:gd name="csY1" fmla="*/ 0 h 4268818"/>
              <a:gd name="csX2" fmla="*/ 3552229 w 3552229"/>
              <a:gd name="csY2" fmla="*/ 4268818 h 4268818"/>
              <a:gd name="csX3" fmla="*/ 0 w 3552229"/>
              <a:gd name="csY3" fmla="*/ 4268818 h 4268818"/>
              <a:gd name="csX4" fmla="*/ 0 w 3552229"/>
              <a:gd name="csY4" fmla="*/ 0 h 4268818"/>
            </a:gdLst>
            <a:ahLst/>
            <a:cxnLst>
              <a:cxn ang="0">
                <a:pos x="csX0" y="csY0"/>
              </a:cxn>
              <a:cxn ang="0">
                <a:pos x="csX1" y="csY1"/>
              </a:cxn>
              <a:cxn ang="0">
                <a:pos x="csX2" y="csY2"/>
              </a:cxn>
              <a:cxn ang="0">
                <a:pos x="csX3" y="csY3"/>
              </a:cxn>
              <a:cxn ang="0">
                <a:pos x="csX4" y="csY4"/>
              </a:cxn>
            </a:cxnLst>
            <a:rect l="l" t="t" r="r" b="b"/>
            <a:pathLst>
              <a:path w="3552229" h="4268818">
                <a:moveTo>
                  <a:pt x="0" y="0"/>
                </a:moveTo>
                <a:lnTo>
                  <a:pt x="3552229" y="0"/>
                </a:lnTo>
                <a:lnTo>
                  <a:pt x="3552229" y="4268818"/>
                </a:lnTo>
                <a:lnTo>
                  <a:pt x="0" y="4268818"/>
                </a:lnTo>
                <a:lnTo>
                  <a:pt x="0" y="0"/>
                </a:lnTo>
                <a:close/>
              </a:path>
            </a:pathLst>
          </a:custGeom>
          <a:solidFill>
            <a:schemeClr val="tx2">
              <a:lumMod val="20000"/>
              <a:lumOff val="80000"/>
              <a:alpha val="90000"/>
            </a:schemeClr>
          </a:solidFill>
          <a:ln w="19050">
            <a:solidFill>
              <a:schemeClr val="tx2">
                <a:lumMod val="50000"/>
                <a:alpha val="90000"/>
              </a:schemeClr>
            </a:solidFill>
          </a:ln>
        </p:spPr>
        <p:style>
          <a:lnRef idx="2">
            <a:scrgbClr r="0" g="0" b="0"/>
          </a:lnRef>
          <a:fillRef idx="1">
            <a:scrgbClr r="0" g="0" b="0"/>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Font typeface="+mj-lt"/>
              <a:buAutoNum type="arabicPeriod"/>
            </a:pPr>
            <a:r>
              <a:rPr lang="en-US" sz="1200" b="1" kern="1200" dirty="0"/>
              <a:t>Upload interchange files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DEM, SSA, GG</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Title 1 if applicable</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IEP interchange if applicable</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ADJ if needed</a:t>
            </a:r>
          </a:p>
          <a:p>
            <a:pPr marL="57150" lvl="1" indent="-57150" algn="l" defTabSz="488950">
              <a:lnSpc>
                <a:spcPct val="90000"/>
              </a:lnSpc>
              <a:spcBef>
                <a:spcPct val="0"/>
              </a:spcBef>
              <a:spcAft>
                <a:spcPct val="15000"/>
              </a:spcAft>
              <a:buFont typeface="+mj-lt"/>
              <a:buAutoNum type="arabicPeriod"/>
            </a:pPr>
            <a:r>
              <a:rPr lang="en-US" sz="1200" b="1" kern="1200" dirty="0"/>
              <a:t>Resolve interchange errors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Update SIS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Extract and reupload interchange file</a:t>
            </a:r>
          </a:p>
          <a:p>
            <a:pPr marL="57150" lvl="1" indent="-57150" algn="l" defTabSz="488950">
              <a:lnSpc>
                <a:spcPct val="90000"/>
              </a:lnSpc>
              <a:spcBef>
                <a:spcPct val="0"/>
              </a:spcBef>
              <a:spcAft>
                <a:spcPct val="15000"/>
              </a:spcAft>
              <a:buFont typeface="+mj-lt"/>
              <a:buAutoNum type="arabicPeriod"/>
            </a:pPr>
            <a:r>
              <a:rPr lang="en-US" sz="1200" b="1" kern="1200" dirty="0"/>
              <a:t>Create SEY Snapshot</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Deletes all prior snapshot data and recreates snapshot from available data</a:t>
            </a:r>
          </a:p>
          <a:p>
            <a:pPr marL="57150" lvl="1" indent="-57150" algn="l" defTabSz="488950">
              <a:lnSpc>
                <a:spcPct val="90000"/>
              </a:lnSpc>
              <a:spcBef>
                <a:spcPct val="0"/>
              </a:spcBef>
              <a:spcAft>
                <a:spcPct val="15000"/>
              </a:spcAft>
              <a:buFont typeface="+mj-lt"/>
              <a:buAutoNum type="arabicPeriod"/>
            </a:pPr>
            <a:r>
              <a:rPr lang="en-US" sz="1200" b="1" kern="1200" dirty="0"/>
              <a:t>Review and resolve errors &amp; warnings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SE001 through SE500 series rules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Update SIS &amp; reupload interchange file(s)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Request exceptions if needed </a:t>
            </a:r>
            <a:r>
              <a:rPr lang="en-US" sz="1200" i="1" kern="1200" dirty="0"/>
              <a:t>[07/31/2026 interim deadline]</a:t>
            </a:r>
          </a:p>
          <a:p>
            <a:pPr marL="57150" lvl="1" indent="-57150" algn="l" defTabSz="488950">
              <a:lnSpc>
                <a:spcPct val="90000"/>
              </a:lnSpc>
              <a:spcBef>
                <a:spcPct val="0"/>
              </a:spcBef>
              <a:spcAft>
                <a:spcPct val="15000"/>
              </a:spcAft>
              <a:buFont typeface="+mj-lt"/>
              <a:buAutoNum type="arabicPeriod"/>
            </a:pPr>
            <a:r>
              <a:rPr lang="en-US" sz="1200" b="1" kern="1200" dirty="0"/>
              <a:t>Validate Data</a:t>
            </a:r>
          </a:p>
          <a:p>
            <a:pPr marL="57150" lvl="1" indent="-57150" algn="l" defTabSz="488950">
              <a:lnSpc>
                <a:spcPct val="90000"/>
              </a:lnSpc>
              <a:spcBef>
                <a:spcPct val="0"/>
              </a:spcBef>
              <a:spcAft>
                <a:spcPct val="15000"/>
              </a:spcAft>
              <a:buFont typeface="+mj-lt"/>
              <a:buAutoNum type="arabicPeriod"/>
            </a:pPr>
            <a:r>
              <a:rPr lang="en-US" sz="1200" b="1" kern="1200" dirty="0"/>
              <a:t>Submit error-free snapshot</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SEY~LEA Approver Role required</a:t>
            </a:r>
          </a:p>
        </p:txBody>
      </p:sp>
      <p:sp>
        <p:nvSpPr>
          <p:cNvPr id="15" name="Freeform: Shape 14">
            <a:extLst>
              <a:ext uri="{FF2B5EF4-FFF2-40B4-BE49-F238E27FC236}">
                <a16:creationId xmlns:a16="http://schemas.microsoft.com/office/drawing/2014/main" id="{F325D12A-D6F5-BE81-898F-503C4C833C96}"/>
              </a:ext>
            </a:extLst>
          </p:cNvPr>
          <p:cNvSpPr/>
          <p:nvPr/>
        </p:nvSpPr>
        <p:spPr>
          <a:xfrm>
            <a:off x="4281785" y="224248"/>
            <a:ext cx="3552229" cy="365760"/>
          </a:xfrm>
          <a:custGeom>
            <a:avLst/>
            <a:gdLst>
              <a:gd name="csX0" fmla="*/ 0 w 3552229"/>
              <a:gd name="csY0" fmla="*/ 0 h 316800"/>
              <a:gd name="csX1" fmla="*/ 3552229 w 3552229"/>
              <a:gd name="csY1" fmla="*/ 0 h 316800"/>
              <a:gd name="csX2" fmla="*/ 3552229 w 3552229"/>
              <a:gd name="csY2" fmla="*/ 316800 h 316800"/>
              <a:gd name="csX3" fmla="*/ 0 w 3552229"/>
              <a:gd name="csY3" fmla="*/ 316800 h 316800"/>
              <a:gd name="csX4" fmla="*/ 0 w 3552229"/>
              <a:gd name="csY4" fmla="*/ 0 h 316800"/>
            </a:gdLst>
            <a:ahLst/>
            <a:cxnLst>
              <a:cxn ang="0">
                <a:pos x="csX0" y="csY0"/>
              </a:cxn>
              <a:cxn ang="0">
                <a:pos x="csX1" y="csY1"/>
              </a:cxn>
              <a:cxn ang="0">
                <a:pos x="csX2" y="csY2"/>
              </a:cxn>
              <a:cxn ang="0">
                <a:pos x="csX3" y="csY3"/>
              </a:cxn>
              <a:cxn ang="0">
                <a:pos x="csX4" y="csY4"/>
              </a:cxn>
            </a:cxnLst>
            <a:rect l="l" t="t" r="r" b="b"/>
            <a:pathLst>
              <a:path w="3552229" h="316800">
                <a:moveTo>
                  <a:pt x="0" y="0"/>
                </a:moveTo>
                <a:lnTo>
                  <a:pt x="3552229" y="0"/>
                </a:lnTo>
                <a:lnTo>
                  <a:pt x="3552229" y="316800"/>
                </a:lnTo>
                <a:lnTo>
                  <a:pt x="0" y="316800"/>
                </a:lnTo>
                <a:lnTo>
                  <a:pt x="0" y="0"/>
                </a:lnTo>
                <a:close/>
              </a:path>
            </a:pathLst>
          </a:custGeom>
          <a:solidFill>
            <a:schemeClr val="accent2"/>
          </a:solidFill>
          <a:ln w="19050">
            <a:solidFill>
              <a:schemeClr val="accent2">
                <a:lumMod val="50000"/>
              </a:schemeClr>
            </a:solidFill>
          </a:ln>
        </p:spPr>
        <p:style>
          <a:lnRef idx="2">
            <a:scrgbClr r="0" g="0" b="0"/>
          </a:lnRef>
          <a:fillRef idx="1">
            <a:scrgbClr r="0" g="0" b="0"/>
          </a:fillRef>
          <a:effectRef idx="0">
            <a:schemeClr val="accent2">
              <a:hueOff val="5304854"/>
              <a:satOff val="-7986"/>
              <a:lumOff val="3823"/>
              <a:alphaOff val="0"/>
            </a:schemeClr>
          </a:effectRef>
          <a:fontRef idx="minor">
            <a:schemeClr val="lt1"/>
          </a:fontRef>
        </p:style>
        <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600" kern="1200" dirty="0">
                <a:latin typeface="+mj-lt"/>
              </a:rPr>
              <a:t>Cross LEA Phase</a:t>
            </a:r>
          </a:p>
        </p:txBody>
      </p:sp>
      <p:sp>
        <p:nvSpPr>
          <p:cNvPr id="16" name="Freeform: Shape 15">
            <a:extLst>
              <a:ext uri="{FF2B5EF4-FFF2-40B4-BE49-F238E27FC236}">
                <a16:creationId xmlns:a16="http://schemas.microsoft.com/office/drawing/2014/main" id="{8C94C6BF-1154-6896-DA9F-27F8127B780B}"/>
              </a:ext>
            </a:extLst>
          </p:cNvPr>
          <p:cNvSpPr/>
          <p:nvPr/>
        </p:nvSpPr>
        <p:spPr>
          <a:xfrm>
            <a:off x="4281785" y="605056"/>
            <a:ext cx="3552229" cy="3747488"/>
          </a:xfrm>
          <a:custGeom>
            <a:avLst/>
            <a:gdLst>
              <a:gd name="csX0" fmla="*/ 0 w 3552229"/>
              <a:gd name="csY0" fmla="*/ 0 h 4268818"/>
              <a:gd name="csX1" fmla="*/ 3552229 w 3552229"/>
              <a:gd name="csY1" fmla="*/ 0 h 4268818"/>
              <a:gd name="csX2" fmla="*/ 3552229 w 3552229"/>
              <a:gd name="csY2" fmla="*/ 4268818 h 4268818"/>
              <a:gd name="csX3" fmla="*/ 0 w 3552229"/>
              <a:gd name="csY3" fmla="*/ 4268818 h 4268818"/>
              <a:gd name="csX4" fmla="*/ 0 w 3552229"/>
              <a:gd name="csY4" fmla="*/ 0 h 4268818"/>
            </a:gdLst>
            <a:ahLst/>
            <a:cxnLst>
              <a:cxn ang="0">
                <a:pos x="csX0" y="csY0"/>
              </a:cxn>
              <a:cxn ang="0">
                <a:pos x="csX1" y="csY1"/>
              </a:cxn>
              <a:cxn ang="0">
                <a:pos x="csX2" y="csY2"/>
              </a:cxn>
              <a:cxn ang="0">
                <a:pos x="csX3" y="csY3"/>
              </a:cxn>
              <a:cxn ang="0">
                <a:pos x="csX4" y="csY4"/>
              </a:cxn>
            </a:cxnLst>
            <a:rect l="l" t="t" r="r" b="b"/>
            <a:pathLst>
              <a:path w="3552229" h="4268818">
                <a:moveTo>
                  <a:pt x="0" y="0"/>
                </a:moveTo>
                <a:lnTo>
                  <a:pt x="3552229" y="0"/>
                </a:lnTo>
                <a:lnTo>
                  <a:pt x="3552229" y="4268818"/>
                </a:lnTo>
                <a:lnTo>
                  <a:pt x="0" y="4268818"/>
                </a:lnTo>
                <a:lnTo>
                  <a:pt x="0" y="0"/>
                </a:lnTo>
                <a:close/>
              </a:path>
            </a:pathLst>
          </a:custGeom>
          <a:solidFill>
            <a:schemeClr val="tx2">
              <a:lumMod val="20000"/>
              <a:lumOff val="80000"/>
              <a:alpha val="90000"/>
            </a:schemeClr>
          </a:solidFill>
          <a:ln w="19050">
            <a:solidFill>
              <a:schemeClr val="tx2">
                <a:lumMod val="50000"/>
                <a:alpha val="90000"/>
              </a:schemeClr>
            </a:solidFill>
          </a:ln>
        </p:spPr>
        <p:style>
          <a:lnRef idx="2">
            <a:scrgbClr r="0" g="0" b="0"/>
          </a:lnRef>
          <a:fillRef idx="1">
            <a:scrgbClr r="0" g="0" b="0"/>
          </a:fillRef>
          <a:effectRef idx="0">
            <a:schemeClr val="accent2">
              <a:tint val="40000"/>
              <a:alpha val="90000"/>
              <a:hueOff val="5645622"/>
              <a:satOff val="536"/>
              <a:lumOff val="389"/>
              <a:alphaOff val="0"/>
            </a:schemeClr>
          </a:effectRef>
          <a:fontRef idx="minor">
            <a:schemeClr val="dk1">
              <a:hueOff val="0"/>
              <a:satOff val="0"/>
              <a:lumOff val="0"/>
              <a:alphaOff val="0"/>
            </a:schemeClr>
          </a:fontRef>
        </p:style>
        <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Font typeface="+mj-lt"/>
              <a:buAutoNum type="arabicPeriod"/>
            </a:pPr>
            <a:r>
              <a:rPr lang="en-US" sz="1200" b="1" kern="1200" dirty="0"/>
              <a:t>Review Cross LEA errors and warnings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SE700 series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SE001 through SE500 series</a:t>
            </a:r>
          </a:p>
          <a:p>
            <a:pPr marL="57150" lvl="1" indent="-57150" algn="l" defTabSz="488950">
              <a:lnSpc>
                <a:spcPct val="90000"/>
              </a:lnSpc>
              <a:spcBef>
                <a:spcPct val="0"/>
              </a:spcBef>
              <a:spcAft>
                <a:spcPct val="15000"/>
              </a:spcAft>
              <a:buFont typeface="+mj-lt"/>
              <a:buAutoNum type="arabicPeriod"/>
            </a:pPr>
            <a:r>
              <a:rPr lang="en-US" sz="1200" b="1" kern="1200" dirty="0"/>
              <a:t>Update data to resolve errors &amp; warnings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Update SIS &amp; reupload interchange file(s)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ADJ file as needed</a:t>
            </a:r>
            <a:endParaRPr lang="en-US" sz="1200" i="1" kern="1200" dirty="0"/>
          </a:p>
          <a:p>
            <a:pPr marL="114300" lvl="2" indent="-57150" algn="l" defTabSz="488950">
              <a:lnSpc>
                <a:spcPct val="90000"/>
              </a:lnSpc>
              <a:spcBef>
                <a:spcPct val="0"/>
              </a:spcBef>
              <a:spcAft>
                <a:spcPct val="15000"/>
              </a:spcAft>
              <a:buFont typeface="Arial" panose="020B0604020202020204" pitchFamily="34" charset="0"/>
              <a:buChar char="•"/>
            </a:pPr>
            <a:r>
              <a:rPr lang="en-US" sz="1200" i="1" kern="1200" dirty="0"/>
              <a:t>Note: Final opportunity to correct demographic data and address SE001 through SE700 warnings</a:t>
            </a:r>
          </a:p>
          <a:p>
            <a:pPr marL="57150" lvl="1" indent="-57150" algn="l" defTabSz="488950">
              <a:lnSpc>
                <a:spcPct val="90000"/>
              </a:lnSpc>
              <a:spcBef>
                <a:spcPct val="0"/>
              </a:spcBef>
              <a:spcAft>
                <a:spcPct val="15000"/>
              </a:spcAft>
              <a:buFont typeface="+mj-lt"/>
              <a:buAutoNum type="arabicPeriod"/>
            </a:pPr>
            <a:r>
              <a:rPr lang="en-US" sz="1200" b="1" i="0" kern="1200" dirty="0"/>
              <a:t>Create SEY Snapshot</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Deletes all prior snapshot data and recreates snapshot from available data</a:t>
            </a:r>
            <a:endParaRPr lang="en-US" sz="1200" i="0" kern="1200" dirty="0"/>
          </a:p>
          <a:p>
            <a:pPr marL="114300" lvl="2" indent="-57150" algn="l" defTabSz="488950">
              <a:lnSpc>
                <a:spcPct val="90000"/>
              </a:lnSpc>
              <a:spcBef>
                <a:spcPct val="0"/>
              </a:spcBef>
              <a:spcAft>
                <a:spcPct val="15000"/>
              </a:spcAft>
              <a:buFont typeface="Arial" panose="020B0604020202020204" pitchFamily="34" charset="0"/>
              <a:buChar char="•"/>
            </a:pPr>
            <a:r>
              <a:rPr lang="en-US" sz="1200" i="0" kern="1200" dirty="0">
                <a:highlight>
                  <a:srgbClr val="FCD99A"/>
                </a:highlight>
              </a:rPr>
              <a:t>All LEAs must complete this step</a:t>
            </a:r>
          </a:p>
          <a:p>
            <a:pPr marL="57150" lvl="1" indent="-57150" algn="l" defTabSz="488950">
              <a:lnSpc>
                <a:spcPct val="90000"/>
              </a:lnSpc>
              <a:spcBef>
                <a:spcPct val="0"/>
              </a:spcBef>
              <a:spcAft>
                <a:spcPct val="15000"/>
              </a:spcAft>
              <a:buFont typeface="+mj-lt"/>
              <a:buAutoNum type="arabicPeriod"/>
            </a:pPr>
            <a:r>
              <a:rPr lang="en-US" sz="1200" b="1" i="0" kern="1200" dirty="0"/>
              <a:t>Validate data</a:t>
            </a:r>
          </a:p>
          <a:p>
            <a:pPr marL="57150" lvl="1" indent="-57150" algn="l" defTabSz="488950">
              <a:lnSpc>
                <a:spcPct val="90000"/>
              </a:lnSpc>
              <a:spcBef>
                <a:spcPct val="0"/>
              </a:spcBef>
              <a:spcAft>
                <a:spcPct val="15000"/>
              </a:spcAft>
              <a:buFont typeface="+mj-lt"/>
              <a:buAutoNum type="arabicPeriod"/>
            </a:pPr>
            <a:r>
              <a:rPr lang="en-US" sz="1200" b="1" i="0" kern="1200" dirty="0"/>
              <a:t>Submit error-free snapshot</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SEY~LEA Approver Role required</a:t>
            </a:r>
            <a:endParaRPr lang="en-US" sz="1200" i="0" kern="1200" dirty="0"/>
          </a:p>
          <a:p>
            <a:pPr marL="57150" lvl="1" indent="-57150" algn="l" defTabSz="488950">
              <a:lnSpc>
                <a:spcPct val="90000"/>
              </a:lnSpc>
              <a:spcBef>
                <a:spcPct val="0"/>
              </a:spcBef>
              <a:spcAft>
                <a:spcPct val="15000"/>
              </a:spcAft>
              <a:buFont typeface="+mj-lt"/>
              <a:buAutoNum type="arabicPeriod"/>
            </a:pPr>
            <a:endParaRPr lang="en-US" sz="1200" i="0" kern="1200" dirty="0"/>
          </a:p>
        </p:txBody>
      </p:sp>
      <p:sp>
        <p:nvSpPr>
          <p:cNvPr id="17" name="Freeform: Shape 16">
            <a:extLst>
              <a:ext uri="{FF2B5EF4-FFF2-40B4-BE49-F238E27FC236}">
                <a16:creationId xmlns:a16="http://schemas.microsoft.com/office/drawing/2014/main" id="{722FCC2F-244E-FC09-87F3-C42CDD16709D}"/>
              </a:ext>
            </a:extLst>
          </p:cNvPr>
          <p:cNvSpPr/>
          <p:nvPr/>
        </p:nvSpPr>
        <p:spPr>
          <a:xfrm>
            <a:off x="8331327" y="224248"/>
            <a:ext cx="3552229" cy="365760"/>
          </a:xfrm>
          <a:custGeom>
            <a:avLst/>
            <a:gdLst>
              <a:gd name="csX0" fmla="*/ 0 w 3552229"/>
              <a:gd name="csY0" fmla="*/ 0 h 316800"/>
              <a:gd name="csX1" fmla="*/ 3552229 w 3552229"/>
              <a:gd name="csY1" fmla="*/ 0 h 316800"/>
              <a:gd name="csX2" fmla="*/ 3552229 w 3552229"/>
              <a:gd name="csY2" fmla="*/ 316800 h 316800"/>
              <a:gd name="csX3" fmla="*/ 0 w 3552229"/>
              <a:gd name="csY3" fmla="*/ 316800 h 316800"/>
              <a:gd name="csX4" fmla="*/ 0 w 3552229"/>
              <a:gd name="csY4" fmla="*/ 0 h 316800"/>
            </a:gdLst>
            <a:ahLst/>
            <a:cxnLst>
              <a:cxn ang="0">
                <a:pos x="csX0" y="csY0"/>
              </a:cxn>
              <a:cxn ang="0">
                <a:pos x="csX1" y="csY1"/>
              </a:cxn>
              <a:cxn ang="0">
                <a:pos x="csX2" y="csY2"/>
              </a:cxn>
              <a:cxn ang="0">
                <a:pos x="csX3" y="csY3"/>
              </a:cxn>
              <a:cxn ang="0">
                <a:pos x="csX4" y="csY4"/>
              </a:cxn>
            </a:cxnLst>
            <a:rect l="l" t="t" r="r" b="b"/>
            <a:pathLst>
              <a:path w="3552229" h="316800">
                <a:moveTo>
                  <a:pt x="0" y="0"/>
                </a:moveTo>
                <a:lnTo>
                  <a:pt x="3552229" y="0"/>
                </a:lnTo>
                <a:lnTo>
                  <a:pt x="3552229" y="316800"/>
                </a:lnTo>
                <a:lnTo>
                  <a:pt x="0" y="316800"/>
                </a:lnTo>
                <a:lnTo>
                  <a:pt x="0" y="0"/>
                </a:lnTo>
                <a:close/>
              </a:path>
            </a:pathLst>
          </a:custGeom>
          <a:ln w="19050">
            <a:solidFill>
              <a:schemeClr val="accent3">
                <a:lumMod val="50000"/>
              </a:schemeClr>
            </a:solidFill>
          </a:ln>
        </p:spPr>
        <p:style>
          <a:lnRef idx="2">
            <a:scrgbClr r="0" g="0" b="0"/>
          </a:lnRef>
          <a:fillRef idx="1">
            <a:schemeClr val="accent2">
              <a:hueOff val="10609709"/>
              <a:satOff val="-15972"/>
              <a:lumOff val="7647"/>
              <a:alphaOff val="0"/>
            </a:schemeClr>
          </a:fillRef>
          <a:effectRef idx="0">
            <a:schemeClr val="accent2">
              <a:hueOff val="10609709"/>
              <a:satOff val="-15972"/>
              <a:lumOff val="7647"/>
              <a:alphaOff val="0"/>
            </a:schemeClr>
          </a:effectRef>
          <a:fontRef idx="minor">
            <a:schemeClr val="lt1"/>
          </a:fontRef>
        </p:style>
        <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en-US" sz="1600" kern="1200" dirty="0">
                <a:latin typeface="+mj-lt"/>
              </a:rPr>
              <a:t>Post-Cross LEA Phase</a:t>
            </a:r>
          </a:p>
        </p:txBody>
      </p:sp>
      <p:sp>
        <p:nvSpPr>
          <p:cNvPr id="18" name="Freeform: Shape 17">
            <a:extLst>
              <a:ext uri="{FF2B5EF4-FFF2-40B4-BE49-F238E27FC236}">
                <a16:creationId xmlns:a16="http://schemas.microsoft.com/office/drawing/2014/main" id="{AD2AF512-108B-ADC7-DE9C-A0CD5FC1D3CE}"/>
              </a:ext>
            </a:extLst>
          </p:cNvPr>
          <p:cNvSpPr/>
          <p:nvPr/>
        </p:nvSpPr>
        <p:spPr>
          <a:xfrm>
            <a:off x="8331327" y="605056"/>
            <a:ext cx="3552229" cy="5283558"/>
          </a:xfrm>
          <a:custGeom>
            <a:avLst/>
            <a:gdLst>
              <a:gd name="csX0" fmla="*/ 0 w 3552229"/>
              <a:gd name="csY0" fmla="*/ 0 h 4268818"/>
              <a:gd name="csX1" fmla="*/ 3552229 w 3552229"/>
              <a:gd name="csY1" fmla="*/ 0 h 4268818"/>
              <a:gd name="csX2" fmla="*/ 3552229 w 3552229"/>
              <a:gd name="csY2" fmla="*/ 4268818 h 4268818"/>
              <a:gd name="csX3" fmla="*/ 0 w 3552229"/>
              <a:gd name="csY3" fmla="*/ 4268818 h 4268818"/>
              <a:gd name="csX4" fmla="*/ 0 w 3552229"/>
              <a:gd name="csY4" fmla="*/ 0 h 4268818"/>
            </a:gdLst>
            <a:ahLst/>
            <a:cxnLst>
              <a:cxn ang="0">
                <a:pos x="csX0" y="csY0"/>
              </a:cxn>
              <a:cxn ang="0">
                <a:pos x="csX1" y="csY1"/>
              </a:cxn>
              <a:cxn ang="0">
                <a:pos x="csX2" y="csY2"/>
              </a:cxn>
              <a:cxn ang="0">
                <a:pos x="csX3" y="csY3"/>
              </a:cxn>
              <a:cxn ang="0">
                <a:pos x="csX4" y="csY4"/>
              </a:cxn>
            </a:cxnLst>
            <a:rect l="l" t="t" r="r" b="b"/>
            <a:pathLst>
              <a:path w="3552229" h="4268818">
                <a:moveTo>
                  <a:pt x="0" y="0"/>
                </a:moveTo>
                <a:lnTo>
                  <a:pt x="3552229" y="0"/>
                </a:lnTo>
                <a:lnTo>
                  <a:pt x="3552229" y="4268818"/>
                </a:lnTo>
                <a:lnTo>
                  <a:pt x="0" y="4268818"/>
                </a:lnTo>
                <a:lnTo>
                  <a:pt x="0" y="0"/>
                </a:lnTo>
                <a:close/>
              </a:path>
            </a:pathLst>
          </a:custGeom>
          <a:solidFill>
            <a:schemeClr val="tx2">
              <a:lumMod val="20000"/>
              <a:lumOff val="80000"/>
              <a:alpha val="90000"/>
            </a:schemeClr>
          </a:solidFill>
          <a:ln w="19050">
            <a:solidFill>
              <a:schemeClr val="tx2">
                <a:lumMod val="50000"/>
                <a:alpha val="90000"/>
              </a:schemeClr>
            </a:solidFill>
          </a:ln>
        </p:spPr>
        <p:style>
          <a:lnRef idx="2">
            <a:scrgbClr r="0" g="0" b="0"/>
          </a:lnRef>
          <a:fillRef idx="1">
            <a:scrgbClr r="0" g="0" b="0"/>
          </a:fillRef>
          <a:effectRef idx="0">
            <a:schemeClr val="accent2">
              <a:tint val="40000"/>
              <a:alpha val="90000"/>
              <a:hueOff val="11291244"/>
              <a:satOff val="1072"/>
              <a:lumOff val="778"/>
              <a:alphaOff val="0"/>
            </a:schemeClr>
          </a:effectRef>
          <a:fontRef idx="minor">
            <a:schemeClr val="dk1">
              <a:hueOff val="0"/>
              <a:satOff val="0"/>
              <a:lumOff val="0"/>
              <a:alphaOff val="0"/>
            </a:schemeClr>
          </a:fontRef>
        </p:style>
        <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Font typeface="+mj-lt"/>
              <a:buAutoNum type="arabicPeriod"/>
            </a:pPr>
            <a:r>
              <a:rPr lang="en-US" sz="1200" b="1" kern="1200" dirty="0"/>
              <a:t>Review Post-Cross LEA errors and warnings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SE900 series errors </a:t>
            </a:r>
            <a:r>
              <a:rPr lang="en-US" sz="1200" i="1" kern="1200" dirty="0"/>
              <a:t>and</a:t>
            </a:r>
            <a:r>
              <a:rPr lang="en-US" sz="1200" b="0" kern="1200" dirty="0"/>
              <a:t> warnings</a:t>
            </a:r>
            <a:endParaRPr lang="en-US" sz="1200" kern="1200" dirty="0"/>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SE001 through SE700 </a:t>
            </a:r>
            <a:r>
              <a:rPr lang="en-US" sz="1200" i="1" kern="1200" dirty="0"/>
              <a:t>errors </a:t>
            </a:r>
            <a:r>
              <a:rPr lang="en-US" sz="1200" b="0" kern="1200" dirty="0"/>
              <a:t>only</a:t>
            </a:r>
            <a:endParaRPr lang="en-US" sz="1200" kern="1200" dirty="0"/>
          </a:p>
          <a:p>
            <a:pPr marL="57150" lvl="1" indent="-57150" algn="l" defTabSz="488950">
              <a:lnSpc>
                <a:spcPct val="90000"/>
              </a:lnSpc>
              <a:spcBef>
                <a:spcPct val="0"/>
              </a:spcBef>
              <a:spcAft>
                <a:spcPct val="15000"/>
              </a:spcAft>
              <a:buFont typeface="+mj-lt"/>
              <a:buAutoNum type="arabicPeriod"/>
            </a:pPr>
            <a:r>
              <a:rPr lang="en-US" sz="1200" kern="1200" dirty="0"/>
              <a:t> </a:t>
            </a:r>
            <a:r>
              <a:rPr lang="en-US" sz="1200" b="1" kern="1200" dirty="0"/>
              <a:t>Address errors/warnings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Update SIS to reflect any necessary changes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DEM &amp; SSA files </a:t>
            </a:r>
            <a:r>
              <a:rPr lang="en-US" sz="1200" kern="1200" dirty="0">
                <a:sym typeface="Wingdings" panose="05000000000000000000" pitchFamily="2" charset="2"/>
              </a:rPr>
              <a:t> edit directly in pipeline using the edit record screen</a:t>
            </a:r>
            <a:endParaRPr lang="en-US" sz="1200" kern="1200" dirty="0"/>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GG, ADJ, and other interchange files </a:t>
            </a:r>
            <a:r>
              <a:rPr lang="en-US" sz="1200" kern="1200" dirty="0">
                <a:sym typeface="Wingdings" panose="05000000000000000000" pitchFamily="2" charset="2"/>
              </a:rPr>
              <a:t> continue to use file upload method</a:t>
            </a:r>
            <a:endParaRPr lang="en-US" sz="1200" kern="1200" dirty="0"/>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Request exceptions (as needed)</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Request post-cross data changes (as needed)</a:t>
            </a:r>
          </a:p>
          <a:p>
            <a:pPr marL="57150" lvl="1" indent="-57150" algn="l" defTabSz="488950">
              <a:lnSpc>
                <a:spcPct val="90000"/>
              </a:lnSpc>
              <a:spcBef>
                <a:spcPct val="0"/>
              </a:spcBef>
              <a:spcAft>
                <a:spcPct val="15000"/>
              </a:spcAft>
              <a:buFont typeface="+mj-lt"/>
              <a:buAutoNum type="arabicPeriod"/>
            </a:pPr>
            <a:r>
              <a:rPr lang="en-US" sz="1200" b="1" kern="1200" dirty="0"/>
              <a:t>Update SEY Snapshot</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Only updates select data fields to clear SE900 errors, SE900 warnings related to retention codes, and approved post-cross data changes</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Rechecks business rules and internal flag data</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highlight>
                  <a:srgbClr val="FCD99A"/>
                </a:highlight>
              </a:rPr>
              <a:t>All LEAs must complete this step </a:t>
            </a:r>
          </a:p>
          <a:p>
            <a:pPr marL="57150" lvl="1" indent="-57150" algn="l" defTabSz="488950">
              <a:lnSpc>
                <a:spcPct val="90000"/>
              </a:lnSpc>
              <a:spcBef>
                <a:spcPct val="0"/>
              </a:spcBef>
              <a:spcAft>
                <a:spcPct val="15000"/>
              </a:spcAft>
              <a:buFont typeface="+mj-lt"/>
              <a:buAutoNum type="arabicPeriod"/>
            </a:pPr>
            <a:r>
              <a:rPr lang="en-US" sz="1200" b="1" kern="1200" dirty="0"/>
              <a:t>Validate data</a:t>
            </a:r>
          </a:p>
          <a:p>
            <a:pPr marL="57150" lvl="1" indent="-57150" algn="l" defTabSz="488950">
              <a:lnSpc>
                <a:spcPct val="90000"/>
              </a:lnSpc>
              <a:spcBef>
                <a:spcPct val="0"/>
              </a:spcBef>
              <a:spcAft>
                <a:spcPct val="15000"/>
              </a:spcAft>
              <a:buFont typeface="+mj-lt"/>
              <a:buAutoNum type="arabicPeriod"/>
            </a:pPr>
            <a:r>
              <a:rPr lang="en-US" sz="1200" b="1" kern="1200" dirty="0"/>
              <a:t>Submit Superintendent Verification (sign-off) form</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SEY~LEA Approver Role required to download form</a:t>
            </a:r>
          </a:p>
          <a:p>
            <a:pPr marL="114300" lvl="2" indent="-57150" algn="l" defTabSz="488950">
              <a:lnSpc>
                <a:spcPct val="90000"/>
              </a:lnSpc>
              <a:spcBef>
                <a:spcPct val="0"/>
              </a:spcBef>
              <a:spcAft>
                <a:spcPct val="15000"/>
              </a:spcAft>
              <a:buFont typeface="Arial" panose="020B0604020202020204" pitchFamily="34" charset="0"/>
              <a:buChar char="•"/>
            </a:pPr>
            <a:r>
              <a:rPr lang="en-US" sz="1200" kern="1200" dirty="0"/>
              <a:t>Only accepted between Nov. 11 and Dec. 1</a:t>
            </a:r>
          </a:p>
        </p:txBody>
      </p:sp>
      <p:sp>
        <p:nvSpPr>
          <p:cNvPr id="10" name="Rectangle: Rounded Corners 9">
            <a:extLst>
              <a:ext uri="{FF2B5EF4-FFF2-40B4-BE49-F238E27FC236}">
                <a16:creationId xmlns:a16="http://schemas.microsoft.com/office/drawing/2014/main" id="{EB967836-3711-E4B3-CA34-F8FCBF9B862C}"/>
              </a:ext>
            </a:extLst>
          </p:cNvPr>
          <p:cNvSpPr/>
          <p:nvPr/>
        </p:nvSpPr>
        <p:spPr>
          <a:xfrm>
            <a:off x="146925" y="4558123"/>
            <a:ext cx="7687089" cy="133049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r>
              <a:rPr lang="en-US" sz="1400" b="1" dirty="0"/>
              <a:t>Notes: </a:t>
            </a:r>
          </a:p>
          <a:p>
            <a:pPr marL="285750" indent="-285750">
              <a:buFont typeface="Arial" panose="020B0604020202020204" pitchFamily="34" charset="0"/>
              <a:buChar char="•"/>
            </a:pPr>
            <a:r>
              <a:rPr lang="en-US" sz="1400" dirty="0"/>
              <a:t>Interchange files do not need to be error free to create a snapshot. However, errors on interchange files will prevent the record from pulling into the snapshot and may cause follow-up snapshot level errors.</a:t>
            </a:r>
          </a:p>
          <a:p>
            <a:pPr marL="285750" indent="-285750">
              <a:buFont typeface="Arial" panose="020B0604020202020204" pitchFamily="34" charset="0"/>
              <a:buChar char="•"/>
            </a:pPr>
            <a:r>
              <a:rPr lang="en-US" sz="1400" dirty="0"/>
              <a:t>LEAs may update interchange data and create/update SEY snapshot as many times as needed during a phase to be error free.</a:t>
            </a:r>
          </a:p>
        </p:txBody>
      </p:sp>
      <p:sp>
        <p:nvSpPr>
          <p:cNvPr id="3" name="Slide Number Placeholder 2">
            <a:extLst>
              <a:ext uri="{FF2B5EF4-FFF2-40B4-BE49-F238E27FC236}">
                <a16:creationId xmlns:a16="http://schemas.microsoft.com/office/drawing/2014/main" id="{0B6D50E5-1517-0EB2-709D-6257CED96925}"/>
              </a:ext>
            </a:extLst>
          </p:cNvPr>
          <p:cNvSpPr>
            <a:spLocks noGrp="1"/>
          </p:cNvSpPr>
          <p:nvPr>
            <p:ph type="sldNum" sz="quarter" idx="12"/>
          </p:nvPr>
        </p:nvSpPr>
        <p:spPr/>
        <p:txBody>
          <a:bodyPr/>
          <a:lstStyle/>
          <a:p>
            <a:fld id="{C479D5F6-EDCB-402A-AC08-4943A1820E8F}" type="slidenum">
              <a:rPr lang="en-US" smtClean="0"/>
              <a:pPr/>
              <a:t>55</a:t>
            </a:fld>
            <a:endParaRPr lang="en-US" dirty="0"/>
          </a:p>
        </p:txBody>
      </p:sp>
    </p:spTree>
    <p:extLst>
      <p:ext uri="{BB962C8B-B14F-4D97-AF65-F5344CB8AC3E}">
        <p14:creationId xmlns:p14="http://schemas.microsoft.com/office/powerpoint/2010/main" val="3935490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8557D-8E43-3221-D7BD-71450577CAE4}"/>
              </a:ext>
            </a:extLst>
          </p:cNvPr>
          <p:cNvSpPr>
            <a:spLocks noGrp="1"/>
          </p:cNvSpPr>
          <p:nvPr>
            <p:ph type="ctrTitle"/>
          </p:nvPr>
        </p:nvSpPr>
        <p:spPr/>
        <p:txBody>
          <a:bodyPr/>
          <a:lstStyle/>
          <a:p>
            <a:r>
              <a:rPr lang="en-US" dirty="0"/>
              <a:t>File Upload</a:t>
            </a:r>
          </a:p>
        </p:txBody>
      </p:sp>
      <p:sp>
        <p:nvSpPr>
          <p:cNvPr id="3" name="Slide Number Placeholder 2">
            <a:extLst>
              <a:ext uri="{FF2B5EF4-FFF2-40B4-BE49-F238E27FC236}">
                <a16:creationId xmlns:a16="http://schemas.microsoft.com/office/drawing/2014/main" id="{D8FCD1B9-DCC0-AA38-3791-0B9C9A2D2004}"/>
              </a:ext>
            </a:extLst>
          </p:cNvPr>
          <p:cNvSpPr>
            <a:spLocks noGrp="1"/>
          </p:cNvSpPr>
          <p:nvPr>
            <p:ph type="sldNum" sz="quarter" idx="12"/>
          </p:nvPr>
        </p:nvSpPr>
        <p:spPr/>
        <p:txBody>
          <a:bodyPr/>
          <a:lstStyle/>
          <a:p>
            <a:fld id="{C479D5F6-EDCB-402A-AC08-4943A1820E8F}" type="slidenum">
              <a:rPr lang="en-US" smtClean="0"/>
              <a:pPr/>
              <a:t>56</a:t>
            </a:fld>
            <a:endParaRPr lang="en-US" dirty="0"/>
          </a:p>
        </p:txBody>
      </p:sp>
    </p:spTree>
    <p:extLst>
      <p:ext uri="{BB962C8B-B14F-4D97-AF65-F5344CB8AC3E}">
        <p14:creationId xmlns:p14="http://schemas.microsoft.com/office/powerpoint/2010/main" val="1955885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0E54-D20D-40D7-8FF8-52DAD552A634}"/>
              </a:ext>
            </a:extLst>
          </p:cNvPr>
          <p:cNvSpPr>
            <a:spLocks noGrp="1"/>
          </p:cNvSpPr>
          <p:nvPr>
            <p:ph type="title"/>
          </p:nvPr>
        </p:nvSpPr>
        <p:spPr/>
        <p:txBody>
          <a:bodyPr/>
          <a:lstStyle/>
          <a:p>
            <a:r>
              <a:rPr lang="en-US" dirty="0"/>
              <a:t>Data File Upload</a:t>
            </a:r>
          </a:p>
        </p:txBody>
      </p:sp>
      <p:pic>
        <p:nvPicPr>
          <p:cNvPr id="9" name="Content Placeholder 8" descr="1. Login to data pipeline&#10;2. select File upload&#10;3. select data file upload&#10;4. complete dropdown menus, selecting the Student dataset&#10;5. select submit">
            <a:extLst>
              <a:ext uri="{FF2B5EF4-FFF2-40B4-BE49-F238E27FC236}">
                <a16:creationId xmlns:a16="http://schemas.microsoft.com/office/drawing/2014/main" id="{1238A361-6FD6-92FB-1139-F48D8DEE57C6}"/>
              </a:ext>
            </a:extLst>
          </p:cNvPr>
          <p:cNvPicPr>
            <a:picLocks noGrp="1" noChangeAspect="1"/>
          </p:cNvPicPr>
          <p:nvPr>
            <p:ph sz="quarter" idx="15"/>
          </p:nvPr>
        </p:nvPicPr>
        <p:blipFill>
          <a:blip r:embed="rId3"/>
          <a:stretch>
            <a:fillRect/>
          </a:stretch>
        </p:blipFill>
        <p:spPr>
          <a:xfrm>
            <a:off x="381000" y="326249"/>
            <a:ext cx="6907382" cy="2938498"/>
          </a:xfrm>
          <a:prstGeom prst="rect">
            <a:avLst/>
          </a:prstGeom>
        </p:spPr>
      </p:pic>
      <p:sp>
        <p:nvSpPr>
          <p:cNvPr id="3" name="Content Placeholder 2">
            <a:extLst>
              <a:ext uri="{FF2B5EF4-FFF2-40B4-BE49-F238E27FC236}">
                <a16:creationId xmlns:a16="http://schemas.microsoft.com/office/drawing/2014/main" id="{7DC318EF-5035-6D2D-1AB2-EF2EE9C5F681}"/>
              </a:ext>
            </a:extLst>
          </p:cNvPr>
          <p:cNvSpPr>
            <a:spLocks noGrp="1"/>
          </p:cNvSpPr>
          <p:nvPr>
            <p:ph sz="quarter" idx="16"/>
          </p:nvPr>
        </p:nvSpPr>
        <p:spPr>
          <a:xfrm>
            <a:off x="381000" y="3581061"/>
            <a:ext cx="6907382" cy="1286540"/>
          </a:xfrm>
        </p:spPr>
        <p:txBody>
          <a:bodyPr>
            <a:normAutofit fontScale="85000" lnSpcReduction="10000"/>
          </a:bodyPr>
          <a:lstStyle/>
          <a:p>
            <a:pPr marL="0" indent="0">
              <a:buNone/>
            </a:pPr>
            <a:r>
              <a:rPr lang="en-US" sz="2400" dirty="0"/>
              <a:t>Wait for a Confirmation Email from the Pipeline System</a:t>
            </a:r>
          </a:p>
          <a:p>
            <a:pPr lvl="1"/>
            <a:r>
              <a:rPr lang="en-US" sz="1800" dirty="0"/>
              <a:t>The email will show you the number of errors in your upload</a:t>
            </a:r>
          </a:p>
          <a:p>
            <a:pPr lvl="1"/>
            <a:r>
              <a:rPr lang="en-US" sz="1800" dirty="0"/>
              <a:t>Use </a:t>
            </a:r>
            <a:r>
              <a:rPr lang="en-US" sz="1800" dirty="0">
                <a:hlinkClick r:id="rId4"/>
              </a:rPr>
              <a:t>Pipeline</a:t>
            </a:r>
            <a:r>
              <a:rPr lang="en-US" sz="1800" dirty="0"/>
              <a:t> or </a:t>
            </a:r>
            <a:r>
              <a:rPr lang="en-US" sz="1800" dirty="0">
                <a:hlinkClick r:id="rId5"/>
              </a:rPr>
              <a:t>CEDAR</a:t>
            </a:r>
            <a:r>
              <a:rPr lang="en-US" sz="1800" dirty="0"/>
              <a:t> reports to review errors and warnings</a:t>
            </a:r>
          </a:p>
        </p:txBody>
      </p:sp>
      <p:sp>
        <p:nvSpPr>
          <p:cNvPr id="5" name="Content Placeholder 4">
            <a:extLst>
              <a:ext uri="{FF2B5EF4-FFF2-40B4-BE49-F238E27FC236}">
                <a16:creationId xmlns:a16="http://schemas.microsoft.com/office/drawing/2014/main" id="{CD0A30D1-4776-63AB-C9C9-D879AF6C5051}"/>
              </a:ext>
            </a:extLst>
          </p:cNvPr>
          <p:cNvSpPr>
            <a:spLocks noGrp="1"/>
          </p:cNvSpPr>
          <p:nvPr>
            <p:ph sz="quarter" idx="17"/>
          </p:nvPr>
        </p:nvSpPr>
        <p:spPr>
          <a:xfrm>
            <a:off x="7531948" y="264161"/>
            <a:ext cx="4279052" cy="4267200"/>
          </a:xfrm>
        </p:spPr>
        <p:txBody>
          <a:bodyPr>
            <a:normAutofit/>
          </a:bodyPr>
          <a:lstStyle/>
          <a:p>
            <a:pPr marL="0" indent="0">
              <a:buNone/>
            </a:pPr>
            <a:r>
              <a:rPr lang="en-US" sz="2400" dirty="0"/>
              <a:t>Update your Interchange files to address errors</a:t>
            </a:r>
          </a:p>
          <a:p>
            <a:pPr lvl="1"/>
            <a:r>
              <a:rPr lang="en-US" sz="2000" b="1" dirty="0"/>
              <a:t>Preferred: </a:t>
            </a:r>
            <a:r>
              <a:rPr lang="en-US" sz="2000" dirty="0"/>
              <a:t>Update in SIS </a:t>
            </a:r>
            <a:r>
              <a:rPr lang="en-US" sz="2000" dirty="0">
                <a:sym typeface="Wingdings" panose="05000000000000000000" pitchFamily="2" charset="2"/>
              </a:rPr>
              <a:t> Extract  Upload to Pipeline</a:t>
            </a:r>
            <a:endParaRPr lang="en-US" sz="2000" dirty="0"/>
          </a:p>
          <a:p>
            <a:pPr lvl="1"/>
            <a:r>
              <a:rPr lang="en-US" sz="2000" b="1" dirty="0"/>
              <a:t>Alternate Method: </a:t>
            </a:r>
            <a:r>
              <a:rPr lang="en-US" sz="2000" dirty="0"/>
              <a:t>Edit Record Tool (Data Pipeline)</a:t>
            </a:r>
          </a:p>
          <a:p>
            <a:pPr lvl="2"/>
            <a:r>
              <a:rPr lang="en-US" sz="1800" dirty="0"/>
              <a:t>Not encouraged during the Regular Phase or Cross LEA Phase</a:t>
            </a:r>
          </a:p>
          <a:p>
            <a:pPr lvl="2"/>
            <a:r>
              <a:rPr lang="en-US" sz="1800" dirty="0"/>
              <a:t>This method is required for the Post-Cross LEA Phase </a:t>
            </a:r>
          </a:p>
          <a:p>
            <a:endParaRPr lang="en-US" sz="2400" dirty="0"/>
          </a:p>
        </p:txBody>
      </p:sp>
      <p:sp>
        <p:nvSpPr>
          <p:cNvPr id="10" name="Rectangle: Rounded Corners 9">
            <a:extLst>
              <a:ext uri="{FF2B5EF4-FFF2-40B4-BE49-F238E27FC236}">
                <a16:creationId xmlns:a16="http://schemas.microsoft.com/office/drawing/2014/main" id="{2FA519BF-BB66-9F5D-168B-D24AC311C300}"/>
              </a:ext>
            </a:extLst>
          </p:cNvPr>
          <p:cNvSpPr/>
          <p:nvPr/>
        </p:nvSpPr>
        <p:spPr>
          <a:xfrm>
            <a:off x="650789" y="5513174"/>
            <a:ext cx="10890422" cy="330932"/>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en-US" sz="1600" b="1" i="1" dirty="0"/>
              <a:t>Resource: </a:t>
            </a:r>
            <a:r>
              <a:rPr lang="en-US" sz="1600" b="1" i="1" dirty="0">
                <a:hlinkClick r:id="rId6"/>
              </a:rPr>
              <a:t>Data Pipeline Trainings &gt; Respondent Training tab</a:t>
            </a:r>
            <a:r>
              <a:rPr lang="en-US" sz="1600" b="1" i="1" dirty="0"/>
              <a:t> &gt; Pipeline Reporting Process section</a:t>
            </a:r>
          </a:p>
        </p:txBody>
      </p:sp>
      <p:sp>
        <p:nvSpPr>
          <p:cNvPr id="4" name="Slide Number Placeholder 3">
            <a:extLst>
              <a:ext uri="{FF2B5EF4-FFF2-40B4-BE49-F238E27FC236}">
                <a16:creationId xmlns:a16="http://schemas.microsoft.com/office/drawing/2014/main" id="{84CFCC61-9CBA-46B6-AAEE-8ABB1F975C11}"/>
              </a:ext>
            </a:extLst>
          </p:cNvPr>
          <p:cNvSpPr>
            <a:spLocks noGrp="1"/>
          </p:cNvSpPr>
          <p:nvPr>
            <p:ph type="sldNum" sz="quarter" idx="12"/>
          </p:nvPr>
        </p:nvSpPr>
        <p:spPr/>
        <p:txBody>
          <a:bodyPr/>
          <a:lstStyle/>
          <a:p>
            <a:fld id="{C479D5F6-EDCB-402A-AC08-4943A1820E8F}" type="slidenum">
              <a:rPr lang="en-US" smtClean="0"/>
              <a:pPr/>
              <a:t>57</a:t>
            </a:fld>
            <a:endParaRPr lang="en-US" dirty="0"/>
          </a:p>
        </p:txBody>
      </p:sp>
    </p:spTree>
    <p:extLst>
      <p:ext uri="{BB962C8B-B14F-4D97-AF65-F5344CB8AC3E}">
        <p14:creationId xmlns:p14="http://schemas.microsoft.com/office/powerpoint/2010/main" val="733328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DFEE2-82D0-D3ED-D438-C4476256655C}"/>
              </a:ext>
            </a:extLst>
          </p:cNvPr>
          <p:cNvSpPr>
            <a:spLocks noGrp="1"/>
          </p:cNvSpPr>
          <p:nvPr>
            <p:ph type="ctrTitle"/>
          </p:nvPr>
        </p:nvSpPr>
        <p:spPr/>
        <p:txBody>
          <a:bodyPr/>
          <a:lstStyle/>
          <a:p>
            <a:r>
              <a:rPr lang="en-US" dirty="0"/>
              <a:t>Create/Update Snapshot</a:t>
            </a:r>
          </a:p>
        </p:txBody>
      </p:sp>
      <p:sp>
        <p:nvSpPr>
          <p:cNvPr id="3" name="Slide Number Placeholder 2">
            <a:extLst>
              <a:ext uri="{FF2B5EF4-FFF2-40B4-BE49-F238E27FC236}">
                <a16:creationId xmlns:a16="http://schemas.microsoft.com/office/drawing/2014/main" id="{D9A009E7-85D6-7FDA-6E58-33F87B37448F}"/>
              </a:ext>
            </a:extLst>
          </p:cNvPr>
          <p:cNvSpPr>
            <a:spLocks noGrp="1"/>
          </p:cNvSpPr>
          <p:nvPr>
            <p:ph type="sldNum" sz="quarter" idx="12"/>
          </p:nvPr>
        </p:nvSpPr>
        <p:spPr/>
        <p:txBody>
          <a:bodyPr/>
          <a:lstStyle/>
          <a:p>
            <a:fld id="{C479D5F6-EDCB-402A-AC08-4943A1820E8F}" type="slidenum">
              <a:rPr lang="en-US" smtClean="0"/>
              <a:pPr/>
              <a:t>58</a:t>
            </a:fld>
            <a:endParaRPr lang="en-US" dirty="0"/>
          </a:p>
        </p:txBody>
      </p:sp>
    </p:spTree>
    <p:extLst>
      <p:ext uri="{BB962C8B-B14F-4D97-AF65-F5344CB8AC3E}">
        <p14:creationId xmlns:p14="http://schemas.microsoft.com/office/powerpoint/2010/main" val="2960693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120490-F260-FA4D-993C-FEFD12D18792}"/>
              </a:ext>
            </a:extLst>
          </p:cNvPr>
          <p:cNvSpPr>
            <a:spLocks noGrp="1"/>
          </p:cNvSpPr>
          <p:nvPr>
            <p:ph type="title"/>
          </p:nvPr>
        </p:nvSpPr>
        <p:spPr/>
        <p:txBody>
          <a:bodyPr/>
          <a:lstStyle/>
          <a:p>
            <a:r>
              <a:rPr lang="en-US" dirty="0"/>
              <a:t>Create Snapshot: Regular Phase &amp; Cross LEA Phase</a:t>
            </a:r>
          </a:p>
        </p:txBody>
      </p:sp>
      <p:sp>
        <p:nvSpPr>
          <p:cNvPr id="3" name="Slide Number Placeholder 2">
            <a:extLst>
              <a:ext uri="{FF2B5EF4-FFF2-40B4-BE49-F238E27FC236}">
                <a16:creationId xmlns:a16="http://schemas.microsoft.com/office/drawing/2014/main" id="{06423B23-95E8-5470-ED95-F69B1F0ACEEF}"/>
              </a:ext>
            </a:extLst>
          </p:cNvPr>
          <p:cNvSpPr>
            <a:spLocks noGrp="1"/>
          </p:cNvSpPr>
          <p:nvPr>
            <p:ph type="sldNum" sz="quarter" idx="12"/>
          </p:nvPr>
        </p:nvSpPr>
        <p:spPr/>
        <p:txBody>
          <a:bodyPr/>
          <a:lstStyle/>
          <a:p>
            <a:fld id="{C479D5F6-EDCB-402A-AC08-4943A1820E8F}" type="slidenum">
              <a:rPr lang="en-US" smtClean="0"/>
              <a:pPr/>
              <a:t>59</a:t>
            </a:fld>
            <a:endParaRPr lang="en-US" dirty="0"/>
          </a:p>
        </p:txBody>
      </p:sp>
      <p:sp>
        <p:nvSpPr>
          <p:cNvPr id="8" name="Content Placeholder 4">
            <a:extLst>
              <a:ext uri="{FF2B5EF4-FFF2-40B4-BE49-F238E27FC236}">
                <a16:creationId xmlns:a16="http://schemas.microsoft.com/office/drawing/2014/main" id="{B055E0B4-4D7E-A8F0-F0F8-DCAA5F6204D7}"/>
              </a:ext>
            </a:extLst>
          </p:cNvPr>
          <p:cNvSpPr>
            <a:spLocks noGrp="1"/>
          </p:cNvSpPr>
          <p:nvPr>
            <p:ph sz="half" idx="2"/>
          </p:nvPr>
        </p:nvSpPr>
        <p:spPr>
          <a:xfrm>
            <a:off x="442913" y="3636963"/>
            <a:ext cx="11430000" cy="2286000"/>
          </a:xfrm>
        </p:spPr>
        <p:txBody>
          <a:bodyPr>
            <a:normAutofit/>
          </a:bodyPr>
          <a:lstStyle/>
          <a:p>
            <a:r>
              <a:rPr lang="en-US" dirty="0"/>
              <a:t>The message </a:t>
            </a:r>
            <a:r>
              <a:rPr lang="en-US" dirty="0">
                <a:solidFill>
                  <a:srgbClr val="007635"/>
                </a:solidFill>
              </a:rPr>
              <a:t>“Snapshot creation triggered and processing. A notification email will be sent upon completion”</a:t>
            </a:r>
            <a:r>
              <a:rPr lang="en-US" dirty="0">
                <a:solidFill>
                  <a:srgbClr val="00B050"/>
                </a:solidFill>
              </a:rPr>
              <a:t> </a:t>
            </a:r>
            <a:r>
              <a:rPr lang="en-US" dirty="0"/>
              <a:t>will appear at the top of the screen after you press the confirm snapshot creation button</a:t>
            </a:r>
          </a:p>
          <a:p>
            <a:r>
              <a:rPr lang="en-US" dirty="0"/>
              <a:t>Wait for the notification email before reviewing errors/warnings</a:t>
            </a:r>
          </a:p>
          <a:p>
            <a:r>
              <a:rPr lang="en-US" dirty="0"/>
              <a:t>Creating a new snapshot will replace all the records from your previous snapshot</a:t>
            </a:r>
          </a:p>
        </p:txBody>
      </p:sp>
      <p:pic>
        <p:nvPicPr>
          <p:cNvPr id="6" name="Content Placeholder 5" descr="1. Login to data pipeline&#10;2. select Student&#10;3. select Snapshot&#10;4. complete dropdown menus, selecting Student End of Year as the file type&#10;5. click Search&#10;6. click confirm snapshot creation&#10;">
            <a:extLst>
              <a:ext uri="{FF2B5EF4-FFF2-40B4-BE49-F238E27FC236}">
                <a16:creationId xmlns:a16="http://schemas.microsoft.com/office/drawing/2014/main" id="{51C8C4D9-6F96-458B-7E35-576525775D7F}"/>
              </a:ext>
            </a:extLst>
          </p:cNvPr>
          <p:cNvPicPr>
            <a:picLocks noGrp="1" noChangeAspect="1"/>
          </p:cNvPicPr>
          <p:nvPr>
            <p:ph sz="half" idx="1"/>
          </p:nvPr>
        </p:nvPicPr>
        <p:blipFill>
          <a:blip r:embed="rId2"/>
          <a:stretch>
            <a:fillRect/>
          </a:stretch>
        </p:blipFill>
        <p:spPr>
          <a:xfrm>
            <a:off x="2113744" y="1179513"/>
            <a:ext cx="8088337" cy="2286000"/>
          </a:xfrm>
          <a:prstGeom prst="rect">
            <a:avLst/>
          </a:prstGeom>
        </p:spPr>
      </p:pic>
    </p:spTree>
    <p:extLst>
      <p:ext uri="{BB962C8B-B14F-4D97-AF65-F5344CB8AC3E}">
        <p14:creationId xmlns:p14="http://schemas.microsoft.com/office/powerpoint/2010/main" val="32817277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379D1-F5D6-F5E0-04DB-ACAD5C9F2FCE}"/>
              </a:ext>
            </a:extLst>
          </p:cNvPr>
          <p:cNvSpPr>
            <a:spLocks noGrp="1"/>
          </p:cNvSpPr>
          <p:nvPr>
            <p:ph type="title"/>
          </p:nvPr>
        </p:nvSpPr>
        <p:spPr/>
        <p:txBody>
          <a:bodyPr/>
          <a:lstStyle/>
          <a:p>
            <a:r>
              <a:rPr lang="en-US" dirty="0"/>
              <a:t>Update Snapshot: Post-Cross LEA Phase</a:t>
            </a:r>
          </a:p>
        </p:txBody>
      </p:sp>
      <p:sp>
        <p:nvSpPr>
          <p:cNvPr id="5" name="Slide Number Placeholder 4">
            <a:extLst>
              <a:ext uri="{FF2B5EF4-FFF2-40B4-BE49-F238E27FC236}">
                <a16:creationId xmlns:a16="http://schemas.microsoft.com/office/drawing/2014/main" id="{558882B0-6BC0-F081-981C-302E72348EF1}"/>
              </a:ext>
            </a:extLst>
          </p:cNvPr>
          <p:cNvSpPr>
            <a:spLocks noGrp="1"/>
          </p:cNvSpPr>
          <p:nvPr>
            <p:ph type="sldNum" sz="quarter" idx="12"/>
          </p:nvPr>
        </p:nvSpPr>
        <p:spPr/>
        <p:txBody>
          <a:bodyPr/>
          <a:lstStyle/>
          <a:p>
            <a:fld id="{C479D5F6-EDCB-402A-AC08-4943A1820E8F}" type="slidenum">
              <a:rPr lang="en-US" smtClean="0"/>
              <a:pPr/>
              <a:t>60</a:t>
            </a:fld>
            <a:endParaRPr lang="en-US" dirty="0"/>
          </a:p>
        </p:txBody>
      </p:sp>
      <p:sp>
        <p:nvSpPr>
          <p:cNvPr id="7" name="Content Placeholder 4">
            <a:extLst>
              <a:ext uri="{FF2B5EF4-FFF2-40B4-BE49-F238E27FC236}">
                <a16:creationId xmlns:a16="http://schemas.microsoft.com/office/drawing/2014/main" id="{11AD90EC-2C4D-9A9B-3AB2-9D1053C89217}"/>
              </a:ext>
            </a:extLst>
          </p:cNvPr>
          <p:cNvSpPr>
            <a:spLocks noGrp="1"/>
          </p:cNvSpPr>
          <p:nvPr>
            <p:ph sz="half" idx="2"/>
          </p:nvPr>
        </p:nvSpPr>
        <p:spPr>
          <a:xfrm>
            <a:off x="442913" y="3894667"/>
            <a:ext cx="11430000" cy="2028296"/>
          </a:xfrm>
        </p:spPr>
        <p:txBody>
          <a:bodyPr>
            <a:normAutofit fontScale="92500" lnSpcReduction="20000"/>
          </a:bodyPr>
          <a:lstStyle/>
          <a:p>
            <a:r>
              <a:rPr lang="en-US" dirty="0"/>
              <a:t>The message </a:t>
            </a:r>
            <a:r>
              <a:rPr lang="en-US" dirty="0">
                <a:solidFill>
                  <a:srgbClr val="007635"/>
                </a:solidFill>
              </a:rPr>
              <a:t>“Snapshot creation triggered and processing. A notification email will be sent upon completion” </a:t>
            </a:r>
            <a:r>
              <a:rPr lang="en-US" dirty="0"/>
              <a:t>will appear at the top of the screen after you press the confirm snapshot creation button</a:t>
            </a:r>
          </a:p>
          <a:p>
            <a:r>
              <a:rPr lang="en-US" dirty="0"/>
              <a:t>Data is only updated for records with SE900 series errors or approved data change request</a:t>
            </a:r>
          </a:p>
          <a:p>
            <a:r>
              <a:rPr lang="en-US" dirty="0"/>
              <a:t>Clears errors for approved exception requests</a:t>
            </a:r>
          </a:p>
          <a:p>
            <a:r>
              <a:rPr lang="en-US" dirty="0"/>
              <a:t>All districts should ‘update’ their snapshot at least once during the Post-Cross LEA phase even if they do not make any changes to student records</a:t>
            </a:r>
          </a:p>
        </p:txBody>
      </p:sp>
      <p:pic>
        <p:nvPicPr>
          <p:cNvPr id="9" name="Content Placeholder 8" descr="1. Login to data pipeline&#10;2. select Student&#10;3. select Snapshot&#10;4. complete dropdown menus, selecting Student End of Year as the file type&#10;5. click Search&#10;6. click update snapshot">
            <a:extLst>
              <a:ext uri="{FF2B5EF4-FFF2-40B4-BE49-F238E27FC236}">
                <a16:creationId xmlns:a16="http://schemas.microsoft.com/office/drawing/2014/main" id="{338F7467-4B5E-845E-09B3-BC71A11E18E2}"/>
              </a:ext>
            </a:extLst>
          </p:cNvPr>
          <p:cNvPicPr>
            <a:picLocks noGrp="1" noChangeAspect="1"/>
          </p:cNvPicPr>
          <p:nvPr>
            <p:ph sz="half" idx="1"/>
          </p:nvPr>
        </p:nvPicPr>
        <p:blipFill>
          <a:blip r:embed="rId2"/>
          <a:stretch>
            <a:fillRect/>
          </a:stretch>
        </p:blipFill>
        <p:spPr>
          <a:xfrm>
            <a:off x="3449305" y="1175280"/>
            <a:ext cx="5403668" cy="2286000"/>
          </a:xfrm>
          <a:prstGeom prst="rect">
            <a:avLst/>
          </a:prstGeom>
        </p:spPr>
      </p:pic>
    </p:spTree>
    <p:extLst>
      <p:ext uri="{BB962C8B-B14F-4D97-AF65-F5344CB8AC3E}">
        <p14:creationId xmlns:p14="http://schemas.microsoft.com/office/powerpoint/2010/main" val="7728518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BAED-1D9D-17FC-C121-24EC1678A877}"/>
              </a:ext>
            </a:extLst>
          </p:cNvPr>
          <p:cNvSpPr>
            <a:spLocks noGrp="1"/>
          </p:cNvSpPr>
          <p:nvPr>
            <p:ph type="ctrTitle"/>
          </p:nvPr>
        </p:nvSpPr>
        <p:spPr/>
        <p:txBody>
          <a:bodyPr/>
          <a:lstStyle/>
          <a:p>
            <a:r>
              <a:rPr lang="en-US" dirty="0"/>
              <a:t>Business Rules</a:t>
            </a:r>
          </a:p>
        </p:txBody>
      </p:sp>
      <p:sp>
        <p:nvSpPr>
          <p:cNvPr id="3" name="Slide Number Placeholder 2">
            <a:extLst>
              <a:ext uri="{FF2B5EF4-FFF2-40B4-BE49-F238E27FC236}">
                <a16:creationId xmlns:a16="http://schemas.microsoft.com/office/drawing/2014/main" id="{ED694C8B-78C7-F5B4-F993-B63075419166}"/>
              </a:ext>
            </a:extLst>
          </p:cNvPr>
          <p:cNvSpPr>
            <a:spLocks noGrp="1"/>
          </p:cNvSpPr>
          <p:nvPr>
            <p:ph type="sldNum" sz="quarter" idx="12"/>
          </p:nvPr>
        </p:nvSpPr>
        <p:spPr/>
        <p:txBody>
          <a:bodyPr/>
          <a:lstStyle/>
          <a:p>
            <a:fld id="{C479D5F6-EDCB-402A-AC08-4943A1820E8F}" type="slidenum">
              <a:rPr lang="en-US" smtClean="0"/>
              <a:pPr/>
              <a:t>61</a:t>
            </a:fld>
            <a:endParaRPr lang="en-US" dirty="0"/>
          </a:p>
        </p:txBody>
      </p:sp>
    </p:spTree>
    <p:extLst>
      <p:ext uri="{BB962C8B-B14F-4D97-AF65-F5344CB8AC3E}">
        <p14:creationId xmlns:p14="http://schemas.microsoft.com/office/powerpoint/2010/main" val="20025599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8D61-FF79-4B32-8137-0B331A933E02}"/>
              </a:ext>
            </a:extLst>
          </p:cNvPr>
          <p:cNvSpPr>
            <a:spLocks noGrp="1"/>
          </p:cNvSpPr>
          <p:nvPr>
            <p:ph type="title"/>
          </p:nvPr>
        </p:nvSpPr>
        <p:spPr>
          <a:xfrm>
            <a:off x="443564" y="218142"/>
            <a:ext cx="9321873" cy="713172"/>
          </a:xfrm>
        </p:spPr>
        <p:txBody>
          <a:bodyPr/>
          <a:lstStyle/>
          <a:p>
            <a:r>
              <a:rPr lang="en-US" dirty="0"/>
              <a:t>Overview</a:t>
            </a:r>
          </a:p>
        </p:txBody>
      </p:sp>
      <p:sp>
        <p:nvSpPr>
          <p:cNvPr id="3" name="Content Placeholder 2">
            <a:extLst>
              <a:ext uri="{FF2B5EF4-FFF2-40B4-BE49-F238E27FC236}">
                <a16:creationId xmlns:a16="http://schemas.microsoft.com/office/drawing/2014/main" id="{CDDE8F7D-A751-4A17-BCBE-5840C6C2215F}"/>
              </a:ext>
            </a:extLst>
          </p:cNvPr>
          <p:cNvSpPr>
            <a:spLocks noGrp="1"/>
          </p:cNvSpPr>
          <p:nvPr>
            <p:ph idx="1"/>
          </p:nvPr>
        </p:nvSpPr>
        <p:spPr>
          <a:xfrm>
            <a:off x="443565" y="1260125"/>
            <a:ext cx="11132917" cy="4645693"/>
          </a:xfrm>
        </p:spPr>
        <p:txBody>
          <a:bodyPr>
            <a:normAutofit fontScale="92500" lnSpcReduction="10000"/>
          </a:bodyPr>
          <a:lstStyle/>
          <a:p>
            <a:r>
              <a:rPr lang="en-US" dirty="0"/>
              <a:t>Business Rules are the list of data validation checks (i.e., errors and warnings) that occur when an interchange file is uploaded or snapshot is created </a:t>
            </a:r>
          </a:p>
          <a:p>
            <a:r>
              <a:rPr lang="en-US" dirty="0"/>
              <a:t>Available on the </a:t>
            </a:r>
            <a:r>
              <a:rPr lang="en-US" dirty="0">
                <a:hlinkClick r:id="rId2"/>
              </a:rPr>
              <a:t>SEY Website</a:t>
            </a:r>
            <a:endParaRPr lang="en-US" dirty="0"/>
          </a:p>
          <a:p>
            <a:pPr lvl="1"/>
            <a:r>
              <a:rPr lang="en-US" dirty="0"/>
              <a:t>Note: Business Rules will continue to be updated through the official open on April 30</a:t>
            </a:r>
            <a:r>
              <a:rPr lang="en-US" baseline="30000" dirty="0"/>
              <a:t>th</a:t>
            </a:r>
            <a:r>
              <a:rPr lang="en-US" dirty="0"/>
              <a:t> </a:t>
            </a:r>
          </a:p>
          <a:p>
            <a:r>
              <a:rPr lang="en-US" dirty="0"/>
              <a:t>Kinds of information checked:</a:t>
            </a:r>
          </a:p>
          <a:p>
            <a:pPr lvl="1"/>
            <a:r>
              <a:rPr lang="en-US" dirty="0"/>
              <a:t>Demographic information (some fields typically do not change from Student October to Student End of Year)</a:t>
            </a:r>
          </a:p>
          <a:p>
            <a:pPr lvl="1"/>
            <a:r>
              <a:rPr lang="en-US" dirty="0"/>
              <a:t>Valid student entry/exit types, internally and across districts</a:t>
            </a:r>
          </a:p>
          <a:p>
            <a:pPr lvl="1"/>
            <a:r>
              <a:rPr lang="en-US" dirty="0"/>
              <a:t>Graduating/completing/dropout student coding to ensure accuracy of reporting</a:t>
            </a:r>
          </a:p>
          <a:p>
            <a:pPr lvl="2"/>
            <a:r>
              <a:rPr lang="en-US" dirty="0"/>
              <a:t>Cohort groups</a:t>
            </a:r>
          </a:p>
          <a:p>
            <a:pPr lvl="2"/>
            <a:r>
              <a:rPr lang="en-US" dirty="0"/>
              <a:t>Student movement between districts</a:t>
            </a:r>
          </a:p>
          <a:p>
            <a:pPr lvl="2"/>
            <a:r>
              <a:rPr lang="en-US" dirty="0"/>
              <a:t>Students retained (academic, postsecondary programs, transition programs)</a:t>
            </a:r>
          </a:p>
          <a:p>
            <a:pPr lvl="2"/>
            <a:r>
              <a:rPr lang="en-US" dirty="0"/>
              <a:t>Identify dropouts from prior years showing up in other districts</a:t>
            </a:r>
          </a:p>
          <a:p>
            <a:pPr lvl="2"/>
            <a:r>
              <a:rPr lang="en-US" dirty="0"/>
              <a:t>Identify students for whom an HSED certificate has been reported</a:t>
            </a:r>
          </a:p>
          <a:p>
            <a:pPr lvl="2"/>
            <a:endParaRPr lang="en-US" dirty="0"/>
          </a:p>
          <a:p>
            <a:pPr lvl="1"/>
            <a:endParaRPr lang="en-US" dirty="0"/>
          </a:p>
        </p:txBody>
      </p:sp>
      <p:sp>
        <p:nvSpPr>
          <p:cNvPr id="4" name="Slide Number Placeholder 3">
            <a:extLst>
              <a:ext uri="{FF2B5EF4-FFF2-40B4-BE49-F238E27FC236}">
                <a16:creationId xmlns:a16="http://schemas.microsoft.com/office/drawing/2014/main" id="{3A76272C-5938-403F-9B97-34E5F1B885F5}"/>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62</a:t>
            </a:fld>
            <a:endParaRPr lang="en-US" dirty="0"/>
          </a:p>
        </p:txBody>
      </p:sp>
    </p:spTree>
    <p:extLst>
      <p:ext uri="{BB962C8B-B14F-4D97-AF65-F5344CB8AC3E}">
        <p14:creationId xmlns:p14="http://schemas.microsoft.com/office/powerpoint/2010/main" val="42922076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E3252-CF11-4F3C-8697-80C53AD0CC5A}"/>
              </a:ext>
            </a:extLst>
          </p:cNvPr>
          <p:cNvSpPr>
            <a:spLocks noGrp="1"/>
          </p:cNvSpPr>
          <p:nvPr>
            <p:ph type="title"/>
          </p:nvPr>
        </p:nvSpPr>
        <p:spPr/>
        <p:txBody>
          <a:bodyPr/>
          <a:lstStyle/>
          <a:p>
            <a:r>
              <a:rPr lang="en-US" dirty="0"/>
              <a:t>Interchange vs Snapshot Business Rules</a:t>
            </a:r>
          </a:p>
        </p:txBody>
      </p:sp>
      <p:sp>
        <p:nvSpPr>
          <p:cNvPr id="6" name="Text Placeholder 5">
            <a:extLst>
              <a:ext uri="{FF2B5EF4-FFF2-40B4-BE49-F238E27FC236}">
                <a16:creationId xmlns:a16="http://schemas.microsoft.com/office/drawing/2014/main" id="{A79147FE-19C2-489C-A96F-24D7C70CF90D}"/>
              </a:ext>
            </a:extLst>
          </p:cNvPr>
          <p:cNvSpPr>
            <a:spLocks noGrp="1"/>
          </p:cNvSpPr>
          <p:nvPr>
            <p:ph type="body" sz="quarter" idx="13"/>
          </p:nvPr>
        </p:nvSpPr>
        <p:spPr/>
        <p:txBody>
          <a:bodyPr/>
          <a:lstStyle/>
          <a:p>
            <a:r>
              <a:rPr lang="en-US" dirty="0"/>
              <a:t>Interchange</a:t>
            </a:r>
          </a:p>
        </p:txBody>
      </p:sp>
      <p:sp>
        <p:nvSpPr>
          <p:cNvPr id="3" name="Content Placeholder 2">
            <a:extLst>
              <a:ext uri="{FF2B5EF4-FFF2-40B4-BE49-F238E27FC236}">
                <a16:creationId xmlns:a16="http://schemas.microsoft.com/office/drawing/2014/main" id="{A2A895EB-8993-4831-9211-02ED1C663CFA}"/>
              </a:ext>
            </a:extLst>
          </p:cNvPr>
          <p:cNvSpPr>
            <a:spLocks noGrp="1"/>
          </p:cNvSpPr>
          <p:nvPr>
            <p:ph sz="half" idx="1"/>
          </p:nvPr>
        </p:nvSpPr>
        <p:spPr/>
        <p:txBody>
          <a:bodyPr>
            <a:normAutofit/>
          </a:bodyPr>
          <a:lstStyle/>
          <a:p>
            <a:r>
              <a:rPr lang="en-US" sz="1800" dirty="0"/>
              <a:t>Address data inconsistencies that apply to multiple data collections (snapshots)</a:t>
            </a:r>
          </a:p>
          <a:p>
            <a:r>
              <a:rPr lang="en-US" sz="1800" dirty="0"/>
              <a:t>Errors on the student demographics and student school association interchange files prevent the student from being included on the SEY snapshot</a:t>
            </a:r>
          </a:p>
          <a:p>
            <a:r>
              <a:rPr lang="en-US" sz="1800" dirty="0"/>
              <a:t>Errors on the graduation guidelines file prevent that measure from being associated with a graduating student’s SASID</a:t>
            </a:r>
          </a:p>
          <a:p>
            <a:r>
              <a:rPr lang="en-US" sz="1800" dirty="0"/>
              <a:t>Business Rules: </a:t>
            </a:r>
            <a:r>
              <a:rPr lang="en-US" sz="1800" dirty="0">
                <a:hlinkClick r:id="rId2"/>
              </a:rPr>
              <a:t>Student Interchange Site</a:t>
            </a:r>
            <a:endParaRPr lang="en-US" sz="1800" dirty="0"/>
          </a:p>
        </p:txBody>
      </p:sp>
      <p:sp>
        <p:nvSpPr>
          <p:cNvPr id="7" name="Text Placeholder 6">
            <a:extLst>
              <a:ext uri="{FF2B5EF4-FFF2-40B4-BE49-F238E27FC236}">
                <a16:creationId xmlns:a16="http://schemas.microsoft.com/office/drawing/2014/main" id="{A1DE6EF6-BC28-45CE-A428-0A2DD4DBA464}"/>
              </a:ext>
            </a:extLst>
          </p:cNvPr>
          <p:cNvSpPr>
            <a:spLocks noGrp="1"/>
          </p:cNvSpPr>
          <p:nvPr>
            <p:ph type="body" sz="quarter" idx="14"/>
          </p:nvPr>
        </p:nvSpPr>
        <p:spPr/>
        <p:txBody>
          <a:bodyPr/>
          <a:lstStyle/>
          <a:p>
            <a:r>
              <a:rPr lang="en-US" dirty="0"/>
              <a:t>Snapshot</a:t>
            </a:r>
          </a:p>
        </p:txBody>
      </p:sp>
      <p:sp>
        <p:nvSpPr>
          <p:cNvPr id="5" name="Content Placeholder 4">
            <a:extLst>
              <a:ext uri="{FF2B5EF4-FFF2-40B4-BE49-F238E27FC236}">
                <a16:creationId xmlns:a16="http://schemas.microsoft.com/office/drawing/2014/main" id="{335E31B7-BE20-49ED-B95F-F834EE16F834}"/>
              </a:ext>
            </a:extLst>
          </p:cNvPr>
          <p:cNvSpPr>
            <a:spLocks noGrp="1"/>
          </p:cNvSpPr>
          <p:nvPr>
            <p:ph sz="half" idx="2"/>
          </p:nvPr>
        </p:nvSpPr>
        <p:spPr/>
        <p:txBody>
          <a:bodyPr>
            <a:normAutofit/>
          </a:bodyPr>
          <a:lstStyle/>
          <a:p>
            <a:r>
              <a:rPr lang="en-US" sz="1800" dirty="0"/>
              <a:t>Address data inconsistencies that apply to SEY data collection specifically</a:t>
            </a:r>
          </a:p>
          <a:p>
            <a:r>
              <a:rPr lang="en-US" sz="1800" dirty="0"/>
              <a:t>Focused on the student’s educational history to ensuring accuracy when deriving graduation, dropout, mobility, and stability rates</a:t>
            </a:r>
          </a:p>
          <a:p>
            <a:r>
              <a:rPr lang="en-US" sz="1800" dirty="0"/>
              <a:t>Business Rules: </a:t>
            </a:r>
            <a:r>
              <a:rPr lang="en-US" sz="1800" dirty="0">
                <a:hlinkClick r:id="rId3"/>
              </a:rPr>
              <a:t>Student End of Year Site</a:t>
            </a:r>
            <a:endParaRPr lang="en-US" sz="1800" dirty="0"/>
          </a:p>
        </p:txBody>
      </p:sp>
      <p:sp>
        <p:nvSpPr>
          <p:cNvPr id="4" name="Slide Number Placeholder 3">
            <a:extLst>
              <a:ext uri="{FF2B5EF4-FFF2-40B4-BE49-F238E27FC236}">
                <a16:creationId xmlns:a16="http://schemas.microsoft.com/office/drawing/2014/main" id="{958AC3B9-AEB7-4523-990D-F8D7F7D36C92}"/>
              </a:ext>
            </a:extLst>
          </p:cNvPr>
          <p:cNvSpPr>
            <a:spLocks noGrp="1"/>
          </p:cNvSpPr>
          <p:nvPr>
            <p:ph type="sldNum" sz="quarter" idx="12"/>
          </p:nvPr>
        </p:nvSpPr>
        <p:spPr/>
        <p:txBody>
          <a:bodyPr/>
          <a:lstStyle/>
          <a:p>
            <a:fld id="{C479D5F6-EDCB-402A-AC08-4943A1820E8F}" type="slidenum">
              <a:rPr lang="en-US" smtClean="0"/>
              <a:pPr/>
              <a:t>63</a:t>
            </a:fld>
            <a:endParaRPr lang="en-US" dirty="0"/>
          </a:p>
        </p:txBody>
      </p:sp>
    </p:spTree>
    <p:extLst>
      <p:ext uri="{BB962C8B-B14F-4D97-AF65-F5344CB8AC3E}">
        <p14:creationId xmlns:p14="http://schemas.microsoft.com/office/powerpoint/2010/main" val="20345951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96D35B-1F3C-40AA-9BE1-A7F5DD287BD1}"/>
              </a:ext>
            </a:extLst>
          </p:cNvPr>
          <p:cNvSpPr>
            <a:spLocks noGrp="1"/>
          </p:cNvSpPr>
          <p:nvPr>
            <p:ph type="title"/>
          </p:nvPr>
        </p:nvSpPr>
        <p:spPr>
          <a:xfrm>
            <a:off x="443564" y="218142"/>
            <a:ext cx="9321873" cy="713172"/>
          </a:xfrm>
        </p:spPr>
        <p:txBody>
          <a:bodyPr/>
          <a:lstStyle/>
          <a:p>
            <a:r>
              <a:rPr lang="en-US" dirty="0"/>
              <a:t>Errors/Warnings: Overview</a:t>
            </a:r>
          </a:p>
        </p:txBody>
      </p:sp>
      <p:sp>
        <p:nvSpPr>
          <p:cNvPr id="10" name="Text Placeholder 9">
            <a:extLst>
              <a:ext uri="{FF2B5EF4-FFF2-40B4-BE49-F238E27FC236}">
                <a16:creationId xmlns:a16="http://schemas.microsoft.com/office/drawing/2014/main" id="{25CA435B-9B5D-4071-B695-5F77F396FBAB}"/>
              </a:ext>
            </a:extLst>
          </p:cNvPr>
          <p:cNvSpPr>
            <a:spLocks noGrp="1"/>
          </p:cNvSpPr>
          <p:nvPr>
            <p:ph type="body" sz="quarter" idx="13"/>
          </p:nvPr>
        </p:nvSpPr>
        <p:spPr>
          <a:xfrm>
            <a:off x="443564" y="1156859"/>
            <a:ext cx="5486400" cy="685800"/>
          </a:xfrm>
        </p:spPr>
        <p:txBody>
          <a:bodyPr/>
          <a:lstStyle/>
          <a:p>
            <a:r>
              <a:rPr lang="en-US" sz="2400" dirty="0"/>
              <a:t>Errors</a:t>
            </a:r>
          </a:p>
        </p:txBody>
      </p:sp>
      <p:sp>
        <p:nvSpPr>
          <p:cNvPr id="8" name="Content Placeholder 7">
            <a:extLst>
              <a:ext uri="{FF2B5EF4-FFF2-40B4-BE49-F238E27FC236}">
                <a16:creationId xmlns:a16="http://schemas.microsoft.com/office/drawing/2014/main" id="{A0C16BF0-64E9-417A-ABD7-5CA1BECDBF86}"/>
              </a:ext>
            </a:extLst>
          </p:cNvPr>
          <p:cNvSpPr>
            <a:spLocks noGrp="1"/>
          </p:cNvSpPr>
          <p:nvPr>
            <p:ph sz="half" idx="1"/>
          </p:nvPr>
        </p:nvSpPr>
        <p:spPr>
          <a:xfrm>
            <a:off x="443564" y="1958277"/>
            <a:ext cx="5486400" cy="3886200"/>
          </a:xfrm>
        </p:spPr>
        <p:txBody>
          <a:bodyPr/>
          <a:lstStyle/>
          <a:p>
            <a:r>
              <a:rPr lang="en-US" dirty="0"/>
              <a:t>Must be addressed</a:t>
            </a:r>
          </a:p>
          <a:p>
            <a:pPr lvl="1"/>
            <a:r>
              <a:rPr lang="en-US" dirty="0"/>
              <a:t>Update data fields to clear </a:t>
            </a:r>
          </a:p>
          <a:p>
            <a:pPr lvl="1"/>
            <a:r>
              <a:rPr lang="en-US" dirty="0"/>
              <a:t>Request reporting exception if student data is accurate but does not follow the typical coding pattern as indicated by the error message</a:t>
            </a:r>
          </a:p>
          <a:p>
            <a:r>
              <a:rPr lang="en-US" dirty="0"/>
              <a:t>Errors on interchange files prevent the record from being used within a snapshot</a:t>
            </a:r>
          </a:p>
          <a:p>
            <a:r>
              <a:rPr lang="en-US" dirty="0"/>
              <a:t>Snapshot cannot be submitted if there are any errors</a:t>
            </a:r>
          </a:p>
          <a:p>
            <a:endParaRPr lang="en-US" dirty="0"/>
          </a:p>
        </p:txBody>
      </p:sp>
      <p:sp>
        <p:nvSpPr>
          <p:cNvPr id="11" name="Text Placeholder 10">
            <a:extLst>
              <a:ext uri="{FF2B5EF4-FFF2-40B4-BE49-F238E27FC236}">
                <a16:creationId xmlns:a16="http://schemas.microsoft.com/office/drawing/2014/main" id="{B424D432-0816-40FF-83B4-3A7408C48D56}"/>
              </a:ext>
            </a:extLst>
          </p:cNvPr>
          <p:cNvSpPr>
            <a:spLocks noGrp="1"/>
          </p:cNvSpPr>
          <p:nvPr>
            <p:ph type="body" sz="quarter" idx="14"/>
          </p:nvPr>
        </p:nvSpPr>
        <p:spPr>
          <a:xfrm>
            <a:off x="6172200" y="1138962"/>
            <a:ext cx="5486400" cy="685800"/>
          </a:xfrm>
        </p:spPr>
        <p:txBody>
          <a:bodyPr/>
          <a:lstStyle/>
          <a:p>
            <a:r>
              <a:rPr lang="en-US" sz="2400" dirty="0"/>
              <a:t>Warnings</a:t>
            </a:r>
          </a:p>
        </p:txBody>
      </p:sp>
      <p:sp>
        <p:nvSpPr>
          <p:cNvPr id="9" name="Content Placeholder 8">
            <a:extLst>
              <a:ext uri="{FF2B5EF4-FFF2-40B4-BE49-F238E27FC236}">
                <a16:creationId xmlns:a16="http://schemas.microsoft.com/office/drawing/2014/main" id="{0653BCAE-C3B6-4F40-A531-134871970007}"/>
              </a:ext>
            </a:extLst>
          </p:cNvPr>
          <p:cNvSpPr>
            <a:spLocks noGrp="1"/>
          </p:cNvSpPr>
          <p:nvPr>
            <p:ph sz="half" idx="2"/>
          </p:nvPr>
        </p:nvSpPr>
        <p:spPr>
          <a:xfrm>
            <a:off x="6172200" y="1958277"/>
            <a:ext cx="5486400" cy="3886200"/>
          </a:xfrm>
        </p:spPr>
        <p:txBody>
          <a:bodyPr>
            <a:normAutofit/>
          </a:bodyPr>
          <a:lstStyle/>
          <a:p>
            <a:r>
              <a:rPr lang="en-US" dirty="0"/>
              <a:t>Indicate possible data inconsistencies/coding issues</a:t>
            </a:r>
          </a:p>
          <a:p>
            <a:r>
              <a:rPr lang="en-US" dirty="0">
                <a:highlight>
                  <a:srgbClr val="FCD99A"/>
                </a:highlight>
              </a:rPr>
              <a:t>Some SEY warnings indicate issues that will turn into errors in the post collection phases if not addressed</a:t>
            </a:r>
          </a:p>
          <a:p>
            <a:r>
              <a:rPr lang="en-US" dirty="0"/>
              <a:t>Snapshot can be submitted even if warnings are present</a:t>
            </a:r>
          </a:p>
          <a:p>
            <a:r>
              <a:rPr lang="en-US" b="1" dirty="0">
                <a:solidFill>
                  <a:schemeClr val="accent3"/>
                </a:solidFill>
              </a:rPr>
              <a:t>Pro Tip: </a:t>
            </a:r>
            <a:r>
              <a:rPr lang="en-US" dirty="0"/>
              <a:t>Review warnings to look for patterns/areas where district data could be documented in a more accurate manner</a:t>
            </a:r>
          </a:p>
        </p:txBody>
      </p:sp>
      <p:sp>
        <p:nvSpPr>
          <p:cNvPr id="3" name="Slide Number Placeholder 2">
            <a:extLst>
              <a:ext uri="{FF2B5EF4-FFF2-40B4-BE49-F238E27FC236}">
                <a16:creationId xmlns:a16="http://schemas.microsoft.com/office/drawing/2014/main" id="{F21A4687-2A7A-499C-A6F3-01C4BE17A26F}"/>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64</a:t>
            </a:fld>
            <a:endParaRPr lang="en-US" dirty="0"/>
          </a:p>
        </p:txBody>
      </p:sp>
    </p:spTree>
    <p:extLst>
      <p:ext uri="{BB962C8B-B14F-4D97-AF65-F5344CB8AC3E}">
        <p14:creationId xmlns:p14="http://schemas.microsoft.com/office/powerpoint/2010/main" val="18324011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487AF2-E5B7-C686-4640-50DB7AFD0ECE}"/>
              </a:ext>
            </a:extLst>
          </p:cNvPr>
          <p:cNvSpPr>
            <a:spLocks noGrp="1"/>
          </p:cNvSpPr>
          <p:nvPr>
            <p:ph type="title"/>
          </p:nvPr>
        </p:nvSpPr>
        <p:spPr/>
        <p:txBody>
          <a:bodyPr/>
          <a:lstStyle/>
          <a:p>
            <a:r>
              <a:rPr lang="en-US" dirty="0"/>
              <a:t>Business Rules by Phase</a:t>
            </a:r>
          </a:p>
        </p:txBody>
      </p:sp>
      <p:sp>
        <p:nvSpPr>
          <p:cNvPr id="2" name="Content Placeholder 1">
            <a:extLst>
              <a:ext uri="{FF2B5EF4-FFF2-40B4-BE49-F238E27FC236}">
                <a16:creationId xmlns:a16="http://schemas.microsoft.com/office/drawing/2014/main" id="{86743119-36C0-5185-1E03-24580615051D}"/>
              </a:ext>
            </a:extLst>
          </p:cNvPr>
          <p:cNvSpPr>
            <a:spLocks noGrp="1"/>
          </p:cNvSpPr>
          <p:nvPr>
            <p:ph sz="half" idx="1"/>
          </p:nvPr>
        </p:nvSpPr>
        <p:spPr/>
        <p:txBody>
          <a:bodyPr>
            <a:normAutofit fontScale="92500" lnSpcReduction="10000"/>
          </a:bodyPr>
          <a:lstStyle/>
          <a:p>
            <a:pPr marL="0" indent="0">
              <a:buNone/>
            </a:pPr>
            <a:r>
              <a:rPr lang="en-US" b="1" dirty="0"/>
              <a:t>Regular Phase</a:t>
            </a:r>
          </a:p>
          <a:p>
            <a:r>
              <a:rPr lang="en-US" dirty="0"/>
              <a:t>SE001 through SE500 series rules</a:t>
            </a:r>
          </a:p>
          <a:p>
            <a:r>
              <a:rPr lang="en-US" dirty="0"/>
              <a:t>Focused on checking LEA data against itself for the current year and prior year</a:t>
            </a:r>
          </a:p>
          <a:p>
            <a:pPr lvl="1"/>
            <a:r>
              <a:rPr lang="en-US" dirty="0"/>
              <a:t>October to SEY</a:t>
            </a:r>
          </a:p>
          <a:p>
            <a:pPr lvl="1"/>
            <a:r>
              <a:rPr lang="en-US" dirty="0"/>
              <a:t>Assessment to SEY</a:t>
            </a:r>
          </a:p>
          <a:p>
            <a:pPr lvl="1"/>
            <a:r>
              <a:rPr lang="en-US" dirty="0"/>
              <a:t>S-EBT to SEY</a:t>
            </a:r>
          </a:p>
          <a:p>
            <a:pPr lvl="1"/>
            <a:r>
              <a:rPr lang="en-US" dirty="0"/>
              <a:t>Student Discipline to SEY</a:t>
            </a:r>
          </a:p>
          <a:p>
            <a:pPr lvl="1"/>
            <a:r>
              <a:rPr lang="en-US" dirty="0"/>
              <a:t>IEP Interchange to SEY</a:t>
            </a:r>
          </a:p>
          <a:p>
            <a:pPr lvl="1"/>
            <a:r>
              <a:rPr lang="en-US" dirty="0"/>
              <a:t>Prior SEY to Current SEY</a:t>
            </a:r>
          </a:p>
          <a:p>
            <a:r>
              <a:rPr lang="en-US" dirty="0"/>
              <a:t>Some warnings indicate potential issues in future phases</a:t>
            </a:r>
          </a:p>
          <a:p>
            <a:pPr lvl="1"/>
            <a:r>
              <a:rPr lang="en-US" dirty="0"/>
              <a:t>SE137 exit type 13 after May 1</a:t>
            </a:r>
          </a:p>
          <a:p>
            <a:pPr lvl="1"/>
            <a:r>
              <a:rPr lang="en-US" dirty="0"/>
              <a:t>SE138 exit type 00 multiple LEAs</a:t>
            </a:r>
          </a:p>
          <a:p>
            <a:pPr lvl="1"/>
            <a:r>
              <a:rPr lang="en-US" dirty="0"/>
              <a:t>SE722 exit type 13 without another LEA claiming student in grade K-12</a:t>
            </a:r>
          </a:p>
          <a:p>
            <a:pPr lvl="1"/>
            <a:endParaRPr lang="en-US" dirty="0"/>
          </a:p>
        </p:txBody>
      </p:sp>
      <p:sp>
        <p:nvSpPr>
          <p:cNvPr id="3" name="Content Placeholder 2">
            <a:extLst>
              <a:ext uri="{FF2B5EF4-FFF2-40B4-BE49-F238E27FC236}">
                <a16:creationId xmlns:a16="http://schemas.microsoft.com/office/drawing/2014/main" id="{3D95001F-C171-24E8-AF43-19B301FE8767}"/>
              </a:ext>
            </a:extLst>
          </p:cNvPr>
          <p:cNvSpPr>
            <a:spLocks noGrp="1"/>
          </p:cNvSpPr>
          <p:nvPr>
            <p:ph sz="half" idx="2"/>
          </p:nvPr>
        </p:nvSpPr>
        <p:spPr>
          <a:xfrm>
            <a:off x="6174800" y="1260125"/>
            <a:ext cx="5486400" cy="4839118"/>
          </a:xfrm>
        </p:spPr>
        <p:txBody>
          <a:bodyPr>
            <a:normAutofit fontScale="85000" lnSpcReduction="10000"/>
          </a:bodyPr>
          <a:lstStyle/>
          <a:p>
            <a:pPr marL="0" indent="0">
              <a:buNone/>
            </a:pPr>
            <a:r>
              <a:rPr lang="en-US" b="1" dirty="0"/>
              <a:t>Cross LEA</a:t>
            </a:r>
          </a:p>
          <a:p>
            <a:r>
              <a:rPr lang="en-US" dirty="0"/>
              <a:t>SE700 series</a:t>
            </a:r>
          </a:p>
          <a:p>
            <a:r>
              <a:rPr lang="en-US" dirty="0"/>
              <a:t>Checks data across CO LEAs</a:t>
            </a:r>
          </a:p>
          <a:p>
            <a:pPr lvl="1"/>
            <a:r>
              <a:rPr lang="en-US" dirty="0"/>
              <a:t>Current year errors: corrected on SSA record</a:t>
            </a:r>
          </a:p>
          <a:p>
            <a:pPr lvl="1"/>
            <a:r>
              <a:rPr lang="en-US" dirty="0"/>
              <a:t>Prior year errors: corrected with adjustment file or with a one-day record in current year SEY</a:t>
            </a:r>
          </a:p>
          <a:p>
            <a:r>
              <a:rPr lang="en-US" dirty="0"/>
              <a:t>Some warnings indicate issues that become errors in Post-Cross Phase if not addressed</a:t>
            </a:r>
          </a:p>
          <a:p>
            <a:pPr marL="0" indent="0">
              <a:buNone/>
            </a:pPr>
            <a:r>
              <a:rPr lang="en-US" b="1" dirty="0"/>
              <a:t>Post-Cross LEA</a:t>
            </a:r>
          </a:p>
          <a:p>
            <a:r>
              <a:rPr lang="en-US" dirty="0"/>
              <a:t>SE900 series</a:t>
            </a:r>
          </a:p>
          <a:p>
            <a:r>
              <a:rPr lang="en-US" dirty="0"/>
              <a:t>Checks data across CO LEAs</a:t>
            </a:r>
          </a:p>
          <a:p>
            <a:pPr lvl="1"/>
            <a:r>
              <a:rPr lang="en-US" dirty="0"/>
              <a:t>Current and prior SEY, </a:t>
            </a:r>
          </a:p>
          <a:p>
            <a:pPr lvl="1"/>
            <a:r>
              <a:rPr lang="en-US" dirty="0"/>
              <a:t>Subsequent OCT (2026-2027)</a:t>
            </a:r>
          </a:p>
          <a:p>
            <a:r>
              <a:rPr lang="en-US" dirty="0"/>
              <a:t>AYG Warnings</a:t>
            </a:r>
          </a:p>
          <a:p>
            <a:pPr lvl="1"/>
            <a:r>
              <a:rPr lang="en-US" dirty="0"/>
              <a:t>AYG Reconciliation run as part of CDE process to begin phase, re-runs each time snapshot is updated</a:t>
            </a:r>
          </a:p>
        </p:txBody>
      </p:sp>
      <p:sp>
        <p:nvSpPr>
          <p:cNvPr id="4" name="Slide Number Placeholder 3">
            <a:extLst>
              <a:ext uri="{FF2B5EF4-FFF2-40B4-BE49-F238E27FC236}">
                <a16:creationId xmlns:a16="http://schemas.microsoft.com/office/drawing/2014/main" id="{66A955F7-B661-7855-4BC7-7CB42AB738B1}"/>
              </a:ext>
            </a:extLst>
          </p:cNvPr>
          <p:cNvSpPr>
            <a:spLocks noGrp="1"/>
          </p:cNvSpPr>
          <p:nvPr>
            <p:ph type="sldNum" sz="quarter" idx="12"/>
          </p:nvPr>
        </p:nvSpPr>
        <p:spPr/>
        <p:txBody>
          <a:bodyPr/>
          <a:lstStyle/>
          <a:p>
            <a:fld id="{C479D5F6-EDCB-402A-AC08-4943A1820E8F}" type="slidenum">
              <a:rPr lang="en-US" smtClean="0"/>
              <a:pPr/>
              <a:t>65</a:t>
            </a:fld>
            <a:endParaRPr lang="en-US" dirty="0"/>
          </a:p>
        </p:txBody>
      </p:sp>
    </p:spTree>
    <p:extLst>
      <p:ext uri="{BB962C8B-B14F-4D97-AF65-F5344CB8AC3E}">
        <p14:creationId xmlns:p14="http://schemas.microsoft.com/office/powerpoint/2010/main" val="2864529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8426B77-4F9C-4A1C-AD1B-3C6A7CFAB26B}"/>
              </a:ext>
            </a:extLst>
          </p:cNvPr>
          <p:cNvSpPr>
            <a:spLocks noGrp="1"/>
          </p:cNvSpPr>
          <p:nvPr>
            <p:ph type="title"/>
          </p:nvPr>
        </p:nvSpPr>
        <p:spPr>
          <a:xfrm>
            <a:off x="443564" y="218142"/>
            <a:ext cx="9321873" cy="713172"/>
          </a:xfrm>
        </p:spPr>
        <p:txBody>
          <a:bodyPr/>
          <a:lstStyle/>
          <a:p>
            <a:r>
              <a:rPr lang="en-US" dirty="0"/>
              <a:t>Addressing Snapshot Errors/Warnings</a:t>
            </a:r>
          </a:p>
        </p:txBody>
      </p:sp>
      <p:sp>
        <p:nvSpPr>
          <p:cNvPr id="2" name="Content Placeholder 1">
            <a:extLst>
              <a:ext uri="{FF2B5EF4-FFF2-40B4-BE49-F238E27FC236}">
                <a16:creationId xmlns:a16="http://schemas.microsoft.com/office/drawing/2014/main" id="{A1A32C67-B4BC-825C-EF3D-722A931D8AF6}"/>
              </a:ext>
            </a:extLst>
          </p:cNvPr>
          <p:cNvSpPr>
            <a:spLocks noGrp="1"/>
          </p:cNvSpPr>
          <p:nvPr>
            <p:ph idx="1"/>
          </p:nvPr>
        </p:nvSpPr>
        <p:spPr>
          <a:xfrm>
            <a:off x="443565" y="1260125"/>
            <a:ext cx="11132917" cy="4645693"/>
          </a:xfrm>
        </p:spPr>
        <p:txBody>
          <a:bodyPr>
            <a:normAutofit/>
          </a:bodyPr>
          <a:lstStyle/>
          <a:p>
            <a:pPr lvl="0"/>
            <a:r>
              <a:rPr lang="en-US" dirty="0"/>
              <a:t>Data fields must be updated on the corresponding interchange file</a:t>
            </a:r>
          </a:p>
          <a:p>
            <a:pPr lvl="1"/>
            <a:r>
              <a:rPr lang="en-US" dirty="0"/>
              <a:t>Regular Phase &amp; Cross LEA Phase—Upload corrected interchange file</a:t>
            </a:r>
          </a:p>
          <a:p>
            <a:pPr lvl="2"/>
            <a:r>
              <a:rPr lang="en-US" dirty="0"/>
              <a:t>Student Interchange: DEM, SSA, GG, ADJ</a:t>
            </a:r>
          </a:p>
          <a:p>
            <a:pPr lvl="2"/>
            <a:r>
              <a:rPr lang="en-US" dirty="0"/>
              <a:t>Title 1 Interchange</a:t>
            </a:r>
          </a:p>
          <a:p>
            <a:pPr lvl="2"/>
            <a:r>
              <a:rPr lang="en-US" dirty="0"/>
              <a:t>IEP interchange: Child and/or Participation file</a:t>
            </a:r>
          </a:p>
          <a:p>
            <a:pPr lvl="1"/>
            <a:r>
              <a:rPr lang="en-US" dirty="0"/>
              <a:t>Post-Cross Phase—file dependent</a:t>
            </a:r>
          </a:p>
          <a:p>
            <a:pPr lvl="2"/>
            <a:r>
              <a:rPr lang="en-US" dirty="0"/>
              <a:t>Manually edit the interchange file in data pipeline</a:t>
            </a:r>
          </a:p>
          <a:p>
            <a:pPr lvl="3"/>
            <a:r>
              <a:rPr lang="en-US" dirty="0"/>
              <a:t>DEM &amp; SSA files</a:t>
            </a:r>
          </a:p>
          <a:p>
            <a:pPr lvl="2"/>
            <a:r>
              <a:rPr lang="en-US" dirty="0"/>
              <a:t>Continue to use file upload process</a:t>
            </a:r>
          </a:p>
          <a:p>
            <a:pPr lvl="3"/>
            <a:r>
              <a:rPr lang="en-US" dirty="0"/>
              <a:t>GG, ADJ</a:t>
            </a:r>
          </a:p>
          <a:p>
            <a:pPr lvl="2"/>
            <a:r>
              <a:rPr lang="en-US" dirty="0"/>
              <a:t>Note: Title 1 and IEP interchanges may not be available for update during this phase</a:t>
            </a:r>
          </a:p>
          <a:p>
            <a:pPr lvl="0"/>
            <a:r>
              <a:rPr lang="en-US" dirty="0"/>
              <a:t>Must create a new snapshot to clear snapshot level errors</a:t>
            </a:r>
          </a:p>
          <a:p>
            <a:pPr lvl="1"/>
            <a:r>
              <a:rPr lang="en-US" dirty="0"/>
              <a:t>Snapshot creation causes pipeline to run the data through the business rules again</a:t>
            </a:r>
          </a:p>
        </p:txBody>
      </p:sp>
      <p:sp>
        <p:nvSpPr>
          <p:cNvPr id="5" name="Slide Number Placeholder 4">
            <a:extLst>
              <a:ext uri="{FF2B5EF4-FFF2-40B4-BE49-F238E27FC236}">
                <a16:creationId xmlns:a16="http://schemas.microsoft.com/office/drawing/2014/main" id="{175DF543-1BC1-4203-85AF-2ECD7EBDA6CE}"/>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66</a:t>
            </a:fld>
            <a:endParaRPr lang="en-US" dirty="0"/>
          </a:p>
        </p:txBody>
      </p:sp>
    </p:spTree>
    <p:extLst>
      <p:ext uri="{BB962C8B-B14F-4D97-AF65-F5344CB8AC3E}">
        <p14:creationId xmlns:p14="http://schemas.microsoft.com/office/powerpoint/2010/main" val="28523730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D69A9-F4D8-92A2-8C05-D796CACC6D6E}"/>
              </a:ext>
            </a:extLst>
          </p:cNvPr>
          <p:cNvSpPr>
            <a:spLocks noGrp="1"/>
          </p:cNvSpPr>
          <p:nvPr>
            <p:ph type="title"/>
          </p:nvPr>
        </p:nvSpPr>
        <p:spPr/>
        <p:txBody>
          <a:bodyPr/>
          <a:lstStyle/>
          <a:p>
            <a:r>
              <a:rPr lang="en-US" dirty="0"/>
              <a:t>Checking Errors/Warnings: Pipeline Error Report</a:t>
            </a:r>
          </a:p>
        </p:txBody>
      </p:sp>
      <p:pic>
        <p:nvPicPr>
          <p:cNvPr id="10" name="Content Placeholder 9" descr="Pipeline error report steps:&#10;1. login to data pipeline&#10;2. select pipeline reports&#10;3. select error report&#10;4. complete dropdown menus&#10;5. click search to review the error/warning summary&#10;6. click view details to review the error/warning detail screen&#10;&#10;Once on the error/warning detail screen, can select excel to download the list into an excel document. Some rules include custom error details connected to the reason the specific student is triggering the rule">
            <a:extLst>
              <a:ext uri="{FF2B5EF4-FFF2-40B4-BE49-F238E27FC236}">
                <a16:creationId xmlns:a16="http://schemas.microsoft.com/office/drawing/2014/main" id="{59ADA5FD-79A8-14BF-2F8F-5B0841CFD9D2}"/>
              </a:ext>
            </a:extLst>
          </p:cNvPr>
          <p:cNvPicPr>
            <a:picLocks noGrp="1" noChangeAspect="1"/>
          </p:cNvPicPr>
          <p:nvPr>
            <p:ph idx="1"/>
          </p:nvPr>
        </p:nvPicPr>
        <p:blipFill>
          <a:blip r:embed="rId2"/>
          <a:stretch>
            <a:fillRect/>
          </a:stretch>
        </p:blipFill>
        <p:spPr>
          <a:xfrm>
            <a:off x="122301" y="178500"/>
            <a:ext cx="7687124" cy="5486400"/>
          </a:xfrm>
          <a:prstGeom prst="rect">
            <a:avLst/>
          </a:prstGeom>
        </p:spPr>
      </p:pic>
      <p:sp>
        <p:nvSpPr>
          <p:cNvPr id="17" name="Content Placeholder 2">
            <a:extLst>
              <a:ext uri="{FF2B5EF4-FFF2-40B4-BE49-F238E27FC236}">
                <a16:creationId xmlns:a16="http://schemas.microsoft.com/office/drawing/2014/main" id="{A7989DDE-729A-CE52-A5F8-261D9B109FC2}"/>
              </a:ext>
            </a:extLst>
          </p:cNvPr>
          <p:cNvSpPr txBox="1">
            <a:spLocks/>
          </p:cNvSpPr>
          <p:nvPr/>
        </p:nvSpPr>
        <p:spPr>
          <a:xfrm>
            <a:off x="7959437" y="346491"/>
            <a:ext cx="4004648" cy="5150419"/>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000" dirty="0"/>
              <a:t>Preferred method for checking errors/warnings</a:t>
            </a:r>
          </a:p>
          <a:p>
            <a:pPr marL="342900" indent="-342900">
              <a:buFont typeface="Arial" panose="020B0604020202020204" pitchFamily="34" charset="0"/>
              <a:buChar char="•"/>
            </a:pPr>
            <a:r>
              <a:rPr lang="en-US" sz="2000" dirty="0"/>
              <a:t>Some errors and warnings are being updated to use the ‘error log error message’ column that used to be blank on this report</a:t>
            </a:r>
          </a:p>
          <a:p>
            <a:pPr marL="342900" indent="-342900">
              <a:buFont typeface="Arial" panose="020B0604020202020204" pitchFamily="34" charset="0"/>
              <a:buChar char="•"/>
            </a:pPr>
            <a:r>
              <a:rPr lang="en-US" sz="2000" b="1" dirty="0">
                <a:solidFill>
                  <a:schemeClr val="accent2"/>
                </a:solidFill>
              </a:rPr>
              <a:t>Pro Tip: </a:t>
            </a:r>
            <a:r>
              <a:rPr lang="en-US" sz="2000" dirty="0"/>
              <a:t>Use check boxes to select a specific error/warning code before reviewing error details as it may be simpler to focus on one business rule topic at a time</a:t>
            </a:r>
          </a:p>
          <a:p>
            <a:pPr marL="342900" indent="-342900">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A0031374-73F8-CD81-A03C-1C2B8D3B4E17}"/>
              </a:ext>
            </a:extLst>
          </p:cNvPr>
          <p:cNvSpPr>
            <a:spLocks noGrp="1"/>
          </p:cNvSpPr>
          <p:nvPr>
            <p:ph type="sldNum" sz="quarter" idx="12"/>
          </p:nvPr>
        </p:nvSpPr>
        <p:spPr/>
        <p:txBody>
          <a:bodyPr/>
          <a:lstStyle/>
          <a:p>
            <a:fld id="{C479D5F6-EDCB-402A-AC08-4943A1820E8F}" type="slidenum">
              <a:rPr lang="en-US" smtClean="0"/>
              <a:pPr/>
              <a:t>67</a:t>
            </a:fld>
            <a:endParaRPr lang="en-US" dirty="0"/>
          </a:p>
        </p:txBody>
      </p:sp>
    </p:spTree>
    <p:extLst>
      <p:ext uri="{BB962C8B-B14F-4D97-AF65-F5344CB8AC3E}">
        <p14:creationId xmlns:p14="http://schemas.microsoft.com/office/powerpoint/2010/main" val="17718934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4FB9CB-C271-C541-2A38-6F78592656FE}"/>
              </a:ext>
            </a:extLst>
          </p:cNvPr>
          <p:cNvSpPr>
            <a:spLocks noGrp="1"/>
          </p:cNvSpPr>
          <p:nvPr>
            <p:ph type="title"/>
          </p:nvPr>
        </p:nvSpPr>
        <p:spPr/>
        <p:txBody>
          <a:bodyPr/>
          <a:lstStyle/>
          <a:p>
            <a:r>
              <a:rPr lang="en-US" dirty="0"/>
              <a:t>Checking Errors/Warnings: COGNOS/CEDAR</a:t>
            </a:r>
          </a:p>
        </p:txBody>
      </p:sp>
      <p:sp>
        <p:nvSpPr>
          <p:cNvPr id="4" name="Slide Number Placeholder 3">
            <a:extLst>
              <a:ext uri="{FF2B5EF4-FFF2-40B4-BE49-F238E27FC236}">
                <a16:creationId xmlns:a16="http://schemas.microsoft.com/office/drawing/2014/main" id="{1B4BF5A0-2895-52FF-C859-E491EC68F449}"/>
              </a:ext>
            </a:extLst>
          </p:cNvPr>
          <p:cNvSpPr>
            <a:spLocks noGrp="1"/>
          </p:cNvSpPr>
          <p:nvPr>
            <p:ph type="sldNum" sz="quarter" idx="12"/>
          </p:nvPr>
        </p:nvSpPr>
        <p:spPr/>
        <p:txBody>
          <a:bodyPr/>
          <a:lstStyle/>
          <a:p>
            <a:fld id="{C479D5F6-EDCB-402A-AC08-4943A1820E8F}" type="slidenum">
              <a:rPr lang="en-US" smtClean="0"/>
              <a:pPr/>
              <a:t>68</a:t>
            </a:fld>
            <a:endParaRPr lang="en-US" dirty="0"/>
          </a:p>
        </p:txBody>
      </p:sp>
      <p:pic>
        <p:nvPicPr>
          <p:cNvPr id="20" name="Content Placeholder 19" descr="CEDAR/COGNOS steps&#10;1. login to CEDAR/COGNOS&#10;2. select Pipeline Reports&#10;3. select the category of reports (Student End of Year)&#10;4. Select the desired report (SEY Error Summary and Detail Report)">
            <a:extLst>
              <a:ext uri="{FF2B5EF4-FFF2-40B4-BE49-F238E27FC236}">
                <a16:creationId xmlns:a16="http://schemas.microsoft.com/office/drawing/2014/main" id="{E1FFE45B-D6FE-6B91-0542-DA4B93BA816B}"/>
              </a:ext>
            </a:extLst>
          </p:cNvPr>
          <p:cNvPicPr>
            <a:picLocks noGrp="1" noChangeAspect="1"/>
          </p:cNvPicPr>
          <p:nvPr>
            <p:ph sz="half" idx="1"/>
          </p:nvPr>
        </p:nvPicPr>
        <p:blipFill>
          <a:blip r:embed="rId2"/>
          <a:stretch>
            <a:fillRect/>
          </a:stretch>
        </p:blipFill>
        <p:spPr>
          <a:xfrm>
            <a:off x="332873" y="1260475"/>
            <a:ext cx="7131340" cy="3404374"/>
          </a:xfrm>
          <a:prstGeom prst="rect">
            <a:avLst/>
          </a:prstGeom>
        </p:spPr>
      </p:pic>
      <p:sp>
        <p:nvSpPr>
          <p:cNvPr id="18" name="Content Placeholder 2">
            <a:extLst>
              <a:ext uri="{FF2B5EF4-FFF2-40B4-BE49-F238E27FC236}">
                <a16:creationId xmlns:a16="http://schemas.microsoft.com/office/drawing/2014/main" id="{DFC081CC-872D-3E42-BC55-C56BA40CA72F}"/>
              </a:ext>
            </a:extLst>
          </p:cNvPr>
          <p:cNvSpPr txBox="1">
            <a:spLocks noGrp="1"/>
          </p:cNvSpPr>
          <p:nvPr>
            <p:ph sz="half" idx="2"/>
          </p:nvPr>
        </p:nvSpPr>
        <p:spPr>
          <a:xfrm>
            <a:off x="7674187" y="1260475"/>
            <a:ext cx="4375572" cy="457200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1600" dirty="0"/>
              <a:t>Alternative method for checking errors/warnings</a:t>
            </a:r>
          </a:p>
          <a:p>
            <a:pPr marL="1028700" lvl="1" indent="-342900"/>
            <a:r>
              <a:rPr lang="en-US" sz="1400" dirty="0"/>
              <a:t>Login to COGNOS/CEDAR using the link in Data Pipeline or the </a:t>
            </a:r>
            <a:r>
              <a:rPr lang="en-US" sz="1400" dirty="0" err="1">
                <a:hlinkClick r:id="rId3"/>
              </a:rPr>
              <a:t>IdM</a:t>
            </a:r>
            <a:r>
              <a:rPr lang="en-US" sz="1400" dirty="0">
                <a:hlinkClick r:id="rId3"/>
              </a:rPr>
              <a:t> webpage</a:t>
            </a:r>
            <a:endParaRPr lang="en-US" sz="1400" dirty="0"/>
          </a:p>
          <a:p>
            <a:pPr marL="342900" indent="-342900">
              <a:buFont typeface="Arial" panose="020B0604020202020204" pitchFamily="34" charset="0"/>
              <a:buChar char="•"/>
            </a:pPr>
            <a:r>
              <a:rPr lang="en-US" sz="1600" dirty="0"/>
              <a:t>Use when reviewing 1,000+ individual error detail records</a:t>
            </a:r>
          </a:p>
          <a:p>
            <a:pPr marL="342900" indent="-342900">
              <a:buFont typeface="Arial" panose="020B0604020202020204" pitchFamily="34" charset="0"/>
              <a:buChar char="•"/>
            </a:pPr>
            <a:r>
              <a:rPr lang="en-US" sz="1600" dirty="0"/>
              <a:t>Some errors and warnings are being updated to use the ‘error log error message’ column that used to be blank on this report</a:t>
            </a:r>
          </a:p>
          <a:p>
            <a:pPr marL="342900" indent="-342900">
              <a:buFont typeface="Arial" panose="020B0604020202020204" pitchFamily="34" charset="0"/>
              <a:buChar char="•"/>
            </a:pPr>
            <a:r>
              <a:rPr lang="en-US" sz="1600" dirty="0"/>
              <a:t>COGNOS/CEDAR is best used to validate data using the various topic specific reports</a:t>
            </a:r>
          </a:p>
          <a:p>
            <a:endParaRPr lang="en-US" sz="1600" dirty="0"/>
          </a:p>
        </p:txBody>
      </p:sp>
    </p:spTree>
    <p:extLst>
      <p:ext uri="{BB962C8B-B14F-4D97-AF65-F5344CB8AC3E}">
        <p14:creationId xmlns:p14="http://schemas.microsoft.com/office/powerpoint/2010/main" val="5977336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274A22-65D1-3AB4-1979-113C91180F31}"/>
              </a:ext>
            </a:extLst>
          </p:cNvPr>
          <p:cNvSpPr>
            <a:spLocks noGrp="1"/>
          </p:cNvSpPr>
          <p:nvPr>
            <p:ph type="title"/>
          </p:nvPr>
        </p:nvSpPr>
        <p:spPr/>
        <p:txBody>
          <a:bodyPr/>
          <a:lstStyle/>
          <a:p>
            <a:r>
              <a:rPr lang="en-US" dirty="0"/>
              <a:t>SE500 Custom Business Rule</a:t>
            </a:r>
          </a:p>
        </p:txBody>
      </p:sp>
      <p:sp>
        <p:nvSpPr>
          <p:cNvPr id="7" name="Content Placeholder 6">
            <a:extLst>
              <a:ext uri="{FF2B5EF4-FFF2-40B4-BE49-F238E27FC236}">
                <a16:creationId xmlns:a16="http://schemas.microsoft.com/office/drawing/2014/main" id="{024AAFE6-A4C6-8AC3-2723-ED9C21853660}"/>
              </a:ext>
            </a:extLst>
          </p:cNvPr>
          <p:cNvSpPr>
            <a:spLocks noGrp="1"/>
          </p:cNvSpPr>
          <p:nvPr>
            <p:ph sz="half" idx="1"/>
          </p:nvPr>
        </p:nvSpPr>
        <p:spPr/>
        <p:txBody>
          <a:bodyPr>
            <a:normAutofit fontScale="92500" lnSpcReduction="10000"/>
          </a:bodyPr>
          <a:lstStyle/>
          <a:p>
            <a:r>
              <a:rPr lang="en-US" dirty="0"/>
              <a:t>This rule can only be cleared by submitting a request to the SEY Collection lead</a:t>
            </a:r>
          </a:p>
          <a:p>
            <a:r>
              <a:rPr lang="en-US" dirty="0"/>
              <a:t>View the ‘error details’ column on the error detail report for a custom message regarding the specific data issue to resolve</a:t>
            </a:r>
          </a:p>
          <a:p>
            <a:pPr lvl="1"/>
            <a:r>
              <a:rPr lang="en-US" dirty="0"/>
              <a:t>SASID included if needed</a:t>
            </a:r>
          </a:p>
          <a:p>
            <a:r>
              <a:rPr lang="en-US" dirty="0"/>
              <a:t>Must communicate with SEY Collection lead to resolve</a:t>
            </a:r>
          </a:p>
          <a:p>
            <a:pPr lvl="1"/>
            <a:r>
              <a:rPr lang="en-US" dirty="0"/>
              <a:t>Exception Request, Post-Cross Data Change Request, Phone Call to discuss situation, etc.</a:t>
            </a:r>
          </a:p>
          <a:p>
            <a:r>
              <a:rPr lang="en-US" dirty="0"/>
              <a:t>Used when issue found through manual checks</a:t>
            </a:r>
          </a:p>
          <a:p>
            <a:r>
              <a:rPr lang="en-US" dirty="0"/>
              <a:t>Used in SASID merge situations</a:t>
            </a:r>
          </a:p>
          <a:p>
            <a:r>
              <a:rPr lang="en-US" dirty="0"/>
              <a:t>Most common in Cross LEA and Post-Cross LEA</a:t>
            </a:r>
          </a:p>
        </p:txBody>
      </p:sp>
      <p:pic>
        <p:nvPicPr>
          <p:cNvPr id="4" name="Picture Placeholder 3">
            <a:extLst>
              <a:ext uri="{FF2B5EF4-FFF2-40B4-BE49-F238E27FC236}">
                <a16:creationId xmlns:a16="http://schemas.microsoft.com/office/drawing/2014/main" id="{587D0B4B-8584-A024-CE59-5AA2F68B6DC2}"/>
              </a:ext>
              <a:ext uri="{C183D7F6-B498-43B3-948B-1728B52AA6E4}">
                <adec:decorative xmlns:adec="http://schemas.microsoft.com/office/drawing/2017/decorative" val="1"/>
              </a:ext>
            </a:extLst>
          </p:cNvPr>
          <p:cNvPicPr>
            <a:picLocks noGrp="1" noChangeAspect="1"/>
          </p:cNvPicPr>
          <p:nvPr>
            <p:ph type="pic" sz="quarter" idx="10"/>
          </p:nvPr>
        </p:nvPicPr>
        <p:blipFill>
          <a:blip r:embed="rId2"/>
          <a:srcRect l="-114" r="-355"/>
          <a:stretch>
            <a:fillRect/>
          </a:stretch>
        </p:blipFill>
        <p:spPr>
          <a:xfrm>
            <a:off x="6248400" y="2161554"/>
            <a:ext cx="5875867" cy="2327588"/>
          </a:xfrm>
          <a:prstGeom prst="rect">
            <a:avLst/>
          </a:prstGeom>
        </p:spPr>
      </p:pic>
    </p:spTree>
    <p:extLst>
      <p:ext uri="{BB962C8B-B14F-4D97-AF65-F5344CB8AC3E}">
        <p14:creationId xmlns:p14="http://schemas.microsoft.com/office/powerpoint/2010/main" val="9597490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19A29B-89C0-5D6E-B0A8-7FC33732EE2D}"/>
              </a:ext>
            </a:extLst>
          </p:cNvPr>
          <p:cNvSpPr>
            <a:spLocks noGrp="1"/>
          </p:cNvSpPr>
          <p:nvPr>
            <p:ph type="ctrTitle"/>
          </p:nvPr>
        </p:nvSpPr>
        <p:spPr/>
        <p:txBody>
          <a:bodyPr/>
          <a:lstStyle/>
          <a:p>
            <a:r>
              <a:rPr lang="en-US" dirty="0"/>
              <a:t>Reporting Exceptions &amp; </a:t>
            </a:r>
            <a:br>
              <a:rPr lang="en-US" dirty="0"/>
            </a:br>
            <a:r>
              <a:rPr lang="en-US" dirty="0"/>
              <a:t>Post-Cross LEA Data Change Requests</a:t>
            </a:r>
          </a:p>
        </p:txBody>
      </p:sp>
    </p:spTree>
    <p:extLst>
      <p:ext uri="{BB962C8B-B14F-4D97-AF65-F5344CB8AC3E}">
        <p14:creationId xmlns:p14="http://schemas.microsoft.com/office/powerpoint/2010/main" val="6946485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D2799-0FE2-4F92-A2A1-899D15182609}"/>
              </a:ext>
            </a:extLst>
          </p:cNvPr>
          <p:cNvSpPr>
            <a:spLocks noGrp="1"/>
          </p:cNvSpPr>
          <p:nvPr>
            <p:ph type="title"/>
          </p:nvPr>
        </p:nvSpPr>
        <p:spPr/>
        <p:txBody>
          <a:bodyPr/>
          <a:lstStyle/>
          <a:p>
            <a:r>
              <a:rPr lang="en-US" dirty="0"/>
              <a:t>Reporting Exceptions</a:t>
            </a:r>
          </a:p>
        </p:txBody>
      </p:sp>
      <p:sp>
        <p:nvSpPr>
          <p:cNvPr id="3" name="Content Placeholder 2">
            <a:extLst>
              <a:ext uri="{FF2B5EF4-FFF2-40B4-BE49-F238E27FC236}">
                <a16:creationId xmlns:a16="http://schemas.microsoft.com/office/drawing/2014/main" id="{59E8E679-C653-4810-8EE1-276FFB0651CA}"/>
              </a:ext>
            </a:extLst>
          </p:cNvPr>
          <p:cNvSpPr>
            <a:spLocks noGrp="1"/>
          </p:cNvSpPr>
          <p:nvPr>
            <p:ph idx="1"/>
          </p:nvPr>
        </p:nvSpPr>
        <p:spPr/>
        <p:txBody>
          <a:bodyPr>
            <a:normAutofit/>
          </a:bodyPr>
          <a:lstStyle/>
          <a:p>
            <a:r>
              <a:rPr lang="en-US" sz="2000" dirty="0"/>
              <a:t>Reporting exceptions are used to clear the associated errors </a:t>
            </a:r>
            <a:r>
              <a:rPr lang="en-US" sz="2000" dirty="0">
                <a:highlight>
                  <a:srgbClr val="FCD99A"/>
                </a:highlight>
              </a:rPr>
              <a:t>without changing the data</a:t>
            </a:r>
            <a:r>
              <a:rPr lang="en-US" sz="2000" dirty="0"/>
              <a:t> in unique circumstances where a student’s record has accurate information, but their educational history does not follow the anticipated coding patterns outlined in the business rules for an interchange file or snapshot</a:t>
            </a:r>
          </a:p>
          <a:p>
            <a:r>
              <a:rPr lang="en-US" sz="2000" dirty="0"/>
              <a:t>Data respondents must work with the data collection lead for a given file/snapshot to request an exception be granted</a:t>
            </a:r>
          </a:p>
          <a:p>
            <a:r>
              <a:rPr lang="en-US" sz="2000" dirty="0"/>
              <a:t>Some reporting exceptions require additional supporting documentation and may be reviewed by other CDE staff</a:t>
            </a:r>
          </a:p>
          <a:p>
            <a:r>
              <a:rPr lang="en-US" sz="2000" dirty="0"/>
              <a:t>Directions &amp; Templates posted on the </a:t>
            </a:r>
            <a:r>
              <a:rPr lang="en-US" sz="2000" dirty="0">
                <a:hlinkClick r:id="rId2"/>
              </a:rPr>
              <a:t>SEY Website &gt; Reporting Exceptions section</a:t>
            </a:r>
            <a:endParaRPr lang="en-US" sz="2000" dirty="0"/>
          </a:p>
          <a:p>
            <a:pPr marL="0" indent="0">
              <a:buNone/>
            </a:pPr>
            <a:endParaRPr lang="en-US" sz="2000" dirty="0"/>
          </a:p>
        </p:txBody>
      </p:sp>
      <p:sp>
        <p:nvSpPr>
          <p:cNvPr id="4" name="Slide Number Placeholder 3">
            <a:extLst>
              <a:ext uri="{FF2B5EF4-FFF2-40B4-BE49-F238E27FC236}">
                <a16:creationId xmlns:a16="http://schemas.microsoft.com/office/drawing/2014/main" id="{19D62B0D-5FE7-4917-916E-227622A6DD72}"/>
              </a:ext>
            </a:extLst>
          </p:cNvPr>
          <p:cNvSpPr>
            <a:spLocks noGrp="1"/>
          </p:cNvSpPr>
          <p:nvPr>
            <p:ph type="sldNum" sz="quarter" idx="12"/>
          </p:nvPr>
        </p:nvSpPr>
        <p:spPr/>
        <p:txBody>
          <a:bodyPr/>
          <a:lstStyle/>
          <a:p>
            <a:fld id="{C479D5F6-EDCB-402A-AC08-4943A1820E8F}" type="slidenum">
              <a:rPr lang="en-US" smtClean="0"/>
              <a:pPr/>
              <a:t>71</a:t>
            </a:fld>
            <a:endParaRPr lang="en-US" dirty="0"/>
          </a:p>
        </p:txBody>
      </p:sp>
    </p:spTree>
    <p:extLst>
      <p:ext uri="{BB962C8B-B14F-4D97-AF65-F5344CB8AC3E}">
        <p14:creationId xmlns:p14="http://schemas.microsoft.com/office/powerpoint/2010/main" val="12336364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8BE5A-36D6-48CB-A7B1-1303B9232A03}"/>
              </a:ext>
            </a:extLst>
          </p:cNvPr>
          <p:cNvSpPr>
            <a:spLocks noGrp="1"/>
          </p:cNvSpPr>
          <p:nvPr>
            <p:ph type="title"/>
          </p:nvPr>
        </p:nvSpPr>
        <p:spPr/>
        <p:txBody>
          <a:bodyPr/>
          <a:lstStyle/>
          <a:p>
            <a:r>
              <a:rPr lang="en-US" dirty="0"/>
              <a:t>Reporting Exception Process: All Phases</a:t>
            </a:r>
          </a:p>
        </p:txBody>
      </p:sp>
      <p:sp>
        <p:nvSpPr>
          <p:cNvPr id="14" name="Content Placeholder 13">
            <a:extLst>
              <a:ext uri="{FF2B5EF4-FFF2-40B4-BE49-F238E27FC236}">
                <a16:creationId xmlns:a16="http://schemas.microsoft.com/office/drawing/2014/main" id="{A2D76402-2167-B312-2DB6-629571641A64}"/>
              </a:ext>
            </a:extLst>
          </p:cNvPr>
          <p:cNvSpPr>
            <a:spLocks noGrp="1"/>
          </p:cNvSpPr>
          <p:nvPr>
            <p:ph idx="1"/>
          </p:nvPr>
        </p:nvSpPr>
        <p:spPr/>
        <p:txBody>
          <a:bodyPr>
            <a:normAutofit fontScale="92500" lnSpcReduction="10000"/>
          </a:bodyPr>
          <a:lstStyle/>
          <a:p>
            <a:pPr marL="457200" lvl="0" indent="-457200">
              <a:buFont typeface="+mj-lt"/>
              <a:buAutoNum type="arabicPeriod"/>
            </a:pPr>
            <a:r>
              <a:rPr lang="en-US" dirty="0"/>
              <a:t>Complete exception request template</a:t>
            </a:r>
          </a:p>
          <a:p>
            <a:pPr lvl="1"/>
            <a:r>
              <a:rPr lang="en-US" dirty="0"/>
              <a:t>Available on </a:t>
            </a:r>
            <a:r>
              <a:rPr lang="en-US" dirty="0">
                <a:hlinkClick r:id="rId3"/>
              </a:rPr>
              <a:t>SEY Website</a:t>
            </a:r>
            <a:endParaRPr lang="en-US" dirty="0"/>
          </a:p>
          <a:p>
            <a:pPr marL="457200" lvl="0" indent="-457200">
              <a:buFont typeface="+mj-lt"/>
              <a:buAutoNum type="arabicPeriod"/>
            </a:pPr>
            <a:r>
              <a:rPr lang="en-US" dirty="0"/>
              <a:t>Upload exception request template to your district’s Syncplicity student folder</a:t>
            </a:r>
          </a:p>
          <a:p>
            <a:pPr lvl="1"/>
            <a:r>
              <a:rPr lang="en-US" dirty="0"/>
              <a:t>Folder: 1234 – DISTRICT NAME – Student</a:t>
            </a:r>
          </a:p>
          <a:p>
            <a:pPr lvl="1"/>
            <a:r>
              <a:rPr lang="en-US" dirty="0"/>
              <a:t>Subfolder: SEY 2025-26</a:t>
            </a:r>
          </a:p>
          <a:p>
            <a:pPr marL="457200" lvl="0" indent="-457200">
              <a:buFont typeface="+mj-lt"/>
              <a:buAutoNum type="arabicPeriod"/>
            </a:pPr>
            <a:r>
              <a:rPr lang="en-US" dirty="0"/>
              <a:t>Notify the SEY collection lead that you’ve uploaded a document for review</a:t>
            </a:r>
          </a:p>
          <a:p>
            <a:pPr lvl="1"/>
            <a:r>
              <a:rPr lang="en-US" dirty="0">
                <a:hlinkClick r:id="rId4"/>
              </a:rPr>
              <a:t>StudentEndofYear@cde.state.co.us</a:t>
            </a:r>
            <a:endParaRPr lang="en-US" dirty="0"/>
          </a:p>
          <a:p>
            <a:pPr lvl="1"/>
            <a:r>
              <a:rPr lang="en-US" b="1" dirty="0"/>
              <a:t>Suggestion: </a:t>
            </a:r>
            <a:r>
              <a:rPr lang="en-US" dirty="0"/>
              <a:t>Include the date in name of your exception request file as you may upload more than one exception during the collection cycle</a:t>
            </a:r>
          </a:p>
          <a:p>
            <a:pPr marL="457200" lvl="0" indent="-457200">
              <a:buFont typeface="+mj-lt"/>
              <a:buAutoNum type="arabicPeriod"/>
            </a:pPr>
            <a:r>
              <a:rPr lang="en-US" dirty="0"/>
              <a:t>Collection lead will review your request and notify you of the outcome</a:t>
            </a:r>
          </a:p>
          <a:p>
            <a:pPr lvl="1"/>
            <a:r>
              <a:rPr lang="en-US" dirty="0"/>
              <a:t>Approved requests – reupload interchange file and/or create a new SEY snapshot</a:t>
            </a:r>
          </a:p>
          <a:p>
            <a:pPr lvl="1"/>
            <a:r>
              <a:rPr lang="en-US" dirty="0"/>
              <a:t>Denied requests – collection lead will provide next steps for clearing the error</a:t>
            </a:r>
          </a:p>
          <a:p>
            <a:pPr lvl="1"/>
            <a:r>
              <a:rPr lang="en-US" dirty="0"/>
              <a:t>Additional information needed – collection lead will request information</a:t>
            </a:r>
          </a:p>
        </p:txBody>
      </p:sp>
      <p:sp>
        <p:nvSpPr>
          <p:cNvPr id="4" name="Slide Number Placeholder 3">
            <a:extLst>
              <a:ext uri="{FF2B5EF4-FFF2-40B4-BE49-F238E27FC236}">
                <a16:creationId xmlns:a16="http://schemas.microsoft.com/office/drawing/2014/main" id="{CC3E1DAF-13B2-40C8-A222-DC3A0138527B}"/>
              </a:ext>
            </a:extLst>
          </p:cNvPr>
          <p:cNvSpPr>
            <a:spLocks noGrp="1"/>
          </p:cNvSpPr>
          <p:nvPr>
            <p:ph type="sldNum" sz="quarter" idx="12"/>
          </p:nvPr>
        </p:nvSpPr>
        <p:spPr/>
        <p:txBody>
          <a:bodyPr/>
          <a:lstStyle/>
          <a:p>
            <a:fld id="{C479D5F6-EDCB-402A-AC08-4943A1820E8F}" type="slidenum">
              <a:rPr lang="en-US" smtClean="0"/>
              <a:pPr/>
              <a:t>72</a:t>
            </a:fld>
            <a:endParaRPr lang="en-US" dirty="0"/>
          </a:p>
        </p:txBody>
      </p:sp>
    </p:spTree>
    <p:extLst>
      <p:ext uri="{BB962C8B-B14F-4D97-AF65-F5344CB8AC3E}">
        <p14:creationId xmlns:p14="http://schemas.microsoft.com/office/powerpoint/2010/main" val="11916333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1F91C-7777-36E9-6D0F-78B08D7C769D}"/>
              </a:ext>
            </a:extLst>
          </p:cNvPr>
          <p:cNvSpPr>
            <a:spLocks noGrp="1"/>
          </p:cNvSpPr>
          <p:nvPr>
            <p:ph type="title"/>
          </p:nvPr>
        </p:nvSpPr>
        <p:spPr/>
        <p:txBody>
          <a:bodyPr/>
          <a:lstStyle/>
          <a:p>
            <a:r>
              <a:rPr lang="en-US" dirty="0"/>
              <a:t>Exception Request Template</a:t>
            </a:r>
          </a:p>
        </p:txBody>
      </p:sp>
      <p:sp>
        <p:nvSpPr>
          <p:cNvPr id="6" name="Content Placeholder 5">
            <a:extLst>
              <a:ext uri="{FF2B5EF4-FFF2-40B4-BE49-F238E27FC236}">
                <a16:creationId xmlns:a16="http://schemas.microsoft.com/office/drawing/2014/main" id="{587138EB-EB49-7FF0-9AE6-47556E26E8FA}"/>
              </a:ext>
            </a:extLst>
          </p:cNvPr>
          <p:cNvSpPr>
            <a:spLocks noGrp="1"/>
          </p:cNvSpPr>
          <p:nvPr>
            <p:ph sz="half" idx="1"/>
          </p:nvPr>
        </p:nvSpPr>
        <p:spPr>
          <a:xfrm>
            <a:off x="442913" y="1179512"/>
            <a:ext cx="11430000" cy="3106831"/>
          </a:xfrm>
        </p:spPr>
        <p:txBody>
          <a:bodyPr>
            <a:normAutofit fontScale="77500" lnSpcReduction="20000"/>
          </a:bodyPr>
          <a:lstStyle/>
          <a:p>
            <a:r>
              <a:rPr lang="en-US" dirty="0"/>
              <a:t>Required for all reporting exceptions, even when additional documentation is also being provided</a:t>
            </a:r>
          </a:p>
          <a:p>
            <a:pPr lvl="1"/>
            <a:r>
              <a:rPr lang="en-US" dirty="0"/>
              <a:t>ML Exceptions use a separate template with additional fields</a:t>
            </a:r>
          </a:p>
          <a:p>
            <a:r>
              <a:rPr lang="en-US" dirty="0"/>
              <a:t>Uploaded to Syncplicity for Review</a:t>
            </a:r>
          </a:p>
          <a:p>
            <a:pPr lvl="1"/>
            <a:r>
              <a:rPr lang="en-US" b="1" dirty="0">
                <a:solidFill>
                  <a:schemeClr val="accent5">
                    <a:lumMod val="75000"/>
                  </a:schemeClr>
                </a:solidFill>
              </a:rPr>
              <a:t>Pro Tip: </a:t>
            </a:r>
            <a:r>
              <a:rPr lang="en-US" dirty="0"/>
              <a:t>Include district code, date, and file type in the file name </a:t>
            </a:r>
            <a:r>
              <a:rPr lang="en-US" i="1" dirty="0"/>
              <a:t>1234_5.23.25_SEY_exceptions</a:t>
            </a:r>
          </a:p>
          <a:p>
            <a:r>
              <a:rPr lang="en-US" dirty="0"/>
              <a:t>Some fields (Error Type, Grade Level) have built in cell level dropdown menus to ensure accurate codes and formatting</a:t>
            </a:r>
          </a:p>
          <a:p>
            <a:r>
              <a:rPr lang="en-US" dirty="0"/>
              <a:t>Do not delete tabs or columns from this form. </a:t>
            </a:r>
          </a:p>
          <a:p>
            <a:pPr lvl="1"/>
            <a:r>
              <a:rPr lang="en-US" dirty="0"/>
              <a:t>Hidden columns exist on the exception request tab required for accurate processing.</a:t>
            </a:r>
          </a:p>
          <a:p>
            <a:pPr lvl="1"/>
            <a:r>
              <a:rPr lang="en-US" dirty="0"/>
              <a:t>Select applicable tab for the type of exception. </a:t>
            </a:r>
          </a:p>
          <a:p>
            <a:pPr lvl="2"/>
            <a:r>
              <a:rPr lang="en-US" dirty="0"/>
              <a:t>Snap SASID-Student Level or Snap School-Collection Level</a:t>
            </a:r>
          </a:p>
          <a:p>
            <a:r>
              <a:rPr lang="en-US" dirty="0"/>
              <a:t>Submit a new exception request form when additional exceptions are needed</a:t>
            </a:r>
          </a:p>
          <a:p>
            <a:pPr lvl="1"/>
            <a:r>
              <a:rPr lang="en-US" dirty="0"/>
              <a:t>CDE Collection Lead inputs date request is reviewed to let you know it has been processed. After this point a new form is needed for new requests.</a:t>
            </a:r>
          </a:p>
        </p:txBody>
      </p:sp>
      <p:sp>
        <p:nvSpPr>
          <p:cNvPr id="5" name="Slide Number Placeholder 4">
            <a:extLst>
              <a:ext uri="{FF2B5EF4-FFF2-40B4-BE49-F238E27FC236}">
                <a16:creationId xmlns:a16="http://schemas.microsoft.com/office/drawing/2014/main" id="{B7BECACD-F54F-08B5-43DD-56091684BF4E}"/>
              </a:ext>
            </a:extLst>
          </p:cNvPr>
          <p:cNvSpPr>
            <a:spLocks noGrp="1"/>
          </p:cNvSpPr>
          <p:nvPr>
            <p:ph type="sldNum" sz="quarter" idx="12"/>
          </p:nvPr>
        </p:nvSpPr>
        <p:spPr/>
        <p:txBody>
          <a:bodyPr/>
          <a:lstStyle/>
          <a:p>
            <a:fld id="{C479D5F6-EDCB-402A-AC08-4943A1820E8F}" type="slidenum">
              <a:rPr lang="en-US" smtClean="0"/>
              <a:pPr/>
              <a:t>73</a:t>
            </a:fld>
            <a:endParaRPr lang="en-US" dirty="0"/>
          </a:p>
        </p:txBody>
      </p:sp>
      <p:pic>
        <p:nvPicPr>
          <p:cNvPr id="9" name="Content Placeholder 8">
            <a:extLst>
              <a:ext uri="{FF2B5EF4-FFF2-40B4-BE49-F238E27FC236}">
                <a16:creationId xmlns:a16="http://schemas.microsoft.com/office/drawing/2014/main" id="{E762F391-5D36-C5C0-E057-8480B1B5DDCD}"/>
              </a:ext>
              <a:ext uri="{C183D7F6-B498-43B3-948B-1728B52AA6E4}">
                <adec:decorative xmlns:adec="http://schemas.microsoft.com/office/drawing/2017/decorative" val="1"/>
              </a:ext>
            </a:extLst>
          </p:cNvPr>
          <p:cNvPicPr>
            <a:picLocks noGrp="1" noChangeAspect="1"/>
          </p:cNvPicPr>
          <p:nvPr>
            <p:ph sz="half" idx="2"/>
          </p:nvPr>
        </p:nvPicPr>
        <p:blipFill>
          <a:blip r:embed="rId3"/>
          <a:stretch>
            <a:fillRect/>
          </a:stretch>
        </p:blipFill>
        <p:spPr>
          <a:xfrm>
            <a:off x="1355842" y="4221312"/>
            <a:ext cx="9480315" cy="1746907"/>
          </a:xfrm>
          <a:prstGeom prst="rect">
            <a:avLst/>
          </a:prstGeom>
        </p:spPr>
      </p:pic>
    </p:spTree>
    <p:extLst>
      <p:ext uri="{BB962C8B-B14F-4D97-AF65-F5344CB8AC3E}">
        <p14:creationId xmlns:p14="http://schemas.microsoft.com/office/powerpoint/2010/main" val="27539945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979B5-0D98-D6A1-4354-5344B2233B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050FE6-E4AA-0541-C6F2-1BDD5A5642EA}"/>
              </a:ext>
            </a:extLst>
          </p:cNvPr>
          <p:cNvSpPr>
            <a:spLocks noGrp="1"/>
          </p:cNvSpPr>
          <p:nvPr>
            <p:ph type="title"/>
          </p:nvPr>
        </p:nvSpPr>
        <p:spPr/>
        <p:txBody>
          <a:bodyPr/>
          <a:lstStyle/>
          <a:p>
            <a:r>
              <a:rPr lang="en-US" dirty="0"/>
              <a:t>Multilingual Learner Exception Request Template</a:t>
            </a:r>
          </a:p>
        </p:txBody>
      </p:sp>
      <p:sp>
        <p:nvSpPr>
          <p:cNvPr id="6" name="Content Placeholder 5">
            <a:extLst>
              <a:ext uri="{FF2B5EF4-FFF2-40B4-BE49-F238E27FC236}">
                <a16:creationId xmlns:a16="http://schemas.microsoft.com/office/drawing/2014/main" id="{E3BC95D5-0430-9F66-E9B0-64AC933E313A}"/>
              </a:ext>
            </a:extLst>
          </p:cNvPr>
          <p:cNvSpPr>
            <a:spLocks noGrp="1"/>
          </p:cNvSpPr>
          <p:nvPr>
            <p:ph sz="half" idx="1"/>
          </p:nvPr>
        </p:nvSpPr>
        <p:spPr>
          <a:xfrm>
            <a:off x="442913" y="1179513"/>
            <a:ext cx="11430000" cy="2654716"/>
          </a:xfrm>
        </p:spPr>
        <p:txBody>
          <a:bodyPr>
            <a:normAutofit fontScale="70000" lnSpcReduction="20000"/>
          </a:bodyPr>
          <a:lstStyle/>
          <a:p>
            <a:r>
              <a:rPr lang="en-US" dirty="0"/>
              <a:t>Used for both DEM level and SEY Snapshot level errors</a:t>
            </a:r>
          </a:p>
          <a:p>
            <a:pPr lvl="1"/>
            <a:r>
              <a:rPr lang="en-US" dirty="0"/>
              <a:t>DEM: SP570</a:t>
            </a:r>
          </a:p>
          <a:p>
            <a:pPr lvl="1"/>
            <a:r>
              <a:rPr lang="en-US" dirty="0"/>
              <a:t>SEY: SE170, SE209, SE287, SE309</a:t>
            </a:r>
          </a:p>
          <a:p>
            <a:r>
              <a:rPr lang="en-US" dirty="0"/>
              <a:t>Uploaded to Syncplicity for Review</a:t>
            </a:r>
          </a:p>
          <a:p>
            <a:pPr lvl="1"/>
            <a:r>
              <a:rPr lang="en-US" b="1" dirty="0">
                <a:solidFill>
                  <a:schemeClr val="accent5">
                    <a:lumMod val="75000"/>
                  </a:schemeClr>
                </a:solidFill>
              </a:rPr>
              <a:t>Pro Tip: </a:t>
            </a:r>
            <a:r>
              <a:rPr lang="en-US" dirty="0"/>
              <a:t>Include district code, date, and file type in the file name </a:t>
            </a:r>
            <a:r>
              <a:rPr lang="en-US" i="1" dirty="0"/>
              <a:t>1234_5.23.25_SEY_exceptions</a:t>
            </a:r>
          </a:p>
          <a:p>
            <a:r>
              <a:rPr lang="en-US" dirty="0"/>
              <a:t>Reason for Exception</a:t>
            </a:r>
          </a:p>
          <a:p>
            <a:pPr lvl="1"/>
            <a:r>
              <a:rPr lang="en-US" dirty="0"/>
              <a:t>Overview tab with notes regarding additional documentation requirements</a:t>
            </a:r>
          </a:p>
          <a:p>
            <a:pPr lvl="1"/>
            <a:r>
              <a:rPr lang="en-US" dirty="0"/>
              <a:t>Cell level drop-down options and reason for exception</a:t>
            </a:r>
          </a:p>
          <a:p>
            <a:r>
              <a:rPr lang="en-US" dirty="0"/>
              <a:t>Requested language proficiency change</a:t>
            </a:r>
          </a:p>
          <a:p>
            <a:pPr lvl="1"/>
            <a:r>
              <a:rPr lang="en-US" dirty="0"/>
              <a:t>Dropdown to show desired change, which is currently causing the error</a:t>
            </a:r>
          </a:p>
          <a:p>
            <a:r>
              <a:rPr lang="en-US" dirty="0">
                <a:highlight>
                  <a:srgbClr val="FCD99A"/>
                </a:highlight>
              </a:rPr>
              <a:t>Exceptions for students with 2+ years of ML history must also have a ML Sequence Change Request Form</a:t>
            </a:r>
          </a:p>
        </p:txBody>
      </p:sp>
      <p:sp>
        <p:nvSpPr>
          <p:cNvPr id="5" name="Slide Number Placeholder 4">
            <a:extLst>
              <a:ext uri="{FF2B5EF4-FFF2-40B4-BE49-F238E27FC236}">
                <a16:creationId xmlns:a16="http://schemas.microsoft.com/office/drawing/2014/main" id="{7309DF97-607C-0D0D-81A9-7DD03AF18A4B}"/>
              </a:ext>
            </a:extLst>
          </p:cNvPr>
          <p:cNvSpPr>
            <a:spLocks noGrp="1"/>
          </p:cNvSpPr>
          <p:nvPr>
            <p:ph type="sldNum" sz="quarter" idx="12"/>
          </p:nvPr>
        </p:nvSpPr>
        <p:spPr/>
        <p:txBody>
          <a:bodyPr/>
          <a:lstStyle/>
          <a:p>
            <a:fld id="{C479D5F6-EDCB-402A-AC08-4943A1820E8F}" type="slidenum">
              <a:rPr lang="en-US" smtClean="0"/>
              <a:pPr/>
              <a:t>74</a:t>
            </a:fld>
            <a:endParaRPr lang="en-US" dirty="0"/>
          </a:p>
        </p:txBody>
      </p:sp>
      <p:pic>
        <p:nvPicPr>
          <p:cNvPr id="10" name="Content Placeholder 9">
            <a:extLst>
              <a:ext uri="{FF2B5EF4-FFF2-40B4-BE49-F238E27FC236}">
                <a16:creationId xmlns:a16="http://schemas.microsoft.com/office/drawing/2014/main" id="{A45796A0-BF61-E25F-6540-BE180EE071C8}"/>
              </a:ext>
              <a:ext uri="{C183D7F6-B498-43B3-948B-1728B52AA6E4}">
                <adec:decorative xmlns:adec="http://schemas.microsoft.com/office/drawing/2017/decorative" val="1"/>
              </a:ext>
            </a:extLst>
          </p:cNvPr>
          <p:cNvPicPr>
            <a:picLocks noGrp="1" noChangeAspect="1"/>
          </p:cNvPicPr>
          <p:nvPr>
            <p:ph sz="half" idx="2"/>
          </p:nvPr>
        </p:nvPicPr>
        <p:blipFill>
          <a:blip r:embed="rId2"/>
          <a:stretch>
            <a:fillRect/>
          </a:stretch>
        </p:blipFill>
        <p:spPr>
          <a:xfrm>
            <a:off x="442913" y="3834228"/>
            <a:ext cx="11430000" cy="2114105"/>
          </a:xfrm>
          <a:prstGeom prst="rect">
            <a:avLst/>
          </a:prstGeom>
        </p:spPr>
      </p:pic>
    </p:spTree>
    <p:extLst>
      <p:ext uri="{BB962C8B-B14F-4D97-AF65-F5344CB8AC3E}">
        <p14:creationId xmlns:p14="http://schemas.microsoft.com/office/powerpoint/2010/main" val="42445241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771AC-A189-46C3-83E8-4F3DFC32FD85}"/>
              </a:ext>
            </a:extLst>
          </p:cNvPr>
          <p:cNvSpPr>
            <a:spLocks noGrp="1"/>
          </p:cNvSpPr>
          <p:nvPr>
            <p:ph type="title"/>
          </p:nvPr>
        </p:nvSpPr>
        <p:spPr/>
        <p:txBody>
          <a:bodyPr/>
          <a:lstStyle/>
          <a:p>
            <a:r>
              <a:rPr lang="en-US" dirty="0"/>
              <a:t>What types of exceptions might need additional information?</a:t>
            </a:r>
          </a:p>
        </p:txBody>
      </p:sp>
      <p:sp>
        <p:nvSpPr>
          <p:cNvPr id="3" name="Content Placeholder 2">
            <a:extLst>
              <a:ext uri="{FF2B5EF4-FFF2-40B4-BE49-F238E27FC236}">
                <a16:creationId xmlns:a16="http://schemas.microsoft.com/office/drawing/2014/main" id="{0B02C17A-D068-41FA-9EE7-B3138195D125}"/>
              </a:ext>
            </a:extLst>
          </p:cNvPr>
          <p:cNvSpPr>
            <a:spLocks noGrp="1"/>
          </p:cNvSpPr>
          <p:nvPr>
            <p:ph idx="1"/>
          </p:nvPr>
        </p:nvSpPr>
        <p:spPr/>
        <p:txBody>
          <a:bodyPr>
            <a:normAutofit/>
          </a:bodyPr>
          <a:lstStyle/>
          <a:p>
            <a:r>
              <a:rPr lang="en-US" dirty="0"/>
              <a:t>If the reason given for the exception doesn’t make sense with the coding pattern, clarification may be requested</a:t>
            </a:r>
          </a:p>
          <a:p>
            <a:r>
              <a:rPr lang="en-US" dirty="0"/>
              <a:t>SASID merge situations</a:t>
            </a:r>
          </a:p>
          <a:p>
            <a:pPr lvl="1"/>
            <a:r>
              <a:rPr lang="en-US" dirty="0"/>
              <a:t>Submit merge request in </a:t>
            </a:r>
            <a:r>
              <a:rPr lang="en-US" dirty="0">
                <a:hlinkClick r:id="rId2"/>
              </a:rPr>
              <a:t>RITS system </a:t>
            </a:r>
            <a:r>
              <a:rPr lang="en-US" dirty="0"/>
              <a:t>or contact </a:t>
            </a:r>
            <a:r>
              <a:rPr lang="en-US" dirty="0">
                <a:hlinkClick r:id="rId3"/>
              </a:rPr>
              <a:t>RITS inbox</a:t>
            </a:r>
            <a:r>
              <a:rPr lang="en-US" dirty="0"/>
              <a:t> </a:t>
            </a:r>
          </a:p>
          <a:p>
            <a:pPr lvl="1"/>
            <a:r>
              <a:rPr lang="en-US" dirty="0"/>
              <a:t>Once merge is complete, then any follow-up SEY errors are cleared with an exception</a:t>
            </a:r>
          </a:p>
          <a:p>
            <a:r>
              <a:rPr lang="en-US" dirty="0"/>
              <a:t>Multilingual Learners whose status changed mid-year</a:t>
            </a:r>
          </a:p>
          <a:p>
            <a:pPr lvl="1"/>
            <a:r>
              <a:rPr lang="en-US" dirty="0"/>
              <a:t>Students with &gt; 2 years of ML history in the same district whose status is changing mid-year (3 OCT, 2 SEY collections)</a:t>
            </a:r>
          </a:p>
          <a:p>
            <a:pPr lvl="1"/>
            <a:r>
              <a:rPr lang="en-US" dirty="0"/>
              <a:t>ML Sequence Change Request Form</a:t>
            </a:r>
          </a:p>
          <a:p>
            <a:r>
              <a:rPr lang="en-US" dirty="0"/>
              <a:t>Post-Cross LEA errors (e.g. SE903)</a:t>
            </a:r>
          </a:p>
          <a:p>
            <a:pPr lvl="1"/>
            <a:r>
              <a:rPr lang="en-US" dirty="0"/>
              <a:t>Proof of adequate documentation required for student to remain coded as Exit 13 (transfer to a public school in another CO district)</a:t>
            </a:r>
          </a:p>
          <a:p>
            <a:pPr marL="457200" lvl="1" indent="0">
              <a:buNone/>
            </a:pPr>
            <a:endParaRPr lang="en-US" dirty="0"/>
          </a:p>
        </p:txBody>
      </p:sp>
      <p:sp>
        <p:nvSpPr>
          <p:cNvPr id="4" name="Slide Number Placeholder 3">
            <a:extLst>
              <a:ext uri="{FF2B5EF4-FFF2-40B4-BE49-F238E27FC236}">
                <a16:creationId xmlns:a16="http://schemas.microsoft.com/office/drawing/2014/main" id="{4D6514A8-A3D4-4CAA-BE0E-34D649A1C64B}"/>
              </a:ext>
            </a:extLst>
          </p:cNvPr>
          <p:cNvSpPr>
            <a:spLocks noGrp="1"/>
          </p:cNvSpPr>
          <p:nvPr>
            <p:ph type="sldNum" sz="quarter" idx="12"/>
          </p:nvPr>
        </p:nvSpPr>
        <p:spPr/>
        <p:txBody>
          <a:bodyPr/>
          <a:lstStyle/>
          <a:p>
            <a:fld id="{C479D5F6-EDCB-402A-AC08-4943A1820E8F}" type="slidenum">
              <a:rPr lang="en-US" smtClean="0"/>
              <a:pPr/>
              <a:t>75</a:t>
            </a:fld>
            <a:endParaRPr lang="en-US" dirty="0"/>
          </a:p>
        </p:txBody>
      </p:sp>
    </p:spTree>
    <p:extLst>
      <p:ext uri="{BB962C8B-B14F-4D97-AF65-F5344CB8AC3E}">
        <p14:creationId xmlns:p14="http://schemas.microsoft.com/office/powerpoint/2010/main" val="3679563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1061C-455D-E9DE-AC96-D5A87FE45D85}"/>
              </a:ext>
            </a:extLst>
          </p:cNvPr>
          <p:cNvSpPr>
            <a:spLocks noGrp="1"/>
          </p:cNvSpPr>
          <p:nvPr>
            <p:ph type="title"/>
          </p:nvPr>
        </p:nvSpPr>
        <p:spPr/>
        <p:txBody>
          <a:bodyPr/>
          <a:lstStyle/>
          <a:p>
            <a:r>
              <a:rPr lang="en-US" dirty="0"/>
              <a:t>Post-Cross Data Change Request</a:t>
            </a:r>
          </a:p>
        </p:txBody>
      </p:sp>
      <p:sp>
        <p:nvSpPr>
          <p:cNvPr id="3" name="Content Placeholder 2">
            <a:extLst>
              <a:ext uri="{FF2B5EF4-FFF2-40B4-BE49-F238E27FC236}">
                <a16:creationId xmlns:a16="http://schemas.microsoft.com/office/drawing/2014/main" id="{319F6CAF-5AC0-3453-37C9-B2C64915C852}"/>
              </a:ext>
            </a:extLst>
          </p:cNvPr>
          <p:cNvSpPr>
            <a:spLocks noGrp="1"/>
          </p:cNvSpPr>
          <p:nvPr>
            <p:ph idx="1"/>
          </p:nvPr>
        </p:nvSpPr>
        <p:spPr/>
        <p:txBody>
          <a:bodyPr>
            <a:normAutofit/>
          </a:bodyPr>
          <a:lstStyle/>
          <a:p>
            <a:r>
              <a:rPr lang="en-US" dirty="0">
                <a:highlight>
                  <a:srgbClr val="FCD99A"/>
                </a:highlight>
              </a:rPr>
              <a:t>Unique to Post-Cross LEA phase of SEY Collection</a:t>
            </a:r>
          </a:p>
          <a:p>
            <a:r>
              <a:rPr lang="en-US" dirty="0"/>
              <a:t>Used to request a change to a student’s record under the following circumstances:</a:t>
            </a:r>
          </a:p>
          <a:p>
            <a:pPr lvl="1"/>
            <a:r>
              <a:rPr lang="en-US" dirty="0"/>
              <a:t>Updating data to clear any regular phase or Cross-LEA business rule (SE001-SE700s)</a:t>
            </a:r>
          </a:p>
          <a:p>
            <a:pPr lvl="1"/>
            <a:r>
              <a:rPr lang="en-US" dirty="0"/>
              <a:t>Updating exit type/date/retention code to clear a SE900 series warning</a:t>
            </a:r>
          </a:p>
          <a:p>
            <a:pPr lvl="1"/>
            <a:r>
              <a:rPr lang="en-US" dirty="0"/>
              <a:t>Adding a missing student record to resolve a SE400 error or as directed by SEY collection lead.</a:t>
            </a:r>
          </a:p>
          <a:p>
            <a:pPr lvl="1"/>
            <a:r>
              <a:rPr lang="en-US" dirty="0"/>
              <a:t>Addressing a SASID merge during the Post-Cross LEA Phase</a:t>
            </a:r>
          </a:p>
          <a:p>
            <a:r>
              <a:rPr lang="en-US" dirty="0"/>
              <a:t>Directions and template posted on </a:t>
            </a:r>
            <a:r>
              <a:rPr lang="en-US" dirty="0">
                <a:hlinkClick r:id="rId2"/>
              </a:rPr>
              <a:t>SEY Website &gt; Post Cross Data Change section</a:t>
            </a:r>
            <a:endParaRPr lang="en-US" dirty="0"/>
          </a:p>
          <a:p>
            <a:endParaRPr lang="en-US" dirty="0"/>
          </a:p>
        </p:txBody>
      </p:sp>
      <p:sp>
        <p:nvSpPr>
          <p:cNvPr id="4" name="Slide Number Placeholder 3">
            <a:extLst>
              <a:ext uri="{FF2B5EF4-FFF2-40B4-BE49-F238E27FC236}">
                <a16:creationId xmlns:a16="http://schemas.microsoft.com/office/drawing/2014/main" id="{D2031524-826F-3FF6-D3D8-B8FAAF3F42F5}"/>
              </a:ext>
            </a:extLst>
          </p:cNvPr>
          <p:cNvSpPr>
            <a:spLocks noGrp="1"/>
          </p:cNvSpPr>
          <p:nvPr>
            <p:ph type="sldNum" sz="quarter" idx="12"/>
          </p:nvPr>
        </p:nvSpPr>
        <p:spPr/>
        <p:txBody>
          <a:bodyPr/>
          <a:lstStyle/>
          <a:p>
            <a:fld id="{C479D5F6-EDCB-402A-AC08-4943A1820E8F}" type="slidenum">
              <a:rPr lang="en-US" smtClean="0"/>
              <a:pPr/>
              <a:t>76</a:t>
            </a:fld>
            <a:endParaRPr lang="en-US" dirty="0"/>
          </a:p>
        </p:txBody>
      </p:sp>
    </p:spTree>
    <p:extLst>
      <p:ext uri="{BB962C8B-B14F-4D97-AF65-F5344CB8AC3E}">
        <p14:creationId xmlns:p14="http://schemas.microsoft.com/office/powerpoint/2010/main" val="13117712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2EA5A-2044-447F-CC4A-99097D5E3A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21E647-CC60-F0F9-488B-E5EB2C99DC1B}"/>
              </a:ext>
            </a:extLst>
          </p:cNvPr>
          <p:cNvSpPr>
            <a:spLocks noGrp="1"/>
          </p:cNvSpPr>
          <p:nvPr>
            <p:ph type="title"/>
          </p:nvPr>
        </p:nvSpPr>
        <p:spPr/>
        <p:txBody>
          <a:bodyPr/>
          <a:lstStyle/>
          <a:p>
            <a:r>
              <a:rPr lang="en-US" dirty="0"/>
              <a:t>Post-Cross Data Change Request Process</a:t>
            </a:r>
          </a:p>
        </p:txBody>
      </p:sp>
      <p:sp>
        <p:nvSpPr>
          <p:cNvPr id="5" name="Content Placeholder 4">
            <a:extLst>
              <a:ext uri="{FF2B5EF4-FFF2-40B4-BE49-F238E27FC236}">
                <a16:creationId xmlns:a16="http://schemas.microsoft.com/office/drawing/2014/main" id="{41551057-3CF9-6341-3D81-C3E1233600B6}"/>
              </a:ext>
            </a:extLst>
          </p:cNvPr>
          <p:cNvSpPr>
            <a:spLocks noGrp="1"/>
          </p:cNvSpPr>
          <p:nvPr>
            <p:ph idx="1"/>
          </p:nvPr>
        </p:nvSpPr>
        <p:spPr/>
        <p:txBody>
          <a:bodyPr>
            <a:normAutofit/>
          </a:bodyPr>
          <a:lstStyle/>
          <a:p>
            <a:pPr marL="457200" indent="-457200">
              <a:buFont typeface="+mj-lt"/>
              <a:buAutoNum type="arabicPeriod"/>
            </a:pPr>
            <a:r>
              <a:rPr lang="en-US" dirty="0"/>
              <a:t>Update data in pipeline using the edit record screen </a:t>
            </a:r>
          </a:p>
          <a:p>
            <a:pPr lvl="1"/>
            <a:r>
              <a:rPr lang="en-US" dirty="0"/>
              <a:t>School Exit Type</a:t>
            </a:r>
          </a:p>
          <a:p>
            <a:pPr lvl="1"/>
            <a:r>
              <a:rPr lang="en-US" dirty="0"/>
              <a:t>School Exit Date</a:t>
            </a:r>
          </a:p>
          <a:p>
            <a:pPr lvl="1"/>
            <a:r>
              <a:rPr lang="en-US" dirty="0"/>
              <a:t>Retention Code</a:t>
            </a:r>
          </a:p>
          <a:p>
            <a:pPr lvl="1"/>
            <a:r>
              <a:rPr lang="en-US" dirty="0"/>
              <a:t>Other data fields in rare circumstances</a:t>
            </a:r>
          </a:p>
          <a:p>
            <a:pPr marL="457200" indent="-457200">
              <a:buFont typeface="+mj-lt"/>
              <a:buAutoNum type="arabicPeriod"/>
            </a:pPr>
            <a:r>
              <a:rPr lang="en-US" dirty="0"/>
              <a:t>Complete a data change request form</a:t>
            </a:r>
          </a:p>
          <a:p>
            <a:pPr marL="457200" indent="-457200">
              <a:buFont typeface="+mj-lt"/>
              <a:buAutoNum type="arabicPeriod"/>
            </a:pPr>
            <a:r>
              <a:rPr lang="en-US" dirty="0"/>
              <a:t>Submit form to Syncplicity using the same folder as exception requests</a:t>
            </a:r>
          </a:p>
          <a:p>
            <a:pPr marL="457200" indent="-457200">
              <a:buFont typeface="+mj-lt"/>
              <a:buAutoNum type="arabicPeriod"/>
            </a:pPr>
            <a:r>
              <a:rPr lang="en-US" dirty="0"/>
              <a:t>Notify </a:t>
            </a:r>
            <a:r>
              <a:rPr lang="en-US" sz="2100" dirty="0">
                <a:hlinkClick r:id="rId2"/>
              </a:rPr>
              <a:t>StudentEndOfYear@cde.state.co.us</a:t>
            </a:r>
            <a:r>
              <a:rPr lang="en-US" sz="2100" dirty="0"/>
              <a:t> </a:t>
            </a:r>
            <a:r>
              <a:rPr lang="en-US" dirty="0"/>
              <a:t>that a request has been placed in Syncplicity for review</a:t>
            </a:r>
          </a:p>
          <a:p>
            <a:pPr marL="457200" indent="-457200">
              <a:buFont typeface="+mj-lt"/>
              <a:buAutoNum type="arabicPeriod"/>
            </a:pPr>
            <a:r>
              <a:rPr lang="en-US" dirty="0"/>
              <a:t>Collection lead will review the request and notify you of the outcome or any next steps</a:t>
            </a:r>
          </a:p>
          <a:p>
            <a:endParaRPr lang="en-US" dirty="0"/>
          </a:p>
        </p:txBody>
      </p:sp>
      <p:sp>
        <p:nvSpPr>
          <p:cNvPr id="4" name="Slide Number Placeholder 3">
            <a:extLst>
              <a:ext uri="{FF2B5EF4-FFF2-40B4-BE49-F238E27FC236}">
                <a16:creationId xmlns:a16="http://schemas.microsoft.com/office/drawing/2014/main" id="{B2A074D3-A1EF-AB8E-ADFD-B49B356CFBF8}"/>
              </a:ext>
            </a:extLst>
          </p:cNvPr>
          <p:cNvSpPr>
            <a:spLocks noGrp="1"/>
          </p:cNvSpPr>
          <p:nvPr>
            <p:ph type="sldNum" sz="quarter" idx="12"/>
          </p:nvPr>
        </p:nvSpPr>
        <p:spPr/>
        <p:txBody>
          <a:bodyPr/>
          <a:lstStyle/>
          <a:p>
            <a:fld id="{C479D5F6-EDCB-402A-AC08-4943A1820E8F}" type="slidenum">
              <a:rPr lang="en-US" smtClean="0"/>
              <a:pPr/>
              <a:t>77</a:t>
            </a:fld>
            <a:endParaRPr lang="en-US" dirty="0"/>
          </a:p>
        </p:txBody>
      </p:sp>
    </p:spTree>
    <p:extLst>
      <p:ext uri="{BB962C8B-B14F-4D97-AF65-F5344CB8AC3E}">
        <p14:creationId xmlns:p14="http://schemas.microsoft.com/office/powerpoint/2010/main" val="42856225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CEF8349-A722-E7AC-22A6-9F13238B627E}"/>
              </a:ext>
            </a:extLst>
          </p:cNvPr>
          <p:cNvSpPr>
            <a:spLocks noGrp="1"/>
          </p:cNvSpPr>
          <p:nvPr>
            <p:ph type="title"/>
          </p:nvPr>
        </p:nvSpPr>
        <p:spPr>
          <a:xfrm>
            <a:off x="443564" y="218142"/>
            <a:ext cx="9321873" cy="713172"/>
          </a:xfrm>
        </p:spPr>
        <p:txBody>
          <a:bodyPr/>
          <a:lstStyle/>
          <a:p>
            <a:r>
              <a:rPr lang="en-US" dirty="0"/>
              <a:t>Post-Cross Data Change Request Template</a:t>
            </a:r>
          </a:p>
        </p:txBody>
      </p:sp>
      <p:sp>
        <p:nvSpPr>
          <p:cNvPr id="7" name="Content Placeholder 6">
            <a:extLst>
              <a:ext uri="{FF2B5EF4-FFF2-40B4-BE49-F238E27FC236}">
                <a16:creationId xmlns:a16="http://schemas.microsoft.com/office/drawing/2014/main" id="{E367CB6D-4A10-E9C7-3C13-D315FC7F6BD8}"/>
              </a:ext>
            </a:extLst>
          </p:cNvPr>
          <p:cNvSpPr>
            <a:spLocks noGrp="1"/>
          </p:cNvSpPr>
          <p:nvPr>
            <p:ph sz="half" idx="1"/>
          </p:nvPr>
        </p:nvSpPr>
        <p:spPr>
          <a:xfrm>
            <a:off x="442913" y="1179513"/>
            <a:ext cx="11430000" cy="2998426"/>
          </a:xfrm>
        </p:spPr>
        <p:txBody>
          <a:bodyPr>
            <a:normAutofit/>
          </a:bodyPr>
          <a:lstStyle/>
          <a:p>
            <a:r>
              <a:rPr lang="en-US" dirty="0"/>
              <a:t>Required for any post-cross data change outside of the SE900 series errors</a:t>
            </a:r>
          </a:p>
          <a:p>
            <a:r>
              <a:rPr lang="en-US" dirty="0"/>
              <a:t>Must include the new school exit date, school exit type, and retention code</a:t>
            </a:r>
          </a:p>
          <a:p>
            <a:pPr lvl="1"/>
            <a:r>
              <a:rPr lang="en-US" dirty="0"/>
              <a:t>If other data field changes are requested, include this information in the reason for change request </a:t>
            </a:r>
          </a:p>
          <a:p>
            <a:r>
              <a:rPr lang="en-US" dirty="0"/>
              <a:t>Do not delete tabs or columns from this form. </a:t>
            </a:r>
          </a:p>
          <a:p>
            <a:pPr lvl="1"/>
            <a:r>
              <a:rPr lang="en-US" dirty="0"/>
              <a:t>Hidden columns exist on the post-cross changes tab required for accurate processing.</a:t>
            </a:r>
          </a:p>
          <a:p>
            <a:r>
              <a:rPr lang="en-US" dirty="0"/>
              <a:t>Submit a new change request form when additional changes are needed</a:t>
            </a:r>
          </a:p>
          <a:p>
            <a:pPr lvl="1"/>
            <a:r>
              <a:rPr lang="en-US" dirty="0"/>
              <a:t>CDE Collection Lead inputs date request is reviewed to let you know it has been processed. After this point a new form is needed for new requests.</a:t>
            </a:r>
          </a:p>
          <a:p>
            <a:endParaRPr lang="en-US" dirty="0"/>
          </a:p>
          <a:p>
            <a:endParaRPr lang="en-US" dirty="0"/>
          </a:p>
        </p:txBody>
      </p:sp>
      <p:sp>
        <p:nvSpPr>
          <p:cNvPr id="4" name="Slide Number Placeholder 3">
            <a:extLst>
              <a:ext uri="{FF2B5EF4-FFF2-40B4-BE49-F238E27FC236}">
                <a16:creationId xmlns:a16="http://schemas.microsoft.com/office/drawing/2014/main" id="{FFD595FD-EC05-E672-D8A3-00313978D0D2}"/>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78</a:t>
            </a:fld>
            <a:endParaRPr lang="en-US" dirty="0"/>
          </a:p>
        </p:txBody>
      </p:sp>
      <p:pic>
        <p:nvPicPr>
          <p:cNvPr id="8" name="Content Placeholder 7">
            <a:extLst>
              <a:ext uri="{FF2B5EF4-FFF2-40B4-BE49-F238E27FC236}">
                <a16:creationId xmlns:a16="http://schemas.microsoft.com/office/drawing/2014/main" id="{E94846DB-D365-3A3D-CAC9-EF64C90A70BE}"/>
              </a:ext>
              <a:ext uri="{C183D7F6-B498-43B3-948B-1728B52AA6E4}">
                <adec:decorative xmlns:adec="http://schemas.microsoft.com/office/drawing/2017/decorative" val="1"/>
              </a:ext>
            </a:extLst>
          </p:cNvPr>
          <p:cNvPicPr>
            <a:picLocks noGrp="1" noChangeAspect="1"/>
          </p:cNvPicPr>
          <p:nvPr>
            <p:ph sz="half" idx="2"/>
          </p:nvPr>
        </p:nvPicPr>
        <p:blipFill>
          <a:blip r:embed="rId2"/>
          <a:stretch>
            <a:fillRect/>
          </a:stretch>
        </p:blipFill>
        <p:spPr>
          <a:xfrm>
            <a:off x="442913" y="4377046"/>
            <a:ext cx="11430000" cy="1166443"/>
          </a:xfrm>
          <a:prstGeom prst="rect">
            <a:avLst/>
          </a:prstGeom>
        </p:spPr>
      </p:pic>
    </p:spTree>
    <p:extLst>
      <p:ext uri="{BB962C8B-B14F-4D97-AF65-F5344CB8AC3E}">
        <p14:creationId xmlns:p14="http://schemas.microsoft.com/office/powerpoint/2010/main" val="16368952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E84B7-B9C7-ABE0-8F9A-29DE99953B0A}"/>
              </a:ext>
            </a:extLst>
          </p:cNvPr>
          <p:cNvSpPr>
            <a:spLocks noGrp="1"/>
          </p:cNvSpPr>
          <p:nvPr>
            <p:ph type="title"/>
          </p:nvPr>
        </p:nvSpPr>
        <p:spPr>
          <a:xfrm>
            <a:off x="3076074" y="5893622"/>
            <a:ext cx="7439524" cy="898524"/>
          </a:xfrm>
        </p:spPr>
        <p:txBody>
          <a:bodyPr>
            <a:normAutofit/>
          </a:bodyPr>
          <a:lstStyle/>
          <a:p>
            <a:r>
              <a:rPr lang="en-US" dirty="0"/>
              <a:t>Post-Cross Phase:</a:t>
            </a:r>
            <a:br>
              <a:rPr lang="en-US" dirty="0"/>
            </a:br>
            <a:r>
              <a:rPr lang="en-US" dirty="0"/>
              <a:t>Exception Requests &amp; Data Change Requests</a:t>
            </a:r>
          </a:p>
        </p:txBody>
      </p:sp>
      <p:sp>
        <p:nvSpPr>
          <p:cNvPr id="5" name="Freeform: Shape 4">
            <a:extLst>
              <a:ext uri="{FF2B5EF4-FFF2-40B4-BE49-F238E27FC236}">
                <a16:creationId xmlns:a16="http://schemas.microsoft.com/office/drawing/2014/main" id="{BE827FE2-FF2A-F919-0295-1EACAA834A5A}"/>
              </a:ext>
              <a:ext uri="{C183D7F6-B498-43B3-948B-1728B52AA6E4}">
                <adec:decorative xmlns:adec="http://schemas.microsoft.com/office/drawing/2017/decorative" val="1"/>
              </a:ext>
            </a:extLst>
          </p:cNvPr>
          <p:cNvSpPr/>
          <p:nvPr/>
        </p:nvSpPr>
        <p:spPr>
          <a:xfrm>
            <a:off x="6982818" y="3737952"/>
            <a:ext cx="91440" cy="469999"/>
          </a:xfrm>
          <a:custGeom>
            <a:avLst/>
            <a:gdLst/>
            <a:ahLst/>
            <a:cxnLst/>
            <a:rect l="0" t="0" r="0" b="0"/>
            <a:pathLst>
              <a:path>
                <a:moveTo>
                  <a:pt x="45720" y="0"/>
                </a:moveTo>
                <a:lnTo>
                  <a:pt x="45720" y="469999"/>
                </a:lnTo>
              </a:path>
            </a:pathLst>
          </a:custGeom>
          <a:noFill/>
        </p:spPr>
        <p:style>
          <a:lnRef idx="2">
            <a:schemeClr val="accent2">
              <a:shade val="8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6" name="Freeform: Shape 5">
            <a:extLst>
              <a:ext uri="{FF2B5EF4-FFF2-40B4-BE49-F238E27FC236}">
                <a16:creationId xmlns:a16="http://schemas.microsoft.com/office/drawing/2014/main" id="{FBF3B8CC-D152-03B5-B053-C15A9E194235}"/>
              </a:ext>
              <a:ext uri="{C183D7F6-B498-43B3-948B-1728B52AA6E4}">
                <adec:decorative xmlns:adec="http://schemas.microsoft.com/office/drawing/2017/decorative" val="1"/>
              </a:ext>
            </a:extLst>
          </p:cNvPr>
          <p:cNvSpPr/>
          <p:nvPr/>
        </p:nvSpPr>
        <p:spPr>
          <a:xfrm>
            <a:off x="4976953" y="1775891"/>
            <a:ext cx="2051584" cy="469999"/>
          </a:xfrm>
          <a:custGeom>
            <a:avLst/>
            <a:gdLst/>
            <a:ahLst/>
            <a:cxnLst/>
            <a:rect l="0" t="0" r="0" b="0"/>
            <a:pathLst>
              <a:path>
                <a:moveTo>
                  <a:pt x="0" y="0"/>
                </a:moveTo>
                <a:lnTo>
                  <a:pt x="0" y="236864"/>
                </a:lnTo>
                <a:lnTo>
                  <a:pt x="2051584" y="236864"/>
                </a:lnTo>
                <a:lnTo>
                  <a:pt x="2051584" y="469999"/>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Freeform: Shape 6">
            <a:extLst>
              <a:ext uri="{FF2B5EF4-FFF2-40B4-BE49-F238E27FC236}">
                <a16:creationId xmlns:a16="http://schemas.microsoft.com/office/drawing/2014/main" id="{5C17D824-C4CD-FA51-7785-E17CC4C8418B}"/>
              </a:ext>
              <a:ext uri="{C183D7F6-B498-43B3-948B-1728B52AA6E4}">
                <adec:decorative xmlns:adec="http://schemas.microsoft.com/office/drawing/2017/decorative" val="1"/>
              </a:ext>
            </a:extLst>
          </p:cNvPr>
          <p:cNvSpPr/>
          <p:nvPr/>
        </p:nvSpPr>
        <p:spPr>
          <a:xfrm>
            <a:off x="2879649" y="3737952"/>
            <a:ext cx="91440" cy="469999"/>
          </a:xfrm>
          <a:custGeom>
            <a:avLst/>
            <a:gdLst/>
            <a:ahLst/>
            <a:cxnLst/>
            <a:rect l="0" t="0" r="0" b="0"/>
            <a:pathLst>
              <a:path>
                <a:moveTo>
                  <a:pt x="45720" y="0"/>
                </a:moveTo>
                <a:lnTo>
                  <a:pt x="45720" y="469999"/>
                </a:lnTo>
              </a:path>
            </a:pathLst>
          </a:custGeom>
          <a:noFill/>
        </p:spPr>
        <p:style>
          <a:lnRef idx="2">
            <a:schemeClr val="accent2">
              <a:shade val="8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8" name="Freeform: Shape 7">
            <a:extLst>
              <a:ext uri="{FF2B5EF4-FFF2-40B4-BE49-F238E27FC236}">
                <a16:creationId xmlns:a16="http://schemas.microsoft.com/office/drawing/2014/main" id="{B66DEBF6-89DB-0C6D-596E-375B5AE0359E}"/>
              </a:ext>
              <a:ext uri="{C183D7F6-B498-43B3-948B-1728B52AA6E4}">
                <adec:decorative xmlns:adec="http://schemas.microsoft.com/office/drawing/2017/decorative" val="1"/>
              </a:ext>
            </a:extLst>
          </p:cNvPr>
          <p:cNvSpPr/>
          <p:nvPr/>
        </p:nvSpPr>
        <p:spPr>
          <a:xfrm>
            <a:off x="2925369" y="1775891"/>
            <a:ext cx="2051584" cy="469999"/>
          </a:xfrm>
          <a:custGeom>
            <a:avLst/>
            <a:gdLst/>
            <a:ahLst/>
            <a:cxnLst/>
            <a:rect l="0" t="0" r="0" b="0"/>
            <a:pathLst>
              <a:path>
                <a:moveTo>
                  <a:pt x="2051584" y="0"/>
                </a:moveTo>
                <a:lnTo>
                  <a:pt x="2051584" y="236864"/>
                </a:lnTo>
                <a:lnTo>
                  <a:pt x="0" y="236864"/>
                </a:lnTo>
                <a:lnTo>
                  <a:pt x="0" y="469999"/>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9" name="Oval 8">
            <a:extLst>
              <a:ext uri="{FF2B5EF4-FFF2-40B4-BE49-F238E27FC236}">
                <a16:creationId xmlns:a16="http://schemas.microsoft.com/office/drawing/2014/main" id="{31856CF3-0CE5-C8B6-88CB-1366346DEB95}"/>
              </a:ext>
              <a:ext uri="{C183D7F6-B498-43B3-948B-1728B52AA6E4}">
                <adec:decorative xmlns:adec="http://schemas.microsoft.com/office/drawing/2017/decorative" val="1"/>
              </a:ext>
            </a:extLst>
          </p:cNvPr>
          <p:cNvSpPr/>
          <p:nvPr/>
        </p:nvSpPr>
        <p:spPr>
          <a:xfrm>
            <a:off x="4230923" y="283829"/>
            <a:ext cx="1492061" cy="1492061"/>
          </a:xfrm>
          <a:prstGeom prst="ellipse">
            <a:avLst/>
          </a:prstGeom>
          <a:blipFill>
            <a:blip>
              <a:extLst>
                <a:ext uri="{96DAC541-7B7A-43D3-8B79-37D633B846F1}">
                  <asvg:svgBlip xmlns:asvg="http://schemas.microsoft.com/office/drawing/2016/SVG/main" r:embed="rId3"/>
                </a:ext>
              </a:extLst>
            </a:blip>
            <a:srcRect/>
            <a:stretch>
              <a:fillRect/>
            </a:stretch>
          </a:blip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Freeform: Shape 10">
            <a:extLst>
              <a:ext uri="{FF2B5EF4-FFF2-40B4-BE49-F238E27FC236}">
                <a16:creationId xmlns:a16="http://schemas.microsoft.com/office/drawing/2014/main" id="{A7E7322A-937F-CF22-E6F8-FF6842C5D497}"/>
              </a:ext>
            </a:extLst>
          </p:cNvPr>
          <p:cNvSpPr/>
          <p:nvPr/>
        </p:nvSpPr>
        <p:spPr>
          <a:xfrm>
            <a:off x="5722984" y="280099"/>
            <a:ext cx="2238092" cy="1492061"/>
          </a:xfrm>
          <a:custGeom>
            <a:avLst/>
            <a:gdLst>
              <a:gd name="connsiteX0" fmla="*/ 0 w 2238092"/>
              <a:gd name="connsiteY0" fmla="*/ 0 h 1492061"/>
              <a:gd name="connsiteX1" fmla="*/ 2238092 w 2238092"/>
              <a:gd name="connsiteY1" fmla="*/ 0 h 1492061"/>
              <a:gd name="connsiteX2" fmla="*/ 2238092 w 2238092"/>
              <a:gd name="connsiteY2" fmla="*/ 1492061 h 1492061"/>
              <a:gd name="connsiteX3" fmla="*/ 0 w 2238092"/>
              <a:gd name="connsiteY3" fmla="*/ 1492061 h 1492061"/>
              <a:gd name="connsiteX4" fmla="*/ 0 w 2238092"/>
              <a:gd name="connsiteY4" fmla="*/ 0 h 1492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092" h="1492061">
                <a:moveTo>
                  <a:pt x="0" y="0"/>
                </a:moveTo>
                <a:lnTo>
                  <a:pt x="2238092" y="0"/>
                </a:lnTo>
                <a:lnTo>
                  <a:pt x="2238092" y="1492061"/>
                </a:lnTo>
                <a:lnTo>
                  <a:pt x="0" y="14920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Post-Cross Error or Data issue</a:t>
            </a:r>
          </a:p>
        </p:txBody>
      </p:sp>
      <p:sp>
        <p:nvSpPr>
          <p:cNvPr id="12" name="Oval 11">
            <a:extLst>
              <a:ext uri="{FF2B5EF4-FFF2-40B4-BE49-F238E27FC236}">
                <a16:creationId xmlns:a16="http://schemas.microsoft.com/office/drawing/2014/main" id="{3AB274C8-075E-627C-62FE-261B09A77E9F}"/>
              </a:ext>
              <a:ext uri="{C183D7F6-B498-43B3-948B-1728B52AA6E4}">
                <adec:decorative xmlns:adec="http://schemas.microsoft.com/office/drawing/2017/decorative" val="1"/>
              </a:ext>
            </a:extLst>
          </p:cNvPr>
          <p:cNvSpPr/>
          <p:nvPr/>
        </p:nvSpPr>
        <p:spPr>
          <a:xfrm>
            <a:off x="2179338" y="2245890"/>
            <a:ext cx="1492061" cy="1492061"/>
          </a:xfrm>
          <a:prstGeom prst="ellipse">
            <a:avLst/>
          </a:prstGeom>
          <a:blipFill>
            <a:blip>
              <a:extLst>
                <a:ext uri="{96DAC541-7B7A-43D3-8B79-37D633B846F1}">
                  <asvg:svgBlip xmlns:asvg="http://schemas.microsoft.com/office/drawing/2016/SVG/main" r:embed="rId4"/>
                </a:ext>
              </a:extLst>
            </a:blip>
            <a:srcRect/>
            <a:stretch>
              <a:fillRect/>
            </a:stretch>
          </a:blip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Freeform: Shape 12">
            <a:extLst>
              <a:ext uri="{FF2B5EF4-FFF2-40B4-BE49-F238E27FC236}">
                <a16:creationId xmlns:a16="http://schemas.microsoft.com/office/drawing/2014/main" id="{CB038E3C-1E0A-6F38-0A9E-5F82DC67C4A8}"/>
              </a:ext>
            </a:extLst>
          </p:cNvPr>
          <p:cNvSpPr/>
          <p:nvPr/>
        </p:nvSpPr>
        <p:spPr>
          <a:xfrm>
            <a:off x="3671400" y="2242160"/>
            <a:ext cx="2238092" cy="1492061"/>
          </a:xfrm>
          <a:custGeom>
            <a:avLst/>
            <a:gdLst>
              <a:gd name="connsiteX0" fmla="*/ 0 w 2238092"/>
              <a:gd name="connsiteY0" fmla="*/ 0 h 1492061"/>
              <a:gd name="connsiteX1" fmla="*/ 2238092 w 2238092"/>
              <a:gd name="connsiteY1" fmla="*/ 0 h 1492061"/>
              <a:gd name="connsiteX2" fmla="*/ 2238092 w 2238092"/>
              <a:gd name="connsiteY2" fmla="*/ 1492061 h 1492061"/>
              <a:gd name="connsiteX3" fmla="*/ 0 w 2238092"/>
              <a:gd name="connsiteY3" fmla="*/ 1492061 h 1492061"/>
              <a:gd name="connsiteX4" fmla="*/ 0 w 2238092"/>
              <a:gd name="connsiteY4" fmla="*/ 0 h 1492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092" h="1492061">
                <a:moveTo>
                  <a:pt x="0" y="0"/>
                </a:moveTo>
                <a:lnTo>
                  <a:pt x="2238092" y="0"/>
                </a:lnTo>
                <a:lnTo>
                  <a:pt x="2238092" y="1492061"/>
                </a:lnTo>
                <a:lnTo>
                  <a:pt x="0" y="14920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SEY Data Incorrect and must be updated</a:t>
            </a:r>
          </a:p>
        </p:txBody>
      </p:sp>
      <p:sp>
        <p:nvSpPr>
          <p:cNvPr id="14" name="Oval 13">
            <a:extLst>
              <a:ext uri="{FF2B5EF4-FFF2-40B4-BE49-F238E27FC236}">
                <a16:creationId xmlns:a16="http://schemas.microsoft.com/office/drawing/2014/main" id="{9E97888E-8388-0DFE-C5F1-6ABC4790DF00}"/>
              </a:ext>
              <a:ext uri="{C183D7F6-B498-43B3-948B-1728B52AA6E4}">
                <adec:decorative xmlns:adec="http://schemas.microsoft.com/office/drawing/2017/decorative" val="1"/>
              </a:ext>
            </a:extLst>
          </p:cNvPr>
          <p:cNvSpPr/>
          <p:nvPr/>
        </p:nvSpPr>
        <p:spPr>
          <a:xfrm>
            <a:off x="2179338" y="4207951"/>
            <a:ext cx="1492061" cy="1492061"/>
          </a:xfrm>
          <a:prstGeom prst="ellipse">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Freeform: Shape 14">
            <a:extLst>
              <a:ext uri="{FF2B5EF4-FFF2-40B4-BE49-F238E27FC236}">
                <a16:creationId xmlns:a16="http://schemas.microsoft.com/office/drawing/2014/main" id="{8C8BF671-976E-DCC9-F000-50342C4EB759}"/>
              </a:ext>
            </a:extLst>
          </p:cNvPr>
          <p:cNvSpPr/>
          <p:nvPr/>
        </p:nvSpPr>
        <p:spPr>
          <a:xfrm>
            <a:off x="3671400" y="4204221"/>
            <a:ext cx="2238092" cy="1492061"/>
          </a:xfrm>
          <a:custGeom>
            <a:avLst/>
            <a:gdLst>
              <a:gd name="connsiteX0" fmla="*/ 0 w 2238092"/>
              <a:gd name="connsiteY0" fmla="*/ 0 h 1492061"/>
              <a:gd name="connsiteX1" fmla="*/ 2238092 w 2238092"/>
              <a:gd name="connsiteY1" fmla="*/ 0 h 1492061"/>
              <a:gd name="connsiteX2" fmla="*/ 2238092 w 2238092"/>
              <a:gd name="connsiteY2" fmla="*/ 1492061 h 1492061"/>
              <a:gd name="connsiteX3" fmla="*/ 0 w 2238092"/>
              <a:gd name="connsiteY3" fmla="*/ 1492061 h 1492061"/>
              <a:gd name="connsiteX4" fmla="*/ 0 w 2238092"/>
              <a:gd name="connsiteY4" fmla="*/ 0 h 1492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092" h="1492061">
                <a:moveTo>
                  <a:pt x="0" y="0"/>
                </a:moveTo>
                <a:lnTo>
                  <a:pt x="2238092" y="0"/>
                </a:lnTo>
                <a:lnTo>
                  <a:pt x="2238092" y="1492061"/>
                </a:lnTo>
                <a:lnTo>
                  <a:pt x="0" y="14920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Submit a </a:t>
            </a:r>
            <a:r>
              <a:rPr lang="en-US" sz="2300" i="1" kern="1200" dirty="0"/>
              <a:t>Post-Cross LEA Data Change Request</a:t>
            </a:r>
            <a:endParaRPr lang="en-US" sz="2300" kern="1200" dirty="0"/>
          </a:p>
        </p:txBody>
      </p:sp>
      <p:sp>
        <p:nvSpPr>
          <p:cNvPr id="16" name="Oval 15">
            <a:extLst>
              <a:ext uri="{FF2B5EF4-FFF2-40B4-BE49-F238E27FC236}">
                <a16:creationId xmlns:a16="http://schemas.microsoft.com/office/drawing/2014/main" id="{7D30C9F1-F47D-4F01-30CD-C910345387C0}"/>
              </a:ext>
              <a:ext uri="{C183D7F6-B498-43B3-948B-1728B52AA6E4}">
                <adec:decorative xmlns:adec="http://schemas.microsoft.com/office/drawing/2017/decorative" val="1"/>
              </a:ext>
            </a:extLst>
          </p:cNvPr>
          <p:cNvSpPr/>
          <p:nvPr/>
        </p:nvSpPr>
        <p:spPr>
          <a:xfrm>
            <a:off x="6282507" y="2245890"/>
            <a:ext cx="1492061" cy="1492061"/>
          </a:xfrm>
          <a:prstGeom prst="ellipse">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Freeform: Shape 16">
            <a:extLst>
              <a:ext uri="{FF2B5EF4-FFF2-40B4-BE49-F238E27FC236}">
                <a16:creationId xmlns:a16="http://schemas.microsoft.com/office/drawing/2014/main" id="{E1AE5ED4-6F70-94E3-0F81-C33D75C7C9CD}"/>
              </a:ext>
            </a:extLst>
          </p:cNvPr>
          <p:cNvSpPr/>
          <p:nvPr/>
        </p:nvSpPr>
        <p:spPr>
          <a:xfrm>
            <a:off x="7774569" y="2242160"/>
            <a:ext cx="2238092" cy="1492061"/>
          </a:xfrm>
          <a:custGeom>
            <a:avLst/>
            <a:gdLst>
              <a:gd name="connsiteX0" fmla="*/ 0 w 2238092"/>
              <a:gd name="connsiteY0" fmla="*/ 0 h 1492061"/>
              <a:gd name="connsiteX1" fmla="*/ 2238092 w 2238092"/>
              <a:gd name="connsiteY1" fmla="*/ 0 h 1492061"/>
              <a:gd name="connsiteX2" fmla="*/ 2238092 w 2238092"/>
              <a:gd name="connsiteY2" fmla="*/ 1492061 h 1492061"/>
              <a:gd name="connsiteX3" fmla="*/ 0 w 2238092"/>
              <a:gd name="connsiteY3" fmla="*/ 1492061 h 1492061"/>
              <a:gd name="connsiteX4" fmla="*/ 0 w 2238092"/>
              <a:gd name="connsiteY4" fmla="*/ 0 h 1492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092" h="1492061">
                <a:moveTo>
                  <a:pt x="0" y="0"/>
                </a:moveTo>
                <a:lnTo>
                  <a:pt x="2238092" y="0"/>
                </a:lnTo>
                <a:lnTo>
                  <a:pt x="2238092" y="1492061"/>
                </a:lnTo>
                <a:lnTo>
                  <a:pt x="0" y="14920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SEY Data is Accurate as Reported</a:t>
            </a:r>
          </a:p>
        </p:txBody>
      </p:sp>
      <p:sp>
        <p:nvSpPr>
          <p:cNvPr id="18" name="Oval 17">
            <a:extLst>
              <a:ext uri="{FF2B5EF4-FFF2-40B4-BE49-F238E27FC236}">
                <a16:creationId xmlns:a16="http://schemas.microsoft.com/office/drawing/2014/main" id="{0AA23212-67DA-4CF1-A985-EA57285095EA}"/>
              </a:ext>
              <a:ext uri="{C183D7F6-B498-43B3-948B-1728B52AA6E4}">
                <adec:decorative xmlns:adec="http://schemas.microsoft.com/office/drawing/2017/decorative" val="1"/>
              </a:ext>
            </a:extLst>
          </p:cNvPr>
          <p:cNvSpPr/>
          <p:nvPr/>
        </p:nvSpPr>
        <p:spPr>
          <a:xfrm>
            <a:off x="6282507" y="4207951"/>
            <a:ext cx="1492061" cy="1492061"/>
          </a:xfrm>
          <a:prstGeom prst="ellipse">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Freeform: Shape 18">
            <a:extLst>
              <a:ext uri="{FF2B5EF4-FFF2-40B4-BE49-F238E27FC236}">
                <a16:creationId xmlns:a16="http://schemas.microsoft.com/office/drawing/2014/main" id="{89816F11-CB22-E1DB-F89E-7D6DD12F260E}"/>
              </a:ext>
            </a:extLst>
          </p:cNvPr>
          <p:cNvSpPr/>
          <p:nvPr/>
        </p:nvSpPr>
        <p:spPr>
          <a:xfrm>
            <a:off x="7774569" y="4204221"/>
            <a:ext cx="2238092" cy="1492061"/>
          </a:xfrm>
          <a:custGeom>
            <a:avLst/>
            <a:gdLst>
              <a:gd name="connsiteX0" fmla="*/ 0 w 2238092"/>
              <a:gd name="connsiteY0" fmla="*/ 0 h 1492061"/>
              <a:gd name="connsiteX1" fmla="*/ 2238092 w 2238092"/>
              <a:gd name="connsiteY1" fmla="*/ 0 h 1492061"/>
              <a:gd name="connsiteX2" fmla="*/ 2238092 w 2238092"/>
              <a:gd name="connsiteY2" fmla="*/ 1492061 h 1492061"/>
              <a:gd name="connsiteX3" fmla="*/ 0 w 2238092"/>
              <a:gd name="connsiteY3" fmla="*/ 1492061 h 1492061"/>
              <a:gd name="connsiteX4" fmla="*/ 0 w 2238092"/>
              <a:gd name="connsiteY4" fmla="*/ 0 h 1492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092" h="1492061">
                <a:moveTo>
                  <a:pt x="0" y="0"/>
                </a:moveTo>
                <a:lnTo>
                  <a:pt x="2238092" y="0"/>
                </a:lnTo>
                <a:lnTo>
                  <a:pt x="2238092" y="1492061"/>
                </a:lnTo>
                <a:lnTo>
                  <a:pt x="0" y="149206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Submit an </a:t>
            </a:r>
            <a:r>
              <a:rPr lang="en-US" sz="2300" i="1" kern="1200" dirty="0"/>
              <a:t>Exception Request</a:t>
            </a:r>
            <a:endParaRPr lang="en-US" sz="2300" kern="1200" dirty="0"/>
          </a:p>
        </p:txBody>
      </p:sp>
      <p:sp>
        <p:nvSpPr>
          <p:cNvPr id="4" name="Slide Number Placeholder 3">
            <a:extLst>
              <a:ext uri="{FF2B5EF4-FFF2-40B4-BE49-F238E27FC236}">
                <a16:creationId xmlns:a16="http://schemas.microsoft.com/office/drawing/2014/main" id="{FE6F56BF-1E4E-D2DD-7511-7CE3F8412034}"/>
              </a:ext>
            </a:extLst>
          </p:cNvPr>
          <p:cNvSpPr>
            <a:spLocks noGrp="1"/>
          </p:cNvSpPr>
          <p:nvPr>
            <p:ph type="sldNum" sz="quarter" idx="12"/>
          </p:nvPr>
        </p:nvSpPr>
        <p:spPr/>
        <p:txBody>
          <a:bodyPr/>
          <a:lstStyle/>
          <a:p>
            <a:fld id="{C479D5F6-EDCB-402A-AC08-4943A1820E8F}" type="slidenum">
              <a:rPr lang="en-US" smtClean="0"/>
              <a:pPr/>
              <a:t>79</a:t>
            </a:fld>
            <a:endParaRPr lang="en-US" dirty="0"/>
          </a:p>
        </p:txBody>
      </p:sp>
    </p:spTree>
    <p:extLst>
      <p:ext uri="{BB962C8B-B14F-4D97-AF65-F5344CB8AC3E}">
        <p14:creationId xmlns:p14="http://schemas.microsoft.com/office/powerpoint/2010/main" val="29056676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05B7FF-F06B-AD6F-2345-E819B8FDF73F}"/>
              </a:ext>
            </a:extLst>
          </p:cNvPr>
          <p:cNvSpPr>
            <a:spLocks noGrp="1"/>
          </p:cNvSpPr>
          <p:nvPr>
            <p:ph type="ctrTitle"/>
          </p:nvPr>
        </p:nvSpPr>
        <p:spPr/>
        <p:txBody>
          <a:bodyPr/>
          <a:lstStyle/>
          <a:p>
            <a:r>
              <a:rPr lang="en-US" dirty="0"/>
              <a:t>SASID Merges</a:t>
            </a:r>
          </a:p>
        </p:txBody>
      </p:sp>
      <p:sp>
        <p:nvSpPr>
          <p:cNvPr id="5" name="Slide Number Placeholder 4">
            <a:extLst>
              <a:ext uri="{FF2B5EF4-FFF2-40B4-BE49-F238E27FC236}">
                <a16:creationId xmlns:a16="http://schemas.microsoft.com/office/drawing/2014/main" id="{C1677F98-9F6B-0FA9-430A-EE67E2766671}"/>
              </a:ext>
            </a:extLst>
          </p:cNvPr>
          <p:cNvSpPr>
            <a:spLocks noGrp="1"/>
          </p:cNvSpPr>
          <p:nvPr>
            <p:ph type="sldNum" sz="quarter" idx="12"/>
          </p:nvPr>
        </p:nvSpPr>
        <p:spPr/>
        <p:txBody>
          <a:bodyPr/>
          <a:lstStyle/>
          <a:p>
            <a:fld id="{C479D5F6-EDCB-402A-AC08-4943A1820E8F}" type="slidenum">
              <a:rPr lang="en-US" smtClean="0"/>
              <a:pPr/>
              <a:t>80</a:t>
            </a:fld>
            <a:endParaRPr lang="en-US" dirty="0"/>
          </a:p>
        </p:txBody>
      </p:sp>
    </p:spTree>
    <p:extLst>
      <p:ext uri="{BB962C8B-B14F-4D97-AF65-F5344CB8AC3E}">
        <p14:creationId xmlns:p14="http://schemas.microsoft.com/office/powerpoint/2010/main" val="38137343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DCD7AB-EE4E-C1D2-A414-87302F2791C0}"/>
              </a:ext>
            </a:extLst>
          </p:cNvPr>
          <p:cNvSpPr>
            <a:spLocks noGrp="1"/>
          </p:cNvSpPr>
          <p:nvPr>
            <p:ph type="title"/>
          </p:nvPr>
        </p:nvSpPr>
        <p:spPr/>
        <p:txBody>
          <a:bodyPr/>
          <a:lstStyle/>
          <a:p>
            <a:r>
              <a:rPr lang="en-US" dirty="0"/>
              <a:t>SASID Merge Overview</a:t>
            </a:r>
          </a:p>
        </p:txBody>
      </p:sp>
      <p:sp>
        <p:nvSpPr>
          <p:cNvPr id="5" name="Content Placeholder 4">
            <a:extLst>
              <a:ext uri="{FF2B5EF4-FFF2-40B4-BE49-F238E27FC236}">
                <a16:creationId xmlns:a16="http://schemas.microsoft.com/office/drawing/2014/main" id="{C3A03DE9-6A40-2FEF-2E93-B25C5F222B38}"/>
              </a:ext>
            </a:extLst>
          </p:cNvPr>
          <p:cNvSpPr>
            <a:spLocks noGrp="1"/>
          </p:cNvSpPr>
          <p:nvPr>
            <p:ph idx="1"/>
          </p:nvPr>
        </p:nvSpPr>
        <p:spPr/>
        <p:txBody>
          <a:bodyPr>
            <a:normAutofit/>
          </a:bodyPr>
          <a:lstStyle/>
          <a:p>
            <a:r>
              <a:rPr lang="en-US" dirty="0"/>
              <a:t>When a single student is found to have multiple assigned SASIDs in the RITS system, a SASID merge is need.</a:t>
            </a:r>
          </a:p>
          <a:p>
            <a:r>
              <a:rPr lang="en-US" dirty="0"/>
              <a:t>Why does this happen?</a:t>
            </a:r>
          </a:p>
          <a:p>
            <a:pPr lvl="1"/>
            <a:r>
              <a:rPr lang="en-US" dirty="0"/>
              <a:t>Student transferred between LEAs and the receiving LEA requested a new SASID rather than claiming the existing RITS record</a:t>
            </a:r>
          </a:p>
          <a:p>
            <a:pPr lvl="2"/>
            <a:r>
              <a:rPr lang="en-US" dirty="0"/>
              <a:t>Most often found during the Cross LEA &amp; Post-Cross LEA phases of the SEY collection</a:t>
            </a:r>
          </a:p>
          <a:p>
            <a:pPr lvl="1"/>
            <a:r>
              <a:rPr lang="en-US" dirty="0"/>
              <a:t>Typos in student’s name, date of birth, or gender data in RITS leading to a LEA to accidentally request a new SASID rather than claiming the existing RITS record</a:t>
            </a:r>
          </a:p>
          <a:p>
            <a:pPr lvl="1"/>
            <a:r>
              <a:rPr lang="en-US" dirty="0"/>
              <a:t>Student with hyphenated middle or last names</a:t>
            </a:r>
          </a:p>
          <a:p>
            <a:r>
              <a:rPr lang="en-US" dirty="0"/>
              <a:t>How is it corrected?</a:t>
            </a:r>
          </a:p>
          <a:p>
            <a:pPr lvl="1"/>
            <a:r>
              <a:rPr lang="en-US" dirty="0"/>
              <a:t>Submit a merge request in the RITS system</a:t>
            </a:r>
          </a:p>
          <a:p>
            <a:pPr lvl="1"/>
            <a:r>
              <a:rPr lang="en-US" dirty="0"/>
              <a:t>Additional Support: Email RITS inbox at </a:t>
            </a:r>
            <a:r>
              <a:rPr lang="en-US" dirty="0">
                <a:hlinkClick r:id="rId2"/>
              </a:rPr>
              <a:t>RITS@cde.state.co.us</a:t>
            </a:r>
            <a:endParaRPr lang="en-US" dirty="0"/>
          </a:p>
        </p:txBody>
      </p:sp>
      <p:sp>
        <p:nvSpPr>
          <p:cNvPr id="3" name="Slide Number Placeholder 2">
            <a:extLst>
              <a:ext uri="{FF2B5EF4-FFF2-40B4-BE49-F238E27FC236}">
                <a16:creationId xmlns:a16="http://schemas.microsoft.com/office/drawing/2014/main" id="{F59733FB-746E-5BB3-6140-B3F7A08ECD66}"/>
              </a:ext>
            </a:extLst>
          </p:cNvPr>
          <p:cNvSpPr>
            <a:spLocks noGrp="1"/>
          </p:cNvSpPr>
          <p:nvPr>
            <p:ph type="sldNum" sz="quarter" idx="12"/>
          </p:nvPr>
        </p:nvSpPr>
        <p:spPr/>
        <p:txBody>
          <a:bodyPr/>
          <a:lstStyle/>
          <a:p>
            <a:fld id="{C479D5F6-EDCB-402A-AC08-4943A1820E8F}" type="slidenum">
              <a:rPr lang="en-US" smtClean="0"/>
              <a:pPr/>
              <a:t>81</a:t>
            </a:fld>
            <a:endParaRPr lang="en-US" dirty="0"/>
          </a:p>
        </p:txBody>
      </p:sp>
    </p:spTree>
    <p:extLst>
      <p:ext uri="{BB962C8B-B14F-4D97-AF65-F5344CB8AC3E}">
        <p14:creationId xmlns:p14="http://schemas.microsoft.com/office/powerpoint/2010/main" val="216180557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5B4DB-3770-CC48-8693-C42C167149A0}"/>
              </a:ext>
            </a:extLst>
          </p:cNvPr>
          <p:cNvSpPr>
            <a:spLocks noGrp="1"/>
          </p:cNvSpPr>
          <p:nvPr>
            <p:ph type="title"/>
          </p:nvPr>
        </p:nvSpPr>
        <p:spPr>
          <a:xfrm>
            <a:off x="443564" y="218142"/>
            <a:ext cx="9321873" cy="713172"/>
          </a:xfrm>
        </p:spPr>
        <p:txBody>
          <a:bodyPr/>
          <a:lstStyle/>
          <a:p>
            <a:r>
              <a:rPr lang="en-US" dirty="0"/>
              <a:t>SASID Merge resolution</a:t>
            </a:r>
          </a:p>
        </p:txBody>
      </p:sp>
      <p:sp>
        <p:nvSpPr>
          <p:cNvPr id="7" name="Text Placeholder 6">
            <a:extLst>
              <a:ext uri="{FF2B5EF4-FFF2-40B4-BE49-F238E27FC236}">
                <a16:creationId xmlns:a16="http://schemas.microsoft.com/office/drawing/2014/main" id="{3A301E1D-C830-1A40-97DF-A72B24327AF6}"/>
              </a:ext>
            </a:extLst>
          </p:cNvPr>
          <p:cNvSpPr>
            <a:spLocks noGrp="1"/>
          </p:cNvSpPr>
          <p:nvPr>
            <p:ph type="body" sz="quarter" idx="13"/>
          </p:nvPr>
        </p:nvSpPr>
        <p:spPr>
          <a:xfrm>
            <a:off x="443564" y="1156859"/>
            <a:ext cx="5486400" cy="685800"/>
          </a:xfrm>
        </p:spPr>
        <p:txBody>
          <a:bodyPr/>
          <a:lstStyle/>
          <a:p>
            <a:r>
              <a:rPr lang="en-US" dirty="0"/>
              <a:t>Regular &amp; Cross LEA Phases</a:t>
            </a:r>
          </a:p>
        </p:txBody>
      </p:sp>
      <p:sp>
        <p:nvSpPr>
          <p:cNvPr id="5" name="Content Placeholder 4">
            <a:extLst>
              <a:ext uri="{FF2B5EF4-FFF2-40B4-BE49-F238E27FC236}">
                <a16:creationId xmlns:a16="http://schemas.microsoft.com/office/drawing/2014/main" id="{2254A24F-0777-F0C1-C740-F1D7453DE562}"/>
              </a:ext>
            </a:extLst>
          </p:cNvPr>
          <p:cNvSpPr>
            <a:spLocks noGrp="1"/>
          </p:cNvSpPr>
          <p:nvPr>
            <p:ph sz="half" idx="1"/>
          </p:nvPr>
        </p:nvSpPr>
        <p:spPr>
          <a:xfrm>
            <a:off x="443564" y="1958277"/>
            <a:ext cx="5486400" cy="3886200"/>
          </a:xfrm>
        </p:spPr>
        <p:txBody>
          <a:bodyPr>
            <a:normAutofit fontScale="92500" lnSpcReduction="10000"/>
          </a:bodyPr>
          <a:lstStyle/>
          <a:p>
            <a:pPr marL="457200" indent="-457200">
              <a:buFont typeface="+mj-lt"/>
              <a:buAutoNum type="arabicPeriod"/>
            </a:pPr>
            <a:r>
              <a:rPr lang="en-US" dirty="0"/>
              <a:t>Update all interchange files to reflect the correct SASID, name, date of birth, and gender for the student</a:t>
            </a:r>
          </a:p>
          <a:p>
            <a:pPr lvl="1"/>
            <a:r>
              <a:rPr lang="en-US" dirty="0"/>
              <a:t>SASID indicated by RITS coordinator</a:t>
            </a:r>
          </a:p>
          <a:p>
            <a:pPr marL="457200" indent="-457200">
              <a:buFont typeface="+mj-lt"/>
              <a:buAutoNum type="arabicPeriod"/>
            </a:pPr>
            <a:r>
              <a:rPr lang="en-US" dirty="0"/>
              <a:t>Reupload the interchange files</a:t>
            </a:r>
          </a:p>
          <a:p>
            <a:pPr marL="457200" indent="-457200">
              <a:buFont typeface="+mj-lt"/>
              <a:buAutoNum type="arabicPeriod"/>
            </a:pPr>
            <a:r>
              <a:rPr lang="en-US" dirty="0"/>
              <a:t>Create a SEY snapshot</a:t>
            </a:r>
          </a:p>
          <a:p>
            <a:pPr marL="457200" indent="-457200">
              <a:buFont typeface="+mj-lt"/>
              <a:buAutoNum type="arabicPeriod"/>
            </a:pPr>
            <a:r>
              <a:rPr lang="en-US" dirty="0"/>
              <a:t>Verify student included in the SEY collection with the correct SASID using the CEDAR/COGNOS report </a:t>
            </a:r>
            <a:r>
              <a:rPr lang="en-US" b="1" i="1" dirty="0"/>
              <a:t>SASID Lookup: SEY and OCT Record (prior, current, subsequent year)</a:t>
            </a:r>
            <a:endParaRPr lang="en-US" dirty="0"/>
          </a:p>
          <a:p>
            <a:r>
              <a:rPr lang="en-US" dirty="0"/>
              <a:t>Resource: </a:t>
            </a:r>
            <a:r>
              <a:rPr lang="en-US" i="1" dirty="0">
                <a:hlinkClick r:id="rId3"/>
              </a:rPr>
              <a:t>Handling SASID merges in Regular and Cross LEA Phases (PDF)</a:t>
            </a:r>
            <a:endParaRPr lang="en-US" dirty="0"/>
          </a:p>
        </p:txBody>
      </p:sp>
      <p:sp>
        <p:nvSpPr>
          <p:cNvPr id="8" name="Text Placeholder 7">
            <a:extLst>
              <a:ext uri="{FF2B5EF4-FFF2-40B4-BE49-F238E27FC236}">
                <a16:creationId xmlns:a16="http://schemas.microsoft.com/office/drawing/2014/main" id="{E92EDB30-B0C0-2A15-D26F-5675385054D1}"/>
              </a:ext>
            </a:extLst>
          </p:cNvPr>
          <p:cNvSpPr>
            <a:spLocks noGrp="1"/>
          </p:cNvSpPr>
          <p:nvPr>
            <p:ph type="body" sz="quarter" idx="14"/>
          </p:nvPr>
        </p:nvSpPr>
        <p:spPr>
          <a:xfrm>
            <a:off x="6172200" y="1138962"/>
            <a:ext cx="5486400" cy="685800"/>
          </a:xfrm>
        </p:spPr>
        <p:txBody>
          <a:bodyPr/>
          <a:lstStyle/>
          <a:p>
            <a:r>
              <a:rPr lang="en-US" dirty="0"/>
              <a:t>Post-Cross LEA Phase</a:t>
            </a:r>
          </a:p>
        </p:txBody>
      </p:sp>
      <p:sp>
        <p:nvSpPr>
          <p:cNvPr id="6" name="Content Placeholder 5">
            <a:extLst>
              <a:ext uri="{FF2B5EF4-FFF2-40B4-BE49-F238E27FC236}">
                <a16:creationId xmlns:a16="http://schemas.microsoft.com/office/drawing/2014/main" id="{D2131154-6807-08EC-AB5C-305CADEE7F8D}"/>
              </a:ext>
            </a:extLst>
          </p:cNvPr>
          <p:cNvSpPr>
            <a:spLocks noGrp="1"/>
          </p:cNvSpPr>
          <p:nvPr>
            <p:ph sz="half" idx="2"/>
          </p:nvPr>
        </p:nvSpPr>
        <p:spPr>
          <a:xfrm>
            <a:off x="6172200" y="1958277"/>
            <a:ext cx="5486400" cy="3886200"/>
          </a:xfrm>
        </p:spPr>
        <p:txBody>
          <a:bodyPr>
            <a:normAutofit/>
          </a:bodyPr>
          <a:lstStyle/>
          <a:p>
            <a:r>
              <a:rPr lang="en-US" dirty="0"/>
              <a:t>Special handling is required during this phase and is handled on a case-by-case basis</a:t>
            </a:r>
          </a:p>
          <a:p>
            <a:pPr marL="457200" indent="-457200">
              <a:buFont typeface="+mj-lt"/>
              <a:buAutoNum type="arabicPeriod"/>
            </a:pPr>
            <a:r>
              <a:rPr lang="en-US" dirty="0"/>
              <a:t>Follow posted directions for </a:t>
            </a:r>
            <a:r>
              <a:rPr lang="en-US" i="1" dirty="0">
                <a:hlinkClick r:id="rId3"/>
              </a:rPr>
              <a:t>handling SASID merges in the Post-Cross Phase</a:t>
            </a:r>
            <a:endParaRPr lang="en-US" i="1" dirty="0"/>
          </a:p>
          <a:p>
            <a:pPr marL="457200" indent="-457200">
              <a:buFont typeface="+mj-lt"/>
              <a:buAutoNum type="arabicPeriod"/>
            </a:pPr>
            <a:r>
              <a:rPr lang="en-US" dirty="0"/>
              <a:t>After merge is processed: Verify student included in the SEY collection with the correct SASID using the CEDAR/COGNOS report </a:t>
            </a:r>
            <a:r>
              <a:rPr lang="en-US" b="1" i="1" dirty="0"/>
              <a:t>SASID Lookup: SEY and OCT Record (prior, current, subsequent year)</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E3AF145-78E2-823F-C62E-B54B7ED7A014}"/>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82</a:t>
            </a:fld>
            <a:endParaRPr lang="en-US" dirty="0"/>
          </a:p>
        </p:txBody>
      </p:sp>
    </p:spTree>
    <p:extLst>
      <p:ext uri="{BB962C8B-B14F-4D97-AF65-F5344CB8AC3E}">
        <p14:creationId xmlns:p14="http://schemas.microsoft.com/office/powerpoint/2010/main" val="33574411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F6B230-1F3B-928A-70CB-A41CEB47C870}"/>
              </a:ext>
            </a:extLst>
          </p:cNvPr>
          <p:cNvSpPr>
            <a:spLocks noGrp="1"/>
          </p:cNvSpPr>
          <p:nvPr>
            <p:ph type="ctrTitle"/>
          </p:nvPr>
        </p:nvSpPr>
        <p:spPr/>
        <p:txBody>
          <a:bodyPr/>
          <a:lstStyle/>
          <a:p>
            <a:r>
              <a:rPr lang="en-US" dirty="0"/>
              <a:t>CEDAR/COGNOS Reports</a:t>
            </a:r>
          </a:p>
        </p:txBody>
      </p:sp>
      <p:sp>
        <p:nvSpPr>
          <p:cNvPr id="3" name="Slide Number Placeholder 2">
            <a:extLst>
              <a:ext uri="{FF2B5EF4-FFF2-40B4-BE49-F238E27FC236}">
                <a16:creationId xmlns:a16="http://schemas.microsoft.com/office/drawing/2014/main" id="{BF5BBF03-2AE4-9EB5-AD20-402E6E9C6396}"/>
              </a:ext>
            </a:extLst>
          </p:cNvPr>
          <p:cNvSpPr>
            <a:spLocks noGrp="1"/>
          </p:cNvSpPr>
          <p:nvPr>
            <p:ph type="sldNum" sz="quarter" idx="12"/>
          </p:nvPr>
        </p:nvSpPr>
        <p:spPr/>
        <p:txBody>
          <a:bodyPr/>
          <a:lstStyle/>
          <a:p>
            <a:fld id="{C479D5F6-EDCB-402A-AC08-4943A1820E8F}" type="slidenum">
              <a:rPr lang="en-US" smtClean="0"/>
              <a:pPr/>
              <a:t>83</a:t>
            </a:fld>
            <a:endParaRPr lang="en-US" dirty="0"/>
          </a:p>
        </p:txBody>
      </p:sp>
    </p:spTree>
    <p:extLst>
      <p:ext uri="{BB962C8B-B14F-4D97-AF65-F5344CB8AC3E}">
        <p14:creationId xmlns:p14="http://schemas.microsoft.com/office/powerpoint/2010/main" val="10321119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F2CE1C-6E7C-4FE5-AA3D-ED107CD0C553}"/>
              </a:ext>
            </a:extLst>
          </p:cNvPr>
          <p:cNvSpPr>
            <a:spLocks noGrp="1"/>
          </p:cNvSpPr>
          <p:nvPr>
            <p:ph type="title"/>
          </p:nvPr>
        </p:nvSpPr>
        <p:spPr/>
        <p:txBody>
          <a:bodyPr/>
          <a:lstStyle/>
          <a:p>
            <a:r>
              <a:rPr lang="en-US" dirty="0"/>
              <a:t>Accessing CEDAR/COGNOS Reports</a:t>
            </a:r>
          </a:p>
        </p:txBody>
      </p:sp>
      <p:sp>
        <p:nvSpPr>
          <p:cNvPr id="5" name="Content Placeholder 4">
            <a:extLst>
              <a:ext uri="{FF2B5EF4-FFF2-40B4-BE49-F238E27FC236}">
                <a16:creationId xmlns:a16="http://schemas.microsoft.com/office/drawing/2014/main" id="{8A51EC67-130C-4BA4-AA83-583A798D4261}"/>
              </a:ext>
            </a:extLst>
          </p:cNvPr>
          <p:cNvSpPr>
            <a:spLocks noGrp="1"/>
          </p:cNvSpPr>
          <p:nvPr>
            <p:ph sz="quarter" idx="15"/>
          </p:nvPr>
        </p:nvSpPr>
        <p:spPr>
          <a:xfrm>
            <a:off x="227916" y="224405"/>
            <a:ext cx="11583084" cy="741705"/>
          </a:xfrm>
          <a:prstGeom prst="roundRect">
            <a:avLst/>
          </a:prstGeom>
          <a:solidFill>
            <a:schemeClr val="tx2">
              <a:lumMod val="40000"/>
              <a:lumOff val="60000"/>
            </a:schemeClr>
          </a:solidFill>
          <a:ln w="12700">
            <a:solidFill>
              <a:schemeClr val="tx2">
                <a:lumMod val="50000"/>
              </a:schemeClr>
            </a:solidFill>
          </a:ln>
        </p:spPr>
        <p:txBody>
          <a:bodyPr>
            <a:normAutofit fontScale="70000" lnSpcReduction="20000"/>
          </a:bodyPr>
          <a:lstStyle/>
          <a:p>
            <a:pPr marL="0" indent="0">
              <a:buNone/>
            </a:pPr>
            <a:r>
              <a:rPr lang="en-US" dirty="0"/>
              <a:t>The Colorado Education Data Analysis and Reporting system (CEDAR) is a private, secure system which provides student level data to authorized users. Access to student-level data is limited to educators who have need for such data. </a:t>
            </a:r>
          </a:p>
          <a:p>
            <a:pPr marL="0" indent="0">
              <a:buNone/>
            </a:pPr>
            <a:endParaRPr lang="en-US" dirty="0"/>
          </a:p>
        </p:txBody>
      </p:sp>
      <p:sp>
        <p:nvSpPr>
          <p:cNvPr id="9" name="Content Placeholder 2">
            <a:extLst>
              <a:ext uri="{FF2B5EF4-FFF2-40B4-BE49-F238E27FC236}">
                <a16:creationId xmlns:a16="http://schemas.microsoft.com/office/drawing/2014/main" id="{B18F2AA9-0FF4-5DF1-B29D-B4E90C3F88CD}"/>
              </a:ext>
            </a:extLst>
          </p:cNvPr>
          <p:cNvSpPr txBox="1">
            <a:spLocks/>
          </p:cNvSpPr>
          <p:nvPr/>
        </p:nvSpPr>
        <p:spPr>
          <a:xfrm>
            <a:off x="387906" y="1098278"/>
            <a:ext cx="11132917" cy="11955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Accessing CEDAR/COGNOS:</a:t>
            </a:r>
          </a:p>
          <a:p>
            <a:r>
              <a:rPr lang="en-US" sz="2000" dirty="0">
                <a:hlinkClick r:id="rId3"/>
              </a:rPr>
              <a:t>Identity Management Page </a:t>
            </a:r>
            <a:r>
              <a:rPr lang="en-US" sz="2000" dirty="0">
                <a:sym typeface="Wingdings" panose="05000000000000000000" pitchFamily="2" charset="2"/>
                <a:hlinkClick r:id="rId3"/>
              </a:rPr>
              <a:t> CEDAR Section</a:t>
            </a:r>
            <a:r>
              <a:rPr lang="en-US" sz="2000" dirty="0">
                <a:sym typeface="Wingdings" panose="05000000000000000000" pitchFamily="2" charset="2"/>
              </a:rPr>
              <a:t> </a:t>
            </a:r>
          </a:p>
          <a:p>
            <a:r>
              <a:rPr lang="en-US" sz="2000" dirty="0">
                <a:sym typeface="Wingdings" panose="05000000000000000000" pitchFamily="2" charset="2"/>
                <a:hlinkClick r:id="rId4"/>
              </a:rPr>
              <a:t>Data Pipeline </a:t>
            </a:r>
            <a:r>
              <a:rPr lang="en-US" sz="2000" dirty="0">
                <a:sym typeface="Wingdings" panose="05000000000000000000" pitchFamily="2" charset="2"/>
              </a:rPr>
              <a:t></a:t>
            </a:r>
          </a:p>
          <a:p>
            <a:endParaRPr lang="en-US" sz="2000" dirty="0">
              <a:sym typeface="Wingdings" panose="05000000000000000000" pitchFamily="2" charset="2"/>
            </a:endParaRPr>
          </a:p>
        </p:txBody>
      </p:sp>
      <p:pic>
        <p:nvPicPr>
          <p:cNvPr id="10" name="Picture 9" descr="COGNOS Report">
            <a:extLst>
              <a:ext uri="{FF2B5EF4-FFF2-40B4-BE49-F238E27FC236}">
                <a16:creationId xmlns:a16="http://schemas.microsoft.com/office/drawing/2014/main" id="{9CFF4AC8-FAE8-AD48-9A48-65FB2C1BA483}"/>
              </a:ext>
            </a:extLst>
          </p:cNvPr>
          <p:cNvPicPr>
            <a:picLocks noChangeAspect="1"/>
          </p:cNvPicPr>
          <p:nvPr/>
        </p:nvPicPr>
        <p:blipFill>
          <a:blip r:embed="rId5"/>
          <a:stretch>
            <a:fillRect/>
          </a:stretch>
        </p:blipFill>
        <p:spPr>
          <a:xfrm>
            <a:off x="2821487" y="1923350"/>
            <a:ext cx="2383965" cy="334201"/>
          </a:xfrm>
          <a:prstGeom prst="rect">
            <a:avLst/>
          </a:prstGeom>
        </p:spPr>
      </p:pic>
      <p:pic>
        <p:nvPicPr>
          <p:cNvPr id="11" name="Picture 10" descr="CEDAR Home Screen">
            <a:extLst>
              <a:ext uri="{FF2B5EF4-FFF2-40B4-BE49-F238E27FC236}">
                <a16:creationId xmlns:a16="http://schemas.microsoft.com/office/drawing/2014/main" id="{47B7CBBF-71F3-6282-BBE2-1A8AE9F963FB}"/>
              </a:ext>
            </a:extLst>
          </p:cNvPr>
          <p:cNvPicPr>
            <a:picLocks noChangeAspect="1"/>
          </p:cNvPicPr>
          <p:nvPr/>
        </p:nvPicPr>
        <p:blipFill>
          <a:blip r:embed="rId6"/>
          <a:stretch>
            <a:fillRect/>
          </a:stretch>
        </p:blipFill>
        <p:spPr>
          <a:xfrm>
            <a:off x="560398" y="2359397"/>
            <a:ext cx="4056841" cy="2610455"/>
          </a:xfrm>
          <a:prstGeom prst="rect">
            <a:avLst/>
          </a:prstGeom>
        </p:spPr>
      </p:pic>
      <p:pic>
        <p:nvPicPr>
          <p:cNvPr id="12" name="Picture 11" descr="Select the pipeline folder on the left navigation pane and then select the desired report folder. ">
            <a:extLst>
              <a:ext uri="{FF2B5EF4-FFF2-40B4-BE49-F238E27FC236}">
                <a16:creationId xmlns:a16="http://schemas.microsoft.com/office/drawing/2014/main" id="{54403B0A-1F23-A23C-555D-F7FF962778FC}"/>
              </a:ext>
            </a:extLst>
          </p:cNvPr>
          <p:cNvPicPr>
            <a:picLocks noChangeAspect="1"/>
          </p:cNvPicPr>
          <p:nvPr/>
        </p:nvPicPr>
        <p:blipFill>
          <a:blip r:embed="rId7"/>
          <a:stretch>
            <a:fillRect/>
          </a:stretch>
        </p:blipFill>
        <p:spPr>
          <a:xfrm>
            <a:off x="4822003" y="2339711"/>
            <a:ext cx="3160749" cy="3455300"/>
          </a:xfrm>
          <a:prstGeom prst="rect">
            <a:avLst/>
          </a:prstGeom>
        </p:spPr>
      </p:pic>
      <p:pic>
        <p:nvPicPr>
          <p:cNvPr id="13" name="Picture 12" descr="select desired report from the list">
            <a:extLst>
              <a:ext uri="{FF2B5EF4-FFF2-40B4-BE49-F238E27FC236}">
                <a16:creationId xmlns:a16="http://schemas.microsoft.com/office/drawing/2014/main" id="{07189D15-FBD9-AF0F-2E02-A69A3BB020C2}"/>
              </a:ext>
            </a:extLst>
          </p:cNvPr>
          <p:cNvPicPr>
            <a:picLocks noChangeAspect="1"/>
          </p:cNvPicPr>
          <p:nvPr/>
        </p:nvPicPr>
        <p:blipFill>
          <a:blip r:embed="rId8"/>
          <a:stretch>
            <a:fillRect/>
          </a:stretch>
        </p:blipFill>
        <p:spPr>
          <a:xfrm>
            <a:off x="8392279" y="2359397"/>
            <a:ext cx="3358858" cy="3400325"/>
          </a:xfrm>
          <a:prstGeom prst="rect">
            <a:avLst/>
          </a:prstGeom>
        </p:spPr>
      </p:pic>
      <p:pic>
        <p:nvPicPr>
          <p:cNvPr id="15" name="Picture 14">
            <a:extLst>
              <a:ext uri="{FF2B5EF4-FFF2-40B4-BE49-F238E27FC236}">
                <a16:creationId xmlns:a16="http://schemas.microsoft.com/office/drawing/2014/main" id="{2EE2941E-17E9-CEE7-E6D2-FB395292A58F}"/>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6983383" y="1212273"/>
            <a:ext cx="1737511" cy="640135"/>
          </a:xfrm>
          <a:prstGeom prst="rect">
            <a:avLst/>
          </a:prstGeom>
        </p:spPr>
      </p:pic>
      <p:sp>
        <p:nvSpPr>
          <p:cNvPr id="3" name="Slide Number Placeholder 2">
            <a:extLst>
              <a:ext uri="{FF2B5EF4-FFF2-40B4-BE49-F238E27FC236}">
                <a16:creationId xmlns:a16="http://schemas.microsoft.com/office/drawing/2014/main" id="{FE54804E-7FF1-4E75-8E5B-1ECCBF356457}"/>
              </a:ext>
            </a:extLst>
          </p:cNvPr>
          <p:cNvSpPr>
            <a:spLocks noGrp="1"/>
          </p:cNvSpPr>
          <p:nvPr>
            <p:ph type="sldNum" sz="quarter" idx="12"/>
          </p:nvPr>
        </p:nvSpPr>
        <p:spPr/>
        <p:txBody>
          <a:bodyPr/>
          <a:lstStyle/>
          <a:p>
            <a:fld id="{C479D5F6-EDCB-402A-AC08-4943A1820E8F}" type="slidenum">
              <a:rPr lang="en-US" smtClean="0"/>
              <a:pPr/>
              <a:t>84</a:t>
            </a:fld>
            <a:endParaRPr lang="en-US" dirty="0"/>
          </a:p>
        </p:txBody>
      </p:sp>
    </p:spTree>
    <p:extLst>
      <p:ext uri="{BB962C8B-B14F-4D97-AF65-F5344CB8AC3E}">
        <p14:creationId xmlns:p14="http://schemas.microsoft.com/office/powerpoint/2010/main" val="36443909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9F6C6-4F5F-9824-C5F9-78E933E5B991}"/>
              </a:ext>
            </a:extLst>
          </p:cNvPr>
          <p:cNvSpPr>
            <a:spLocks noGrp="1"/>
          </p:cNvSpPr>
          <p:nvPr>
            <p:ph type="title"/>
          </p:nvPr>
        </p:nvSpPr>
        <p:spPr/>
        <p:txBody>
          <a:bodyPr/>
          <a:lstStyle/>
          <a:p>
            <a:r>
              <a:rPr lang="en-US" dirty="0"/>
              <a:t>Report Screen &amp; Download</a:t>
            </a:r>
          </a:p>
        </p:txBody>
      </p:sp>
      <p:sp>
        <p:nvSpPr>
          <p:cNvPr id="5" name="Content Placeholder 4">
            <a:extLst>
              <a:ext uri="{FF2B5EF4-FFF2-40B4-BE49-F238E27FC236}">
                <a16:creationId xmlns:a16="http://schemas.microsoft.com/office/drawing/2014/main" id="{2231B2FB-CB2B-CD0A-1403-12D120BA5CB9}"/>
              </a:ext>
            </a:extLst>
          </p:cNvPr>
          <p:cNvSpPr>
            <a:spLocks noGrp="1"/>
          </p:cNvSpPr>
          <p:nvPr>
            <p:ph sz="half" idx="1"/>
          </p:nvPr>
        </p:nvSpPr>
        <p:spPr>
          <a:xfrm>
            <a:off x="443564" y="1260125"/>
            <a:ext cx="5486400" cy="713172"/>
          </a:xfrm>
        </p:spPr>
        <p:txBody>
          <a:bodyPr/>
          <a:lstStyle/>
          <a:p>
            <a:r>
              <a:rPr lang="en-US" dirty="0"/>
              <a:t>Use dropdown menus to select desired information</a:t>
            </a:r>
          </a:p>
        </p:txBody>
      </p:sp>
      <p:sp>
        <p:nvSpPr>
          <p:cNvPr id="6" name="Content Placeholder 5">
            <a:extLst>
              <a:ext uri="{FF2B5EF4-FFF2-40B4-BE49-F238E27FC236}">
                <a16:creationId xmlns:a16="http://schemas.microsoft.com/office/drawing/2014/main" id="{C0543FEF-A917-42B8-7EA8-CB9527886D3B}"/>
              </a:ext>
            </a:extLst>
          </p:cNvPr>
          <p:cNvSpPr>
            <a:spLocks noGrp="1"/>
          </p:cNvSpPr>
          <p:nvPr>
            <p:ph sz="half" idx="2"/>
          </p:nvPr>
        </p:nvSpPr>
        <p:spPr>
          <a:xfrm>
            <a:off x="6174800" y="1260125"/>
            <a:ext cx="5486400" cy="820923"/>
          </a:xfrm>
        </p:spPr>
        <p:txBody>
          <a:bodyPr>
            <a:normAutofit fontScale="92500" lnSpcReduction="10000"/>
          </a:bodyPr>
          <a:lstStyle/>
          <a:p>
            <a:r>
              <a:rPr lang="en-US" dirty="0"/>
              <a:t>Reports can be downloaded as an excel file for easier sorting/filtering of information.</a:t>
            </a:r>
          </a:p>
        </p:txBody>
      </p:sp>
      <p:pic>
        <p:nvPicPr>
          <p:cNvPr id="7" name="Picture 6" descr="sample report interface">
            <a:extLst>
              <a:ext uri="{FF2B5EF4-FFF2-40B4-BE49-F238E27FC236}">
                <a16:creationId xmlns:a16="http://schemas.microsoft.com/office/drawing/2014/main" id="{68C92C46-88ED-6399-94FE-09D9315986BB}"/>
              </a:ext>
            </a:extLst>
          </p:cNvPr>
          <p:cNvPicPr>
            <a:picLocks noChangeAspect="1"/>
          </p:cNvPicPr>
          <p:nvPr/>
        </p:nvPicPr>
        <p:blipFill>
          <a:blip r:embed="rId3"/>
          <a:stretch>
            <a:fillRect/>
          </a:stretch>
        </p:blipFill>
        <p:spPr>
          <a:xfrm>
            <a:off x="443564" y="2155041"/>
            <a:ext cx="5652436" cy="2626131"/>
          </a:xfrm>
          <a:prstGeom prst="rect">
            <a:avLst/>
          </a:prstGeom>
        </p:spPr>
      </p:pic>
      <p:pic>
        <p:nvPicPr>
          <p:cNvPr id="10" name="Picture 9" descr="Select Run Excel to download the report">
            <a:extLst>
              <a:ext uri="{FF2B5EF4-FFF2-40B4-BE49-F238E27FC236}">
                <a16:creationId xmlns:a16="http://schemas.microsoft.com/office/drawing/2014/main" id="{64B8897D-1E3A-87FE-F859-CF9ABFB8073E}"/>
              </a:ext>
            </a:extLst>
          </p:cNvPr>
          <p:cNvPicPr>
            <a:picLocks noChangeAspect="1"/>
          </p:cNvPicPr>
          <p:nvPr/>
        </p:nvPicPr>
        <p:blipFill>
          <a:blip r:embed="rId4"/>
          <a:stretch>
            <a:fillRect/>
          </a:stretch>
        </p:blipFill>
        <p:spPr>
          <a:xfrm>
            <a:off x="7255797" y="2155041"/>
            <a:ext cx="3551702" cy="3377676"/>
          </a:xfrm>
          <a:prstGeom prst="rect">
            <a:avLst/>
          </a:prstGeom>
        </p:spPr>
      </p:pic>
      <p:sp>
        <p:nvSpPr>
          <p:cNvPr id="4" name="Slide Number Placeholder 3">
            <a:extLst>
              <a:ext uri="{FF2B5EF4-FFF2-40B4-BE49-F238E27FC236}">
                <a16:creationId xmlns:a16="http://schemas.microsoft.com/office/drawing/2014/main" id="{C024164D-9BF4-1BC3-86BA-76BE1AB297A4}"/>
              </a:ext>
            </a:extLst>
          </p:cNvPr>
          <p:cNvSpPr>
            <a:spLocks noGrp="1"/>
          </p:cNvSpPr>
          <p:nvPr>
            <p:ph type="sldNum" sz="quarter" idx="12"/>
          </p:nvPr>
        </p:nvSpPr>
        <p:spPr/>
        <p:txBody>
          <a:bodyPr/>
          <a:lstStyle/>
          <a:p>
            <a:fld id="{C479D5F6-EDCB-402A-AC08-4943A1820E8F}" type="slidenum">
              <a:rPr lang="en-US" smtClean="0"/>
              <a:pPr/>
              <a:t>85</a:t>
            </a:fld>
            <a:endParaRPr lang="en-US" dirty="0"/>
          </a:p>
        </p:txBody>
      </p:sp>
    </p:spTree>
    <p:extLst>
      <p:ext uri="{BB962C8B-B14F-4D97-AF65-F5344CB8AC3E}">
        <p14:creationId xmlns:p14="http://schemas.microsoft.com/office/powerpoint/2010/main" val="49122865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5C7C1D-3E69-B8F6-85B5-2B81A009549C}"/>
              </a:ext>
            </a:extLst>
          </p:cNvPr>
          <p:cNvSpPr>
            <a:spLocks noGrp="1"/>
          </p:cNvSpPr>
          <p:nvPr>
            <p:ph type="title"/>
          </p:nvPr>
        </p:nvSpPr>
        <p:spPr/>
        <p:txBody>
          <a:bodyPr/>
          <a:lstStyle/>
          <a:p>
            <a:r>
              <a:rPr lang="en-US" dirty="0"/>
              <a:t>Moving between reports</a:t>
            </a:r>
          </a:p>
        </p:txBody>
      </p:sp>
      <p:sp>
        <p:nvSpPr>
          <p:cNvPr id="2" name="Content Placeholder 1">
            <a:extLst>
              <a:ext uri="{FF2B5EF4-FFF2-40B4-BE49-F238E27FC236}">
                <a16:creationId xmlns:a16="http://schemas.microsoft.com/office/drawing/2014/main" id="{06809FF7-F75C-F062-FDE1-47B2B1818AD8}"/>
              </a:ext>
            </a:extLst>
          </p:cNvPr>
          <p:cNvSpPr>
            <a:spLocks noGrp="1"/>
          </p:cNvSpPr>
          <p:nvPr>
            <p:ph sz="half" idx="1"/>
          </p:nvPr>
        </p:nvSpPr>
        <p:spPr>
          <a:xfrm>
            <a:off x="443564" y="1260125"/>
            <a:ext cx="5486400" cy="835179"/>
          </a:xfrm>
        </p:spPr>
        <p:txBody>
          <a:bodyPr/>
          <a:lstStyle/>
          <a:p>
            <a:r>
              <a:rPr lang="en-US" dirty="0"/>
              <a:t>Toggle between reports using the recent reports dropdown</a:t>
            </a:r>
          </a:p>
        </p:txBody>
      </p:sp>
      <p:sp>
        <p:nvSpPr>
          <p:cNvPr id="3" name="Content Placeholder 2">
            <a:extLst>
              <a:ext uri="{FF2B5EF4-FFF2-40B4-BE49-F238E27FC236}">
                <a16:creationId xmlns:a16="http://schemas.microsoft.com/office/drawing/2014/main" id="{D26EF4DC-E19E-C3F6-6894-35C3DFEFE8CB}"/>
              </a:ext>
            </a:extLst>
          </p:cNvPr>
          <p:cNvSpPr>
            <a:spLocks noGrp="1"/>
          </p:cNvSpPr>
          <p:nvPr>
            <p:ph sz="half" idx="2"/>
          </p:nvPr>
        </p:nvSpPr>
        <p:spPr>
          <a:xfrm>
            <a:off x="6174800" y="1260125"/>
            <a:ext cx="5486400" cy="835179"/>
          </a:xfrm>
        </p:spPr>
        <p:txBody>
          <a:bodyPr/>
          <a:lstStyle/>
          <a:p>
            <a:r>
              <a:rPr lang="en-US" dirty="0"/>
              <a:t>Close an open report using the recent reports dropdown</a:t>
            </a:r>
          </a:p>
        </p:txBody>
      </p:sp>
      <p:sp>
        <p:nvSpPr>
          <p:cNvPr id="5" name="Slide Number Placeholder 4">
            <a:extLst>
              <a:ext uri="{FF2B5EF4-FFF2-40B4-BE49-F238E27FC236}">
                <a16:creationId xmlns:a16="http://schemas.microsoft.com/office/drawing/2014/main" id="{3018839A-4A82-FB03-36BD-A1AE7E82379D}"/>
              </a:ext>
            </a:extLst>
          </p:cNvPr>
          <p:cNvSpPr>
            <a:spLocks noGrp="1"/>
          </p:cNvSpPr>
          <p:nvPr>
            <p:ph type="sldNum" sz="quarter" idx="12"/>
          </p:nvPr>
        </p:nvSpPr>
        <p:spPr/>
        <p:txBody>
          <a:bodyPr/>
          <a:lstStyle/>
          <a:p>
            <a:fld id="{C479D5F6-EDCB-402A-AC08-4943A1820E8F}" type="slidenum">
              <a:rPr lang="en-US" smtClean="0"/>
              <a:pPr/>
              <a:t>86</a:t>
            </a:fld>
            <a:endParaRPr lang="en-US" dirty="0"/>
          </a:p>
        </p:txBody>
      </p:sp>
      <p:pic>
        <p:nvPicPr>
          <p:cNvPr id="8" name="Picture 7">
            <a:extLst>
              <a:ext uri="{FF2B5EF4-FFF2-40B4-BE49-F238E27FC236}">
                <a16:creationId xmlns:a16="http://schemas.microsoft.com/office/drawing/2014/main" id="{FA9D1F12-C1EF-6C86-51BF-3AAB80E962E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9280" y="2293720"/>
            <a:ext cx="5409765" cy="3481021"/>
          </a:xfrm>
          <a:prstGeom prst="rect">
            <a:avLst/>
          </a:prstGeom>
        </p:spPr>
      </p:pic>
      <p:pic>
        <p:nvPicPr>
          <p:cNvPr id="7" name="Picture 6">
            <a:extLst>
              <a:ext uri="{FF2B5EF4-FFF2-40B4-BE49-F238E27FC236}">
                <a16:creationId xmlns:a16="http://schemas.microsoft.com/office/drawing/2014/main" id="{E779C50D-FD32-3D34-3A91-B7ECB65721B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59690" y="3406624"/>
            <a:ext cx="3939540" cy="1894205"/>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cxnSp>
        <p:nvCxnSpPr>
          <p:cNvPr id="10" name="Straight Arrow Connector 9">
            <a:extLst>
              <a:ext uri="{FF2B5EF4-FFF2-40B4-BE49-F238E27FC236}">
                <a16:creationId xmlns:a16="http://schemas.microsoft.com/office/drawing/2014/main" id="{B671F081-47C7-220A-7C59-FA239964B4BA}"/>
              </a:ext>
              <a:ext uri="{C183D7F6-B498-43B3-948B-1728B52AA6E4}">
                <adec:decorative xmlns:adec="http://schemas.microsoft.com/office/drawing/2017/decorative" val="1"/>
              </a:ext>
            </a:extLst>
          </p:cNvPr>
          <p:cNvCxnSpPr>
            <a:cxnSpLocks/>
          </p:cNvCxnSpPr>
          <p:nvPr/>
        </p:nvCxnSpPr>
        <p:spPr>
          <a:xfrm>
            <a:off x="4194695" y="2424115"/>
            <a:ext cx="3506724" cy="108447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07134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BDC587-C1FB-2ACC-066C-F8E0CFE9D54D}"/>
              </a:ext>
            </a:extLst>
          </p:cNvPr>
          <p:cNvSpPr>
            <a:spLocks noGrp="1"/>
          </p:cNvSpPr>
          <p:nvPr>
            <p:ph type="title"/>
          </p:nvPr>
        </p:nvSpPr>
        <p:spPr/>
        <p:txBody>
          <a:bodyPr/>
          <a:lstStyle/>
          <a:p>
            <a:r>
              <a:rPr lang="en-US" dirty="0"/>
              <a:t>Important Report Categories for SEY Collection</a:t>
            </a:r>
          </a:p>
        </p:txBody>
      </p:sp>
      <p:sp>
        <p:nvSpPr>
          <p:cNvPr id="8" name="Text Placeholder 7">
            <a:extLst>
              <a:ext uri="{FF2B5EF4-FFF2-40B4-BE49-F238E27FC236}">
                <a16:creationId xmlns:a16="http://schemas.microsoft.com/office/drawing/2014/main" id="{FD372EAB-491F-A83A-81A9-42E0EAE421CC}"/>
              </a:ext>
            </a:extLst>
          </p:cNvPr>
          <p:cNvSpPr>
            <a:spLocks noGrp="1"/>
          </p:cNvSpPr>
          <p:nvPr>
            <p:ph type="body" sz="quarter" idx="13"/>
          </p:nvPr>
        </p:nvSpPr>
        <p:spPr/>
        <p:txBody>
          <a:bodyPr/>
          <a:lstStyle/>
          <a:p>
            <a:r>
              <a:rPr lang="en-US" dirty="0"/>
              <a:t>Student Interchange</a:t>
            </a:r>
          </a:p>
        </p:txBody>
      </p:sp>
      <p:sp>
        <p:nvSpPr>
          <p:cNvPr id="6" name="Content Placeholder 5">
            <a:extLst>
              <a:ext uri="{FF2B5EF4-FFF2-40B4-BE49-F238E27FC236}">
                <a16:creationId xmlns:a16="http://schemas.microsoft.com/office/drawing/2014/main" id="{D3CFE57A-6FA8-24FB-DB96-4F2C593EA638}"/>
              </a:ext>
            </a:extLst>
          </p:cNvPr>
          <p:cNvSpPr>
            <a:spLocks noGrp="1"/>
          </p:cNvSpPr>
          <p:nvPr>
            <p:ph sz="half" idx="1"/>
          </p:nvPr>
        </p:nvSpPr>
        <p:spPr/>
        <p:txBody>
          <a:bodyPr>
            <a:normAutofit fontScale="92500" lnSpcReduction="10000"/>
          </a:bodyPr>
          <a:lstStyle/>
          <a:p>
            <a:r>
              <a:rPr lang="en-US" dirty="0"/>
              <a:t>Individuals with permissions to the Student Interchange in </a:t>
            </a:r>
            <a:r>
              <a:rPr lang="en-US" dirty="0" err="1"/>
              <a:t>IdM</a:t>
            </a:r>
            <a:r>
              <a:rPr lang="en-US" dirty="0"/>
              <a:t> have access to student profile reports</a:t>
            </a:r>
          </a:p>
          <a:p>
            <a:pPr lvl="1"/>
            <a:r>
              <a:rPr lang="en-US" dirty="0"/>
              <a:t>STD~LEAVIEWER</a:t>
            </a:r>
          </a:p>
          <a:p>
            <a:pPr lvl="1"/>
            <a:r>
              <a:rPr lang="en-US" dirty="0"/>
              <a:t>STD~LEAUSER </a:t>
            </a:r>
          </a:p>
          <a:p>
            <a:r>
              <a:rPr lang="en-US" dirty="0"/>
              <a:t>Operational reports to assist LEAs with interchange files</a:t>
            </a:r>
          </a:p>
          <a:p>
            <a:pPr lvl="1"/>
            <a:r>
              <a:rPr lang="en-US" dirty="0"/>
              <a:t>Include historical SASID level lookups for specific data fields</a:t>
            </a:r>
          </a:p>
          <a:p>
            <a:r>
              <a:rPr lang="en-US" dirty="0"/>
              <a:t>They are connected to information from the student interchange files:</a:t>
            </a:r>
          </a:p>
          <a:p>
            <a:pPr lvl="1"/>
            <a:r>
              <a:rPr lang="en-US" dirty="0"/>
              <a:t>Student Demographics</a:t>
            </a:r>
          </a:p>
          <a:p>
            <a:pPr lvl="1"/>
            <a:r>
              <a:rPr lang="en-US" dirty="0"/>
              <a:t>Student School Association</a:t>
            </a:r>
          </a:p>
          <a:p>
            <a:pPr lvl="1"/>
            <a:r>
              <a:rPr lang="en-US" dirty="0"/>
              <a:t>Graduation Guidelines</a:t>
            </a:r>
          </a:p>
          <a:p>
            <a:endParaRPr lang="en-US" dirty="0"/>
          </a:p>
        </p:txBody>
      </p:sp>
      <p:sp>
        <p:nvSpPr>
          <p:cNvPr id="9" name="Text Placeholder 8">
            <a:extLst>
              <a:ext uri="{FF2B5EF4-FFF2-40B4-BE49-F238E27FC236}">
                <a16:creationId xmlns:a16="http://schemas.microsoft.com/office/drawing/2014/main" id="{7836E2E0-0F77-0F66-5DB5-962E627FAAEF}"/>
              </a:ext>
            </a:extLst>
          </p:cNvPr>
          <p:cNvSpPr>
            <a:spLocks noGrp="1"/>
          </p:cNvSpPr>
          <p:nvPr>
            <p:ph type="body" sz="quarter" idx="14"/>
          </p:nvPr>
        </p:nvSpPr>
        <p:spPr/>
        <p:txBody>
          <a:bodyPr/>
          <a:lstStyle/>
          <a:p>
            <a:r>
              <a:rPr lang="en-US" dirty="0"/>
              <a:t>Student End of Year</a:t>
            </a:r>
          </a:p>
        </p:txBody>
      </p:sp>
      <p:sp>
        <p:nvSpPr>
          <p:cNvPr id="7" name="Content Placeholder 6">
            <a:extLst>
              <a:ext uri="{FF2B5EF4-FFF2-40B4-BE49-F238E27FC236}">
                <a16:creationId xmlns:a16="http://schemas.microsoft.com/office/drawing/2014/main" id="{2FA8305E-BBB2-01F6-4396-255B2CD10F1C}"/>
              </a:ext>
            </a:extLst>
          </p:cNvPr>
          <p:cNvSpPr>
            <a:spLocks noGrp="1"/>
          </p:cNvSpPr>
          <p:nvPr>
            <p:ph sz="half" idx="2"/>
          </p:nvPr>
        </p:nvSpPr>
        <p:spPr/>
        <p:txBody>
          <a:bodyPr>
            <a:normAutofit/>
          </a:bodyPr>
          <a:lstStyle/>
          <a:p>
            <a:r>
              <a:rPr lang="en-US" dirty="0"/>
              <a:t>Available to individuals with permissions to Student End of Year in </a:t>
            </a:r>
            <a:r>
              <a:rPr lang="en-US" dirty="0" err="1"/>
              <a:t>IdM</a:t>
            </a:r>
            <a:endParaRPr lang="en-US" dirty="0"/>
          </a:p>
          <a:p>
            <a:pPr lvl="1"/>
            <a:r>
              <a:rPr lang="en-US" dirty="0"/>
              <a:t>SEY~LEAVIEWER</a:t>
            </a:r>
          </a:p>
          <a:p>
            <a:pPr lvl="1"/>
            <a:r>
              <a:rPr lang="en-US" dirty="0"/>
              <a:t>SEY~LEAUSER</a:t>
            </a:r>
          </a:p>
          <a:p>
            <a:pPr lvl="1"/>
            <a:r>
              <a:rPr lang="en-US" dirty="0"/>
              <a:t>SEY~LEAAPPROVER</a:t>
            </a:r>
          </a:p>
          <a:p>
            <a:r>
              <a:rPr lang="en-US" dirty="0"/>
              <a:t>Two main types</a:t>
            </a:r>
          </a:p>
          <a:p>
            <a:pPr lvl="1"/>
            <a:r>
              <a:rPr lang="en-US" dirty="0"/>
              <a:t>Operational</a:t>
            </a:r>
          </a:p>
          <a:p>
            <a:pPr lvl="1"/>
            <a:r>
              <a:rPr lang="en-US" dirty="0"/>
              <a:t>Preview/Validate Rates</a:t>
            </a:r>
          </a:p>
          <a:p>
            <a:r>
              <a:rPr lang="en-US" dirty="0"/>
              <a:t>Resource: </a:t>
            </a:r>
            <a:r>
              <a:rPr lang="en-US" dirty="0">
                <a:hlinkClick r:id="rId2"/>
              </a:rPr>
              <a:t>SEY CEDAR/COGNOS report guide (PDF)</a:t>
            </a:r>
            <a:endParaRPr lang="en-US" dirty="0"/>
          </a:p>
          <a:p>
            <a:endParaRPr lang="en-US" dirty="0"/>
          </a:p>
        </p:txBody>
      </p:sp>
      <p:sp>
        <p:nvSpPr>
          <p:cNvPr id="4" name="Slide Number Placeholder 3">
            <a:extLst>
              <a:ext uri="{FF2B5EF4-FFF2-40B4-BE49-F238E27FC236}">
                <a16:creationId xmlns:a16="http://schemas.microsoft.com/office/drawing/2014/main" id="{D9E04144-0C31-F744-3FE1-1A458C14CBE1}"/>
              </a:ext>
            </a:extLst>
          </p:cNvPr>
          <p:cNvSpPr>
            <a:spLocks noGrp="1"/>
          </p:cNvSpPr>
          <p:nvPr>
            <p:ph type="sldNum" sz="quarter" idx="12"/>
          </p:nvPr>
        </p:nvSpPr>
        <p:spPr/>
        <p:txBody>
          <a:bodyPr/>
          <a:lstStyle/>
          <a:p>
            <a:fld id="{C479D5F6-EDCB-402A-AC08-4943A1820E8F}" type="slidenum">
              <a:rPr lang="en-US" smtClean="0"/>
              <a:pPr/>
              <a:t>87</a:t>
            </a:fld>
            <a:endParaRPr lang="en-US" dirty="0"/>
          </a:p>
        </p:txBody>
      </p:sp>
    </p:spTree>
    <p:extLst>
      <p:ext uri="{BB962C8B-B14F-4D97-AF65-F5344CB8AC3E}">
        <p14:creationId xmlns:p14="http://schemas.microsoft.com/office/powerpoint/2010/main" val="9790450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4328C67-431B-BD67-AF39-9481D9FE8BE8}"/>
              </a:ext>
            </a:extLst>
          </p:cNvPr>
          <p:cNvSpPr>
            <a:spLocks noGrp="1"/>
          </p:cNvSpPr>
          <p:nvPr>
            <p:ph type="title"/>
          </p:nvPr>
        </p:nvSpPr>
        <p:spPr/>
        <p:txBody>
          <a:bodyPr/>
          <a:lstStyle/>
          <a:p>
            <a:r>
              <a:rPr lang="en-US" dirty="0"/>
              <a:t>SEY Report Types</a:t>
            </a:r>
          </a:p>
        </p:txBody>
      </p:sp>
      <p:sp>
        <p:nvSpPr>
          <p:cNvPr id="9" name="Content Placeholder 8">
            <a:extLst>
              <a:ext uri="{FF2B5EF4-FFF2-40B4-BE49-F238E27FC236}">
                <a16:creationId xmlns:a16="http://schemas.microsoft.com/office/drawing/2014/main" id="{5DA12323-96F5-4E82-CD7B-D63836D4F132}"/>
              </a:ext>
            </a:extLst>
          </p:cNvPr>
          <p:cNvSpPr>
            <a:spLocks noGrp="1"/>
          </p:cNvSpPr>
          <p:nvPr>
            <p:ph sz="quarter" idx="15"/>
          </p:nvPr>
        </p:nvSpPr>
        <p:spPr>
          <a:xfrm>
            <a:off x="227916" y="224405"/>
            <a:ext cx="5715000" cy="4109056"/>
          </a:xfrm>
        </p:spPr>
        <p:txBody>
          <a:bodyPr>
            <a:normAutofit fontScale="70000" lnSpcReduction="20000"/>
          </a:bodyPr>
          <a:lstStyle/>
          <a:p>
            <a:pPr marL="0" indent="0">
              <a:buNone/>
            </a:pPr>
            <a:r>
              <a:rPr lang="en-US" b="1" dirty="0"/>
              <a:t>Operational Reports</a:t>
            </a:r>
          </a:p>
          <a:p>
            <a:r>
              <a:rPr lang="en-US" dirty="0"/>
              <a:t>Adjustment File: Error Detail</a:t>
            </a:r>
          </a:p>
          <a:p>
            <a:r>
              <a:rPr lang="en-US" dirty="0"/>
              <a:t>Adjustment File: Error Summary</a:t>
            </a:r>
          </a:p>
          <a:p>
            <a:r>
              <a:rPr lang="en-US" dirty="0"/>
              <a:t>SASID Lookup: Anticipated Year of Graduation</a:t>
            </a:r>
          </a:p>
          <a:p>
            <a:r>
              <a:rPr lang="en-US" dirty="0"/>
              <a:t>SASID Lookup: Cross LEA</a:t>
            </a:r>
          </a:p>
          <a:p>
            <a:r>
              <a:rPr lang="en-US" dirty="0"/>
              <a:t>SASID Lookup: SEY and OCT record (prior, current, subsequent year)</a:t>
            </a:r>
          </a:p>
          <a:p>
            <a:r>
              <a:rPr lang="en-US" dirty="0"/>
              <a:t>SEY Error Summary and Detail Report</a:t>
            </a:r>
          </a:p>
          <a:p>
            <a:r>
              <a:rPr lang="en-US" dirty="0"/>
              <a:t>SEY Respondent Contact List</a:t>
            </a:r>
          </a:p>
          <a:p>
            <a:r>
              <a:rPr lang="en-US" dirty="0"/>
              <a:t>SEY Snapshot Records</a:t>
            </a:r>
          </a:p>
          <a:p>
            <a:r>
              <a:rPr lang="en-US" dirty="0"/>
              <a:t>Student List: HSED Recipients</a:t>
            </a:r>
          </a:p>
          <a:p>
            <a:r>
              <a:rPr lang="en-US" dirty="0"/>
              <a:t>Student List: Records Excluded from SEY Snapshot due to Criteria</a:t>
            </a:r>
          </a:p>
          <a:p>
            <a:r>
              <a:rPr lang="en-US" dirty="0"/>
              <a:t>Student List: SEY Homebased Education Status</a:t>
            </a:r>
          </a:p>
          <a:p>
            <a:endParaRPr lang="en-US" dirty="0"/>
          </a:p>
        </p:txBody>
      </p:sp>
      <p:sp>
        <p:nvSpPr>
          <p:cNvPr id="10" name="Content Placeholder 9">
            <a:extLst>
              <a:ext uri="{FF2B5EF4-FFF2-40B4-BE49-F238E27FC236}">
                <a16:creationId xmlns:a16="http://schemas.microsoft.com/office/drawing/2014/main" id="{C6EBA81A-F06A-9EB3-6D20-B72304A14563}"/>
              </a:ext>
            </a:extLst>
          </p:cNvPr>
          <p:cNvSpPr>
            <a:spLocks noGrp="1"/>
          </p:cNvSpPr>
          <p:nvPr>
            <p:ph sz="quarter" idx="16"/>
          </p:nvPr>
        </p:nvSpPr>
        <p:spPr>
          <a:xfrm>
            <a:off x="6096000" y="237619"/>
            <a:ext cx="5715000" cy="4095842"/>
          </a:xfrm>
        </p:spPr>
        <p:txBody>
          <a:bodyPr>
            <a:normAutofit fontScale="70000" lnSpcReduction="20000"/>
          </a:bodyPr>
          <a:lstStyle/>
          <a:p>
            <a:pPr marL="0" indent="0">
              <a:buNone/>
            </a:pPr>
            <a:r>
              <a:rPr lang="en-US" b="1" dirty="0"/>
              <a:t>Validating/Reviewing Rates</a:t>
            </a:r>
          </a:p>
          <a:p>
            <a:r>
              <a:rPr lang="en-US" dirty="0"/>
              <a:t>Dropout: District and School Rates</a:t>
            </a:r>
          </a:p>
          <a:p>
            <a:r>
              <a:rPr lang="en-US" dirty="0"/>
              <a:t>Student List: Dropouts</a:t>
            </a:r>
          </a:p>
          <a:p>
            <a:r>
              <a:rPr lang="en-US" dirty="0"/>
              <a:t>Graduation Rates: District and School by AYG</a:t>
            </a:r>
          </a:p>
          <a:p>
            <a:r>
              <a:rPr lang="en-US" dirty="0"/>
              <a:t>Graduation: 3-, 4-, 5-, 6-, 7- year rates by school year</a:t>
            </a:r>
          </a:p>
          <a:p>
            <a:r>
              <a:rPr lang="en-US" dirty="0"/>
              <a:t>Still Enrolled Rates: District and School by AYG</a:t>
            </a:r>
          </a:p>
          <a:p>
            <a:r>
              <a:rPr lang="en-US" dirty="0"/>
              <a:t>Student List: AYG Cohort</a:t>
            </a:r>
          </a:p>
          <a:p>
            <a:r>
              <a:rPr lang="en-US" dirty="0"/>
              <a:t>Student List: AYG Cohort Adjustments</a:t>
            </a:r>
          </a:p>
          <a:p>
            <a:r>
              <a:rPr lang="en-US" dirty="0"/>
              <a:t>Mobility: District and School Rates</a:t>
            </a:r>
          </a:p>
          <a:p>
            <a:r>
              <a:rPr lang="en-US" dirty="0"/>
              <a:t>Student List: District and School Mobility</a:t>
            </a:r>
          </a:p>
          <a:p>
            <a:r>
              <a:rPr lang="en-US" dirty="0"/>
              <a:t>School Summary of All Rates</a:t>
            </a:r>
          </a:p>
          <a:p>
            <a:endParaRPr lang="en-US" dirty="0"/>
          </a:p>
        </p:txBody>
      </p:sp>
      <p:sp>
        <p:nvSpPr>
          <p:cNvPr id="11" name="Content Placeholder 10">
            <a:extLst>
              <a:ext uri="{FF2B5EF4-FFF2-40B4-BE49-F238E27FC236}">
                <a16:creationId xmlns:a16="http://schemas.microsoft.com/office/drawing/2014/main" id="{C92B2C8F-5064-106A-41FF-1EDB60B83E85}"/>
              </a:ext>
            </a:extLst>
          </p:cNvPr>
          <p:cNvSpPr>
            <a:spLocks noGrp="1"/>
          </p:cNvSpPr>
          <p:nvPr>
            <p:ph sz="quarter" idx="17"/>
          </p:nvPr>
        </p:nvSpPr>
        <p:spPr>
          <a:xfrm>
            <a:off x="227916" y="4535764"/>
            <a:ext cx="5715000" cy="1356126"/>
          </a:xfrm>
        </p:spPr>
        <p:txBody>
          <a:bodyPr>
            <a:normAutofit fontScale="70000" lnSpcReduction="20000"/>
          </a:bodyPr>
          <a:lstStyle/>
          <a:p>
            <a:pPr marL="0" indent="0">
              <a:buNone/>
            </a:pPr>
            <a:r>
              <a:rPr lang="en-US" b="1" dirty="0"/>
              <a:t>Cross LEA Phase</a:t>
            </a:r>
          </a:p>
          <a:p>
            <a:r>
              <a:rPr lang="en-US" dirty="0"/>
              <a:t>Cross LEA List – Students Removed from AYG Cohort</a:t>
            </a:r>
          </a:p>
          <a:p>
            <a:r>
              <a:rPr lang="en-US" dirty="0"/>
              <a:t>Cross LEA List – Students with SE700 errors or warnings</a:t>
            </a:r>
          </a:p>
          <a:p>
            <a:pPr marL="0" indent="0">
              <a:buNone/>
            </a:pPr>
            <a:endParaRPr lang="en-US" b="1" dirty="0"/>
          </a:p>
        </p:txBody>
      </p:sp>
      <p:sp>
        <p:nvSpPr>
          <p:cNvPr id="7" name="Slide Number Placeholder 6">
            <a:extLst>
              <a:ext uri="{FF2B5EF4-FFF2-40B4-BE49-F238E27FC236}">
                <a16:creationId xmlns:a16="http://schemas.microsoft.com/office/drawing/2014/main" id="{5B7BA3E6-8762-D7B2-DAE0-4715F4D2AE7B}"/>
              </a:ext>
            </a:extLst>
          </p:cNvPr>
          <p:cNvSpPr>
            <a:spLocks noGrp="1"/>
          </p:cNvSpPr>
          <p:nvPr>
            <p:ph type="sldNum" sz="quarter" idx="12"/>
          </p:nvPr>
        </p:nvSpPr>
        <p:spPr/>
        <p:txBody>
          <a:bodyPr/>
          <a:lstStyle/>
          <a:p>
            <a:fld id="{C479D5F6-EDCB-402A-AC08-4943A1820E8F}" type="slidenum">
              <a:rPr lang="en-US" smtClean="0"/>
              <a:pPr/>
              <a:t>88</a:t>
            </a:fld>
            <a:endParaRPr lang="en-US" dirty="0"/>
          </a:p>
        </p:txBody>
      </p:sp>
      <p:sp>
        <p:nvSpPr>
          <p:cNvPr id="12" name="Content Placeholder 10">
            <a:extLst>
              <a:ext uri="{FF2B5EF4-FFF2-40B4-BE49-F238E27FC236}">
                <a16:creationId xmlns:a16="http://schemas.microsoft.com/office/drawing/2014/main" id="{AB945DE6-87B8-4FA3-F6A7-62B92A969916}"/>
              </a:ext>
            </a:extLst>
          </p:cNvPr>
          <p:cNvSpPr txBox="1">
            <a:spLocks/>
          </p:cNvSpPr>
          <p:nvPr/>
        </p:nvSpPr>
        <p:spPr>
          <a:xfrm>
            <a:off x="6096000" y="4535764"/>
            <a:ext cx="5715000" cy="13561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t>Federal Reporting</a:t>
            </a:r>
          </a:p>
          <a:p>
            <a:r>
              <a:rPr lang="en-US" sz="1800" dirty="0"/>
              <a:t>Federal Reporting: Graduation Data</a:t>
            </a:r>
          </a:p>
          <a:p>
            <a:pPr lvl="1"/>
            <a:r>
              <a:rPr lang="en-US" sz="1600" dirty="0"/>
              <a:t>Also includes dropout counts for federal reporting</a:t>
            </a:r>
          </a:p>
          <a:p>
            <a:pPr marL="0" indent="0">
              <a:buFont typeface="Arial" panose="020B0604020202020204" pitchFamily="34" charset="0"/>
              <a:buNone/>
            </a:pPr>
            <a:endParaRPr lang="en-US" sz="1800" b="1" dirty="0"/>
          </a:p>
        </p:txBody>
      </p:sp>
    </p:spTree>
    <p:extLst>
      <p:ext uri="{BB962C8B-B14F-4D97-AF65-F5344CB8AC3E}">
        <p14:creationId xmlns:p14="http://schemas.microsoft.com/office/powerpoint/2010/main" val="24534587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01508-D2C4-A896-2B57-6D21DE93CF4A}"/>
              </a:ext>
            </a:extLst>
          </p:cNvPr>
          <p:cNvSpPr>
            <a:spLocks noGrp="1"/>
          </p:cNvSpPr>
          <p:nvPr>
            <p:ph type="ctrTitle"/>
          </p:nvPr>
        </p:nvSpPr>
        <p:spPr/>
        <p:txBody>
          <a:bodyPr/>
          <a:lstStyle/>
          <a:p>
            <a:r>
              <a:rPr lang="en-US" dirty="0"/>
              <a:t>Status Dashboard</a:t>
            </a:r>
          </a:p>
        </p:txBody>
      </p:sp>
      <p:sp>
        <p:nvSpPr>
          <p:cNvPr id="3" name="Slide Number Placeholder 2">
            <a:extLst>
              <a:ext uri="{FF2B5EF4-FFF2-40B4-BE49-F238E27FC236}">
                <a16:creationId xmlns:a16="http://schemas.microsoft.com/office/drawing/2014/main" id="{DA75A990-9759-F133-0A65-C7C024519AC9}"/>
              </a:ext>
            </a:extLst>
          </p:cNvPr>
          <p:cNvSpPr>
            <a:spLocks noGrp="1"/>
          </p:cNvSpPr>
          <p:nvPr>
            <p:ph type="sldNum" sz="quarter" idx="12"/>
          </p:nvPr>
        </p:nvSpPr>
        <p:spPr/>
        <p:txBody>
          <a:bodyPr/>
          <a:lstStyle/>
          <a:p>
            <a:fld id="{C479D5F6-EDCB-402A-AC08-4943A1820E8F}" type="slidenum">
              <a:rPr lang="en-US" smtClean="0"/>
              <a:pPr/>
              <a:t>89</a:t>
            </a:fld>
            <a:endParaRPr lang="en-US" dirty="0"/>
          </a:p>
        </p:txBody>
      </p:sp>
    </p:spTree>
    <p:extLst>
      <p:ext uri="{BB962C8B-B14F-4D97-AF65-F5344CB8AC3E}">
        <p14:creationId xmlns:p14="http://schemas.microsoft.com/office/powerpoint/2010/main" val="14373349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ED3E60-1ABC-4331-8AEC-8A66132C197C}"/>
              </a:ext>
            </a:extLst>
          </p:cNvPr>
          <p:cNvSpPr>
            <a:spLocks noGrp="1"/>
          </p:cNvSpPr>
          <p:nvPr>
            <p:ph type="title"/>
          </p:nvPr>
        </p:nvSpPr>
        <p:spPr>
          <a:xfrm>
            <a:off x="443564" y="218142"/>
            <a:ext cx="9321873" cy="713172"/>
          </a:xfrm>
        </p:spPr>
        <p:txBody>
          <a:bodyPr/>
          <a:lstStyle/>
          <a:p>
            <a:r>
              <a:rPr lang="en-US" dirty="0"/>
              <a:t>Status Dashboard Uses</a:t>
            </a:r>
          </a:p>
        </p:txBody>
      </p:sp>
      <p:sp>
        <p:nvSpPr>
          <p:cNvPr id="5" name="Content Placeholder 4">
            <a:extLst>
              <a:ext uri="{FF2B5EF4-FFF2-40B4-BE49-F238E27FC236}">
                <a16:creationId xmlns:a16="http://schemas.microsoft.com/office/drawing/2014/main" id="{7DD0A85E-530B-4E11-B6AF-09284D70CF70}"/>
              </a:ext>
            </a:extLst>
          </p:cNvPr>
          <p:cNvSpPr>
            <a:spLocks noGrp="1"/>
          </p:cNvSpPr>
          <p:nvPr>
            <p:ph idx="1"/>
          </p:nvPr>
        </p:nvSpPr>
        <p:spPr>
          <a:xfrm>
            <a:off x="443565" y="1260125"/>
            <a:ext cx="11132917" cy="4645693"/>
          </a:xfrm>
        </p:spPr>
        <p:txBody>
          <a:bodyPr>
            <a:normAutofit fontScale="92500" lnSpcReduction="10000"/>
          </a:bodyPr>
          <a:lstStyle/>
          <a:p>
            <a:r>
              <a:rPr lang="en-US" dirty="0"/>
              <a:t>Allows you to review the status of a submitted interchange file or snapshot</a:t>
            </a:r>
          </a:p>
          <a:p>
            <a:pPr lvl="1"/>
            <a:r>
              <a:rPr lang="en-US" dirty="0"/>
              <a:t>Quantity of errors</a:t>
            </a:r>
          </a:p>
          <a:p>
            <a:pPr lvl="1"/>
            <a:r>
              <a:rPr lang="en-US" dirty="0"/>
              <a:t>Data Exists ‘Y’ means successful snapshot creation</a:t>
            </a:r>
          </a:p>
          <a:p>
            <a:pPr lvl="1"/>
            <a:r>
              <a:rPr lang="en-US" dirty="0"/>
              <a:t>Data Locked ‘Y’ means snapshot creation is not available</a:t>
            </a:r>
          </a:p>
          <a:p>
            <a:pPr lvl="2"/>
            <a:r>
              <a:rPr lang="en-US" dirty="0"/>
              <a:t>Post-Cross LEA updates can be completed in this status</a:t>
            </a:r>
          </a:p>
          <a:p>
            <a:pPr lvl="1"/>
            <a:r>
              <a:rPr lang="en-US" dirty="0"/>
              <a:t>Overall Status</a:t>
            </a:r>
          </a:p>
          <a:p>
            <a:pPr lvl="2"/>
            <a:r>
              <a:rPr lang="en-US" dirty="0"/>
              <a:t>‘P’ Pending</a:t>
            </a:r>
          </a:p>
          <a:p>
            <a:pPr lvl="2"/>
            <a:r>
              <a:rPr lang="en-US" dirty="0"/>
              <a:t>‘S’ Submitted</a:t>
            </a:r>
          </a:p>
          <a:p>
            <a:pPr lvl="1"/>
            <a:r>
              <a:rPr lang="en-US" dirty="0"/>
              <a:t>Last Updated Date</a:t>
            </a:r>
          </a:p>
          <a:p>
            <a:pPr lvl="2"/>
            <a:r>
              <a:rPr lang="en-US" dirty="0"/>
              <a:t>This date/time should be more recent on your SEY snapshot than on the related student interchange files</a:t>
            </a:r>
          </a:p>
          <a:p>
            <a:r>
              <a:rPr lang="en-US" dirty="0"/>
              <a:t>Used to submit snapshot to CDE</a:t>
            </a:r>
          </a:p>
          <a:p>
            <a:r>
              <a:rPr lang="en-US" dirty="0"/>
              <a:t>Used to download the superintendent verification (sign-off) form during the final phase of data collection</a:t>
            </a:r>
          </a:p>
          <a:p>
            <a:pPr lvl="1"/>
            <a:r>
              <a:rPr lang="en-US" dirty="0"/>
              <a:t>Last Updated Date on the status dashboard must be prior to the date on the sign-off form for the form to be accepted</a:t>
            </a:r>
          </a:p>
        </p:txBody>
      </p:sp>
      <p:sp>
        <p:nvSpPr>
          <p:cNvPr id="3" name="Slide Number Placeholder 2">
            <a:extLst>
              <a:ext uri="{FF2B5EF4-FFF2-40B4-BE49-F238E27FC236}">
                <a16:creationId xmlns:a16="http://schemas.microsoft.com/office/drawing/2014/main" id="{B15AE8C5-5E45-40C2-9728-58855BCCD180}"/>
              </a:ext>
            </a:extLst>
          </p:cNvPr>
          <p:cNvSpPr>
            <a:spLocks noGrp="1"/>
          </p:cNvSpPr>
          <p:nvPr>
            <p:ph type="sldNum" sz="quarter" idx="12"/>
          </p:nvPr>
        </p:nvSpPr>
        <p:spPr>
          <a:xfrm>
            <a:off x="332873" y="6356350"/>
            <a:ext cx="2743200" cy="365125"/>
          </a:xfrm>
        </p:spPr>
        <p:txBody>
          <a:bodyPr/>
          <a:lstStyle/>
          <a:p>
            <a:fld id="{C479D5F6-EDCB-402A-AC08-4943A1820E8F}" type="slidenum">
              <a:rPr lang="en-US" smtClean="0"/>
              <a:pPr/>
              <a:t>90</a:t>
            </a:fld>
            <a:endParaRPr lang="en-US" dirty="0"/>
          </a:p>
        </p:txBody>
      </p:sp>
    </p:spTree>
    <p:extLst>
      <p:ext uri="{BB962C8B-B14F-4D97-AF65-F5344CB8AC3E}">
        <p14:creationId xmlns:p14="http://schemas.microsoft.com/office/powerpoint/2010/main" val="13505400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C9B21-BF28-4967-9526-37640C271336}"/>
              </a:ext>
            </a:extLst>
          </p:cNvPr>
          <p:cNvSpPr>
            <a:spLocks noGrp="1"/>
          </p:cNvSpPr>
          <p:nvPr>
            <p:ph type="title"/>
          </p:nvPr>
        </p:nvSpPr>
        <p:spPr/>
        <p:txBody>
          <a:bodyPr/>
          <a:lstStyle/>
          <a:p>
            <a:r>
              <a:rPr lang="en-US" dirty="0"/>
              <a:t>Status Dashboard Steps and LEA Approver Tasks</a:t>
            </a:r>
          </a:p>
        </p:txBody>
      </p:sp>
      <p:sp>
        <p:nvSpPr>
          <p:cNvPr id="6" name="Content Placeholder 5">
            <a:extLst>
              <a:ext uri="{FF2B5EF4-FFF2-40B4-BE49-F238E27FC236}">
                <a16:creationId xmlns:a16="http://schemas.microsoft.com/office/drawing/2014/main" id="{4A699ED2-7464-C5E4-AAE2-26432F336E33}"/>
              </a:ext>
            </a:extLst>
          </p:cNvPr>
          <p:cNvSpPr>
            <a:spLocks noGrp="1"/>
          </p:cNvSpPr>
          <p:nvPr>
            <p:ph sz="quarter" idx="17"/>
          </p:nvPr>
        </p:nvSpPr>
        <p:spPr>
          <a:xfrm>
            <a:off x="227916" y="4627659"/>
            <a:ext cx="6775857" cy="1113183"/>
          </a:xfrm>
        </p:spPr>
        <p:txBody>
          <a:bodyPr>
            <a:normAutofit fontScale="85000" lnSpcReduction="10000"/>
          </a:bodyPr>
          <a:lstStyle/>
          <a:p>
            <a:pPr marL="0" indent="0">
              <a:buNone/>
            </a:pPr>
            <a:r>
              <a:rPr lang="en-US" b="1" dirty="0"/>
              <a:t>LEA Approver Tasks:</a:t>
            </a:r>
          </a:p>
          <a:p>
            <a:pPr lvl="1"/>
            <a:r>
              <a:rPr lang="en-US" dirty="0"/>
              <a:t>Regular Phase &amp; Cross LEA Phase = </a:t>
            </a:r>
            <a:r>
              <a:rPr lang="en-US" b="1" i="1" dirty="0"/>
              <a:t>Submit to CDE</a:t>
            </a:r>
          </a:p>
          <a:p>
            <a:pPr lvl="1"/>
            <a:r>
              <a:rPr lang="en-US" dirty="0"/>
              <a:t>Post-Cross LEA Phase = </a:t>
            </a:r>
            <a:r>
              <a:rPr lang="en-US" b="1" i="1" dirty="0"/>
              <a:t>Download Sign Off Form</a:t>
            </a:r>
          </a:p>
        </p:txBody>
      </p:sp>
      <p:sp>
        <p:nvSpPr>
          <p:cNvPr id="4" name="Slide Number Placeholder 3">
            <a:extLst>
              <a:ext uri="{FF2B5EF4-FFF2-40B4-BE49-F238E27FC236}">
                <a16:creationId xmlns:a16="http://schemas.microsoft.com/office/drawing/2014/main" id="{81A8E277-D79C-4055-94E3-0A229D517B49}"/>
              </a:ext>
            </a:extLst>
          </p:cNvPr>
          <p:cNvSpPr>
            <a:spLocks noGrp="1"/>
          </p:cNvSpPr>
          <p:nvPr>
            <p:ph type="sldNum" sz="quarter" idx="12"/>
          </p:nvPr>
        </p:nvSpPr>
        <p:spPr/>
        <p:txBody>
          <a:bodyPr/>
          <a:lstStyle/>
          <a:p>
            <a:fld id="{C479D5F6-EDCB-402A-AC08-4943A1820E8F}" type="slidenum">
              <a:rPr lang="en-US" smtClean="0"/>
              <a:pPr/>
              <a:t>91</a:t>
            </a:fld>
            <a:endParaRPr lang="en-US" dirty="0"/>
          </a:p>
        </p:txBody>
      </p:sp>
      <p:pic>
        <p:nvPicPr>
          <p:cNvPr id="8" name="Content Placeholder 7">
            <a:extLst>
              <a:ext uri="{FF2B5EF4-FFF2-40B4-BE49-F238E27FC236}">
                <a16:creationId xmlns:a16="http://schemas.microsoft.com/office/drawing/2014/main" id="{EDFA7C53-FD86-BB1C-71EC-F2C7C1B8FF6C}"/>
              </a:ext>
              <a:ext uri="{C183D7F6-B498-43B3-948B-1728B52AA6E4}">
                <adec:decorative xmlns:adec="http://schemas.microsoft.com/office/drawing/2017/decorative" val="1"/>
              </a:ext>
            </a:extLst>
          </p:cNvPr>
          <p:cNvPicPr>
            <a:picLocks noGrp="1" noChangeAspect="1"/>
          </p:cNvPicPr>
          <p:nvPr>
            <p:ph sz="quarter" idx="15"/>
          </p:nvPr>
        </p:nvPicPr>
        <p:blipFill>
          <a:blip r:embed="rId3"/>
          <a:stretch>
            <a:fillRect/>
          </a:stretch>
        </p:blipFill>
        <p:spPr>
          <a:xfrm>
            <a:off x="157680" y="88877"/>
            <a:ext cx="6775857" cy="4225454"/>
          </a:xfrm>
          <a:prstGeom prst="rect">
            <a:avLst/>
          </a:prstGeom>
        </p:spPr>
      </p:pic>
      <p:sp>
        <p:nvSpPr>
          <p:cNvPr id="9" name="Content Placeholder 14">
            <a:extLst>
              <a:ext uri="{FF2B5EF4-FFF2-40B4-BE49-F238E27FC236}">
                <a16:creationId xmlns:a16="http://schemas.microsoft.com/office/drawing/2014/main" id="{0AB5329A-B313-E0D5-CEE1-1C7A6CDD17C8}"/>
              </a:ext>
            </a:extLst>
          </p:cNvPr>
          <p:cNvSpPr>
            <a:spLocks noGrp="1"/>
          </p:cNvSpPr>
          <p:nvPr>
            <p:ph sz="quarter" idx="16"/>
          </p:nvPr>
        </p:nvSpPr>
        <p:spPr>
          <a:xfrm>
            <a:off x="7003773" y="237619"/>
            <a:ext cx="5030547" cy="5231358"/>
          </a:xfrm>
        </p:spPr>
        <p:txBody>
          <a:bodyPr>
            <a:normAutofit fontScale="62500" lnSpcReduction="20000"/>
          </a:bodyPr>
          <a:lstStyle/>
          <a:p>
            <a:pPr marL="0" indent="0">
              <a:buNone/>
            </a:pPr>
            <a:r>
              <a:rPr lang="en-US" b="1" dirty="0"/>
              <a:t>Features</a:t>
            </a:r>
          </a:p>
          <a:p>
            <a:r>
              <a:rPr lang="en-US" dirty="0"/>
              <a:t>Snapshot Overview</a:t>
            </a:r>
          </a:p>
          <a:p>
            <a:pPr lvl="1"/>
            <a:r>
              <a:rPr lang="en-US" dirty="0"/>
              <a:t>Overall Status (N, P, S)</a:t>
            </a:r>
          </a:p>
          <a:p>
            <a:pPr lvl="1"/>
            <a:r>
              <a:rPr lang="en-US" dirty="0"/>
              <a:t>Last Updated By…</a:t>
            </a:r>
            <a:r>
              <a:rPr lang="en-US" dirty="0" err="1"/>
              <a:t>IdM</a:t>
            </a:r>
            <a:r>
              <a:rPr lang="en-US" dirty="0"/>
              <a:t> user email address</a:t>
            </a:r>
          </a:p>
          <a:p>
            <a:pPr lvl="1"/>
            <a:r>
              <a:rPr lang="en-US" dirty="0"/>
              <a:t>Last Updated Date</a:t>
            </a:r>
          </a:p>
          <a:p>
            <a:r>
              <a:rPr lang="en-US" dirty="0"/>
              <a:t>Snapshot Details</a:t>
            </a:r>
          </a:p>
          <a:p>
            <a:pPr lvl="1"/>
            <a:r>
              <a:rPr lang="en-US" dirty="0"/>
              <a:t>Total Records</a:t>
            </a:r>
          </a:p>
          <a:p>
            <a:pPr lvl="2"/>
            <a:r>
              <a:rPr lang="en-US" dirty="0"/>
              <a:t>At least one per attending student, possibly more</a:t>
            </a:r>
          </a:p>
          <a:p>
            <a:pPr lvl="1"/>
            <a:r>
              <a:rPr lang="en-US" dirty="0"/>
              <a:t>Validation Errors (All)</a:t>
            </a:r>
          </a:p>
          <a:p>
            <a:pPr lvl="2"/>
            <a:r>
              <a:rPr lang="en-US" dirty="0"/>
              <a:t>Count of all errors</a:t>
            </a:r>
          </a:p>
          <a:p>
            <a:pPr lvl="2"/>
            <a:r>
              <a:rPr lang="en-US" dirty="0"/>
              <a:t>Snapshots cannot be submitted if this value is not 0</a:t>
            </a:r>
          </a:p>
          <a:p>
            <a:pPr lvl="1"/>
            <a:r>
              <a:rPr lang="en-US" dirty="0"/>
              <a:t>SE500 error count</a:t>
            </a:r>
          </a:p>
          <a:p>
            <a:pPr lvl="1"/>
            <a:r>
              <a:rPr lang="en-US" dirty="0"/>
              <a:t>Regular Phase, Cross LEA, Post Cross Rule Count</a:t>
            </a:r>
          </a:p>
          <a:p>
            <a:pPr lvl="2"/>
            <a:r>
              <a:rPr lang="en-US" dirty="0"/>
              <a:t>Count of all errors and warnings for the phase</a:t>
            </a:r>
          </a:p>
          <a:p>
            <a:pPr lvl="2"/>
            <a:r>
              <a:rPr lang="en-US" dirty="0"/>
              <a:t>Snapshots can still be submitted even if these fields are not 0 because they are reflecting warning counts</a:t>
            </a:r>
          </a:p>
          <a:p>
            <a:pPr lvl="2"/>
            <a:r>
              <a:rPr lang="en-US" dirty="0"/>
              <a:t>Reminder: Error free does not mean there aren’t data issues</a:t>
            </a:r>
          </a:p>
          <a:p>
            <a:r>
              <a:rPr lang="en-US" dirty="0"/>
              <a:t>Student Interchange Info</a:t>
            </a:r>
          </a:p>
          <a:p>
            <a:pPr lvl="1"/>
            <a:r>
              <a:rPr lang="en-US" dirty="0"/>
              <a:t>Error count and last updated date for DEM (untagged), SSA (untagged), GG, and ADJ files</a:t>
            </a:r>
          </a:p>
          <a:p>
            <a:pPr lvl="1"/>
            <a:r>
              <a:rPr lang="en-US" dirty="0"/>
              <a:t>Note: ADJ file is only used in special circumstances, a LEA mean submit their snapshot without needing this file</a:t>
            </a:r>
          </a:p>
        </p:txBody>
      </p:sp>
    </p:spTree>
    <p:extLst>
      <p:ext uri="{BB962C8B-B14F-4D97-AF65-F5344CB8AC3E}">
        <p14:creationId xmlns:p14="http://schemas.microsoft.com/office/powerpoint/2010/main" val="42772727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3DE0B9-3EA3-62F0-3B21-2CE1BC8825BF}"/>
              </a:ext>
            </a:extLst>
          </p:cNvPr>
          <p:cNvSpPr>
            <a:spLocks noGrp="1"/>
          </p:cNvSpPr>
          <p:nvPr>
            <p:ph type="ctrTitle"/>
          </p:nvPr>
        </p:nvSpPr>
        <p:spPr/>
        <p:txBody>
          <a:bodyPr/>
          <a:lstStyle/>
          <a:p>
            <a:r>
              <a:rPr lang="en-US" dirty="0"/>
              <a:t>Contact &amp; Resources</a:t>
            </a:r>
          </a:p>
        </p:txBody>
      </p:sp>
      <p:sp>
        <p:nvSpPr>
          <p:cNvPr id="3" name="Slide Number Placeholder 2">
            <a:extLst>
              <a:ext uri="{FF2B5EF4-FFF2-40B4-BE49-F238E27FC236}">
                <a16:creationId xmlns:a16="http://schemas.microsoft.com/office/drawing/2014/main" id="{5A9C88AA-778B-21AA-FF6D-5E0693F0AE6D}"/>
              </a:ext>
            </a:extLst>
          </p:cNvPr>
          <p:cNvSpPr>
            <a:spLocks noGrp="1"/>
          </p:cNvSpPr>
          <p:nvPr>
            <p:ph type="sldNum" sz="quarter" idx="12"/>
          </p:nvPr>
        </p:nvSpPr>
        <p:spPr/>
        <p:txBody>
          <a:bodyPr/>
          <a:lstStyle/>
          <a:p>
            <a:fld id="{C479D5F6-EDCB-402A-AC08-4943A1820E8F}" type="slidenum">
              <a:rPr lang="en-US" smtClean="0"/>
              <a:pPr/>
              <a:t>92</a:t>
            </a:fld>
            <a:endParaRPr lang="en-US" dirty="0"/>
          </a:p>
        </p:txBody>
      </p:sp>
    </p:spTree>
    <p:extLst>
      <p:ext uri="{BB962C8B-B14F-4D97-AF65-F5344CB8AC3E}">
        <p14:creationId xmlns:p14="http://schemas.microsoft.com/office/powerpoint/2010/main" val="32133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7BFDDD-000E-DCB2-6974-EBA8B26F399C}"/>
              </a:ext>
            </a:extLst>
          </p:cNvPr>
          <p:cNvSpPr>
            <a:spLocks noGrp="1"/>
          </p:cNvSpPr>
          <p:nvPr>
            <p:ph type="title"/>
          </p:nvPr>
        </p:nvSpPr>
        <p:spPr/>
        <p:txBody>
          <a:bodyPr/>
          <a:lstStyle/>
          <a:p>
            <a:r>
              <a:rPr lang="en-US"/>
              <a:t>Resource: SEY Collection Manual</a:t>
            </a:r>
            <a:endParaRPr lang="en-US" dirty="0"/>
          </a:p>
        </p:txBody>
      </p:sp>
      <p:sp>
        <p:nvSpPr>
          <p:cNvPr id="6" name="Content Placeholder 5">
            <a:extLst>
              <a:ext uri="{FF2B5EF4-FFF2-40B4-BE49-F238E27FC236}">
                <a16:creationId xmlns:a16="http://schemas.microsoft.com/office/drawing/2014/main" id="{1045AF51-9369-C524-1493-3E685A546E7D}"/>
              </a:ext>
            </a:extLst>
          </p:cNvPr>
          <p:cNvSpPr>
            <a:spLocks noGrp="1"/>
          </p:cNvSpPr>
          <p:nvPr>
            <p:ph sz="half" idx="1"/>
          </p:nvPr>
        </p:nvSpPr>
        <p:spPr/>
        <p:txBody>
          <a:bodyPr>
            <a:normAutofit fontScale="92500" lnSpcReduction="10000"/>
          </a:bodyPr>
          <a:lstStyle/>
          <a:p>
            <a:r>
              <a:rPr lang="en-US" dirty="0"/>
              <a:t>Available on </a:t>
            </a:r>
            <a:r>
              <a:rPr lang="en-US" dirty="0">
                <a:hlinkClick r:id="rId3"/>
              </a:rPr>
              <a:t>Student End of Year Page</a:t>
            </a:r>
            <a:endParaRPr lang="en-US" dirty="0"/>
          </a:p>
          <a:p>
            <a:r>
              <a:rPr lang="en-US" dirty="0"/>
              <a:t>Update in progress for 2025-2026, expected May 2026</a:t>
            </a:r>
          </a:p>
          <a:p>
            <a:r>
              <a:rPr lang="en-US" dirty="0"/>
              <a:t>Topics include:</a:t>
            </a:r>
          </a:p>
          <a:p>
            <a:pPr lvl="1"/>
            <a:r>
              <a:rPr lang="en-US" dirty="0"/>
              <a:t>Collection Phases and Requirements</a:t>
            </a:r>
          </a:p>
          <a:p>
            <a:pPr lvl="2"/>
            <a:r>
              <a:rPr lang="en-US" dirty="0"/>
              <a:t>Steps</a:t>
            </a:r>
          </a:p>
          <a:p>
            <a:pPr lvl="2"/>
            <a:r>
              <a:rPr lang="en-US" dirty="0"/>
              <a:t>Unique Features</a:t>
            </a:r>
          </a:p>
          <a:p>
            <a:pPr lvl="1"/>
            <a:r>
              <a:rPr lang="en-US" dirty="0"/>
              <a:t>SEY Data Use</a:t>
            </a:r>
          </a:p>
          <a:p>
            <a:pPr lvl="2"/>
            <a:r>
              <a:rPr lang="en-US" dirty="0"/>
              <a:t>Graduation/Completion</a:t>
            </a:r>
          </a:p>
          <a:p>
            <a:pPr lvl="2"/>
            <a:r>
              <a:rPr lang="en-US" dirty="0"/>
              <a:t>Dropout</a:t>
            </a:r>
          </a:p>
          <a:p>
            <a:pPr lvl="2"/>
            <a:r>
              <a:rPr lang="en-US" dirty="0"/>
              <a:t>Mobility/Stability</a:t>
            </a:r>
          </a:p>
          <a:p>
            <a:pPr lvl="2"/>
            <a:r>
              <a:rPr lang="en-US" dirty="0"/>
              <a:t>Other  Uses</a:t>
            </a:r>
          </a:p>
          <a:p>
            <a:pPr lvl="1"/>
            <a:r>
              <a:rPr lang="en-US" dirty="0"/>
              <a:t>SEY Data Privacy Guidelines</a:t>
            </a:r>
          </a:p>
          <a:p>
            <a:pPr lvl="1"/>
            <a:r>
              <a:rPr lang="en-US" dirty="0"/>
              <a:t>Frequently Asked Questions</a:t>
            </a:r>
          </a:p>
          <a:p>
            <a:pPr lvl="2"/>
            <a:r>
              <a:rPr lang="en-US" sz="1300" dirty="0"/>
              <a:t>AYG Cohort scenarios &amp; data implications</a:t>
            </a:r>
          </a:p>
          <a:p>
            <a:r>
              <a:rPr lang="en-US" dirty="0"/>
              <a:t>Common Coding scenarios are migrating to the SSA Record Guide</a:t>
            </a:r>
          </a:p>
          <a:p>
            <a:endParaRPr lang="en-US" dirty="0"/>
          </a:p>
          <a:p>
            <a:pPr marL="0" indent="0">
              <a:buNone/>
            </a:pPr>
            <a:endParaRPr lang="en-US" dirty="0"/>
          </a:p>
        </p:txBody>
      </p:sp>
      <p:pic>
        <p:nvPicPr>
          <p:cNvPr id="3" name="Picture Placeholder 2">
            <a:extLst>
              <a:ext uri="{FF2B5EF4-FFF2-40B4-BE49-F238E27FC236}">
                <a16:creationId xmlns:a16="http://schemas.microsoft.com/office/drawing/2014/main" id="{77BA7400-D4EE-EBC4-7E98-E69E17B1ED60}"/>
              </a:ext>
              <a:ext uri="{C183D7F6-B498-43B3-948B-1728B52AA6E4}">
                <adec:decorative xmlns:adec="http://schemas.microsoft.com/office/drawing/2017/decorative" val="1"/>
              </a:ext>
            </a:extLst>
          </p:cNvPr>
          <p:cNvPicPr>
            <a:picLocks noGrp="1" noChangeAspect="1"/>
          </p:cNvPicPr>
          <p:nvPr>
            <p:ph type="pic" sz="quarter" idx="10"/>
          </p:nvPr>
        </p:nvPicPr>
        <p:blipFill>
          <a:blip r:embed="rId4"/>
          <a:srcRect b="32686"/>
          <a:stretch>
            <a:fillRect/>
          </a:stretch>
        </p:blipFill>
        <p:spPr>
          <a:xfrm>
            <a:off x="593726" y="1078272"/>
            <a:ext cx="5257800" cy="4572000"/>
          </a:xfrm>
          <a:prstGeom prst="rect">
            <a:avLst/>
          </a:prstGeom>
        </p:spPr>
      </p:pic>
    </p:spTree>
    <p:extLst>
      <p:ext uri="{BB962C8B-B14F-4D97-AF65-F5344CB8AC3E}">
        <p14:creationId xmlns:p14="http://schemas.microsoft.com/office/powerpoint/2010/main" val="6715066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A899A-0B31-3D09-6A1A-FDE77B5799A9}"/>
              </a:ext>
            </a:extLst>
          </p:cNvPr>
          <p:cNvSpPr>
            <a:spLocks noGrp="1"/>
          </p:cNvSpPr>
          <p:nvPr>
            <p:ph type="title"/>
          </p:nvPr>
        </p:nvSpPr>
        <p:spPr/>
        <p:txBody>
          <a:bodyPr/>
          <a:lstStyle/>
          <a:p>
            <a:r>
              <a:rPr lang="en-US" dirty="0"/>
              <a:t>Resource: SEY CEDAR Report Guide</a:t>
            </a:r>
          </a:p>
        </p:txBody>
      </p:sp>
      <p:sp>
        <p:nvSpPr>
          <p:cNvPr id="3" name="Content Placeholder 2">
            <a:extLst>
              <a:ext uri="{FF2B5EF4-FFF2-40B4-BE49-F238E27FC236}">
                <a16:creationId xmlns:a16="http://schemas.microsoft.com/office/drawing/2014/main" id="{2D1BAED8-7AAB-9B74-E7E0-C01CF59318B5}"/>
              </a:ext>
            </a:extLst>
          </p:cNvPr>
          <p:cNvSpPr>
            <a:spLocks noGrp="1"/>
          </p:cNvSpPr>
          <p:nvPr>
            <p:ph sz="half" idx="1"/>
          </p:nvPr>
        </p:nvSpPr>
        <p:spPr/>
        <p:txBody>
          <a:bodyPr/>
          <a:lstStyle/>
          <a:p>
            <a:r>
              <a:rPr lang="en-US" dirty="0"/>
              <a:t>Available on </a:t>
            </a:r>
            <a:r>
              <a:rPr lang="en-US" dirty="0">
                <a:hlinkClick r:id="rId2"/>
              </a:rPr>
              <a:t>Student End of Year Page</a:t>
            </a:r>
            <a:endParaRPr lang="en-US" dirty="0"/>
          </a:p>
          <a:p>
            <a:r>
              <a:rPr lang="en-US" dirty="0"/>
              <a:t>Update in progress for 2025-2026, expected May 2026</a:t>
            </a:r>
          </a:p>
          <a:p>
            <a:r>
              <a:rPr lang="en-US" dirty="0"/>
              <a:t>Topics Include:</a:t>
            </a:r>
          </a:p>
          <a:p>
            <a:pPr lvl="1"/>
            <a:r>
              <a:rPr lang="en-US" dirty="0"/>
              <a:t>Access &amp; Navigating CEDAR/COGNOS</a:t>
            </a:r>
          </a:p>
          <a:p>
            <a:pPr lvl="1"/>
            <a:r>
              <a:rPr lang="en-US" dirty="0"/>
              <a:t>List of all SEY reports with overview and purpose</a:t>
            </a:r>
          </a:p>
          <a:p>
            <a:pPr lvl="2"/>
            <a:r>
              <a:rPr lang="en-US" dirty="0"/>
              <a:t>Operational</a:t>
            </a:r>
          </a:p>
          <a:p>
            <a:pPr lvl="2"/>
            <a:r>
              <a:rPr lang="en-US" dirty="0"/>
              <a:t>Graduation/Completion </a:t>
            </a:r>
          </a:p>
          <a:p>
            <a:pPr lvl="2"/>
            <a:r>
              <a:rPr lang="en-US" dirty="0"/>
              <a:t>Dropout</a:t>
            </a:r>
          </a:p>
          <a:p>
            <a:pPr lvl="2"/>
            <a:r>
              <a:rPr lang="en-US" dirty="0"/>
              <a:t>Mobility/Stability</a:t>
            </a:r>
          </a:p>
          <a:p>
            <a:r>
              <a:rPr lang="en-US" dirty="0"/>
              <a:t>Expect “Student Interchange” reports topic to be removed once the Student Interchange CEDAR/Report Guide is updated Summer 2026</a:t>
            </a:r>
          </a:p>
          <a:p>
            <a:pPr lvl="2"/>
            <a:endParaRPr lang="en-US" dirty="0"/>
          </a:p>
          <a:p>
            <a:endParaRPr lang="en-US" dirty="0"/>
          </a:p>
        </p:txBody>
      </p:sp>
      <p:pic>
        <p:nvPicPr>
          <p:cNvPr id="10" name="Picture Placeholder 9">
            <a:extLst>
              <a:ext uri="{FF2B5EF4-FFF2-40B4-BE49-F238E27FC236}">
                <a16:creationId xmlns:a16="http://schemas.microsoft.com/office/drawing/2014/main" id="{A9503798-3F60-67FC-A709-C2F8FC56F396}"/>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t="1783" b="1783"/>
          <a:stretch/>
        </p:blipFill>
        <p:spPr>
          <a:prstGeom prst="rect">
            <a:avLst/>
          </a:prstGeom>
        </p:spPr>
      </p:pic>
    </p:spTree>
    <p:extLst>
      <p:ext uri="{BB962C8B-B14F-4D97-AF65-F5344CB8AC3E}">
        <p14:creationId xmlns:p14="http://schemas.microsoft.com/office/powerpoint/2010/main" val="17781756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792A01-E4D2-31F2-2DAC-734612885307}"/>
              </a:ext>
            </a:extLst>
          </p:cNvPr>
          <p:cNvSpPr>
            <a:spLocks noGrp="1"/>
          </p:cNvSpPr>
          <p:nvPr>
            <p:ph type="title"/>
          </p:nvPr>
        </p:nvSpPr>
        <p:spPr/>
        <p:txBody>
          <a:bodyPr/>
          <a:lstStyle/>
          <a:p>
            <a:r>
              <a:rPr lang="en-US" dirty="0"/>
              <a:t>Resource: SSA Record Guide</a:t>
            </a:r>
          </a:p>
        </p:txBody>
      </p:sp>
      <p:sp>
        <p:nvSpPr>
          <p:cNvPr id="6" name="Content Placeholder 5">
            <a:extLst>
              <a:ext uri="{FF2B5EF4-FFF2-40B4-BE49-F238E27FC236}">
                <a16:creationId xmlns:a16="http://schemas.microsoft.com/office/drawing/2014/main" id="{666F359A-217F-12CE-5F7F-81E7371E179B}"/>
              </a:ext>
            </a:extLst>
          </p:cNvPr>
          <p:cNvSpPr>
            <a:spLocks noGrp="1"/>
          </p:cNvSpPr>
          <p:nvPr>
            <p:ph sz="half" idx="1"/>
          </p:nvPr>
        </p:nvSpPr>
        <p:spPr/>
        <p:txBody>
          <a:bodyPr>
            <a:normAutofit fontScale="85000" lnSpcReduction="20000"/>
          </a:bodyPr>
          <a:lstStyle/>
          <a:p>
            <a:r>
              <a:rPr lang="en-US" dirty="0"/>
              <a:t>Available on </a:t>
            </a:r>
            <a:r>
              <a:rPr lang="en-US" dirty="0">
                <a:hlinkClick r:id="rId2"/>
              </a:rPr>
              <a:t>Student Interchange Page</a:t>
            </a:r>
            <a:endParaRPr lang="en-US" dirty="0"/>
          </a:p>
          <a:p>
            <a:r>
              <a:rPr lang="en-US" dirty="0"/>
              <a:t>Update for 2026-2027 expected in June 2026</a:t>
            </a:r>
          </a:p>
          <a:p>
            <a:pPr lvl="1"/>
            <a:r>
              <a:rPr lang="en-US" dirty="0"/>
              <a:t>Plan: Include more coding scenarios related to SSA fields, which may shift scenarios from the SEY Collection Manual to SSA Record Guide</a:t>
            </a:r>
          </a:p>
          <a:p>
            <a:r>
              <a:rPr lang="en-US" dirty="0"/>
              <a:t>Topics include</a:t>
            </a:r>
          </a:p>
          <a:p>
            <a:pPr lvl="1"/>
            <a:r>
              <a:rPr lang="en-US" dirty="0"/>
              <a:t>Overview</a:t>
            </a:r>
          </a:p>
          <a:p>
            <a:pPr lvl="2"/>
            <a:r>
              <a:rPr lang="en-US" dirty="0"/>
              <a:t>Critical SSA fields used to determine if a record is pulled into specific snapshot collections</a:t>
            </a:r>
          </a:p>
          <a:p>
            <a:pPr lvl="1"/>
            <a:r>
              <a:rPr lang="en-US" dirty="0"/>
              <a:t>School Entry/Exit Codes</a:t>
            </a:r>
          </a:p>
          <a:p>
            <a:pPr lvl="2"/>
            <a:r>
              <a:rPr lang="en-US" dirty="0"/>
              <a:t>Different types of student movement and the related school entry/exit types needed to capture the movement</a:t>
            </a:r>
          </a:p>
          <a:p>
            <a:pPr lvl="2"/>
            <a:r>
              <a:rPr lang="en-US" dirty="0"/>
              <a:t>Anticipated Year of Graduation Cohort connection to exit types</a:t>
            </a:r>
          </a:p>
          <a:p>
            <a:pPr lvl="1"/>
            <a:r>
              <a:rPr lang="en-US" dirty="0"/>
              <a:t>Data Implications</a:t>
            </a:r>
          </a:p>
          <a:p>
            <a:pPr lvl="2"/>
            <a:r>
              <a:rPr lang="en-US" dirty="0"/>
              <a:t>Data implications based upon SSA records, especially accurate school entry and exit dates</a:t>
            </a:r>
          </a:p>
          <a:p>
            <a:pPr lvl="1"/>
            <a:r>
              <a:rPr lang="en-US" b="1" dirty="0"/>
              <a:t>Common Coding Scenarios</a:t>
            </a:r>
          </a:p>
          <a:p>
            <a:pPr lvl="2"/>
            <a:r>
              <a:rPr lang="en-US" dirty="0"/>
              <a:t>Enrollment Status Changes</a:t>
            </a:r>
          </a:p>
          <a:p>
            <a:pPr lvl="2"/>
            <a:r>
              <a:rPr lang="en-US" dirty="0"/>
              <a:t>Instances of Mobility</a:t>
            </a:r>
          </a:p>
          <a:p>
            <a:pPr lvl="2"/>
            <a:r>
              <a:rPr lang="en-US" dirty="0"/>
              <a:t>Much more!</a:t>
            </a:r>
          </a:p>
          <a:p>
            <a:endParaRPr lang="en-US" dirty="0"/>
          </a:p>
        </p:txBody>
      </p:sp>
      <p:pic>
        <p:nvPicPr>
          <p:cNvPr id="10" name="Picture Placeholder 9">
            <a:extLst>
              <a:ext uri="{FF2B5EF4-FFF2-40B4-BE49-F238E27FC236}">
                <a16:creationId xmlns:a16="http://schemas.microsoft.com/office/drawing/2014/main" id="{04973CDD-9139-1EE4-52A2-9ECB3D13957B}"/>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l="151" t="-164" r="-151" b="16678"/>
          <a:stretch>
            <a:fillRect/>
          </a:stretch>
        </p:blipFill>
        <p:spPr>
          <a:xfrm>
            <a:off x="6569075" y="1136342"/>
            <a:ext cx="5257800" cy="4572000"/>
          </a:xfrm>
          <a:prstGeom prst="rect">
            <a:avLst/>
          </a:prstGeom>
        </p:spPr>
      </p:pic>
    </p:spTree>
    <p:extLst>
      <p:ext uri="{BB962C8B-B14F-4D97-AF65-F5344CB8AC3E}">
        <p14:creationId xmlns:p14="http://schemas.microsoft.com/office/powerpoint/2010/main" val="22730323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EA2E43-4FE0-484B-2BC0-9E6EF121BAA6}"/>
              </a:ext>
            </a:extLst>
          </p:cNvPr>
          <p:cNvSpPr>
            <a:spLocks noGrp="1"/>
          </p:cNvSpPr>
          <p:nvPr>
            <p:ph type="title"/>
          </p:nvPr>
        </p:nvSpPr>
        <p:spPr/>
        <p:txBody>
          <a:bodyPr/>
          <a:lstStyle/>
          <a:p>
            <a:r>
              <a:rPr lang="en-US" dirty="0"/>
              <a:t>ML Coding Guide</a:t>
            </a:r>
          </a:p>
        </p:txBody>
      </p:sp>
      <p:sp>
        <p:nvSpPr>
          <p:cNvPr id="6" name="Content Placeholder 5">
            <a:extLst>
              <a:ext uri="{FF2B5EF4-FFF2-40B4-BE49-F238E27FC236}">
                <a16:creationId xmlns:a16="http://schemas.microsoft.com/office/drawing/2014/main" id="{A0E3280B-65CA-C304-A841-59C5AC39B755}"/>
              </a:ext>
            </a:extLst>
          </p:cNvPr>
          <p:cNvSpPr>
            <a:spLocks noGrp="1"/>
          </p:cNvSpPr>
          <p:nvPr>
            <p:ph sz="half" idx="1"/>
          </p:nvPr>
        </p:nvSpPr>
        <p:spPr/>
        <p:txBody>
          <a:bodyPr/>
          <a:lstStyle/>
          <a:p>
            <a:r>
              <a:rPr lang="en-US" dirty="0"/>
              <a:t>Available on </a:t>
            </a:r>
            <a:r>
              <a:rPr lang="en-US" dirty="0">
                <a:hlinkClick r:id="rId2"/>
              </a:rPr>
              <a:t>Student Interchange Page</a:t>
            </a:r>
            <a:endParaRPr lang="en-US" dirty="0"/>
          </a:p>
          <a:p>
            <a:r>
              <a:rPr lang="en-US" dirty="0"/>
              <a:t>Last updated July 2025 to reflect implications from updated program guidance</a:t>
            </a:r>
          </a:p>
          <a:p>
            <a:r>
              <a:rPr lang="en-US" dirty="0"/>
              <a:t>Topics Include:</a:t>
            </a:r>
          </a:p>
          <a:p>
            <a:pPr lvl="1"/>
            <a:r>
              <a:rPr lang="en-US" dirty="0"/>
              <a:t>DEM file ML data fields</a:t>
            </a:r>
          </a:p>
          <a:p>
            <a:pPr lvl="1"/>
            <a:r>
              <a:rPr lang="en-US" dirty="0"/>
              <a:t>CO standardized ML Progression</a:t>
            </a:r>
          </a:p>
          <a:p>
            <a:pPr lvl="1"/>
            <a:r>
              <a:rPr lang="en-US" dirty="0"/>
              <a:t>Annual Data Cycle</a:t>
            </a:r>
          </a:p>
          <a:p>
            <a:pPr lvl="1"/>
            <a:r>
              <a:rPr lang="en-US" dirty="0"/>
              <a:t>Coding guidance</a:t>
            </a:r>
          </a:p>
          <a:p>
            <a:pPr lvl="1"/>
            <a:r>
              <a:rPr lang="en-US" dirty="0"/>
              <a:t>CEDAR/COGNOS reports</a:t>
            </a:r>
          </a:p>
          <a:p>
            <a:pPr lvl="1"/>
            <a:r>
              <a:rPr lang="en-US" dirty="0"/>
              <a:t>Business Rules and Reporting Exceptions</a:t>
            </a:r>
          </a:p>
          <a:p>
            <a:pPr lvl="1"/>
            <a:r>
              <a:rPr lang="en-US" dirty="0"/>
              <a:t>Data Best Practices</a:t>
            </a:r>
          </a:p>
          <a:p>
            <a:pPr lvl="1"/>
            <a:r>
              <a:rPr lang="en-US" dirty="0"/>
              <a:t>Frequently Asked Questions</a:t>
            </a:r>
          </a:p>
        </p:txBody>
      </p:sp>
      <p:pic>
        <p:nvPicPr>
          <p:cNvPr id="9" name="Picture Placeholder 8">
            <a:extLst>
              <a:ext uri="{FF2B5EF4-FFF2-40B4-BE49-F238E27FC236}">
                <a16:creationId xmlns:a16="http://schemas.microsoft.com/office/drawing/2014/main" id="{B2189EE3-6701-F13B-95C7-ECF5F5D019CA}"/>
              </a:ext>
              <a:ext uri="{C183D7F6-B498-43B3-948B-1728B52AA6E4}">
                <adec:decorative xmlns:adec="http://schemas.microsoft.com/office/drawing/2017/decorative" val="1"/>
              </a:ext>
            </a:extLst>
          </p:cNvPr>
          <p:cNvPicPr>
            <a:picLocks noGrp="1" noChangeAspect="1"/>
          </p:cNvPicPr>
          <p:nvPr>
            <p:ph type="pic" sz="quarter" idx="10"/>
          </p:nvPr>
        </p:nvPicPr>
        <p:blipFill>
          <a:blip r:embed="rId3"/>
          <a:srcRect t="2831" b="2831"/>
          <a:stretch/>
        </p:blipFill>
        <p:spPr>
          <a:prstGeom prst="rect">
            <a:avLst/>
          </a:prstGeom>
        </p:spPr>
      </p:pic>
    </p:spTree>
    <p:extLst>
      <p:ext uri="{BB962C8B-B14F-4D97-AF65-F5344CB8AC3E}">
        <p14:creationId xmlns:p14="http://schemas.microsoft.com/office/powerpoint/2010/main" val="31341936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720639-8C47-F54A-1E56-D8C23F0C51E0}"/>
              </a:ext>
            </a:extLst>
          </p:cNvPr>
          <p:cNvSpPr>
            <a:spLocks noGrp="1"/>
          </p:cNvSpPr>
          <p:nvPr>
            <p:ph type="title"/>
          </p:nvPr>
        </p:nvSpPr>
        <p:spPr/>
        <p:txBody>
          <a:bodyPr/>
          <a:lstStyle/>
          <a:p>
            <a:r>
              <a:rPr lang="en-US" dirty="0"/>
              <a:t>SEY Collection Lead: Reagan Ward</a:t>
            </a:r>
          </a:p>
        </p:txBody>
      </p:sp>
      <p:sp>
        <p:nvSpPr>
          <p:cNvPr id="5" name="Content Placeholder 4">
            <a:extLst>
              <a:ext uri="{FF2B5EF4-FFF2-40B4-BE49-F238E27FC236}">
                <a16:creationId xmlns:a16="http://schemas.microsoft.com/office/drawing/2014/main" id="{CF566EA9-536F-878C-90C0-DC9E8AEFD3E4}"/>
              </a:ext>
            </a:extLst>
          </p:cNvPr>
          <p:cNvSpPr>
            <a:spLocks noGrp="1"/>
          </p:cNvSpPr>
          <p:nvPr>
            <p:ph idx="1"/>
          </p:nvPr>
        </p:nvSpPr>
        <p:spPr/>
        <p:txBody>
          <a:bodyPr>
            <a:normAutofit fontScale="92500"/>
          </a:bodyPr>
          <a:lstStyle/>
          <a:p>
            <a:r>
              <a:rPr lang="en-US" dirty="0"/>
              <a:t>Here to answer questions and assist where possible</a:t>
            </a:r>
          </a:p>
          <a:p>
            <a:pPr lvl="1"/>
            <a:r>
              <a:rPr lang="en-US" dirty="0"/>
              <a:t>Student End of Year collection</a:t>
            </a:r>
          </a:p>
          <a:p>
            <a:pPr lvl="1"/>
            <a:r>
              <a:rPr lang="en-US" dirty="0"/>
              <a:t>Student Interchange questions</a:t>
            </a:r>
          </a:p>
          <a:p>
            <a:r>
              <a:rPr lang="en-US" dirty="0"/>
              <a:t>Don’t get frustrated, reach out! </a:t>
            </a:r>
          </a:p>
          <a:p>
            <a:r>
              <a:rPr lang="en-US" dirty="0"/>
              <a:t>To best assist you, please help me with the following</a:t>
            </a:r>
          </a:p>
          <a:p>
            <a:pPr lvl="1"/>
            <a:r>
              <a:rPr lang="en-US" dirty="0"/>
              <a:t>Include your 4-digit district code in emails and voicemails</a:t>
            </a:r>
          </a:p>
          <a:p>
            <a:pPr lvl="1"/>
            <a:r>
              <a:rPr lang="en-US" dirty="0"/>
              <a:t>Leave voicemails or send follow-up emails if I miss your call</a:t>
            </a:r>
          </a:p>
          <a:p>
            <a:pPr lvl="1"/>
            <a:r>
              <a:rPr lang="en-US" dirty="0">
                <a:highlight>
                  <a:srgbClr val="FCD99A"/>
                </a:highlight>
              </a:rPr>
              <a:t>Ensure your phone number is accurate in </a:t>
            </a:r>
            <a:r>
              <a:rPr lang="en-US" dirty="0" err="1">
                <a:highlight>
                  <a:srgbClr val="FCD99A"/>
                </a:highlight>
              </a:rPr>
              <a:t>IdM</a:t>
            </a:r>
            <a:r>
              <a:rPr lang="en-US" dirty="0">
                <a:highlight>
                  <a:srgbClr val="FCD99A"/>
                </a:highlight>
              </a:rPr>
              <a:t> (ask your LAM to help if it needs to be updated) – Bonus if your email contains your direct phone number when possible</a:t>
            </a:r>
          </a:p>
          <a:p>
            <a:r>
              <a:rPr lang="en-US" dirty="0"/>
              <a:t>Email: </a:t>
            </a:r>
            <a:r>
              <a:rPr lang="en-US" dirty="0">
                <a:hlinkClick r:id="rId3"/>
              </a:rPr>
              <a:t>StudentEndofYear@cde.state.co.us</a:t>
            </a:r>
            <a:r>
              <a:rPr lang="en-US" dirty="0"/>
              <a:t> </a:t>
            </a:r>
          </a:p>
          <a:p>
            <a:r>
              <a:rPr lang="en-US" dirty="0"/>
              <a:t>Phone (direct line): 720-484-9057</a:t>
            </a:r>
          </a:p>
          <a:p>
            <a:r>
              <a:rPr lang="en-US" dirty="0"/>
              <a:t>Book a Meeting: </a:t>
            </a:r>
            <a:r>
              <a:rPr lang="en-US" dirty="0">
                <a:hlinkClick r:id="rId4"/>
              </a:rPr>
              <a:t>Data Pipeline Collection Support </a:t>
            </a:r>
            <a:r>
              <a:rPr lang="en-US" dirty="0"/>
              <a:t>&gt; </a:t>
            </a:r>
            <a:r>
              <a:rPr lang="en-US" i="1" dirty="0"/>
              <a:t>Student End of Year </a:t>
            </a:r>
            <a:r>
              <a:rPr lang="en-US" b="1" dirty="0"/>
              <a:t>or</a:t>
            </a:r>
            <a:r>
              <a:rPr lang="en-US" dirty="0"/>
              <a:t> </a:t>
            </a:r>
            <a:r>
              <a:rPr lang="en-US" i="1" dirty="0"/>
              <a:t>Student Interchange</a:t>
            </a:r>
            <a:r>
              <a:rPr lang="en-US" dirty="0"/>
              <a:t> support category</a:t>
            </a:r>
          </a:p>
          <a:p>
            <a:endParaRPr lang="en-US" dirty="0"/>
          </a:p>
        </p:txBody>
      </p:sp>
      <p:sp>
        <p:nvSpPr>
          <p:cNvPr id="3" name="Slide Number Placeholder 2">
            <a:extLst>
              <a:ext uri="{FF2B5EF4-FFF2-40B4-BE49-F238E27FC236}">
                <a16:creationId xmlns:a16="http://schemas.microsoft.com/office/drawing/2014/main" id="{C2C39554-6CFC-26FB-83F1-D947B47FAD49}"/>
              </a:ext>
            </a:extLst>
          </p:cNvPr>
          <p:cNvSpPr>
            <a:spLocks noGrp="1"/>
          </p:cNvSpPr>
          <p:nvPr>
            <p:ph type="sldNum" sz="quarter" idx="12"/>
          </p:nvPr>
        </p:nvSpPr>
        <p:spPr/>
        <p:txBody>
          <a:bodyPr/>
          <a:lstStyle/>
          <a:p>
            <a:fld id="{C479D5F6-EDCB-402A-AC08-4943A1820E8F}" type="slidenum">
              <a:rPr lang="en-US" smtClean="0"/>
              <a:pPr/>
              <a:t>97</a:t>
            </a:fld>
            <a:endParaRPr lang="en-US" dirty="0"/>
          </a:p>
        </p:txBody>
      </p:sp>
    </p:spTree>
    <p:extLst>
      <p:ext uri="{BB962C8B-B14F-4D97-AF65-F5344CB8AC3E}">
        <p14:creationId xmlns:p14="http://schemas.microsoft.com/office/powerpoint/2010/main" val="3118570890"/>
      </p:ext>
    </p:extLst>
  </p:cSld>
  <p:clrMapOvr>
    <a:masterClrMapping/>
  </p:clrMapOvr>
</p:sld>
</file>

<file path=ppt/theme/theme1.xml><?xml version="1.0" encoding="utf-8"?>
<a:theme xmlns:a="http://schemas.openxmlformats.org/drawingml/2006/main" name="Office Theme">
  <a:themeElements>
    <a:clrScheme name="CDE New Website: Color Contrast">
      <a:dk1>
        <a:sysClr val="windowText" lastClr="000000"/>
      </a:dk1>
      <a:lt1>
        <a:sysClr val="window" lastClr="FFFFFF"/>
      </a:lt1>
      <a:dk2>
        <a:srgbClr val="7C98AC"/>
      </a:dk2>
      <a:lt2>
        <a:srgbClr val="D4D4D4"/>
      </a:lt2>
      <a:accent1>
        <a:srgbClr val="2C3384"/>
      </a:accent1>
      <a:accent2>
        <a:srgbClr val="235E39"/>
      </a:accent2>
      <a:accent3>
        <a:srgbClr val="6D3B5D"/>
      </a:accent3>
      <a:accent4>
        <a:srgbClr val="86BE40"/>
      </a:accent4>
      <a:accent5>
        <a:srgbClr val="C32032"/>
      </a:accent5>
      <a:accent6>
        <a:srgbClr val="F8B333"/>
      </a:accent6>
      <a:hlink>
        <a:srgbClr val="373FA7"/>
      </a:hlink>
      <a:folHlink>
        <a:srgbClr val="F06B10"/>
      </a:folHlink>
    </a:clrScheme>
    <a:fontScheme name="Montserrat (new CDE default)">
      <a:majorFont>
        <a:latin typeface="Montserrat SemiBold"/>
        <a:ea typeface=""/>
        <a:cs typeface=""/>
      </a:majorFont>
      <a:minorFont>
        <a:latin typeface="Montserra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2d644fe-f34c-46d7-b237-4b16324a78fb" xsi:nil="true"/>
    <lcf76f155ced4ddcb4097134ff3c332f xmlns="c21e8cdb-1625-4fb9-abda-5a8e0a245cd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29B7027DE1D1C4E977647345B5DE593" ma:contentTypeVersion="17" ma:contentTypeDescription="Create a new document." ma:contentTypeScope="" ma:versionID="911503764a1fb4ceeedcedf397ec0782">
  <xsd:schema xmlns:xsd="http://www.w3.org/2001/XMLSchema" xmlns:xs="http://www.w3.org/2001/XMLSchema" xmlns:p="http://schemas.microsoft.com/office/2006/metadata/properties" xmlns:ns2="c21e8cdb-1625-4fb9-abda-5a8e0a245cd4" xmlns:ns3="f2d644fe-f34c-46d7-b237-4b16324a78fb" targetNamespace="http://schemas.microsoft.com/office/2006/metadata/properties" ma:root="true" ma:fieldsID="05b8873cc39a7d1c36e8ca9c1d9d7b64" ns2:_="" ns3:_="">
    <xsd:import namespace="c21e8cdb-1625-4fb9-abda-5a8e0a245cd4"/>
    <xsd:import namespace="f2d644fe-f34c-46d7-b237-4b16324a78f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1e8cdb-1625-4fb9-abda-5a8e0a245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3d99294-4495-451a-babc-f01b43cdf90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d644fe-f34c-46d7-b237-4b16324a78f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9ff242ec-c9a4-4c7d-a564-b6ace1d258b5}" ma:internalName="TaxCatchAll" ma:showField="CatchAllData" ma:web="f2d644fe-f34c-46d7-b237-4b16324a78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80972E-D571-4992-96C3-E5252958F700}">
  <ds:schemaRefs>
    <ds:schemaRef ds:uri="http://schemas.microsoft.com/sharepoint/v3/contenttype/forms"/>
  </ds:schemaRefs>
</ds:datastoreItem>
</file>

<file path=customXml/itemProps2.xml><?xml version="1.0" encoding="utf-8"?>
<ds:datastoreItem xmlns:ds="http://schemas.openxmlformats.org/officeDocument/2006/customXml" ds:itemID="{96B8D346-98B4-4A38-AC1D-9DECB7E942AC}">
  <ds:schemaRefs>
    <ds:schemaRef ds:uri="http://schemas.microsoft.com/office/2006/documentManagement/types"/>
    <ds:schemaRef ds:uri="http://www.w3.org/XML/1998/namespace"/>
    <ds:schemaRef ds:uri="http://purl.org/dc/terms/"/>
    <ds:schemaRef ds:uri="f2d644fe-f34c-46d7-b237-4b16324a78fb"/>
    <ds:schemaRef ds:uri="c21e8cdb-1625-4fb9-abda-5a8e0a245cd4"/>
    <ds:schemaRef ds:uri="http://schemas.microsoft.com/office/2006/metadata/properties"/>
    <ds:schemaRef ds:uri="http://purl.org/dc/elements/1.1/"/>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248D36EF-CA53-4A3F-A0E8-A143A9D6FF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1e8cdb-1625-4fb9-abda-5a8e0a245cd4"/>
    <ds:schemaRef ds:uri="f2d644fe-f34c-46d7-b237-4b16324a78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6622</TotalTime>
  <Words>10467</Words>
  <Application>Microsoft Office PowerPoint</Application>
  <PresentationFormat>Widescreen</PresentationFormat>
  <Paragraphs>1419</Paragraphs>
  <Slides>97</Slides>
  <Notes>31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97</vt:i4>
      </vt:variant>
    </vt:vector>
  </HeadingPairs>
  <TitlesOfParts>
    <vt:vector size="107" baseType="lpstr">
      <vt:lpstr>Arial</vt:lpstr>
      <vt:lpstr>Calibri</vt:lpstr>
      <vt:lpstr>Montserrat</vt:lpstr>
      <vt:lpstr>Montserrat ExtraBold</vt:lpstr>
      <vt:lpstr>Montserrat SemiBold</vt:lpstr>
      <vt:lpstr>Museo Slab 500</vt:lpstr>
      <vt:lpstr>Symbol</vt:lpstr>
      <vt:lpstr>Wingdings</vt:lpstr>
      <vt:lpstr>Wingdings 3</vt:lpstr>
      <vt:lpstr>Office Theme</vt:lpstr>
      <vt:lpstr>Student End of Year 2025-2026</vt:lpstr>
      <vt:lpstr>Agenda</vt:lpstr>
      <vt:lpstr>General Information</vt:lpstr>
      <vt:lpstr>Purpose</vt:lpstr>
      <vt:lpstr>Rates</vt:lpstr>
      <vt:lpstr>Data Uses</vt:lpstr>
      <vt:lpstr>SEY Specific Data</vt:lpstr>
      <vt:lpstr>School Exit Type 00</vt:lpstr>
      <vt:lpstr>One-Day Records</vt:lpstr>
      <vt:lpstr>Adequate Documentation of Transfer</vt:lpstr>
      <vt:lpstr>1-CCR-301 Highlights/Reminders</vt:lpstr>
      <vt:lpstr>Instances of Mobility</vt:lpstr>
      <vt:lpstr>File Layout &amp; Data Sources</vt:lpstr>
      <vt:lpstr>2025-2026 SEY Changes</vt:lpstr>
      <vt:lpstr>2025-2026 Updated Status Dashboard</vt:lpstr>
      <vt:lpstr>2025-2026 Coding Scenario Changes</vt:lpstr>
      <vt:lpstr>What is a Snapshot?</vt:lpstr>
      <vt:lpstr>Snapshot (collection): Source Files</vt:lpstr>
      <vt:lpstr>Snapshot (collection): Creation</vt:lpstr>
      <vt:lpstr>Snapshot (collection): Internal Flags</vt:lpstr>
      <vt:lpstr>File Layout</vt:lpstr>
      <vt:lpstr>Snapshot vs Interchange File Layout</vt:lpstr>
      <vt:lpstr>SEY Snapshot Dependencies</vt:lpstr>
      <vt:lpstr>SEY Snapshot Criteria</vt:lpstr>
      <vt:lpstr>Records Excluded from the Snapshot due to Criteria</vt:lpstr>
      <vt:lpstr>Data Sources</vt:lpstr>
      <vt:lpstr>Student Demographic File (DEM)</vt:lpstr>
      <vt:lpstr>Student School Association File (SSA)</vt:lpstr>
      <vt:lpstr>Graduation Guidelines File (GG)</vt:lpstr>
      <vt:lpstr>Adjustment File (ADJ)</vt:lpstr>
      <vt:lpstr>Student Interchange Preparation</vt:lpstr>
      <vt:lpstr>Additional Interchanges</vt:lpstr>
      <vt:lpstr>Internal Flags</vt:lpstr>
      <vt:lpstr>Timeline &amp; Collection Phases</vt:lpstr>
      <vt:lpstr>SEY Collection Cycle</vt:lpstr>
      <vt:lpstr>Soft Open Phase Overview</vt:lpstr>
      <vt:lpstr>Key Dates—Soft Open Phase</vt:lpstr>
      <vt:lpstr>Regular Phase Overview</vt:lpstr>
      <vt:lpstr>Key Dates—Regular Phase</vt:lpstr>
      <vt:lpstr>Cross LEA Phase</vt:lpstr>
      <vt:lpstr>Key Dates—Cross LEA Phase</vt:lpstr>
      <vt:lpstr>Post-Cross LEA</vt:lpstr>
      <vt:lpstr>Key Dates—Post-Cross LEA Phase</vt:lpstr>
      <vt:lpstr>Final Dates &amp; Data Release</vt:lpstr>
      <vt:lpstr>Key Dates—Final Dates</vt:lpstr>
      <vt:lpstr>Collection Process</vt:lpstr>
      <vt:lpstr>Prepare</vt:lpstr>
      <vt:lpstr>Checklist</vt:lpstr>
      <vt:lpstr>Identity Management (IdM) Roles</vt:lpstr>
      <vt:lpstr>PII and Syncplicity</vt:lpstr>
      <vt:lpstr>Data Respondent Phone Numbers</vt:lpstr>
      <vt:lpstr>Data Pipeline Weekly Maintenance</vt:lpstr>
      <vt:lpstr>Bookmark List</vt:lpstr>
      <vt:lpstr>Collection Steps</vt:lpstr>
      <vt:lpstr> Collection Steps by Phase </vt:lpstr>
      <vt:lpstr>File Upload</vt:lpstr>
      <vt:lpstr>Data File Upload</vt:lpstr>
      <vt:lpstr>Create/Update Snapshot</vt:lpstr>
      <vt:lpstr>Create Snapshot: Regular Phase &amp; Cross LEA Phase</vt:lpstr>
      <vt:lpstr>Update Snapshot: Post-Cross LEA Phase</vt:lpstr>
      <vt:lpstr>Business Rules</vt:lpstr>
      <vt:lpstr>Overview</vt:lpstr>
      <vt:lpstr>Interchange vs Snapshot Business Rules</vt:lpstr>
      <vt:lpstr>Errors/Warnings: Overview</vt:lpstr>
      <vt:lpstr>Business Rules by Phase</vt:lpstr>
      <vt:lpstr>Addressing Snapshot Errors/Warnings</vt:lpstr>
      <vt:lpstr>Checking Errors/Warnings: Pipeline Error Report</vt:lpstr>
      <vt:lpstr>Checking Errors/Warnings: COGNOS/CEDAR</vt:lpstr>
      <vt:lpstr>SE500 Custom Business Rule</vt:lpstr>
      <vt:lpstr>Reporting Exceptions &amp;  Post-Cross LEA Data Change Requests</vt:lpstr>
      <vt:lpstr>Reporting Exceptions</vt:lpstr>
      <vt:lpstr>Reporting Exception Process: All Phases</vt:lpstr>
      <vt:lpstr>Exception Request Template</vt:lpstr>
      <vt:lpstr>Multilingual Learner Exception Request Template</vt:lpstr>
      <vt:lpstr>What types of exceptions might need additional information?</vt:lpstr>
      <vt:lpstr>Post-Cross Data Change Request</vt:lpstr>
      <vt:lpstr>Post-Cross Data Change Request Process</vt:lpstr>
      <vt:lpstr>Post-Cross Data Change Request Template</vt:lpstr>
      <vt:lpstr>Post-Cross Phase: Exception Requests &amp; Data Change Requests</vt:lpstr>
      <vt:lpstr>SASID Merges</vt:lpstr>
      <vt:lpstr>SASID Merge Overview</vt:lpstr>
      <vt:lpstr>SASID Merge resolution</vt:lpstr>
      <vt:lpstr>CEDAR/COGNOS Reports</vt:lpstr>
      <vt:lpstr>Accessing CEDAR/COGNOS Reports</vt:lpstr>
      <vt:lpstr>Report Screen &amp; Download</vt:lpstr>
      <vt:lpstr>Moving between reports</vt:lpstr>
      <vt:lpstr>Important Report Categories for SEY Collection</vt:lpstr>
      <vt:lpstr>SEY Report Types</vt:lpstr>
      <vt:lpstr>Status Dashboard</vt:lpstr>
      <vt:lpstr>Status Dashboard Uses</vt:lpstr>
      <vt:lpstr>Status Dashboard Steps and LEA Approver Tasks</vt:lpstr>
      <vt:lpstr>Contact &amp; Resources</vt:lpstr>
      <vt:lpstr>Resource: SEY Collection Manual</vt:lpstr>
      <vt:lpstr>Resource: SEY CEDAR Report Guide</vt:lpstr>
      <vt:lpstr>Resource: SSA Record Guide</vt:lpstr>
      <vt:lpstr>ML Coding Guide</vt:lpstr>
      <vt:lpstr>SEY Collection Lead: Reagan Ward</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Ward, Reagan</cp:lastModifiedBy>
  <cp:revision>21</cp:revision>
  <cp:lastPrinted>2026-03-27T20:25:16Z</cp:lastPrinted>
  <dcterms:created xsi:type="dcterms:W3CDTF">2019-06-25T17:30:52Z</dcterms:created>
  <dcterms:modified xsi:type="dcterms:W3CDTF">2026-05-05T17:50:16Z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0x010100C29B7027DE1D1C4E977647345B5DE593</vt:lpwstr>
  </property>
</Properties>
</file>