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4" r:id="rId19"/>
    <p:sldId id="275" r:id="rId20"/>
    <p:sldId id="276" r:id="rId21"/>
    <p:sldId id="277" r:id="rId22"/>
    <p:sldId id="273" r:id="rId23"/>
    <p:sldId id="278" r:id="rId24"/>
  </p:sldIdLst>
  <p:sldSz cx="18288000" cy="10287000"/>
  <p:notesSz cx="6858000" cy="9144000"/>
  <p:embeddedFontLst>
    <p:embeddedFont>
      <p:font typeface="Cooper BT Bold" panose="020B0604020202020204" charset="0"/>
      <p:regular r:id="rId25"/>
      <p:bold r:id="rId26"/>
    </p:embeddedFont>
    <p:embeddedFont>
      <p:font typeface="Cooper BT Bold Italics" panose="020B0604020202020204" charset="0"/>
      <p:regular r:id="rId27"/>
      <p:bold r:id="rId28"/>
      <p:italic r:id="rId29"/>
      <p:boldItalic r:id="rId30"/>
    </p:embeddedFont>
    <p:embeddedFont>
      <p:font typeface="Jimmy Script Bold" panose="020B0604020202020204" charset="0"/>
      <p:regular r:id="rId31"/>
      <p:bold r:id="rId32"/>
    </p:embeddedFont>
    <p:embeddedFont>
      <p:font typeface="Poppins Bold" panose="00000800000000000000" pitchFamily="2" charset="0"/>
      <p:regular r:id="rId33"/>
      <p:bold r:id="rId34"/>
    </p:embeddedFont>
    <p:embeddedFont>
      <p:font typeface="Poppins Bold Italics" panose="020B0604020202020204" charset="0"/>
      <p:regular r:id="rId35"/>
      <p:bold r:id="rId36"/>
      <p:italic r:id="rId37"/>
      <p:boldItalic r:id="rId3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510C3D-52E0-5993-69F3-BF37AA7D015F}" v="46" dt="2026-04-27T16:30:27.265"/>
    <p1510:client id="{914A919D-B3C2-E04D-BFB1-0FDC735A4B21}" v="26" dt="2026-04-27T16:32:33.64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249"/>
    <p:restoredTop sz="94625"/>
  </p:normalViewPr>
  <p:slideViewPr>
    <p:cSldViewPr snapToGrid="0">
      <p:cViewPr varScale="1">
        <p:scale>
          <a:sx n="77" d="100"/>
          <a:sy n="77" d="100"/>
        </p:scale>
        <p:origin x="632" y="11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font" Target="fonts/font10.fntdata"/><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8.fntdata"/><Relationship Id="rId37" Type="http://schemas.openxmlformats.org/officeDocument/2006/relationships/font" Target="fonts/font13.fntdata"/><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36" Type="http://schemas.openxmlformats.org/officeDocument/2006/relationships/font" Target="fonts/font1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font" Target="fonts/font6.fntdata"/><Relationship Id="rId35" Type="http://schemas.openxmlformats.org/officeDocument/2006/relationships/font" Target="fonts/font11.fntdata"/><Relationship Id="rId43" Type="http://schemas.microsoft.com/office/2015/10/relationships/revisionInfo" Target="revisionInfo.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font" Target="fonts/font9.fntdata"/><Relationship Id="rId38" Type="http://schemas.openxmlformats.org/officeDocument/2006/relationships/font" Target="fonts/font14.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4/30/2026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4/30/2026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4/30/2026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4/30/2026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4/30/2026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4/30/2026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4/30/2026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4/30/2026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4/30/2026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svg"/><Relationship Id="rId4" Type="http://schemas.openxmlformats.org/officeDocument/2006/relationships/image" Target="../media/image3.svg"/><Relationship Id="rId9" Type="http://schemas.openxmlformats.org/officeDocument/2006/relationships/image" Target="../media/image8.svg"/></Relationships>
</file>

<file path=ppt/slides/_rels/slide2.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1.svg"/><Relationship Id="rId1" Type="http://schemas.openxmlformats.org/officeDocument/2006/relationships/slideLayout" Target="../slideLayouts/slideLayout7.xml"/><Relationship Id="rId5" Type="http://schemas.openxmlformats.org/officeDocument/2006/relationships/image" Target="../media/image11.svg"/><Relationship Id="rId4" Type="http://schemas.openxmlformats.org/officeDocument/2006/relationships/image" Target="../media/image10.svg"/></Relationships>
</file>

<file path=ppt/slides/_rels/slide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15.jpeg"/><Relationship Id="rId5" Type="http://schemas.openxmlformats.org/officeDocument/2006/relationships/image" Target="../media/image14.svg"/><Relationship Id="rId4" Type="http://schemas.openxmlformats.org/officeDocument/2006/relationships/image" Target="../media/image13.svg"/></Relationships>
</file>

<file path=ppt/slides/_rels/slide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svg"/><Relationship Id="rId1" Type="http://schemas.openxmlformats.org/officeDocument/2006/relationships/slideLayout" Target="../slideLayouts/slideLayout7.xml"/><Relationship Id="rId5" Type="http://schemas.openxmlformats.org/officeDocument/2006/relationships/image" Target="../media/image14.svg"/><Relationship Id="rId4" Type="http://schemas.openxmlformats.org/officeDocument/2006/relationships/image" Target="../media/image13.svg"/></Relationships>
</file>

<file path=ppt/slides/_rels/slide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svg"/><Relationship Id="rId1" Type="http://schemas.openxmlformats.org/officeDocument/2006/relationships/slideLayout" Target="../slideLayouts/slideLayout7.xml"/><Relationship Id="rId5" Type="http://schemas.openxmlformats.org/officeDocument/2006/relationships/image" Target="../media/image14.svg"/><Relationship Id="rId4" Type="http://schemas.openxmlformats.org/officeDocument/2006/relationships/image" Target="../media/image13.svg"/></Relationships>
</file>

<file path=ppt/slides/_rels/slide6.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sv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image" Target="../media/image1.sv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svg"/><Relationship Id="rId1" Type="http://schemas.openxmlformats.org/officeDocument/2006/relationships/slideLayout" Target="../slideLayouts/slideLayout7.xml"/><Relationship Id="rId4" Type="http://schemas.openxmlformats.org/officeDocument/2006/relationships/image" Target="../media/image18.svg"/></Relationships>
</file>

<file path=ppt/slides/_rels/slide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8.svg"/><Relationship Id="rId5" Type="http://schemas.openxmlformats.org/officeDocument/2006/relationships/image" Target="../media/image7.svg"/><Relationship Id="rId4" Type="http://schemas.openxmlformats.org/officeDocument/2006/relationships/image" Target="../media/image6.svg"/></Relationships>
</file>

<file path=ppt/slides/_rels/slide12.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svg"/><Relationship Id="rId1" Type="http://schemas.openxmlformats.org/officeDocument/2006/relationships/slideLayout" Target="../slideLayouts/slideLayout7.xml"/><Relationship Id="rId6" Type="http://schemas.openxmlformats.org/officeDocument/2006/relationships/image" Target="../media/image25.png"/><Relationship Id="rId5" Type="http://schemas.openxmlformats.org/officeDocument/2006/relationships/image" Target="../media/image24.svg"/><Relationship Id="rId4" Type="http://schemas.openxmlformats.org/officeDocument/2006/relationships/image" Target="../media/image23.svg"/></Relationships>
</file>

<file path=ppt/slides/_rels/slide1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sv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1.svg"/><Relationship Id="rId1" Type="http://schemas.openxmlformats.org/officeDocument/2006/relationships/slideLayout" Target="../slideLayouts/slideLayout7.xml"/><Relationship Id="rId4" Type="http://schemas.openxmlformats.org/officeDocument/2006/relationships/image" Target="../media/image29.svg"/></Relationships>
</file>

<file path=ppt/slides/_rels/slide17.xml.rels><?xml version="1.0" encoding="UTF-8" standalone="yes"?>
<Relationships xmlns="http://schemas.openxmlformats.org/package/2006/relationships"><Relationship Id="rId3" Type="http://schemas.openxmlformats.org/officeDocument/2006/relationships/image" Target="../media/image29.svg"/><Relationship Id="rId2" Type="http://schemas.openxmlformats.org/officeDocument/2006/relationships/image" Target="../media/image1.svg"/><Relationship Id="rId1" Type="http://schemas.openxmlformats.org/officeDocument/2006/relationships/slideLayout" Target="../slideLayouts/slideLayout7.xml"/><Relationship Id="rId4" Type="http://schemas.openxmlformats.org/officeDocument/2006/relationships/image" Target="../media/image30.svg"/></Relationships>
</file>

<file path=ppt/slides/_rels/slide18.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1.svg"/><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29.svg"/></Relationships>
</file>

<file path=ppt/slides/_rels/slide19.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1.svg"/><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29.svg"/></Relationships>
</file>

<file path=ppt/slides/_rels/slide20.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1.svg"/><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29.svg"/></Relationships>
</file>

<file path=ppt/slides/_rels/slide21.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1.svg"/><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29.svg"/></Relationships>
</file>

<file path=ppt/slides/_rels/slide22.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1.svg"/><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29.svg"/></Relationships>
</file>

<file path=ppt/slides/_rels/slide23.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image" Target="../media/image1.svg"/><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29.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D9B656"/>
        </a:solidFill>
        <a:effectLst/>
      </p:bgPr>
    </p:bg>
    <p:spTree>
      <p:nvGrpSpPr>
        <p:cNvPr id="1" name=""/>
        <p:cNvGrpSpPr/>
        <p:nvPr/>
      </p:nvGrpSpPr>
      <p:grpSpPr>
        <a:xfrm>
          <a:off x="0" y="0"/>
          <a:ext cx="0" cy="0"/>
          <a:chOff x="0" y="0"/>
          <a:chExt cx="0" cy="0"/>
        </a:xfrm>
      </p:grpSpPr>
      <p:sp>
        <p:nvSpPr>
          <p:cNvPr id="2" name="Freeform 2"/>
          <p:cNvSpPr/>
          <p:nvPr/>
        </p:nvSpPr>
        <p:spPr>
          <a:xfrm>
            <a:off x="767079" y="871270"/>
            <a:ext cx="16753841" cy="8544459"/>
          </a:xfrm>
          <a:custGeom>
            <a:avLst/>
            <a:gdLst/>
            <a:ahLst/>
            <a:cxnLst/>
            <a:rect l="l" t="t" r="r" b="b"/>
            <a:pathLst>
              <a:path w="16753841" h="8544459">
                <a:moveTo>
                  <a:pt x="0" y="0"/>
                </a:moveTo>
                <a:lnTo>
                  <a:pt x="16753842" y="0"/>
                </a:lnTo>
                <a:lnTo>
                  <a:pt x="16753842" y="8544460"/>
                </a:lnTo>
                <a:lnTo>
                  <a:pt x="0" y="85444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rot="20677910">
            <a:off x="5832681" y="221600"/>
            <a:ext cx="1757983" cy="2801179"/>
          </a:xfrm>
          <a:custGeom>
            <a:avLst/>
            <a:gdLst/>
            <a:ahLst/>
            <a:cxnLst/>
            <a:rect l="l" t="t" r="r" b="b"/>
            <a:pathLst>
              <a:path w="2353630" h="3461221">
                <a:moveTo>
                  <a:pt x="0" y="0"/>
                </a:moveTo>
                <a:lnTo>
                  <a:pt x="2353630" y="0"/>
                </a:lnTo>
                <a:lnTo>
                  <a:pt x="2353630" y="3461221"/>
                </a:lnTo>
                <a:lnTo>
                  <a:pt x="0" y="346122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rot="1216451">
            <a:off x="406503" y="5764930"/>
            <a:ext cx="3134282" cy="4320751"/>
          </a:xfrm>
          <a:custGeom>
            <a:avLst/>
            <a:gdLst/>
            <a:ahLst/>
            <a:cxnLst/>
            <a:rect l="l" t="t" r="r" b="b"/>
            <a:pathLst>
              <a:path w="5098311" h="5656933">
                <a:moveTo>
                  <a:pt x="0" y="0"/>
                </a:moveTo>
                <a:lnTo>
                  <a:pt x="5098311" y="0"/>
                </a:lnTo>
                <a:lnTo>
                  <a:pt x="5098311" y="5656933"/>
                </a:lnTo>
                <a:lnTo>
                  <a:pt x="0" y="565693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rot="2319296">
            <a:off x="10050472" y="7396569"/>
            <a:ext cx="3408035" cy="2840070"/>
          </a:xfrm>
          <a:custGeom>
            <a:avLst/>
            <a:gdLst/>
            <a:ahLst/>
            <a:cxnLst/>
            <a:rect l="l" t="t" r="r" b="b"/>
            <a:pathLst>
              <a:path w="4132471" h="3419619">
                <a:moveTo>
                  <a:pt x="0" y="0"/>
                </a:moveTo>
                <a:lnTo>
                  <a:pt x="4132471" y="0"/>
                </a:lnTo>
                <a:lnTo>
                  <a:pt x="4132471" y="3419619"/>
                </a:lnTo>
                <a:lnTo>
                  <a:pt x="0" y="3419619"/>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Freeform 6"/>
          <p:cNvSpPr/>
          <p:nvPr/>
        </p:nvSpPr>
        <p:spPr>
          <a:xfrm rot="544057">
            <a:off x="15557478" y="183384"/>
            <a:ext cx="2338116" cy="5226081"/>
          </a:xfrm>
          <a:custGeom>
            <a:avLst/>
            <a:gdLst/>
            <a:ahLst/>
            <a:cxnLst/>
            <a:rect l="l" t="t" r="r" b="b"/>
            <a:pathLst>
              <a:path w="2531299" h="5548052">
                <a:moveTo>
                  <a:pt x="0" y="0"/>
                </a:moveTo>
                <a:lnTo>
                  <a:pt x="2531299" y="0"/>
                </a:lnTo>
                <a:lnTo>
                  <a:pt x="2531299" y="5548051"/>
                </a:lnTo>
                <a:lnTo>
                  <a:pt x="0" y="5548051"/>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TextBox 7"/>
          <p:cNvSpPr txBox="1"/>
          <p:nvPr/>
        </p:nvSpPr>
        <p:spPr>
          <a:xfrm>
            <a:off x="2227474" y="3014360"/>
            <a:ext cx="13883937" cy="1320800"/>
          </a:xfrm>
          <a:prstGeom prst="rect">
            <a:avLst/>
          </a:prstGeom>
        </p:spPr>
        <p:txBody>
          <a:bodyPr lIns="0" tIns="0" rIns="0" bIns="0" rtlCol="0" anchor="t">
            <a:spAutoFit/>
          </a:bodyPr>
          <a:lstStyle/>
          <a:p>
            <a:pPr algn="ctr">
              <a:lnSpc>
                <a:spcPts val="10490"/>
              </a:lnSpc>
            </a:pPr>
            <a:r>
              <a:rPr lang="en-US" sz="8742" b="1" i="1" spc="-472">
                <a:solidFill>
                  <a:srgbClr val="3D445C"/>
                </a:solidFill>
                <a:latin typeface="Cooper BT Bold Italics"/>
                <a:ea typeface="Cooper BT Bold Italics"/>
                <a:cs typeface="Cooper BT Bold Italics"/>
                <a:sym typeface="Cooper BT Bold Italics"/>
              </a:rPr>
              <a:t>MITCHELL HIGH SCHOOL</a:t>
            </a:r>
          </a:p>
        </p:txBody>
      </p:sp>
      <p:sp>
        <p:nvSpPr>
          <p:cNvPr id="8" name="Freeform 8"/>
          <p:cNvSpPr/>
          <p:nvPr/>
        </p:nvSpPr>
        <p:spPr>
          <a:xfrm rot="-1100696">
            <a:off x="183006" y="335074"/>
            <a:ext cx="2613620" cy="2999850"/>
          </a:xfrm>
          <a:custGeom>
            <a:avLst/>
            <a:gdLst/>
            <a:ahLst/>
            <a:cxnLst/>
            <a:rect l="l" t="t" r="r" b="b"/>
            <a:pathLst>
              <a:path w="2613620" h="2999850">
                <a:moveTo>
                  <a:pt x="0" y="0"/>
                </a:moveTo>
                <a:lnTo>
                  <a:pt x="2613620" y="0"/>
                </a:lnTo>
                <a:lnTo>
                  <a:pt x="2613620" y="2999850"/>
                </a:lnTo>
                <a:lnTo>
                  <a:pt x="0" y="2999850"/>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US"/>
          </a:p>
        </p:txBody>
      </p:sp>
      <p:sp>
        <p:nvSpPr>
          <p:cNvPr id="9" name="Freeform 9"/>
          <p:cNvSpPr/>
          <p:nvPr/>
        </p:nvSpPr>
        <p:spPr>
          <a:xfrm rot="2200626">
            <a:off x="10130317" y="291292"/>
            <a:ext cx="3235578" cy="2677441"/>
          </a:xfrm>
          <a:custGeom>
            <a:avLst/>
            <a:gdLst/>
            <a:ahLst/>
            <a:cxnLst/>
            <a:rect l="l" t="t" r="r" b="b"/>
            <a:pathLst>
              <a:path w="3235578" h="2677441">
                <a:moveTo>
                  <a:pt x="0" y="0"/>
                </a:moveTo>
                <a:lnTo>
                  <a:pt x="3235578" y="0"/>
                </a:lnTo>
                <a:lnTo>
                  <a:pt x="3235578" y="2677441"/>
                </a:lnTo>
                <a:lnTo>
                  <a:pt x="0" y="2677441"/>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0" name="Freeform 10"/>
          <p:cNvSpPr/>
          <p:nvPr/>
        </p:nvSpPr>
        <p:spPr>
          <a:xfrm rot="-1055298">
            <a:off x="4528861" y="8039509"/>
            <a:ext cx="3713241" cy="2752440"/>
          </a:xfrm>
          <a:custGeom>
            <a:avLst/>
            <a:gdLst/>
            <a:ahLst/>
            <a:cxnLst/>
            <a:rect l="l" t="t" r="r" b="b"/>
            <a:pathLst>
              <a:path w="3713241" h="2752440">
                <a:moveTo>
                  <a:pt x="0" y="0"/>
                </a:moveTo>
                <a:lnTo>
                  <a:pt x="3713241" y="0"/>
                </a:lnTo>
                <a:lnTo>
                  <a:pt x="3713241" y="2752441"/>
                </a:lnTo>
                <a:lnTo>
                  <a:pt x="0" y="2752441"/>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US"/>
          </a:p>
        </p:txBody>
      </p:sp>
      <p:sp>
        <p:nvSpPr>
          <p:cNvPr id="11" name="Freeform 11"/>
          <p:cNvSpPr/>
          <p:nvPr/>
        </p:nvSpPr>
        <p:spPr>
          <a:xfrm>
            <a:off x="14938439" y="6831175"/>
            <a:ext cx="3349561" cy="2922492"/>
          </a:xfrm>
          <a:custGeom>
            <a:avLst/>
            <a:gdLst/>
            <a:ahLst/>
            <a:cxnLst/>
            <a:rect l="l" t="t" r="r" b="b"/>
            <a:pathLst>
              <a:path w="3349561" h="2922492">
                <a:moveTo>
                  <a:pt x="0" y="0"/>
                </a:moveTo>
                <a:lnTo>
                  <a:pt x="3349561" y="0"/>
                </a:lnTo>
                <a:lnTo>
                  <a:pt x="3349561" y="2922492"/>
                </a:lnTo>
                <a:lnTo>
                  <a:pt x="0" y="2922492"/>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US"/>
          </a:p>
        </p:txBody>
      </p:sp>
      <p:sp>
        <p:nvSpPr>
          <p:cNvPr id="12" name="TextBox 12"/>
          <p:cNvSpPr txBox="1"/>
          <p:nvPr/>
        </p:nvSpPr>
        <p:spPr>
          <a:xfrm>
            <a:off x="5752621" y="5529348"/>
            <a:ext cx="5768776" cy="2995675"/>
          </a:xfrm>
          <a:prstGeom prst="rect">
            <a:avLst/>
          </a:prstGeom>
        </p:spPr>
        <p:txBody>
          <a:bodyPr lIns="0" tIns="0" rIns="0" bIns="0" rtlCol="0" anchor="t">
            <a:spAutoFit/>
          </a:bodyPr>
          <a:lstStyle/>
          <a:p>
            <a:pPr algn="ctr">
              <a:lnSpc>
                <a:spcPts val="23074"/>
              </a:lnSpc>
            </a:pPr>
            <a:r>
              <a:rPr lang="en-US" sz="19229" b="1">
                <a:solidFill>
                  <a:srgbClr val="D9B656"/>
                </a:solidFill>
                <a:latin typeface="Jimmy Script Bold"/>
                <a:ea typeface="Jimmy Script Bold"/>
                <a:cs typeface="Jimmy Script Bold"/>
                <a:sym typeface="Jimmy Script Bold"/>
              </a:rPr>
              <a:t>2026</a:t>
            </a:r>
          </a:p>
        </p:txBody>
      </p:sp>
      <p:sp>
        <p:nvSpPr>
          <p:cNvPr id="13" name="TextBox 13"/>
          <p:cNvSpPr txBox="1"/>
          <p:nvPr/>
        </p:nvSpPr>
        <p:spPr>
          <a:xfrm>
            <a:off x="2729282" y="4711037"/>
            <a:ext cx="13382129" cy="1292225"/>
          </a:xfrm>
          <a:prstGeom prst="rect">
            <a:avLst/>
          </a:prstGeom>
        </p:spPr>
        <p:txBody>
          <a:bodyPr lIns="0" tIns="0" rIns="0" bIns="0" rtlCol="0" anchor="t">
            <a:spAutoFit/>
          </a:bodyPr>
          <a:lstStyle/>
          <a:p>
            <a:pPr algn="ctr">
              <a:lnSpc>
                <a:spcPts val="10250"/>
              </a:lnSpc>
            </a:pPr>
            <a:r>
              <a:rPr lang="en-US" sz="8542" b="1" i="1" spc="-461">
                <a:solidFill>
                  <a:srgbClr val="3D445C"/>
                </a:solidFill>
                <a:latin typeface="Cooper BT Bold Italics"/>
                <a:ea typeface="Cooper BT Bold Italics"/>
                <a:cs typeface="Cooper BT Bold Italics"/>
                <a:sym typeface="Cooper BT Bold Italics"/>
              </a:rPr>
              <a:t>SENIOR CLASS MEETING</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9B656"/>
        </a:solidFill>
        <a:effectLst/>
      </p:bgPr>
    </p:bg>
    <p:spTree>
      <p:nvGrpSpPr>
        <p:cNvPr id="1" name=""/>
        <p:cNvGrpSpPr/>
        <p:nvPr/>
      </p:nvGrpSpPr>
      <p:grpSpPr>
        <a:xfrm>
          <a:off x="0" y="0"/>
          <a:ext cx="0" cy="0"/>
          <a:chOff x="0" y="0"/>
          <a:chExt cx="0" cy="0"/>
        </a:xfrm>
      </p:grpSpPr>
      <p:sp>
        <p:nvSpPr>
          <p:cNvPr id="2" name="Freeform 2"/>
          <p:cNvSpPr/>
          <p:nvPr/>
        </p:nvSpPr>
        <p:spPr>
          <a:xfrm>
            <a:off x="470708" y="1133357"/>
            <a:ext cx="16753841" cy="8544459"/>
          </a:xfrm>
          <a:custGeom>
            <a:avLst/>
            <a:gdLst/>
            <a:ahLst/>
            <a:cxnLst/>
            <a:rect l="l" t="t" r="r" b="b"/>
            <a:pathLst>
              <a:path w="16753841" h="8544459">
                <a:moveTo>
                  <a:pt x="0" y="0"/>
                </a:moveTo>
                <a:lnTo>
                  <a:pt x="16753842" y="0"/>
                </a:lnTo>
                <a:lnTo>
                  <a:pt x="16753842" y="8544460"/>
                </a:lnTo>
                <a:lnTo>
                  <a:pt x="0" y="85444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rot="20401475">
            <a:off x="-137808" y="5094699"/>
            <a:ext cx="2844013" cy="2551924"/>
          </a:xfrm>
          <a:custGeom>
            <a:avLst/>
            <a:gdLst/>
            <a:ahLst/>
            <a:cxnLst/>
            <a:rect l="l" t="t" r="r" b="b"/>
            <a:pathLst>
              <a:path w="3713336" h="2696810">
                <a:moveTo>
                  <a:pt x="0" y="0"/>
                </a:moveTo>
                <a:lnTo>
                  <a:pt x="3713336" y="0"/>
                </a:lnTo>
                <a:lnTo>
                  <a:pt x="3713336" y="2696811"/>
                </a:lnTo>
                <a:lnTo>
                  <a:pt x="0" y="269681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2801" y="519738"/>
            <a:ext cx="2752357" cy="1601480"/>
          </a:xfrm>
          <a:custGeom>
            <a:avLst/>
            <a:gdLst/>
            <a:ahLst/>
            <a:cxnLst/>
            <a:rect l="l" t="t" r="r" b="b"/>
            <a:pathLst>
              <a:path w="3235314" h="1601480">
                <a:moveTo>
                  <a:pt x="0" y="0"/>
                </a:moveTo>
                <a:lnTo>
                  <a:pt x="3235315" y="0"/>
                </a:lnTo>
                <a:lnTo>
                  <a:pt x="3235315" y="1601481"/>
                </a:lnTo>
                <a:lnTo>
                  <a:pt x="0" y="160148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rot="773566" flipH="1">
            <a:off x="4323042" y="8885953"/>
            <a:ext cx="2560843" cy="1127801"/>
          </a:xfrm>
          <a:custGeom>
            <a:avLst/>
            <a:gdLst/>
            <a:ahLst/>
            <a:cxnLst/>
            <a:rect l="l" t="t" r="r" b="b"/>
            <a:pathLst>
              <a:path w="3156490" h="1562462">
                <a:moveTo>
                  <a:pt x="3156490" y="0"/>
                </a:moveTo>
                <a:lnTo>
                  <a:pt x="0" y="0"/>
                </a:lnTo>
                <a:lnTo>
                  <a:pt x="0" y="1562462"/>
                </a:lnTo>
                <a:lnTo>
                  <a:pt x="3156490" y="1562462"/>
                </a:lnTo>
                <a:lnTo>
                  <a:pt x="315649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6"/>
          <p:cNvSpPr/>
          <p:nvPr/>
        </p:nvSpPr>
        <p:spPr>
          <a:xfrm rot="20079858" flipH="1">
            <a:off x="10819959" y="8344603"/>
            <a:ext cx="1824293" cy="1942468"/>
          </a:xfrm>
          <a:custGeom>
            <a:avLst/>
            <a:gdLst/>
            <a:ahLst/>
            <a:cxnLst/>
            <a:rect l="l" t="t" r="r" b="b"/>
            <a:pathLst>
              <a:path w="2210659" h="2264439">
                <a:moveTo>
                  <a:pt x="2210659" y="0"/>
                </a:moveTo>
                <a:lnTo>
                  <a:pt x="0" y="0"/>
                </a:lnTo>
                <a:lnTo>
                  <a:pt x="0" y="2264439"/>
                </a:lnTo>
                <a:lnTo>
                  <a:pt x="2210659" y="2264439"/>
                </a:lnTo>
                <a:lnTo>
                  <a:pt x="2210659"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Freeform 7"/>
          <p:cNvSpPr/>
          <p:nvPr/>
        </p:nvSpPr>
        <p:spPr>
          <a:xfrm rot="773566" flipH="1">
            <a:off x="14453341" y="7216731"/>
            <a:ext cx="3226444" cy="1597090"/>
          </a:xfrm>
          <a:custGeom>
            <a:avLst/>
            <a:gdLst/>
            <a:ahLst/>
            <a:cxnLst/>
            <a:rect l="l" t="t" r="r" b="b"/>
            <a:pathLst>
              <a:path w="3226444" h="1597090">
                <a:moveTo>
                  <a:pt x="3226444" y="0"/>
                </a:moveTo>
                <a:lnTo>
                  <a:pt x="0" y="0"/>
                </a:lnTo>
                <a:lnTo>
                  <a:pt x="0" y="1597090"/>
                </a:lnTo>
                <a:lnTo>
                  <a:pt x="3226444" y="1597090"/>
                </a:lnTo>
                <a:lnTo>
                  <a:pt x="3226444"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Freeform 8"/>
          <p:cNvSpPr/>
          <p:nvPr/>
        </p:nvSpPr>
        <p:spPr>
          <a:xfrm rot="18286793">
            <a:off x="16023666" y="1895725"/>
            <a:ext cx="2069311" cy="2117262"/>
          </a:xfrm>
          <a:custGeom>
            <a:avLst/>
            <a:gdLst/>
            <a:ahLst/>
            <a:cxnLst/>
            <a:rect l="l" t="t" r="r" b="b"/>
            <a:pathLst>
              <a:path w="2632761" h="2696810">
                <a:moveTo>
                  <a:pt x="0" y="0"/>
                </a:moveTo>
                <a:lnTo>
                  <a:pt x="2632762" y="0"/>
                </a:lnTo>
                <a:lnTo>
                  <a:pt x="2632762" y="2696810"/>
                </a:lnTo>
                <a:lnTo>
                  <a:pt x="0" y="269681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9" name="TextBox 9"/>
          <p:cNvSpPr txBox="1"/>
          <p:nvPr/>
        </p:nvSpPr>
        <p:spPr>
          <a:xfrm>
            <a:off x="2331036" y="1511619"/>
            <a:ext cx="14335343" cy="1219200"/>
          </a:xfrm>
          <a:prstGeom prst="rect">
            <a:avLst/>
          </a:prstGeom>
        </p:spPr>
        <p:txBody>
          <a:bodyPr lIns="0" tIns="0" rIns="0" bIns="0" rtlCol="0" anchor="t">
            <a:spAutoFit/>
          </a:bodyPr>
          <a:lstStyle/>
          <a:p>
            <a:pPr marL="0" lvl="0" indent="0" algn="ctr">
              <a:lnSpc>
                <a:spcPts val="9600"/>
              </a:lnSpc>
              <a:spcBef>
                <a:spcPct val="0"/>
              </a:spcBef>
            </a:pPr>
            <a:r>
              <a:rPr lang="en-US" sz="8000" b="1" i="1">
                <a:solidFill>
                  <a:srgbClr val="994121"/>
                </a:solidFill>
                <a:latin typeface="Cooper BT Bold Italics"/>
                <a:ea typeface="Cooper BT Bold Italics"/>
                <a:cs typeface="Cooper BT Bold Italics"/>
                <a:sym typeface="Cooper BT Bold Italics"/>
              </a:rPr>
              <a:t>SENIOR EVENTS TIMELINE</a:t>
            </a:r>
          </a:p>
        </p:txBody>
      </p:sp>
      <p:sp>
        <p:nvSpPr>
          <p:cNvPr id="10" name="TextBox 10"/>
          <p:cNvSpPr txBox="1"/>
          <p:nvPr/>
        </p:nvSpPr>
        <p:spPr>
          <a:xfrm>
            <a:off x="3412015" y="2736198"/>
            <a:ext cx="12173385" cy="6177915"/>
          </a:xfrm>
          <a:prstGeom prst="rect">
            <a:avLst/>
          </a:prstGeom>
        </p:spPr>
        <p:txBody>
          <a:bodyPr lIns="0" tIns="0" rIns="0" bIns="0" rtlCol="0" anchor="t">
            <a:spAutoFit/>
          </a:bodyPr>
          <a:lstStyle/>
          <a:p>
            <a:pPr algn="l">
              <a:lnSpc>
                <a:spcPts val="5400"/>
              </a:lnSpc>
            </a:pPr>
            <a:r>
              <a:rPr lang="en-US" sz="3600" b="1">
                <a:solidFill>
                  <a:srgbClr val="3D445C"/>
                </a:solidFill>
                <a:latin typeface="Poppins Bold"/>
                <a:ea typeface="Poppins Bold"/>
                <a:cs typeface="Poppins Bold"/>
                <a:sym typeface="Poppins Bold"/>
              </a:rPr>
              <a:t>May 1st- Senior Sunset (6pm-8:30pm)</a:t>
            </a:r>
          </a:p>
          <a:p>
            <a:pPr algn="l">
              <a:lnSpc>
                <a:spcPts val="5400"/>
              </a:lnSpc>
            </a:pPr>
            <a:r>
              <a:rPr lang="en-US" sz="3600" b="1">
                <a:solidFill>
                  <a:srgbClr val="3D445C"/>
                </a:solidFill>
                <a:latin typeface="Poppins Bold"/>
                <a:ea typeface="Poppins Bold"/>
                <a:cs typeface="Poppins Bold"/>
                <a:sym typeface="Poppins Bold"/>
              </a:rPr>
              <a:t>May 4th- Field Day (1:15pm-3:15pm)</a:t>
            </a:r>
          </a:p>
          <a:p>
            <a:pPr algn="l">
              <a:lnSpc>
                <a:spcPts val="5400"/>
              </a:lnSpc>
            </a:pPr>
            <a:r>
              <a:rPr lang="en-US" sz="3600" b="1">
                <a:solidFill>
                  <a:srgbClr val="3D445C"/>
                </a:solidFill>
                <a:latin typeface="Poppins Bold"/>
                <a:ea typeface="Poppins Bold"/>
                <a:cs typeface="Poppins Bold"/>
                <a:sym typeface="Poppins Bold"/>
              </a:rPr>
              <a:t>May 6th-8th Senior Finals</a:t>
            </a:r>
          </a:p>
          <a:p>
            <a:pPr algn="l">
              <a:lnSpc>
                <a:spcPts val="5400"/>
              </a:lnSpc>
            </a:pPr>
            <a:r>
              <a:rPr lang="en-US" sz="3600" b="1">
                <a:solidFill>
                  <a:srgbClr val="3D445C"/>
                </a:solidFill>
                <a:latin typeface="Poppins Bold"/>
                <a:ea typeface="Poppins Bold"/>
                <a:cs typeface="Poppins Bold"/>
                <a:sym typeface="Poppins Bold"/>
              </a:rPr>
              <a:t>May 4th - May 8th Senior Checkout</a:t>
            </a:r>
          </a:p>
          <a:p>
            <a:pPr algn="l">
              <a:lnSpc>
                <a:spcPts val="5400"/>
              </a:lnSpc>
            </a:pPr>
            <a:r>
              <a:rPr lang="en-US" sz="3600" b="1">
                <a:solidFill>
                  <a:srgbClr val="3D445C"/>
                </a:solidFill>
                <a:latin typeface="Poppins Bold"/>
                <a:ea typeface="Poppins Bold"/>
                <a:cs typeface="Poppins Bold"/>
                <a:sym typeface="Poppins Bold"/>
              </a:rPr>
              <a:t>May 8th -Final Senior Checkout (1:30pm)</a:t>
            </a:r>
          </a:p>
          <a:p>
            <a:pPr algn="l">
              <a:lnSpc>
                <a:spcPts val="5400"/>
              </a:lnSpc>
            </a:pPr>
            <a:r>
              <a:rPr lang="en-US" sz="3600" b="1">
                <a:solidFill>
                  <a:srgbClr val="3D445C"/>
                </a:solidFill>
                <a:latin typeface="Poppins Bold"/>
                <a:ea typeface="Poppins Bold"/>
                <a:cs typeface="Poppins Bold"/>
                <a:sym typeface="Poppins Bold"/>
              </a:rPr>
              <a:t>May 14th -Senior Breakfast (8:00am)</a:t>
            </a:r>
          </a:p>
          <a:p>
            <a:pPr algn="l">
              <a:lnSpc>
                <a:spcPts val="5400"/>
              </a:lnSpc>
            </a:pPr>
            <a:r>
              <a:rPr lang="en-US" sz="3600" b="1">
                <a:solidFill>
                  <a:srgbClr val="3D445C"/>
                </a:solidFill>
                <a:latin typeface="Poppins Bold"/>
                <a:ea typeface="Poppins Bold"/>
                <a:cs typeface="Poppins Bold"/>
                <a:sym typeface="Poppins Bold"/>
              </a:rPr>
              <a:t>May 18th -Graduation Rehearsal (9:00 am)</a:t>
            </a:r>
          </a:p>
          <a:p>
            <a:pPr algn="l">
              <a:lnSpc>
                <a:spcPts val="5400"/>
              </a:lnSpc>
            </a:pPr>
            <a:r>
              <a:rPr lang="en-US" sz="3600" b="1">
                <a:solidFill>
                  <a:srgbClr val="3D445C"/>
                </a:solidFill>
                <a:latin typeface="Poppins Bold"/>
                <a:ea typeface="Poppins Bold"/>
                <a:cs typeface="Poppins Bold"/>
                <a:sym typeface="Poppins Bold"/>
              </a:rPr>
              <a:t>May 18th - Senior Awards Night (5:30 pm)</a:t>
            </a:r>
          </a:p>
          <a:p>
            <a:pPr algn="l">
              <a:lnSpc>
                <a:spcPts val="5400"/>
              </a:lnSpc>
            </a:pPr>
            <a:r>
              <a:rPr lang="en-US" sz="3600" b="1">
                <a:solidFill>
                  <a:srgbClr val="3D445C"/>
                </a:solidFill>
                <a:latin typeface="Poppins Bold"/>
                <a:ea typeface="Poppins Bold"/>
                <a:cs typeface="Poppins Bold"/>
                <a:sym typeface="Poppins Bold"/>
              </a:rPr>
              <a:t>May 19th -Graduation Day! (3:00pm)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D9B656"/>
        </a:solidFill>
        <a:effectLst/>
      </p:bgPr>
    </p:bg>
    <p:spTree>
      <p:nvGrpSpPr>
        <p:cNvPr id="1" name=""/>
        <p:cNvGrpSpPr/>
        <p:nvPr/>
      </p:nvGrpSpPr>
      <p:grpSpPr>
        <a:xfrm>
          <a:off x="0" y="0"/>
          <a:ext cx="0" cy="0"/>
          <a:chOff x="0" y="0"/>
          <a:chExt cx="0" cy="0"/>
        </a:xfrm>
      </p:grpSpPr>
      <p:sp>
        <p:nvSpPr>
          <p:cNvPr id="2" name="Freeform 2"/>
          <p:cNvSpPr/>
          <p:nvPr/>
        </p:nvSpPr>
        <p:spPr>
          <a:xfrm>
            <a:off x="767079" y="871270"/>
            <a:ext cx="16753841" cy="8544459"/>
          </a:xfrm>
          <a:custGeom>
            <a:avLst/>
            <a:gdLst/>
            <a:ahLst/>
            <a:cxnLst/>
            <a:rect l="l" t="t" r="r" b="b"/>
            <a:pathLst>
              <a:path w="16753841" h="8544459">
                <a:moveTo>
                  <a:pt x="0" y="0"/>
                </a:moveTo>
                <a:lnTo>
                  <a:pt x="16753842" y="0"/>
                </a:lnTo>
                <a:lnTo>
                  <a:pt x="16753842" y="8544460"/>
                </a:lnTo>
                <a:lnTo>
                  <a:pt x="0" y="85444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rot="20401475">
            <a:off x="-173468" y="6394101"/>
            <a:ext cx="3895197" cy="3600533"/>
          </a:xfrm>
          <a:custGeom>
            <a:avLst/>
            <a:gdLst/>
            <a:ahLst/>
            <a:cxnLst/>
            <a:rect l="l" t="t" r="r" b="b"/>
            <a:pathLst>
              <a:path w="4957704" h="3600533">
                <a:moveTo>
                  <a:pt x="0" y="0"/>
                </a:moveTo>
                <a:lnTo>
                  <a:pt x="4957704" y="0"/>
                </a:lnTo>
                <a:lnTo>
                  <a:pt x="4957704" y="3600533"/>
                </a:lnTo>
                <a:lnTo>
                  <a:pt x="0" y="3600533"/>
                </a:lnTo>
                <a:lnTo>
                  <a:pt x="0" y="0"/>
                </a:lnTo>
                <a:close/>
              </a:path>
            </a:pathLst>
          </a:custGeom>
          <a:blipFill>
            <a:blip>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sp>
        <p:nvSpPr>
          <p:cNvPr id="4" name="Freeform 4"/>
          <p:cNvSpPr/>
          <p:nvPr/>
        </p:nvSpPr>
        <p:spPr>
          <a:xfrm rot="2058607">
            <a:off x="15375043" y="11936"/>
            <a:ext cx="2438878" cy="2423943"/>
          </a:xfrm>
          <a:custGeom>
            <a:avLst/>
            <a:gdLst/>
            <a:ahLst/>
            <a:cxnLst/>
            <a:rect l="l" t="t" r="r" b="b"/>
            <a:pathLst>
              <a:path w="3356497" h="3438154">
                <a:moveTo>
                  <a:pt x="0" y="0"/>
                </a:moveTo>
                <a:lnTo>
                  <a:pt x="3356498" y="0"/>
                </a:lnTo>
                <a:lnTo>
                  <a:pt x="3356498" y="3438154"/>
                </a:lnTo>
                <a:lnTo>
                  <a:pt x="0" y="3438154"/>
                </a:lnTo>
                <a:lnTo>
                  <a:pt x="0" y="0"/>
                </a:lnTo>
                <a:close/>
              </a:path>
            </a:pathLst>
          </a:custGeom>
          <a:blipFill>
            <a:blip>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sp>
        <p:nvSpPr>
          <p:cNvPr id="5" name="Freeform 5"/>
          <p:cNvSpPr/>
          <p:nvPr/>
        </p:nvSpPr>
        <p:spPr>
          <a:xfrm rot="773566" flipH="1">
            <a:off x="121800" y="282225"/>
            <a:ext cx="3008031" cy="1951004"/>
          </a:xfrm>
          <a:custGeom>
            <a:avLst/>
            <a:gdLst/>
            <a:ahLst/>
            <a:cxnLst/>
            <a:rect l="l" t="t" r="r" b="b"/>
            <a:pathLst>
              <a:path w="3973946" h="1967103">
                <a:moveTo>
                  <a:pt x="3973946" y="0"/>
                </a:moveTo>
                <a:lnTo>
                  <a:pt x="0" y="0"/>
                </a:lnTo>
                <a:lnTo>
                  <a:pt x="0" y="1967104"/>
                </a:lnTo>
                <a:lnTo>
                  <a:pt x="3973946" y="1967104"/>
                </a:lnTo>
                <a:lnTo>
                  <a:pt x="3973946" y="0"/>
                </a:lnTo>
                <a:close/>
              </a:path>
            </a:pathLst>
          </a:custGeom>
          <a:blipFill>
            <a:blip>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a:p>
        </p:txBody>
      </p:sp>
      <p:sp>
        <p:nvSpPr>
          <p:cNvPr id="6" name="Freeform 6"/>
          <p:cNvSpPr/>
          <p:nvPr/>
        </p:nvSpPr>
        <p:spPr>
          <a:xfrm rot="-1520142" flipH="1">
            <a:off x="14941555" y="7092187"/>
            <a:ext cx="3214769" cy="3292977"/>
          </a:xfrm>
          <a:custGeom>
            <a:avLst/>
            <a:gdLst/>
            <a:ahLst/>
            <a:cxnLst/>
            <a:rect l="l" t="t" r="r" b="b"/>
            <a:pathLst>
              <a:path w="3214769" h="3292977">
                <a:moveTo>
                  <a:pt x="3214768" y="0"/>
                </a:moveTo>
                <a:lnTo>
                  <a:pt x="0" y="0"/>
                </a:lnTo>
                <a:lnTo>
                  <a:pt x="0" y="3292977"/>
                </a:lnTo>
                <a:lnTo>
                  <a:pt x="3214768" y="3292977"/>
                </a:lnTo>
                <a:lnTo>
                  <a:pt x="3214768" y="0"/>
                </a:lnTo>
                <a:close/>
              </a:path>
            </a:pathLst>
          </a:custGeom>
          <a:blipFill>
            <a:blip>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sp>
        <p:nvSpPr>
          <p:cNvPr id="7" name="Freeform 7"/>
          <p:cNvSpPr/>
          <p:nvPr/>
        </p:nvSpPr>
        <p:spPr>
          <a:xfrm>
            <a:off x="1861168" y="1028700"/>
            <a:ext cx="14565664" cy="8229600"/>
          </a:xfrm>
          <a:custGeom>
            <a:avLst/>
            <a:gdLst/>
            <a:ahLst/>
            <a:cxnLst/>
            <a:rect l="l" t="t" r="r" b="b"/>
            <a:pathLst>
              <a:path w="14565664" h="8229600">
                <a:moveTo>
                  <a:pt x="0" y="0"/>
                </a:moveTo>
                <a:lnTo>
                  <a:pt x="14565664" y="0"/>
                </a:lnTo>
                <a:lnTo>
                  <a:pt x="14565664" y="8229600"/>
                </a:lnTo>
                <a:lnTo>
                  <a:pt x="0" y="8229600"/>
                </a:lnTo>
                <a:lnTo>
                  <a:pt x="0" y="0"/>
                </a:lnTo>
                <a:close/>
              </a:path>
            </a:pathLst>
          </a:custGeom>
          <a:blipFill>
            <a:blip r:embed="rId6">
              <a:alphaModFix amt="43000"/>
            </a:blip>
            <a:stretch>
              <a:fillRect/>
            </a:stretch>
          </a:blipFill>
        </p:spPr>
        <p:txBody>
          <a:bodyPr/>
          <a:lstStyle/>
          <a:p>
            <a:endParaRPr lang="en-US"/>
          </a:p>
        </p:txBody>
      </p:sp>
      <p:sp>
        <p:nvSpPr>
          <p:cNvPr id="8" name="TextBox 8"/>
          <p:cNvSpPr txBox="1"/>
          <p:nvPr/>
        </p:nvSpPr>
        <p:spPr>
          <a:xfrm>
            <a:off x="2517905" y="1590129"/>
            <a:ext cx="13252191" cy="3066098"/>
          </a:xfrm>
          <a:prstGeom prst="rect">
            <a:avLst/>
          </a:prstGeom>
        </p:spPr>
        <p:txBody>
          <a:bodyPr lIns="0" tIns="0" rIns="0" bIns="0" rtlCol="0" anchor="t">
            <a:spAutoFit/>
          </a:bodyPr>
          <a:lstStyle/>
          <a:p>
            <a:pPr marL="0" lvl="0" indent="0" algn="ctr">
              <a:lnSpc>
                <a:spcPts val="7920"/>
              </a:lnSpc>
              <a:spcBef>
                <a:spcPct val="0"/>
              </a:spcBef>
            </a:pPr>
            <a:r>
              <a:rPr lang="en-US" sz="8000" b="1" i="1" u="none" strike="noStrike" spc="-240" dirty="0">
                <a:solidFill>
                  <a:srgbClr val="3D445C"/>
                </a:solidFill>
                <a:latin typeface="Cooper BT Bold Italics"/>
                <a:ea typeface="Cooper BT Bold Italics"/>
                <a:cs typeface="Cooper BT Bold Italics"/>
                <a:sym typeface="Cooper BT Bold Italics"/>
              </a:rPr>
              <a:t>SENIOR FIELD DAY AND SUNSET ON THE BASEBALL FIELD</a:t>
            </a:r>
          </a:p>
        </p:txBody>
      </p:sp>
      <p:sp>
        <p:nvSpPr>
          <p:cNvPr id="9" name="TextBox 9"/>
          <p:cNvSpPr txBox="1"/>
          <p:nvPr/>
        </p:nvSpPr>
        <p:spPr>
          <a:xfrm>
            <a:off x="3050378" y="4853940"/>
            <a:ext cx="12187245" cy="4720459"/>
          </a:xfrm>
          <a:prstGeom prst="rect">
            <a:avLst/>
          </a:prstGeom>
        </p:spPr>
        <p:txBody>
          <a:bodyPr lIns="0" tIns="0" rIns="0" bIns="0" rtlCol="0" anchor="t">
            <a:spAutoFit/>
          </a:bodyPr>
          <a:lstStyle/>
          <a:p>
            <a:pPr marL="0" lvl="0" indent="0" algn="ctr">
              <a:lnSpc>
                <a:spcPts val="6299"/>
              </a:lnSpc>
              <a:spcBef>
                <a:spcPct val="0"/>
              </a:spcBef>
            </a:pPr>
            <a:r>
              <a:rPr lang="en-US" sz="4199" b="1" u="none" strike="noStrike" dirty="0">
                <a:solidFill>
                  <a:srgbClr val="3D445C"/>
                </a:solidFill>
                <a:latin typeface="Poppins Bold"/>
                <a:ea typeface="Poppins Bold"/>
                <a:cs typeface="Poppins Bold"/>
                <a:sym typeface="Poppins Bold"/>
              </a:rPr>
              <a:t>May 1st- Senior Sunset 6:00 pm-8:30 pm</a:t>
            </a:r>
          </a:p>
          <a:p>
            <a:pPr marL="0" lvl="0" indent="0" algn="ctr">
              <a:lnSpc>
                <a:spcPts val="6299"/>
              </a:lnSpc>
              <a:spcBef>
                <a:spcPct val="0"/>
              </a:spcBef>
            </a:pPr>
            <a:r>
              <a:rPr lang="en-US" sz="2800" b="1" u="none" strike="noStrike" dirty="0">
                <a:solidFill>
                  <a:srgbClr val="3D445C"/>
                </a:solidFill>
                <a:latin typeface="Poppins Bold"/>
                <a:ea typeface="Poppins Bold"/>
                <a:cs typeface="Poppins Bold"/>
                <a:sym typeface="Poppins Bold"/>
              </a:rPr>
              <a:t>Senior Sunset is a new tradition for graduating students to gather, celebrate their final days at Mitchell, reflect on their high school journeys, and create lasting memories.</a:t>
            </a:r>
          </a:p>
          <a:p>
            <a:pPr marL="0" lvl="0" indent="0" algn="ctr">
              <a:lnSpc>
                <a:spcPts val="6299"/>
              </a:lnSpc>
              <a:spcBef>
                <a:spcPct val="0"/>
              </a:spcBef>
            </a:pPr>
            <a:r>
              <a:rPr lang="en-US" sz="4199" b="1" u="none" strike="noStrike" dirty="0">
                <a:solidFill>
                  <a:srgbClr val="3D445C"/>
                </a:solidFill>
                <a:latin typeface="Poppins Bold"/>
                <a:ea typeface="Poppins Bold"/>
                <a:cs typeface="Poppins Bold"/>
                <a:sym typeface="Poppins Bold"/>
              </a:rPr>
              <a:t>May 4th- Field Day 1:15 pm-3:15 pm</a:t>
            </a:r>
          </a:p>
          <a:p>
            <a:pPr marL="0" lvl="0" indent="0" algn="l">
              <a:lnSpc>
                <a:spcPts val="5400"/>
              </a:lnSpc>
              <a:spcBef>
                <a:spcPct val="0"/>
              </a:spcBef>
            </a:pPr>
            <a:endParaRPr lang="en-US" sz="4199" b="1" u="none" strike="noStrike" dirty="0">
              <a:solidFill>
                <a:srgbClr val="3D445C"/>
              </a:solidFill>
              <a:latin typeface="Poppins Bold"/>
              <a:ea typeface="Poppins Bold"/>
              <a:cs typeface="Poppins Bold"/>
              <a:sym typeface="Poppins Bo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D9B656"/>
        </a:solidFill>
        <a:effectLst/>
      </p:bgPr>
    </p:bg>
    <p:spTree>
      <p:nvGrpSpPr>
        <p:cNvPr id="1" name=""/>
        <p:cNvGrpSpPr/>
        <p:nvPr/>
      </p:nvGrpSpPr>
      <p:grpSpPr>
        <a:xfrm>
          <a:off x="0" y="0"/>
          <a:ext cx="0" cy="0"/>
          <a:chOff x="0" y="0"/>
          <a:chExt cx="0" cy="0"/>
        </a:xfrm>
      </p:grpSpPr>
      <p:sp>
        <p:nvSpPr>
          <p:cNvPr id="2" name="Freeform 2"/>
          <p:cNvSpPr/>
          <p:nvPr/>
        </p:nvSpPr>
        <p:spPr>
          <a:xfrm>
            <a:off x="767079" y="871270"/>
            <a:ext cx="16753841" cy="8544459"/>
          </a:xfrm>
          <a:custGeom>
            <a:avLst/>
            <a:gdLst/>
            <a:ahLst/>
            <a:cxnLst/>
            <a:rect l="l" t="t" r="r" b="b"/>
            <a:pathLst>
              <a:path w="16753841" h="8544459">
                <a:moveTo>
                  <a:pt x="0" y="0"/>
                </a:moveTo>
                <a:lnTo>
                  <a:pt x="16753842" y="0"/>
                </a:lnTo>
                <a:lnTo>
                  <a:pt x="16753842" y="8544460"/>
                </a:lnTo>
                <a:lnTo>
                  <a:pt x="0" y="85444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rot="20401475">
            <a:off x="110949" y="7552066"/>
            <a:ext cx="2841498" cy="2671600"/>
          </a:xfrm>
          <a:custGeom>
            <a:avLst/>
            <a:gdLst/>
            <a:ahLst/>
            <a:cxnLst/>
            <a:rect l="l" t="t" r="r" b="b"/>
            <a:pathLst>
              <a:path w="3678624" h="2671600">
                <a:moveTo>
                  <a:pt x="0" y="0"/>
                </a:moveTo>
                <a:lnTo>
                  <a:pt x="3678624" y="0"/>
                </a:lnTo>
                <a:lnTo>
                  <a:pt x="3678624" y="2671600"/>
                </a:lnTo>
                <a:lnTo>
                  <a:pt x="0" y="2671600"/>
                </a:lnTo>
                <a:lnTo>
                  <a:pt x="0" y="0"/>
                </a:lnTo>
                <a:close/>
              </a:path>
            </a:pathLst>
          </a:custGeom>
          <a:blipFill>
            <a:blip>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sp>
        <p:nvSpPr>
          <p:cNvPr id="4" name="Freeform 4"/>
          <p:cNvSpPr/>
          <p:nvPr/>
        </p:nvSpPr>
        <p:spPr>
          <a:xfrm rot="2058607">
            <a:off x="15301719" y="249468"/>
            <a:ext cx="2551568" cy="2198563"/>
          </a:xfrm>
          <a:custGeom>
            <a:avLst/>
            <a:gdLst/>
            <a:ahLst/>
            <a:cxnLst/>
            <a:rect l="l" t="t" r="r" b="b"/>
            <a:pathLst>
              <a:path w="3356497" h="3438154">
                <a:moveTo>
                  <a:pt x="0" y="0"/>
                </a:moveTo>
                <a:lnTo>
                  <a:pt x="3356498" y="0"/>
                </a:lnTo>
                <a:lnTo>
                  <a:pt x="3356498" y="3438154"/>
                </a:lnTo>
                <a:lnTo>
                  <a:pt x="0" y="3438154"/>
                </a:lnTo>
                <a:lnTo>
                  <a:pt x="0" y="0"/>
                </a:lnTo>
                <a:close/>
              </a:path>
            </a:pathLst>
          </a:custGeom>
          <a:blipFill>
            <a:blip>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sp>
        <p:nvSpPr>
          <p:cNvPr id="5" name="Freeform 5"/>
          <p:cNvSpPr/>
          <p:nvPr/>
        </p:nvSpPr>
        <p:spPr>
          <a:xfrm rot="773566" flipH="1">
            <a:off x="121800" y="282225"/>
            <a:ext cx="3008031" cy="1951004"/>
          </a:xfrm>
          <a:custGeom>
            <a:avLst/>
            <a:gdLst/>
            <a:ahLst/>
            <a:cxnLst/>
            <a:rect l="l" t="t" r="r" b="b"/>
            <a:pathLst>
              <a:path w="3973946" h="1967103">
                <a:moveTo>
                  <a:pt x="3973946" y="0"/>
                </a:moveTo>
                <a:lnTo>
                  <a:pt x="0" y="0"/>
                </a:lnTo>
                <a:lnTo>
                  <a:pt x="0" y="1967104"/>
                </a:lnTo>
                <a:lnTo>
                  <a:pt x="3973946" y="1967104"/>
                </a:lnTo>
                <a:lnTo>
                  <a:pt x="3973946" y="0"/>
                </a:lnTo>
                <a:close/>
              </a:path>
            </a:pathLst>
          </a:custGeom>
          <a:blipFill>
            <a:blip>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a:p>
        </p:txBody>
      </p:sp>
      <p:sp>
        <p:nvSpPr>
          <p:cNvPr id="6" name="Freeform 6"/>
          <p:cNvSpPr/>
          <p:nvPr/>
        </p:nvSpPr>
        <p:spPr>
          <a:xfrm rot="20079858" flipH="1">
            <a:off x="15611666" y="7491809"/>
            <a:ext cx="2634969" cy="2699072"/>
          </a:xfrm>
          <a:custGeom>
            <a:avLst/>
            <a:gdLst/>
            <a:ahLst/>
            <a:cxnLst/>
            <a:rect l="l" t="t" r="r" b="b"/>
            <a:pathLst>
              <a:path w="2634969" h="2699072">
                <a:moveTo>
                  <a:pt x="2634968" y="0"/>
                </a:moveTo>
                <a:lnTo>
                  <a:pt x="0" y="0"/>
                </a:lnTo>
                <a:lnTo>
                  <a:pt x="0" y="2699072"/>
                </a:lnTo>
                <a:lnTo>
                  <a:pt x="2634968" y="2699072"/>
                </a:lnTo>
                <a:lnTo>
                  <a:pt x="2634968" y="0"/>
                </a:lnTo>
                <a:close/>
              </a:path>
            </a:pathLst>
          </a:custGeom>
          <a:blipFill>
            <a:blip>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sp>
        <p:nvSpPr>
          <p:cNvPr id="7" name="TextBox 7"/>
          <p:cNvSpPr txBox="1"/>
          <p:nvPr/>
        </p:nvSpPr>
        <p:spPr>
          <a:xfrm>
            <a:off x="0" y="876300"/>
            <a:ext cx="18288000" cy="7656192"/>
          </a:xfrm>
          <a:prstGeom prst="rect">
            <a:avLst/>
          </a:prstGeom>
        </p:spPr>
        <p:txBody>
          <a:bodyPr lIns="0" tIns="0" rIns="0" bIns="0" rtlCol="0" anchor="t">
            <a:spAutoFit/>
          </a:bodyPr>
          <a:lstStyle/>
          <a:p>
            <a:pPr algn="ctr">
              <a:lnSpc>
                <a:spcPts val="11200"/>
              </a:lnSpc>
              <a:spcBef>
                <a:spcPct val="0"/>
              </a:spcBef>
            </a:pPr>
            <a:r>
              <a:rPr lang="en-US" sz="8000" b="1" i="1" spc="-240">
                <a:solidFill>
                  <a:srgbClr val="3D445C"/>
                </a:solidFill>
                <a:latin typeface="Cooper BT Bold Italics"/>
                <a:ea typeface="Cooper BT Bold Italics"/>
                <a:cs typeface="Cooper BT Bold Italics"/>
                <a:sym typeface="Cooper BT Bold Italics"/>
              </a:rPr>
              <a:t>SENIOR SUNSET​</a:t>
            </a:r>
          </a:p>
          <a:p>
            <a:pPr algn="ctr">
              <a:lnSpc>
                <a:spcPts val="5460"/>
              </a:lnSpc>
              <a:spcBef>
                <a:spcPct val="0"/>
              </a:spcBef>
            </a:pPr>
            <a:r>
              <a:rPr lang="en-US" sz="3900" b="1" i="1" spc="-117">
                <a:solidFill>
                  <a:srgbClr val="3D445C"/>
                </a:solidFill>
                <a:latin typeface="Cooper BT Bold Italics"/>
                <a:ea typeface="Cooper BT Bold Italics"/>
                <a:cs typeface="Cooper BT Bold Italics"/>
                <a:sym typeface="Cooper BT Bold Italics"/>
              </a:rPr>
              <a:t>DATE: MAY 1, 2026​</a:t>
            </a:r>
          </a:p>
          <a:p>
            <a:pPr algn="ctr">
              <a:lnSpc>
                <a:spcPts val="5460"/>
              </a:lnSpc>
              <a:spcBef>
                <a:spcPct val="0"/>
              </a:spcBef>
            </a:pPr>
            <a:r>
              <a:rPr lang="en-US" sz="3900" b="1" i="1" spc="-117">
                <a:solidFill>
                  <a:srgbClr val="3D445C"/>
                </a:solidFill>
                <a:latin typeface="Cooper BT Bold Italics"/>
                <a:ea typeface="Cooper BT Bold Italics"/>
                <a:cs typeface="Cooper BT Bold Italics"/>
                <a:sym typeface="Cooper BT Bold Italics"/>
              </a:rPr>
              <a:t>TIME: 6:00 PM – 8:30 PM​</a:t>
            </a:r>
          </a:p>
          <a:p>
            <a:pPr algn="ctr">
              <a:lnSpc>
                <a:spcPts val="5460"/>
              </a:lnSpc>
              <a:spcBef>
                <a:spcPct val="0"/>
              </a:spcBef>
            </a:pPr>
            <a:r>
              <a:rPr lang="en-US" sz="3900" b="1" i="1" spc="-117">
                <a:solidFill>
                  <a:srgbClr val="3D445C"/>
                </a:solidFill>
                <a:latin typeface="Cooper BT Bold Italics"/>
                <a:ea typeface="Cooper BT Bold Italics"/>
                <a:cs typeface="Cooper BT Bold Italics"/>
                <a:sym typeface="Cooper BT Bold Italics"/>
              </a:rPr>
              <a:t>LOCATION: BASEBALL FIELD​</a:t>
            </a:r>
          </a:p>
          <a:p>
            <a:pPr algn="ctr">
              <a:lnSpc>
                <a:spcPts val="5460"/>
              </a:lnSpc>
              <a:spcBef>
                <a:spcPct val="0"/>
              </a:spcBef>
            </a:pPr>
            <a:r>
              <a:rPr lang="en-US" sz="3900" b="1" i="1" spc="-117">
                <a:solidFill>
                  <a:srgbClr val="3D445C"/>
                </a:solidFill>
                <a:latin typeface="Cooper BT Bold Italics"/>
                <a:ea typeface="Cooper BT Bold Italics"/>
                <a:cs typeface="Cooper BT Bold Italics"/>
                <a:sym typeface="Cooper BT Bold Italics"/>
              </a:rPr>
              <a:t>YARD GAMES, MUSIC, MEMORIES!​</a:t>
            </a:r>
          </a:p>
          <a:p>
            <a:pPr algn="ctr">
              <a:lnSpc>
                <a:spcPts val="5460"/>
              </a:lnSpc>
              <a:spcBef>
                <a:spcPct val="0"/>
              </a:spcBef>
            </a:pPr>
            <a:r>
              <a:rPr lang="en-US" sz="3900" b="1" i="1" spc="-117">
                <a:solidFill>
                  <a:srgbClr val="3D445C"/>
                </a:solidFill>
                <a:latin typeface="Cooper BT Bold Italics"/>
                <a:ea typeface="Cooper BT Bold Italics"/>
                <a:cs typeface="Cooper BT Bold Italics"/>
                <a:sym typeface="Cooper BT Bold Italics"/>
              </a:rPr>
              <a:t>MUST HAVE YOUR ID TO ENTER​</a:t>
            </a:r>
          </a:p>
          <a:p>
            <a:pPr algn="ctr">
              <a:lnSpc>
                <a:spcPts val="5460"/>
              </a:lnSpc>
              <a:spcBef>
                <a:spcPct val="0"/>
              </a:spcBef>
            </a:pPr>
            <a:r>
              <a:rPr lang="en-US" sz="3900" b="1" i="1" spc="-117">
                <a:solidFill>
                  <a:srgbClr val="3D445C"/>
                </a:solidFill>
                <a:latin typeface="Cooper BT Bold Italics"/>
                <a:ea typeface="Cooper BT Bold Italics"/>
                <a:cs typeface="Cooper BT Bold Italics"/>
                <a:sym typeface="Cooper BT Bold Italics"/>
              </a:rPr>
              <a:t>PARKING: STUDENT LOT​</a:t>
            </a:r>
          </a:p>
          <a:p>
            <a:pPr algn="ctr">
              <a:lnSpc>
                <a:spcPts val="5460"/>
              </a:lnSpc>
              <a:spcBef>
                <a:spcPct val="0"/>
              </a:spcBef>
            </a:pPr>
            <a:r>
              <a:rPr lang="en-US" sz="3900" b="1" i="1" spc="-117">
                <a:solidFill>
                  <a:srgbClr val="3D445C"/>
                </a:solidFill>
                <a:latin typeface="Cooper BT Bold Italics"/>
                <a:ea typeface="Cooper BT Bold Italics"/>
                <a:cs typeface="Cooper BT Bold Italics"/>
                <a:sym typeface="Cooper BT Bold Italics"/>
              </a:rPr>
              <a:t>STAY WITHIN THE DESIGNATED AREA OF THE EVENT UNTIL YOU LEAVE (ONCE YOU LEAVE, YOU MAY NOT RE-ENTER)​</a:t>
            </a:r>
          </a:p>
          <a:p>
            <a:pPr algn="ctr">
              <a:lnSpc>
                <a:spcPts val="5460"/>
              </a:lnSpc>
              <a:spcBef>
                <a:spcPct val="0"/>
              </a:spcBef>
            </a:pPr>
            <a:r>
              <a:rPr lang="en-US" sz="3900" b="1" i="1" spc="-117">
                <a:solidFill>
                  <a:srgbClr val="3D445C"/>
                </a:solidFill>
                <a:latin typeface="Cooper BT Bold Italics"/>
                <a:ea typeface="Cooper BT Bold Italics"/>
                <a:cs typeface="Cooper BT Bold Italics"/>
                <a:sym typeface="Cooper BT Bold Italics"/>
              </a:rPr>
              <a:t>RESTROOM IS THE PORTA-POTTY</a:t>
            </a:r>
          </a:p>
        </p:txBody>
      </p:sp>
    </p:spTree>
  </p:cSld>
  <p:clrMapOvr>
    <a:masterClrMapping/>
  </p:clrMapOvr>
  <p:transition>
    <p:wipe/>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D9B656"/>
        </a:solidFill>
        <a:effectLst/>
      </p:bgPr>
    </p:bg>
    <p:spTree>
      <p:nvGrpSpPr>
        <p:cNvPr id="1" name=""/>
        <p:cNvGrpSpPr/>
        <p:nvPr/>
      </p:nvGrpSpPr>
      <p:grpSpPr>
        <a:xfrm>
          <a:off x="0" y="0"/>
          <a:ext cx="0" cy="0"/>
          <a:chOff x="0" y="0"/>
          <a:chExt cx="0" cy="0"/>
        </a:xfrm>
      </p:grpSpPr>
      <p:sp>
        <p:nvSpPr>
          <p:cNvPr id="2" name="Freeform 2"/>
          <p:cNvSpPr/>
          <p:nvPr/>
        </p:nvSpPr>
        <p:spPr>
          <a:xfrm>
            <a:off x="767079" y="807854"/>
            <a:ext cx="16878188" cy="8607876"/>
          </a:xfrm>
          <a:custGeom>
            <a:avLst/>
            <a:gdLst/>
            <a:ahLst/>
            <a:cxnLst/>
            <a:rect l="l" t="t" r="r" b="b"/>
            <a:pathLst>
              <a:path w="16878188" h="8607876">
                <a:moveTo>
                  <a:pt x="0" y="0"/>
                </a:moveTo>
                <a:lnTo>
                  <a:pt x="16878188" y="0"/>
                </a:lnTo>
                <a:lnTo>
                  <a:pt x="16878188" y="8607876"/>
                </a:lnTo>
                <a:lnTo>
                  <a:pt x="0" y="8607876"/>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rot="20401475">
            <a:off x="-96762" y="7372980"/>
            <a:ext cx="2358540" cy="2671600"/>
          </a:xfrm>
          <a:custGeom>
            <a:avLst/>
            <a:gdLst/>
            <a:ahLst/>
            <a:cxnLst/>
            <a:rect l="l" t="t" r="r" b="b"/>
            <a:pathLst>
              <a:path w="3678624" h="2671600">
                <a:moveTo>
                  <a:pt x="0" y="0"/>
                </a:moveTo>
                <a:lnTo>
                  <a:pt x="3678624" y="0"/>
                </a:lnTo>
                <a:lnTo>
                  <a:pt x="3678624" y="2671600"/>
                </a:lnTo>
                <a:lnTo>
                  <a:pt x="0" y="2671600"/>
                </a:lnTo>
                <a:lnTo>
                  <a:pt x="0" y="0"/>
                </a:lnTo>
                <a:close/>
              </a:path>
            </a:pathLst>
          </a:custGeom>
          <a:blipFill>
            <a:blip>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sp>
        <p:nvSpPr>
          <p:cNvPr id="4" name="Freeform 4"/>
          <p:cNvSpPr/>
          <p:nvPr/>
        </p:nvSpPr>
        <p:spPr>
          <a:xfrm rot="2058607">
            <a:off x="15214783" y="531094"/>
            <a:ext cx="2664258" cy="1924887"/>
          </a:xfrm>
          <a:custGeom>
            <a:avLst/>
            <a:gdLst/>
            <a:ahLst/>
            <a:cxnLst/>
            <a:rect l="l" t="t" r="r" b="b"/>
            <a:pathLst>
              <a:path w="3356497" h="3438154">
                <a:moveTo>
                  <a:pt x="0" y="0"/>
                </a:moveTo>
                <a:lnTo>
                  <a:pt x="3356498" y="0"/>
                </a:lnTo>
                <a:lnTo>
                  <a:pt x="3356498" y="3438154"/>
                </a:lnTo>
                <a:lnTo>
                  <a:pt x="0" y="3438154"/>
                </a:lnTo>
                <a:lnTo>
                  <a:pt x="0" y="0"/>
                </a:lnTo>
                <a:close/>
              </a:path>
            </a:pathLst>
          </a:custGeom>
          <a:blipFill>
            <a:blip>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sp>
        <p:nvSpPr>
          <p:cNvPr id="5" name="Freeform 5"/>
          <p:cNvSpPr/>
          <p:nvPr/>
        </p:nvSpPr>
        <p:spPr>
          <a:xfrm rot="773566" flipH="1">
            <a:off x="171284" y="271717"/>
            <a:ext cx="2959735" cy="1967103"/>
          </a:xfrm>
          <a:custGeom>
            <a:avLst/>
            <a:gdLst/>
            <a:ahLst/>
            <a:cxnLst/>
            <a:rect l="l" t="t" r="r" b="b"/>
            <a:pathLst>
              <a:path w="3973946" h="1967103">
                <a:moveTo>
                  <a:pt x="3973946" y="0"/>
                </a:moveTo>
                <a:lnTo>
                  <a:pt x="0" y="0"/>
                </a:lnTo>
                <a:lnTo>
                  <a:pt x="0" y="1967104"/>
                </a:lnTo>
                <a:lnTo>
                  <a:pt x="3973946" y="1967104"/>
                </a:lnTo>
                <a:lnTo>
                  <a:pt x="3973946" y="0"/>
                </a:lnTo>
                <a:close/>
              </a:path>
            </a:pathLst>
          </a:custGeom>
          <a:blipFill>
            <a:blip>
              <a:extLst>
                <a:ext uri="{96DAC541-7B7A-43D3-8B79-37D633B846F1}">
                  <asvg:svgBlip xmlns:asvg="http://schemas.microsoft.com/office/drawing/2016/SVG/main" r:embed="rId5"/>
                </a:ext>
              </a:extLst>
            </a:blip>
            <a:stretch>
              <a:fillRect/>
            </a:stretch>
          </a:blipFill>
          <a:ln cap="sq">
            <a:noFill/>
            <a:prstDash val="solid"/>
            <a:miter/>
          </a:ln>
        </p:spPr>
        <p:txBody>
          <a:bodyPr/>
          <a:lstStyle/>
          <a:p>
            <a:endParaRPr lang="en-US"/>
          </a:p>
        </p:txBody>
      </p:sp>
      <p:sp>
        <p:nvSpPr>
          <p:cNvPr id="6" name="Freeform 6"/>
          <p:cNvSpPr/>
          <p:nvPr/>
        </p:nvSpPr>
        <p:spPr>
          <a:xfrm rot="20079858" flipH="1">
            <a:off x="15579469" y="7491809"/>
            <a:ext cx="2634969" cy="2699072"/>
          </a:xfrm>
          <a:custGeom>
            <a:avLst/>
            <a:gdLst/>
            <a:ahLst/>
            <a:cxnLst/>
            <a:rect l="l" t="t" r="r" b="b"/>
            <a:pathLst>
              <a:path w="2634969" h="2699072">
                <a:moveTo>
                  <a:pt x="2634968" y="0"/>
                </a:moveTo>
                <a:lnTo>
                  <a:pt x="0" y="0"/>
                </a:lnTo>
                <a:lnTo>
                  <a:pt x="0" y="2699072"/>
                </a:lnTo>
                <a:lnTo>
                  <a:pt x="2634968" y="2699072"/>
                </a:lnTo>
                <a:lnTo>
                  <a:pt x="2634968" y="0"/>
                </a:lnTo>
                <a:close/>
              </a:path>
            </a:pathLst>
          </a:custGeom>
          <a:blipFill>
            <a:blip>
              <a:extLst>
                <a:ext uri="{96DAC541-7B7A-43D3-8B79-37D633B846F1}">
                  <asvg:svgBlip xmlns:asvg="http://schemas.microsoft.com/office/drawing/2016/SVG/main" r:embed="rId4"/>
                </a:ext>
              </a:extLst>
            </a:blip>
            <a:stretch>
              <a:fillRect/>
            </a:stretch>
          </a:blipFill>
          <a:ln cap="sq">
            <a:noFill/>
            <a:prstDash val="solid"/>
            <a:miter/>
          </a:ln>
        </p:spPr>
        <p:txBody>
          <a:bodyPr/>
          <a:lstStyle/>
          <a:p>
            <a:endParaRPr lang="en-US"/>
          </a:p>
        </p:txBody>
      </p:sp>
      <p:sp>
        <p:nvSpPr>
          <p:cNvPr id="7" name="TextBox 7"/>
          <p:cNvSpPr txBox="1"/>
          <p:nvPr/>
        </p:nvSpPr>
        <p:spPr>
          <a:xfrm>
            <a:off x="-25254" y="1522545"/>
            <a:ext cx="18320198" cy="7249805"/>
          </a:xfrm>
          <a:prstGeom prst="rect">
            <a:avLst/>
          </a:prstGeom>
        </p:spPr>
        <p:txBody>
          <a:bodyPr wrap="square" lIns="0" tIns="0" rIns="0" bIns="0" rtlCol="0" anchor="t">
            <a:spAutoFit/>
          </a:bodyPr>
          <a:lstStyle/>
          <a:p>
            <a:pPr algn="ctr">
              <a:lnSpc>
                <a:spcPts val="5740"/>
              </a:lnSpc>
              <a:spcBef>
                <a:spcPct val="0"/>
              </a:spcBef>
            </a:pPr>
            <a:endParaRPr/>
          </a:p>
          <a:p>
            <a:pPr algn="ctr">
              <a:lnSpc>
                <a:spcPts val="5740"/>
              </a:lnSpc>
              <a:spcBef>
                <a:spcPct val="0"/>
              </a:spcBef>
            </a:pPr>
            <a:r>
              <a:rPr lang="en-US" sz="4100" b="1" i="1" spc="-123">
                <a:solidFill>
                  <a:srgbClr val="000000"/>
                </a:solidFill>
                <a:latin typeface="Cooper BT Bold Italics"/>
                <a:ea typeface="Cooper BT Bold Italics"/>
                <a:cs typeface="Cooper BT Bold Italics"/>
                <a:sym typeface="Cooper BT Bold Italics"/>
              </a:rPr>
              <a:t>DATE: MAY 4, 2026​</a:t>
            </a:r>
          </a:p>
          <a:p>
            <a:pPr algn="ctr">
              <a:lnSpc>
                <a:spcPts val="5740"/>
              </a:lnSpc>
              <a:spcBef>
                <a:spcPct val="0"/>
              </a:spcBef>
            </a:pPr>
            <a:r>
              <a:rPr lang="en-US" sz="4100" b="1" i="1" spc="-123">
                <a:solidFill>
                  <a:srgbClr val="000000"/>
                </a:solidFill>
                <a:latin typeface="Cooper BT Bold Italics"/>
                <a:ea typeface="Cooper BT Bold Italics"/>
                <a:cs typeface="Cooper BT Bold Italics"/>
                <a:sym typeface="Cooper BT Bold Italics"/>
              </a:rPr>
              <a:t>TIME: 1:15 PM – 3:15 PM (5TH-8TH BLOCKS)​</a:t>
            </a:r>
          </a:p>
          <a:p>
            <a:pPr algn="ctr">
              <a:lnSpc>
                <a:spcPts val="5740"/>
              </a:lnSpc>
              <a:spcBef>
                <a:spcPct val="0"/>
              </a:spcBef>
            </a:pPr>
            <a:r>
              <a:rPr lang="en-US" sz="4100" b="1" i="1" spc="-123">
                <a:solidFill>
                  <a:srgbClr val="000000"/>
                </a:solidFill>
                <a:latin typeface="Cooper BT Bold Italics"/>
                <a:ea typeface="Cooper BT Bold Italics"/>
                <a:cs typeface="Cooper BT Bold Italics"/>
                <a:sym typeface="Cooper BT Bold Italics"/>
              </a:rPr>
              <a:t>LOCATION: BASEBALL FIELD​</a:t>
            </a:r>
          </a:p>
          <a:p>
            <a:pPr algn="ctr">
              <a:lnSpc>
                <a:spcPts val="5740"/>
              </a:lnSpc>
              <a:spcBef>
                <a:spcPct val="0"/>
              </a:spcBef>
            </a:pPr>
            <a:r>
              <a:rPr lang="en-US" sz="4100" b="1" i="1" spc="-123">
                <a:solidFill>
                  <a:srgbClr val="000000"/>
                </a:solidFill>
                <a:latin typeface="Cooper BT Bold Italics"/>
                <a:ea typeface="Cooper BT Bold Italics"/>
                <a:cs typeface="Cooper BT Bold Italics"/>
                <a:sym typeface="Cooper BT Bold Italics"/>
              </a:rPr>
              <a:t>YARD GAMES, MUSIC, FUN!​</a:t>
            </a:r>
          </a:p>
          <a:p>
            <a:pPr algn="ctr">
              <a:lnSpc>
                <a:spcPts val="5740"/>
              </a:lnSpc>
              <a:spcBef>
                <a:spcPct val="0"/>
              </a:spcBef>
            </a:pPr>
            <a:r>
              <a:rPr lang="en-US" sz="4100" b="1" i="1" spc="-123">
                <a:solidFill>
                  <a:srgbClr val="000000"/>
                </a:solidFill>
                <a:latin typeface="Cooper BT Bold Italics"/>
                <a:ea typeface="Cooper BT Bold Italics"/>
                <a:cs typeface="Cooper BT Bold Italics"/>
                <a:sym typeface="Cooper BT Bold Italics"/>
              </a:rPr>
              <a:t>WRISTBANDS DISTRIBUTED BY STUCO TO FUTURE READY TEACHERS AND HANDED OUT TO STUDENTS AND BE CHECKED UPON ENTRY.​</a:t>
            </a:r>
          </a:p>
          <a:p>
            <a:pPr algn="ctr">
              <a:lnSpc>
                <a:spcPts val="5740"/>
              </a:lnSpc>
              <a:spcBef>
                <a:spcPct val="0"/>
              </a:spcBef>
            </a:pPr>
            <a:r>
              <a:rPr lang="en-US" sz="4100" b="1" i="1" spc="-123">
                <a:solidFill>
                  <a:srgbClr val="000000"/>
                </a:solidFill>
                <a:latin typeface="Cooper BT Bold Italics"/>
                <a:ea typeface="Cooper BT Bold Italics"/>
                <a:cs typeface="Cooper BT Bold Italics"/>
                <a:sym typeface="Cooper BT Bold Italics"/>
              </a:rPr>
              <a:t>STAY WITHIN THE DESIGNATED AREA OF THE EVENT UNTIL SCHOOLWIDE DISMISSAL AT 3:10PM​</a:t>
            </a:r>
          </a:p>
          <a:p>
            <a:pPr algn="ctr">
              <a:lnSpc>
                <a:spcPts val="5740"/>
              </a:lnSpc>
              <a:spcBef>
                <a:spcPct val="0"/>
              </a:spcBef>
            </a:pPr>
            <a:r>
              <a:rPr lang="en-US" sz="4100" b="1" i="1" spc="-123">
                <a:solidFill>
                  <a:srgbClr val="000000"/>
                </a:solidFill>
                <a:latin typeface="Cooper BT Bold Italics"/>
                <a:ea typeface="Cooper BT Bold Italics"/>
                <a:cs typeface="Cooper BT Bold Italics"/>
                <a:sym typeface="Cooper BT Bold Italics"/>
              </a:rPr>
              <a:t>RESTROOM IS THE PORTA-POTTY</a:t>
            </a:r>
          </a:p>
        </p:txBody>
      </p:sp>
      <p:sp>
        <p:nvSpPr>
          <p:cNvPr id="8" name="TextBox 8"/>
          <p:cNvSpPr txBox="1"/>
          <p:nvPr/>
        </p:nvSpPr>
        <p:spPr>
          <a:xfrm>
            <a:off x="3355355" y="814087"/>
            <a:ext cx="11577290" cy="1317540"/>
          </a:xfrm>
          <a:prstGeom prst="rect">
            <a:avLst/>
          </a:prstGeom>
        </p:spPr>
        <p:txBody>
          <a:bodyPr wrap="square" lIns="0" tIns="0" rIns="0" bIns="0" rtlCol="0" anchor="t">
            <a:spAutoFit/>
          </a:bodyPr>
          <a:lstStyle/>
          <a:p>
            <a:pPr algn="ctr">
              <a:lnSpc>
                <a:spcPts val="11200"/>
              </a:lnSpc>
              <a:spcBef>
                <a:spcPct val="0"/>
              </a:spcBef>
            </a:pPr>
            <a:r>
              <a:rPr lang="en-US" sz="8000" b="1" i="1" spc="-240">
                <a:solidFill>
                  <a:srgbClr val="1F3E6B"/>
                </a:solidFill>
                <a:latin typeface="Cooper BT Bold Italics"/>
                <a:ea typeface="Cooper BT Bold Italics"/>
                <a:cs typeface="Cooper BT Bold Italics"/>
                <a:sym typeface="Cooper BT Bold Italics"/>
              </a:rPr>
              <a:t>SENIOR FIELD DAY​</a:t>
            </a:r>
          </a:p>
        </p:txBody>
      </p:sp>
    </p:spTree>
  </p:cSld>
  <p:clrMapOvr>
    <a:masterClrMapping/>
  </p:clrMapOvr>
  <p:transition>
    <p:wipe/>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D9B656"/>
        </a:solidFill>
        <a:effectLst/>
      </p:bgPr>
    </p:bg>
    <p:spTree>
      <p:nvGrpSpPr>
        <p:cNvPr id="1" name=""/>
        <p:cNvGrpSpPr/>
        <p:nvPr/>
      </p:nvGrpSpPr>
      <p:grpSpPr>
        <a:xfrm>
          <a:off x="0" y="0"/>
          <a:ext cx="0" cy="0"/>
          <a:chOff x="0" y="0"/>
          <a:chExt cx="0" cy="0"/>
        </a:xfrm>
      </p:grpSpPr>
      <p:sp>
        <p:nvSpPr>
          <p:cNvPr id="2" name="Freeform 2"/>
          <p:cNvSpPr/>
          <p:nvPr/>
        </p:nvSpPr>
        <p:spPr>
          <a:xfrm>
            <a:off x="556741" y="633436"/>
            <a:ext cx="17220184" cy="8782294"/>
          </a:xfrm>
          <a:custGeom>
            <a:avLst/>
            <a:gdLst/>
            <a:ahLst/>
            <a:cxnLst/>
            <a:rect l="l" t="t" r="r" b="b"/>
            <a:pathLst>
              <a:path w="17220184" h="8782294">
                <a:moveTo>
                  <a:pt x="0" y="0"/>
                </a:moveTo>
                <a:lnTo>
                  <a:pt x="17220184" y="0"/>
                </a:lnTo>
                <a:lnTo>
                  <a:pt x="17220184" y="8782294"/>
                </a:lnTo>
                <a:lnTo>
                  <a:pt x="0" y="8782294"/>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rot="-1540478">
            <a:off x="16094069" y="413532"/>
            <a:ext cx="2330462" cy="1849804"/>
          </a:xfrm>
          <a:custGeom>
            <a:avLst/>
            <a:gdLst/>
            <a:ahLst/>
            <a:cxnLst/>
            <a:rect l="l" t="t" r="r" b="b"/>
            <a:pathLst>
              <a:path w="2330462" h="1849804">
                <a:moveTo>
                  <a:pt x="0" y="0"/>
                </a:moveTo>
                <a:lnTo>
                  <a:pt x="2330462" y="0"/>
                </a:lnTo>
                <a:lnTo>
                  <a:pt x="2330462" y="1849804"/>
                </a:lnTo>
                <a:lnTo>
                  <a:pt x="0" y="1849804"/>
                </a:lnTo>
                <a:lnTo>
                  <a:pt x="0" y="0"/>
                </a:lnTo>
                <a:close/>
              </a:path>
            </a:pathLst>
          </a:custGeom>
          <a:blipFill>
            <a:blip>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sp>
        <p:nvSpPr>
          <p:cNvPr id="4" name="Freeform 4"/>
          <p:cNvSpPr/>
          <p:nvPr/>
        </p:nvSpPr>
        <p:spPr>
          <a:xfrm rot="17656209">
            <a:off x="60926" y="462866"/>
            <a:ext cx="1977980" cy="1641559"/>
          </a:xfrm>
          <a:custGeom>
            <a:avLst/>
            <a:gdLst/>
            <a:ahLst/>
            <a:cxnLst/>
            <a:rect l="l" t="t" r="r" b="b"/>
            <a:pathLst>
              <a:path w="1865290" h="1480574">
                <a:moveTo>
                  <a:pt x="0" y="0"/>
                </a:moveTo>
                <a:lnTo>
                  <a:pt x="1865290" y="0"/>
                </a:lnTo>
                <a:lnTo>
                  <a:pt x="1865290" y="1480574"/>
                </a:lnTo>
                <a:lnTo>
                  <a:pt x="0" y="1480574"/>
                </a:lnTo>
                <a:lnTo>
                  <a:pt x="0" y="0"/>
                </a:lnTo>
                <a:close/>
              </a:path>
            </a:pathLst>
          </a:custGeom>
          <a:blipFill>
            <a:blip>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sp>
        <p:nvSpPr>
          <p:cNvPr id="5" name="Freeform 5"/>
          <p:cNvSpPr/>
          <p:nvPr/>
        </p:nvSpPr>
        <p:spPr>
          <a:xfrm rot="-5137555">
            <a:off x="16013089" y="8540253"/>
            <a:ext cx="2205926" cy="1750953"/>
          </a:xfrm>
          <a:custGeom>
            <a:avLst/>
            <a:gdLst/>
            <a:ahLst/>
            <a:cxnLst/>
            <a:rect l="l" t="t" r="r" b="b"/>
            <a:pathLst>
              <a:path w="2205926" h="1750953">
                <a:moveTo>
                  <a:pt x="0" y="0"/>
                </a:moveTo>
                <a:lnTo>
                  <a:pt x="2205926" y="0"/>
                </a:lnTo>
                <a:lnTo>
                  <a:pt x="2205926" y="1750953"/>
                </a:lnTo>
                <a:lnTo>
                  <a:pt x="0" y="1750953"/>
                </a:lnTo>
                <a:lnTo>
                  <a:pt x="0" y="0"/>
                </a:lnTo>
                <a:close/>
              </a:path>
            </a:pathLst>
          </a:custGeom>
          <a:blipFill>
            <a:blip>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sp>
        <p:nvSpPr>
          <p:cNvPr id="6" name="Freeform 6"/>
          <p:cNvSpPr/>
          <p:nvPr/>
        </p:nvSpPr>
        <p:spPr>
          <a:xfrm rot="390356">
            <a:off x="648835" y="8470344"/>
            <a:ext cx="2205926" cy="1750953"/>
          </a:xfrm>
          <a:custGeom>
            <a:avLst/>
            <a:gdLst/>
            <a:ahLst/>
            <a:cxnLst/>
            <a:rect l="l" t="t" r="r" b="b"/>
            <a:pathLst>
              <a:path w="2205926" h="1750953">
                <a:moveTo>
                  <a:pt x="0" y="0"/>
                </a:moveTo>
                <a:lnTo>
                  <a:pt x="2205925" y="0"/>
                </a:lnTo>
                <a:lnTo>
                  <a:pt x="2205925" y="1750953"/>
                </a:lnTo>
                <a:lnTo>
                  <a:pt x="0" y="175095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7" name="Freeform 7"/>
          <p:cNvSpPr/>
          <p:nvPr/>
        </p:nvSpPr>
        <p:spPr>
          <a:xfrm rot="2782781">
            <a:off x="220769" y="4190383"/>
            <a:ext cx="2380225" cy="1825916"/>
          </a:xfrm>
          <a:custGeom>
            <a:avLst/>
            <a:gdLst/>
            <a:ahLst/>
            <a:cxnLst/>
            <a:rect l="l" t="t" r="r" b="b"/>
            <a:pathLst>
              <a:path w="2219240" h="1761522">
                <a:moveTo>
                  <a:pt x="0" y="0"/>
                </a:moveTo>
                <a:lnTo>
                  <a:pt x="2219240" y="0"/>
                </a:lnTo>
                <a:lnTo>
                  <a:pt x="2219240" y="1761522"/>
                </a:lnTo>
                <a:lnTo>
                  <a:pt x="0" y="1761522"/>
                </a:lnTo>
                <a:lnTo>
                  <a:pt x="0" y="0"/>
                </a:lnTo>
                <a:close/>
              </a:path>
            </a:pathLst>
          </a:custGeom>
          <a:blipFill>
            <a:blip>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sp>
        <p:nvSpPr>
          <p:cNvPr id="8" name="TextBox 8"/>
          <p:cNvSpPr txBox="1"/>
          <p:nvPr/>
        </p:nvSpPr>
        <p:spPr>
          <a:xfrm>
            <a:off x="1863995" y="1500359"/>
            <a:ext cx="14295010" cy="1056323"/>
          </a:xfrm>
          <a:prstGeom prst="rect">
            <a:avLst/>
          </a:prstGeom>
        </p:spPr>
        <p:txBody>
          <a:bodyPr lIns="0" tIns="0" rIns="0" bIns="0" rtlCol="0" anchor="t">
            <a:spAutoFit/>
          </a:bodyPr>
          <a:lstStyle/>
          <a:p>
            <a:pPr marL="0" lvl="0" indent="0" algn="ctr">
              <a:lnSpc>
                <a:spcPts val="7920"/>
              </a:lnSpc>
              <a:spcBef>
                <a:spcPct val="0"/>
              </a:spcBef>
            </a:pPr>
            <a:r>
              <a:rPr lang="en-US" sz="8000" b="1" i="1" spc="-240">
                <a:solidFill>
                  <a:srgbClr val="3D445C"/>
                </a:solidFill>
                <a:latin typeface="Cooper BT Bold Italics"/>
                <a:ea typeface="Cooper BT Bold Italics"/>
                <a:cs typeface="Cooper BT Bold Italics"/>
                <a:sym typeface="Cooper BT Bold Italics"/>
              </a:rPr>
              <a:t>SENIOR FINAL CHECKLIST</a:t>
            </a:r>
          </a:p>
        </p:txBody>
      </p:sp>
      <p:sp>
        <p:nvSpPr>
          <p:cNvPr id="9" name="TextBox 9"/>
          <p:cNvSpPr txBox="1"/>
          <p:nvPr/>
        </p:nvSpPr>
        <p:spPr>
          <a:xfrm>
            <a:off x="3082279" y="2719829"/>
            <a:ext cx="12123442" cy="5631180"/>
          </a:xfrm>
          <a:prstGeom prst="rect">
            <a:avLst/>
          </a:prstGeom>
        </p:spPr>
        <p:txBody>
          <a:bodyPr lIns="0" tIns="0" rIns="0" bIns="0" rtlCol="0" anchor="t">
            <a:spAutoFit/>
          </a:bodyPr>
          <a:lstStyle/>
          <a:p>
            <a:pPr marL="777240" lvl="1" indent="-388620" algn="l">
              <a:lnSpc>
                <a:spcPts val="5580"/>
              </a:lnSpc>
              <a:buFont typeface="Arial"/>
              <a:buChar char="•"/>
            </a:pPr>
            <a:r>
              <a:rPr lang="en-US" sz="3600" b="1" spc="-36">
                <a:solidFill>
                  <a:srgbClr val="3D445C"/>
                </a:solidFill>
                <a:latin typeface="Poppins Bold"/>
                <a:ea typeface="Poppins Bold"/>
                <a:cs typeface="Poppins Bold"/>
                <a:sym typeface="Poppins Bold"/>
              </a:rPr>
              <a:t>Complete all coursework and pass all classes</a:t>
            </a:r>
          </a:p>
          <a:p>
            <a:pPr marL="777240" lvl="1" indent="-388620" algn="l">
              <a:lnSpc>
                <a:spcPts val="5580"/>
              </a:lnSpc>
              <a:buFont typeface="Arial"/>
              <a:buChar char="•"/>
            </a:pPr>
            <a:r>
              <a:rPr lang="en-US" sz="3600" b="1" spc="-36">
                <a:solidFill>
                  <a:srgbClr val="3D445C"/>
                </a:solidFill>
                <a:latin typeface="Poppins Bold"/>
                <a:ea typeface="Poppins Bold"/>
                <a:cs typeface="Poppins Bold"/>
                <a:sym typeface="Poppins Bold"/>
              </a:rPr>
              <a:t>Finish Senior Finals (May 6th - 8th )</a:t>
            </a:r>
          </a:p>
          <a:p>
            <a:pPr marL="777240" lvl="1" indent="-388620" algn="l">
              <a:lnSpc>
                <a:spcPts val="5580"/>
              </a:lnSpc>
              <a:buFont typeface="Arial"/>
              <a:buChar char="•"/>
            </a:pPr>
            <a:r>
              <a:rPr lang="en-US" sz="3600" b="1" spc="-36">
                <a:solidFill>
                  <a:srgbClr val="3D445C"/>
                </a:solidFill>
                <a:latin typeface="Poppins Bold"/>
                <a:ea typeface="Poppins Bold"/>
                <a:cs typeface="Poppins Bold"/>
                <a:sym typeface="Poppins Bold"/>
              </a:rPr>
              <a:t>Complete Senior Checkout on May 8th </a:t>
            </a:r>
          </a:p>
          <a:p>
            <a:pPr marL="777240" lvl="1" indent="-388620" algn="l">
              <a:lnSpc>
                <a:spcPts val="5580"/>
              </a:lnSpc>
              <a:buFont typeface="Arial"/>
              <a:buChar char="•"/>
            </a:pPr>
            <a:r>
              <a:rPr lang="en-US" sz="3600" b="1" spc="-36">
                <a:solidFill>
                  <a:srgbClr val="3D445C"/>
                </a:solidFill>
                <a:latin typeface="Poppins Bold"/>
                <a:ea typeface="Poppins Bold"/>
                <a:cs typeface="Poppins Bold"/>
                <a:sym typeface="Poppins Bold"/>
              </a:rPr>
              <a:t>Return all school property</a:t>
            </a:r>
          </a:p>
          <a:p>
            <a:pPr marL="777240" lvl="1" indent="-388620" algn="l">
              <a:lnSpc>
                <a:spcPts val="5580"/>
              </a:lnSpc>
              <a:buFont typeface="Arial"/>
              <a:buChar char="•"/>
            </a:pPr>
            <a:r>
              <a:rPr lang="en-US" sz="3600" b="1" spc="-36">
                <a:solidFill>
                  <a:srgbClr val="3D445C"/>
                </a:solidFill>
                <a:latin typeface="Poppins Bold"/>
                <a:ea typeface="Poppins Bold"/>
                <a:cs typeface="Poppins Bold"/>
                <a:sym typeface="Poppins Bold"/>
              </a:rPr>
              <a:t>Pay all fees and fines</a:t>
            </a:r>
          </a:p>
          <a:p>
            <a:pPr marL="777240" lvl="1" indent="-388620" algn="l">
              <a:lnSpc>
                <a:spcPts val="5580"/>
              </a:lnSpc>
              <a:buFont typeface="Arial"/>
              <a:buChar char="•"/>
            </a:pPr>
            <a:r>
              <a:rPr lang="en-US" sz="3600" b="1" spc="-36">
                <a:solidFill>
                  <a:srgbClr val="3D445C"/>
                </a:solidFill>
                <a:latin typeface="Poppins Bold"/>
                <a:ea typeface="Poppins Bold"/>
                <a:cs typeface="Poppins Bold"/>
                <a:sym typeface="Poppins Bold"/>
              </a:rPr>
              <a:t>Pick up and bring cap and gown</a:t>
            </a:r>
          </a:p>
          <a:p>
            <a:pPr marL="777240" lvl="1" indent="-388620" algn="l">
              <a:lnSpc>
                <a:spcPts val="5580"/>
              </a:lnSpc>
              <a:buFont typeface="Arial"/>
              <a:buChar char="•"/>
            </a:pPr>
            <a:r>
              <a:rPr lang="en-US" sz="3600" b="1" spc="-36">
                <a:solidFill>
                  <a:srgbClr val="3D445C"/>
                </a:solidFill>
                <a:latin typeface="Poppins Bold"/>
                <a:ea typeface="Poppins Bold"/>
                <a:cs typeface="Poppins Bold"/>
                <a:sym typeface="Poppins Bold"/>
              </a:rPr>
              <a:t>Attend rehearsal on May 18th </a:t>
            </a:r>
          </a:p>
          <a:p>
            <a:pPr marL="777240" lvl="1" indent="-388620" algn="l">
              <a:lnSpc>
                <a:spcPts val="5580"/>
              </a:lnSpc>
              <a:buFont typeface="Arial"/>
              <a:buChar char="•"/>
            </a:pPr>
            <a:r>
              <a:rPr lang="en-US" sz="3600" b="1" spc="-36">
                <a:solidFill>
                  <a:srgbClr val="3D445C"/>
                </a:solidFill>
                <a:latin typeface="Poppins Bold"/>
                <a:ea typeface="Poppins Bold"/>
                <a:cs typeface="Poppins Bold"/>
                <a:sym typeface="Poppins Bold"/>
              </a:rPr>
              <a:t>Celebrate responsibly and enjoy the moment</a:t>
            </a:r>
          </a:p>
        </p:txBody>
      </p:sp>
      <p:sp>
        <p:nvSpPr>
          <p:cNvPr id="10" name="Freeform 10"/>
          <p:cNvSpPr/>
          <p:nvPr/>
        </p:nvSpPr>
        <p:spPr>
          <a:xfrm rot="-10136713">
            <a:off x="15950821" y="4218598"/>
            <a:ext cx="2330462" cy="1849804"/>
          </a:xfrm>
          <a:custGeom>
            <a:avLst/>
            <a:gdLst/>
            <a:ahLst/>
            <a:cxnLst/>
            <a:rect l="l" t="t" r="r" b="b"/>
            <a:pathLst>
              <a:path w="2330462" h="1849804">
                <a:moveTo>
                  <a:pt x="0" y="0"/>
                </a:moveTo>
                <a:lnTo>
                  <a:pt x="2330462" y="0"/>
                </a:lnTo>
                <a:lnTo>
                  <a:pt x="2330462" y="1849804"/>
                </a:lnTo>
                <a:lnTo>
                  <a:pt x="0" y="1849804"/>
                </a:lnTo>
                <a:lnTo>
                  <a:pt x="0" y="0"/>
                </a:lnTo>
                <a:close/>
              </a:path>
            </a:pathLst>
          </a:custGeom>
          <a:blipFill>
            <a:blip>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spTree>
  </p:cSld>
  <p:clrMapOvr>
    <a:masterClrMapping/>
  </p:clrMapOvr>
  <p:transition>
    <p:wipe/>
  </p:transition>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D9B656"/>
        </a:solidFill>
        <a:effectLst/>
      </p:bgPr>
    </p:bg>
    <p:spTree>
      <p:nvGrpSpPr>
        <p:cNvPr id="1" name=""/>
        <p:cNvGrpSpPr/>
        <p:nvPr/>
      </p:nvGrpSpPr>
      <p:grpSpPr>
        <a:xfrm>
          <a:off x="0" y="0"/>
          <a:ext cx="0" cy="0"/>
          <a:chOff x="0" y="0"/>
          <a:chExt cx="0" cy="0"/>
        </a:xfrm>
      </p:grpSpPr>
      <p:sp>
        <p:nvSpPr>
          <p:cNvPr id="2" name="Freeform 2"/>
          <p:cNvSpPr/>
          <p:nvPr/>
        </p:nvSpPr>
        <p:spPr>
          <a:xfrm>
            <a:off x="767079" y="871270"/>
            <a:ext cx="16753841" cy="8544459"/>
          </a:xfrm>
          <a:custGeom>
            <a:avLst/>
            <a:gdLst/>
            <a:ahLst/>
            <a:cxnLst/>
            <a:rect l="l" t="t" r="r" b="b"/>
            <a:pathLst>
              <a:path w="16753841" h="8544459">
                <a:moveTo>
                  <a:pt x="0" y="0"/>
                </a:moveTo>
                <a:lnTo>
                  <a:pt x="16753842" y="0"/>
                </a:lnTo>
                <a:lnTo>
                  <a:pt x="16753842" y="8544460"/>
                </a:lnTo>
                <a:lnTo>
                  <a:pt x="0" y="85444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a:off x="1200683" y="4001412"/>
            <a:ext cx="3218714" cy="3218714"/>
          </a:xfrm>
          <a:custGeom>
            <a:avLst/>
            <a:gdLst/>
            <a:ahLst/>
            <a:cxnLst/>
            <a:rect l="l" t="t" r="r" b="b"/>
            <a:pathLst>
              <a:path w="3218714" h="3218714">
                <a:moveTo>
                  <a:pt x="0" y="0"/>
                </a:moveTo>
                <a:lnTo>
                  <a:pt x="3218713" y="0"/>
                </a:lnTo>
                <a:lnTo>
                  <a:pt x="3218713" y="3218713"/>
                </a:lnTo>
                <a:lnTo>
                  <a:pt x="0" y="3218713"/>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TextBox 4"/>
          <p:cNvSpPr txBox="1"/>
          <p:nvPr/>
        </p:nvSpPr>
        <p:spPr>
          <a:xfrm>
            <a:off x="2281918" y="1384535"/>
            <a:ext cx="13724164" cy="1158875"/>
          </a:xfrm>
          <a:prstGeom prst="rect">
            <a:avLst/>
          </a:prstGeom>
        </p:spPr>
        <p:txBody>
          <a:bodyPr lIns="0" tIns="0" rIns="0" bIns="0" rtlCol="0" anchor="t">
            <a:spAutoFit/>
          </a:bodyPr>
          <a:lstStyle/>
          <a:p>
            <a:pPr marL="0" lvl="0" indent="0" algn="ctr">
              <a:lnSpc>
                <a:spcPts val="9144"/>
              </a:lnSpc>
              <a:spcBef>
                <a:spcPct val="0"/>
              </a:spcBef>
            </a:pPr>
            <a:r>
              <a:rPr lang="en-US" sz="7620" b="1" i="1" spc="-411">
                <a:solidFill>
                  <a:srgbClr val="994121"/>
                </a:solidFill>
                <a:latin typeface="Cooper BT Bold Italics"/>
                <a:ea typeface="Cooper BT Bold Italics"/>
                <a:cs typeface="Cooper BT Bold Italics"/>
                <a:sym typeface="Cooper BT Bold Italics"/>
              </a:rPr>
              <a:t>SENIOR FINALS</a:t>
            </a:r>
          </a:p>
        </p:txBody>
      </p:sp>
      <p:sp>
        <p:nvSpPr>
          <p:cNvPr id="5" name="TextBox 5"/>
          <p:cNvSpPr txBox="1"/>
          <p:nvPr/>
        </p:nvSpPr>
        <p:spPr>
          <a:xfrm>
            <a:off x="1200683" y="2720870"/>
            <a:ext cx="15886635" cy="844296"/>
          </a:xfrm>
          <a:prstGeom prst="rect">
            <a:avLst/>
          </a:prstGeom>
        </p:spPr>
        <p:txBody>
          <a:bodyPr lIns="0" tIns="0" rIns="0" bIns="0" rtlCol="0" anchor="t">
            <a:spAutoFit/>
          </a:bodyPr>
          <a:lstStyle/>
          <a:p>
            <a:pPr algn="ctr">
              <a:lnSpc>
                <a:spcPts val="6732"/>
              </a:lnSpc>
            </a:pPr>
            <a:r>
              <a:rPr lang="en-US" sz="4400" b="1" spc="-44">
                <a:solidFill>
                  <a:srgbClr val="3D445C"/>
                </a:solidFill>
                <a:latin typeface="Poppins Bold"/>
                <a:ea typeface="Poppins Bold"/>
                <a:cs typeface="Poppins Bold"/>
                <a:sym typeface="Poppins Bold"/>
              </a:rPr>
              <a:t>FINISH STRONG- THIS IS THE FINAL ACADEMIC PUSH!</a:t>
            </a:r>
          </a:p>
        </p:txBody>
      </p:sp>
      <p:sp>
        <p:nvSpPr>
          <p:cNvPr id="6" name="TextBox 6"/>
          <p:cNvSpPr txBox="1"/>
          <p:nvPr/>
        </p:nvSpPr>
        <p:spPr>
          <a:xfrm>
            <a:off x="2128995" y="3896654"/>
            <a:ext cx="14030010" cy="3638169"/>
          </a:xfrm>
          <a:prstGeom prst="rect">
            <a:avLst/>
          </a:prstGeom>
        </p:spPr>
        <p:txBody>
          <a:bodyPr lIns="0" tIns="0" rIns="0" bIns="0" rtlCol="0" anchor="t">
            <a:spAutoFit/>
          </a:bodyPr>
          <a:lstStyle/>
          <a:p>
            <a:pPr algn="ctr">
              <a:lnSpc>
                <a:spcPts val="7595"/>
              </a:lnSpc>
            </a:pPr>
            <a:r>
              <a:rPr lang="en-US" sz="3600" b="1" spc="-36">
                <a:solidFill>
                  <a:srgbClr val="3D445C"/>
                </a:solidFill>
                <a:latin typeface="Poppins Bold"/>
                <a:ea typeface="Poppins Bold"/>
                <a:cs typeface="Poppins Bold"/>
                <a:sym typeface="Poppins Bold"/>
              </a:rPr>
              <a:t>MAY 6TH BLOCK 8 FINAL</a:t>
            </a:r>
          </a:p>
          <a:p>
            <a:pPr algn="ctr">
              <a:lnSpc>
                <a:spcPts val="7595"/>
              </a:lnSpc>
            </a:pPr>
            <a:r>
              <a:rPr lang="en-US" sz="3600" b="1" spc="-36">
                <a:solidFill>
                  <a:srgbClr val="3D445C"/>
                </a:solidFill>
                <a:latin typeface="Poppins Bold"/>
                <a:ea typeface="Poppins Bold"/>
                <a:cs typeface="Poppins Bold"/>
                <a:sym typeface="Poppins Bold"/>
              </a:rPr>
              <a:t>MAY 7TH BLOCK 1-4 FINALS</a:t>
            </a:r>
          </a:p>
          <a:p>
            <a:pPr algn="ctr">
              <a:lnSpc>
                <a:spcPts val="7595"/>
              </a:lnSpc>
            </a:pPr>
            <a:r>
              <a:rPr lang="en-US" sz="3600" b="1" spc="-36">
                <a:solidFill>
                  <a:srgbClr val="3D445C"/>
                </a:solidFill>
                <a:latin typeface="Poppins Bold"/>
                <a:ea typeface="Poppins Bold"/>
                <a:cs typeface="Poppins Bold"/>
                <a:sym typeface="Poppins Bold"/>
              </a:rPr>
              <a:t>MAY 8TH BLOCKS 5-7 FINALS</a:t>
            </a:r>
          </a:p>
          <a:p>
            <a:pPr algn="ctr">
              <a:lnSpc>
                <a:spcPts val="5400"/>
              </a:lnSpc>
            </a:pPr>
            <a:r>
              <a:rPr lang="en-US" sz="3600" b="1" spc="-36">
                <a:solidFill>
                  <a:srgbClr val="3D445C"/>
                </a:solidFill>
                <a:latin typeface="Poppins Bold"/>
                <a:ea typeface="Poppins Bold"/>
                <a:cs typeface="Poppins Bold"/>
                <a:sym typeface="Poppins Bold"/>
              </a:rPr>
              <a:t>MAY 8TH BLOCK 8 FINAL CHECKOUT </a:t>
            </a:r>
          </a:p>
        </p:txBody>
      </p:sp>
    </p:spTree>
  </p:cSld>
  <p:clrMapOvr>
    <a:masterClrMapping/>
  </p:clrMapOvr>
  <p:transition>
    <p:wip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D9B656"/>
        </a:solidFill>
        <a:effectLst/>
      </p:bgPr>
    </p:bg>
    <p:spTree>
      <p:nvGrpSpPr>
        <p:cNvPr id="1" name=""/>
        <p:cNvGrpSpPr/>
        <p:nvPr/>
      </p:nvGrpSpPr>
      <p:grpSpPr>
        <a:xfrm>
          <a:off x="0" y="0"/>
          <a:ext cx="0" cy="0"/>
          <a:chOff x="0" y="0"/>
          <a:chExt cx="0" cy="0"/>
        </a:xfrm>
      </p:grpSpPr>
      <p:sp>
        <p:nvSpPr>
          <p:cNvPr id="2" name="Freeform 2"/>
          <p:cNvSpPr/>
          <p:nvPr/>
        </p:nvSpPr>
        <p:spPr>
          <a:xfrm>
            <a:off x="380513" y="674122"/>
            <a:ext cx="17585002" cy="8968351"/>
          </a:xfrm>
          <a:custGeom>
            <a:avLst/>
            <a:gdLst/>
            <a:ahLst/>
            <a:cxnLst/>
            <a:rect l="l" t="t" r="r" b="b"/>
            <a:pathLst>
              <a:path w="17585002" h="8968351">
                <a:moveTo>
                  <a:pt x="0" y="0"/>
                </a:moveTo>
                <a:lnTo>
                  <a:pt x="17585002" y="0"/>
                </a:lnTo>
                <a:lnTo>
                  <a:pt x="17585002" y="8968351"/>
                </a:lnTo>
                <a:lnTo>
                  <a:pt x="0" y="8968351"/>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rot="20374922">
            <a:off x="14642786" y="-432121"/>
            <a:ext cx="3684118" cy="3773745"/>
          </a:xfrm>
          <a:custGeom>
            <a:avLst/>
            <a:gdLst/>
            <a:ahLst/>
            <a:cxnLst/>
            <a:rect l="l" t="t" r="r" b="b"/>
            <a:pathLst>
              <a:path w="3684118" h="3773745">
                <a:moveTo>
                  <a:pt x="0" y="0"/>
                </a:moveTo>
                <a:lnTo>
                  <a:pt x="3684118" y="0"/>
                </a:lnTo>
                <a:lnTo>
                  <a:pt x="3684118" y="3773745"/>
                </a:lnTo>
                <a:lnTo>
                  <a:pt x="0" y="377374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0" y="8194801"/>
            <a:ext cx="2444552" cy="2095852"/>
          </a:xfrm>
          <a:custGeom>
            <a:avLst/>
            <a:gdLst/>
            <a:ahLst/>
            <a:cxnLst/>
            <a:rect l="l" t="t" r="r" b="b"/>
            <a:pathLst>
              <a:path w="2186975" h="1902669">
                <a:moveTo>
                  <a:pt x="0" y="0"/>
                </a:moveTo>
                <a:lnTo>
                  <a:pt x="2186975" y="0"/>
                </a:lnTo>
                <a:lnTo>
                  <a:pt x="2186975" y="1902669"/>
                </a:lnTo>
                <a:lnTo>
                  <a:pt x="0" y="190266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TextBox 5"/>
          <p:cNvSpPr txBox="1"/>
          <p:nvPr/>
        </p:nvSpPr>
        <p:spPr>
          <a:xfrm>
            <a:off x="3395241" y="1459121"/>
            <a:ext cx="11497519" cy="1223962"/>
          </a:xfrm>
          <a:prstGeom prst="rect">
            <a:avLst/>
          </a:prstGeom>
        </p:spPr>
        <p:txBody>
          <a:bodyPr lIns="0" tIns="0" rIns="0" bIns="0" rtlCol="0" anchor="t">
            <a:spAutoFit/>
          </a:bodyPr>
          <a:lstStyle/>
          <a:p>
            <a:pPr marL="0" lvl="0" indent="0" algn="ctr">
              <a:lnSpc>
                <a:spcPts val="9600"/>
              </a:lnSpc>
              <a:spcBef>
                <a:spcPct val="0"/>
              </a:spcBef>
            </a:pPr>
            <a:r>
              <a:rPr lang="en-US" sz="8000" b="1" i="1" spc="-432">
                <a:solidFill>
                  <a:srgbClr val="994121"/>
                </a:solidFill>
                <a:latin typeface="Cooper BT Bold Italics"/>
                <a:ea typeface="Cooper BT Bold Italics"/>
                <a:cs typeface="Cooper BT Bold Italics"/>
                <a:sym typeface="Cooper BT Bold Italics"/>
              </a:rPr>
              <a:t>SENIOR CHECKOUT</a:t>
            </a:r>
          </a:p>
        </p:txBody>
      </p:sp>
      <p:sp>
        <p:nvSpPr>
          <p:cNvPr id="6" name="TextBox 6"/>
          <p:cNvSpPr txBox="1"/>
          <p:nvPr/>
        </p:nvSpPr>
        <p:spPr>
          <a:xfrm>
            <a:off x="1665815" y="3358093"/>
            <a:ext cx="16299699" cy="4817364"/>
          </a:xfrm>
          <a:prstGeom prst="rect">
            <a:avLst/>
          </a:prstGeom>
        </p:spPr>
        <p:txBody>
          <a:bodyPr lIns="0" tIns="0" rIns="0" bIns="0" rtlCol="0" anchor="t">
            <a:spAutoFit/>
          </a:bodyPr>
          <a:lstStyle/>
          <a:p>
            <a:pPr algn="l">
              <a:lnSpc>
                <a:spcPts val="4788"/>
              </a:lnSpc>
            </a:pPr>
            <a:r>
              <a:rPr lang="en-US" sz="3600" b="1" spc="-36">
                <a:solidFill>
                  <a:srgbClr val="3D445C"/>
                </a:solidFill>
                <a:latin typeface="Poppins Bold"/>
                <a:ea typeface="Poppins Bold"/>
                <a:cs typeface="Poppins Bold"/>
                <a:sym typeface="Poppins Bold"/>
              </a:rPr>
              <a:t>May 4th Checkout Forms Distributed in Future Ready</a:t>
            </a:r>
          </a:p>
          <a:p>
            <a:pPr algn="l">
              <a:lnSpc>
                <a:spcPts val="4788"/>
              </a:lnSpc>
            </a:pPr>
            <a:r>
              <a:rPr lang="en-US" sz="3600" b="1" spc="-36">
                <a:solidFill>
                  <a:srgbClr val="3D445C"/>
                </a:solidFill>
                <a:latin typeface="Poppins Bold"/>
                <a:ea typeface="Poppins Bold"/>
                <a:cs typeface="Poppins Bold"/>
                <a:sym typeface="Poppins Bold"/>
              </a:rPr>
              <a:t>May 4th - 8th Get Checkout Form “stamped”</a:t>
            </a:r>
          </a:p>
          <a:p>
            <a:pPr algn="l">
              <a:lnSpc>
                <a:spcPts val="4788"/>
              </a:lnSpc>
            </a:pPr>
            <a:r>
              <a:rPr lang="en-US" sz="3600" b="1" spc="-36">
                <a:solidFill>
                  <a:srgbClr val="3D445C"/>
                </a:solidFill>
                <a:latin typeface="Poppins Bold"/>
                <a:ea typeface="Poppins Bold"/>
                <a:cs typeface="Poppins Bold"/>
                <a:sym typeface="Poppins Bold"/>
              </a:rPr>
              <a:t>May 8th During 8th block</a:t>
            </a:r>
          </a:p>
          <a:p>
            <a:pPr marL="777240" lvl="1" indent="-388620" algn="l">
              <a:lnSpc>
                <a:spcPts val="4788"/>
              </a:lnSpc>
              <a:buFont typeface="Arial"/>
              <a:buChar char="•"/>
            </a:pPr>
            <a:r>
              <a:rPr lang="en-US" sz="3600" b="1" spc="-36">
                <a:solidFill>
                  <a:srgbClr val="3D445C"/>
                </a:solidFill>
                <a:latin typeface="Poppins Bold"/>
                <a:ea typeface="Poppins Bold"/>
                <a:cs typeface="Poppins Bold"/>
                <a:sym typeface="Poppins Bold"/>
              </a:rPr>
              <a:t>Location: Courtyard</a:t>
            </a:r>
          </a:p>
          <a:p>
            <a:pPr marL="777240" lvl="1" indent="-388620" algn="l">
              <a:lnSpc>
                <a:spcPts val="4788"/>
              </a:lnSpc>
              <a:buFont typeface="Arial"/>
              <a:buChar char="•"/>
            </a:pPr>
            <a:r>
              <a:rPr lang="en-US" sz="3600" b="1" spc="-36">
                <a:solidFill>
                  <a:srgbClr val="3D445C"/>
                </a:solidFill>
                <a:latin typeface="Poppins Bold"/>
                <a:ea typeface="Poppins Bold"/>
                <a:cs typeface="Poppins Bold"/>
                <a:sym typeface="Poppins Bold"/>
              </a:rPr>
              <a:t>Return textbooks, laptops, and materials</a:t>
            </a:r>
          </a:p>
          <a:p>
            <a:pPr marL="777240" lvl="1" indent="-388620" algn="l">
              <a:lnSpc>
                <a:spcPts val="4788"/>
              </a:lnSpc>
              <a:buFont typeface="Arial"/>
              <a:buChar char="•"/>
            </a:pPr>
            <a:r>
              <a:rPr lang="en-US" sz="3600" b="1" spc="-36">
                <a:solidFill>
                  <a:srgbClr val="3D445C"/>
                </a:solidFill>
                <a:latin typeface="Poppins Bold"/>
                <a:ea typeface="Poppins Bold"/>
                <a:cs typeface="Poppins Bold"/>
                <a:sym typeface="Poppins Bold"/>
              </a:rPr>
              <a:t>All fines and fees must be paid</a:t>
            </a:r>
          </a:p>
          <a:p>
            <a:pPr marL="777240" lvl="1" indent="-388620" algn="l">
              <a:lnSpc>
                <a:spcPts val="4788"/>
              </a:lnSpc>
              <a:buFont typeface="Arial"/>
              <a:buChar char="•"/>
            </a:pPr>
            <a:r>
              <a:rPr lang="en-US" sz="3600" b="1" spc="-36">
                <a:solidFill>
                  <a:srgbClr val="3D445C"/>
                </a:solidFill>
                <a:latin typeface="Poppins Bold"/>
                <a:ea typeface="Poppins Bold"/>
                <a:cs typeface="Poppins Bold"/>
                <a:sym typeface="Poppins Bold"/>
              </a:rPr>
              <a:t>Completed checkout form required to receive your cap and gown</a:t>
            </a:r>
          </a:p>
          <a:p>
            <a:pPr marL="777240" lvl="1" indent="-388620" algn="l">
              <a:lnSpc>
                <a:spcPts val="4788"/>
              </a:lnSpc>
              <a:buFont typeface="Arial"/>
              <a:buChar char="•"/>
            </a:pPr>
            <a:r>
              <a:rPr lang="en-US" sz="3600" b="1" spc="-36">
                <a:solidFill>
                  <a:srgbClr val="3D445C"/>
                </a:solidFill>
                <a:latin typeface="Poppins Bold"/>
                <a:ea typeface="Poppins Bold"/>
                <a:cs typeface="Poppins Bold"/>
                <a:sym typeface="Poppins Bold"/>
              </a:rPr>
              <a:t>Seniors will receive their yearbooks if they paid for one</a:t>
            </a:r>
          </a:p>
        </p:txBody>
      </p:sp>
    </p:spTree>
  </p:cSld>
  <p:clrMapOvr>
    <a:masterClrMapping/>
  </p:clrMapOvr>
  <p:transition>
    <p:wipe/>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D9B656"/>
        </a:solidFill>
        <a:effectLst/>
      </p:bgPr>
    </p:bg>
    <p:spTree>
      <p:nvGrpSpPr>
        <p:cNvPr id="1" name=""/>
        <p:cNvGrpSpPr/>
        <p:nvPr/>
      </p:nvGrpSpPr>
      <p:grpSpPr>
        <a:xfrm>
          <a:off x="0" y="0"/>
          <a:ext cx="0" cy="0"/>
          <a:chOff x="0" y="0"/>
          <a:chExt cx="0" cy="0"/>
        </a:xfrm>
      </p:grpSpPr>
      <p:sp>
        <p:nvSpPr>
          <p:cNvPr id="2" name="Freeform 2"/>
          <p:cNvSpPr/>
          <p:nvPr/>
        </p:nvSpPr>
        <p:spPr>
          <a:xfrm>
            <a:off x="2631663" y="2039074"/>
            <a:ext cx="13024674" cy="7780938"/>
          </a:xfrm>
          <a:custGeom>
            <a:avLst/>
            <a:gdLst/>
            <a:ahLst/>
            <a:cxnLst/>
            <a:rect l="l" t="t" r="r" b="b"/>
            <a:pathLst>
              <a:path w="13024674" h="7780938">
                <a:moveTo>
                  <a:pt x="0" y="0"/>
                </a:moveTo>
                <a:lnTo>
                  <a:pt x="13024674" y="0"/>
                </a:lnTo>
                <a:lnTo>
                  <a:pt x="13024674" y="7780938"/>
                </a:lnTo>
                <a:lnTo>
                  <a:pt x="0" y="7780938"/>
                </a:lnTo>
                <a:lnTo>
                  <a:pt x="0" y="0"/>
                </a:lnTo>
                <a:close/>
              </a:path>
            </a:pathLst>
          </a:custGeom>
          <a:blipFill>
            <a:blip r:embed="rId2"/>
            <a:stretch>
              <a:fillRect r="-6858" b="-13220"/>
            </a:stretch>
          </a:blipFill>
        </p:spPr>
        <p:txBody>
          <a:bodyPr/>
          <a:lstStyle/>
          <a:p>
            <a:endParaRPr lang="en-US"/>
          </a:p>
        </p:txBody>
      </p:sp>
      <p:sp>
        <p:nvSpPr>
          <p:cNvPr id="3" name="TextBox 3"/>
          <p:cNvSpPr txBox="1"/>
          <p:nvPr/>
        </p:nvSpPr>
        <p:spPr>
          <a:xfrm>
            <a:off x="377371" y="436667"/>
            <a:ext cx="17533257" cy="830234"/>
          </a:xfrm>
          <a:prstGeom prst="rect">
            <a:avLst/>
          </a:prstGeom>
        </p:spPr>
        <p:txBody>
          <a:bodyPr lIns="0" tIns="0" rIns="0" bIns="0" rtlCol="0" anchor="t">
            <a:spAutoFit/>
          </a:bodyPr>
          <a:lstStyle/>
          <a:p>
            <a:pPr marL="0" lvl="0" indent="0" algn="ctr">
              <a:lnSpc>
                <a:spcPts val="6186"/>
              </a:lnSpc>
              <a:spcBef>
                <a:spcPct val="0"/>
              </a:spcBef>
            </a:pPr>
            <a:r>
              <a:rPr lang="en-US" sz="6248" b="1" i="1" spc="-187">
                <a:solidFill>
                  <a:srgbClr val="3D445C"/>
                </a:solidFill>
                <a:latin typeface="Cooper BT Bold Italics"/>
                <a:ea typeface="Cooper BT Bold Italics"/>
                <a:cs typeface="Cooper BT Bold Italics"/>
                <a:sym typeface="Cooper BT Bold Italics"/>
              </a:rPr>
              <a:t>SENIOR YEAR END ACTIVITY IN SCHOOLINKS</a:t>
            </a:r>
          </a:p>
        </p:txBody>
      </p:sp>
    </p:spTree>
  </p:cSld>
  <p:clrMapOvr>
    <a:masterClrMapping/>
  </p:clrMapOvr>
  <p:transition>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0365" y="11430"/>
            <a:ext cx="18308365" cy="10275570"/>
          </a:xfrm>
          <a:custGeom>
            <a:avLst/>
            <a:gdLst/>
            <a:ahLst/>
            <a:cxnLst/>
            <a:rect l="l" t="t" r="r" b="b"/>
            <a:pathLst>
              <a:path w="18308365" h="10275570">
                <a:moveTo>
                  <a:pt x="0" y="0"/>
                </a:moveTo>
                <a:lnTo>
                  <a:pt x="18308365" y="0"/>
                </a:lnTo>
                <a:lnTo>
                  <a:pt x="18308365" y="10275570"/>
                </a:lnTo>
                <a:lnTo>
                  <a:pt x="0" y="10275570"/>
                </a:lnTo>
                <a:lnTo>
                  <a:pt x="0" y="0"/>
                </a:lnTo>
                <a:close/>
              </a:path>
            </a:pathLst>
          </a:custGeom>
          <a:blipFill>
            <a:blip r:embed="rId2"/>
            <a:stretch>
              <a:fillRect/>
            </a:stretch>
          </a:blipFill>
        </p:spPr>
        <p:txBody>
          <a:bodyPr/>
          <a:lstStyle/>
          <a:p>
            <a:endParaRPr lang="en-US"/>
          </a:p>
        </p:txBody>
      </p:sp>
    </p:spTree>
  </p:cSld>
  <p:clrMapOvr>
    <a:masterClrMapping/>
  </p:clrMapOvr>
  <p:transition>
    <p:wipe/>
  </p:transition>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D9B656"/>
        </a:solidFill>
        <a:effectLst/>
      </p:bgPr>
    </p:bg>
    <p:spTree>
      <p:nvGrpSpPr>
        <p:cNvPr id="1" name=""/>
        <p:cNvGrpSpPr/>
        <p:nvPr/>
      </p:nvGrpSpPr>
      <p:grpSpPr>
        <a:xfrm>
          <a:off x="0" y="0"/>
          <a:ext cx="0" cy="0"/>
          <a:chOff x="0" y="0"/>
          <a:chExt cx="0" cy="0"/>
        </a:xfrm>
      </p:grpSpPr>
      <p:sp>
        <p:nvSpPr>
          <p:cNvPr id="2" name="Freeform 2"/>
          <p:cNvSpPr/>
          <p:nvPr/>
        </p:nvSpPr>
        <p:spPr>
          <a:xfrm>
            <a:off x="767079" y="871270"/>
            <a:ext cx="16753841" cy="8544459"/>
          </a:xfrm>
          <a:custGeom>
            <a:avLst/>
            <a:gdLst/>
            <a:ahLst/>
            <a:cxnLst/>
            <a:rect l="l" t="t" r="r" b="b"/>
            <a:pathLst>
              <a:path w="16753841" h="8544459">
                <a:moveTo>
                  <a:pt x="0" y="0"/>
                </a:moveTo>
                <a:lnTo>
                  <a:pt x="16753842" y="0"/>
                </a:lnTo>
                <a:lnTo>
                  <a:pt x="16753842" y="8544460"/>
                </a:lnTo>
                <a:lnTo>
                  <a:pt x="0" y="854446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rot="2200626">
            <a:off x="14979296" y="7781396"/>
            <a:ext cx="2883209" cy="2385856"/>
          </a:xfrm>
          <a:custGeom>
            <a:avLst/>
            <a:gdLst/>
            <a:ahLst/>
            <a:cxnLst/>
            <a:rect l="l" t="t" r="r" b="b"/>
            <a:pathLst>
              <a:path w="2883209" h="2385856">
                <a:moveTo>
                  <a:pt x="0" y="0"/>
                </a:moveTo>
                <a:lnTo>
                  <a:pt x="2883210" y="0"/>
                </a:lnTo>
                <a:lnTo>
                  <a:pt x="2883210" y="2385856"/>
                </a:lnTo>
                <a:lnTo>
                  <a:pt x="0" y="2385856"/>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rot="19441829">
            <a:off x="232525" y="-31291"/>
            <a:ext cx="2913699" cy="3344274"/>
          </a:xfrm>
          <a:custGeom>
            <a:avLst/>
            <a:gdLst/>
            <a:ahLst/>
            <a:cxnLst/>
            <a:rect l="l" t="t" r="r" b="b"/>
            <a:pathLst>
              <a:path w="2913699" h="3344274">
                <a:moveTo>
                  <a:pt x="0" y="0"/>
                </a:moveTo>
                <a:lnTo>
                  <a:pt x="2913699" y="0"/>
                </a:lnTo>
                <a:lnTo>
                  <a:pt x="2913699" y="3344274"/>
                </a:lnTo>
                <a:lnTo>
                  <a:pt x="0" y="3344274"/>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rot="20544702">
            <a:off x="14569682" y="108930"/>
            <a:ext cx="3350682" cy="2707605"/>
          </a:xfrm>
          <a:custGeom>
            <a:avLst/>
            <a:gdLst/>
            <a:ahLst/>
            <a:cxnLst/>
            <a:rect l="l" t="t" r="r" b="b"/>
            <a:pathLst>
              <a:path w="3978527" h="2949083">
                <a:moveTo>
                  <a:pt x="0" y="0"/>
                </a:moveTo>
                <a:lnTo>
                  <a:pt x="3978527" y="0"/>
                </a:lnTo>
                <a:lnTo>
                  <a:pt x="3978527" y="2949083"/>
                </a:lnTo>
                <a:lnTo>
                  <a:pt x="0" y="294908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6" name="Freeform 6"/>
          <p:cNvSpPr/>
          <p:nvPr/>
        </p:nvSpPr>
        <p:spPr>
          <a:xfrm rot="453282">
            <a:off x="161292" y="7651298"/>
            <a:ext cx="3042399" cy="2654493"/>
          </a:xfrm>
          <a:custGeom>
            <a:avLst/>
            <a:gdLst/>
            <a:ahLst/>
            <a:cxnLst/>
            <a:rect l="l" t="t" r="r" b="b"/>
            <a:pathLst>
              <a:path w="3042399" h="2654493">
                <a:moveTo>
                  <a:pt x="0" y="0"/>
                </a:moveTo>
                <a:lnTo>
                  <a:pt x="3042400" y="0"/>
                </a:lnTo>
                <a:lnTo>
                  <a:pt x="3042400" y="2654493"/>
                </a:lnTo>
                <a:lnTo>
                  <a:pt x="0" y="265449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TextBox 7"/>
          <p:cNvSpPr txBox="1"/>
          <p:nvPr/>
        </p:nvSpPr>
        <p:spPr>
          <a:xfrm>
            <a:off x="3529418" y="1644893"/>
            <a:ext cx="11948007" cy="1056323"/>
          </a:xfrm>
          <a:prstGeom prst="rect">
            <a:avLst/>
          </a:prstGeom>
        </p:spPr>
        <p:txBody>
          <a:bodyPr lIns="0" tIns="0" rIns="0" bIns="0" rtlCol="0" anchor="t">
            <a:spAutoFit/>
          </a:bodyPr>
          <a:lstStyle/>
          <a:p>
            <a:pPr marL="0" lvl="0" indent="0" algn="ctr">
              <a:lnSpc>
                <a:spcPts val="7920"/>
              </a:lnSpc>
              <a:spcBef>
                <a:spcPct val="0"/>
              </a:spcBef>
            </a:pPr>
            <a:r>
              <a:rPr lang="en-US" sz="8000" b="1" i="1" spc="-240">
                <a:solidFill>
                  <a:srgbClr val="CD5529"/>
                </a:solidFill>
                <a:latin typeface="Cooper BT Bold Italics"/>
                <a:ea typeface="Cooper BT Bold Italics"/>
                <a:cs typeface="Cooper BT Bold Italics"/>
                <a:sym typeface="Cooper BT Bold Italics"/>
              </a:rPr>
              <a:t>Graduation Rehearsal</a:t>
            </a:r>
          </a:p>
        </p:txBody>
      </p:sp>
      <p:sp>
        <p:nvSpPr>
          <p:cNvPr id="8" name="TextBox 8"/>
          <p:cNvSpPr txBox="1"/>
          <p:nvPr/>
        </p:nvSpPr>
        <p:spPr>
          <a:xfrm>
            <a:off x="2471458" y="3545526"/>
            <a:ext cx="14503610" cy="4089273"/>
          </a:xfrm>
          <a:prstGeom prst="rect">
            <a:avLst/>
          </a:prstGeom>
        </p:spPr>
        <p:txBody>
          <a:bodyPr lIns="0" tIns="0" rIns="0" bIns="0" rtlCol="0" anchor="t">
            <a:spAutoFit/>
          </a:bodyPr>
          <a:lstStyle/>
          <a:p>
            <a:pPr algn="just">
              <a:lnSpc>
                <a:spcPts val="5292"/>
              </a:lnSpc>
            </a:pPr>
            <a:r>
              <a:rPr lang="en-US" sz="3600" b="1" spc="-36">
                <a:solidFill>
                  <a:srgbClr val="3D445C"/>
                </a:solidFill>
                <a:latin typeface="Poppins Bold"/>
                <a:ea typeface="Poppins Bold"/>
                <a:cs typeface="Poppins Bold"/>
                <a:sym typeface="Poppins Bold"/>
              </a:rPr>
              <a:t>May 18th </a:t>
            </a:r>
          </a:p>
          <a:p>
            <a:pPr marL="777240" lvl="1" indent="-388620" algn="l">
              <a:lnSpc>
                <a:spcPts val="5400"/>
              </a:lnSpc>
              <a:buFont typeface="Arial"/>
              <a:buChar char="•"/>
            </a:pPr>
            <a:r>
              <a:rPr lang="en-US" sz="3600" b="1">
                <a:solidFill>
                  <a:srgbClr val="3D445C"/>
                </a:solidFill>
                <a:latin typeface="Poppins Bold"/>
                <a:ea typeface="Poppins Bold"/>
                <a:cs typeface="Poppins Bold"/>
                <a:sym typeface="Poppins Bold"/>
              </a:rPr>
              <a:t>You must be at Ed Robson Arena by 9:00am</a:t>
            </a:r>
          </a:p>
          <a:p>
            <a:pPr marL="777240" lvl="1" indent="-388620" algn="l">
              <a:lnSpc>
                <a:spcPts val="5400"/>
              </a:lnSpc>
              <a:buFont typeface="Arial"/>
              <a:buChar char="•"/>
            </a:pPr>
            <a:r>
              <a:rPr lang="en-US" sz="3600" b="1">
                <a:solidFill>
                  <a:srgbClr val="3D445C"/>
                </a:solidFill>
                <a:latin typeface="Poppins Bold"/>
                <a:ea typeface="Poppins Bold"/>
                <a:cs typeface="Poppins Bold"/>
                <a:sym typeface="Poppins Bold"/>
              </a:rPr>
              <a:t>No transportation provided. Make plans to get yourselves there. Consider carpooling. Parking is limited.</a:t>
            </a:r>
          </a:p>
          <a:p>
            <a:pPr marL="777240" lvl="1" indent="-388620" algn="l">
              <a:lnSpc>
                <a:spcPts val="5400"/>
              </a:lnSpc>
              <a:buFont typeface="Arial"/>
              <a:buChar char="•"/>
            </a:pPr>
            <a:r>
              <a:rPr lang="en-US" sz="3600" b="1">
                <a:solidFill>
                  <a:srgbClr val="3D445C"/>
                </a:solidFill>
                <a:latin typeface="Poppins Bold"/>
                <a:ea typeface="Poppins Bold"/>
                <a:cs typeface="Poppins Bold"/>
                <a:sym typeface="Poppins Bold"/>
              </a:rPr>
              <a:t>Mandatory for all graduating seniors</a:t>
            </a:r>
          </a:p>
          <a:p>
            <a:pPr marL="777240" lvl="1" indent="-388620" algn="l">
              <a:lnSpc>
                <a:spcPts val="5400"/>
              </a:lnSpc>
              <a:buFont typeface="Arial"/>
              <a:buChar char="•"/>
            </a:pPr>
            <a:r>
              <a:rPr lang="en-US" sz="3600" b="1">
                <a:solidFill>
                  <a:srgbClr val="3D445C"/>
                </a:solidFill>
                <a:latin typeface="Poppins Bold"/>
                <a:ea typeface="Poppins Bold"/>
                <a:cs typeface="Poppins Bold"/>
                <a:sym typeface="Poppins Bold"/>
              </a:rPr>
              <a:t>Learn seating, walking order, and expectations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4F0E5"/>
        </a:solidFill>
        <a:effectLst/>
      </p:bgPr>
    </p:bg>
    <p:spTree>
      <p:nvGrpSpPr>
        <p:cNvPr id="1" name=""/>
        <p:cNvGrpSpPr/>
        <p:nvPr/>
      </p:nvGrpSpPr>
      <p:grpSpPr>
        <a:xfrm>
          <a:off x="0" y="0"/>
          <a:ext cx="0" cy="0"/>
          <a:chOff x="0" y="0"/>
          <a:chExt cx="0" cy="0"/>
        </a:xfrm>
      </p:grpSpPr>
      <p:sp>
        <p:nvSpPr>
          <p:cNvPr id="2" name="Freeform 2"/>
          <p:cNvSpPr/>
          <p:nvPr/>
        </p:nvSpPr>
        <p:spPr>
          <a:xfrm rot="-5400000" flipH="1">
            <a:off x="10706253" y="681768"/>
            <a:ext cx="16753841" cy="8544459"/>
          </a:xfrm>
          <a:custGeom>
            <a:avLst/>
            <a:gdLst/>
            <a:ahLst/>
            <a:cxnLst/>
            <a:rect l="l" t="t" r="r" b="b"/>
            <a:pathLst>
              <a:path w="16753841" h="8544459">
                <a:moveTo>
                  <a:pt x="16753841" y="0"/>
                </a:moveTo>
                <a:lnTo>
                  <a:pt x="0" y="0"/>
                </a:lnTo>
                <a:lnTo>
                  <a:pt x="0" y="8544460"/>
                </a:lnTo>
                <a:lnTo>
                  <a:pt x="16753841" y="8544460"/>
                </a:lnTo>
                <a:lnTo>
                  <a:pt x="16753841" y="0"/>
                </a:lnTo>
                <a:close/>
              </a:path>
            </a:pathLst>
          </a:custGeom>
          <a:blipFill>
            <a:blip>
              <a:extLst>
                <a:ext uri="{96DAC541-7B7A-43D3-8B79-37D633B846F1}">
                  <asvg:svgBlip xmlns:asvg="http://schemas.microsoft.com/office/drawing/2016/SVG/main" r:embed="rId2"/>
                </a:ext>
              </a:extLst>
            </a:blip>
            <a:stretch>
              <a:fillRect/>
            </a:stretch>
          </a:blipFill>
          <a:ln cap="sq">
            <a:noFill/>
            <a:prstDash val="solid"/>
            <a:miter/>
          </a:ln>
        </p:spPr>
        <p:txBody>
          <a:bodyPr/>
          <a:lstStyle/>
          <a:p>
            <a:endParaRPr lang="en-US"/>
          </a:p>
        </p:txBody>
      </p:sp>
      <p:sp>
        <p:nvSpPr>
          <p:cNvPr id="3" name="Freeform 3"/>
          <p:cNvSpPr/>
          <p:nvPr/>
        </p:nvSpPr>
        <p:spPr>
          <a:xfrm rot="16200000" flipH="1">
            <a:off x="-10054801" y="1488782"/>
            <a:ext cx="16753841" cy="8029305"/>
          </a:xfrm>
          <a:custGeom>
            <a:avLst/>
            <a:gdLst/>
            <a:ahLst/>
            <a:cxnLst/>
            <a:rect l="l" t="t" r="r" b="b"/>
            <a:pathLst>
              <a:path w="16753841" h="8544459">
                <a:moveTo>
                  <a:pt x="16753842" y="0"/>
                </a:moveTo>
                <a:lnTo>
                  <a:pt x="0" y="0"/>
                </a:lnTo>
                <a:lnTo>
                  <a:pt x="0" y="8544459"/>
                </a:lnTo>
                <a:lnTo>
                  <a:pt x="16753842" y="8544459"/>
                </a:lnTo>
                <a:lnTo>
                  <a:pt x="16753842"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4" name="Freeform 4"/>
          <p:cNvSpPr/>
          <p:nvPr/>
        </p:nvSpPr>
        <p:spPr>
          <a:xfrm rot="-869076">
            <a:off x="-436771" y="5911933"/>
            <a:ext cx="3816827" cy="4331151"/>
          </a:xfrm>
          <a:custGeom>
            <a:avLst/>
            <a:gdLst/>
            <a:ahLst/>
            <a:cxnLst/>
            <a:rect l="l" t="t" r="r" b="b"/>
            <a:pathLst>
              <a:path w="3816827" h="4331151">
                <a:moveTo>
                  <a:pt x="0" y="0"/>
                </a:moveTo>
                <a:lnTo>
                  <a:pt x="3816827" y="0"/>
                </a:lnTo>
                <a:lnTo>
                  <a:pt x="3816827" y="4331151"/>
                </a:lnTo>
                <a:lnTo>
                  <a:pt x="0" y="4331151"/>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5" name="Freeform 5"/>
          <p:cNvSpPr/>
          <p:nvPr/>
        </p:nvSpPr>
        <p:spPr>
          <a:xfrm>
            <a:off x="0" y="81533"/>
            <a:ext cx="3498009" cy="4664012"/>
          </a:xfrm>
          <a:custGeom>
            <a:avLst/>
            <a:gdLst/>
            <a:ahLst/>
            <a:cxnLst/>
            <a:rect l="l" t="t" r="r" b="b"/>
            <a:pathLst>
              <a:path w="3498009" h="4664012">
                <a:moveTo>
                  <a:pt x="0" y="0"/>
                </a:moveTo>
                <a:lnTo>
                  <a:pt x="3498009" y="0"/>
                </a:lnTo>
                <a:lnTo>
                  <a:pt x="3498009" y="4664012"/>
                </a:lnTo>
                <a:lnTo>
                  <a:pt x="0" y="466401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6"/>
          <p:cNvSpPr/>
          <p:nvPr/>
        </p:nvSpPr>
        <p:spPr>
          <a:xfrm rot="1039127">
            <a:off x="14109122" y="6763706"/>
            <a:ext cx="4107754" cy="3553207"/>
          </a:xfrm>
          <a:custGeom>
            <a:avLst/>
            <a:gdLst/>
            <a:ahLst/>
            <a:cxnLst/>
            <a:rect l="l" t="t" r="r" b="b"/>
            <a:pathLst>
              <a:path w="4107754" h="3553207">
                <a:moveTo>
                  <a:pt x="0" y="0"/>
                </a:moveTo>
                <a:lnTo>
                  <a:pt x="4107754" y="0"/>
                </a:lnTo>
                <a:lnTo>
                  <a:pt x="4107754" y="3553208"/>
                </a:lnTo>
                <a:lnTo>
                  <a:pt x="0" y="355320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7" name="Freeform 7"/>
          <p:cNvSpPr/>
          <p:nvPr/>
        </p:nvSpPr>
        <p:spPr>
          <a:xfrm>
            <a:off x="13673364" y="526892"/>
            <a:ext cx="4421091" cy="3441533"/>
          </a:xfrm>
          <a:custGeom>
            <a:avLst/>
            <a:gdLst/>
            <a:ahLst/>
            <a:cxnLst/>
            <a:rect l="l" t="t" r="r" b="b"/>
            <a:pathLst>
              <a:path w="4421091" h="3441533">
                <a:moveTo>
                  <a:pt x="0" y="0"/>
                </a:moveTo>
                <a:lnTo>
                  <a:pt x="4421091" y="0"/>
                </a:lnTo>
                <a:lnTo>
                  <a:pt x="4421091" y="3441532"/>
                </a:lnTo>
                <a:lnTo>
                  <a:pt x="0" y="3441532"/>
                </a:lnTo>
                <a:lnTo>
                  <a:pt x="0" y="0"/>
                </a:lnTo>
                <a:close/>
              </a:path>
            </a:pathLst>
          </a:custGeom>
          <a:blipFill>
            <a:blip r:embed="rId6"/>
            <a:stretch>
              <a:fillRect t="-4163" b="-1015"/>
            </a:stretch>
          </a:blipFill>
        </p:spPr>
        <p:txBody>
          <a:bodyPr/>
          <a:lstStyle/>
          <a:p>
            <a:endParaRPr lang="en-US"/>
          </a:p>
        </p:txBody>
      </p:sp>
      <p:sp>
        <p:nvSpPr>
          <p:cNvPr id="8" name="TextBox 8"/>
          <p:cNvSpPr txBox="1"/>
          <p:nvPr/>
        </p:nvSpPr>
        <p:spPr>
          <a:xfrm>
            <a:off x="3663817" y="824719"/>
            <a:ext cx="10009547" cy="2530475"/>
          </a:xfrm>
          <a:prstGeom prst="rect">
            <a:avLst/>
          </a:prstGeom>
        </p:spPr>
        <p:txBody>
          <a:bodyPr lIns="0" tIns="0" rIns="0" bIns="0" rtlCol="0" anchor="t">
            <a:spAutoFit/>
          </a:bodyPr>
          <a:lstStyle/>
          <a:p>
            <a:pPr marL="0" lvl="0" indent="0" algn="ctr">
              <a:lnSpc>
                <a:spcPts val="10000"/>
              </a:lnSpc>
            </a:pPr>
            <a:r>
              <a:rPr lang="en-US" sz="8000" b="1" i="1">
                <a:solidFill>
                  <a:srgbClr val="994121"/>
                </a:solidFill>
                <a:latin typeface="Cooper BT Bold Italics"/>
                <a:ea typeface="Cooper BT Bold Italics"/>
                <a:cs typeface="Cooper BT Bold Italics"/>
                <a:sym typeface="Cooper BT Bold Italics"/>
              </a:rPr>
              <a:t>SENIOR AWARDS NIGHT</a:t>
            </a:r>
          </a:p>
        </p:txBody>
      </p:sp>
      <p:sp>
        <p:nvSpPr>
          <p:cNvPr id="9" name="TextBox 9"/>
          <p:cNvSpPr txBox="1"/>
          <p:nvPr/>
        </p:nvSpPr>
        <p:spPr>
          <a:xfrm>
            <a:off x="2851926" y="4028199"/>
            <a:ext cx="11959018" cy="3434715"/>
          </a:xfrm>
          <a:prstGeom prst="rect">
            <a:avLst/>
          </a:prstGeom>
        </p:spPr>
        <p:txBody>
          <a:bodyPr lIns="0" tIns="0" rIns="0" bIns="0" rtlCol="0" anchor="t">
            <a:spAutoFit/>
          </a:bodyPr>
          <a:lstStyle/>
          <a:p>
            <a:pPr algn="ctr">
              <a:lnSpc>
                <a:spcPts val="5400"/>
              </a:lnSpc>
            </a:pPr>
            <a:r>
              <a:rPr lang="en-US" sz="3600" b="1">
                <a:solidFill>
                  <a:srgbClr val="3D445C"/>
                </a:solidFill>
                <a:latin typeface="Poppins Bold"/>
                <a:ea typeface="Poppins Bold"/>
                <a:cs typeface="Poppins Bold"/>
                <a:sym typeface="Poppins Bold"/>
              </a:rPr>
              <a:t>May 18th </a:t>
            </a:r>
          </a:p>
          <a:p>
            <a:pPr marL="777240" lvl="1" indent="-388620" algn="l">
              <a:lnSpc>
                <a:spcPts val="5400"/>
              </a:lnSpc>
              <a:buFont typeface="Arial"/>
              <a:buChar char="•"/>
            </a:pPr>
            <a:r>
              <a:rPr lang="en-US" sz="3600" b="1">
                <a:solidFill>
                  <a:srgbClr val="3D445C"/>
                </a:solidFill>
                <a:latin typeface="Poppins Bold"/>
                <a:ea typeface="Poppins Bold"/>
                <a:cs typeface="Poppins Bold"/>
                <a:sym typeface="Poppins Bold"/>
              </a:rPr>
              <a:t>5:30pm</a:t>
            </a:r>
          </a:p>
          <a:p>
            <a:pPr marL="777240" lvl="1" indent="-388620" algn="l">
              <a:lnSpc>
                <a:spcPts val="5400"/>
              </a:lnSpc>
              <a:buFont typeface="Arial"/>
              <a:buChar char="•"/>
            </a:pPr>
            <a:r>
              <a:rPr lang="en-US" sz="3600" b="1">
                <a:solidFill>
                  <a:srgbClr val="3D445C"/>
                </a:solidFill>
                <a:latin typeface="Poppins Bold"/>
                <a:ea typeface="Poppins Bold"/>
                <a:cs typeface="Poppins Bold"/>
                <a:sym typeface="Poppins Bold"/>
              </a:rPr>
              <a:t>Mitchell High School Auditorium</a:t>
            </a:r>
          </a:p>
          <a:p>
            <a:pPr marL="777240" lvl="1" indent="-388620" algn="l">
              <a:lnSpc>
                <a:spcPts val="5400"/>
              </a:lnSpc>
              <a:buFont typeface="Arial"/>
              <a:buChar char="•"/>
            </a:pPr>
            <a:r>
              <a:rPr lang="en-US" sz="3600" b="1">
                <a:solidFill>
                  <a:srgbClr val="3D445C"/>
                </a:solidFill>
                <a:latin typeface="Poppins Bold"/>
                <a:ea typeface="Poppins Bold"/>
                <a:cs typeface="Poppins Bold"/>
                <a:sym typeface="Poppins Bold"/>
              </a:rPr>
              <a:t>Students receiving awards will get an invitation</a:t>
            </a:r>
          </a:p>
          <a:p>
            <a:pPr marL="777240" lvl="1" indent="-388620" algn="l">
              <a:lnSpc>
                <a:spcPts val="5400"/>
              </a:lnSpc>
              <a:buFont typeface="Arial"/>
              <a:buChar char="•"/>
            </a:pPr>
            <a:r>
              <a:rPr lang="en-US" sz="3600" b="1">
                <a:solidFill>
                  <a:srgbClr val="3D445C"/>
                </a:solidFill>
                <a:latin typeface="Poppins Bold"/>
                <a:ea typeface="Poppins Bold"/>
                <a:cs typeface="Poppins Bold"/>
                <a:sym typeface="Poppins Bold"/>
              </a:rPr>
              <a:t>Students wear cap and gowns</a:t>
            </a:r>
          </a:p>
        </p:txBody>
      </p:sp>
    </p:spTree>
  </p:cSld>
  <p:clrMapOvr>
    <a:masterClrMapping/>
  </p:clrMapOvr>
  <p:transition>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380074" y="-71687"/>
            <a:ext cx="7527851" cy="10358687"/>
          </a:xfrm>
          <a:custGeom>
            <a:avLst/>
            <a:gdLst/>
            <a:ahLst/>
            <a:cxnLst/>
            <a:rect l="l" t="t" r="r" b="b"/>
            <a:pathLst>
              <a:path w="7527851" h="10358687">
                <a:moveTo>
                  <a:pt x="0" y="0"/>
                </a:moveTo>
                <a:lnTo>
                  <a:pt x="7527852" y="0"/>
                </a:lnTo>
                <a:lnTo>
                  <a:pt x="7527852" y="10358687"/>
                </a:lnTo>
                <a:lnTo>
                  <a:pt x="0" y="10358687"/>
                </a:lnTo>
                <a:lnTo>
                  <a:pt x="0" y="0"/>
                </a:lnTo>
                <a:close/>
              </a:path>
            </a:pathLst>
          </a:custGeom>
          <a:blipFill>
            <a:blip r:embed="rId2"/>
            <a:stretch>
              <a:fillRect t="-2059" b="-6557"/>
            </a:stretch>
          </a:blipFill>
        </p:spPr>
        <p:txBody>
          <a:bodyPr/>
          <a:lstStyle/>
          <a:p>
            <a:endParaRPr lang="en-US"/>
          </a:p>
        </p:txBody>
      </p:sp>
    </p:spTree>
  </p:cSld>
  <p:clrMapOvr>
    <a:masterClrMapping/>
  </p:clrMapOvr>
  <p:transition>
    <p:wipe/>
  </p:transition>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BEAE1"/>
        </a:solidFill>
        <a:effectLst/>
      </p:bgPr>
    </p:bg>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17333" b="-17333"/>
            </a:stretch>
          </a:blipFill>
        </p:spPr>
        <p:txBody>
          <a:bodyPr/>
          <a:lstStyle/>
          <a:p>
            <a:endParaRPr lang="en-US"/>
          </a:p>
        </p:txBody>
      </p:sp>
    </p:spTree>
  </p:cSld>
  <p:clrMapOvr>
    <a:masterClrMapping/>
  </p:clrMapOvr>
  <p:transition>
    <p:wipe/>
  </p:transition>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D9B656"/>
        </a:solidFill>
        <a:effectLst/>
      </p:bgPr>
    </p:bg>
    <p:spTree>
      <p:nvGrpSpPr>
        <p:cNvPr id="1" name=""/>
        <p:cNvGrpSpPr/>
        <p:nvPr/>
      </p:nvGrpSpPr>
      <p:grpSpPr>
        <a:xfrm>
          <a:off x="0" y="0"/>
          <a:ext cx="0" cy="0"/>
          <a:chOff x="0" y="0"/>
          <a:chExt cx="0" cy="0"/>
        </a:xfrm>
      </p:grpSpPr>
      <p:sp>
        <p:nvSpPr>
          <p:cNvPr id="2" name="Freeform 2"/>
          <p:cNvSpPr/>
          <p:nvPr/>
        </p:nvSpPr>
        <p:spPr>
          <a:xfrm>
            <a:off x="0" y="356026"/>
            <a:ext cx="18288000" cy="9326880"/>
          </a:xfrm>
          <a:custGeom>
            <a:avLst/>
            <a:gdLst/>
            <a:ahLst/>
            <a:cxnLst/>
            <a:rect l="l" t="t" r="r" b="b"/>
            <a:pathLst>
              <a:path w="18288000" h="9326880">
                <a:moveTo>
                  <a:pt x="0" y="0"/>
                </a:moveTo>
                <a:lnTo>
                  <a:pt x="18288000" y="0"/>
                </a:lnTo>
                <a:lnTo>
                  <a:pt x="18288000" y="9326880"/>
                </a:lnTo>
                <a:lnTo>
                  <a:pt x="0" y="932688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TextBox 3"/>
          <p:cNvSpPr txBox="1"/>
          <p:nvPr/>
        </p:nvSpPr>
        <p:spPr>
          <a:xfrm>
            <a:off x="1532002" y="990600"/>
            <a:ext cx="15727298" cy="1258887"/>
          </a:xfrm>
          <a:prstGeom prst="rect">
            <a:avLst/>
          </a:prstGeom>
        </p:spPr>
        <p:txBody>
          <a:bodyPr lIns="0" tIns="0" rIns="0" bIns="0" rtlCol="0" anchor="t">
            <a:spAutoFit/>
          </a:bodyPr>
          <a:lstStyle/>
          <a:p>
            <a:pPr marL="0" lvl="0" indent="0" algn="ctr">
              <a:lnSpc>
                <a:spcPts val="10000"/>
              </a:lnSpc>
            </a:pPr>
            <a:r>
              <a:rPr lang="en-US" sz="8000" b="1" i="1">
                <a:solidFill>
                  <a:srgbClr val="CD5529"/>
                </a:solidFill>
                <a:latin typeface="Cooper BT Bold Italics"/>
                <a:ea typeface="Cooper BT Bold Italics"/>
                <a:cs typeface="Cooper BT Bold Italics"/>
                <a:sym typeface="Cooper BT Bold Italics"/>
              </a:rPr>
              <a:t>Senior Behavior Expectations</a:t>
            </a:r>
          </a:p>
        </p:txBody>
      </p:sp>
      <p:sp>
        <p:nvSpPr>
          <p:cNvPr id="4" name="TextBox 4"/>
          <p:cNvSpPr txBox="1"/>
          <p:nvPr/>
        </p:nvSpPr>
        <p:spPr>
          <a:xfrm>
            <a:off x="1014631" y="2634361"/>
            <a:ext cx="16244669" cy="6623939"/>
          </a:xfrm>
          <a:prstGeom prst="rect">
            <a:avLst/>
          </a:prstGeom>
        </p:spPr>
        <p:txBody>
          <a:bodyPr lIns="0" tIns="0" rIns="0" bIns="0" rtlCol="0" anchor="t">
            <a:spAutoFit/>
          </a:bodyPr>
          <a:lstStyle/>
          <a:p>
            <a:pPr algn="ctr">
              <a:lnSpc>
                <a:spcPts val="6379"/>
              </a:lnSpc>
            </a:pPr>
            <a:r>
              <a:rPr lang="en-US" sz="5499" b="1">
                <a:solidFill>
                  <a:srgbClr val="3D445C"/>
                </a:solidFill>
                <a:latin typeface="Poppins Bold"/>
                <a:ea typeface="Poppins Bold"/>
                <a:cs typeface="Poppins Bold"/>
                <a:sym typeface="Poppins Bold"/>
              </a:rPr>
              <a:t>ACCEPT CORE VALUES</a:t>
            </a:r>
          </a:p>
          <a:p>
            <a:pPr algn="ctr">
              <a:lnSpc>
                <a:spcPts val="4176"/>
              </a:lnSpc>
            </a:pPr>
            <a:endParaRPr lang="en-US" sz="5499" b="1">
              <a:solidFill>
                <a:srgbClr val="3D445C"/>
              </a:solidFill>
              <a:latin typeface="Poppins Bold"/>
              <a:ea typeface="Poppins Bold"/>
              <a:cs typeface="Poppins Bold"/>
              <a:sym typeface="Poppins Bold"/>
            </a:endParaRPr>
          </a:p>
          <a:p>
            <a:pPr algn="l">
              <a:lnSpc>
                <a:spcPts val="4176"/>
              </a:lnSpc>
            </a:pPr>
            <a:r>
              <a:rPr lang="en-US" sz="3600" b="1">
                <a:solidFill>
                  <a:srgbClr val="3D445C"/>
                </a:solidFill>
                <a:latin typeface="Poppins Bold"/>
                <a:ea typeface="Poppins Bold"/>
                <a:cs typeface="Poppins Bold"/>
                <a:sym typeface="Poppins Bold"/>
              </a:rPr>
              <a:t>You are representing Mitchell High School, your families, and yourselves! </a:t>
            </a:r>
          </a:p>
          <a:p>
            <a:pPr algn="l">
              <a:lnSpc>
                <a:spcPts val="4176"/>
              </a:lnSpc>
            </a:pPr>
            <a:endParaRPr lang="en-US" sz="3600" b="1">
              <a:solidFill>
                <a:srgbClr val="3D445C"/>
              </a:solidFill>
              <a:latin typeface="Poppins Bold"/>
              <a:ea typeface="Poppins Bold"/>
              <a:cs typeface="Poppins Bold"/>
              <a:sym typeface="Poppins Bold"/>
            </a:endParaRPr>
          </a:p>
          <a:p>
            <a:pPr algn="l">
              <a:lnSpc>
                <a:spcPts val="4176"/>
              </a:lnSpc>
            </a:pPr>
            <a:r>
              <a:rPr lang="en-US" sz="3600" b="1">
                <a:solidFill>
                  <a:srgbClr val="3D445C"/>
                </a:solidFill>
                <a:latin typeface="Poppins Bold"/>
                <a:ea typeface="Poppins Bold"/>
                <a:cs typeface="Poppins Bold"/>
                <a:sym typeface="Poppins Bold"/>
              </a:rPr>
              <a:t>Disrespectful behavior and not following directions will not be tolerated. </a:t>
            </a:r>
          </a:p>
          <a:p>
            <a:pPr algn="l">
              <a:lnSpc>
                <a:spcPts val="4176"/>
              </a:lnSpc>
            </a:pPr>
            <a:endParaRPr lang="en-US" sz="3600" b="1">
              <a:solidFill>
                <a:srgbClr val="3D445C"/>
              </a:solidFill>
              <a:latin typeface="Poppins Bold"/>
              <a:ea typeface="Poppins Bold"/>
              <a:cs typeface="Poppins Bold"/>
              <a:sym typeface="Poppins Bold"/>
            </a:endParaRPr>
          </a:p>
          <a:p>
            <a:pPr algn="l">
              <a:lnSpc>
                <a:spcPts val="4176"/>
              </a:lnSpc>
            </a:pPr>
            <a:r>
              <a:rPr lang="en-US" sz="3600" b="1">
                <a:solidFill>
                  <a:srgbClr val="3D445C"/>
                </a:solidFill>
                <a:latin typeface="Poppins Bold"/>
                <a:ea typeface="Poppins Bold"/>
                <a:cs typeface="Poppins Bold"/>
                <a:sym typeface="Poppins Bold"/>
              </a:rPr>
              <a:t>You must follow all of school rules or you will face disciplinary action, including suspension, according to the Code of Conduct. You will not be able to participate in the graduation ceremony.</a:t>
            </a:r>
          </a:p>
          <a:p>
            <a:pPr algn="l">
              <a:lnSpc>
                <a:spcPts val="4176"/>
              </a:lnSpc>
            </a:pPr>
            <a:endParaRPr lang="en-US" sz="3600" b="1">
              <a:solidFill>
                <a:srgbClr val="3D445C"/>
              </a:solidFill>
              <a:latin typeface="Poppins Bold"/>
              <a:ea typeface="Poppins Bold"/>
              <a:cs typeface="Poppins Bold"/>
              <a:sym typeface="Poppins Bold"/>
            </a:endParaRPr>
          </a:p>
        </p:txBody>
      </p:sp>
    </p:spTree>
  </p:cSld>
  <p:clrMapOvr>
    <a:masterClrMapping/>
  </p:clrMapOvr>
  <p:transition>
    <p:wipe/>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D9B656"/>
        </a:solidFill>
        <a:effectLst/>
      </p:bgPr>
    </p:bg>
    <p:spTree>
      <p:nvGrpSpPr>
        <p:cNvPr id="1" name=""/>
        <p:cNvGrpSpPr/>
        <p:nvPr/>
      </p:nvGrpSpPr>
      <p:grpSpPr>
        <a:xfrm>
          <a:off x="0" y="0"/>
          <a:ext cx="0" cy="0"/>
          <a:chOff x="0" y="0"/>
          <a:chExt cx="0" cy="0"/>
        </a:xfrm>
      </p:grpSpPr>
      <p:sp>
        <p:nvSpPr>
          <p:cNvPr id="2" name="Freeform 2"/>
          <p:cNvSpPr/>
          <p:nvPr/>
        </p:nvSpPr>
        <p:spPr>
          <a:xfrm>
            <a:off x="237150" y="624363"/>
            <a:ext cx="17767903" cy="9061630"/>
          </a:xfrm>
          <a:custGeom>
            <a:avLst/>
            <a:gdLst/>
            <a:ahLst/>
            <a:cxnLst/>
            <a:rect l="l" t="t" r="r" b="b"/>
            <a:pathLst>
              <a:path w="17767903" h="9061630">
                <a:moveTo>
                  <a:pt x="0" y="0"/>
                </a:moveTo>
                <a:lnTo>
                  <a:pt x="17767903" y="0"/>
                </a:lnTo>
                <a:lnTo>
                  <a:pt x="17767903" y="9061630"/>
                </a:lnTo>
                <a:lnTo>
                  <a:pt x="0" y="906163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rot="-1127979">
            <a:off x="189185" y="172665"/>
            <a:ext cx="1788879" cy="3490496"/>
          </a:xfrm>
          <a:custGeom>
            <a:avLst/>
            <a:gdLst/>
            <a:ahLst/>
            <a:cxnLst/>
            <a:rect l="l" t="t" r="r" b="b"/>
            <a:pathLst>
              <a:path w="1788879" h="3490496">
                <a:moveTo>
                  <a:pt x="0" y="0"/>
                </a:moveTo>
                <a:lnTo>
                  <a:pt x="1788880" y="0"/>
                </a:lnTo>
                <a:lnTo>
                  <a:pt x="1788880" y="3490497"/>
                </a:lnTo>
                <a:lnTo>
                  <a:pt x="0" y="349049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rot="1176599">
            <a:off x="15601817" y="218325"/>
            <a:ext cx="1962971" cy="3830188"/>
          </a:xfrm>
          <a:custGeom>
            <a:avLst/>
            <a:gdLst/>
            <a:ahLst/>
            <a:cxnLst/>
            <a:rect l="l" t="t" r="r" b="b"/>
            <a:pathLst>
              <a:path w="1962971" h="3830188">
                <a:moveTo>
                  <a:pt x="0" y="0"/>
                </a:moveTo>
                <a:lnTo>
                  <a:pt x="1962971" y="0"/>
                </a:lnTo>
                <a:lnTo>
                  <a:pt x="1962971" y="3830188"/>
                </a:lnTo>
                <a:lnTo>
                  <a:pt x="0" y="383018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TextBox 5"/>
          <p:cNvSpPr txBox="1"/>
          <p:nvPr/>
        </p:nvSpPr>
        <p:spPr>
          <a:xfrm>
            <a:off x="3736636" y="1247775"/>
            <a:ext cx="10814728" cy="1149667"/>
          </a:xfrm>
          <a:prstGeom prst="rect">
            <a:avLst/>
          </a:prstGeom>
        </p:spPr>
        <p:txBody>
          <a:bodyPr lIns="0" tIns="0" rIns="0" bIns="0" rtlCol="0" anchor="t">
            <a:spAutoFit/>
          </a:bodyPr>
          <a:lstStyle/>
          <a:p>
            <a:pPr algn="ctr">
              <a:lnSpc>
                <a:spcPts val="8460"/>
              </a:lnSpc>
            </a:pPr>
            <a:r>
              <a:rPr lang="en-US" sz="9000" b="1" i="1" spc="-485">
                <a:solidFill>
                  <a:srgbClr val="994121"/>
                </a:solidFill>
                <a:latin typeface="Cooper BT Bold Italics"/>
                <a:ea typeface="Cooper BT Bold Italics"/>
                <a:cs typeface="Cooper BT Bold Italics"/>
                <a:sym typeface="Cooper BT Bold Italics"/>
              </a:rPr>
              <a:t>GRADUATION DAY</a:t>
            </a:r>
          </a:p>
        </p:txBody>
      </p:sp>
      <p:sp>
        <p:nvSpPr>
          <p:cNvPr id="6" name="TextBox 6"/>
          <p:cNvSpPr txBox="1"/>
          <p:nvPr/>
        </p:nvSpPr>
        <p:spPr>
          <a:xfrm>
            <a:off x="740082" y="2693361"/>
            <a:ext cx="16762040" cy="6510021"/>
          </a:xfrm>
          <a:prstGeom prst="rect">
            <a:avLst/>
          </a:prstGeom>
        </p:spPr>
        <p:txBody>
          <a:bodyPr lIns="0" tIns="0" rIns="0" bIns="0" rtlCol="0" anchor="t">
            <a:spAutoFit/>
          </a:bodyPr>
          <a:lstStyle/>
          <a:p>
            <a:pPr algn="ctr">
              <a:lnSpc>
                <a:spcPts val="6579"/>
              </a:lnSpc>
            </a:pPr>
            <a:r>
              <a:rPr lang="en-US" sz="4699" b="1" spc="-46">
                <a:solidFill>
                  <a:srgbClr val="3D445C"/>
                </a:solidFill>
                <a:latin typeface="Poppins Bold"/>
                <a:ea typeface="Poppins Bold"/>
                <a:cs typeface="Poppins Bold"/>
                <a:sym typeface="Poppins Bold"/>
              </a:rPr>
              <a:t>May 19th </a:t>
            </a:r>
          </a:p>
          <a:p>
            <a:pPr marL="777242" lvl="1" indent="-388621" algn="l">
              <a:lnSpc>
                <a:spcPts val="5400"/>
              </a:lnSpc>
              <a:buFont typeface="Arial"/>
              <a:buChar char="•"/>
            </a:pPr>
            <a:r>
              <a:rPr lang="en-US" sz="3600" b="1" spc="-36">
                <a:solidFill>
                  <a:srgbClr val="3D445C"/>
                </a:solidFill>
                <a:latin typeface="Poppins Bold"/>
                <a:ea typeface="Poppins Bold"/>
                <a:cs typeface="Poppins Bold"/>
                <a:sym typeface="Poppins Bold"/>
              </a:rPr>
              <a:t>Caps and gowns required</a:t>
            </a:r>
          </a:p>
          <a:p>
            <a:pPr marL="777242" lvl="1" indent="-388621" algn="l">
              <a:lnSpc>
                <a:spcPts val="5400"/>
              </a:lnSpc>
              <a:buFont typeface="Arial"/>
              <a:buChar char="•"/>
            </a:pPr>
            <a:r>
              <a:rPr lang="en-US" sz="3600" b="1" spc="-36">
                <a:solidFill>
                  <a:srgbClr val="3D445C"/>
                </a:solidFill>
                <a:latin typeface="Poppins Bold"/>
                <a:ea typeface="Poppins Bold"/>
                <a:cs typeface="Poppins Bold"/>
                <a:sym typeface="Poppins Bold"/>
              </a:rPr>
              <a:t>Transportation provided from Mitchell High School</a:t>
            </a:r>
          </a:p>
          <a:p>
            <a:pPr marL="777242" lvl="1" indent="-388621" algn="l">
              <a:lnSpc>
                <a:spcPts val="5400"/>
              </a:lnSpc>
              <a:buFont typeface="Arial"/>
              <a:buChar char="•"/>
            </a:pPr>
            <a:r>
              <a:rPr lang="en-US" sz="3600" b="1" spc="-36">
                <a:solidFill>
                  <a:srgbClr val="3D445C"/>
                </a:solidFill>
                <a:latin typeface="Poppins Bold"/>
                <a:ea typeface="Poppins Bold"/>
                <a:cs typeface="Poppins Bold"/>
                <a:sym typeface="Poppins Bold"/>
              </a:rPr>
              <a:t>Graduates will load and depart from MHS by 1:30pm </a:t>
            </a:r>
          </a:p>
          <a:p>
            <a:pPr marL="777242" lvl="1" indent="-388621" algn="l">
              <a:lnSpc>
                <a:spcPts val="5400"/>
              </a:lnSpc>
              <a:buFont typeface="Arial"/>
              <a:buChar char="•"/>
            </a:pPr>
            <a:r>
              <a:rPr lang="en-US" sz="3600" b="1" spc="-36">
                <a:solidFill>
                  <a:srgbClr val="3D445C"/>
                </a:solidFill>
                <a:latin typeface="Poppins Bold"/>
                <a:ea typeface="Poppins Bold"/>
                <a:cs typeface="Poppins Bold"/>
                <a:sym typeface="Poppins Bold"/>
              </a:rPr>
              <a:t>Students self-transporting must be at Ed Robson Arena at 2:00pm</a:t>
            </a:r>
          </a:p>
          <a:p>
            <a:pPr marL="777242" lvl="1" indent="-388621" algn="l">
              <a:lnSpc>
                <a:spcPts val="5400"/>
              </a:lnSpc>
              <a:buFont typeface="Arial"/>
              <a:buChar char="•"/>
            </a:pPr>
            <a:r>
              <a:rPr lang="en-US" sz="3600" b="1" spc="-36">
                <a:solidFill>
                  <a:srgbClr val="3D445C"/>
                </a:solidFill>
                <a:latin typeface="Poppins Bold"/>
                <a:ea typeface="Poppins Bold"/>
                <a:cs typeface="Poppins Bold"/>
                <a:sym typeface="Poppins Bold"/>
              </a:rPr>
              <a:t>No transportation provided after graduation. </a:t>
            </a:r>
          </a:p>
          <a:p>
            <a:pPr algn="l">
              <a:lnSpc>
                <a:spcPts val="5599"/>
              </a:lnSpc>
            </a:pPr>
            <a:endParaRPr lang="en-US" sz="3600" b="1" spc="-36">
              <a:solidFill>
                <a:srgbClr val="3D445C"/>
              </a:solidFill>
              <a:latin typeface="Poppins Bold"/>
              <a:ea typeface="Poppins Bold"/>
              <a:cs typeface="Poppins Bold"/>
              <a:sym typeface="Poppins Bold"/>
            </a:endParaRPr>
          </a:p>
          <a:p>
            <a:pPr algn="ctr">
              <a:lnSpc>
                <a:spcPts val="5599"/>
              </a:lnSpc>
            </a:pPr>
            <a:r>
              <a:rPr lang="en-US" sz="3999" b="1" i="1" spc="-39">
                <a:solidFill>
                  <a:srgbClr val="3D445C"/>
                </a:solidFill>
                <a:latin typeface="Poppins Bold Italics"/>
                <a:ea typeface="Poppins Bold Italics"/>
                <a:cs typeface="Poppins Bold Italics"/>
                <a:sym typeface="Poppins Bold Italics"/>
              </a:rPr>
              <a:t>Celebrate your achievement with family and friends!</a:t>
            </a:r>
          </a:p>
          <a:p>
            <a:pPr algn="l">
              <a:lnSpc>
                <a:spcPts val="6579"/>
              </a:lnSpc>
            </a:pPr>
            <a:endParaRPr lang="en-US" sz="3999" b="1" i="1" spc="-39">
              <a:solidFill>
                <a:srgbClr val="3D445C"/>
              </a:solidFill>
              <a:latin typeface="Poppins Bold Italics"/>
              <a:ea typeface="Poppins Bold Italics"/>
              <a:cs typeface="Poppins Bold Italics"/>
              <a:sym typeface="Poppins Bold Italics"/>
            </a:endParaRPr>
          </a:p>
        </p:txBody>
      </p:sp>
    </p:spTree>
  </p:cSld>
  <p:clrMapOvr>
    <a:masterClrMapping/>
  </p:clrMapOvr>
  <p:transition>
    <p:wipe/>
  </p:transition>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D9B656"/>
        </a:solidFill>
        <a:effectLst/>
      </p:bgPr>
    </p:bg>
    <p:spTree>
      <p:nvGrpSpPr>
        <p:cNvPr id="1" name=""/>
        <p:cNvGrpSpPr/>
        <p:nvPr/>
      </p:nvGrpSpPr>
      <p:grpSpPr>
        <a:xfrm>
          <a:off x="0" y="0"/>
          <a:ext cx="0" cy="0"/>
          <a:chOff x="0" y="0"/>
          <a:chExt cx="0" cy="0"/>
        </a:xfrm>
      </p:grpSpPr>
      <p:sp>
        <p:nvSpPr>
          <p:cNvPr id="2" name="Freeform 2"/>
          <p:cNvSpPr/>
          <p:nvPr/>
        </p:nvSpPr>
        <p:spPr>
          <a:xfrm>
            <a:off x="237150" y="612685"/>
            <a:ext cx="17767903" cy="9061630"/>
          </a:xfrm>
          <a:custGeom>
            <a:avLst/>
            <a:gdLst/>
            <a:ahLst/>
            <a:cxnLst/>
            <a:rect l="l" t="t" r="r" b="b"/>
            <a:pathLst>
              <a:path w="17767903" h="9061630">
                <a:moveTo>
                  <a:pt x="0" y="0"/>
                </a:moveTo>
                <a:lnTo>
                  <a:pt x="17767903" y="0"/>
                </a:lnTo>
                <a:lnTo>
                  <a:pt x="17767903" y="9061630"/>
                </a:lnTo>
                <a:lnTo>
                  <a:pt x="0" y="906163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rot="1176599">
            <a:off x="15624923" y="211114"/>
            <a:ext cx="1898143" cy="3703694"/>
          </a:xfrm>
          <a:custGeom>
            <a:avLst/>
            <a:gdLst/>
            <a:ahLst/>
            <a:cxnLst/>
            <a:rect l="l" t="t" r="r" b="b"/>
            <a:pathLst>
              <a:path w="1898143" h="3703694">
                <a:moveTo>
                  <a:pt x="0" y="0"/>
                </a:moveTo>
                <a:lnTo>
                  <a:pt x="1898144" y="0"/>
                </a:lnTo>
                <a:lnTo>
                  <a:pt x="1898144" y="3703694"/>
                </a:lnTo>
                <a:lnTo>
                  <a:pt x="0" y="3703694"/>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a:off x="0" y="297482"/>
            <a:ext cx="3845263" cy="2374450"/>
          </a:xfrm>
          <a:custGeom>
            <a:avLst/>
            <a:gdLst/>
            <a:ahLst/>
            <a:cxnLst/>
            <a:rect l="l" t="t" r="r" b="b"/>
            <a:pathLst>
              <a:path w="3845263" h="2374450">
                <a:moveTo>
                  <a:pt x="0" y="0"/>
                </a:moveTo>
                <a:lnTo>
                  <a:pt x="3845263" y="0"/>
                </a:lnTo>
                <a:lnTo>
                  <a:pt x="3845263" y="2374451"/>
                </a:lnTo>
                <a:lnTo>
                  <a:pt x="0" y="237445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TextBox 5"/>
          <p:cNvSpPr txBox="1"/>
          <p:nvPr/>
        </p:nvSpPr>
        <p:spPr>
          <a:xfrm>
            <a:off x="2073369" y="3231477"/>
            <a:ext cx="14141263" cy="5551170"/>
          </a:xfrm>
          <a:prstGeom prst="rect">
            <a:avLst/>
          </a:prstGeom>
        </p:spPr>
        <p:txBody>
          <a:bodyPr lIns="0" tIns="0" rIns="0" bIns="0" rtlCol="0" anchor="t">
            <a:spAutoFit/>
          </a:bodyPr>
          <a:lstStyle/>
          <a:p>
            <a:pPr marL="777240" lvl="1" indent="-388620" algn="l">
              <a:lnSpc>
                <a:spcPts val="5400"/>
              </a:lnSpc>
              <a:buFont typeface="Arial"/>
              <a:buChar char="•"/>
            </a:pPr>
            <a:r>
              <a:rPr lang="en-US" sz="3600" b="1">
                <a:solidFill>
                  <a:srgbClr val="3D445C"/>
                </a:solidFill>
                <a:latin typeface="Poppins Bold"/>
                <a:ea typeface="Poppins Bold"/>
                <a:cs typeface="Poppins Bold"/>
                <a:sym typeface="Poppins Bold"/>
              </a:rPr>
              <a:t>Senior Field Day and Sunset → STUCO</a:t>
            </a:r>
          </a:p>
          <a:p>
            <a:pPr marL="777240" lvl="1" indent="-388620" algn="l">
              <a:lnSpc>
                <a:spcPts val="5400"/>
              </a:lnSpc>
              <a:buFont typeface="Arial"/>
              <a:buChar char="•"/>
            </a:pPr>
            <a:r>
              <a:rPr lang="en-US" sz="3600" b="1">
                <a:solidFill>
                  <a:srgbClr val="3D445C"/>
                </a:solidFill>
                <a:latin typeface="Poppins Bold"/>
                <a:ea typeface="Poppins Bold"/>
                <a:cs typeface="Poppins Bold"/>
                <a:sym typeface="Poppins Bold"/>
              </a:rPr>
              <a:t>Grades, credits, graduation status → School Counselor</a:t>
            </a:r>
          </a:p>
          <a:p>
            <a:pPr marL="777240" lvl="1" indent="-388620" algn="l">
              <a:lnSpc>
                <a:spcPts val="5400"/>
              </a:lnSpc>
              <a:buFont typeface="Arial"/>
              <a:buChar char="•"/>
            </a:pPr>
            <a:r>
              <a:rPr lang="en-US" sz="3600" b="1">
                <a:solidFill>
                  <a:srgbClr val="3D445C"/>
                </a:solidFill>
                <a:latin typeface="Poppins Bold"/>
                <a:ea typeface="Poppins Bold"/>
                <a:cs typeface="Poppins Bold"/>
                <a:sym typeface="Poppins Bold"/>
              </a:rPr>
              <a:t>Senior checkout, fees, fines, textbooks → Business Office</a:t>
            </a:r>
          </a:p>
          <a:p>
            <a:pPr marL="777240" lvl="1" indent="-388620" algn="l">
              <a:lnSpc>
                <a:spcPts val="5400"/>
              </a:lnSpc>
              <a:buFont typeface="Arial"/>
              <a:buChar char="•"/>
            </a:pPr>
            <a:r>
              <a:rPr lang="en-US" sz="3600" b="1">
                <a:solidFill>
                  <a:srgbClr val="3D445C"/>
                </a:solidFill>
                <a:latin typeface="Poppins Bold"/>
                <a:ea typeface="Poppins Bold"/>
                <a:cs typeface="Poppins Bold"/>
                <a:sym typeface="Poppins Bold"/>
              </a:rPr>
              <a:t>Senior Breakfast → Mrs. Torres</a:t>
            </a:r>
          </a:p>
          <a:p>
            <a:pPr marL="777240" lvl="1" indent="-388620" algn="l">
              <a:lnSpc>
                <a:spcPts val="5400"/>
              </a:lnSpc>
              <a:buFont typeface="Arial"/>
              <a:buChar char="•"/>
            </a:pPr>
            <a:r>
              <a:rPr lang="en-US" sz="3600" b="1">
                <a:solidFill>
                  <a:srgbClr val="3D445C"/>
                </a:solidFill>
                <a:latin typeface="Poppins Bold"/>
                <a:ea typeface="Poppins Bold"/>
                <a:cs typeface="Poppins Bold"/>
                <a:sym typeface="Poppins Bold"/>
              </a:rPr>
              <a:t>Graduation → Mr. Short</a:t>
            </a:r>
          </a:p>
          <a:p>
            <a:pPr marL="777240" lvl="1" indent="-388620" algn="l">
              <a:lnSpc>
                <a:spcPts val="5400"/>
              </a:lnSpc>
              <a:buFont typeface="Arial"/>
              <a:buChar char="•"/>
            </a:pPr>
            <a:r>
              <a:rPr lang="en-US" sz="3600" b="1">
                <a:solidFill>
                  <a:srgbClr val="3D445C"/>
                </a:solidFill>
                <a:latin typeface="Poppins Bold"/>
                <a:ea typeface="Poppins Bold"/>
                <a:cs typeface="Poppins Bold"/>
                <a:sym typeface="Poppins Bold"/>
              </a:rPr>
              <a:t>Awards Night → Mrs. Montez</a:t>
            </a:r>
          </a:p>
          <a:p>
            <a:pPr algn="l">
              <a:lnSpc>
                <a:spcPts val="5400"/>
              </a:lnSpc>
            </a:pPr>
            <a:endParaRPr lang="en-US" sz="3600" b="1">
              <a:solidFill>
                <a:srgbClr val="3D445C"/>
              </a:solidFill>
              <a:latin typeface="Poppins Bold"/>
              <a:ea typeface="Poppins Bold"/>
              <a:cs typeface="Poppins Bold"/>
              <a:sym typeface="Poppins Bold"/>
            </a:endParaRPr>
          </a:p>
          <a:p>
            <a:pPr algn="ctr">
              <a:lnSpc>
                <a:spcPts val="5999"/>
              </a:lnSpc>
            </a:pPr>
            <a:r>
              <a:rPr lang="en-US" sz="3999" b="1">
                <a:solidFill>
                  <a:srgbClr val="3D445C"/>
                </a:solidFill>
                <a:latin typeface="Poppins Bold"/>
                <a:ea typeface="Poppins Bold"/>
                <a:cs typeface="Poppins Bold"/>
                <a:sym typeface="Poppins Bold"/>
              </a:rPr>
              <a:t>Still unsure? Start with the Counseling Office</a:t>
            </a:r>
          </a:p>
        </p:txBody>
      </p:sp>
      <p:sp>
        <p:nvSpPr>
          <p:cNvPr id="6" name="TextBox 6"/>
          <p:cNvSpPr txBox="1"/>
          <p:nvPr/>
        </p:nvSpPr>
        <p:spPr>
          <a:xfrm>
            <a:off x="4823876" y="1452552"/>
            <a:ext cx="8594451" cy="1056323"/>
          </a:xfrm>
          <a:prstGeom prst="rect">
            <a:avLst/>
          </a:prstGeom>
        </p:spPr>
        <p:txBody>
          <a:bodyPr lIns="0" tIns="0" rIns="0" bIns="0" rtlCol="0" anchor="t">
            <a:spAutoFit/>
          </a:bodyPr>
          <a:lstStyle/>
          <a:p>
            <a:pPr marL="0" lvl="0" indent="0" algn="ctr">
              <a:lnSpc>
                <a:spcPts val="7920"/>
              </a:lnSpc>
              <a:spcBef>
                <a:spcPct val="0"/>
              </a:spcBef>
            </a:pPr>
            <a:r>
              <a:rPr lang="en-US" sz="8000" b="1" i="1" spc="-240">
                <a:solidFill>
                  <a:srgbClr val="CD5529"/>
                </a:solidFill>
                <a:latin typeface="Cooper BT Bold Italics"/>
                <a:ea typeface="Cooper BT Bold Italics"/>
                <a:cs typeface="Cooper BT Bold Italics"/>
                <a:sym typeface="Cooper BT Bold Italics"/>
              </a:rPr>
              <a:t>Who to Contact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D9B656"/>
        </a:solidFill>
        <a:effectLst/>
      </p:bgPr>
    </p:bg>
    <p:spTree>
      <p:nvGrpSpPr>
        <p:cNvPr id="1" name=""/>
        <p:cNvGrpSpPr/>
        <p:nvPr/>
      </p:nvGrpSpPr>
      <p:grpSpPr>
        <a:xfrm>
          <a:off x="0" y="0"/>
          <a:ext cx="0" cy="0"/>
          <a:chOff x="0" y="0"/>
          <a:chExt cx="0" cy="0"/>
        </a:xfrm>
      </p:grpSpPr>
      <p:sp>
        <p:nvSpPr>
          <p:cNvPr id="2" name="Freeform 2"/>
          <p:cNvSpPr/>
          <p:nvPr/>
        </p:nvSpPr>
        <p:spPr>
          <a:xfrm>
            <a:off x="237150" y="624363"/>
            <a:ext cx="17767903" cy="9061630"/>
          </a:xfrm>
          <a:custGeom>
            <a:avLst/>
            <a:gdLst/>
            <a:ahLst/>
            <a:cxnLst/>
            <a:rect l="l" t="t" r="r" b="b"/>
            <a:pathLst>
              <a:path w="17767903" h="9061630">
                <a:moveTo>
                  <a:pt x="0" y="0"/>
                </a:moveTo>
                <a:lnTo>
                  <a:pt x="17767903" y="0"/>
                </a:lnTo>
                <a:lnTo>
                  <a:pt x="17767903" y="9061630"/>
                </a:lnTo>
                <a:lnTo>
                  <a:pt x="0" y="906163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rot="-1127979">
            <a:off x="189185" y="172665"/>
            <a:ext cx="1788879" cy="3490496"/>
          </a:xfrm>
          <a:custGeom>
            <a:avLst/>
            <a:gdLst/>
            <a:ahLst/>
            <a:cxnLst/>
            <a:rect l="l" t="t" r="r" b="b"/>
            <a:pathLst>
              <a:path w="1788879" h="3490496">
                <a:moveTo>
                  <a:pt x="0" y="0"/>
                </a:moveTo>
                <a:lnTo>
                  <a:pt x="1788880" y="0"/>
                </a:lnTo>
                <a:lnTo>
                  <a:pt x="1788880" y="3490497"/>
                </a:lnTo>
                <a:lnTo>
                  <a:pt x="0" y="349049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rot="1176599">
            <a:off x="15601817" y="218325"/>
            <a:ext cx="1962971" cy="3830188"/>
          </a:xfrm>
          <a:custGeom>
            <a:avLst/>
            <a:gdLst/>
            <a:ahLst/>
            <a:cxnLst/>
            <a:rect l="l" t="t" r="r" b="b"/>
            <a:pathLst>
              <a:path w="1962971" h="3830188">
                <a:moveTo>
                  <a:pt x="0" y="0"/>
                </a:moveTo>
                <a:lnTo>
                  <a:pt x="1962971" y="0"/>
                </a:lnTo>
                <a:lnTo>
                  <a:pt x="1962971" y="3830188"/>
                </a:lnTo>
                <a:lnTo>
                  <a:pt x="0" y="383018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a:off x="13932551" y="6397367"/>
            <a:ext cx="4072502" cy="2860933"/>
          </a:xfrm>
          <a:custGeom>
            <a:avLst/>
            <a:gdLst/>
            <a:ahLst/>
            <a:cxnLst/>
            <a:rect l="l" t="t" r="r" b="b"/>
            <a:pathLst>
              <a:path w="4072502" h="2860933">
                <a:moveTo>
                  <a:pt x="0" y="0"/>
                </a:moveTo>
                <a:lnTo>
                  <a:pt x="4072502" y="0"/>
                </a:lnTo>
                <a:lnTo>
                  <a:pt x="4072502" y="2860933"/>
                </a:lnTo>
                <a:lnTo>
                  <a:pt x="0" y="2860933"/>
                </a:lnTo>
                <a:lnTo>
                  <a:pt x="0" y="0"/>
                </a:lnTo>
                <a:close/>
              </a:path>
            </a:pathLst>
          </a:custGeom>
          <a:blipFill>
            <a:blip r:embed="rId5"/>
            <a:stretch>
              <a:fillRect/>
            </a:stretch>
          </a:blipFill>
        </p:spPr>
        <p:txBody>
          <a:bodyPr/>
          <a:lstStyle/>
          <a:p>
            <a:endParaRPr lang="en-US"/>
          </a:p>
        </p:txBody>
      </p:sp>
      <p:sp>
        <p:nvSpPr>
          <p:cNvPr id="6" name="TextBox 6"/>
          <p:cNvSpPr txBox="1"/>
          <p:nvPr/>
        </p:nvSpPr>
        <p:spPr>
          <a:xfrm>
            <a:off x="3347026" y="2732459"/>
            <a:ext cx="10814728" cy="4638199"/>
          </a:xfrm>
          <a:prstGeom prst="rect">
            <a:avLst/>
          </a:prstGeom>
        </p:spPr>
        <p:txBody>
          <a:bodyPr lIns="0" tIns="0" rIns="0" bIns="0" rtlCol="0" anchor="t">
            <a:spAutoFit/>
          </a:bodyPr>
          <a:lstStyle/>
          <a:p>
            <a:pPr algn="ctr">
              <a:lnSpc>
                <a:spcPts val="8934"/>
              </a:lnSpc>
            </a:pPr>
            <a:r>
              <a:rPr lang="en-US" sz="9504" b="1" i="1" spc="-513">
                <a:solidFill>
                  <a:srgbClr val="994121"/>
                </a:solidFill>
                <a:latin typeface="Cooper BT Bold Italics"/>
                <a:ea typeface="Cooper BT Bold Italics"/>
                <a:cs typeface="Cooper BT Bold Italics"/>
                <a:sym typeface="Cooper BT Bold Italics"/>
              </a:rPr>
              <a:t>WHAT TIME DO YOU NEED TO BE AT GRADUATION REHEARSAL?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D9B656"/>
        </a:solidFill>
        <a:effectLst/>
      </p:bgPr>
    </p:bg>
    <p:spTree>
      <p:nvGrpSpPr>
        <p:cNvPr id="1" name=""/>
        <p:cNvGrpSpPr/>
        <p:nvPr/>
      </p:nvGrpSpPr>
      <p:grpSpPr>
        <a:xfrm>
          <a:off x="0" y="0"/>
          <a:ext cx="0" cy="0"/>
          <a:chOff x="0" y="0"/>
          <a:chExt cx="0" cy="0"/>
        </a:xfrm>
      </p:grpSpPr>
      <p:sp>
        <p:nvSpPr>
          <p:cNvPr id="2" name="Freeform 2"/>
          <p:cNvSpPr/>
          <p:nvPr/>
        </p:nvSpPr>
        <p:spPr>
          <a:xfrm>
            <a:off x="237150" y="624363"/>
            <a:ext cx="17767903" cy="9061630"/>
          </a:xfrm>
          <a:custGeom>
            <a:avLst/>
            <a:gdLst/>
            <a:ahLst/>
            <a:cxnLst/>
            <a:rect l="l" t="t" r="r" b="b"/>
            <a:pathLst>
              <a:path w="17767903" h="9061630">
                <a:moveTo>
                  <a:pt x="0" y="0"/>
                </a:moveTo>
                <a:lnTo>
                  <a:pt x="17767903" y="0"/>
                </a:lnTo>
                <a:lnTo>
                  <a:pt x="17767903" y="9061630"/>
                </a:lnTo>
                <a:lnTo>
                  <a:pt x="0" y="906163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rot="-1127979">
            <a:off x="189185" y="172665"/>
            <a:ext cx="1788879" cy="3490496"/>
          </a:xfrm>
          <a:custGeom>
            <a:avLst/>
            <a:gdLst/>
            <a:ahLst/>
            <a:cxnLst/>
            <a:rect l="l" t="t" r="r" b="b"/>
            <a:pathLst>
              <a:path w="1788879" h="3490496">
                <a:moveTo>
                  <a:pt x="0" y="0"/>
                </a:moveTo>
                <a:lnTo>
                  <a:pt x="1788880" y="0"/>
                </a:lnTo>
                <a:lnTo>
                  <a:pt x="1788880" y="3490497"/>
                </a:lnTo>
                <a:lnTo>
                  <a:pt x="0" y="349049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rot="1176599">
            <a:off x="15601817" y="218325"/>
            <a:ext cx="1962971" cy="3830188"/>
          </a:xfrm>
          <a:custGeom>
            <a:avLst/>
            <a:gdLst/>
            <a:ahLst/>
            <a:cxnLst/>
            <a:rect l="l" t="t" r="r" b="b"/>
            <a:pathLst>
              <a:path w="1962971" h="3830188">
                <a:moveTo>
                  <a:pt x="0" y="0"/>
                </a:moveTo>
                <a:lnTo>
                  <a:pt x="1962971" y="0"/>
                </a:lnTo>
                <a:lnTo>
                  <a:pt x="1962971" y="3830188"/>
                </a:lnTo>
                <a:lnTo>
                  <a:pt x="0" y="383018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a:off x="13932551" y="6397367"/>
            <a:ext cx="4072502" cy="2860933"/>
          </a:xfrm>
          <a:custGeom>
            <a:avLst/>
            <a:gdLst/>
            <a:ahLst/>
            <a:cxnLst/>
            <a:rect l="l" t="t" r="r" b="b"/>
            <a:pathLst>
              <a:path w="4072502" h="2860933">
                <a:moveTo>
                  <a:pt x="0" y="0"/>
                </a:moveTo>
                <a:lnTo>
                  <a:pt x="4072502" y="0"/>
                </a:lnTo>
                <a:lnTo>
                  <a:pt x="4072502" y="2860933"/>
                </a:lnTo>
                <a:lnTo>
                  <a:pt x="0" y="2860933"/>
                </a:lnTo>
                <a:lnTo>
                  <a:pt x="0" y="0"/>
                </a:lnTo>
                <a:close/>
              </a:path>
            </a:pathLst>
          </a:custGeom>
          <a:blipFill>
            <a:blip r:embed="rId5"/>
            <a:stretch>
              <a:fillRect/>
            </a:stretch>
          </a:blipFill>
        </p:spPr>
        <p:txBody>
          <a:bodyPr/>
          <a:lstStyle/>
          <a:p>
            <a:endParaRPr lang="en-US"/>
          </a:p>
        </p:txBody>
      </p:sp>
      <p:sp>
        <p:nvSpPr>
          <p:cNvPr id="6" name="TextBox 6"/>
          <p:cNvSpPr txBox="1"/>
          <p:nvPr/>
        </p:nvSpPr>
        <p:spPr>
          <a:xfrm>
            <a:off x="2055764" y="1257300"/>
            <a:ext cx="12773141" cy="8048149"/>
          </a:xfrm>
          <a:prstGeom prst="rect">
            <a:avLst/>
          </a:prstGeom>
        </p:spPr>
        <p:txBody>
          <a:bodyPr lIns="0" tIns="0" rIns="0" bIns="0" rtlCol="0" anchor="t">
            <a:spAutoFit/>
          </a:bodyPr>
          <a:lstStyle/>
          <a:p>
            <a:pPr algn="ctr">
              <a:lnSpc>
                <a:spcPts val="8934"/>
              </a:lnSpc>
            </a:pPr>
            <a:r>
              <a:rPr lang="en-US" sz="9504" b="1" i="1" spc="-513">
                <a:solidFill>
                  <a:srgbClr val="994121"/>
                </a:solidFill>
                <a:latin typeface="Cooper BT Bold Italics"/>
                <a:ea typeface="Cooper BT Bold Italics"/>
                <a:cs typeface="Cooper BT Bold Italics"/>
                <a:sym typeface="Cooper BT Bold Italics"/>
              </a:rPr>
              <a:t>9:00 AM</a:t>
            </a:r>
          </a:p>
          <a:p>
            <a:pPr algn="ctr">
              <a:lnSpc>
                <a:spcPts val="8934"/>
              </a:lnSpc>
            </a:pPr>
            <a:endParaRPr lang="en-US" sz="9504" b="1" i="1" spc="-513">
              <a:solidFill>
                <a:srgbClr val="994121"/>
              </a:solidFill>
              <a:latin typeface="Cooper BT Bold Italics"/>
              <a:ea typeface="Cooper BT Bold Italics"/>
              <a:cs typeface="Cooper BT Bold Italics"/>
              <a:sym typeface="Cooper BT Bold Italics"/>
            </a:endParaRPr>
          </a:p>
          <a:p>
            <a:pPr algn="ctr">
              <a:lnSpc>
                <a:spcPts val="8934"/>
              </a:lnSpc>
            </a:pPr>
            <a:r>
              <a:rPr lang="en-US" sz="9504" b="1" i="1" spc="-513">
                <a:solidFill>
                  <a:srgbClr val="994121"/>
                </a:solidFill>
                <a:latin typeface="Cooper BT Bold Italics"/>
                <a:ea typeface="Cooper BT Bold Italics"/>
                <a:cs typeface="Cooper BT Bold Italics"/>
                <a:sym typeface="Cooper BT Bold Italics"/>
              </a:rPr>
              <a:t> MONDAY, MAY 18TH AT ED ROBSON ARENA</a:t>
            </a:r>
          </a:p>
          <a:p>
            <a:pPr algn="ctr">
              <a:lnSpc>
                <a:spcPts val="8934"/>
              </a:lnSpc>
            </a:pPr>
            <a:endParaRPr lang="en-US" sz="9504" b="1" i="1" spc="-513">
              <a:solidFill>
                <a:srgbClr val="994121"/>
              </a:solidFill>
              <a:latin typeface="Cooper BT Bold Italics"/>
              <a:ea typeface="Cooper BT Bold Italics"/>
              <a:cs typeface="Cooper BT Bold Italics"/>
              <a:sym typeface="Cooper BT Bold Italics"/>
            </a:endParaRPr>
          </a:p>
          <a:p>
            <a:pPr algn="ctr">
              <a:lnSpc>
                <a:spcPts val="8934"/>
              </a:lnSpc>
            </a:pPr>
            <a:r>
              <a:rPr lang="en-US" sz="9504" b="1" spc="-513">
                <a:solidFill>
                  <a:srgbClr val="994121"/>
                </a:solidFill>
                <a:latin typeface="Cooper BT Bold"/>
                <a:ea typeface="Cooper BT Bold"/>
                <a:cs typeface="Cooper BT Bold"/>
                <a:sym typeface="Cooper BT Bold"/>
              </a:rPr>
              <a:t>NO BUS FROM MHS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D9B656"/>
        </a:solidFill>
        <a:effectLst/>
      </p:bgPr>
    </p:bg>
    <p:spTree>
      <p:nvGrpSpPr>
        <p:cNvPr id="1" name=""/>
        <p:cNvGrpSpPr/>
        <p:nvPr/>
      </p:nvGrpSpPr>
      <p:grpSpPr>
        <a:xfrm>
          <a:off x="0" y="0"/>
          <a:ext cx="0" cy="0"/>
          <a:chOff x="0" y="0"/>
          <a:chExt cx="0" cy="0"/>
        </a:xfrm>
      </p:grpSpPr>
      <p:sp>
        <p:nvSpPr>
          <p:cNvPr id="2" name="Freeform 2"/>
          <p:cNvSpPr/>
          <p:nvPr/>
        </p:nvSpPr>
        <p:spPr>
          <a:xfrm>
            <a:off x="237150" y="624363"/>
            <a:ext cx="17767903" cy="9061630"/>
          </a:xfrm>
          <a:custGeom>
            <a:avLst/>
            <a:gdLst/>
            <a:ahLst/>
            <a:cxnLst/>
            <a:rect l="l" t="t" r="r" b="b"/>
            <a:pathLst>
              <a:path w="17767903" h="9061630">
                <a:moveTo>
                  <a:pt x="0" y="0"/>
                </a:moveTo>
                <a:lnTo>
                  <a:pt x="17767903" y="0"/>
                </a:lnTo>
                <a:lnTo>
                  <a:pt x="17767903" y="9061630"/>
                </a:lnTo>
                <a:lnTo>
                  <a:pt x="0" y="906163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rot="-1127979">
            <a:off x="189185" y="172665"/>
            <a:ext cx="1788879" cy="3490496"/>
          </a:xfrm>
          <a:custGeom>
            <a:avLst/>
            <a:gdLst/>
            <a:ahLst/>
            <a:cxnLst/>
            <a:rect l="l" t="t" r="r" b="b"/>
            <a:pathLst>
              <a:path w="1788879" h="3490496">
                <a:moveTo>
                  <a:pt x="0" y="0"/>
                </a:moveTo>
                <a:lnTo>
                  <a:pt x="1788880" y="0"/>
                </a:lnTo>
                <a:lnTo>
                  <a:pt x="1788880" y="3490497"/>
                </a:lnTo>
                <a:lnTo>
                  <a:pt x="0" y="349049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rot="1176599">
            <a:off x="15601817" y="218325"/>
            <a:ext cx="1962971" cy="3830188"/>
          </a:xfrm>
          <a:custGeom>
            <a:avLst/>
            <a:gdLst/>
            <a:ahLst/>
            <a:cxnLst/>
            <a:rect l="l" t="t" r="r" b="b"/>
            <a:pathLst>
              <a:path w="1962971" h="3830188">
                <a:moveTo>
                  <a:pt x="0" y="0"/>
                </a:moveTo>
                <a:lnTo>
                  <a:pt x="1962971" y="0"/>
                </a:lnTo>
                <a:lnTo>
                  <a:pt x="1962971" y="3830188"/>
                </a:lnTo>
                <a:lnTo>
                  <a:pt x="0" y="383018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a:off x="13932551" y="6397367"/>
            <a:ext cx="4072502" cy="2860933"/>
          </a:xfrm>
          <a:custGeom>
            <a:avLst/>
            <a:gdLst/>
            <a:ahLst/>
            <a:cxnLst/>
            <a:rect l="l" t="t" r="r" b="b"/>
            <a:pathLst>
              <a:path w="4072502" h="2860933">
                <a:moveTo>
                  <a:pt x="0" y="0"/>
                </a:moveTo>
                <a:lnTo>
                  <a:pt x="4072502" y="0"/>
                </a:lnTo>
                <a:lnTo>
                  <a:pt x="4072502" y="2860933"/>
                </a:lnTo>
                <a:lnTo>
                  <a:pt x="0" y="2860933"/>
                </a:lnTo>
                <a:lnTo>
                  <a:pt x="0" y="0"/>
                </a:lnTo>
                <a:close/>
              </a:path>
            </a:pathLst>
          </a:custGeom>
          <a:blipFill>
            <a:blip r:embed="rId5"/>
            <a:stretch>
              <a:fillRect/>
            </a:stretch>
          </a:blipFill>
        </p:spPr>
        <p:txBody>
          <a:bodyPr/>
          <a:lstStyle/>
          <a:p>
            <a:endParaRPr lang="en-US"/>
          </a:p>
        </p:txBody>
      </p:sp>
      <p:sp>
        <p:nvSpPr>
          <p:cNvPr id="6" name="TextBox 6"/>
          <p:cNvSpPr txBox="1"/>
          <p:nvPr/>
        </p:nvSpPr>
        <p:spPr>
          <a:xfrm>
            <a:off x="3347026" y="3237004"/>
            <a:ext cx="10814728" cy="3499962"/>
          </a:xfrm>
          <a:prstGeom prst="rect">
            <a:avLst/>
          </a:prstGeom>
        </p:spPr>
        <p:txBody>
          <a:bodyPr lIns="0" tIns="0" rIns="0" bIns="0" rtlCol="0" anchor="t">
            <a:spAutoFit/>
          </a:bodyPr>
          <a:lstStyle/>
          <a:p>
            <a:pPr algn="ctr">
              <a:lnSpc>
                <a:spcPts val="8934"/>
              </a:lnSpc>
            </a:pPr>
            <a:r>
              <a:rPr lang="en-US" sz="9504" b="1" i="1" spc="-513">
                <a:solidFill>
                  <a:srgbClr val="994121"/>
                </a:solidFill>
                <a:latin typeface="Cooper BT Bold Italics"/>
                <a:ea typeface="Cooper BT Bold Italics"/>
                <a:cs typeface="Cooper BT Bold Italics"/>
                <a:sym typeface="Cooper BT Bold Italics"/>
              </a:rPr>
              <a:t>WHAT TIME DO YOU NEED TO BE AT GRADUATION?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D9B656"/>
        </a:solidFill>
        <a:effectLst/>
      </p:bgPr>
    </p:bg>
    <p:spTree>
      <p:nvGrpSpPr>
        <p:cNvPr id="1" name=""/>
        <p:cNvGrpSpPr/>
        <p:nvPr/>
      </p:nvGrpSpPr>
      <p:grpSpPr>
        <a:xfrm>
          <a:off x="0" y="0"/>
          <a:ext cx="0" cy="0"/>
          <a:chOff x="0" y="0"/>
          <a:chExt cx="0" cy="0"/>
        </a:xfrm>
      </p:grpSpPr>
      <p:sp>
        <p:nvSpPr>
          <p:cNvPr id="2" name="Freeform 2"/>
          <p:cNvSpPr/>
          <p:nvPr/>
        </p:nvSpPr>
        <p:spPr>
          <a:xfrm>
            <a:off x="237150" y="624363"/>
            <a:ext cx="17767903" cy="9061630"/>
          </a:xfrm>
          <a:custGeom>
            <a:avLst/>
            <a:gdLst/>
            <a:ahLst/>
            <a:cxnLst/>
            <a:rect l="l" t="t" r="r" b="b"/>
            <a:pathLst>
              <a:path w="17767903" h="9061630">
                <a:moveTo>
                  <a:pt x="0" y="0"/>
                </a:moveTo>
                <a:lnTo>
                  <a:pt x="17767903" y="0"/>
                </a:lnTo>
                <a:lnTo>
                  <a:pt x="17767903" y="9061630"/>
                </a:lnTo>
                <a:lnTo>
                  <a:pt x="0" y="906163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rot="-1127979">
            <a:off x="189185" y="172665"/>
            <a:ext cx="1788879" cy="3490496"/>
          </a:xfrm>
          <a:custGeom>
            <a:avLst/>
            <a:gdLst/>
            <a:ahLst/>
            <a:cxnLst/>
            <a:rect l="l" t="t" r="r" b="b"/>
            <a:pathLst>
              <a:path w="1788879" h="3490496">
                <a:moveTo>
                  <a:pt x="0" y="0"/>
                </a:moveTo>
                <a:lnTo>
                  <a:pt x="1788880" y="0"/>
                </a:lnTo>
                <a:lnTo>
                  <a:pt x="1788880" y="3490497"/>
                </a:lnTo>
                <a:lnTo>
                  <a:pt x="0" y="349049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rot="1176599">
            <a:off x="15601817" y="218325"/>
            <a:ext cx="1962971" cy="3830188"/>
          </a:xfrm>
          <a:custGeom>
            <a:avLst/>
            <a:gdLst/>
            <a:ahLst/>
            <a:cxnLst/>
            <a:rect l="l" t="t" r="r" b="b"/>
            <a:pathLst>
              <a:path w="1962971" h="3830188">
                <a:moveTo>
                  <a:pt x="0" y="0"/>
                </a:moveTo>
                <a:lnTo>
                  <a:pt x="1962971" y="0"/>
                </a:lnTo>
                <a:lnTo>
                  <a:pt x="1962971" y="3830188"/>
                </a:lnTo>
                <a:lnTo>
                  <a:pt x="0" y="383018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a:off x="14320739" y="7022783"/>
            <a:ext cx="3835276" cy="2666838"/>
          </a:xfrm>
          <a:custGeom>
            <a:avLst/>
            <a:gdLst/>
            <a:ahLst/>
            <a:cxnLst/>
            <a:rect l="l" t="t" r="r" b="b"/>
            <a:pathLst>
              <a:path w="4072502" h="2860933">
                <a:moveTo>
                  <a:pt x="0" y="0"/>
                </a:moveTo>
                <a:lnTo>
                  <a:pt x="4072502" y="0"/>
                </a:lnTo>
                <a:lnTo>
                  <a:pt x="4072502" y="2860933"/>
                </a:lnTo>
                <a:lnTo>
                  <a:pt x="0" y="2860933"/>
                </a:lnTo>
                <a:lnTo>
                  <a:pt x="0" y="0"/>
                </a:lnTo>
                <a:close/>
              </a:path>
            </a:pathLst>
          </a:custGeom>
          <a:blipFill>
            <a:blip r:embed="rId5"/>
            <a:stretch>
              <a:fillRect/>
            </a:stretch>
          </a:blipFill>
        </p:spPr>
        <p:txBody>
          <a:bodyPr/>
          <a:lstStyle/>
          <a:p>
            <a:endParaRPr lang="en-US"/>
          </a:p>
        </p:txBody>
      </p:sp>
      <p:sp>
        <p:nvSpPr>
          <p:cNvPr id="6" name="TextBox 6"/>
          <p:cNvSpPr txBox="1"/>
          <p:nvPr/>
        </p:nvSpPr>
        <p:spPr>
          <a:xfrm>
            <a:off x="1237965" y="1247785"/>
            <a:ext cx="15345337" cy="7705249"/>
          </a:xfrm>
          <a:prstGeom prst="rect">
            <a:avLst/>
          </a:prstGeom>
        </p:spPr>
        <p:txBody>
          <a:bodyPr lIns="0" tIns="0" rIns="0" bIns="0" rtlCol="0" anchor="t">
            <a:spAutoFit/>
          </a:bodyPr>
          <a:lstStyle/>
          <a:p>
            <a:pPr algn="ctr">
              <a:lnSpc>
                <a:spcPts val="8934"/>
              </a:lnSpc>
            </a:pPr>
            <a:r>
              <a:rPr lang="en-US" sz="9504" b="1" spc="-513">
                <a:solidFill>
                  <a:srgbClr val="994121"/>
                </a:solidFill>
                <a:latin typeface="Cooper BT Bold"/>
                <a:ea typeface="Cooper BT Bold"/>
                <a:cs typeface="Cooper BT Bold"/>
                <a:sym typeface="Cooper BT Bold"/>
              </a:rPr>
              <a:t>1:30 PM</a:t>
            </a:r>
          </a:p>
          <a:p>
            <a:pPr algn="ctr">
              <a:lnSpc>
                <a:spcPts val="8934"/>
              </a:lnSpc>
            </a:pPr>
            <a:r>
              <a:rPr lang="en-US" sz="9504" b="1" spc="-513">
                <a:solidFill>
                  <a:srgbClr val="994121"/>
                </a:solidFill>
                <a:latin typeface="Cooper BT Bold"/>
                <a:ea typeface="Cooper BT Bold"/>
                <a:cs typeface="Cooper BT Bold"/>
                <a:sym typeface="Cooper BT Bold"/>
              </a:rPr>
              <a:t>TUESDAY, MAY 19TH</a:t>
            </a:r>
          </a:p>
          <a:p>
            <a:pPr algn="ctr">
              <a:lnSpc>
                <a:spcPts val="7524"/>
              </a:lnSpc>
            </a:pPr>
            <a:r>
              <a:rPr lang="en-US" sz="8005" b="1" i="1" spc="-432">
                <a:solidFill>
                  <a:srgbClr val="994121"/>
                </a:solidFill>
                <a:latin typeface="Cooper BT Bold Italics"/>
                <a:ea typeface="Cooper BT Bold Italics"/>
                <a:cs typeface="Cooper BT Bold Italics"/>
                <a:sym typeface="Cooper BT Bold Italics"/>
              </a:rPr>
              <a:t>IF YOU ARE RIDING THE BUS FROM MHS</a:t>
            </a:r>
          </a:p>
          <a:p>
            <a:pPr algn="ctr">
              <a:lnSpc>
                <a:spcPts val="8934"/>
              </a:lnSpc>
            </a:pPr>
            <a:endParaRPr lang="en-US" sz="8005" b="1" i="1" spc="-432">
              <a:solidFill>
                <a:srgbClr val="994121"/>
              </a:solidFill>
              <a:latin typeface="Cooper BT Bold Italics"/>
              <a:ea typeface="Cooper BT Bold Italics"/>
              <a:cs typeface="Cooper BT Bold Italics"/>
              <a:sym typeface="Cooper BT Bold Italics"/>
            </a:endParaRPr>
          </a:p>
          <a:p>
            <a:pPr algn="ctr">
              <a:lnSpc>
                <a:spcPts val="8934"/>
              </a:lnSpc>
            </a:pPr>
            <a:r>
              <a:rPr lang="en-US" sz="9504" b="1" spc="-513">
                <a:solidFill>
                  <a:srgbClr val="994121"/>
                </a:solidFill>
                <a:latin typeface="Cooper BT Bold"/>
                <a:ea typeface="Cooper BT Bold"/>
                <a:cs typeface="Cooper BT Bold"/>
                <a:sym typeface="Cooper BT Bold"/>
              </a:rPr>
              <a:t>2:00 AT ED ROBSON ARENA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D9B656"/>
        </a:solidFill>
        <a:effectLst/>
      </p:bgPr>
    </p:bg>
    <p:spTree>
      <p:nvGrpSpPr>
        <p:cNvPr id="1" name=""/>
        <p:cNvGrpSpPr/>
        <p:nvPr/>
      </p:nvGrpSpPr>
      <p:grpSpPr>
        <a:xfrm>
          <a:off x="0" y="0"/>
          <a:ext cx="0" cy="0"/>
          <a:chOff x="0" y="0"/>
          <a:chExt cx="0" cy="0"/>
        </a:xfrm>
      </p:grpSpPr>
      <p:sp>
        <p:nvSpPr>
          <p:cNvPr id="2" name="Freeform 2"/>
          <p:cNvSpPr/>
          <p:nvPr/>
        </p:nvSpPr>
        <p:spPr>
          <a:xfrm>
            <a:off x="237150" y="624363"/>
            <a:ext cx="17767903" cy="9061630"/>
          </a:xfrm>
          <a:custGeom>
            <a:avLst/>
            <a:gdLst/>
            <a:ahLst/>
            <a:cxnLst/>
            <a:rect l="l" t="t" r="r" b="b"/>
            <a:pathLst>
              <a:path w="17767903" h="9061630">
                <a:moveTo>
                  <a:pt x="0" y="0"/>
                </a:moveTo>
                <a:lnTo>
                  <a:pt x="17767903" y="0"/>
                </a:lnTo>
                <a:lnTo>
                  <a:pt x="17767903" y="9061630"/>
                </a:lnTo>
                <a:lnTo>
                  <a:pt x="0" y="906163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p:cNvSpPr/>
          <p:nvPr/>
        </p:nvSpPr>
        <p:spPr>
          <a:xfrm rot="-1127979">
            <a:off x="189185" y="172665"/>
            <a:ext cx="1788879" cy="3490496"/>
          </a:xfrm>
          <a:custGeom>
            <a:avLst/>
            <a:gdLst/>
            <a:ahLst/>
            <a:cxnLst/>
            <a:rect l="l" t="t" r="r" b="b"/>
            <a:pathLst>
              <a:path w="1788879" h="3490496">
                <a:moveTo>
                  <a:pt x="0" y="0"/>
                </a:moveTo>
                <a:lnTo>
                  <a:pt x="1788880" y="0"/>
                </a:lnTo>
                <a:lnTo>
                  <a:pt x="1788880" y="3490497"/>
                </a:lnTo>
                <a:lnTo>
                  <a:pt x="0" y="349049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p:cNvSpPr/>
          <p:nvPr/>
        </p:nvSpPr>
        <p:spPr>
          <a:xfrm rot="1176599">
            <a:off x="15601817" y="218325"/>
            <a:ext cx="1962971" cy="3830188"/>
          </a:xfrm>
          <a:custGeom>
            <a:avLst/>
            <a:gdLst/>
            <a:ahLst/>
            <a:cxnLst/>
            <a:rect l="l" t="t" r="r" b="b"/>
            <a:pathLst>
              <a:path w="1962971" h="3830188">
                <a:moveTo>
                  <a:pt x="0" y="0"/>
                </a:moveTo>
                <a:lnTo>
                  <a:pt x="1962971" y="0"/>
                </a:lnTo>
                <a:lnTo>
                  <a:pt x="1962971" y="3830188"/>
                </a:lnTo>
                <a:lnTo>
                  <a:pt x="0" y="383018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p:cNvSpPr/>
          <p:nvPr/>
        </p:nvSpPr>
        <p:spPr>
          <a:xfrm>
            <a:off x="13932551" y="6397367"/>
            <a:ext cx="4072502" cy="2860933"/>
          </a:xfrm>
          <a:custGeom>
            <a:avLst/>
            <a:gdLst/>
            <a:ahLst/>
            <a:cxnLst/>
            <a:rect l="l" t="t" r="r" b="b"/>
            <a:pathLst>
              <a:path w="4072502" h="2860933">
                <a:moveTo>
                  <a:pt x="0" y="0"/>
                </a:moveTo>
                <a:lnTo>
                  <a:pt x="4072502" y="0"/>
                </a:lnTo>
                <a:lnTo>
                  <a:pt x="4072502" y="2860933"/>
                </a:lnTo>
                <a:lnTo>
                  <a:pt x="0" y="2860933"/>
                </a:lnTo>
                <a:lnTo>
                  <a:pt x="0" y="0"/>
                </a:lnTo>
                <a:close/>
              </a:path>
            </a:pathLst>
          </a:custGeom>
          <a:blipFill>
            <a:blip r:embed="rId5"/>
            <a:stretch>
              <a:fillRect/>
            </a:stretch>
          </a:blipFill>
        </p:spPr>
        <p:txBody>
          <a:bodyPr/>
          <a:lstStyle/>
          <a:p>
            <a:endParaRPr lang="en-US"/>
          </a:p>
        </p:txBody>
      </p:sp>
      <p:sp>
        <p:nvSpPr>
          <p:cNvPr id="6" name="TextBox 6"/>
          <p:cNvSpPr txBox="1"/>
          <p:nvPr/>
        </p:nvSpPr>
        <p:spPr>
          <a:xfrm>
            <a:off x="3736636" y="1419676"/>
            <a:ext cx="10814728" cy="1225074"/>
          </a:xfrm>
          <a:prstGeom prst="rect">
            <a:avLst/>
          </a:prstGeom>
        </p:spPr>
        <p:txBody>
          <a:bodyPr lIns="0" tIns="0" rIns="0" bIns="0" rtlCol="0" anchor="t">
            <a:spAutoFit/>
          </a:bodyPr>
          <a:lstStyle/>
          <a:p>
            <a:pPr algn="ctr">
              <a:lnSpc>
                <a:spcPts val="8934"/>
              </a:lnSpc>
            </a:pPr>
            <a:r>
              <a:rPr lang="en-US" sz="9504" b="1" i="1" spc="-513">
                <a:solidFill>
                  <a:srgbClr val="994121"/>
                </a:solidFill>
                <a:latin typeface="Cooper BT Bold Italics"/>
                <a:ea typeface="Cooper BT Bold Italics"/>
                <a:cs typeface="Cooper BT Bold Italics"/>
                <a:sym typeface="Cooper BT Bold Italics"/>
              </a:rPr>
              <a:t>YOU DID IT!</a:t>
            </a:r>
          </a:p>
        </p:txBody>
      </p:sp>
      <p:sp>
        <p:nvSpPr>
          <p:cNvPr id="7" name="TextBox 7"/>
          <p:cNvSpPr txBox="1"/>
          <p:nvPr/>
        </p:nvSpPr>
        <p:spPr>
          <a:xfrm>
            <a:off x="2977427" y="3247296"/>
            <a:ext cx="11553925" cy="5240655"/>
          </a:xfrm>
          <a:prstGeom prst="rect">
            <a:avLst/>
          </a:prstGeom>
        </p:spPr>
        <p:txBody>
          <a:bodyPr lIns="0" tIns="0" rIns="0" bIns="0" rtlCol="0" anchor="t">
            <a:spAutoFit/>
          </a:bodyPr>
          <a:lstStyle/>
          <a:p>
            <a:pPr algn="ctr">
              <a:lnSpc>
                <a:spcPts val="5400"/>
              </a:lnSpc>
            </a:pPr>
            <a:r>
              <a:rPr lang="en-US" sz="3600" b="1">
                <a:solidFill>
                  <a:srgbClr val="3D445C"/>
                </a:solidFill>
                <a:latin typeface="Poppins Bold"/>
                <a:ea typeface="Poppins Bold"/>
                <a:cs typeface="Poppins Bold"/>
                <a:sym typeface="Poppins Bold"/>
              </a:rPr>
              <a:t>Be proud of everything you have accomplished!</a:t>
            </a:r>
          </a:p>
          <a:p>
            <a:pPr algn="ctr">
              <a:lnSpc>
                <a:spcPts val="5400"/>
              </a:lnSpc>
            </a:pPr>
            <a:endParaRPr lang="en-US" sz="3600" b="1">
              <a:solidFill>
                <a:srgbClr val="3D445C"/>
              </a:solidFill>
              <a:latin typeface="Poppins Bold"/>
              <a:ea typeface="Poppins Bold"/>
              <a:cs typeface="Poppins Bold"/>
              <a:sym typeface="Poppins Bold"/>
            </a:endParaRPr>
          </a:p>
          <a:p>
            <a:pPr algn="ctr">
              <a:lnSpc>
                <a:spcPts val="5400"/>
              </a:lnSpc>
            </a:pPr>
            <a:r>
              <a:rPr lang="en-US" sz="3600" b="1">
                <a:solidFill>
                  <a:srgbClr val="3D445C"/>
                </a:solidFill>
                <a:latin typeface="Poppins Bold"/>
                <a:ea typeface="Poppins Bold"/>
                <a:cs typeface="Poppins Bold"/>
                <a:sym typeface="Poppins Bold"/>
              </a:rPr>
              <a:t>Stay informed - Check email and annoucements</a:t>
            </a:r>
          </a:p>
          <a:p>
            <a:pPr algn="ctr">
              <a:lnSpc>
                <a:spcPts val="5400"/>
              </a:lnSpc>
            </a:pPr>
            <a:endParaRPr lang="en-US" sz="3600" b="1">
              <a:solidFill>
                <a:srgbClr val="3D445C"/>
              </a:solidFill>
              <a:latin typeface="Poppins Bold"/>
              <a:ea typeface="Poppins Bold"/>
              <a:cs typeface="Poppins Bold"/>
              <a:sym typeface="Poppins Bold"/>
            </a:endParaRPr>
          </a:p>
          <a:p>
            <a:pPr algn="ctr">
              <a:lnSpc>
                <a:spcPts val="5400"/>
              </a:lnSpc>
            </a:pPr>
            <a:r>
              <a:rPr lang="en-US" sz="3600" b="1">
                <a:solidFill>
                  <a:srgbClr val="3D445C"/>
                </a:solidFill>
                <a:latin typeface="Poppins Bold"/>
                <a:ea typeface="Poppins Bold"/>
                <a:cs typeface="Poppins Bold"/>
                <a:sym typeface="Poppins Bold"/>
              </a:rPr>
              <a:t>Finish strong and celebrate safely!</a:t>
            </a:r>
          </a:p>
          <a:p>
            <a:pPr algn="ctr">
              <a:lnSpc>
                <a:spcPts val="7200"/>
              </a:lnSpc>
            </a:pPr>
            <a:endParaRPr lang="en-US" sz="3600" b="1">
              <a:solidFill>
                <a:srgbClr val="3D445C"/>
              </a:solidFill>
              <a:latin typeface="Poppins Bold"/>
              <a:ea typeface="Poppins Bold"/>
              <a:cs typeface="Poppins Bold"/>
              <a:sym typeface="Poppins Bold"/>
            </a:endParaRPr>
          </a:p>
          <a:p>
            <a:pPr algn="ctr">
              <a:lnSpc>
                <a:spcPts val="7200"/>
              </a:lnSpc>
            </a:pPr>
            <a:r>
              <a:rPr lang="en-US" sz="4800" b="1">
                <a:solidFill>
                  <a:srgbClr val="3D445C"/>
                </a:solidFill>
                <a:latin typeface="Poppins Bold"/>
                <a:ea typeface="Poppins Bold"/>
                <a:cs typeface="Poppins Bold"/>
                <a:sym typeface="Poppins Bold"/>
              </a:rPr>
              <a:t>Congratulations, Class of 2026!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C4445E-E67A-76CA-00CD-89F06AA57D2B}"/>
            </a:ext>
          </a:extLst>
        </p:cNvPr>
        <p:cNvGrpSpPr/>
        <p:nvPr/>
      </p:nvGrpSpPr>
      <p:grpSpPr>
        <a:xfrm>
          <a:off x="0" y="0"/>
          <a:ext cx="0" cy="0"/>
          <a:chOff x="0" y="0"/>
          <a:chExt cx="0" cy="0"/>
        </a:xfrm>
      </p:grpSpPr>
      <p:sp>
        <p:nvSpPr>
          <p:cNvPr id="2" name="Freeform 2">
            <a:extLst>
              <a:ext uri="{FF2B5EF4-FFF2-40B4-BE49-F238E27FC236}">
                <a16:creationId xmlns:a16="http://schemas.microsoft.com/office/drawing/2014/main" id="{35BF0910-615B-2ED5-966E-4878E6B27102}"/>
              </a:ext>
            </a:extLst>
          </p:cNvPr>
          <p:cNvSpPr/>
          <p:nvPr/>
        </p:nvSpPr>
        <p:spPr>
          <a:xfrm>
            <a:off x="237150" y="624363"/>
            <a:ext cx="17767903" cy="9061630"/>
          </a:xfrm>
          <a:custGeom>
            <a:avLst/>
            <a:gdLst/>
            <a:ahLst/>
            <a:cxnLst/>
            <a:rect l="l" t="t" r="r" b="b"/>
            <a:pathLst>
              <a:path w="17767903" h="9061630">
                <a:moveTo>
                  <a:pt x="0" y="0"/>
                </a:moveTo>
                <a:lnTo>
                  <a:pt x="17767903" y="0"/>
                </a:lnTo>
                <a:lnTo>
                  <a:pt x="17767903" y="9061630"/>
                </a:lnTo>
                <a:lnTo>
                  <a:pt x="0" y="9061630"/>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3" name="Freeform 3">
            <a:extLst>
              <a:ext uri="{FF2B5EF4-FFF2-40B4-BE49-F238E27FC236}">
                <a16:creationId xmlns:a16="http://schemas.microsoft.com/office/drawing/2014/main" id="{6161948B-F041-6347-BD54-3816E9201320}"/>
              </a:ext>
            </a:extLst>
          </p:cNvPr>
          <p:cNvSpPr/>
          <p:nvPr/>
        </p:nvSpPr>
        <p:spPr>
          <a:xfrm rot="-1127979">
            <a:off x="189185" y="172665"/>
            <a:ext cx="1788879" cy="3490496"/>
          </a:xfrm>
          <a:custGeom>
            <a:avLst/>
            <a:gdLst/>
            <a:ahLst/>
            <a:cxnLst/>
            <a:rect l="l" t="t" r="r" b="b"/>
            <a:pathLst>
              <a:path w="1788879" h="3490496">
                <a:moveTo>
                  <a:pt x="0" y="0"/>
                </a:moveTo>
                <a:lnTo>
                  <a:pt x="1788880" y="0"/>
                </a:lnTo>
                <a:lnTo>
                  <a:pt x="1788880" y="3490497"/>
                </a:lnTo>
                <a:lnTo>
                  <a:pt x="0" y="3490497"/>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4" name="Freeform 4">
            <a:extLst>
              <a:ext uri="{FF2B5EF4-FFF2-40B4-BE49-F238E27FC236}">
                <a16:creationId xmlns:a16="http://schemas.microsoft.com/office/drawing/2014/main" id="{DC7CCD12-E4F7-9E25-4CED-6C5EE589C8E7}"/>
              </a:ext>
            </a:extLst>
          </p:cNvPr>
          <p:cNvSpPr/>
          <p:nvPr/>
        </p:nvSpPr>
        <p:spPr>
          <a:xfrm rot="1176599">
            <a:off x="15601817" y="218325"/>
            <a:ext cx="1962971" cy="3830188"/>
          </a:xfrm>
          <a:custGeom>
            <a:avLst/>
            <a:gdLst/>
            <a:ahLst/>
            <a:cxnLst/>
            <a:rect l="l" t="t" r="r" b="b"/>
            <a:pathLst>
              <a:path w="1962971" h="3830188">
                <a:moveTo>
                  <a:pt x="0" y="0"/>
                </a:moveTo>
                <a:lnTo>
                  <a:pt x="1962971" y="0"/>
                </a:lnTo>
                <a:lnTo>
                  <a:pt x="1962971" y="3830188"/>
                </a:lnTo>
                <a:lnTo>
                  <a:pt x="0" y="383018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p>
        </p:txBody>
      </p:sp>
      <p:sp>
        <p:nvSpPr>
          <p:cNvPr id="5" name="Freeform 5">
            <a:extLst>
              <a:ext uri="{FF2B5EF4-FFF2-40B4-BE49-F238E27FC236}">
                <a16:creationId xmlns:a16="http://schemas.microsoft.com/office/drawing/2014/main" id="{5E23F7BF-79A4-4FE8-DA6E-63BB12D71ACA}"/>
              </a:ext>
            </a:extLst>
          </p:cNvPr>
          <p:cNvSpPr/>
          <p:nvPr/>
        </p:nvSpPr>
        <p:spPr>
          <a:xfrm>
            <a:off x="13932551" y="6397367"/>
            <a:ext cx="4072502" cy="2860933"/>
          </a:xfrm>
          <a:custGeom>
            <a:avLst/>
            <a:gdLst/>
            <a:ahLst/>
            <a:cxnLst/>
            <a:rect l="l" t="t" r="r" b="b"/>
            <a:pathLst>
              <a:path w="4072502" h="2860933">
                <a:moveTo>
                  <a:pt x="0" y="0"/>
                </a:moveTo>
                <a:lnTo>
                  <a:pt x="4072502" y="0"/>
                </a:lnTo>
                <a:lnTo>
                  <a:pt x="4072502" y="2860933"/>
                </a:lnTo>
                <a:lnTo>
                  <a:pt x="0" y="2860933"/>
                </a:lnTo>
                <a:lnTo>
                  <a:pt x="0" y="0"/>
                </a:lnTo>
                <a:close/>
              </a:path>
            </a:pathLst>
          </a:custGeom>
          <a:blipFill>
            <a:blip r:embed="rId5"/>
            <a:stretch>
              <a:fillRect/>
            </a:stretch>
          </a:blipFill>
        </p:spPr>
        <p:txBody>
          <a:bodyPr/>
          <a:lstStyle/>
          <a:p>
            <a:endParaRPr lang="en-US"/>
          </a:p>
        </p:txBody>
      </p:sp>
      <p:sp>
        <p:nvSpPr>
          <p:cNvPr id="6" name="TextBox 6">
            <a:extLst>
              <a:ext uri="{FF2B5EF4-FFF2-40B4-BE49-F238E27FC236}">
                <a16:creationId xmlns:a16="http://schemas.microsoft.com/office/drawing/2014/main" id="{C3D9321E-A8FA-4CD1-97A6-71EA84E728F4}"/>
              </a:ext>
            </a:extLst>
          </p:cNvPr>
          <p:cNvSpPr txBox="1"/>
          <p:nvPr/>
        </p:nvSpPr>
        <p:spPr>
          <a:xfrm>
            <a:off x="3736636" y="1419676"/>
            <a:ext cx="10814728" cy="1141338"/>
          </a:xfrm>
          <a:prstGeom prst="rect">
            <a:avLst/>
          </a:prstGeom>
        </p:spPr>
        <p:txBody>
          <a:bodyPr lIns="0" tIns="0" rIns="0" bIns="0" rtlCol="0" anchor="t">
            <a:spAutoFit/>
          </a:bodyPr>
          <a:lstStyle/>
          <a:p>
            <a:pPr algn="ctr">
              <a:lnSpc>
                <a:spcPts val="8934"/>
              </a:lnSpc>
            </a:pPr>
            <a:r>
              <a:rPr lang="en-US" sz="9504" b="1" i="1" spc="-513">
                <a:solidFill>
                  <a:srgbClr val="994121"/>
                </a:solidFill>
                <a:latin typeface="Cooper BT Bold Italics"/>
                <a:ea typeface="Cooper BT Bold Italics"/>
                <a:cs typeface="Cooper BT Bold Italics"/>
                <a:sym typeface="Cooper BT Bold Italics"/>
              </a:rPr>
              <a:t>Let’s Vote!</a:t>
            </a:r>
          </a:p>
        </p:txBody>
      </p:sp>
      <p:sp>
        <p:nvSpPr>
          <p:cNvPr id="7" name="TextBox 7">
            <a:extLst>
              <a:ext uri="{FF2B5EF4-FFF2-40B4-BE49-F238E27FC236}">
                <a16:creationId xmlns:a16="http://schemas.microsoft.com/office/drawing/2014/main" id="{4042438D-6C52-B3DB-3B8B-FA803C37459C}"/>
              </a:ext>
            </a:extLst>
          </p:cNvPr>
          <p:cNvSpPr txBox="1"/>
          <p:nvPr/>
        </p:nvSpPr>
        <p:spPr>
          <a:xfrm>
            <a:off x="1322856" y="3645858"/>
            <a:ext cx="13693152" cy="5078313"/>
          </a:xfrm>
          <a:prstGeom prst="rect">
            <a:avLst/>
          </a:prstGeom>
        </p:spPr>
        <p:txBody>
          <a:bodyPr wrap="square" lIns="0" tIns="0" rIns="0" bIns="0" rtlCol="0" anchor="t">
            <a:spAutoFit/>
          </a:bodyPr>
          <a:lstStyle/>
          <a:p>
            <a:pPr fontAlgn="base"/>
            <a:r>
              <a:rPr lang="en-US" sz="3600" b="1"/>
              <a:t>Senior Breakfast Speaker Write</a:t>
            </a:r>
            <a:r>
              <a:rPr lang="en-US" sz="3600"/>
              <a:t>‑</a:t>
            </a:r>
            <a:r>
              <a:rPr lang="en-US" sz="3600" b="1"/>
              <a:t>In Ballot</a:t>
            </a:r>
            <a:r>
              <a:rPr lang="en-US" sz="3600"/>
              <a:t> </a:t>
            </a:r>
          </a:p>
          <a:p>
            <a:pPr fontAlgn="base"/>
            <a:r>
              <a:rPr lang="en-US" sz="3600"/>
              <a:t>We want to hear from staff members who have made a difference to you! </a:t>
            </a:r>
          </a:p>
          <a:p>
            <a:pPr fontAlgn="base"/>
            <a:br>
              <a:rPr lang="en-US" sz="3600"/>
            </a:br>
            <a:r>
              <a:rPr lang="en-US" sz="3600"/>
              <a:t>Please write in </a:t>
            </a:r>
            <a:r>
              <a:rPr lang="en-US" sz="3600" b="1"/>
              <a:t>your top three Mitchell High School staff members</a:t>
            </a:r>
            <a:r>
              <a:rPr lang="en-US" sz="3600"/>
              <a:t> you’d most like to hear from during </a:t>
            </a:r>
            <a:r>
              <a:rPr lang="en-US" sz="3600" b="1"/>
              <a:t>Senior Breakfast</a:t>
            </a:r>
            <a:r>
              <a:rPr lang="en-US" sz="3600"/>
              <a:t>. </a:t>
            </a:r>
          </a:p>
          <a:p>
            <a:pPr algn="ctr">
              <a:lnSpc>
                <a:spcPts val="7200"/>
              </a:lnSpc>
            </a:pPr>
            <a:r>
              <a:rPr lang="en-US" sz="3600" i="1"/>
              <a:t>(Staff may include teachers, counselors, coaches, or other school staff.)</a:t>
            </a:r>
            <a:r>
              <a:rPr lang="en-US" sz="3600"/>
              <a:t> </a:t>
            </a:r>
            <a:endParaRPr lang="en-US" sz="3600" b="1">
              <a:solidFill>
                <a:srgbClr val="3D445C"/>
              </a:solidFill>
              <a:latin typeface="Poppins Bold"/>
              <a:ea typeface="Poppins Bold"/>
              <a:cs typeface="Poppins Bold"/>
              <a:sym typeface="Poppins Bold"/>
            </a:endParaRPr>
          </a:p>
          <a:p>
            <a:pPr algn="ctr">
              <a:lnSpc>
                <a:spcPts val="7200"/>
              </a:lnSpc>
            </a:pPr>
            <a:r>
              <a:rPr lang="en-US" sz="3600" b="1">
                <a:solidFill>
                  <a:srgbClr val="3D445C"/>
                </a:solidFill>
                <a:latin typeface="Poppins Bold"/>
                <a:ea typeface="Poppins Bold"/>
                <a:cs typeface="Poppins Bold"/>
                <a:sym typeface="Poppins Bold"/>
              </a:rPr>
              <a:t>Congratulations, Class of 2026!</a:t>
            </a:r>
          </a:p>
        </p:txBody>
      </p:sp>
    </p:spTree>
    <p:extLst>
      <p:ext uri="{BB962C8B-B14F-4D97-AF65-F5344CB8AC3E}">
        <p14:creationId xmlns:p14="http://schemas.microsoft.com/office/powerpoint/2010/main" val="77705214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802</Words>
  <Application>Microsoft Office PowerPoint</Application>
  <PresentationFormat>Custom</PresentationFormat>
  <Paragraphs>124</Paragraphs>
  <Slides>23</Slides>
  <Notes>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Senior Meeting Slideshow</dc:title>
  <cp:lastModifiedBy>SCATES, VALERIE LYNN</cp:lastModifiedBy>
  <cp:revision>2</cp:revision>
  <dcterms:created xsi:type="dcterms:W3CDTF">2006-08-16T00:00:00Z</dcterms:created>
  <dcterms:modified xsi:type="dcterms:W3CDTF">2026-04-30T19:12:31Z</dcterms:modified>
  <dc:identifier>DAHHflKi6QQ</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a0442f3a-d640-48fd-aca7-962a76ac3aec_Enabled">
    <vt:lpwstr>true</vt:lpwstr>
  </property>
  <property fmtid="{D5CDD505-2E9C-101B-9397-08002B2CF9AE}" pid="3" name="MSIP_Label_a0442f3a-d640-48fd-aca7-962a76ac3aec_SetDate">
    <vt:lpwstr>2026-04-27T16:26:05Z</vt:lpwstr>
  </property>
  <property fmtid="{D5CDD505-2E9C-101B-9397-08002B2CF9AE}" pid="4" name="MSIP_Label_a0442f3a-d640-48fd-aca7-962a76ac3aec_Method">
    <vt:lpwstr>Privileged</vt:lpwstr>
  </property>
  <property fmtid="{D5CDD505-2E9C-101B-9397-08002B2CF9AE}" pid="5" name="MSIP_Label_a0442f3a-d640-48fd-aca7-962a76ac3aec_Name">
    <vt:lpwstr>defa4170-0d19-0005-0003-bc88714345d2</vt:lpwstr>
  </property>
  <property fmtid="{D5CDD505-2E9C-101B-9397-08002B2CF9AE}" pid="6" name="MSIP_Label_a0442f3a-d640-48fd-aca7-962a76ac3aec_SiteId">
    <vt:lpwstr>b5a33716-1e23-4b33-ba9a-618a56e76a18</vt:lpwstr>
  </property>
  <property fmtid="{D5CDD505-2E9C-101B-9397-08002B2CF9AE}" pid="7" name="MSIP_Label_a0442f3a-d640-48fd-aca7-962a76ac3aec_ActionId">
    <vt:lpwstr>60c7836c-777c-47ee-ad78-32d54a5cb3a6</vt:lpwstr>
  </property>
  <property fmtid="{D5CDD505-2E9C-101B-9397-08002B2CF9AE}" pid="8" name="MSIP_Label_a0442f3a-d640-48fd-aca7-962a76ac3aec_ContentBits">
    <vt:lpwstr>0</vt:lpwstr>
  </property>
  <property fmtid="{D5CDD505-2E9C-101B-9397-08002B2CF9AE}" pid="9" name="MSIP_Label_a0442f3a-d640-48fd-aca7-962a76ac3aec_Tag">
    <vt:lpwstr>50, 0, 1, 1</vt:lpwstr>
  </property>
</Properties>
</file>