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73" r:id="rId5"/>
    <p:sldId id="274" r:id="rId6"/>
    <p:sldId id="264" r:id="rId7"/>
    <p:sldId id="258" r:id="rId8"/>
    <p:sldId id="265" r:id="rId9"/>
    <p:sldId id="275" r:id="rId10"/>
    <p:sldId id="281" r:id="rId11"/>
    <p:sldId id="266" r:id="rId12"/>
    <p:sldId id="267" r:id="rId13"/>
    <p:sldId id="269" r:id="rId14"/>
    <p:sldId id="276" r:id="rId15"/>
    <p:sldId id="270" r:id="rId16"/>
    <p:sldId id="271" r:id="rId17"/>
    <p:sldId id="272" r:id="rId18"/>
    <p:sldId id="282" r:id="rId19"/>
    <p:sldId id="279" r:id="rId20"/>
    <p:sldId id="283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2F79"/>
    <a:srgbClr val="FFD301"/>
    <a:srgbClr val="175F70"/>
    <a:srgbClr val="F1CD07"/>
    <a:srgbClr val="004E9A"/>
    <a:srgbClr val="9FBCD9"/>
    <a:srgbClr val="0064FF"/>
    <a:srgbClr val="FFFF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BFA0B0-AFC7-42C7-9ACC-14063D0D2F60}" v="4" dt="2025-08-21T16:44:36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51377-6673-5F07-C00A-6A316DF21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91BF2E-B3E7-D004-8810-A017DA714C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9B812-7854-E1B1-0052-076CF8F08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AF42D-A356-EADA-237E-515EE2537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9C342-F171-A30B-DF5C-CBE42EBF9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78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9FB43-B154-9549-48C5-3BBCAEC44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EF523-1EBC-3C20-3CEA-563D85574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D8DE3-18E8-9E50-D294-9667E39B4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C3E0B-EA1D-FDE9-234E-70FE4FDD2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81EFF-9285-F27C-644D-FC64D6AB5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54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CF89B-7212-B3F1-AFED-EE61F9135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80E74-2960-BE00-BE89-ADCCBFFFA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9DC05-A5F6-96D1-136A-487299C02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DC288-DD69-FA72-62A4-72BEE063D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A3F9F-5F5B-F7B3-5B60-717E1590C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53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F42BF-A23B-2921-9AF6-158DE2BB3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2E525-78AB-1377-D54C-85576A1C08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B50130-8F5F-D4BD-C157-1A77139FA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0BBB7D-BDDB-F742-7CB6-5B586F8D1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B96E3D-05E0-DE45-35A8-F5CCF0D51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E253ED-FC2B-08DC-9626-771EC63B0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9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E5530-6209-DBE8-2A24-97A31F8ED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A03252-AEE4-A024-1C2A-95B680C4B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5D3E6C-FE92-C6B2-A4E9-F2496A7D4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3EC0BA-401C-C706-B388-3E87776A88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3B37F8-D93B-41EF-AEAB-4E3AD468B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FCB50A-BDF4-FA5E-0740-5E5F19A51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9B1D5D-8142-2AC2-D9A0-576338ABC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D03286-ED0A-7615-B431-D80E3937E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8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0F40F-6947-3CC6-F56D-BF49FF5C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1B01D6-1786-D852-C507-E02E8A45D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8D2E20-D061-1F51-9C34-B50EF6CC6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E14D48-F397-6322-2A7C-389FD1FA4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1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5F7D23-A8D4-55AA-A7AB-E92D277F7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F52824-824E-DA0F-3CB9-0C330A08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99B8B-A915-B8BA-3AE3-9A5BBB79E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1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724DB-6D6B-7AD2-EB67-75E2A02F5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7358B-E574-4AAB-51CA-4F571C109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C4053-EA9A-080A-8C94-2CCE61EA6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7A0BB5-41C0-10C3-56AC-2B1065148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7C3EC-70D9-2C0E-116C-4B7CB5CF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B3FC7-9563-54FE-2C99-3CEC0ED60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05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8F5FA-BAA7-96B9-63B0-68B75C68F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0CC984-7BE5-38E4-83BC-888488186A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EC354-A0B0-B506-201D-C4C55CC3B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7B12-0ED8-EB11-46F5-8A542385D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41E13-4628-7ABD-8785-F2236F38F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A216FE-3593-8F2E-7E5E-23C9ED9D9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74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2C1AE-1486-40EA-148D-1582965F1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66BA36-BD6E-9364-BC37-5B983052C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F543F-8D11-D761-3A61-B491FF89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C40F9-EBA8-D4EA-D29D-41FDB3BFD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6ED3-2D3C-F868-F64D-118071930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23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D156A2-A2EE-EB49-8211-E139EB1F83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E772C-5AB9-4BAF-E539-5BC48FD7F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63433-2138-E15A-9742-CBC4B89AF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C8BDD-008B-7611-AADC-26D303027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35B27-6131-E522-E54C-25A5E99A2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14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618FF7-3E82-EE8E-29B6-69DA267E7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6FCB4-BA3B-ED21-324C-55FDDE3FC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E59EC-8E60-5FC7-2D76-9665014FFF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0EF29F-63B7-4B9C-ADD0-2367FAAA865A}" type="datetimeFigureOut">
              <a:rPr lang="en-US" smtClean="0"/>
              <a:t>4/30/2026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56B35-D6B6-F338-92B4-26342AFB5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0AFFB-F036-334B-CC74-08C8152C0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9E71CE-C662-496F-8B27-C2436053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7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aw.lis.virginia.gov/vacode/title22.1/chapter14/section22.1-274.6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epilepsy.com/programs/training-education/school-personne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hyperlink" Target="https://www.lung.org/lung-health-diseases/lung-disease-lookup/asthma/learn-about-asthma/asthma-basics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hyperlink" Target="https://www.foodallergy.org/our-initiatives/education-programs-training/fare-training-food-allergy-academy/recognizing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1824-3268-DC82-D86D-56202CC24B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Murray Elementary Health Safety Training</a:t>
            </a:r>
          </a:p>
        </p:txBody>
      </p:sp>
      <p:pic>
        <p:nvPicPr>
          <p:cNvPr id="5" name="Picture 4" descr="A logo with colorful arrows and black text&#10;&#10;AI-generated content may be incorrect.">
            <a:extLst>
              <a:ext uri="{FF2B5EF4-FFF2-40B4-BE49-F238E27FC236}">
                <a16:creationId xmlns:a16="http://schemas.microsoft.com/office/drawing/2014/main" id="{7CD09540-69F7-6ED4-C478-95A8DAA78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029" y="3798383"/>
            <a:ext cx="3251941" cy="163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6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29322-A5FA-5800-9FA8-04F05C10A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960" y="681386"/>
            <a:ext cx="7547991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+mn-lt"/>
              </a:rPr>
              <a:t>Health Emergency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F9A24-BB2D-B0EC-36FC-4DC6A30AF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969" y="2688336"/>
            <a:ext cx="8705850" cy="38576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What to do in the case of a health emergency:</a:t>
            </a:r>
          </a:p>
          <a:p>
            <a:r>
              <a:rPr lang="en-US" dirty="0"/>
              <a:t>Stay calm</a:t>
            </a:r>
          </a:p>
          <a:p>
            <a:r>
              <a:rPr lang="en-US" dirty="0"/>
              <a:t>Call for help *Health Emergency + location</a:t>
            </a:r>
          </a:p>
          <a:p>
            <a:r>
              <a:rPr lang="en-US" dirty="0"/>
              <a:t>Asses the environment for safety</a:t>
            </a:r>
          </a:p>
          <a:p>
            <a:r>
              <a:rPr lang="en-US" dirty="0"/>
              <a:t>Administer first aid per training</a:t>
            </a:r>
          </a:p>
          <a:p>
            <a:r>
              <a:rPr lang="en-US" dirty="0"/>
              <a:t>Provide privacy to the affected student</a:t>
            </a:r>
          </a:p>
          <a:p>
            <a:r>
              <a:rPr lang="en-US" dirty="0"/>
              <a:t>Shelter bystander students from a stressful situation</a:t>
            </a:r>
          </a:p>
          <a:p>
            <a:r>
              <a:rPr lang="en-US" dirty="0"/>
              <a:t>If needed, call 911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 descr="Emergency Logo Response Vector Art ...">
            <a:extLst>
              <a:ext uri="{FF2B5EF4-FFF2-40B4-BE49-F238E27FC236}">
                <a16:creationId xmlns:a16="http://schemas.microsoft.com/office/drawing/2014/main" id="{749D680B-1B59-E9E0-7CB4-F1687E978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0"/>
            <a:ext cx="2688336" cy="268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091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78231-7D6C-E616-4EBE-E6DC4977D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041" y="765914"/>
            <a:ext cx="4233672" cy="11786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>
                <a:solidFill>
                  <a:srgbClr val="742F79"/>
                </a:solidFill>
                <a:latin typeface="+mn-lt"/>
              </a:rPr>
              <a:t>Seizure Training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A black background with grey text&#10;&#10;AI-generated content may be incorrect.">
            <a:extLst>
              <a:ext uri="{FF2B5EF4-FFF2-40B4-BE49-F238E27FC236}">
                <a16:creationId xmlns:a16="http://schemas.microsoft.com/office/drawing/2014/main" id="{BA073288-320A-4D7D-6903-9795511D9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45" y="647042"/>
            <a:ext cx="2599944" cy="1124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5F5767-9766-8AB2-D14D-6F855A96BD5B}"/>
              </a:ext>
            </a:extLst>
          </p:cNvPr>
          <p:cNvSpPr txBox="1"/>
          <p:nvPr/>
        </p:nvSpPr>
        <p:spPr>
          <a:xfrm>
            <a:off x="2640520" y="2548935"/>
            <a:ext cx="45053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Who is required to take the training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Any staff who has </a:t>
            </a:r>
            <a:r>
              <a:rPr lang="en-US" strike="sngStrike" dirty="0"/>
              <a:t>direct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regular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</a:t>
            </a:r>
            <a:r>
              <a:rPr lang="en-US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dirty="0"/>
              <a:t>with a student with epilepsy, this includes: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Any staff taking the student on a field trip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771892-652D-1BDA-E17D-9AA57AB60712}"/>
              </a:ext>
            </a:extLst>
          </p:cNvPr>
          <p:cNvSpPr txBox="1"/>
          <p:nvPr/>
        </p:nvSpPr>
        <p:spPr>
          <a:xfrm>
            <a:off x="7644956" y="2548935"/>
            <a:ext cx="36850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1-hour online training can be found </a:t>
            </a:r>
            <a:r>
              <a:rPr lang="en-US" dirty="0">
                <a:hlinkClick r:id="rId4"/>
              </a:rPr>
              <a:t>here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Once you have completed the training you will be awarded a certificate.  Please submit this certificate to the school nurse</a:t>
            </a:r>
          </a:p>
        </p:txBody>
      </p:sp>
    </p:spTree>
    <p:extLst>
      <p:ext uri="{BB962C8B-B14F-4D97-AF65-F5344CB8AC3E}">
        <p14:creationId xmlns:p14="http://schemas.microsoft.com/office/powerpoint/2010/main" val="2049771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eizure First Aid | Empowering Epilepsy">
            <a:extLst>
              <a:ext uri="{FF2B5EF4-FFF2-40B4-BE49-F238E27FC236}">
                <a16:creationId xmlns:a16="http://schemas.microsoft.com/office/drawing/2014/main" id="{1AC672B4-A5BC-4843-3F53-694853D3B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8625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559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irst aid for Epilepsy – action to be taken during a seizure episode - Nayi  Disha">
            <a:extLst>
              <a:ext uri="{FF2B5EF4-FFF2-40B4-BE49-F238E27FC236}">
                <a16:creationId xmlns:a16="http://schemas.microsoft.com/office/drawing/2014/main" id="{D5239774-0F45-A58C-27EB-1C74F733C2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A14F4E-AD2C-D07D-D163-C550EDDA2453}"/>
              </a:ext>
            </a:extLst>
          </p:cNvPr>
          <p:cNvSpPr txBox="1"/>
          <p:nvPr/>
        </p:nvSpPr>
        <p:spPr>
          <a:xfrm>
            <a:off x="6424501" y="982105"/>
            <a:ext cx="4919774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175F70"/>
                </a:solidFill>
              </a:rPr>
              <a:t>What to do: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Stay calm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Call for help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Cushion head and place on the side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Keep student away from harmful 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 not put anything in the mouth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Do not restrain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Time the </a:t>
            </a:r>
            <a:r>
              <a:rPr lang="en-US" sz="2400" strike="sngStrike" dirty="0"/>
              <a:t>S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s</a:t>
            </a:r>
            <a:r>
              <a:rPr lang="en-US" sz="2400" dirty="0"/>
              <a:t>eizure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Follow action plan for medication administration. Usually if Seizure last longer than </a:t>
            </a:r>
            <a:r>
              <a:rPr lang="en-US" sz="2400" dirty="0">
                <a:solidFill>
                  <a:srgbClr val="FF0000"/>
                </a:solidFill>
              </a:rPr>
              <a:t>3 – 5 </a:t>
            </a:r>
            <a:r>
              <a:rPr lang="en-US" sz="2400" dirty="0"/>
              <a:t>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Call 911</a:t>
            </a:r>
            <a:r>
              <a:rPr lang="en-US" sz="2400" dirty="0">
                <a:solidFill>
                  <a:srgbClr val="FF0000"/>
                </a:solidFill>
              </a:rPr>
              <a:t>per action plan</a:t>
            </a:r>
          </a:p>
          <a:p>
            <a:endParaRPr lang="en-US" dirty="0"/>
          </a:p>
        </p:txBody>
      </p:sp>
      <p:pic>
        <p:nvPicPr>
          <p:cNvPr id="8" name="Picture 7" descr="A poster with instructions and text&#10;&#10;AI-generated content may be incorrect.">
            <a:extLst>
              <a:ext uri="{FF2B5EF4-FFF2-40B4-BE49-F238E27FC236}">
                <a16:creationId xmlns:a16="http://schemas.microsoft.com/office/drawing/2014/main" id="{E7CE7061-E95F-2124-CF98-F2223EC1D6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5" y="252807"/>
            <a:ext cx="4491335" cy="635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07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8A6BDF-7743-FE36-6C21-6E20FF3292F3}"/>
              </a:ext>
            </a:extLst>
          </p:cNvPr>
          <p:cNvSpPr txBox="1"/>
          <p:nvPr/>
        </p:nvSpPr>
        <p:spPr>
          <a:xfrm>
            <a:off x="6096000" y="410616"/>
            <a:ext cx="54422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742F79"/>
                </a:solidFill>
              </a:rPr>
              <a:t>Epilepsy Action Plan</a:t>
            </a:r>
          </a:p>
        </p:txBody>
      </p:sp>
      <p:pic>
        <p:nvPicPr>
          <p:cNvPr id="2054" name="Picture 6" descr="Seizure Action Plan - The Defeating Epilepsy Foundation">
            <a:extLst>
              <a:ext uri="{FF2B5EF4-FFF2-40B4-BE49-F238E27FC236}">
                <a16:creationId xmlns:a16="http://schemas.microsoft.com/office/drawing/2014/main" id="{EDA99028-DF74-AE42-8B10-A7B01AAC8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98" y="210995"/>
            <a:ext cx="4549901" cy="643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61949B-976B-661C-544B-54AE15735677}"/>
              </a:ext>
            </a:extLst>
          </p:cNvPr>
          <p:cNvSpPr txBox="1"/>
          <p:nvPr/>
        </p:nvSpPr>
        <p:spPr>
          <a:xfrm>
            <a:off x="6720840" y="1746504"/>
            <a:ext cx="46268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is an action plan?</a:t>
            </a:r>
          </a:p>
          <a:p>
            <a:endParaRPr lang="en-US" b="1" dirty="0"/>
          </a:p>
          <a:p>
            <a:r>
              <a:rPr lang="en-US" dirty="0"/>
              <a:t>Doctor orders on how to respond to a seizure for a specific student</a:t>
            </a:r>
          </a:p>
          <a:p>
            <a:endParaRPr lang="en-US" dirty="0"/>
          </a:p>
          <a:p>
            <a:r>
              <a:rPr lang="en-US" b="1" dirty="0"/>
              <a:t>What is included in an action plan?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 information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Diagnosis and what symptoms to expect with a seizure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respond to a seizure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Prescribed medication details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3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FC22E-49F8-3279-D184-8C61F2A97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How to Administer</a:t>
            </a:r>
            <a:br>
              <a:rPr lang="en-US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Epilepsy Rescue Medication</a:t>
            </a:r>
          </a:p>
        </p:txBody>
      </p:sp>
      <p:pic>
        <p:nvPicPr>
          <p:cNvPr id="5" name="Picture 4" descr="A diagram of a hand holding a nozzle&#10;&#10;AI-generated content may be incorrect.">
            <a:extLst>
              <a:ext uri="{FF2B5EF4-FFF2-40B4-BE49-F238E27FC236}">
                <a16:creationId xmlns:a16="http://schemas.microsoft.com/office/drawing/2014/main" id="{EF90A962-EE5F-D62B-22BE-DA1CF849D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9" y="1571237"/>
            <a:ext cx="3895725" cy="2505075"/>
          </a:xfrm>
          <a:prstGeom prst="rect">
            <a:avLst/>
          </a:prstGeom>
        </p:spPr>
      </p:pic>
      <p:pic>
        <p:nvPicPr>
          <p:cNvPr id="7" name="Picture 6" descr="A drawing of a person using a tool&#10;&#10;AI-generated content may be incorrect.">
            <a:extLst>
              <a:ext uri="{FF2B5EF4-FFF2-40B4-BE49-F238E27FC236}">
                <a16:creationId xmlns:a16="http://schemas.microsoft.com/office/drawing/2014/main" id="{D1FEAE83-6617-93FA-DADC-54EA325BB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264" y="1571236"/>
            <a:ext cx="3895725" cy="2505075"/>
          </a:xfrm>
          <a:prstGeom prst="rect">
            <a:avLst/>
          </a:prstGeom>
        </p:spPr>
      </p:pic>
      <p:pic>
        <p:nvPicPr>
          <p:cNvPr id="9" name="Picture 8" descr="A close-up of a person spraying an object&#10;&#10;AI-generated content may be incorrect.">
            <a:extLst>
              <a:ext uri="{FF2B5EF4-FFF2-40B4-BE49-F238E27FC236}">
                <a16:creationId xmlns:a16="http://schemas.microsoft.com/office/drawing/2014/main" id="{0DD386DE-0178-9E3E-5541-D5F10ACFD7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219" y="1585242"/>
            <a:ext cx="3895725" cy="25050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E0200DA-6BC7-B2EA-AD11-B8DB9D8D6059}"/>
              </a:ext>
            </a:extLst>
          </p:cNvPr>
          <p:cNvSpPr txBox="1"/>
          <p:nvPr/>
        </p:nvSpPr>
        <p:spPr>
          <a:xfrm>
            <a:off x="448056" y="4237458"/>
            <a:ext cx="35572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Hold</a:t>
            </a:r>
            <a:r>
              <a:rPr lang="en-US" dirty="0"/>
              <a:t> VALTOCO with your thumb on the bottom of the plunger and your first and middle fingers on either side of the nozzle.</a:t>
            </a:r>
            <a:br>
              <a:rPr lang="en-US" dirty="0"/>
            </a:br>
            <a:r>
              <a:rPr lang="en-US" b="1" dirty="0"/>
              <a:t>DO NOT test or prime; each device sprays only one time.</a:t>
            </a:r>
            <a:endParaRPr lang="en-US" dirty="0"/>
          </a:p>
          <a:p>
            <a:br>
              <a:rPr lang="en-US" dirty="0"/>
            </a:b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11E400-98C4-A59A-F9E0-03D292942272}"/>
              </a:ext>
            </a:extLst>
          </p:cNvPr>
          <p:cNvSpPr txBox="1"/>
          <p:nvPr/>
        </p:nvSpPr>
        <p:spPr>
          <a:xfrm>
            <a:off x="4355211" y="4237458"/>
            <a:ext cx="34930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Insert</a:t>
            </a:r>
            <a:r>
              <a:rPr lang="en-US" dirty="0"/>
              <a:t> the tip of the nozzle into one nostril until your fingers, on either side of the nozzle, are against the bottom of the person’s nose. </a:t>
            </a:r>
            <a:r>
              <a:rPr lang="en-US" b="1" dirty="0"/>
              <a:t>For nasal use only.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AA1441-8255-7FA7-859D-033CE6314281}"/>
              </a:ext>
            </a:extLst>
          </p:cNvPr>
          <p:cNvSpPr txBox="1"/>
          <p:nvPr/>
        </p:nvSpPr>
        <p:spPr>
          <a:xfrm>
            <a:off x="8198166" y="4306824"/>
            <a:ext cx="35457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Press</a:t>
            </a:r>
            <a:r>
              <a:rPr lang="en-US" dirty="0"/>
              <a:t> the bottom of the plunger firmly with your thumb to give VALTOCO. </a:t>
            </a:r>
            <a:r>
              <a:rPr lang="en-US" b="1" dirty="0"/>
              <a:t>Throw away nasal spray device(s) after use.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049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0FFD9-86BD-B7AD-74D8-79CCDE7D2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AAF90-090B-B3EC-2762-1A858505D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177" y="765914"/>
            <a:ext cx="4288536" cy="11786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>
                <a:solidFill>
                  <a:srgbClr val="0064FF"/>
                </a:solidFill>
                <a:latin typeface="+mn-lt"/>
              </a:rPr>
              <a:t>Asthma Training</a:t>
            </a:r>
            <a:br>
              <a:rPr lang="en-US" dirty="0"/>
            </a:b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2D4703-0735-BF61-BB32-443DF11D8BF0}"/>
              </a:ext>
            </a:extLst>
          </p:cNvPr>
          <p:cNvSpPr txBox="1"/>
          <p:nvPr/>
        </p:nvSpPr>
        <p:spPr>
          <a:xfrm>
            <a:off x="2640520" y="2548935"/>
            <a:ext cx="45053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Who should take this training</a:t>
            </a:r>
            <a:r>
              <a:rPr lang="en-US" dirty="0"/>
              <a:t>:</a:t>
            </a:r>
          </a:p>
          <a:p>
            <a:r>
              <a:rPr lang="en-US" dirty="0"/>
              <a:t>Any staff who has direct contact with a student with Asthma (this training is not required but highly encouraged), this includes: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Any staff taking the student on a field trip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7C2DAF-654C-0733-7A20-FDE451D25536}"/>
              </a:ext>
            </a:extLst>
          </p:cNvPr>
          <p:cNvSpPr txBox="1"/>
          <p:nvPr/>
        </p:nvSpPr>
        <p:spPr>
          <a:xfrm>
            <a:off x="7644956" y="2548935"/>
            <a:ext cx="36850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online training can be found </a:t>
            </a:r>
            <a:r>
              <a:rPr lang="en-US" dirty="0">
                <a:hlinkClick r:id="rId2"/>
              </a:rPr>
              <a:t>here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Click to register. Once you log in for the first time select self enroll.</a:t>
            </a:r>
          </a:p>
          <a:p>
            <a:endParaRPr lang="en-US" dirty="0"/>
          </a:p>
          <a:p>
            <a:r>
              <a:rPr lang="en-US" dirty="0"/>
              <a:t>Once you have completed the training you will be awarded a certificate.  Please submit this certificate to the school nurse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80B7201-90E5-E096-B83C-27C5997217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446" y="610933"/>
            <a:ext cx="2541842" cy="103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24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D0C48-F371-10BE-A1F0-9D417CEEA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Asthma - Philadelphia FIGHT">
            <a:extLst>
              <a:ext uri="{FF2B5EF4-FFF2-40B4-BE49-F238E27FC236}">
                <a16:creationId xmlns:a16="http://schemas.microsoft.com/office/drawing/2014/main" id="{F50E9350-AFBA-35BE-CF57-ED6034680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97536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571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1D9EC-B115-F3EE-BD37-94C2DC2A0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First aid for Epilepsy – action to be taken during a seizure episode - Nayi  Disha">
            <a:extLst>
              <a:ext uri="{FF2B5EF4-FFF2-40B4-BE49-F238E27FC236}">
                <a16:creationId xmlns:a16="http://schemas.microsoft.com/office/drawing/2014/main" id="{5AD2E6B4-67D2-B214-9DD9-AF8E1EB783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F75416-CB30-DB92-04FD-07FF94A17866}"/>
              </a:ext>
            </a:extLst>
          </p:cNvPr>
          <p:cNvSpPr txBox="1"/>
          <p:nvPr/>
        </p:nvSpPr>
        <p:spPr>
          <a:xfrm>
            <a:off x="6424501" y="982105"/>
            <a:ext cx="491977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175F70"/>
                </a:solidFill>
              </a:rPr>
              <a:t>What to do: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Stay calm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Call for help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Have the student sit down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Review action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Treat according to action plan instructions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Monitor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 symptoms worsen Call 911</a:t>
            </a:r>
          </a:p>
          <a:p>
            <a:endParaRPr lang="en-US" dirty="0"/>
          </a:p>
        </p:txBody>
      </p:sp>
      <p:pic>
        <p:nvPicPr>
          <p:cNvPr id="18434" name="Picture 2" descr="Asthma Attack &amp; Caught Without an Inhaler, Here's What you can Do">
            <a:extLst>
              <a:ext uri="{FF2B5EF4-FFF2-40B4-BE49-F238E27FC236}">
                <a16:creationId xmlns:a16="http://schemas.microsoft.com/office/drawing/2014/main" id="{39323F2F-41F2-1127-C42A-386B2F6D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01" y="1321593"/>
            <a:ext cx="5499799" cy="391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808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D500C-3276-0C6A-3F56-FB5883B1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8BFE32-CBDB-3839-B768-6313C723DC0F}"/>
              </a:ext>
            </a:extLst>
          </p:cNvPr>
          <p:cNvSpPr txBox="1"/>
          <p:nvPr/>
        </p:nvSpPr>
        <p:spPr>
          <a:xfrm>
            <a:off x="6096000" y="401472"/>
            <a:ext cx="5384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64FF"/>
                </a:solidFill>
              </a:rPr>
              <a:t>Asthma Action Plan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765526-8280-A869-A566-B48733896E54}"/>
              </a:ext>
            </a:extLst>
          </p:cNvPr>
          <p:cNvSpPr txBox="1"/>
          <p:nvPr/>
        </p:nvSpPr>
        <p:spPr>
          <a:xfrm>
            <a:off x="6720840" y="1746504"/>
            <a:ext cx="46268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is an action plan?</a:t>
            </a:r>
          </a:p>
          <a:p>
            <a:endParaRPr lang="en-US" b="1" dirty="0"/>
          </a:p>
          <a:p>
            <a:r>
              <a:rPr lang="en-US" dirty="0"/>
              <a:t>Doctor’s orders on how to respond to an Asthma attack for a specific student</a:t>
            </a:r>
          </a:p>
          <a:p>
            <a:endParaRPr lang="en-US" dirty="0"/>
          </a:p>
          <a:p>
            <a:r>
              <a:rPr lang="en-US" b="1" dirty="0"/>
              <a:t>What is included in an action plan?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 information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respond to an Asthma attack depending on the severity of symptoms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Prescribed medication details</a:t>
            </a:r>
          </a:p>
          <a:p>
            <a:endParaRPr lang="en-US" dirty="0"/>
          </a:p>
        </p:txBody>
      </p:sp>
      <p:pic>
        <p:nvPicPr>
          <p:cNvPr id="4098" name="Picture 2" descr="Asthma Action Plan">
            <a:extLst>
              <a:ext uri="{FF2B5EF4-FFF2-40B4-BE49-F238E27FC236}">
                <a16:creationId xmlns:a16="http://schemas.microsoft.com/office/drawing/2014/main" id="{E324B368-B14E-8173-5F24-AF2C791F3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28" y="117328"/>
            <a:ext cx="5099693" cy="659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669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F3DC7-8B23-166A-AEAD-31D69ABD3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ow to Use a Rescue Inhaler: 10 Easy-to-Follow Steps - GoodRx">
            <a:extLst>
              <a:ext uri="{FF2B5EF4-FFF2-40B4-BE49-F238E27FC236}">
                <a16:creationId xmlns:a16="http://schemas.microsoft.com/office/drawing/2014/main" id="{05B05AD8-7955-504D-9F5D-E6977B032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226218"/>
            <a:ext cx="5124450" cy="640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erochamber Spacer | Allergy Lifestyle |">
            <a:extLst>
              <a:ext uri="{FF2B5EF4-FFF2-40B4-BE49-F238E27FC236}">
                <a16:creationId xmlns:a16="http://schemas.microsoft.com/office/drawing/2014/main" id="{A1C3C262-6E23-8904-2946-38FF90227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5" y="2605088"/>
            <a:ext cx="6097496" cy="323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B04E77-0E91-1441-F484-F077C710384F}"/>
              </a:ext>
            </a:extLst>
          </p:cNvPr>
          <p:cNvSpPr txBox="1"/>
          <p:nvPr/>
        </p:nvSpPr>
        <p:spPr>
          <a:xfrm>
            <a:off x="6190488" y="800100"/>
            <a:ext cx="53633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64FF"/>
                </a:solidFill>
              </a:rPr>
              <a:t>How to use an Inhaler and Spacer</a:t>
            </a:r>
          </a:p>
        </p:txBody>
      </p:sp>
    </p:spTree>
    <p:extLst>
      <p:ext uri="{BB962C8B-B14F-4D97-AF65-F5344CB8AC3E}">
        <p14:creationId xmlns:p14="http://schemas.microsoft.com/office/powerpoint/2010/main" val="3312713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169A2-88FA-E504-C438-0865C681D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DB193-E896-F507-DA6A-0E16CB905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177" y="765914"/>
            <a:ext cx="4288536" cy="11786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>
                <a:solidFill>
                  <a:srgbClr val="004E9A"/>
                </a:solidFill>
                <a:latin typeface="+mn-lt"/>
              </a:rPr>
              <a:t>Allergy Training</a:t>
            </a:r>
            <a:br>
              <a:rPr lang="en-US" dirty="0"/>
            </a:b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D263BD-5642-2830-FE13-D07E9B1AAA65}"/>
              </a:ext>
            </a:extLst>
          </p:cNvPr>
          <p:cNvSpPr txBox="1"/>
          <p:nvPr/>
        </p:nvSpPr>
        <p:spPr>
          <a:xfrm>
            <a:off x="2640520" y="2548935"/>
            <a:ext cx="45053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Who should take this training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Any staff who has direct contact with a student with allergies (this training is not required but highly encouraged), this includes: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Any staff taking the student on a field trip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FB964F-1362-2F55-AE74-A3FA8703117E}"/>
              </a:ext>
            </a:extLst>
          </p:cNvPr>
          <p:cNvSpPr txBox="1"/>
          <p:nvPr/>
        </p:nvSpPr>
        <p:spPr>
          <a:xfrm>
            <a:off x="7644956" y="2548935"/>
            <a:ext cx="36850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online training can be found </a:t>
            </a:r>
            <a:r>
              <a:rPr lang="en-US" dirty="0">
                <a:hlinkClick r:id="rId2"/>
              </a:rPr>
              <a:t>here</a:t>
            </a:r>
            <a:r>
              <a:rPr lang="en-US" dirty="0"/>
              <a:t>.</a:t>
            </a:r>
          </a:p>
          <a:p>
            <a:r>
              <a:rPr lang="en-US" dirty="0"/>
              <a:t>Register for a free account to access the course</a:t>
            </a:r>
          </a:p>
          <a:p>
            <a:endParaRPr lang="en-US" dirty="0"/>
          </a:p>
          <a:p>
            <a:r>
              <a:rPr lang="en-US" dirty="0"/>
              <a:t>Once you have completed the training you will be awarded a certificate.  Please submit this certificate to the school nurse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0EA03E-419C-93D5-E82C-E7BAF0B5EF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231" y="558606"/>
            <a:ext cx="3446145" cy="106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94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Anaphylaxis in Children – Dr. Ankit Parakh – India's best Pediatric  Pulmonologist | Chest Specialist">
            <a:extLst>
              <a:ext uri="{FF2B5EF4-FFF2-40B4-BE49-F238E27FC236}">
                <a16:creationId xmlns:a16="http://schemas.microsoft.com/office/drawing/2014/main" id="{A0BD87C5-1369-46EA-CE6B-A150AA472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8600"/>
            <a:ext cx="64008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34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C1B7C-149E-75D7-AD16-33BBA3E68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F0611C-DB6C-946E-59E2-AE8C6ACC8CA6}"/>
              </a:ext>
            </a:extLst>
          </p:cNvPr>
          <p:cNvSpPr txBox="1"/>
          <p:nvPr/>
        </p:nvSpPr>
        <p:spPr>
          <a:xfrm>
            <a:off x="6341930" y="401472"/>
            <a:ext cx="53846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64FF"/>
                </a:solidFill>
              </a:rPr>
              <a:t>FARE Action Plan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4624F-2059-910C-618A-92E4EB1480C4}"/>
              </a:ext>
            </a:extLst>
          </p:cNvPr>
          <p:cNvSpPr txBox="1"/>
          <p:nvPr/>
        </p:nvSpPr>
        <p:spPr>
          <a:xfrm>
            <a:off x="6720840" y="1746504"/>
            <a:ext cx="46268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What is an action plan?</a:t>
            </a:r>
          </a:p>
          <a:p>
            <a:endParaRPr lang="en-US" b="1" dirty="0"/>
          </a:p>
          <a:p>
            <a:r>
              <a:rPr lang="en-US" dirty="0"/>
              <a:t>Doctor’s orders on how to respond to an allergic reaction for a specific student</a:t>
            </a:r>
          </a:p>
          <a:p>
            <a:endParaRPr lang="en-US" dirty="0"/>
          </a:p>
          <a:p>
            <a:r>
              <a:rPr lang="en-US" b="1" dirty="0"/>
              <a:t>What is included in an action plan?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 information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respond to an allergic reaction depending on the severity of symptoms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Prescribed medication details</a:t>
            </a:r>
          </a:p>
          <a:p>
            <a:endParaRPr lang="en-US" dirty="0"/>
          </a:p>
        </p:txBody>
      </p:sp>
      <p:pic>
        <p:nvPicPr>
          <p:cNvPr id="8194" name="Picture 2" descr="FARE Publishes Updated Emergency Action Plan Template ...">
            <a:extLst>
              <a:ext uri="{FF2B5EF4-FFF2-40B4-BE49-F238E27FC236}">
                <a16:creationId xmlns:a16="http://schemas.microsoft.com/office/drawing/2014/main" id="{CED81DAF-1997-D080-4157-97E90A296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401472"/>
            <a:ext cx="4838700" cy="625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091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EADAB-A97E-2C60-99C6-0A928F1F2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13E88EF-D836-24E4-A725-17D7D6DD4E56}"/>
              </a:ext>
            </a:extLst>
          </p:cNvPr>
          <p:cNvSpPr txBox="1"/>
          <p:nvPr/>
        </p:nvSpPr>
        <p:spPr>
          <a:xfrm>
            <a:off x="570004" y="714052"/>
            <a:ext cx="53633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64FF"/>
                </a:solidFill>
              </a:rPr>
              <a:t>How to use an EpiPen</a:t>
            </a:r>
          </a:p>
        </p:txBody>
      </p:sp>
      <p:pic>
        <p:nvPicPr>
          <p:cNvPr id="9218" name="Picture 2" descr="Epipen – How To Save A Life. – MyTeamSafe | The Lone worker app">
            <a:extLst>
              <a:ext uri="{FF2B5EF4-FFF2-40B4-BE49-F238E27FC236}">
                <a16:creationId xmlns:a16="http://schemas.microsoft.com/office/drawing/2014/main" id="{79B404EC-488E-87F8-CF22-0BF01A644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341" y="287625"/>
            <a:ext cx="4534633" cy="628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naphylaxis | Hatzolah">
            <a:extLst>
              <a:ext uri="{FF2B5EF4-FFF2-40B4-BE49-F238E27FC236}">
                <a16:creationId xmlns:a16="http://schemas.microsoft.com/office/drawing/2014/main" id="{22677FD9-4F3E-4EC3-2370-0408D59C4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150" y="2782282"/>
            <a:ext cx="4021046" cy="129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64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Commercially Available Epinephrine Auto-Injectors Available with a  Prescription in the United States (2014) | Kids With Food Allergies">
            <a:extLst>
              <a:ext uri="{FF2B5EF4-FFF2-40B4-BE49-F238E27FC236}">
                <a16:creationId xmlns:a16="http://schemas.microsoft.com/office/drawing/2014/main" id="{50E181F3-E11C-8216-944C-14B3DA448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7" y="442768"/>
            <a:ext cx="7248525" cy="597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209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to Administer Neffy Nasal Spray: A Complete Guide - GoodRx">
            <a:extLst>
              <a:ext uri="{FF2B5EF4-FFF2-40B4-BE49-F238E27FC236}">
                <a16:creationId xmlns:a16="http://schemas.microsoft.com/office/drawing/2014/main" id="{2BB4773A-40CF-8C6C-BD39-32E77E719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250878"/>
            <a:ext cx="5087937" cy="635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effy epinephrine nasal spray devices">
            <a:extLst>
              <a:ext uri="{FF2B5EF4-FFF2-40B4-BE49-F238E27FC236}">
                <a16:creationId xmlns:a16="http://schemas.microsoft.com/office/drawing/2014/main" id="{18690469-DC61-7896-3188-DAB1DCB13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922" y="3067050"/>
            <a:ext cx="4762253" cy="310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9D9DC147-D1E1-AD3D-98B5-2B3DEF0C7D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99" y="558580"/>
            <a:ext cx="3742952" cy="13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55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F763E7-1F96-6B41-3C6C-32551AED318B}"/>
              </a:ext>
            </a:extLst>
          </p:cNvPr>
          <p:cNvSpPr txBox="1"/>
          <p:nvPr/>
        </p:nvSpPr>
        <p:spPr>
          <a:xfrm>
            <a:off x="292608" y="709803"/>
            <a:ext cx="6382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If a Student is Choking</a:t>
            </a:r>
          </a:p>
        </p:txBody>
      </p:sp>
      <p:pic>
        <p:nvPicPr>
          <p:cNvPr id="6" name="Picture 5" descr="A poster with instructions on it&#10;&#10;AI-generated content may be incorrect.">
            <a:extLst>
              <a:ext uri="{FF2B5EF4-FFF2-40B4-BE49-F238E27FC236}">
                <a16:creationId xmlns:a16="http://schemas.microsoft.com/office/drawing/2014/main" id="{10BE517B-15A4-7C23-948F-950886B25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9476"/>
            <a:ext cx="6019800" cy="60990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81949C-582A-D2B9-3913-83899181949B}"/>
              </a:ext>
            </a:extLst>
          </p:cNvPr>
          <p:cNvSpPr txBox="1"/>
          <p:nvPr/>
        </p:nvSpPr>
        <p:spPr>
          <a:xfrm>
            <a:off x="795528" y="1581912"/>
            <a:ext cx="50200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Call for help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Encourage coughing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If cough is not effective: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Give 5 back slaps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If obstruction has not cleared: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Give 5 abdominal thrusts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If obstruction has not cleared: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Call 911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dirty="0" err="1"/>
              <a:t>LifeVac</a:t>
            </a:r>
            <a:r>
              <a:rPr lang="en-US" dirty="0"/>
              <a:t>  up to 5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student is unconscious begin CPR.</a:t>
            </a:r>
          </a:p>
        </p:txBody>
      </p:sp>
    </p:spTree>
    <p:extLst>
      <p:ext uri="{BB962C8B-B14F-4D97-AF65-F5344CB8AC3E}">
        <p14:creationId xmlns:p14="http://schemas.microsoft.com/office/powerpoint/2010/main" val="442228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796B4-4781-7AB4-FEFC-56246E30F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7" y="469900"/>
            <a:ext cx="56769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CPR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CCC21-17A2-1F20-DFFA-7299314F7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8276"/>
            <a:ext cx="6238875" cy="163747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Available through the county</a:t>
            </a:r>
          </a:p>
          <a:p>
            <a:endParaRPr lang="en-US" dirty="0"/>
          </a:p>
          <a:p>
            <a:r>
              <a:rPr lang="en-US" dirty="0"/>
              <a:t>Please send me your CPR/BLS card to keep on file.  </a:t>
            </a:r>
            <a:r>
              <a:rPr lang="en-US" dirty="0">
                <a:solidFill>
                  <a:srgbClr val="00B050"/>
                </a:solidFill>
              </a:rPr>
              <a:t>Training through ACPS is not a certification and I don’t think they issue cards.  </a:t>
            </a:r>
            <a:endParaRPr lang="en-US" dirty="0"/>
          </a:p>
        </p:txBody>
      </p:sp>
      <p:pic>
        <p:nvPicPr>
          <p:cNvPr id="1026" name="Picture 2" descr="CPR Consultants">
            <a:extLst>
              <a:ext uri="{FF2B5EF4-FFF2-40B4-BE49-F238E27FC236}">
                <a16:creationId xmlns:a16="http://schemas.microsoft.com/office/drawing/2014/main" id="{193CF9C2-A7E9-5641-0072-9BEF960BD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875" y="86194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552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89970-3FE5-F54D-D9BE-773248FD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F3B88-4A08-10FC-B30F-92425BE91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960" y="681386"/>
            <a:ext cx="7547991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+mn-lt"/>
              </a:rPr>
              <a:t>Health Emergency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99716-5617-96AF-6F8E-6BF34913F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969" y="2688336"/>
            <a:ext cx="8705850" cy="385762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What to do in the case of a health emergency:</a:t>
            </a:r>
          </a:p>
          <a:p>
            <a:r>
              <a:rPr lang="en-US" dirty="0"/>
              <a:t>Stay calm</a:t>
            </a:r>
          </a:p>
          <a:p>
            <a:r>
              <a:rPr lang="en-US" dirty="0"/>
              <a:t>Asses the environment for safety</a:t>
            </a:r>
          </a:p>
          <a:p>
            <a:r>
              <a:rPr lang="en-US" dirty="0"/>
              <a:t>Call for help *Health Emergency + location</a:t>
            </a:r>
          </a:p>
          <a:p>
            <a:r>
              <a:rPr lang="en-US" dirty="0"/>
              <a:t>Administer first aid per training</a:t>
            </a:r>
          </a:p>
          <a:p>
            <a:r>
              <a:rPr lang="en-US" dirty="0"/>
              <a:t>Provide privacy to the affected student</a:t>
            </a:r>
          </a:p>
          <a:p>
            <a:r>
              <a:rPr lang="en-US" dirty="0"/>
              <a:t>Shelter bystander students from a stressful situation </a:t>
            </a:r>
            <a:r>
              <a:rPr lang="en-US" dirty="0">
                <a:solidFill>
                  <a:srgbClr val="FF0000"/>
                </a:solidFill>
              </a:rPr>
              <a:t>and protect affected student’s privacy to the extent possible.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362" name="Picture 2" descr="Reminder Images – Browse 2,048,030 Stock Photos, Vectors, and Video | Adobe  Stock">
            <a:extLst>
              <a:ext uri="{FF2B5EF4-FFF2-40B4-BE49-F238E27FC236}">
                <a16:creationId xmlns:a16="http://schemas.microsoft.com/office/drawing/2014/main" id="{243BE527-D038-F940-AC72-315058339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79" y="312039"/>
            <a:ext cx="2796921" cy="215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462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even Strategies for Handling Difficult Questions - What to Say When You  Don't Know the Answer - ProEdge Skills, Inc.">
            <a:extLst>
              <a:ext uri="{FF2B5EF4-FFF2-40B4-BE49-F238E27FC236}">
                <a16:creationId xmlns:a16="http://schemas.microsoft.com/office/drawing/2014/main" id="{86A298EA-68DF-46BE-BF03-F3D53A935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047750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135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789</Words>
  <Application>Microsoft Office PowerPoint</Application>
  <PresentationFormat>Widescreen</PresentationFormat>
  <Paragraphs>127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Murray Elementary Health Safety Training</vt:lpstr>
      <vt:lpstr>Health Emergency Response</vt:lpstr>
      <vt:lpstr>Seizure Training </vt:lpstr>
      <vt:lpstr>PowerPoint Presentation</vt:lpstr>
      <vt:lpstr>PowerPoint Presentation</vt:lpstr>
      <vt:lpstr>PowerPoint Presentation</vt:lpstr>
      <vt:lpstr>How to Administer Epilepsy Rescue Medication</vt:lpstr>
      <vt:lpstr>Asthma Training </vt:lpstr>
      <vt:lpstr>PowerPoint Presentation</vt:lpstr>
      <vt:lpstr>PowerPoint Presentation</vt:lpstr>
      <vt:lpstr>PowerPoint Presentation</vt:lpstr>
      <vt:lpstr>PowerPoint Presentation</vt:lpstr>
      <vt:lpstr>Allergy Training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CPR Training</vt:lpstr>
      <vt:lpstr>Health Emergency Response</vt:lpstr>
      <vt:lpstr>PowerPoint Presentation</vt:lpstr>
    </vt:vector>
  </TitlesOfParts>
  <Company>Albemarle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Johanna Bosen</dc:creator>
  <cp:lastModifiedBy>Eileen Gomez</cp:lastModifiedBy>
  <cp:revision>4</cp:revision>
  <dcterms:created xsi:type="dcterms:W3CDTF">2025-08-20T14:06:03Z</dcterms:created>
  <dcterms:modified xsi:type="dcterms:W3CDTF">2026-04-30T13:19:10Z</dcterms:modified>
</cp:coreProperties>
</file>