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18288000" cy="10287000"/>
  <p:notesSz cx="6858000" cy="9144000"/>
  <p:embeddedFontLst>
    <p:embeddedFont>
      <p:font typeface="Iowan Old Style BT Bold" charset="1" panose="02040702050506020204"/>
      <p:regular r:id="rId36"/>
    </p:embeddedFont>
    <p:embeddedFont>
      <p:font typeface="Trade Gothic Bold" charset="1" panose="020B0803040303020004"/>
      <p:regular r:id="rId37"/>
    </p:embeddedFont>
    <p:embeddedFont>
      <p:font typeface="Trade Gothic" charset="1" panose="020B0503040303020004"/>
      <p:regular r:id="rId38"/>
    </p:embeddedFont>
    <p:embeddedFont>
      <p:font typeface="Georgia Pro Bold" charset="1" panose="02040802050405020203"/>
      <p:regular r:id="rId39"/>
    </p:embeddedFont>
    <p:embeddedFont>
      <p:font typeface="Trade Gothic Bold Italics" charset="1" panose="020B0803040303090004"/>
      <p:regular r:id="rId40"/>
    </p:embeddedFont>
    <p:embeddedFont>
      <p:font typeface="Trade Gothic Italics" charset="1" panose="020B0503040303090004"/>
      <p:regular r:id="rId41"/>
    </p:embeddedFont>
    <p:embeddedFont>
      <p:font typeface="Clear Sans" charset="1" panose="020B0503030202020304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jpe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11.png" Type="http://schemas.openxmlformats.org/officeDocument/2006/relationships/image"/><Relationship Id="rId4" Target="../media/image1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4.jpeg" Type="http://schemas.openxmlformats.org/officeDocument/2006/relationships/image"/><Relationship Id="rId4" Target="../media/image15.jpeg" Type="http://schemas.openxmlformats.org/officeDocument/2006/relationships/image"/><Relationship Id="rId5" Target="../media/image1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19.jpeg" Type="http://schemas.openxmlformats.org/officeDocument/2006/relationships/image"/><Relationship Id="rId4" Target="../media/image20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22.jpeg" Type="http://schemas.openxmlformats.org/officeDocument/2006/relationships/image"/><Relationship Id="rId4" Target="../media/image23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26.jpeg" Type="http://schemas.openxmlformats.org/officeDocument/2006/relationships/image"/><Relationship Id="rId4" Target="../media/image27.jpeg" Type="http://schemas.openxmlformats.org/officeDocument/2006/relationships/image"/><Relationship Id="rId5" Target="../media/image2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Relationship Id="rId3" Target="../media/image30.jpeg" Type="http://schemas.openxmlformats.org/officeDocument/2006/relationships/image"/><Relationship Id="rId4" Target="../media/image3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Relationship Id="rId3" Target="../media/image33.jpeg" Type="http://schemas.openxmlformats.org/officeDocument/2006/relationships/image"/><Relationship Id="rId4" Target="../media/image34.jpeg" Type="http://schemas.openxmlformats.org/officeDocument/2006/relationships/image"/><Relationship Id="rId5" Target="../media/image35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jpeg" Type="http://schemas.openxmlformats.org/officeDocument/2006/relationships/image"/><Relationship Id="rId3" Target="../media/image37.jpeg" Type="http://schemas.openxmlformats.org/officeDocument/2006/relationships/image"/><Relationship Id="rId4" Target="../media/image38.jpeg" Type="http://schemas.openxmlformats.org/officeDocument/2006/relationships/image"/><Relationship Id="rId5" Target="../media/image3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Relationship Id="rId3" Target="../media/image42.jpeg" Type="http://schemas.openxmlformats.org/officeDocument/2006/relationships/image"/><Relationship Id="rId4" Target="../media/image43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Relationship Id="rId3" Target="../media/image46.jpeg" Type="http://schemas.openxmlformats.org/officeDocument/2006/relationships/image"/><Relationship Id="rId4" Target="../media/image47.jpeg" Type="http://schemas.openxmlformats.org/officeDocument/2006/relationships/image"/><Relationship Id="rId5" Target="../media/image48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jpeg" Type="http://schemas.openxmlformats.org/officeDocument/2006/relationships/image"/><Relationship Id="rId3" Target="../media/image50.jpeg" Type="http://schemas.openxmlformats.org/officeDocument/2006/relationships/image"/><Relationship Id="rId4" Target="../media/image51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jpeg" Type="http://schemas.openxmlformats.org/officeDocument/2006/relationships/image"/><Relationship Id="rId3" Target="../media/image53.jpeg" Type="http://schemas.openxmlformats.org/officeDocument/2006/relationships/image"/><Relationship Id="rId4" Target="../media/image54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Relationship Id="rId3" Target="../media/image57.jpeg" Type="http://schemas.openxmlformats.org/officeDocument/2006/relationships/image"/><Relationship Id="rId4" Target="../media/image58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61.jpeg" Type="http://schemas.openxmlformats.org/officeDocument/2006/relationships/image"/><Relationship Id="rId4" Target="../media/image62.jpeg" Type="http://schemas.openxmlformats.org/officeDocument/2006/relationships/image"/><Relationship Id="rId5" Target="../media/image63.jpeg" Type="http://schemas.openxmlformats.org/officeDocument/2006/relationships/image"/><Relationship Id="rId6" Target="../media/image64.jpeg" Type="http://schemas.openxmlformats.org/officeDocument/2006/relationships/image"/><Relationship Id="rId7" Target="../media/image65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5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6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7.jpeg" Type="http://schemas.openxmlformats.org/officeDocument/2006/relationships/image"/><Relationship Id="rId3" Target="../media/image68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9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jpe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49901" y="0"/>
            <a:ext cx="6138099" cy="10287000"/>
            <a:chOff x="0" y="0"/>
            <a:chExt cx="8184133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7739" t="0" r="42456" b="0"/>
            <a:stretch>
              <a:fillRect/>
            </a:stretch>
          </p:blipFill>
          <p:spPr>
            <a:xfrm flipH="false" flipV="false">
              <a:off x="0" y="0"/>
              <a:ext cx="8184133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10736307" y="-395250"/>
            <a:ext cx="2827188" cy="2847900"/>
          </a:xfrm>
          <a:custGeom>
            <a:avLst/>
            <a:gdLst/>
            <a:ahLst/>
            <a:cxnLst/>
            <a:rect r="r" b="b" t="t" l="l"/>
            <a:pathLst>
              <a:path h="2847900" w="2827188">
                <a:moveTo>
                  <a:pt x="0" y="0"/>
                </a:moveTo>
                <a:lnTo>
                  <a:pt x="2827187" y="0"/>
                </a:lnTo>
                <a:lnTo>
                  <a:pt x="2827187" y="2847900"/>
                </a:lnTo>
                <a:lnTo>
                  <a:pt x="0" y="28479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8850094" y="-1490775"/>
            <a:ext cx="3086100" cy="308610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85725" cap="sq">
              <a:solidFill>
                <a:srgbClr val="97745A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1276455" y="8743950"/>
            <a:ext cx="3086100" cy="308610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85725" cap="sq">
              <a:solidFill>
                <a:srgbClr val="97745A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329424" y="2752539"/>
            <a:ext cx="9063720" cy="2722893"/>
          </a:xfrm>
          <a:custGeom>
            <a:avLst/>
            <a:gdLst/>
            <a:ahLst/>
            <a:cxnLst/>
            <a:rect r="r" b="b" t="t" l="l"/>
            <a:pathLst>
              <a:path h="2722893" w="9063720">
                <a:moveTo>
                  <a:pt x="0" y="0"/>
                </a:moveTo>
                <a:lnTo>
                  <a:pt x="9063720" y="0"/>
                </a:lnTo>
                <a:lnTo>
                  <a:pt x="9063720" y="2722893"/>
                </a:lnTo>
                <a:lnTo>
                  <a:pt x="0" y="27228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097498" y="6614266"/>
            <a:ext cx="1450388" cy="1856067"/>
          </a:xfrm>
          <a:custGeom>
            <a:avLst/>
            <a:gdLst/>
            <a:ahLst/>
            <a:cxnLst/>
            <a:rect r="r" b="b" t="t" l="l"/>
            <a:pathLst>
              <a:path h="1856067" w="1450388">
                <a:moveTo>
                  <a:pt x="0" y="0"/>
                </a:moveTo>
                <a:lnTo>
                  <a:pt x="1450388" y="0"/>
                </a:lnTo>
                <a:lnTo>
                  <a:pt x="1450388" y="1856066"/>
                </a:lnTo>
                <a:lnTo>
                  <a:pt x="0" y="18560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6693" t="0" r="-16693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805061" y="6614266"/>
            <a:ext cx="1924824" cy="1846658"/>
          </a:xfrm>
          <a:custGeom>
            <a:avLst/>
            <a:gdLst/>
            <a:ahLst/>
            <a:cxnLst/>
            <a:rect r="r" b="b" t="t" l="l"/>
            <a:pathLst>
              <a:path h="1846658" w="1924824">
                <a:moveTo>
                  <a:pt x="0" y="0"/>
                </a:moveTo>
                <a:lnTo>
                  <a:pt x="1924823" y="0"/>
                </a:lnTo>
                <a:lnTo>
                  <a:pt x="1924823" y="1846658"/>
                </a:lnTo>
                <a:lnTo>
                  <a:pt x="0" y="18466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987059" y="6692980"/>
            <a:ext cx="1793762" cy="1698638"/>
          </a:xfrm>
          <a:custGeom>
            <a:avLst/>
            <a:gdLst/>
            <a:ahLst/>
            <a:cxnLst/>
            <a:rect r="r" b="b" t="t" l="l"/>
            <a:pathLst>
              <a:path h="1698638" w="1793762">
                <a:moveTo>
                  <a:pt x="0" y="0"/>
                </a:moveTo>
                <a:lnTo>
                  <a:pt x="1793762" y="0"/>
                </a:lnTo>
                <a:lnTo>
                  <a:pt x="1793762" y="1698638"/>
                </a:lnTo>
                <a:lnTo>
                  <a:pt x="0" y="16986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037996" y="6614266"/>
            <a:ext cx="1689151" cy="1689151"/>
          </a:xfrm>
          <a:custGeom>
            <a:avLst/>
            <a:gdLst/>
            <a:ahLst/>
            <a:cxnLst/>
            <a:rect r="r" b="b" t="t" l="l"/>
            <a:pathLst>
              <a:path h="1689151" w="1689151">
                <a:moveTo>
                  <a:pt x="0" y="0"/>
                </a:moveTo>
                <a:lnTo>
                  <a:pt x="1689152" y="0"/>
                </a:lnTo>
                <a:lnTo>
                  <a:pt x="1689152" y="1689151"/>
                </a:lnTo>
                <a:lnTo>
                  <a:pt x="0" y="168915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589139" y="5865957"/>
            <a:ext cx="9707607" cy="453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42"/>
              </a:lnSpc>
            </a:pPr>
            <a:r>
              <a:rPr lang="en-US" sz="3632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Top 5 Boarding School | North America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3019">
            <a:off x="993488" y="1228434"/>
            <a:ext cx="1626581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9623209" y="1505982"/>
            <a:ext cx="6876487" cy="7510489"/>
          </a:xfrm>
          <a:custGeom>
            <a:avLst/>
            <a:gdLst/>
            <a:ahLst/>
            <a:cxnLst/>
            <a:rect r="r" b="b" t="t" l="l"/>
            <a:pathLst>
              <a:path h="7510489" w="6876487">
                <a:moveTo>
                  <a:pt x="0" y="0"/>
                </a:moveTo>
                <a:lnTo>
                  <a:pt x="6876487" y="0"/>
                </a:lnTo>
                <a:lnTo>
                  <a:pt x="6876487" y="7510489"/>
                </a:lnTo>
                <a:lnTo>
                  <a:pt x="0" y="75104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93491" y="2203932"/>
            <a:ext cx="6561757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Location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4915" y="4497865"/>
            <a:ext cx="6649996" cy="2504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4"/>
              </a:lnSpc>
            </a:pPr>
          </a:p>
          <a:p>
            <a:pPr algn="l" marL="518858" indent="-259429" lvl="1">
              <a:lnSpc>
                <a:spcPts val="3364"/>
              </a:lnSpc>
              <a:buFont typeface="Arial"/>
              <a:buChar char="•"/>
            </a:pPr>
            <a:r>
              <a:rPr lang="en-US" b="true" sz="2403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90 minutes from Boston by car</a:t>
            </a:r>
          </a:p>
          <a:p>
            <a:pPr algn="l" marL="518858" indent="-259429" lvl="1">
              <a:lnSpc>
                <a:spcPts val="3364"/>
              </a:lnSpc>
              <a:buFont typeface="Arial"/>
              <a:buChar char="•"/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15 minutes to airport &amp; Portland</a:t>
            </a:r>
          </a:p>
          <a:p>
            <a:pPr algn="l" marL="518858" indent="-259429" lvl="1">
              <a:lnSpc>
                <a:spcPts val="3364"/>
              </a:lnSpc>
              <a:buFont typeface="Arial"/>
              <a:buChar char="•"/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1 hour flight to NYC from Portland</a:t>
            </a:r>
          </a:p>
          <a:p>
            <a:pPr algn="l" marL="518858" indent="-259429" lvl="1">
              <a:lnSpc>
                <a:spcPts val="3364"/>
              </a:lnSpc>
              <a:buFont typeface="Arial"/>
              <a:buChar char="•"/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5 minutes to train station</a:t>
            </a: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 (2 hours to Boston)</a:t>
            </a:r>
          </a:p>
          <a:p>
            <a:pPr algn="l">
              <a:lnSpc>
                <a:spcPts val="2944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3980464"/>
            <a:ext cx="3499265" cy="612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6"/>
              </a:lnSpc>
              <a:spcBef>
                <a:spcPct val="0"/>
              </a:spcBef>
            </a:pPr>
            <a:r>
              <a:rPr lang="en-US" b="true" sz="3254" spc="3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Saco, Maine, USA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93491" y="9191625"/>
            <a:ext cx="3701478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64749" y="2058385"/>
            <a:ext cx="8678418" cy="6523475"/>
            <a:chOff x="0" y="0"/>
            <a:chExt cx="11571224" cy="8697967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9136" r="0" b="19136"/>
            <a:stretch>
              <a:fillRect/>
            </a:stretch>
          </p:blipFill>
          <p:spPr>
            <a:xfrm flipH="false" flipV="false">
              <a:off x="0" y="0"/>
              <a:ext cx="11571224" cy="2856989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25381" t="0" r="25381" b="0"/>
            <a:stretch>
              <a:fillRect/>
            </a:stretch>
          </p:blipFill>
          <p:spPr>
            <a:xfrm flipH="false" flipV="false">
              <a:off x="0" y="2983989"/>
              <a:ext cx="3814741" cy="5713978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5573" t="0" r="5573" b="0"/>
            <a:stretch>
              <a:fillRect/>
            </a:stretch>
          </p:blipFill>
          <p:spPr>
            <a:xfrm flipH="false" flipV="false">
              <a:off x="3941741" y="2983989"/>
              <a:ext cx="7629483" cy="5713978"/>
            </a:xfrm>
            <a:prstGeom prst="rect">
              <a:avLst/>
            </a:prstGeom>
          </p:spPr>
        </p:pic>
      </p:grpSp>
      <p:sp>
        <p:nvSpPr>
          <p:cNvPr name="AutoShape 6" id="6"/>
          <p:cNvSpPr/>
          <p:nvPr/>
        </p:nvSpPr>
        <p:spPr>
          <a:xfrm rot="3019">
            <a:off x="993488" y="1228434"/>
            <a:ext cx="1626581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993491" y="2203932"/>
            <a:ext cx="6561757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Location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05253" y="4878865"/>
            <a:ext cx="6649996" cy="2924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858" indent="-259429" lvl="1">
              <a:lnSpc>
                <a:spcPts val="3364"/>
              </a:lnSpc>
              <a:buFont typeface="Arial"/>
              <a:buChar char="•"/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#1 safest state</a:t>
            </a:r>
          </a:p>
          <a:p>
            <a:pPr algn="l" marL="518858" indent="-259429" lvl="1">
              <a:lnSpc>
                <a:spcPts val="3364"/>
              </a:lnSpc>
              <a:buFont typeface="Arial"/>
              <a:buChar char="•"/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Walkable to town (Starbucks!)</a:t>
            </a:r>
          </a:p>
          <a:p>
            <a:pPr algn="l" marL="518858" indent="-259429" lvl="1">
              <a:lnSpc>
                <a:spcPts val="3364"/>
              </a:lnSpc>
              <a:buFont typeface="Arial"/>
              <a:buChar char="•"/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5 minutes to the beach</a:t>
            </a:r>
          </a:p>
          <a:p>
            <a:pPr algn="l" marL="518858" indent="-259429" lvl="1">
              <a:lnSpc>
                <a:spcPts val="3364"/>
              </a:lnSpc>
              <a:buFont typeface="Arial"/>
              <a:buChar char="•"/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1.5 hour to largest ski resort in the region</a:t>
            </a:r>
          </a:p>
          <a:p>
            <a:pPr algn="l" marL="518858" indent="-259429" lvl="1">
              <a:lnSpc>
                <a:spcPts val="3364"/>
              </a:lnSpc>
              <a:buFont typeface="Arial"/>
              <a:buChar char="•"/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Experience city life &amp; beautiful natural beaches, forests, and mountains</a:t>
            </a:r>
          </a:p>
          <a:p>
            <a:pPr algn="l">
              <a:lnSpc>
                <a:spcPts val="2944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3980464"/>
            <a:ext cx="3499265" cy="612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6"/>
              </a:lnSpc>
              <a:spcBef>
                <a:spcPct val="0"/>
              </a:spcBef>
            </a:pPr>
            <a:r>
              <a:rPr lang="en-US" b="true" sz="3254" spc="3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Saco, Maine, USA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93491" y="9191625"/>
            <a:ext cx="3701478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437085" y="1482826"/>
            <a:ext cx="7822215" cy="7510489"/>
            <a:chOff x="0" y="0"/>
            <a:chExt cx="10429621" cy="1001398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5594" t="0" r="15594" b="0"/>
            <a:stretch>
              <a:fillRect/>
            </a:stretch>
          </p:blipFill>
          <p:spPr>
            <a:xfrm flipH="false" flipV="false">
              <a:off x="0" y="0"/>
              <a:ext cx="6868414" cy="663365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14813" t="0" r="14813" b="0"/>
            <a:stretch>
              <a:fillRect/>
            </a:stretch>
          </p:blipFill>
          <p:spPr>
            <a:xfrm flipH="false" flipV="false">
              <a:off x="6995414" y="0"/>
              <a:ext cx="3434207" cy="3253329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0" t="14475" r="0" b="14475"/>
            <a:stretch>
              <a:fillRect/>
            </a:stretch>
          </p:blipFill>
          <p:spPr>
            <a:xfrm flipH="false" flipV="false">
              <a:off x="0" y="6760657"/>
              <a:ext cx="6868414" cy="3253329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5"/>
            <a:srcRect l="11172" t="0" r="11172" b="0"/>
            <a:stretch>
              <a:fillRect/>
            </a:stretch>
          </p:blipFill>
          <p:spPr>
            <a:xfrm flipH="false" flipV="false">
              <a:off x="6995414" y="3380329"/>
              <a:ext cx="3434207" cy="6633657"/>
            </a:xfrm>
            <a:prstGeom prst="rect">
              <a:avLst/>
            </a:prstGeom>
          </p:spPr>
        </p:pic>
      </p:grpSp>
      <p:sp>
        <p:nvSpPr>
          <p:cNvPr name="AutoShape 7" id="7"/>
          <p:cNvSpPr/>
          <p:nvPr/>
        </p:nvSpPr>
        <p:spPr>
          <a:xfrm rot="3019">
            <a:off x="993488" y="1228434"/>
            <a:ext cx="1626581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993491" y="1966226"/>
            <a:ext cx="8097696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59"/>
              </a:lnSpc>
            </a:pPr>
            <a:r>
              <a:rPr lang="en-US" sz="8049" spc="-16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By the numbers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93491" y="3400326"/>
            <a:ext cx="6649996" cy="5232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Co-ed, grades 6-12</a:t>
            </a:r>
          </a:p>
          <a:p>
            <a:pPr algn="l" marL="908179" indent="-302726" lvl="2">
              <a:lnSpc>
                <a:spcPts val="2944"/>
              </a:lnSpc>
              <a:buFont typeface="Arial"/>
              <a:buChar char="⚬"/>
            </a:pPr>
            <a:r>
              <a:rPr lang="en-US" sz="21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1,300 day students </a:t>
            </a:r>
          </a:p>
          <a:p>
            <a:pPr algn="l" marL="1362269" indent="-340567" lvl="3">
              <a:lnSpc>
                <a:spcPts val="2944"/>
              </a:lnSpc>
              <a:buFont typeface="Arial"/>
              <a:buChar char="￭"/>
            </a:pPr>
            <a:r>
              <a:rPr lang="en-US" sz="21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(200 middle school, 1,100 upper school)</a:t>
            </a:r>
          </a:p>
          <a:p>
            <a:pPr algn="l" marL="908179" indent="-302726" lvl="2">
              <a:lnSpc>
                <a:spcPts val="2944"/>
              </a:lnSpc>
              <a:buFont typeface="Arial"/>
              <a:buChar char="⚬"/>
            </a:pPr>
            <a:r>
              <a:rPr lang="en-US" sz="21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180 international boarding students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26 AP courses, 50 honors courses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200+ courses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57 sports teams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40+ clubs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12:1 student to teacher ratio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1 of only 1000 Apple Distinguished Schools worldwide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One semester, one year or multiple years</a:t>
            </a:r>
          </a:p>
          <a:p>
            <a:pPr algn="l" marL="454090" indent="-227045" lvl="1">
              <a:lnSpc>
                <a:spcPts val="2944"/>
              </a:lnSpc>
              <a:buFont typeface="Arial"/>
              <a:buChar char="•"/>
            </a:pPr>
            <a:r>
              <a:rPr lang="en-US" sz="21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Eligible for a diploma in grade 12</a:t>
            </a:r>
          </a:p>
          <a:p>
            <a:pPr algn="l">
              <a:lnSpc>
                <a:spcPts val="2944"/>
              </a:lnSpc>
              <a:spcBef>
                <a:spcPct val="0"/>
              </a:spcBef>
            </a:pPr>
          </a:p>
        </p:txBody>
      </p:sp>
      <p:sp>
        <p:nvSpPr>
          <p:cNvPr name="AutoShape 10" id="10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993491" y="9191625"/>
            <a:ext cx="3701478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11441"/>
            <a:ext cx="18566261" cy="12377508"/>
          </a:xfrm>
          <a:custGeom>
            <a:avLst/>
            <a:gdLst/>
            <a:ahLst/>
            <a:cxnLst/>
            <a:rect r="r" b="b" t="t" l="l"/>
            <a:pathLst>
              <a:path h="12377508" w="18566261">
                <a:moveTo>
                  <a:pt x="0" y="0"/>
                </a:moveTo>
                <a:lnTo>
                  <a:pt x="18566261" y="0"/>
                </a:lnTo>
                <a:lnTo>
                  <a:pt x="18566261" y="12377507"/>
                </a:lnTo>
                <a:lnTo>
                  <a:pt x="0" y="123775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323402" y="7884425"/>
            <a:ext cx="5099680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b="true" sz="3999" spc="-79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Campus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698529" y="7052160"/>
            <a:ext cx="2456652" cy="2456652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820024">
                <a:alpha val="51765"/>
              </a:srgbClr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3488216" y="8604304"/>
            <a:ext cx="3914943" cy="653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63"/>
              </a:lnSpc>
            </a:pPr>
            <a:r>
              <a:rPr lang="en-US" sz="1759" spc="775">
                <a:solidFill>
                  <a:srgbClr val="FFFFFF"/>
                </a:solidFill>
                <a:latin typeface="Trade Gothic"/>
                <a:ea typeface="Trade Gothic"/>
                <a:cs typeface="Trade Gothic"/>
                <a:sym typeface="Trade Gothic"/>
              </a:rPr>
              <a:t>2025</a:t>
            </a:r>
          </a:p>
          <a:p>
            <a:pPr algn="r">
              <a:lnSpc>
                <a:spcPts val="2463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93491" y="3464155"/>
            <a:ext cx="4032533" cy="3677854"/>
            <a:chOff x="0" y="0"/>
            <a:chExt cx="3571203" cy="3257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3895757" y="4800181"/>
            <a:ext cx="2451903" cy="3677854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83333" t="0" r="-83333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501891" y="3464155"/>
            <a:ext cx="4032533" cy="3677854"/>
            <a:chOff x="0" y="0"/>
            <a:chExt cx="3571203" cy="3257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308473" y="4800181"/>
            <a:ext cx="2451903" cy="3677854"/>
            <a:chOff x="0" y="0"/>
            <a:chExt cx="63500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5057" t="0" r="-5057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010291" y="3464155"/>
            <a:ext cx="4032533" cy="3677854"/>
            <a:chOff x="0" y="0"/>
            <a:chExt cx="3571203" cy="3257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899853" y="4800181"/>
            <a:ext cx="2451903" cy="3677854"/>
            <a:chOff x="0" y="0"/>
            <a:chExt cx="6350000" cy="952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38657" t="0" r="-90479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93491" y="9191625"/>
            <a:ext cx="3580343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625499"/>
            <a:ext cx="882840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Why?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54202" y="3832166"/>
            <a:ext cx="3258921" cy="2240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#1 safest state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90 minutes from Boston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Walkable to town 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15 minutes to airport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Train to Boston</a:t>
            </a:r>
          </a:p>
          <a:p>
            <a:pPr algn="l" marL="388618" indent="-194309" lvl="1">
              <a:lnSpc>
                <a:spcPts val="2519"/>
              </a:lnSpc>
              <a:buFont typeface="Arial"/>
              <a:buChar char="•"/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Beaches + mountains</a:t>
            </a:r>
          </a:p>
          <a:p>
            <a:pPr algn="l">
              <a:lnSpc>
                <a:spcPts val="2519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314913" y="3163800"/>
            <a:ext cx="3258921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Location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888697" y="3174913"/>
            <a:ext cx="3258921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The Best of Both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382514" y="3163800"/>
            <a:ext cx="3258921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Community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888697" y="3832166"/>
            <a:ext cx="2255303" cy="2240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The opportunities of a large day school</a:t>
            </a:r>
          </a:p>
          <a:p>
            <a:pPr algn="l">
              <a:lnSpc>
                <a:spcPts val="2519"/>
              </a:lnSpc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+</a:t>
            </a:r>
          </a:p>
          <a:p>
            <a:pPr algn="l">
              <a:lnSpc>
                <a:spcPts val="2519"/>
              </a:lnSpc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The care and attention of a small boarding program</a:t>
            </a:r>
          </a:p>
          <a:p>
            <a:pPr algn="l">
              <a:lnSpc>
                <a:spcPts val="2519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2382514" y="3832166"/>
            <a:ext cx="2355414" cy="2868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“It feels like the movies!”</a:t>
            </a:r>
          </a:p>
          <a:p>
            <a:pPr algn="l">
              <a:lnSpc>
                <a:spcPts val="2519"/>
              </a:lnSpc>
            </a:pPr>
          </a:p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Academics are 1/3 of the experience. Our residential life team is here to make sure you are happy, healthy, safe and exploring.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93491" y="3025300"/>
            <a:ext cx="4032533" cy="3677854"/>
            <a:chOff x="0" y="0"/>
            <a:chExt cx="3571203" cy="3257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3635404" y="4725321"/>
            <a:ext cx="2451903" cy="3677854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29640" t="0" r="-95414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501891" y="3025300"/>
            <a:ext cx="4032533" cy="3677854"/>
            <a:chOff x="0" y="0"/>
            <a:chExt cx="3571203" cy="3257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308473" y="4704645"/>
            <a:ext cx="2451903" cy="3677854"/>
            <a:chOff x="0" y="0"/>
            <a:chExt cx="63500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62704" t="0" r="-62704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010291" y="3025300"/>
            <a:ext cx="4032533" cy="3677854"/>
            <a:chOff x="0" y="0"/>
            <a:chExt cx="3571203" cy="3257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737928" y="4704645"/>
            <a:ext cx="2451903" cy="3677854"/>
            <a:chOff x="0" y="0"/>
            <a:chExt cx="6350000" cy="952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62500" t="0" r="-62500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93491" y="9191625"/>
            <a:ext cx="3580343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625499"/>
            <a:ext cx="882840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Who?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14913" y="3959972"/>
            <a:ext cx="2320490" cy="1297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With 34 art courses in visual and performing arts, we have a place for you.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14913" y="3374261"/>
            <a:ext cx="3258921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Artists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888697" y="3374261"/>
            <a:ext cx="3258921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Athletes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382514" y="3374261"/>
            <a:ext cx="3258921" cy="495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Academics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888697" y="3959972"/>
            <a:ext cx="2255303" cy="2868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Brand new to the sport? Hoping to play at a US university? We have 57 sports teams.</a:t>
            </a:r>
          </a:p>
          <a:p>
            <a:pPr algn="l">
              <a:lnSpc>
                <a:spcPts val="2519"/>
              </a:lnSpc>
            </a:pPr>
          </a:p>
          <a:p>
            <a:pPr algn="l">
              <a:lnSpc>
                <a:spcPts val="2519"/>
              </a:lnSpc>
            </a:pPr>
            <a:r>
              <a:rPr lang="en-US" sz="1799" spc="1" b="true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TA is ranked in the top 2% of schools in the US for athletics.</a:t>
            </a:r>
          </a:p>
          <a:p>
            <a:pPr algn="l">
              <a:lnSpc>
                <a:spcPts val="2519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2382514" y="3959972"/>
            <a:ext cx="2355414" cy="1925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Looking to move beyond the curriculum? Great, so are we!</a:t>
            </a:r>
          </a:p>
          <a:p>
            <a:pPr algn="l">
              <a:lnSpc>
                <a:spcPts val="2519"/>
              </a:lnSpc>
            </a:pPr>
          </a:p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We also offer </a:t>
            </a:r>
            <a:r>
              <a:rPr lang="en-US" b="true" sz="1799" spc="1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4 levels of ESL.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6865564" y="2566988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28700" y="1028700"/>
            <a:ext cx="4968919" cy="7453378"/>
            <a:chOff x="0" y="0"/>
            <a:chExt cx="6350000" cy="9525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16027" t="0" r="-16027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259875" y="5013118"/>
            <a:ext cx="2451239" cy="2495011"/>
            <a:chOff x="0" y="0"/>
            <a:chExt cx="711200" cy="7239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11200" cy="716280"/>
            </a:xfrm>
            <a:custGeom>
              <a:avLst/>
              <a:gdLst/>
              <a:ahLst/>
              <a:cxnLst/>
              <a:rect r="r" b="b" t="t" l="l"/>
              <a:pathLst>
                <a:path h="716280" w="711200">
                  <a:moveTo>
                    <a:pt x="355600" y="0"/>
                  </a:moveTo>
                  <a:lnTo>
                    <a:pt x="393700" y="43180"/>
                  </a:lnTo>
                  <a:lnTo>
                    <a:pt x="441960" y="10160"/>
                  </a:lnTo>
                  <a:lnTo>
                    <a:pt x="468630" y="60960"/>
                  </a:lnTo>
                  <a:lnTo>
                    <a:pt x="521970" y="40640"/>
                  </a:lnTo>
                  <a:lnTo>
                    <a:pt x="535940" y="96520"/>
                  </a:lnTo>
                  <a:lnTo>
                    <a:pt x="593090" y="90170"/>
                  </a:lnTo>
                  <a:lnTo>
                    <a:pt x="593090" y="147320"/>
                  </a:lnTo>
                  <a:lnTo>
                    <a:pt x="650240" y="154940"/>
                  </a:lnTo>
                  <a:lnTo>
                    <a:pt x="637540" y="210820"/>
                  </a:lnTo>
                  <a:lnTo>
                    <a:pt x="690880" y="231140"/>
                  </a:lnTo>
                  <a:lnTo>
                    <a:pt x="664210" y="281940"/>
                  </a:lnTo>
                  <a:lnTo>
                    <a:pt x="711200" y="314960"/>
                  </a:lnTo>
                  <a:lnTo>
                    <a:pt x="673100" y="358140"/>
                  </a:lnTo>
                  <a:lnTo>
                    <a:pt x="711200" y="401320"/>
                  </a:lnTo>
                  <a:lnTo>
                    <a:pt x="664210" y="434340"/>
                  </a:lnTo>
                  <a:lnTo>
                    <a:pt x="690880" y="485140"/>
                  </a:lnTo>
                  <a:lnTo>
                    <a:pt x="637540" y="505460"/>
                  </a:lnTo>
                  <a:lnTo>
                    <a:pt x="650240" y="561340"/>
                  </a:lnTo>
                  <a:lnTo>
                    <a:pt x="593090" y="568960"/>
                  </a:lnTo>
                  <a:lnTo>
                    <a:pt x="593090" y="626110"/>
                  </a:lnTo>
                  <a:lnTo>
                    <a:pt x="535940" y="619760"/>
                  </a:lnTo>
                  <a:lnTo>
                    <a:pt x="521970" y="675640"/>
                  </a:lnTo>
                  <a:lnTo>
                    <a:pt x="468630" y="655320"/>
                  </a:lnTo>
                  <a:lnTo>
                    <a:pt x="441960" y="706120"/>
                  </a:lnTo>
                  <a:lnTo>
                    <a:pt x="393700" y="673100"/>
                  </a:lnTo>
                  <a:lnTo>
                    <a:pt x="355600" y="716280"/>
                  </a:lnTo>
                  <a:lnTo>
                    <a:pt x="317500" y="673100"/>
                  </a:lnTo>
                  <a:lnTo>
                    <a:pt x="269240" y="706120"/>
                  </a:lnTo>
                  <a:lnTo>
                    <a:pt x="242570" y="655320"/>
                  </a:lnTo>
                  <a:lnTo>
                    <a:pt x="189230" y="675640"/>
                  </a:lnTo>
                  <a:lnTo>
                    <a:pt x="175260" y="619760"/>
                  </a:lnTo>
                  <a:lnTo>
                    <a:pt x="118110" y="626110"/>
                  </a:lnTo>
                  <a:lnTo>
                    <a:pt x="118110" y="568960"/>
                  </a:lnTo>
                  <a:lnTo>
                    <a:pt x="60960" y="561340"/>
                  </a:lnTo>
                  <a:lnTo>
                    <a:pt x="73660" y="505460"/>
                  </a:lnTo>
                  <a:lnTo>
                    <a:pt x="20320" y="485140"/>
                  </a:lnTo>
                  <a:lnTo>
                    <a:pt x="46990" y="434340"/>
                  </a:lnTo>
                  <a:lnTo>
                    <a:pt x="0" y="401320"/>
                  </a:lnTo>
                  <a:lnTo>
                    <a:pt x="38100" y="358140"/>
                  </a:lnTo>
                  <a:lnTo>
                    <a:pt x="0" y="314960"/>
                  </a:lnTo>
                  <a:lnTo>
                    <a:pt x="46990" y="281940"/>
                  </a:lnTo>
                  <a:lnTo>
                    <a:pt x="20320" y="231140"/>
                  </a:lnTo>
                  <a:lnTo>
                    <a:pt x="73660" y="210820"/>
                  </a:lnTo>
                  <a:lnTo>
                    <a:pt x="60960" y="154940"/>
                  </a:lnTo>
                  <a:lnTo>
                    <a:pt x="118110" y="147320"/>
                  </a:lnTo>
                  <a:lnTo>
                    <a:pt x="118110" y="90170"/>
                  </a:lnTo>
                  <a:lnTo>
                    <a:pt x="175260" y="96520"/>
                  </a:lnTo>
                  <a:lnTo>
                    <a:pt x="189230" y="40640"/>
                  </a:lnTo>
                  <a:lnTo>
                    <a:pt x="242570" y="60960"/>
                  </a:lnTo>
                  <a:lnTo>
                    <a:pt x="269240" y="10160"/>
                  </a:lnTo>
                  <a:lnTo>
                    <a:pt x="317500" y="43180"/>
                  </a:lnTo>
                  <a:close/>
                </a:path>
              </a:pathLst>
            </a:custGeom>
            <a:solidFill>
              <a:srgbClr val="9F212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38100" y="0"/>
              <a:ext cx="635000" cy="673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404444" y="2493650"/>
            <a:ext cx="6671351" cy="653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b="true" sz="2212" spc="110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Performing Arts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404444" y="4689268"/>
            <a:ext cx="6671351" cy="653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b="true" sz="2212" spc="110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Visual Arts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404444" y="6489424"/>
            <a:ext cx="6671351" cy="653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b="true" sz="2212" spc="110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What do our graduates do?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404444" y="3233331"/>
            <a:ext cx="6671351" cy="198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4-year dance program</a:t>
            </a:r>
          </a:p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Fall Play &amp; Spring Musical, One Act Plays</a:t>
            </a:r>
          </a:p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5 bands &amp; 3 singing groups</a:t>
            </a:r>
          </a:p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Classes in music theory, songwriting, and more!</a:t>
            </a:r>
          </a:p>
          <a:p>
            <a:pPr algn="just" marL="0" indent="0" lvl="0">
              <a:lnSpc>
                <a:spcPts val="3141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7404444" y="5428950"/>
            <a:ext cx="6671351" cy="1595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AP Art and Design</a:t>
            </a:r>
          </a:p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University portfolio support</a:t>
            </a:r>
          </a:p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Unique digital media program</a:t>
            </a:r>
          </a:p>
          <a:p>
            <a:pPr algn="just" marL="0" indent="0" lvl="0">
              <a:lnSpc>
                <a:spcPts val="3141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7404444" y="7230846"/>
            <a:ext cx="6671351" cy="198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Theater in New York City</a:t>
            </a:r>
          </a:p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Animation for Disney</a:t>
            </a:r>
          </a:p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Minor in art</a:t>
            </a:r>
          </a:p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Portland Symphony Orchestra</a:t>
            </a:r>
          </a:p>
          <a:p>
            <a:pPr algn="just">
              <a:lnSpc>
                <a:spcPts val="3141"/>
              </a:lnSpc>
            </a:pPr>
            <a:r>
              <a:rPr lang="en-US" sz="221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SCAD, NYU, RISD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330936" y="1028700"/>
            <a:ext cx="882840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Arts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93491" y="9191625"/>
            <a:ext cx="3799217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259875" y="5682338"/>
            <a:ext cx="2451239" cy="1130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b="true" sz="3099" spc="3">
                <a:solidFill>
                  <a:srgbClr val="FFFFFF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38 Arts</a:t>
            </a:r>
          </a:p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b="true" sz="3099" spc="3">
                <a:solidFill>
                  <a:srgbClr val="FFFFFF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 Courses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1564878"/>
            <a:ext cx="7822215" cy="7510489"/>
            <a:chOff x="0" y="0"/>
            <a:chExt cx="10429621" cy="1001398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0700" t="3781" r="23339" b="485"/>
            <a:stretch>
              <a:fillRect/>
            </a:stretch>
          </p:blipFill>
          <p:spPr>
            <a:xfrm flipH="false" flipV="false">
              <a:off x="0" y="0"/>
              <a:ext cx="6868414" cy="663365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14821" t="0" r="14821" b="0"/>
            <a:stretch>
              <a:fillRect/>
            </a:stretch>
          </p:blipFill>
          <p:spPr>
            <a:xfrm flipH="false" flipV="false">
              <a:off x="6995414" y="0"/>
              <a:ext cx="3434207" cy="3253329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0" t="13423" r="0" b="13423"/>
            <a:stretch>
              <a:fillRect/>
            </a:stretch>
          </p:blipFill>
          <p:spPr>
            <a:xfrm flipH="false" flipV="false">
              <a:off x="0" y="6760657"/>
              <a:ext cx="6868414" cy="3253329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5"/>
            <a:srcRect l="11102" t="0" r="11102" b="0"/>
            <a:stretch>
              <a:fillRect/>
            </a:stretch>
          </p:blipFill>
          <p:spPr>
            <a:xfrm flipH="false" flipV="false">
              <a:off x="6995414" y="3380329"/>
              <a:ext cx="3434207" cy="6633657"/>
            </a:xfrm>
            <a:prstGeom prst="rect">
              <a:avLst/>
            </a:prstGeom>
          </p:spPr>
        </p:pic>
      </p:grpSp>
      <p:sp>
        <p:nvSpPr>
          <p:cNvPr name="AutoShape 7" id="7"/>
          <p:cNvSpPr/>
          <p:nvPr/>
        </p:nvSpPr>
        <p:spPr>
          <a:xfrm rot="3019">
            <a:off x="993488" y="1228434"/>
            <a:ext cx="1626581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1037611" y="1745604"/>
            <a:ext cx="6561757" cy="304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Art</a:t>
            </a:r>
          </a:p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Facilities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93491" y="5448827"/>
            <a:ext cx="6649996" cy="3544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Digital Art Room</a:t>
            </a:r>
          </a:p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TV/Video production studio &amp; sound stage</a:t>
            </a:r>
          </a:p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Dark room</a:t>
            </a:r>
          </a:p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Recording studio</a:t>
            </a:r>
          </a:p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Ceramics studio</a:t>
            </a:r>
          </a:p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Music practice rooms</a:t>
            </a:r>
          </a:p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Pianos</a:t>
            </a:r>
          </a:p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500-seat auditorium</a:t>
            </a:r>
          </a:p>
          <a:p>
            <a:pPr algn="l">
              <a:lnSpc>
                <a:spcPts val="3084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298633" y="4906026"/>
            <a:ext cx="3499265" cy="428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56"/>
              </a:lnSpc>
              <a:spcBef>
                <a:spcPct val="0"/>
              </a:spcBef>
            </a:pPr>
            <a:r>
              <a:rPr lang="en-US" b="true" sz="2254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38 art courses, 8 studios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993491" y="9191625"/>
            <a:ext cx="3750348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93491" y="3464155"/>
            <a:ext cx="4032533" cy="3677854"/>
            <a:chOff x="0" y="0"/>
            <a:chExt cx="3571203" cy="3257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3721129" y="5143500"/>
            <a:ext cx="2451903" cy="3677854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67510" t="0" r="-91583" b="-15124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501891" y="3464155"/>
            <a:ext cx="4032533" cy="3677854"/>
            <a:chOff x="0" y="0"/>
            <a:chExt cx="3571203" cy="3257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229529" y="5143500"/>
            <a:ext cx="2451903" cy="3677854"/>
            <a:chOff x="0" y="0"/>
            <a:chExt cx="63500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62445" t="0" r="-62445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010291" y="3464155"/>
            <a:ext cx="4032533" cy="3677854"/>
            <a:chOff x="0" y="0"/>
            <a:chExt cx="3571203" cy="3257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737928" y="5143500"/>
            <a:ext cx="2451903" cy="3677854"/>
            <a:chOff x="0" y="0"/>
            <a:chExt cx="6350000" cy="952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93408" t="-16155" r="-94248" b="-1166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93491" y="9191625"/>
            <a:ext cx="3580343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625499"/>
            <a:ext cx="882840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Sports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93491" y="4389302"/>
            <a:ext cx="3258921" cy="2837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Football*</a:t>
            </a:r>
          </a:p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Soccer</a:t>
            </a:r>
          </a:p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Golf*</a:t>
            </a:r>
          </a:p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Cheering</a:t>
            </a:r>
          </a:p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Cross Country</a:t>
            </a:r>
          </a:p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Field Hockey</a:t>
            </a:r>
          </a:p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Volleyball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14913" y="3803591"/>
            <a:ext cx="3258921" cy="554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b="true" sz="2899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Fall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888697" y="3803591"/>
            <a:ext cx="3258921" cy="554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b="true" sz="2899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Winter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382514" y="3803591"/>
            <a:ext cx="3258921" cy="554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b="true" sz="2899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Spring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803169" y="4389302"/>
            <a:ext cx="2340831" cy="2837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Basketball*</a:t>
            </a:r>
          </a:p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Swimming*</a:t>
            </a:r>
          </a:p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Ice Hockey*</a:t>
            </a:r>
          </a:p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Cheering</a:t>
            </a:r>
          </a:p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Indoor Track and Field*</a:t>
            </a:r>
          </a:p>
          <a:p>
            <a:pPr algn="l">
              <a:lnSpc>
                <a:spcPts val="3219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2310081" y="4389302"/>
            <a:ext cx="2427847" cy="2437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Baseball*</a:t>
            </a:r>
          </a:p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Softball</a:t>
            </a:r>
          </a:p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Lacrosse*</a:t>
            </a:r>
          </a:p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Tennis</a:t>
            </a:r>
          </a:p>
          <a:p>
            <a:pPr algn="l" marL="496566" indent="-248283" lvl="1">
              <a:lnSpc>
                <a:spcPts val="3219"/>
              </a:lnSpc>
              <a:buFont typeface="Arial"/>
              <a:buChar char="•"/>
            </a:pPr>
            <a:r>
              <a:rPr lang="en-US" sz="22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Track and Field*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4026557" y="539956"/>
            <a:ext cx="3162610" cy="3219085"/>
            <a:chOff x="0" y="0"/>
            <a:chExt cx="711200" cy="7239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711200" cy="716280"/>
            </a:xfrm>
            <a:custGeom>
              <a:avLst/>
              <a:gdLst/>
              <a:ahLst/>
              <a:cxnLst/>
              <a:rect r="r" b="b" t="t" l="l"/>
              <a:pathLst>
                <a:path h="716280" w="711200">
                  <a:moveTo>
                    <a:pt x="355600" y="0"/>
                  </a:moveTo>
                  <a:lnTo>
                    <a:pt x="393700" y="43180"/>
                  </a:lnTo>
                  <a:lnTo>
                    <a:pt x="441960" y="10160"/>
                  </a:lnTo>
                  <a:lnTo>
                    <a:pt x="468630" y="60960"/>
                  </a:lnTo>
                  <a:lnTo>
                    <a:pt x="521970" y="40640"/>
                  </a:lnTo>
                  <a:lnTo>
                    <a:pt x="535940" y="96520"/>
                  </a:lnTo>
                  <a:lnTo>
                    <a:pt x="593090" y="90170"/>
                  </a:lnTo>
                  <a:lnTo>
                    <a:pt x="593090" y="147320"/>
                  </a:lnTo>
                  <a:lnTo>
                    <a:pt x="650240" y="154940"/>
                  </a:lnTo>
                  <a:lnTo>
                    <a:pt x="637540" y="210820"/>
                  </a:lnTo>
                  <a:lnTo>
                    <a:pt x="690880" y="231140"/>
                  </a:lnTo>
                  <a:lnTo>
                    <a:pt x="664210" y="281940"/>
                  </a:lnTo>
                  <a:lnTo>
                    <a:pt x="711200" y="314960"/>
                  </a:lnTo>
                  <a:lnTo>
                    <a:pt x="673100" y="358140"/>
                  </a:lnTo>
                  <a:lnTo>
                    <a:pt x="711200" y="401320"/>
                  </a:lnTo>
                  <a:lnTo>
                    <a:pt x="664210" y="434340"/>
                  </a:lnTo>
                  <a:lnTo>
                    <a:pt x="690880" y="485140"/>
                  </a:lnTo>
                  <a:lnTo>
                    <a:pt x="637540" y="505460"/>
                  </a:lnTo>
                  <a:lnTo>
                    <a:pt x="650240" y="561340"/>
                  </a:lnTo>
                  <a:lnTo>
                    <a:pt x="593090" y="568960"/>
                  </a:lnTo>
                  <a:lnTo>
                    <a:pt x="593090" y="626110"/>
                  </a:lnTo>
                  <a:lnTo>
                    <a:pt x="535940" y="619760"/>
                  </a:lnTo>
                  <a:lnTo>
                    <a:pt x="521970" y="675640"/>
                  </a:lnTo>
                  <a:lnTo>
                    <a:pt x="468630" y="655320"/>
                  </a:lnTo>
                  <a:lnTo>
                    <a:pt x="441960" y="706120"/>
                  </a:lnTo>
                  <a:lnTo>
                    <a:pt x="393700" y="673100"/>
                  </a:lnTo>
                  <a:lnTo>
                    <a:pt x="355600" y="716280"/>
                  </a:lnTo>
                  <a:lnTo>
                    <a:pt x="317500" y="673100"/>
                  </a:lnTo>
                  <a:lnTo>
                    <a:pt x="269240" y="706120"/>
                  </a:lnTo>
                  <a:lnTo>
                    <a:pt x="242570" y="655320"/>
                  </a:lnTo>
                  <a:lnTo>
                    <a:pt x="189230" y="675640"/>
                  </a:lnTo>
                  <a:lnTo>
                    <a:pt x="175260" y="619760"/>
                  </a:lnTo>
                  <a:lnTo>
                    <a:pt x="118110" y="626110"/>
                  </a:lnTo>
                  <a:lnTo>
                    <a:pt x="118110" y="568960"/>
                  </a:lnTo>
                  <a:lnTo>
                    <a:pt x="60960" y="561340"/>
                  </a:lnTo>
                  <a:lnTo>
                    <a:pt x="73660" y="505460"/>
                  </a:lnTo>
                  <a:lnTo>
                    <a:pt x="20320" y="485140"/>
                  </a:lnTo>
                  <a:lnTo>
                    <a:pt x="46990" y="434340"/>
                  </a:lnTo>
                  <a:lnTo>
                    <a:pt x="0" y="401320"/>
                  </a:lnTo>
                  <a:lnTo>
                    <a:pt x="38100" y="358140"/>
                  </a:lnTo>
                  <a:lnTo>
                    <a:pt x="0" y="314960"/>
                  </a:lnTo>
                  <a:lnTo>
                    <a:pt x="46990" y="281940"/>
                  </a:lnTo>
                  <a:lnTo>
                    <a:pt x="20320" y="231140"/>
                  </a:lnTo>
                  <a:lnTo>
                    <a:pt x="73660" y="210820"/>
                  </a:lnTo>
                  <a:lnTo>
                    <a:pt x="60960" y="154940"/>
                  </a:lnTo>
                  <a:lnTo>
                    <a:pt x="118110" y="147320"/>
                  </a:lnTo>
                  <a:lnTo>
                    <a:pt x="118110" y="90170"/>
                  </a:lnTo>
                  <a:lnTo>
                    <a:pt x="175260" y="96520"/>
                  </a:lnTo>
                  <a:lnTo>
                    <a:pt x="189230" y="40640"/>
                  </a:lnTo>
                  <a:lnTo>
                    <a:pt x="242570" y="60960"/>
                  </a:lnTo>
                  <a:lnTo>
                    <a:pt x="269240" y="10160"/>
                  </a:lnTo>
                  <a:lnTo>
                    <a:pt x="317500" y="43180"/>
                  </a:lnTo>
                  <a:close/>
                </a:path>
              </a:pathLst>
            </a:custGeom>
            <a:solidFill>
              <a:srgbClr val="9F2126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38100" y="0"/>
              <a:ext cx="635000" cy="673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4215279" y="1256075"/>
            <a:ext cx="2785167" cy="2084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9"/>
              </a:lnSpc>
              <a:spcBef>
                <a:spcPct val="0"/>
              </a:spcBef>
            </a:pPr>
            <a:r>
              <a:rPr lang="en-US" b="true" sz="3092" spc="3">
                <a:solidFill>
                  <a:srgbClr val="FFFFFF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30+ </a:t>
            </a:r>
            <a:r>
              <a:rPr lang="en-US" b="true" sz="3092" spc="3">
                <a:solidFill>
                  <a:srgbClr val="FFFFFF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state champi</a:t>
            </a:r>
            <a:r>
              <a:rPr lang="en-US" b="true" sz="3092" spc="3">
                <a:solidFill>
                  <a:srgbClr val="FFFFFF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on wins in 5 years</a:t>
            </a:r>
          </a:p>
          <a:p>
            <a:pPr algn="ctr">
              <a:lnSpc>
                <a:spcPts val="320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437085" y="1482826"/>
            <a:ext cx="7822215" cy="7510489"/>
            <a:chOff x="0" y="0"/>
            <a:chExt cx="10429621" cy="1001398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8532" t="0" r="8532" b="0"/>
            <a:stretch>
              <a:fillRect/>
            </a:stretch>
          </p:blipFill>
          <p:spPr>
            <a:xfrm flipH="false" flipV="false">
              <a:off x="0" y="0"/>
              <a:ext cx="6868414" cy="6633657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10463" t="0" r="10463" b="0"/>
            <a:stretch>
              <a:fillRect/>
            </a:stretch>
          </p:blipFill>
          <p:spPr>
            <a:xfrm flipH="false" flipV="false">
              <a:off x="6995414" y="0"/>
              <a:ext cx="3434207" cy="3253329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0" t="14410" r="0" b="14410"/>
            <a:stretch>
              <a:fillRect/>
            </a:stretch>
          </p:blipFill>
          <p:spPr>
            <a:xfrm flipH="false" flipV="false">
              <a:off x="0" y="6760657"/>
              <a:ext cx="6868414" cy="3253329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5"/>
            <a:srcRect l="32774" t="0" r="32774" b="0"/>
            <a:stretch>
              <a:fillRect/>
            </a:stretch>
          </p:blipFill>
          <p:spPr>
            <a:xfrm flipH="false" flipV="false">
              <a:off x="6995414" y="3380329"/>
              <a:ext cx="3434207" cy="6633657"/>
            </a:xfrm>
            <a:prstGeom prst="rect">
              <a:avLst/>
            </a:prstGeom>
          </p:spPr>
        </p:pic>
      </p:grpSp>
      <p:sp>
        <p:nvSpPr>
          <p:cNvPr name="AutoShape 7" id="7"/>
          <p:cNvSpPr/>
          <p:nvPr/>
        </p:nvSpPr>
        <p:spPr>
          <a:xfrm rot="3019">
            <a:off x="993488" y="1228434"/>
            <a:ext cx="1626581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9" id="9"/>
          <p:cNvSpPr txBox="true"/>
          <p:nvPr/>
        </p:nvSpPr>
        <p:spPr>
          <a:xfrm rot="0">
            <a:off x="993491" y="1482826"/>
            <a:ext cx="6561757" cy="304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Sports</a:t>
            </a:r>
          </a:p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Facilities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49372" y="4664176"/>
            <a:ext cx="6649996" cy="3935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State of the art turf field</a:t>
            </a:r>
          </a:p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New indoor sports complex</a:t>
            </a:r>
          </a:p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New on-campus fitness center</a:t>
            </a:r>
          </a:p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4 outdoor tennis courts</a:t>
            </a:r>
          </a:p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3 baseball &amp; softball diamonds</a:t>
            </a:r>
          </a:p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5 practice fields</a:t>
            </a:r>
          </a:p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1000-seat gymnasium</a:t>
            </a:r>
          </a:p>
          <a:p>
            <a:pPr algn="l" marL="475679" indent="-237839" lvl="1">
              <a:lnSpc>
                <a:spcPts val="3084"/>
              </a:lnSpc>
              <a:buFont typeface="Arial"/>
              <a:buChar char="•"/>
            </a:pPr>
            <a:r>
              <a:rPr lang="en-US" sz="22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Swimming pool, ice hockey rink, and full 18-hole golf course within a 10 minute drive</a:t>
            </a:r>
          </a:p>
          <a:p>
            <a:pPr algn="l">
              <a:lnSpc>
                <a:spcPts val="3084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993491" y="9191625"/>
            <a:ext cx="3750348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842949" y="2751735"/>
            <a:ext cx="4032533" cy="3677854"/>
            <a:chOff x="0" y="0"/>
            <a:chExt cx="3571203" cy="3257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3570586" y="4431079"/>
            <a:ext cx="2451903" cy="3677854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95414" t="0" r="-2964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351348" y="2751735"/>
            <a:ext cx="4032533" cy="3677854"/>
            <a:chOff x="0" y="0"/>
            <a:chExt cx="3571203" cy="3257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078986" y="4431079"/>
            <a:ext cx="2451903" cy="3677854"/>
            <a:chOff x="0" y="0"/>
            <a:chExt cx="63500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42428" t="0" r="-82981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859748" y="2751735"/>
            <a:ext cx="4032533" cy="3677854"/>
            <a:chOff x="0" y="0"/>
            <a:chExt cx="3571203" cy="3257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587386" y="4431079"/>
            <a:ext cx="2451903" cy="3677854"/>
            <a:chOff x="0" y="0"/>
            <a:chExt cx="6350000" cy="952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71646" t="-6242" r="-83715" b="-7252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93491" y="9191625"/>
            <a:ext cx="3953589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625499"/>
            <a:ext cx="882840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Academics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97420" y="3789671"/>
            <a:ext cx="2673141" cy="284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Included in tuition</a:t>
            </a:r>
          </a:p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4 levels, based on placement test</a:t>
            </a:r>
          </a:p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Part of the school day/curriculum</a:t>
            </a:r>
          </a:p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Takes the place of “mainstream English”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97420" y="3110220"/>
            <a:ext cx="3258921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b="true" sz="2499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ELL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447640" y="3110220"/>
            <a:ext cx="3258921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b="true" sz="2499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26 AP, 50 Honors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955506" y="3110220"/>
            <a:ext cx="3258921" cy="46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b="true" sz="2499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6-8 courses/year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955506" y="3789671"/>
            <a:ext cx="2429652" cy="3361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Most courses are full year</a:t>
            </a:r>
          </a:p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Some are single semester</a:t>
            </a:r>
          </a:p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Some AP courses are 2 credits</a:t>
            </a:r>
          </a:p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No class? Study hall</a:t>
            </a:r>
          </a:p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School Counselor will help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413561" y="3789671"/>
            <a:ext cx="2465400" cy="2139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443 AP exams</a:t>
            </a:r>
          </a:p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37 National Merit Scholars</a:t>
            </a:r>
          </a:p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Honors courses in 12 disciplines</a:t>
            </a:r>
          </a:p>
          <a:p>
            <a:pPr algn="l">
              <a:lnSpc>
                <a:spcPts val="2799"/>
              </a:lnSpc>
            </a:pPr>
          </a:p>
        </p:txBody>
      </p:sp>
      <p:grpSp>
        <p:nvGrpSpPr>
          <p:cNvPr name="Group 24" id="24"/>
          <p:cNvGrpSpPr/>
          <p:nvPr/>
        </p:nvGrpSpPr>
        <p:grpSpPr>
          <a:xfrm rot="0">
            <a:off x="15214427" y="306695"/>
            <a:ext cx="2796778" cy="3086100"/>
            <a:chOff x="0" y="0"/>
            <a:chExt cx="7366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736600" cy="812800"/>
            </a:xfrm>
            <a:custGeom>
              <a:avLst/>
              <a:gdLst/>
              <a:ahLst/>
              <a:cxnLst/>
              <a:rect r="r" b="b" t="t" l="l"/>
              <a:pathLst>
                <a:path h="812800" w="7366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820024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95250"/>
              <a:ext cx="736600" cy="7810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5387001" y="1200173"/>
            <a:ext cx="2451629" cy="871109"/>
          </a:xfrm>
          <a:custGeom>
            <a:avLst/>
            <a:gdLst/>
            <a:ahLst/>
            <a:cxnLst/>
            <a:rect r="r" b="b" t="t" l="l"/>
            <a:pathLst>
              <a:path h="871109" w="2451629">
                <a:moveTo>
                  <a:pt x="0" y="0"/>
                </a:moveTo>
                <a:lnTo>
                  <a:pt x="2451629" y="0"/>
                </a:lnTo>
                <a:lnTo>
                  <a:pt x="2451629" y="871110"/>
                </a:lnTo>
                <a:lnTo>
                  <a:pt x="0" y="8711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223" t="-13994" r="-2643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7940388" y="3575221"/>
            <a:ext cx="4032533" cy="2451024"/>
            <a:chOff x="0" y="0"/>
            <a:chExt cx="3571203" cy="217062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2170623"/>
            </a:xfrm>
            <a:custGeom>
              <a:avLst/>
              <a:gdLst/>
              <a:ahLst/>
              <a:cxnLst/>
              <a:rect r="r" b="b" t="t" l="l"/>
              <a:pathLst>
                <a:path h="2170623" w="3571203">
                  <a:moveTo>
                    <a:pt x="3446743" y="2170623"/>
                  </a:moveTo>
                  <a:lnTo>
                    <a:pt x="124460" y="2170623"/>
                  </a:lnTo>
                  <a:cubicBezTo>
                    <a:pt x="55880" y="2170623"/>
                    <a:pt x="0" y="2114743"/>
                    <a:pt x="0" y="20461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2046163"/>
                  </a:lnTo>
                  <a:cubicBezTo>
                    <a:pt x="3571203" y="2114743"/>
                    <a:pt x="3515323" y="2170623"/>
                    <a:pt x="3446743" y="217062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421657" y="3575221"/>
            <a:ext cx="4032533" cy="2451024"/>
            <a:chOff x="0" y="0"/>
            <a:chExt cx="3571203" cy="217062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71203" cy="2170623"/>
            </a:xfrm>
            <a:custGeom>
              <a:avLst/>
              <a:gdLst/>
              <a:ahLst/>
              <a:cxnLst/>
              <a:rect r="r" b="b" t="t" l="l"/>
              <a:pathLst>
                <a:path h="2170623" w="3571203">
                  <a:moveTo>
                    <a:pt x="3446743" y="2170623"/>
                  </a:moveTo>
                  <a:lnTo>
                    <a:pt x="124460" y="2170623"/>
                  </a:lnTo>
                  <a:cubicBezTo>
                    <a:pt x="55880" y="2170623"/>
                    <a:pt x="0" y="2114743"/>
                    <a:pt x="0" y="204616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2046163"/>
                  </a:lnTo>
                  <a:cubicBezTo>
                    <a:pt x="3571203" y="2114743"/>
                    <a:pt x="3515323" y="2170623"/>
                    <a:pt x="3446743" y="217062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2843630"/>
            <a:ext cx="5365201" cy="6037024"/>
          </a:xfrm>
          <a:custGeom>
            <a:avLst/>
            <a:gdLst/>
            <a:ahLst/>
            <a:cxnLst/>
            <a:rect r="r" b="b" t="t" l="l"/>
            <a:pathLst>
              <a:path h="6037024" w="5365201">
                <a:moveTo>
                  <a:pt x="0" y="0"/>
                </a:moveTo>
                <a:lnTo>
                  <a:pt x="5365201" y="0"/>
                </a:lnTo>
                <a:lnTo>
                  <a:pt x="5365201" y="6037024"/>
                </a:lnTo>
                <a:lnTo>
                  <a:pt x="0" y="60370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538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625499"/>
            <a:ext cx="882840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Academics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93491" y="9191625"/>
            <a:ext cx="4068001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261810" y="4509893"/>
            <a:ext cx="3258921" cy="1297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We use the Duolingo as the placement test, but the Duolingo is NOT required for admission.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261810" y="3933706"/>
            <a:ext cx="3258921" cy="436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b="true" sz="2299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English Placement Test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743079" y="4509893"/>
            <a:ext cx="3258921" cy="982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  <a:r>
              <a:rPr lang="en-US" sz="17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The TA math department has created a custom placement test that you will take online.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743079" y="3933706"/>
            <a:ext cx="3258921" cy="436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  <a:spcBef>
                <a:spcPct val="0"/>
              </a:spcBef>
            </a:pPr>
            <a:r>
              <a:rPr lang="en-US" b="true" sz="2299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Math Placement Test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940388" y="6256475"/>
            <a:ext cx="9258567" cy="3237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0"/>
              </a:lnSpc>
            </a:pPr>
            <a:r>
              <a:rPr lang="en-US" sz="22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Step 1: Enroll at TA</a:t>
            </a:r>
          </a:p>
          <a:p>
            <a:pPr algn="l">
              <a:lnSpc>
                <a:spcPts val="3210"/>
              </a:lnSpc>
            </a:pPr>
            <a:r>
              <a:rPr lang="en-US" sz="22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Step 2: Register your new TA email address</a:t>
            </a:r>
          </a:p>
          <a:p>
            <a:pPr algn="l">
              <a:lnSpc>
                <a:spcPts val="3210"/>
              </a:lnSpc>
            </a:pPr>
            <a:r>
              <a:rPr lang="en-US" sz="22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Step 3: Take the placement tests</a:t>
            </a:r>
          </a:p>
          <a:p>
            <a:pPr algn="l">
              <a:lnSpc>
                <a:spcPts val="3210"/>
              </a:lnSpc>
            </a:pPr>
            <a:r>
              <a:rPr lang="en-US" sz="22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Step 4: Complete the course request form</a:t>
            </a:r>
          </a:p>
          <a:p>
            <a:pPr algn="l">
              <a:lnSpc>
                <a:spcPts val="3210"/>
              </a:lnSpc>
            </a:pPr>
          </a:p>
          <a:p>
            <a:pPr algn="l">
              <a:lnSpc>
                <a:spcPts val="3210"/>
              </a:lnSpc>
            </a:pPr>
            <a:r>
              <a:rPr lang="en-US" sz="22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Your school counselor will create your course schedule. Changes can be made before classes start and up to 10 days after they start.</a:t>
            </a:r>
          </a:p>
          <a:p>
            <a:pPr algn="l">
              <a:lnSpc>
                <a:spcPts val="3210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7940388" y="2978686"/>
            <a:ext cx="4871910" cy="596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5"/>
              </a:lnSpc>
              <a:spcBef>
                <a:spcPct val="0"/>
              </a:spcBef>
            </a:pPr>
            <a:r>
              <a:rPr lang="en-US" sz="3139" spc="3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Before you arrive...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93491" y="3464155"/>
            <a:ext cx="4032533" cy="3677854"/>
            <a:chOff x="0" y="0"/>
            <a:chExt cx="3571203" cy="3257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3721129" y="5143500"/>
            <a:ext cx="2451903" cy="3677854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501891" y="3464155"/>
            <a:ext cx="4032533" cy="3677854"/>
            <a:chOff x="0" y="0"/>
            <a:chExt cx="3571203" cy="3257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229529" y="5143500"/>
            <a:ext cx="2451903" cy="3677854"/>
            <a:chOff x="0" y="0"/>
            <a:chExt cx="63500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010291" y="3464155"/>
            <a:ext cx="4032533" cy="3677854"/>
            <a:chOff x="0" y="0"/>
            <a:chExt cx="3571203" cy="3257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737928" y="5143500"/>
            <a:ext cx="2451903" cy="3677854"/>
            <a:chOff x="0" y="0"/>
            <a:chExt cx="6350000" cy="952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62527" t="0" r="-62527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93491" y="9191625"/>
            <a:ext cx="3580343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625499"/>
            <a:ext cx="16989662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Student Profiles: the story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14913" y="4417877"/>
            <a:ext cx="2406215" cy="2680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GPA: 4.0</a:t>
            </a: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Weighted GPA: 4.08</a:t>
            </a: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# AP courses: 5</a:t>
            </a: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Acceptances: Yale, Williams, Colby, Wesleyan, Bowdoin</a:t>
            </a:r>
          </a:p>
          <a:p>
            <a:pPr algn="l">
              <a:lnSpc>
                <a:spcPts val="2379"/>
              </a:lnSpc>
            </a:pP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Final decision: </a:t>
            </a:r>
            <a:r>
              <a:rPr lang="en-US" sz="1699" spc="1" b="true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Harvard</a:t>
            </a:r>
          </a:p>
          <a:p>
            <a:pPr algn="l">
              <a:lnSpc>
                <a:spcPts val="2379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314913" y="3559950"/>
            <a:ext cx="3258921" cy="420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Student 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888697" y="3559950"/>
            <a:ext cx="3258921" cy="420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Student 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382514" y="3559950"/>
            <a:ext cx="3258921" cy="420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What’s Important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803169" y="4093698"/>
            <a:ext cx="2340831" cy="327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GPA: 4.0</a:t>
            </a: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Weighted GPA: 4.17</a:t>
            </a: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# AP courses: 6</a:t>
            </a: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Acceptances: Michigan, Northeastern, Wisconsin, UC-San Diego, Illinios-Urbana</a:t>
            </a:r>
          </a:p>
          <a:p>
            <a:pPr algn="l">
              <a:lnSpc>
                <a:spcPts val="2379"/>
              </a:lnSpc>
            </a:pPr>
          </a:p>
          <a:p>
            <a:pPr algn="l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Final decision: </a:t>
            </a:r>
            <a:r>
              <a:rPr lang="en-US" sz="1699" spc="1" b="true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University of Rochester</a:t>
            </a:r>
          </a:p>
          <a:p>
            <a:pPr algn="l">
              <a:lnSpc>
                <a:spcPts val="2379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2382514" y="4093698"/>
            <a:ext cx="2159935" cy="2680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67029" indent="-183514" lvl="1">
              <a:lnSpc>
                <a:spcPts val="2379"/>
              </a:lnSpc>
              <a:buFont typeface="Arial"/>
              <a:buChar char="•"/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AP courses</a:t>
            </a:r>
          </a:p>
          <a:p>
            <a:pPr algn="l" marL="367029" indent="-183514" lvl="1">
              <a:lnSpc>
                <a:spcPts val="2379"/>
              </a:lnSpc>
              <a:buFont typeface="Arial"/>
              <a:buChar char="•"/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Clubs</a:t>
            </a:r>
          </a:p>
          <a:p>
            <a:pPr algn="l" marL="367029" indent="-183514" lvl="1">
              <a:lnSpc>
                <a:spcPts val="2379"/>
              </a:lnSpc>
              <a:buFont typeface="Arial"/>
              <a:buChar char="•"/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Sports</a:t>
            </a:r>
          </a:p>
          <a:p>
            <a:pPr algn="l" marL="367029" indent="-183514" lvl="1">
              <a:lnSpc>
                <a:spcPts val="2379"/>
              </a:lnSpc>
              <a:buFont typeface="Arial"/>
              <a:buChar char="•"/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SAT + TOEFL</a:t>
            </a:r>
          </a:p>
          <a:p>
            <a:pPr algn="l" marL="367029" indent="-183514" lvl="1">
              <a:lnSpc>
                <a:spcPts val="2379"/>
              </a:lnSpc>
              <a:buFont typeface="Arial"/>
              <a:buChar char="•"/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GPA</a:t>
            </a:r>
          </a:p>
          <a:p>
            <a:pPr algn="l">
              <a:lnSpc>
                <a:spcPts val="2379"/>
              </a:lnSpc>
            </a:pPr>
          </a:p>
          <a:p>
            <a:pPr algn="ctr">
              <a:lnSpc>
                <a:spcPts val="2379"/>
              </a:lnSpc>
            </a:pPr>
            <a:r>
              <a:rPr lang="en-US" sz="16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+ </a:t>
            </a:r>
          </a:p>
          <a:p>
            <a:pPr algn="l">
              <a:lnSpc>
                <a:spcPts val="2379"/>
              </a:lnSpc>
            </a:pPr>
          </a:p>
          <a:p>
            <a:pPr algn="ctr">
              <a:lnSpc>
                <a:spcPts val="2379"/>
              </a:lnSpc>
            </a:pPr>
            <a:r>
              <a:rPr lang="en-US" b="true" sz="1699" spc="1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How are you unique?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621564" y="3145104"/>
            <a:ext cx="7485433" cy="6245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74"/>
              </a:lnSpc>
            </a:pPr>
            <a:r>
              <a:rPr lang="en-US" sz="2149" spc="107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Bates College • Berklee College of Music • Boston College • Boston University • Bowdoin College • Colby College • </a:t>
            </a:r>
            <a:r>
              <a:rPr lang="en-US" sz="2149" spc="107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Columbia University • Cornell University • Dartmouth College • Duke University •Emory University • George Washington University • Georgetown University • Harvard University •  Johns Hopkins University • Maine College of Art • MIT • New York University • Parsons School of Design • Providence College • The New School • Tulane University • Union College • UC Los Angeles (UCLA) • UC Berkeley • UC Irvine • University of Michigan • University of Southern California (USC) • University of Texas • University of Vermont • Wellesley College</a:t>
            </a:r>
          </a:p>
          <a:p>
            <a:pPr algn="l">
              <a:lnSpc>
                <a:spcPts val="3199"/>
              </a:lnSpc>
            </a:pPr>
          </a:p>
        </p:txBody>
      </p:sp>
      <p:sp>
        <p:nvSpPr>
          <p:cNvPr name="AutoShape 3" id="3"/>
          <p:cNvSpPr/>
          <p:nvPr/>
        </p:nvSpPr>
        <p:spPr>
          <a:xfrm rot="0">
            <a:off x="6652785" y="2840611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6598279" y="1192832"/>
            <a:ext cx="10661021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99"/>
              </a:lnSpc>
            </a:pPr>
            <a:r>
              <a:rPr lang="en-US" sz="7249" spc="-144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University Acceptances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993491" y="9191625"/>
            <a:ext cx="3652608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28700" y="1028700"/>
            <a:ext cx="4968919" cy="7453378"/>
            <a:chOff x="0" y="0"/>
            <a:chExt cx="6350000" cy="9525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57684" t="0" r="-67370" b="0"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592010" y="1524066"/>
            <a:ext cx="8265843" cy="7592114"/>
            <a:chOff x="0" y="0"/>
            <a:chExt cx="11021124" cy="1012281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6441" r="0" b="16441"/>
            <a:stretch>
              <a:fillRect/>
            </a:stretch>
          </p:blipFill>
          <p:spPr>
            <a:xfrm flipH="false" flipV="false">
              <a:off x="0" y="0"/>
              <a:ext cx="11021124" cy="4934409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0" t="27394" r="0" b="27394"/>
            <a:stretch>
              <a:fillRect/>
            </a:stretch>
          </p:blipFill>
          <p:spPr>
            <a:xfrm flipH="false" flipV="false">
              <a:off x="0" y="5061409"/>
              <a:ext cx="3631375" cy="2467205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4999" t="-19" r="0" b="5794"/>
            <a:stretch>
              <a:fillRect/>
            </a:stretch>
          </p:blipFill>
          <p:spPr>
            <a:xfrm flipH="false" flipV="false">
              <a:off x="0" y="7655614"/>
              <a:ext cx="3631375" cy="2467205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5"/>
            <a:srcRect l="0" t="26812" r="0" b="26812"/>
            <a:stretch>
              <a:fillRect/>
            </a:stretch>
          </p:blipFill>
          <p:spPr>
            <a:xfrm flipH="false" flipV="false">
              <a:off x="3758375" y="5061409"/>
              <a:ext cx="7262749" cy="5061409"/>
            </a:xfrm>
            <a:prstGeom prst="rect">
              <a:avLst/>
            </a:prstGeom>
          </p:spPr>
        </p:pic>
      </p:grpSp>
      <p:sp>
        <p:nvSpPr>
          <p:cNvPr name="AutoShape 7" id="7"/>
          <p:cNvSpPr/>
          <p:nvPr/>
        </p:nvSpPr>
        <p:spPr>
          <a:xfrm rot="3019">
            <a:off x="993488" y="1228434"/>
            <a:ext cx="1626581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1028700" y="2212832"/>
            <a:ext cx="7197065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Dormitories</a:t>
            </a:r>
          </a:p>
        </p:txBody>
      </p:sp>
      <p:sp>
        <p:nvSpPr>
          <p:cNvPr name="AutoShape 9" id="9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0" id="10"/>
          <p:cNvSpPr txBox="true"/>
          <p:nvPr/>
        </p:nvSpPr>
        <p:spPr>
          <a:xfrm rot="0">
            <a:off x="993491" y="9191625"/>
            <a:ext cx="3534474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4088359"/>
            <a:ext cx="6649996" cy="2967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858" indent="-259429" lvl="1">
              <a:lnSpc>
                <a:spcPts val="3364"/>
              </a:lnSpc>
              <a:buFont typeface="Arial"/>
              <a:buChar char="•"/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modern, new, and large dorms</a:t>
            </a:r>
          </a:p>
          <a:p>
            <a:pPr algn="l" marL="518858" indent="-259429" lvl="1">
              <a:lnSpc>
                <a:spcPts val="3364"/>
              </a:lnSpc>
              <a:buFont typeface="Arial"/>
              <a:buChar char="•"/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on-campus, steps away from dining hall and classes</a:t>
            </a:r>
          </a:p>
          <a:p>
            <a:pPr algn="l" marL="518858" indent="-259429" lvl="1">
              <a:lnSpc>
                <a:spcPts val="3364"/>
              </a:lnSpc>
              <a:buFont typeface="Arial"/>
              <a:buChar char="•"/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4 dorms</a:t>
            </a:r>
          </a:p>
          <a:p>
            <a:pPr algn="l" marL="518858" indent="-259429" lvl="1">
              <a:lnSpc>
                <a:spcPts val="3364"/>
              </a:lnSpc>
              <a:buFont typeface="Arial"/>
              <a:buChar char="•"/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double rooms, some triples, 9 singles for girls</a:t>
            </a:r>
          </a:p>
          <a:p>
            <a:pPr algn="l" marL="518858" indent="-259429" lvl="1">
              <a:lnSpc>
                <a:spcPts val="3364"/>
              </a:lnSpc>
              <a:buFont typeface="Arial"/>
              <a:buChar char="•"/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shared bathrooms</a:t>
            </a:r>
          </a:p>
          <a:p>
            <a:pPr algn="l" marL="518858" indent="-259429" lvl="1">
              <a:lnSpc>
                <a:spcPts val="3364"/>
              </a:lnSpc>
              <a:buFont typeface="Arial"/>
              <a:buChar char="•"/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kitchens, study lounges, and laundry rooms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183991" y="3872602"/>
            <a:ext cx="4032533" cy="3677854"/>
            <a:chOff x="0" y="0"/>
            <a:chExt cx="3571203" cy="3257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6692391" y="3872602"/>
            <a:ext cx="4032533" cy="3677854"/>
            <a:chOff x="0" y="0"/>
            <a:chExt cx="3571203" cy="32571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200791" y="3872602"/>
            <a:ext cx="4032533" cy="3677854"/>
            <a:chOff x="0" y="0"/>
            <a:chExt cx="3571203" cy="3257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93491" y="3682102"/>
            <a:ext cx="4032533" cy="3677854"/>
            <a:chOff x="0" y="0"/>
            <a:chExt cx="3571203" cy="32571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501891" y="3682102"/>
            <a:ext cx="4032533" cy="3677854"/>
            <a:chOff x="0" y="0"/>
            <a:chExt cx="3571203" cy="3257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010291" y="3682102"/>
            <a:ext cx="4032533" cy="3677854"/>
            <a:chOff x="0" y="0"/>
            <a:chExt cx="3571203" cy="32571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93491" y="9191625"/>
            <a:ext cx="3580343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735036"/>
            <a:ext cx="16378789" cy="1295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39"/>
              </a:lnSpc>
            </a:pPr>
            <a:r>
              <a:rPr lang="en-US" sz="8449" spc="-168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International Student Support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254919" y="6132014"/>
            <a:ext cx="1575365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sz="6752" spc="-135">
                <a:solidFill>
                  <a:srgbClr val="EBE9E9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01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83991" y="4675647"/>
            <a:ext cx="3651533" cy="1362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</a:pPr>
            <a:r>
              <a:rPr lang="en-US" sz="4452" spc="-89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Res Life Advisor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687151" y="4675647"/>
            <a:ext cx="3651533" cy="1362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</a:pPr>
            <a:r>
              <a:rPr lang="en-US" sz="4452" spc="-89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After School Study Center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186208" y="4704222"/>
            <a:ext cx="3651533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3"/>
              </a:lnSpc>
            </a:pPr>
            <a:r>
              <a:rPr lang="en-US" sz="4352" spc="-87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Achievement Center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763319" y="6132014"/>
            <a:ext cx="1575365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sz="6752" spc="-135">
                <a:solidFill>
                  <a:srgbClr val="EBE9E9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02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271719" y="6132014"/>
            <a:ext cx="1575365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02"/>
              </a:lnSpc>
            </a:pPr>
            <a:r>
              <a:rPr lang="en-US" sz="6752" spc="-135">
                <a:solidFill>
                  <a:srgbClr val="EBE9E9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03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93491" y="3464155"/>
            <a:ext cx="4032533" cy="3677854"/>
            <a:chOff x="0" y="0"/>
            <a:chExt cx="3571203" cy="3257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3721129" y="5143500"/>
            <a:ext cx="2451903" cy="3677854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50000" t="0" r="-5000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501891" y="3464155"/>
            <a:ext cx="4032533" cy="3677854"/>
            <a:chOff x="0" y="0"/>
            <a:chExt cx="3571203" cy="3257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229529" y="5143500"/>
            <a:ext cx="2451903" cy="3677854"/>
            <a:chOff x="0" y="0"/>
            <a:chExt cx="63500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31" t="0" r="-31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010291" y="3464155"/>
            <a:ext cx="4032533" cy="3677854"/>
            <a:chOff x="0" y="0"/>
            <a:chExt cx="3571203" cy="3257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737928" y="5143500"/>
            <a:ext cx="2451903" cy="3677854"/>
            <a:chOff x="0" y="0"/>
            <a:chExt cx="6350000" cy="952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62359" t="0" r="-62359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93491" y="9182100"/>
            <a:ext cx="4347168" cy="361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 spc="837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625499"/>
            <a:ext cx="10214462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Residential Life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14913" y="4408352"/>
            <a:ext cx="2406215" cy="284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Thanksgiving: OPEN</a:t>
            </a:r>
          </a:p>
          <a:p>
            <a:pPr algn="l">
              <a:lnSpc>
                <a:spcPts val="2799"/>
              </a:lnSpc>
            </a:pPr>
            <a:r>
              <a:rPr lang="en-US" sz="1999" spc="1" b="true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Christmas: CLOSED</a:t>
            </a:r>
          </a:p>
          <a:p>
            <a:pPr algn="l">
              <a:lnSpc>
                <a:spcPts val="2799"/>
              </a:lnSpc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February: OPEN</a:t>
            </a:r>
          </a:p>
          <a:p>
            <a:pPr algn="l">
              <a:lnSpc>
                <a:spcPts val="2799"/>
              </a:lnSpc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April: OPEN</a:t>
            </a:r>
          </a:p>
          <a:p>
            <a:pPr algn="l">
              <a:lnSpc>
                <a:spcPts val="2799"/>
              </a:lnSpc>
            </a:pPr>
          </a:p>
          <a:p>
            <a:pPr algn="l">
              <a:lnSpc>
                <a:spcPts val="2799"/>
              </a:lnSpc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$80/day includes activities and meals</a:t>
            </a:r>
          </a:p>
          <a:p>
            <a:pPr algn="l">
              <a:lnSpc>
                <a:spcPts val="2799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314913" y="3822641"/>
            <a:ext cx="3258921" cy="453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Breaks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888697" y="3822641"/>
            <a:ext cx="3258921" cy="453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Support + Safety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382514" y="3822641"/>
            <a:ext cx="3258921" cy="453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Homestay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974226" y="4445576"/>
            <a:ext cx="2255303" cy="2139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Nurse</a:t>
            </a:r>
          </a:p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Study hours</a:t>
            </a:r>
          </a:p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Advisor</a:t>
            </a:r>
          </a:p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14 families live in the dorms</a:t>
            </a:r>
          </a:p>
          <a:p>
            <a:pPr algn="l" marL="431797" indent="-215899" lvl="1">
              <a:lnSpc>
                <a:spcPts val="2799"/>
              </a:lnSpc>
              <a:buFont typeface="Arial"/>
              <a:buChar char="•"/>
            </a:pPr>
            <a:r>
              <a:rPr lang="en-US" sz="19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Keycard access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382514" y="4408352"/>
            <a:ext cx="2111065" cy="3361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15 homestay spaces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Our homestay coordinator does the placements and supports students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Same tuition as boarding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5869060" y="3239696"/>
            <a:ext cx="3371895" cy="5057842"/>
            <a:chOff x="0" y="0"/>
            <a:chExt cx="6350000" cy="952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50121" t="0" r="-50121" b="0"/>
              </a:stretch>
            </a:blipFill>
          </p:spPr>
        </p:sp>
      </p:grpSp>
      <p:sp>
        <p:nvSpPr>
          <p:cNvPr name="AutoShape 5" id="5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9717205" y="3233874"/>
            <a:ext cx="3371895" cy="5057842"/>
            <a:chOff x="0" y="0"/>
            <a:chExt cx="6350000" cy="952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6181" t="0" r="-6181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3565350" y="3239696"/>
            <a:ext cx="3371895" cy="5057842"/>
            <a:chOff x="0" y="0"/>
            <a:chExt cx="6350000" cy="9525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6181" t="0" r="-6181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625499"/>
            <a:ext cx="11955939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Weekends @ TA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93491" y="5223841"/>
            <a:ext cx="4176301" cy="46443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4"/>
              </a:lnSpc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Every Friday, we publish the weekend activity schedule. Students can sign up for whatever they wish!</a:t>
            </a:r>
          </a:p>
          <a:p>
            <a:pPr algn="l">
              <a:lnSpc>
                <a:spcPts val="3364"/>
              </a:lnSpc>
            </a:pPr>
          </a:p>
          <a:p>
            <a:pPr algn="l">
              <a:lnSpc>
                <a:spcPts val="3364"/>
              </a:lnSpc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The most popular activities:</a:t>
            </a:r>
          </a:p>
          <a:p>
            <a:pPr algn="l">
              <a:lnSpc>
                <a:spcPts val="3364"/>
              </a:lnSpc>
            </a:pPr>
            <a:r>
              <a:rPr lang="en-US" sz="2403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Skiing and going to Boston via train </a:t>
            </a:r>
          </a:p>
          <a:p>
            <a:pPr algn="l">
              <a:lnSpc>
                <a:spcPts val="3364"/>
              </a:lnSpc>
            </a:pPr>
          </a:p>
          <a:p>
            <a:pPr algn="l">
              <a:lnSpc>
                <a:spcPts val="3364"/>
              </a:lnSpc>
            </a:pPr>
          </a:p>
          <a:p>
            <a:pPr algn="l">
              <a:lnSpc>
                <a:spcPts val="3364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93491" y="3129099"/>
            <a:ext cx="4367160" cy="1904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16"/>
              </a:lnSpc>
              <a:spcBef>
                <a:spcPct val="0"/>
              </a:spcBef>
            </a:pPr>
            <a:r>
              <a:rPr lang="en-US" b="true" sz="2654" i="true" spc="2">
                <a:solidFill>
                  <a:srgbClr val="820024"/>
                </a:solidFill>
                <a:latin typeface="Trade Gothic Bold Italics"/>
                <a:ea typeface="Trade Gothic Bold Italics"/>
                <a:cs typeface="Trade Gothic Bold Italics"/>
                <a:sym typeface="Trade Gothic Bold Italics"/>
              </a:rPr>
              <a:t>Explore, play, and try new things with 10-15 different trip &amp; activity options each weekend.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93491" y="9191625"/>
            <a:ext cx="3534474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028700" y="625499"/>
            <a:ext cx="11955939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Weekends @ TA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93491" y="9191625"/>
            <a:ext cx="3534474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65403" y="2697420"/>
            <a:ext cx="16177493" cy="6329444"/>
          </a:xfrm>
          <a:custGeom>
            <a:avLst/>
            <a:gdLst/>
            <a:ahLst/>
            <a:cxnLst/>
            <a:rect r="r" b="b" t="t" l="l"/>
            <a:pathLst>
              <a:path h="6329444" w="16177493">
                <a:moveTo>
                  <a:pt x="0" y="0"/>
                </a:moveTo>
                <a:lnTo>
                  <a:pt x="16177492" y="0"/>
                </a:lnTo>
                <a:lnTo>
                  <a:pt x="16177492" y="6329444"/>
                </a:lnTo>
                <a:lnTo>
                  <a:pt x="0" y="6329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3599801" y="4316328"/>
            <a:ext cx="2451903" cy="3677854"/>
            <a:chOff x="0" y="0"/>
            <a:chExt cx="6350000" cy="9525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62570" t="0" r="-6257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380563" y="3408854"/>
            <a:ext cx="4032533" cy="3677854"/>
            <a:chOff x="0" y="0"/>
            <a:chExt cx="3571203" cy="32571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71203" cy="3257100"/>
            </a:xfrm>
            <a:custGeom>
              <a:avLst/>
              <a:gdLst/>
              <a:ahLst/>
              <a:cxnLst/>
              <a:rect r="r" b="b" t="t" l="l"/>
              <a:pathLst>
                <a:path h="3257100" w="3571203">
                  <a:moveTo>
                    <a:pt x="3446743" y="3257100"/>
                  </a:moveTo>
                  <a:lnTo>
                    <a:pt x="124460" y="3257100"/>
                  </a:lnTo>
                  <a:cubicBezTo>
                    <a:pt x="55880" y="3257100"/>
                    <a:pt x="0" y="3201220"/>
                    <a:pt x="0" y="31326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446743" y="0"/>
                  </a:lnTo>
                  <a:cubicBezTo>
                    <a:pt x="3515323" y="0"/>
                    <a:pt x="3571203" y="55880"/>
                    <a:pt x="3571203" y="124460"/>
                  </a:cubicBezTo>
                  <a:lnTo>
                    <a:pt x="3571203" y="3132640"/>
                  </a:lnTo>
                  <a:cubicBezTo>
                    <a:pt x="3571203" y="3201220"/>
                    <a:pt x="3515323" y="3257100"/>
                    <a:pt x="3446743" y="3257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9272630" y="4316328"/>
            <a:ext cx="2451903" cy="3677854"/>
            <a:chOff x="0" y="0"/>
            <a:chExt cx="6350000" cy="9525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5205" t="0" r="-119935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4616600" y="4316328"/>
            <a:ext cx="2451903" cy="3677854"/>
            <a:chOff x="0" y="0"/>
            <a:chExt cx="63500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4"/>
              <a:stretch>
                <a:fillRect l="-43830" t="0" r="-81309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993491" y="9191625"/>
            <a:ext cx="3953589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639786"/>
            <a:ext cx="10214462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999"/>
              </a:lnSpc>
            </a:pPr>
            <a:r>
              <a:rPr lang="en-US" sz="9999" spc="-199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Junior Boarding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9497" y="4688924"/>
            <a:ext cx="2406215" cy="2361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</a:pPr>
          </a:p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180 students</a:t>
            </a:r>
          </a:p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8% international</a:t>
            </a:r>
          </a:p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Grades 6-8</a:t>
            </a:r>
          </a:p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Shared campus</a:t>
            </a:r>
          </a:p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Shared dorms</a:t>
            </a:r>
          </a:p>
          <a:p>
            <a:pPr algn="l">
              <a:lnSpc>
                <a:spcPts val="265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19497" y="3776865"/>
            <a:ext cx="3258921" cy="775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b="true" sz="2100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Thornton Academy Middle School (TAMS)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767369" y="3776865"/>
            <a:ext cx="3258921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b="true" sz="2100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Support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261186" y="3776865"/>
            <a:ext cx="3258921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b="true" sz="2100" spc="2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Program Details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852898" y="4390275"/>
            <a:ext cx="2255303" cy="3028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After School Study Center</a:t>
            </a:r>
          </a:p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1:1 peer tutoring</a:t>
            </a:r>
          </a:p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Quarterly reports</a:t>
            </a:r>
          </a:p>
          <a:p>
            <a:pPr algn="l" marL="410208" indent="-205104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Middle School Principal and Assistant Principal live in the dorms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261186" y="4353051"/>
            <a:ext cx="2111065" cy="432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Must play a fall sport (soccer, tennis or cross country)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Must participate in a club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Technology management</a:t>
            </a:r>
          </a:p>
          <a:p>
            <a:pPr algn="l" marL="410209" indent="-205105" lvl="1">
              <a:lnSpc>
                <a:spcPts val="2659"/>
              </a:lnSpc>
              <a:buFont typeface="Arial"/>
              <a:buChar char="•"/>
            </a:pPr>
            <a:r>
              <a:rPr lang="en-US" sz="1899" spc="1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Take courses at the Upper School</a:t>
            </a:r>
          </a:p>
          <a:p>
            <a:pPr algn="l">
              <a:lnSpc>
                <a:spcPts val="2379"/>
              </a:lnSpc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028700" y="625499"/>
            <a:ext cx="1300208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Apply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93491" y="9191625"/>
            <a:ext cx="4013981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56205" y="3469701"/>
            <a:ext cx="8702536" cy="5982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2288" indent="-281144" lvl="1">
              <a:lnSpc>
                <a:spcPts val="3646"/>
              </a:lnSpc>
              <a:buFont typeface="Arial"/>
              <a:buChar char="•"/>
            </a:pPr>
            <a:r>
              <a:rPr lang="en-US" sz="2604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Online Application (or SAO)</a:t>
            </a:r>
          </a:p>
          <a:p>
            <a:pPr algn="l" marL="562288" indent="-281144" lvl="1">
              <a:lnSpc>
                <a:spcPts val="3646"/>
              </a:lnSpc>
              <a:buFont typeface="Arial"/>
              <a:buChar char="•"/>
            </a:pPr>
            <a:r>
              <a:rPr lang="en-US" sz="2604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3 recommendation letters</a:t>
            </a:r>
          </a:p>
          <a:p>
            <a:pPr algn="l" marL="1124576" indent="-374859" lvl="2">
              <a:lnSpc>
                <a:spcPts val="3646"/>
              </a:lnSpc>
              <a:buFont typeface="Arial"/>
              <a:buChar char="⚬"/>
            </a:pPr>
            <a:r>
              <a:rPr lang="en-US" sz="2604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2 teachers (any teachers)</a:t>
            </a:r>
          </a:p>
          <a:p>
            <a:pPr algn="l" marL="1124576" indent="-374859" lvl="2">
              <a:lnSpc>
                <a:spcPts val="3646"/>
              </a:lnSpc>
              <a:buFont typeface="Arial"/>
              <a:buChar char="⚬"/>
            </a:pPr>
            <a:r>
              <a:rPr lang="en-US" sz="2604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1 other adult (not a parent)</a:t>
            </a:r>
          </a:p>
          <a:p>
            <a:pPr algn="l" marL="562288" indent="-281144" lvl="1">
              <a:lnSpc>
                <a:spcPts val="3646"/>
              </a:lnSpc>
              <a:buFont typeface="Arial"/>
              <a:buChar char="•"/>
            </a:pPr>
            <a:r>
              <a:rPr lang="en-US" sz="2604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Transcripts from the past 2 years + the current year</a:t>
            </a:r>
          </a:p>
          <a:p>
            <a:pPr algn="l" marL="562288" indent="-281144" lvl="1">
              <a:lnSpc>
                <a:spcPts val="3646"/>
              </a:lnSpc>
              <a:buFont typeface="Arial"/>
              <a:buChar char="•"/>
            </a:pPr>
            <a:r>
              <a:rPr lang="en-US" sz="2604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Passport</a:t>
            </a:r>
          </a:p>
          <a:p>
            <a:pPr algn="l" marL="562288" indent="-281144" lvl="1">
              <a:lnSpc>
                <a:spcPts val="3646"/>
              </a:lnSpc>
              <a:buFont typeface="Arial"/>
              <a:buChar char="•"/>
            </a:pPr>
            <a:r>
              <a:rPr lang="en-US" sz="2604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Zoom interview </a:t>
            </a:r>
          </a:p>
          <a:p>
            <a:pPr algn="l">
              <a:lnSpc>
                <a:spcPts val="3646"/>
              </a:lnSpc>
            </a:pPr>
          </a:p>
          <a:p>
            <a:pPr algn="ctr">
              <a:lnSpc>
                <a:spcPts val="3646"/>
              </a:lnSpc>
            </a:pPr>
            <a:r>
              <a:rPr lang="en-US" sz="2604" i="true" spc="2">
                <a:solidFill>
                  <a:srgbClr val="820024"/>
                </a:solidFill>
                <a:latin typeface="Trade Gothic Italics"/>
                <a:ea typeface="Trade Gothic Italics"/>
                <a:cs typeface="Trade Gothic Italics"/>
                <a:sym typeface="Trade Gothic Italics"/>
              </a:rPr>
              <a:t>Thornton Academy is </a:t>
            </a:r>
            <a:r>
              <a:rPr lang="en-US" b="true" sz="2604" i="true" spc="2">
                <a:solidFill>
                  <a:srgbClr val="820024"/>
                </a:solidFill>
                <a:latin typeface="Trade Gothic Bold Italics"/>
                <a:ea typeface="Trade Gothic Bold Italics"/>
                <a:cs typeface="Trade Gothic Bold Italics"/>
                <a:sym typeface="Trade Gothic Bold Italics"/>
              </a:rPr>
              <a:t>test optional</a:t>
            </a:r>
            <a:r>
              <a:rPr lang="en-US" sz="2604" i="true" spc="2">
                <a:solidFill>
                  <a:srgbClr val="820024"/>
                </a:solidFill>
                <a:latin typeface="Trade Gothic Italics"/>
                <a:ea typeface="Trade Gothic Italics"/>
                <a:cs typeface="Trade Gothic Italics"/>
                <a:sym typeface="Trade Gothic Italics"/>
              </a:rPr>
              <a:t>...ask us why!</a:t>
            </a:r>
          </a:p>
          <a:p>
            <a:pPr algn="l">
              <a:lnSpc>
                <a:spcPts val="3646"/>
              </a:lnSpc>
            </a:pPr>
          </a:p>
          <a:p>
            <a:pPr algn="l">
              <a:lnSpc>
                <a:spcPts val="3646"/>
              </a:lnSpc>
            </a:pPr>
          </a:p>
          <a:p>
            <a:pPr algn="l">
              <a:lnSpc>
                <a:spcPts val="3646"/>
              </a:lnSpc>
            </a:pPr>
          </a:p>
          <a:p>
            <a:pPr algn="l">
              <a:lnSpc>
                <a:spcPts val="3646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768469" y="2608860"/>
            <a:ext cx="4871910" cy="68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55"/>
              </a:lnSpc>
              <a:spcBef>
                <a:spcPct val="0"/>
              </a:spcBef>
            </a:pPr>
            <a:r>
              <a:rPr lang="en-US" sz="3539" spc="3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*Rolling Admission*</a:t>
            </a: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0779852" y="-1070793"/>
            <a:ext cx="6419103" cy="9628654"/>
            <a:chOff x="0" y="0"/>
            <a:chExt cx="6350000" cy="9525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83565" t="0" r="-83565" b="0"/>
              </a:stretch>
            </a:blipFill>
          </p:spPr>
        </p: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856188" y="3002160"/>
            <a:ext cx="8785247" cy="6828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6"/>
              </a:lnSpc>
            </a:pPr>
            <a:r>
              <a:rPr lang="en-US" sz="2049" b="true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Full Year 26-27</a:t>
            </a:r>
          </a:p>
          <a:p>
            <a:pPr algn="l" marL="442386" indent="-221193" lvl="1">
              <a:lnSpc>
                <a:spcPts val="3216"/>
              </a:lnSpc>
              <a:buFont typeface="Arial"/>
              <a:buChar char="•"/>
            </a:pPr>
            <a:r>
              <a:rPr lang="en-US" sz="2049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$55,400 tuition, Room and Board</a:t>
            </a:r>
          </a:p>
          <a:p>
            <a:pPr algn="l" marL="442386" indent="-221193" lvl="1">
              <a:lnSpc>
                <a:spcPts val="3216"/>
              </a:lnSpc>
              <a:buFont typeface="Arial"/>
              <a:buChar char="•"/>
            </a:pPr>
            <a:r>
              <a:rPr lang="en-US" sz="2049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$2,600 Health Insurance (mandatory)</a:t>
            </a:r>
          </a:p>
          <a:p>
            <a:pPr algn="l" marL="442386" indent="-221193" lvl="1">
              <a:lnSpc>
                <a:spcPts val="3216"/>
              </a:lnSpc>
              <a:buFont typeface="Arial"/>
              <a:buChar char="•"/>
            </a:pPr>
            <a:r>
              <a:rPr lang="en-US" sz="2049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$3,000 Student Life Fee (iPad, I-20, books, etc)</a:t>
            </a:r>
          </a:p>
          <a:p>
            <a:pPr algn="l">
              <a:lnSpc>
                <a:spcPts val="3216"/>
              </a:lnSpc>
            </a:pPr>
            <a:r>
              <a:rPr lang="en-US" sz="2049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   </a:t>
            </a:r>
            <a:r>
              <a:rPr lang="en-US" sz="2049" u="sng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Total:$61,000</a:t>
            </a:r>
            <a:r>
              <a:rPr lang="en-US" sz="2049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 </a:t>
            </a:r>
          </a:p>
          <a:p>
            <a:pPr algn="l">
              <a:lnSpc>
                <a:spcPts val="3216"/>
              </a:lnSpc>
            </a:pPr>
            <a:r>
              <a:rPr lang="en-US" sz="2049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     </a:t>
            </a:r>
            <a:r>
              <a:rPr lang="en-US" sz="2049" i="true">
                <a:solidFill>
                  <a:srgbClr val="820024"/>
                </a:solidFill>
                <a:latin typeface="Trade Gothic Italics"/>
                <a:ea typeface="Trade Gothic Italics"/>
                <a:cs typeface="Trade Gothic Italics"/>
                <a:sym typeface="Trade Gothic Italics"/>
              </a:rPr>
              <a:t>+ $500 security deposit + $1,000 Incidental Account Refundable fees</a:t>
            </a:r>
          </a:p>
          <a:p>
            <a:pPr algn="l">
              <a:lnSpc>
                <a:spcPts val="3216"/>
              </a:lnSpc>
            </a:pPr>
            <a:r>
              <a:rPr lang="en-US" sz="2049" i="true">
                <a:solidFill>
                  <a:srgbClr val="820024"/>
                </a:solidFill>
                <a:latin typeface="Trade Gothic Italics"/>
                <a:ea typeface="Trade Gothic Italics"/>
                <a:cs typeface="Trade Gothic Italics"/>
                <a:sym typeface="Trade Gothic Italics"/>
              </a:rPr>
              <a:t>     </a:t>
            </a:r>
            <a:r>
              <a:rPr lang="en-US" sz="2049" i="true">
                <a:solidFill>
                  <a:srgbClr val="820024"/>
                </a:solidFill>
                <a:latin typeface="Trade Gothic Italics"/>
                <a:ea typeface="Trade Gothic Italics"/>
                <a:cs typeface="Trade Gothic Italics"/>
                <a:sym typeface="Trade Gothic Italics"/>
              </a:rPr>
              <a:t>collected at enrollment and refunded if not used</a:t>
            </a:r>
          </a:p>
          <a:p>
            <a:pPr algn="l">
              <a:lnSpc>
                <a:spcPts val="3216"/>
              </a:lnSpc>
            </a:pPr>
          </a:p>
          <a:p>
            <a:pPr algn="l">
              <a:lnSpc>
                <a:spcPts val="3216"/>
              </a:lnSpc>
            </a:pPr>
            <a:r>
              <a:rPr lang="en-US" sz="2049" b="true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Single Semester 26-27</a:t>
            </a:r>
          </a:p>
          <a:p>
            <a:pPr algn="l" marL="442386" indent="-221193" lvl="1">
              <a:lnSpc>
                <a:spcPts val="3216"/>
              </a:lnSpc>
              <a:buFont typeface="Arial"/>
              <a:buChar char="•"/>
            </a:pPr>
            <a:r>
              <a:rPr lang="en-US" sz="2049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$29,200 tuition, Room and Board</a:t>
            </a:r>
          </a:p>
          <a:p>
            <a:pPr algn="l" marL="442386" indent="-221193" lvl="1">
              <a:lnSpc>
                <a:spcPts val="3216"/>
              </a:lnSpc>
              <a:buFont typeface="Arial"/>
              <a:buChar char="•"/>
            </a:pPr>
            <a:r>
              <a:rPr lang="en-US" sz="2049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$1,400 Health Insurance (mandatory)</a:t>
            </a:r>
          </a:p>
          <a:p>
            <a:pPr algn="l" marL="442386" indent="-221193" lvl="1">
              <a:lnSpc>
                <a:spcPts val="3216"/>
              </a:lnSpc>
              <a:buFont typeface="Arial"/>
              <a:buChar char="•"/>
            </a:pPr>
            <a:r>
              <a:rPr lang="en-US" sz="2049" u="sng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$1,500 Student Life Fee (iPad, I-20, books, etc)</a:t>
            </a:r>
          </a:p>
          <a:p>
            <a:pPr algn="l">
              <a:lnSpc>
                <a:spcPts val="3216"/>
              </a:lnSpc>
            </a:pPr>
            <a:r>
              <a:rPr lang="en-US" sz="2049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   </a:t>
            </a:r>
            <a:r>
              <a:rPr lang="en-US" sz="2049" u="sng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Total: $31,100</a:t>
            </a:r>
            <a:r>
              <a:rPr lang="en-US" sz="2049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 </a:t>
            </a:r>
          </a:p>
          <a:p>
            <a:pPr algn="l">
              <a:lnSpc>
                <a:spcPts val="3216"/>
              </a:lnSpc>
            </a:pPr>
            <a:r>
              <a:rPr lang="en-US" sz="2049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   </a:t>
            </a:r>
            <a:r>
              <a:rPr lang="en-US" sz="2049" i="true">
                <a:solidFill>
                  <a:srgbClr val="820024"/>
                </a:solidFill>
                <a:latin typeface="Trade Gothic Italics"/>
                <a:ea typeface="Trade Gothic Italics"/>
                <a:cs typeface="Trade Gothic Italics"/>
                <a:sym typeface="Trade Gothic Italics"/>
              </a:rPr>
              <a:t> + $500 security deposit + $1,000 Incidental Account Refundable fees</a:t>
            </a:r>
          </a:p>
          <a:p>
            <a:pPr algn="l">
              <a:lnSpc>
                <a:spcPts val="3216"/>
              </a:lnSpc>
            </a:pPr>
            <a:r>
              <a:rPr lang="en-US" sz="2049" i="true">
                <a:solidFill>
                  <a:srgbClr val="820024"/>
                </a:solidFill>
                <a:latin typeface="Trade Gothic Italics"/>
                <a:ea typeface="Trade Gothic Italics"/>
                <a:cs typeface="Trade Gothic Italics"/>
                <a:sym typeface="Trade Gothic Italics"/>
              </a:rPr>
              <a:t>     collected at enrollment and refunded if not used</a:t>
            </a:r>
          </a:p>
          <a:p>
            <a:pPr algn="l">
              <a:lnSpc>
                <a:spcPts val="3216"/>
              </a:lnSpc>
            </a:pPr>
          </a:p>
          <a:p>
            <a:pPr algn="l">
              <a:lnSpc>
                <a:spcPts val="3216"/>
              </a:lnSpc>
            </a:pPr>
          </a:p>
        </p:txBody>
      </p:sp>
      <p:sp>
        <p:nvSpPr>
          <p:cNvPr name="AutoShape 3" id="3"/>
          <p:cNvSpPr/>
          <p:nvPr/>
        </p:nvSpPr>
        <p:spPr>
          <a:xfrm rot="0">
            <a:off x="6652785" y="2840611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6598279" y="1038225"/>
            <a:ext cx="10661021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999"/>
              </a:lnSpc>
            </a:pPr>
            <a:r>
              <a:rPr lang="en-US" sz="9999" spc="-199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Tuition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993491" y="9191625"/>
            <a:ext cx="3652608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28700" y="1028700"/>
            <a:ext cx="4968919" cy="7453378"/>
            <a:chOff x="0" y="0"/>
            <a:chExt cx="6350000" cy="9525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0" t="-91" r="0" b="-91"/>
              </a:stretch>
            </a:blipFill>
          </p:spPr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3171516"/>
            <a:chOff x="0" y="0"/>
            <a:chExt cx="24384000" cy="422868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6699" r="0" b="47206"/>
            <a:stretch>
              <a:fillRect/>
            </a:stretch>
          </p:blipFill>
          <p:spPr>
            <a:xfrm flipH="false" flipV="false">
              <a:off x="0" y="0"/>
              <a:ext cx="24384000" cy="4228688"/>
            </a:xfrm>
            <a:prstGeom prst="rect">
              <a:avLst/>
            </a:prstGeom>
          </p:spPr>
        </p:pic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815357" y="3632765"/>
            <a:ext cx="2127902" cy="2119589"/>
            <a:chOff x="0" y="0"/>
            <a:chExt cx="6502400" cy="6477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16940" y="124149"/>
              <a:ext cx="6262195" cy="6234315"/>
            </a:xfrm>
            <a:custGeom>
              <a:avLst/>
              <a:gdLst/>
              <a:ahLst/>
              <a:cxnLst/>
              <a:rect r="r" b="b" t="t" l="l"/>
              <a:pathLst>
                <a:path h="6234315" w="626219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3"/>
              <a:stretch>
                <a:fillRect l="223" t="-5883" r="223" b="-44209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5969097" y="3632765"/>
            <a:ext cx="2127902" cy="2119589"/>
            <a:chOff x="0" y="0"/>
            <a:chExt cx="6502400" cy="6477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16940" y="124149"/>
              <a:ext cx="6262195" cy="6234315"/>
            </a:xfrm>
            <a:custGeom>
              <a:avLst/>
              <a:gdLst/>
              <a:ahLst/>
              <a:cxnLst/>
              <a:rect r="r" b="b" t="t" l="l"/>
              <a:pathLst>
                <a:path h="6234315" w="626219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4"/>
              <a:stretch>
                <a:fillRect l="223" t="-6413" r="223" b="-47135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0122837" y="3632765"/>
            <a:ext cx="2127902" cy="2119589"/>
            <a:chOff x="0" y="0"/>
            <a:chExt cx="6502400" cy="6477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16940" y="124149"/>
              <a:ext cx="6262195" cy="6234315"/>
            </a:xfrm>
            <a:custGeom>
              <a:avLst/>
              <a:gdLst/>
              <a:ahLst/>
              <a:cxnLst/>
              <a:rect r="r" b="b" t="t" l="l"/>
              <a:pathLst>
                <a:path h="6234315" w="626219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5"/>
              <a:stretch>
                <a:fillRect l="223" t="0" r="223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4276577" y="3632765"/>
            <a:ext cx="2127902" cy="2119589"/>
            <a:chOff x="0" y="0"/>
            <a:chExt cx="6502400" cy="64770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16940" y="124149"/>
              <a:ext cx="6262195" cy="6234315"/>
            </a:xfrm>
            <a:custGeom>
              <a:avLst/>
              <a:gdLst/>
              <a:ahLst/>
              <a:cxnLst/>
              <a:rect r="r" b="b" t="t" l="l"/>
              <a:pathLst>
                <a:path h="6234315" w="626219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6"/>
              <a:stretch>
                <a:fillRect l="-24665" t="0" r="-24665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3038" y="66269"/>
              <a:ext cx="6350000" cy="6349987"/>
            </a:xfrm>
            <a:custGeom>
              <a:avLst/>
              <a:gdLst/>
              <a:ahLst/>
              <a:cxnLst/>
              <a:rect r="r" b="b" t="t" l="l"/>
              <a:pathLst>
                <a:path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050252" y="1752082"/>
            <a:ext cx="12187495" cy="1419434"/>
            <a:chOff x="0" y="0"/>
            <a:chExt cx="4446031" cy="51781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446031" cy="517813"/>
            </a:xfrm>
            <a:custGeom>
              <a:avLst/>
              <a:gdLst/>
              <a:ahLst/>
              <a:cxnLst/>
              <a:rect r="r" b="b" t="t" l="l"/>
              <a:pathLst>
                <a:path h="517813" w="4446031">
                  <a:moveTo>
                    <a:pt x="0" y="0"/>
                  </a:moveTo>
                  <a:lnTo>
                    <a:pt x="4446031" y="0"/>
                  </a:lnTo>
                  <a:lnTo>
                    <a:pt x="4446031" y="517813"/>
                  </a:lnTo>
                  <a:lnTo>
                    <a:pt x="0" y="517813"/>
                  </a:lnTo>
                  <a:close/>
                </a:path>
              </a:pathLst>
            </a:custGeom>
            <a:solidFill>
              <a:srgbClr val="EBE9E9">
                <a:alpha val="49804"/>
              </a:srgbClr>
            </a:solid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214915" y="419954"/>
            <a:ext cx="2536511" cy="2536511"/>
          </a:xfrm>
          <a:custGeom>
            <a:avLst/>
            <a:gdLst/>
            <a:ahLst/>
            <a:cxnLst/>
            <a:rect r="r" b="b" t="t" l="l"/>
            <a:pathLst>
              <a:path h="2536511" w="2536511">
                <a:moveTo>
                  <a:pt x="0" y="0"/>
                </a:moveTo>
                <a:lnTo>
                  <a:pt x="2536510" y="0"/>
                </a:lnTo>
                <a:lnTo>
                  <a:pt x="2536510" y="2536510"/>
                </a:lnTo>
                <a:lnTo>
                  <a:pt x="0" y="25365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028700" y="5833963"/>
            <a:ext cx="3701216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 spc="150">
                <a:solidFill>
                  <a:srgbClr val="77583D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Clint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6669294"/>
            <a:ext cx="3701216" cy="2000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Trade Gothic"/>
                <a:ea typeface="Trade Gothic"/>
                <a:cs typeface="Trade Gothic"/>
                <a:sym typeface="Trade Gothic"/>
              </a:rPr>
              <a:t> Director of Enrollment</a:t>
            </a:r>
          </a:p>
          <a:p>
            <a:pPr algn="ctr">
              <a:lnSpc>
                <a:spcPts val="3149"/>
              </a:lnSpc>
            </a:pPr>
          </a:p>
          <a:p>
            <a:pPr algn="ctr">
              <a:lnSpc>
                <a:spcPts val="3149"/>
              </a:lnSpc>
            </a:pPr>
          </a:p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Trade Gothic"/>
                <a:ea typeface="Trade Gothic"/>
                <a:cs typeface="Trade Gothic"/>
                <a:sym typeface="Trade Gothic"/>
              </a:rPr>
              <a:t>Loves the outdoors, skiing and golf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199852" y="5833963"/>
            <a:ext cx="3743482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 spc="150">
                <a:solidFill>
                  <a:srgbClr val="77583D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Megan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199852" y="6669294"/>
            <a:ext cx="3837544" cy="2000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Trade Gothic"/>
                <a:ea typeface="Trade Gothic"/>
                <a:cs typeface="Trade Gothic"/>
                <a:sym typeface="Trade Gothic"/>
              </a:rPr>
              <a:t>Associate Director of Enrollment &amp; Outreach</a:t>
            </a:r>
          </a:p>
          <a:p>
            <a:pPr algn="ctr">
              <a:lnSpc>
                <a:spcPts val="3149"/>
              </a:lnSpc>
            </a:pPr>
          </a:p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Trade Gothic"/>
                <a:ea typeface="Trade Gothic"/>
                <a:cs typeface="Trade Gothic"/>
                <a:sym typeface="Trade Gothic"/>
              </a:rPr>
              <a:t>Loves cooking and birdwatching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114276" y="5833963"/>
            <a:ext cx="3701216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 spc="150">
                <a:solidFill>
                  <a:srgbClr val="77583D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Mackenzie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114276" y="6669294"/>
            <a:ext cx="3701216" cy="2000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Trade Gothic"/>
                <a:ea typeface="Trade Gothic"/>
                <a:cs typeface="Trade Gothic"/>
                <a:sym typeface="Trade Gothic"/>
              </a:rPr>
              <a:t>Senior Associate Director of Enrollment</a:t>
            </a:r>
          </a:p>
          <a:p>
            <a:pPr algn="ctr">
              <a:lnSpc>
                <a:spcPts val="3149"/>
              </a:lnSpc>
            </a:pPr>
          </a:p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Trade Gothic"/>
                <a:ea typeface="Trade Gothic"/>
                <a:cs typeface="Trade Gothic"/>
                <a:sym typeface="Trade Gothic"/>
              </a:rPr>
              <a:t>Loves bike rides and interior design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421756" y="5833963"/>
            <a:ext cx="3837544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 spc="150">
                <a:solidFill>
                  <a:srgbClr val="77583D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Jamie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421756" y="6669294"/>
            <a:ext cx="3837544" cy="2000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Trade Gothic"/>
                <a:ea typeface="Trade Gothic"/>
                <a:cs typeface="Trade Gothic"/>
                <a:sym typeface="Trade Gothic"/>
              </a:rPr>
              <a:t>Associate Director of Day Enrollment </a:t>
            </a:r>
          </a:p>
          <a:p>
            <a:pPr algn="ctr">
              <a:lnSpc>
                <a:spcPts val="3149"/>
              </a:lnSpc>
            </a:pPr>
          </a:p>
          <a:p>
            <a:pPr algn="ctr">
              <a:lnSpc>
                <a:spcPts val="3149"/>
              </a:lnSpc>
            </a:pPr>
            <a:r>
              <a:rPr lang="en-US" sz="2499">
                <a:solidFill>
                  <a:srgbClr val="77583D"/>
                </a:solidFill>
                <a:latin typeface="Trade Gothic"/>
                <a:ea typeface="Trade Gothic"/>
                <a:cs typeface="Trade Gothic"/>
                <a:sym typeface="Trade Gothic"/>
              </a:rPr>
              <a:t>Loves walking the beach and funny movies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501802" y="2071909"/>
            <a:ext cx="9284396" cy="884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60"/>
              </a:lnSpc>
            </a:pPr>
            <a:r>
              <a:rPr lang="en-US" sz="65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Admissions Team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969097" y="9661525"/>
            <a:ext cx="11290203" cy="361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60"/>
              </a:lnSpc>
              <a:spcBef>
                <a:spcPct val="0"/>
              </a:spcBef>
            </a:pPr>
            <a:r>
              <a:rPr lang="en-US" b="true" sz="1900" spc="1520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ADMISSIONS@THORNTONACADEMY.ORG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083286" y="1347466"/>
            <a:ext cx="5632954" cy="5632954"/>
          </a:xfrm>
          <a:custGeom>
            <a:avLst/>
            <a:gdLst/>
            <a:ahLst/>
            <a:cxnLst/>
            <a:rect r="r" b="b" t="t" l="l"/>
            <a:pathLst>
              <a:path h="5632954" w="5632954">
                <a:moveTo>
                  <a:pt x="0" y="0"/>
                </a:moveTo>
                <a:lnTo>
                  <a:pt x="5632955" y="0"/>
                </a:lnTo>
                <a:lnTo>
                  <a:pt x="5632955" y="5632954"/>
                </a:lnTo>
                <a:lnTo>
                  <a:pt x="0" y="56329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144000" y="7346567"/>
            <a:ext cx="7511527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thorntonacademy.org/agents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60249" y="779071"/>
            <a:ext cx="6890834" cy="2008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Clint Williams </a:t>
            </a:r>
          </a:p>
          <a:p>
            <a:pPr algn="ctr">
              <a:lnSpc>
                <a:spcPts val="5341"/>
              </a:lnSpc>
            </a:pPr>
            <a:r>
              <a:rPr lang="en-US" sz="3815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WeChat: Seedoubleuu</a:t>
            </a:r>
          </a:p>
          <a:p>
            <a:pPr algn="ctr">
              <a:lnSpc>
                <a:spcPts val="5341"/>
              </a:lnSpc>
            </a:pPr>
            <a:r>
              <a:rPr lang="en-US" sz="3815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WhatsApp: 1-207-416-8607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5241" y="4087743"/>
            <a:ext cx="8080848" cy="2008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Mackenzie Hanson</a:t>
            </a:r>
          </a:p>
          <a:p>
            <a:pPr algn="ctr">
              <a:lnSpc>
                <a:spcPts val="5341"/>
              </a:lnSpc>
            </a:pPr>
            <a:r>
              <a:rPr lang="en-US" sz="3815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WeChat:MackenzieHanson212</a:t>
            </a:r>
          </a:p>
          <a:p>
            <a:pPr algn="ctr">
              <a:lnSpc>
                <a:spcPts val="5341"/>
              </a:lnSpc>
            </a:pPr>
            <a:r>
              <a:rPr lang="en-US" sz="3815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WhatsApp: +1-207-745-0448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60249" y="7099659"/>
            <a:ext cx="7181726" cy="2008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1"/>
              </a:lnSpc>
            </a:pPr>
            <a:r>
              <a:rPr lang="en-US" sz="3815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Megan Cornwall</a:t>
            </a:r>
          </a:p>
          <a:p>
            <a:pPr algn="ctr">
              <a:lnSpc>
                <a:spcPts val="5341"/>
              </a:lnSpc>
            </a:pPr>
            <a:r>
              <a:rPr lang="en-US" sz="3815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WeChat:Megan0123</a:t>
            </a:r>
          </a:p>
          <a:p>
            <a:pPr algn="ctr">
              <a:lnSpc>
                <a:spcPts val="5341"/>
              </a:lnSpc>
            </a:pPr>
            <a:r>
              <a:rPr lang="en-US" sz="3815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WhatsApp: +1-207-776-9312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6652785" y="2840611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028700" y="1028700"/>
            <a:ext cx="4968919" cy="7453378"/>
            <a:chOff x="0" y="0"/>
            <a:chExt cx="6350000" cy="9525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62570" t="0" r="-6257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7330936" y="3887029"/>
            <a:ext cx="6671351" cy="838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780"/>
              </a:lnSpc>
              <a:spcBef>
                <a:spcPct val="0"/>
              </a:spcBef>
            </a:pPr>
            <a:r>
              <a:rPr lang="en-US" sz="3112" spc="155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Summer Program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330936" y="4504041"/>
            <a:ext cx="6671351" cy="838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780"/>
              </a:lnSpc>
              <a:spcBef>
                <a:spcPct val="0"/>
              </a:spcBef>
            </a:pPr>
            <a:r>
              <a:rPr lang="en-US" sz="3112" spc="155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Dual Diploma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339056" y="5119898"/>
            <a:ext cx="6671351" cy="838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780"/>
              </a:lnSpc>
              <a:spcBef>
                <a:spcPct val="0"/>
              </a:spcBef>
            </a:pPr>
            <a:r>
              <a:rPr lang="en-US" sz="3112" spc="155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Partnerships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589088" y="1200382"/>
            <a:ext cx="10609867" cy="1304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8600" spc="-172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Additional Programs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93491" y="9229725"/>
            <a:ext cx="3603738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Clear Sans"/>
                <a:ea typeface="Clear Sans"/>
                <a:cs typeface="Clear Sans"/>
                <a:sym typeface="Clear Sans"/>
              </a:rPr>
              <a:t>THORNTON ACADEMY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145891" y="25898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145891" y="3392096"/>
            <a:ext cx="3371895" cy="5057842"/>
            <a:chOff x="0" y="0"/>
            <a:chExt cx="6350000" cy="9525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6181" t="0" r="-6181" b="0"/>
              </a:stretch>
            </a:blip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9643922" y="3392096"/>
            <a:ext cx="3371895" cy="5057842"/>
            <a:chOff x="0" y="0"/>
            <a:chExt cx="6350000" cy="9525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3"/>
              <a:stretch>
                <a:fillRect l="-43358" t="0" r="-82051" b="0"/>
              </a:stretch>
            </a:blipFill>
          </p:spPr>
        </p:sp>
      </p:grpSp>
      <p:sp>
        <p:nvSpPr>
          <p:cNvPr name="AutoShape 7" id="7"/>
          <p:cNvSpPr/>
          <p:nvPr/>
        </p:nvSpPr>
        <p:spPr>
          <a:xfrm rot="0">
            <a:off x="6500059" y="95284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1181100" y="792186"/>
            <a:ext cx="13589622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999"/>
              </a:lnSpc>
            </a:pPr>
            <a:r>
              <a:rPr lang="en-US" sz="9999" spc="-199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Summer Program 2026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699758" y="3806043"/>
            <a:ext cx="4439479" cy="14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93"/>
              </a:lnSpc>
            </a:pPr>
            <a:r>
              <a:rPr lang="en-US" sz="3244" spc="-64" u="sng">
                <a:solidFill>
                  <a:srgbClr val="C47C00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3-week program:</a:t>
            </a:r>
          </a:p>
          <a:p>
            <a:pPr algn="l">
              <a:lnSpc>
                <a:spcPts val="3893"/>
              </a:lnSpc>
            </a:pPr>
            <a:r>
              <a:rPr lang="en-US" sz="3244" spc="-64">
                <a:solidFill>
                  <a:srgbClr val="C47C00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July 11 - August 1</a:t>
            </a:r>
          </a:p>
          <a:p>
            <a:pPr algn="l">
              <a:lnSpc>
                <a:spcPts val="3893"/>
              </a:lnSpc>
            </a:pPr>
            <a:r>
              <a:rPr lang="en-US" sz="3244" spc="-64">
                <a:solidFill>
                  <a:srgbClr val="C47C00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$6,000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511117" y="4877606"/>
            <a:ext cx="3964269" cy="182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53"/>
              </a:lnSpc>
            </a:pPr>
            <a:r>
              <a:rPr lang="en-US" sz="4044" spc="-80">
                <a:solidFill>
                  <a:srgbClr val="C47C00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Dynamic classes &amp; fun experiences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577792" y="7222562"/>
            <a:ext cx="4862608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9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145891" y="9344025"/>
            <a:ext cx="3652608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139238" y="4929187"/>
            <a:ext cx="9525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9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4699758" y="6096000"/>
            <a:ext cx="4439479" cy="14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93"/>
              </a:lnSpc>
            </a:pPr>
            <a:r>
              <a:rPr lang="en-US" sz="3244" spc="-64" u="sng">
                <a:solidFill>
                  <a:srgbClr val="C47C00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2-week program:</a:t>
            </a:r>
          </a:p>
          <a:p>
            <a:pPr algn="l">
              <a:lnSpc>
                <a:spcPts val="3893"/>
              </a:lnSpc>
            </a:pPr>
            <a:r>
              <a:rPr lang="en-US" sz="3244" spc="-64">
                <a:solidFill>
                  <a:srgbClr val="C47C00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July 11 - July 25</a:t>
            </a:r>
          </a:p>
          <a:p>
            <a:pPr algn="l">
              <a:lnSpc>
                <a:spcPts val="3893"/>
              </a:lnSpc>
            </a:pPr>
            <a:r>
              <a:rPr lang="en-US" sz="3244" spc="-64">
                <a:solidFill>
                  <a:srgbClr val="C47C00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$4,000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406914" y="2404072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5827988" y="954278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1270481" y="2701250"/>
            <a:ext cx="5825403" cy="5825403"/>
          </a:xfrm>
          <a:custGeom>
            <a:avLst/>
            <a:gdLst/>
            <a:ahLst/>
            <a:cxnLst/>
            <a:rect r="r" b="b" t="t" l="l"/>
            <a:pathLst>
              <a:path h="5825403" w="5825403">
                <a:moveTo>
                  <a:pt x="0" y="0"/>
                </a:moveTo>
                <a:lnTo>
                  <a:pt x="5825403" y="0"/>
                </a:lnTo>
                <a:lnTo>
                  <a:pt x="5825403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181100" y="777899"/>
            <a:ext cx="1300208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Summer Program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45891" y="9344025"/>
            <a:ext cx="3969166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10610" y="3173960"/>
            <a:ext cx="9090079" cy="422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3453" indent="-236726" lvl="1">
              <a:lnSpc>
                <a:spcPts val="3070"/>
              </a:lnSpc>
              <a:buFont typeface="Arial"/>
              <a:buChar char="•"/>
            </a:pPr>
            <a:r>
              <a:rPr lang="en-US" sz="21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Ages 12-17</a:t>
            </a:r>
          </a:p>
          <a:p>
            <a:pPr algn="l" marL="473453" indent="-236726" lvl="1">
              <a:lnSpc>
                <a:spcPts val="3070"/>
              </a:lnSpc>
              <a:buFont typeface="Arial"/>
              <a:buChar char="•"/>
            </a:pPr>
            <a:r>
              <a:rPr lang="en-US" sz="21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Do not have to be enrolled at Thornton Academy</a:t>
            </a:r>
          </a:p>
          <a:p>
            <a:pPr algn="l" marL="473453" indent="-236726" lvl="1">
              <a:lnSpc>
                <a:spcPts val="3070"/>
              </a:lnSpc>
              <a:buFont typeface="Arial"/>
              <a:buChar char="•"/>
            </a:pPr>
            <a:r>
              <a:rPr lang="en-US" sz="21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2 Classes in the morning, activities in the afternoon, trips on the weekend</a:t>
            </a:r>
          </a:p>
          <a:p>
            <a:pPr algn="l" marL="473453" indent="-236726" lvl="1">
              <a:lnSpc>
                <a:spcPts val="3070"/>
              </a:lnSpc>
              <a:buFont typeface="Arial"/>
              <a:buChar char="•"/>
            </a:pPr>
            <a:r>
              <a:rPr lang="en-US" sz="21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Courses include: ELL, Photography, Robotics, Acting, Marine Ecology + more</a:t>
            </a:r>
          </a:p>
          <a:p>
            <a:pPr algn="l" marL="473453" indent="-236726" lvl="1">
              <a:lnSpc>
                <a:spcPts val="3070"/>
              </a:lnSpc>
              <a:buFont typeface="Arial"/>
              <a:buChar char="•"/>
            </a:pPr>
            <a:r>
              <a:rPr lang="en-US" sz="21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Tourist visa</a:t>
            </a:r>
          </a:p>
          <a:p>
            <a:pPr algn="l" marL="473453" indent="-236726" lvl="1">
              <a:lnSpc>
                <a:spcPts val="3070"/>
              </a:lnSpc>
              <a:buFont typeface="Arial"/>
              <a:buChar char="•"/>
            </a:pPr>
            <a:r>
              <a:rPr lang="en-US" sz="21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Accommodations in our on-campus dormitory</a:t>
            </a:r>
          </a:p>
          <a:p>
            <a:pPr algn="l" marL="473453" indent="-236726" lvl="1">
              <a:lnSpc>
                <a:spcPts val="3070"/>
              </a:lnSpc>
              <a:buFont typeface="Arial"/>
              <a:buChar char="•"/>
            </a:pPr>
            <a:r>
              <a:rPr lang="en-US" sz="21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Health insurance and airport transfer included (BOS and PWM)</a:t>
            </a:r>
          </a:p>
          <a:p>
            <a:pPr algn="l" marL="473453" indent="-236726" lvl="1">
              <a:lnSpc>
                <a:spcPts val="3070"/>
              </a:lnSpc>
              <a:buFont typeface="Arial"/>
              <a:buChar char="•"/>
            </a:pPr>
            <a:r>
              <a:rPr lang="en-US" sz="21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Example activities: Boston, lobster boat cruise, shopping, amusement park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10610" y="2577425"/>
            <a:ext cx="4871910" cy="596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5"/>
              </a:lnSpc>
              <a:spcBef>
                <a:spcPct val="0"/>
              </a:spcBef>
            </a:pPr>
            <a:r>
              <a:rPr lang="en-US" b="true" sz="3139" spc="3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Details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652785" y="3072411"/>
            <a:ext cx="8938064" cy="5967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4688" indent="-252344" lvl="1">
              <a:lnSpc>
                <a:spcPts val="3670"/>
              </a:lnSpc>
              <a:buFont typeface="Arial"/>
              <a:buChar char="•"/>
            </a:pPr>
            <a:r>
              <a:rPr lang="en-US" sz="2337" spc="116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Standard Program: take 6 courses, earn a Thornton Academy Diploma with a Thornton Academy Transcript.</a:t>
            </a:r>
          </a:p>
          <a:p>
            <a:pPr algn="l" marL="504688" indent="-252344" lvl="1">
              <a:lnSpc>
                <a:spcPts val="3670"/>
              </a:lnSpc>
              <a:buFont typeface="Arial"/>
              <a:buChar char="•"/>
            </a:pPr>
            <a:r>
              <a:rPr lang="en-US" sz="2337" spc="116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Hybrid Dual Diploma: For J-1 students. 2 credits are awarded for their J-1 year. Take 4 additional courses. Can begin before, during or after the J-1 year.</a:t>
            </a:r>
          </a:p>
          <a:p>
            <a:pPr algn="l" marL="504688" indent="-252344" lvl="1">
              <a:lnSpc>
                <a:spcPts val="3670"/>
              </a:lnSpc>
              <a:buFont typeface="Arial"/>
              <a:buChar char="•"/>
            </a:pPr>
            <a:r>
              <a:rPr lang="en-US" sz="2337" spc="116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About:</a:t>
            </a:r>
          </a:p>
          <a:p>
            <a:pPr algn="l" marL="1009376" indent="-336459" lvl="2">
              <a:lnSpc>
                <a:spcPts val="3670"/>
              </a:lnSpc>
              <a:buFont typeface="Arial"/>
              <a:buChar char="⚬"/>
            </a:pPr>
            <a:r>
              <a:rPr lang="en-US" sz="2337" spc="116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Average time: 3 years</a:t>
            </a:r>
          </a:p>
          <a:p>
            <a:pPr algn="l" marL="1009376" indent="-336459" lvl="2">
              <a:lnSpc>
                <a:spcPts val="3670"/>
              </a:lnSpc>
              <a:buFont typeface="Arial"/>
              <a:buChar char="⚬"/>
            </a:pPr>
            <a:r>
              <a:rPr lang="en-US" sz="2337" spc="116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Certified teachers</a:t>
            </a:r>
          </a:p>
          <a:p>
            <a:pPr algn="l" marL="1009376" indent="-336459" lvl="2">
              <a:lnSpc>
                <a:spcPts val="3670"/>
              </a:lnSpc>
              <a:buFont typeface="Arial"/>
              <a:buChar char="⚬"/>
            </a:pPr>
            <a:r>
              <a:rPr lang="en-US" sz="2337" spc="116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self-paced</a:t>
            </a:r>
          </a:p>
          <a:p>
            <a:pPr algn="l" marL="1009376" indent="-336459" lvl="2">
              <a:lnSpc>
                <a:spcPts val="3670"/>
              </a:lnSpc>
              <a:buFont typeface="Arial"/>
              <a:buChar char="⚬"/>
            </a:pPr>
            <a:r>
              <a:rPr lang="en-US" sz="2337" spc="116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Elective and core courses</a:t>
            </a:r>
          </a:p>
          <a:p>
            <a:pPr algn="l" marL="1009376" indent="-336459" lvl="2">
              <a:lnSpc>
                <a:spcPts val="3670"/>
              </a:lnSpc>
              <a:buFont typeface="Arial"/>
              <a:buChar char="⚬"/>
            </a:pPr>
            <a:r>
              <a:rPr lang="en-US" sz="2337" spc="116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24/7 synchronous tutoring</a:t>
            </a:r>
          </a:p>
          <a:p>
            <a:pPr algn="l" marL="1009376" indent="-336459" lvl="2">
              <a:lnSpc>
                <a:spcPts val="3670"/>
              </a:lnSpc>
              <a:buFont typeface="Arial"/>
              <a:buChar char="⚬"/>
            </a:pPr>
            <a:r>
              <a:rPr lang="en-US" sz="2337" spc="116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optional lectures</a:t>
            </a:r>
          </a:p>
          <a:p>
            <a:pPr algn="l" marL="1009376" indent="-336459" lvl="2">
              <a:lnSpc>
                <a:spcPts val="3670"/>
              </a:lnSpc>
              <a:buFont typeface="Arial"/>
              <a:buChar char="⚬"/>
            </a:pPr>
            <a:r>
              <a:rPr lang="en-US" sz="2337" spc="116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ACT/SAT/IELTS prep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6652785" y="2840611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6652785" y="1038225"/>
            <a:ext cx="10661021" cy="150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999"/>
              </a:lnSpc>
            </a:pPr>
            <a:r>
              <a:rPr lang="en-US" sz="9999" spc="-199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Dual Diploma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993491" y="9191625"/>
            <a:ext cx="3652608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28700" y="1028700"/>
            <a:ext cx="4968919" cy="7453378"/>
            <a:chOff x="0" y="0"/>
            <a:chExt cx="6350000" cy="9525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57684" t="0" r="-67370" b="0"/>
              </a:stretch>
            </a:blipFill>
          </p:spPr>
        </p:sp>
      </p:grp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93491" y="2437410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0">
            <a:off x="6347659" y="9376093"/>
            <a:ext cx="9293775" cy="0"/>
          </a:xfrm>
          <a:prstGeom prst="line">
            <a:avLst/>
          </a:prstGeom>
          <a:ln cap="flat" w="28575">
            <a:solidFill>
              <a:srgbClr val="C47C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028700" y="625499"/>
            <a:ext cx="13002083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59"/>
              </a:lnSpc>
            </a:pPr>
            <a:r>
              <a:rPr lang="en-US" sz="10049" spc="-200">
                <a:solidFill>
                  <a:srgbClr val="820024"/>
                </a:solidFill>
                <a:latin typeface="Iowan Old Style BT Bold"/>
                <a:ea typeface="Iowan Old Style BT Bold"/>
                <a:cs typeface="Iowan Old Style BT Bold"/>
                <a:sym typeface="Iowan Old Style BT Bold"/>
              </a:rPr>
              <a:t>Partnerships</a:t>
            </a: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1624795" y="1028700"/>
            <a:ext cx="4918240" cy="7377361"/>
            <a:chOff x="0" y="0"/>
            <a:chExt cx="6350000" cy="9525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6350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2"/>
              <a:stretch>
                <a:fillRect l="-63421" t="0" r="-63421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93491" y="9191625"/>
            <a:ext cx="3701478" cy="3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spc="705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THORNTON ACADEMY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864565"/>
            <a:ext cx="9258567" cy="3108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8221" indent="-269110" lvl="1">
              <a:lnSpc>
                <a:spcPts val="3490"/>
              </a:lnSpc>
              <a:buFont typeface="Arial"/>
              <a:buChar char="•"/>
            </a:pPr>
            <a:r>
              <a:rPr lang="en-US" sz="24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University admission agreements</a:t>
            </a:r>
          </a:p>
          <a:p>
            <a:pPr algn="l" marL="1076442" indent="-358814" lvl="2">
              <a:lnSpc>
                <a:spcPts val="3490"/>
              </a:lnSpc>
              <a:buFont typeface="Arial"/>
              <a:buChar char="⚬"/>
            </a:pPr>
            <a:r>
              <a:rPr lang="en-US" sz="24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Existing: UMaine, University of New England, FIT, SUNY Albany</a:t>
            </a:r>
          </a:p>
          <a:p>
            <a:pPr algn="l" marL="538221" indent="-269110" lvl="1">
              <a:lnSpc>
                <a:spcPts val="3490"/>
              </a:lnSpc>
              <a:buFont typeface="Arial"/>
              <a:buChar char="•"/>
            </a:pPr>
            <a:r>
              <a:rPr lang="en-US" sz="24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High school partnerships:</a:t>
            </a:r>
          </a:p>
          <a:p>
            <a:pPr algn="l" marL="1076442" indent="-358814" lvl="2">
              <a:lnSpc>
                <a:spcPts val="3490"/>
              </a:lnSpc>
              <a:buFont typeface="Arial"/>
              <a:buChar char="⚬"/>
            </a:pPr>
            <a:r>
              <a:rPr lang="en-US" sz="24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Dual diploma</a:t>
            </a:r>
          </a:p>
          <a:p>
            <a:pPr algn="l" marL="1076442" indent="-358814" lvl="2">
              <a:lnSpc>
                <a:spcPts val="3490"/>
              </a:lnSpc>
              <a:buFont typeface="Arial"/>
              <a:buChar char="⚬"/>
            </a:pPr>
            <a:r>
              <a:rPr lang="en-US" sz="24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Online programs</a:t>
            </a:r>
          </a:p>
          <a:p>
            <a:pPr algn="l" marL="538221" indent="-269110" lvl="1">
              <a:lnSpc>
                <a:spcPts val="3490"/>
              </a:lnSpc>
              <a:buFont typeface="Arial"/>
              <a:buChar char="•"/>
            </a:pPr>
            <a:r>
              <a:rPr lang="en-US" sz="2492" spc="2">
                <a:solidFill>
                  <a:srgbClr val="820024"/>
                </a:solidFill>
                <a:latin typeface="Trade Gothic"/>
                <a:ea typeface="Trade Gothic"/>
                <a:cs typeface="Trade Gothic"/>
                <a:sym typeface="Trade Gothic"/>
              </a:rPr>
              <a:t>Custom Summer Programs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93491" y="2858456"/>
            <a:ext cx="4871910" cy="596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5"/>
              </a:lnSpc>
              <a:spcBef>
                <a:spcPct val="0"/>
              </a:spcBef>
            </a:pPr>
            <a:r>
              <a:rPr lang="en-US" b="true" sz="3139" spc="3">
                <a:solidFill>
                  <a:srgbClr val="820024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We’re interested!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DAHDclq2gT8</dc:identifier>
  <dcterms:modified xsi:type="dcterms:W3CDTF">2011-08-01T06:04:30Z</dcterms:modified>
  <cp:revision>1</cp:revision>
  <dc:title>Agent Training PPT Thornton Academy 2026</dc:title>
</cp:coreProperties>
</file>