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9"/>
  </p:notesMasterIdLst>
  <p:sldIdLst>
    <p:sldId id="396" r:id="rId3"/>
    <p:sldId id="528" r:id="rId4"/>
    <p:sldId id="412" r:id="rId5"/>
    <p:sldId id="529" r:id="rId6"/>
    <p:sldId id="552" r:id="rId7"/>
    <p:sldId id="554" r:id="rId8"/>
    <p:sldId id="545" r:id="rId9"/>
    <p:sldId id="544" r:id="rId10"/>
    <p:sldId id="423" r:id="rId11"/>
    <p:sldId id="555" r:id="rId12"/>
    <p:sldId id="556" r:id="rId13"/>
    <p:sldId id="557" r:id="rId14"/>
    <p:sldId id="558" r:id="rId15"/>
    <p:sldId id="559" r:id="rId16"/>
    <p:sldId id="400" r:id="rId17"/>
    <p:sldId id="560"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1A6374-D99B-4C16-B8F5-E848331D7161}" v="2" dt="2026-04-03T13:55:29.9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688" autoAdjust="0"/>
  </p:normalViewPr>
  <p:slideViewPr>
    <p:cSldViewPr snapToGrid="0">
      <p:cViewPr varScale="1">
        <p:scale>
          <a:sx n="91" d="100"/>
          <a:sy n="91" d="100"/>
        </p:scale>
        <p:origin x="12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Reynolds" userId="d6cffc0c-d655-489e-baac-9419a343f338" providerId="ADAL" clId="{F3F5ACB5-1864-4179-98B0-586A98C179BB}"/>
    <pc:docChg chg="addSld delSld modSld sldOrd">
      <pc:chgData name="Kimberly Reynolds" userId="d6cffc0c-d655-489e-baac-9419a343f338" providerId="ADAL" clId="{F3F5ACB5-1864-4179-98B0-586A98C179BB}" dt="2026-04-03T13:56:17.800" v="15" actId="47"/>
      <pc:docMkLst>
        <pc:docMk/>
      </pc:docMkLst>
      <pc:sldChg chg="addSp modSp mod">
        <pc:chgData name="Kimberly Reynolds" userId="d6cffc0c-d655-489e-baac-9419a343f338" providerId="ADAL" clId="{F3F5ACB5-1864-4179-98B0-586A98C179BB}" dt="2026-04-03T13:56:02.821" v="11" actId="1076"/>
        <pc:sldMkLst>
          <pc:docMk/>
          <pc:sldMk cId="712725409" sldId="529"/>
        </pc:sldMkLst>
        <pc:picChg chg="mod">
          <ac:chgData name="Kimberly Reynolds" userId="d6cffc0c-d655-489e-baac-9419a343f338" providerId="ADAL" clId="{F3F5ACB5-1864-4179-98B0-586A98C179BB}" dt="2026-04-03T13:56:02.821" v="11" actId="1076"/>
          <ac:picMkLst>
            <pc:docMk/>
            <pc:sldMk cId="712725409" sldId="529"/>
            <ac:picMk id="11" creationId="{2C96F673-43FC-8263-711E-6F5F22068D1A}"/>
          </ac:picMkLst>
        </pc:picChg>
        <pc:picChg chg="mod">
          <ac:chgData name="Kimberly Reynolds" userId="d6cffc0c-d655-489e-baac-9419a343f338" providerId="ADAL" clId="{F3F5ACB5-1864-4179-98B0-586A98C179BB}" dt="2026-04-03T13:55:28.525" v="3" actId="1076"/>
          <ac:picMkLst>
            <pc:docMk/>
            <pc:sldMk cId="712725409" sldId="529"/>
            <ac:picMk id="14" creationId="{4C81BED7-A638-71BF-05E1-CE795701D42C}"/>
          </ac:picMkLst>
        </pc:picChg>
        <pc:picChg chg="add mod">
          <ac:chgData name="Kimberly Reynolds" userId="d6cffc0c-d655-489e-baac-9419a343f338" providerId="ADAL" clId="{F3F5ACB5-1864-4179-98B0-586A98C179BB}" dt="2026-04-03T13:55:52.815" v="9" actId="1076"/>
          <ac:picMkLst>
            <pc:docMk/>
            <pc:sldMk cId="712725409" sldId="529"/>
            <ac:picMk id="15" creationId="{739DBB1A-5C9E-74B9-A6BD-743E09C74C18}"/>
          </ac:picMkLst>
        </pc:picChg>
        <pc:picChg chg="add mod">
          <ac:chgData name="Kimberly Reynolds" userId="d6cffc0c-d655-489e-baac-9419a343f338" providerId="ADAL" clId="{F3F5ACB5-1864-4179-98B0-586A98C179BB}" dt="2026-04-03T13:55:45.746" v="8" actId="1076"/>
          <ac:picMkLst>
            <pc:docMk/>
            <pc:sldMk cId="712725409" sldId="529"/>
            <ac:picMk id="16" creationId="{26501A34-A979-F9F4-A48C-56FF78AEC126}"/>
          </ac:picMkLst>
        </pc:picChg>
      </pc:sldChg>
      <pc:sldChg chg="del">
        <pc:chgData name="Kimberly Reynolds" userId="d6cffc0c-d655-489e-baac-9419a343f338" providerId="ADAL" clId="{F3F5ACB5-1864-4179-98B0-586A98C179BB}" dt="2026-04-03T13:56:17.800" v="15" actId="47"/>
        <pc:sldMkLst>
          <pc:docMk/>
          <pc:sldMk cId="2549549105" sldId="531"/>
        </pc:sldMkLst>
      </pc:sldChg>
      <pc:sldChg chg="add ord">
        <pc:chgData name="Kimberly Reynolds" userId="d6cffc0c-d655-489e-baac-9419a343f338" providerId="ADAL" clId="{F3F5ACB5-1864-4179-98B0-586A98C179BB}" dt="2026-04-03T13:56:15.936" v="14"/>
        <pc:sldMkLst>
          <pc:docMk/>
          <pc:sldMk cId="426587901" sldId="56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ctr"/>
          <c:showLegendKey val="0"/>
          <c:showVal val="0"/>
          <c:showCatName val="0"/>
          <c:showSerName val="0"/>
          <c:showPercent val="1"/>
          <c:showBubbleSize val="0"/>
          <c:showLeaderLines val="0"/>
        </c:dLbls>
        <c:firstSliceAng val="0"/>
      </c:pieChart>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Sheet1!$A$5</c:f>
              <c:strCache>
                <c:ptCount val="1"/>
                <c:pt idx="0">
                  <c:v>  Teacher Compensation</c:v>
                </c:pt>
              </c:strCache>
            </c:strRef>
          </c:tx>
          <c:dPt>
            <c:idx val="0"/>
            <c:bubble3D val="0"/>
            <c:spPr>
              <a:solidFill>
                <a:schemeClr val="accent4">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8EF-44B0-B75D-725D915137D6}"/>
              </c:ext>
            </c:extLst>
          </c:dPt>
          <c:dPt>
            <c:idx val="1"/>
            <c:bubble3D val="0"/>
            <c:spPr>
              <a:solidFill>
                <a:schemeClr val="accent4">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8EF-44B0-B75D-725D915137D6}"/>
              </c:ext>
            </c:extLst>
          </c:dPt>
          <c:dLbls>
            <c:dLbl>
              <c:idx val="0"/>
              <c:delete val="1"/>
              <c:extLst>
                <c:ext xmlns:c15="http://schemas.microsoft.com/office/drawing/2012/chart" uri="{CE6537A1-D6FC-4f65-9D91-7224C49458BB}"/>
                <c:ext xmlns:c16="http://schemas.microsoft.com/office/drawing/2014/chart" uri="{C3380CC4-5D6E-409C-BE32-E72D297353CC}">
                  <c16:uniqueId val="{00000001-48EF-44B0-B75D-725D915137D6}"/>
                </c:ext>
              </c:extLst>
            </c:dLbl>
            <c:spPr>
              <a:solidFill>
                <a:schemeClr val="tx1"/>
              </a:solid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val>
            <c:numRef>
              <c:f>Sheet1!$B$5:$C$5</c:f>
              <c:numCache>
                <c:formatCode>#,##0</c:formatCode>
                <c:ptCount val="2"/>
                <c:pt idx="0">
                  <c:v>142503230</c:v>
                </c:pt>
                <c:pt idx="1">
                  <c:v>77761626</c:v>
                </c:pt>
              </c:numCache>
            </c:numRef>
          </c:val>
          <c:extLst>
            <c:ext xmlns:c16="http://schemas.microsoft.com/office/drawing/2014/chart" uri="{C3380CC4-5D6E-409C-BE32-E72D297353CC}">
              <c16:uniqueId val="{00000004-48EF-44B0-B75D-725D915137D6}"/>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Sheet1!$A$8</c:f>
              <c:strCache>
                <c:ptCount val="1"/>
                <c:pt idx="0">
                  <c:v>  Technology/Hardware/Software</c:v>
                </c:pt>
              </c:strCache>
            </c:strRef>
          </c:tx>
          <c:dPt>
            <c:idx val="0"/>
            <c:bubble3D val="0"/>
            <c:spPr>
              <a:solidFill>
                <a:schemeClr val="accent4">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B01-4E5E-AE5C-A2604EE95D89}"/>
              </c:ext>
            </c:extLst>
          </c:dPt>
          <c:dPt>
            <c:idx val="1"/>
            <c:bubble3D val="0"/>
            <c:spPr>
              <a:solidFill>
                <a:schemeClr val="accent4">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B01-4E5E-AE5C-A2604EE95D89}"/>
              </c:ext>
            </c:extLst>
          </c:dPt>
          <c:dLbls>
            <c:dLbl>
              <c:idx val="0"/>
              <c:delete val="1"/>
              <c:extLst>
                <c:ext xmlns:c15="http://schemas.microsoft.com/office/drawing/2012/chart" uri="{CE6537A1-D6FC-4f65-9D91-7224C49458BB}"/>
                <c:ext xmlns:c16="http://schemas.microsoft.com/office/drawing/2014/chart" uri="{C3380CC4-5D6E-409C-BE32-E72D297353CC}">
                  <c16:uniqueId val="{00000001-0B01-4E5E-AE5C-A2604EE95D89}"/>
                </c:ext>
              </c:extLst>
            </c:dLbl>
            <c:dLbl>
              <c:idx val="1"/>
              <c:spPr>
                <a:solidFill>
                  <a:schemeClr val="dk1"/>
                </a:solidFill>
                <a:ln w="19050" cap="flat" cmpd="sng" algn="ctr">
                  <a:solidFill>
                    <a:schemeClr val="dk1">
                      <a:shade val="15000"/>
                    </a:schemeClr>
                  </a:solidFill>
                  <a:prstDash val="solid"/>
                  <a:miter lim="800000"/>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3-0B01-4E5E-AE5C-A2604EE95D8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val>
            <c:numRef>
              <c:f>Sheet1!$B$8:$C$8</c:f>
              <c:numCache>
                <c:formatCode>#,##0</c:formatCode>
                <c:ptCount val="2"/>
                <c:pt idx="0">
                  <c:v>2746557</c:v>
                </c:pt>
                <c:pt idx="1">
                  <c:v>20273639</c:v>
                </c:pt>
              </c:numCache>
            </c:numRef>
          </c:val>
          <c:extLst>
            <c:ext xmlns:c16="http://schemas.microsoft.com/office/drawing/2014/chart" uri="{C3380CC4-5D6E-409C-BE32-E72D297353CC}">
              <c16:uniqueId val="{00000004-0B01-4E5E-AE5C-A2604EE95D89}"/>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Sheet1!$A$4</c:f>
              <c:strCache>
                <c:ptCount val="1"/>
                <c:pt idx="0">
                  <c:v>  Safety and Security</c:v>
                </c:pt>
              </c:strCache>
            </c:strRef>
          </c:tx>
          <c:dPt>
            <c:idx val="0"/>
            <c:bubble3D val="0"/>
            <c:spPr>
              <a:solidFill>
                <a:schemeClr val="accent4">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A9F-42FA-B2A2-753983F94284}"/>
              </c:ext>
            </c:extLst>
          </c:dPt>
          <c:dPt>
            <c:idx val="1"/>
            <c:bubble3D val="0"/>
            <c:spPr>
              <a:solidFill>
                <a:schemeClr val="accent4">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A9F-42FA-B2A2-753983F94284}"/>
              </c:ext>
            </c:extLst>
          </c:dPt>
          <c:dLbls>
            <c:dLbl>
              <c:idx val="0"/>
              <c:delete val="1"/>
              <c:extLst>
                <c:ext xmlns:c15="http://schemas.microsoft.com/office/drawing/2012/chart" uri="{CE6537A1-D6FC-4f65-9D91-7224C49458BB}"/>
                <c:ext xmlns:c16="http://schemas.microsoft.com/office/drawing/2014/chart" uri="{C3380CC4-5D6E-409C-BE32-E72D297353CC}">
                  <c16:uniqueId val="{00000001-5A9F-42FA-B2A2-753983F94284}"/>
                </c:ext>
              </c:extLst>
            </c:dLbl>
            <c:dLbl>
              <c:idx val="1"/>
              <c:spPr>
                <a:solidFill>
                  <a:schemeClr val="dk1"/>
                </a:solidFill>
                <a:ln w="19050" cap="flat" cmpd="sng" algn="ctr">
                  <a:solidFill>
                    <a:schemeClr val="dk1">
                      <a:shade val="15000"/>
                    </a:schemeClr>
                  </a:solidFill>
                  <a:prstDash val="solid"/>
                  <a:miter lim="800000"/>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3-5A9F-42FA-B2A2-753983F94284}"/>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val>
            <c:numRef>
              <c:f>Sheet1!$B$4:$C$4</c:f>
              <c:numCache>
                <c:formatCode>#,##0</c:formatCode>
                <c:ptCount val="2"/>
                <c:pt idx="0">
                  <c:v>2398861</c:v>
                </c:pt>
                <c:pt idx="1">
                  <c:v>3811989</c:v>
                </c:pt>
              </c:numCache>
            </c:numRef>
          </c:val>
          <c:extLst>
            <c:ext xmlns:c16="http://schemas.microsoft.com/office/drawing/2014/chart" uri="{C3380CC4-5D6E-409C-BE32-E72D297353CC}">
              <c16:uniqueId val="{00000004-5A9F-42FA-B2A2-753983F94284}"/>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Sheet1!$A$2</c:f>
              <c:strCache>
                <c:ptCount val="1"/>
                <c:pt idx="0">
                  <c:v>  Student Transportation</c:v>
                </c:pt>
              </c:strCache>
            </c:strRef>
          </c:tx>
          <c:dPt>
            <c:idx val="0"/>
            <c:bubble3D val="0"/>
            <c:spPr>
              <a:solidFill>
                <a:schemeClr val="accent4">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216-434B-B149-D84EE8FF10C2}"/>
              </c:ext>
            </c:extLst>
          </c:dPt>
          <c:dPt>
            <c:idx val="1"/>
            <c:bubble3D val="0"/>
            <c:spPr>
              <a:solidFill>
                <a:schemeClr val="accent4">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216-434B-B149-D84EE8FF10C2}"/>
              </c:ext>
            </c:extLst>
          </c:dPt>
          <c:dLbls>
            <c:dLbl>
              <c:idx val="0"/>
              <c:delete val="1"/>
              <c:extLst>
                <c:ext xmlns:c15="http://schemas.microsoft.com/office/drawing/2012/chart" uri="{CE6537A1-D6FC-4f65-9D91-7224C49458BB}"/>
                <c:ext xmlns:c16="http://schemas.microsoft.com/office/drawing/2014/chart" uri="{C3380CC4-5D6E-409C-BE32-E72D297353CC}">
                  <c16:uniqueId val="{00000001-F216-434B-B149-D84EE8FF10C2}"/>
                </c:ext>
              </c:extLst>
            </c:dLbl>
            <c:dLbl>
              <c:idx val="1"/>
              <c:spPr>
                <a:solidFill>
                  <a:schemeClr val="dk1"/>
                </a:solidFill>
                <a:ln w="19050" cap="flat" cmpd="sng" algn="ctr">
                  <a:solidFill>
                    <a:schemeClr val="dk1">
                      <a:shade val="15000"/>
                    </a:schemeClr>
                  </a:solidFill>
                  <a:prstDash val="solid"/>
                  <a:miter lim="800000"/>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extLst>
                <c:ext xmlns:c16="http://schemas.microsoft.com/office/drawing/2014/chart" uri="{C3380CC4-5D6E-409C-BE32-E72D297353CC}">
                  <c16:uniqueId val="{00000003-F216-434B-B149-D84EE8FF10C2}"/>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val>
            <c:numRef>
              <c:f>Sheet1!$B$2:$C$2</c:f>
              <c:numCache>
                <c:formatCode>"$"#,##0_);[Red]\("$"#,##0\)</c:formatCode>
                <c:ptCount val="2"/>
                <c:pt idx="0">
                  <c:v>10996881</c:v>
                </c:pt>
                <c:pt idx="1">
                  <c:v>21533880</c:v>
                </c:pt>
              </c:numCache>
            </c:numRef>
          </c:val>
          <c:extLst>
            <c:ext xmlns:c16="http://schemas.microsoft.com/office/drawing/2014/chart" uri="{C3380CC4-5D6E-409C-BE32-E72D297353CC}">
              <c16:uniqueId val="{00000004-F216-434B-B149-D84EE8FF10C2}"/>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colors5.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5T19:56:02.50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2101 1,'-30'1,"1"2,0 1,0 1,-54 17,48-12,2-3,-1-3,1 0,-1-2,0-2,-35-4,-19 2,-1363 2,1441 0,0 0,0 1,0 1,0 0,-12 4,4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5T19:56:31.71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2258 31,'-950'0,"929"-1,0-1,-36-9,-30-2,-445 9,273 7,-48-3,284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5T19:35:35.77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2301 1,'-21'1,"0"1,-37 9,35-6,1-1,-28 1,-577-3,303-4,291 0,-60-11,59 8,-57-4,-524 10,600 1,0 0,-1 0,2 2,-1 0,0 0,1 1,0 1,-17 10,11-7,0 0,-42 12,42-15,3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25T19:35:40.91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2315 61,'-28'0,"1"-2,-1-1,-38-9,-133-16,153 20,0 3,0 2,-92 6,34-1,-650-2,733 1,1 1,-39 10,37-7,0-1,-28 1,12-2,1 2,-1 1,-57 18,74-18,-20 1,0-1,-1-2,1-2,-75-6,12 0,80 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2473" tIns="46237" rIns="92473" bIns="4623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2473" tIns="46237" rIns="92473" bIns="46237" rtlCol="0"/>
          <a:lstStyle>
            <a:lvl1pPr algn="r">
              <a:defRPr sz="1200"/>
            </a:lvl1pPr>
          </a:lstStyle>
          <a:p>
            <a:fld id="{A497B948-8AE9-4EEB-8633-51666444E332}" type="datetimeFigureOut">
              <a:rPr lang="en-US" smtClean="0"/>
              <a:t>4/3/2026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473" tIns="46237" rIns="92473" bIns="4623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2473" tIns="46237" rIns="92473" bIns="4623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0"/>
            <a:ext cx="3037840" cy="466433"/>
          </a:xfrm>
          <a:prstGeom prst="rect">
            <a:avLst/>
          </a:prstGeom>
        </p:spPr>
        <p:txBody>
          <a:bodyPr vert="horz" lIns="92473" tIns="46237" rIns="92473" bIns="4623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0"/>
            <a:ext cx="3037840" cy="466433"/>
          </a:xfrm>
          <a:prstGeom prst="rect">
            <a:avLst/>
          </a:prstGeom>
        </p:spPr>
        <p:txBody>
          <a:bodyPr vert="horz" lIns="92473" tIns="46237" rIns="92473" bIns="46237" rtlCol="0" anchor="b"/>
          <a:lstStyle>
            <a:lvl1pPr algn="r">
              <a:defRPr sz="1200"/>
            </a:lvl1pPr>
          </a:lstStyle>
          <a:p>
            <a:fld id="{DCA8D092-4D3C-4A45-8AF2-7CB0FCCFFFDB}" type="slidenum">
              <a:rPr lang="en-US" smtClean="0"/>
              <a:t>‹#›</a:t>
            </a:fld>
            <a:endParaRPr lang="en-US"/>
          </a:p>
        </p:txBody>
      </p:sp>
    </p:spTree>
    <p:extLst>
      <p:ext uri="{BB962C8B-B14F-4D97-AF65-F5344CB8AC3E}">
        <p14:creationId xmlns:p14="http://schemas.microsoft.com/office/powerpoint/2010/main" val="1985732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28299" rtl="0" eaLnBrk="1" fontAlgn="auto" latinLnBrk="0" hangingPunct="1">
              <a:lnSpc>
                <a:spcPct val="100000"/>
              </a:lnSpc>
              <a:spcBef>
                <a:spcPts val="0"/>
              </a:spcBef>
              <a:spcAft>
                <a:spcPts val="0"/>
              </a:spcAft>
              <a:buClrTx/>
              <a:buSzTx/>
              <a:buFontTx/>
              <a:buNone/>
              <a:tabLst/>
              <a:defRPr/>
            </a:pPr>
            <a:fld id="{B1935938-0BD2-4DDC-9312-3ABB671BE0E2}"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28299"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3506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27 version</a:t>
            </a:r>
          </a:p>
        </p:txBody>
      </p:sp>
      <p:sp>
        <p:nvSpPr>
          <p:cNvPr id="4" name="Slide Number Placeholder 3"/>
          <p:cNvSpPr>
            <a:spLocks noGrp="1"/>
          </p:cNvSpPr>
          <p:nvPr>
            <p:ph type="sldNum" sz="quarter" idx="5"/>
          </p:nvPr>
        </p:nvSpPr>
        <p:spPr/>
        <p:txBody>
          <a:bodyPr/>
          <a:lstStyle/>
          <a:p>
            <a:pPr defTabSz="924733">
              <a:defRPr/>
            </a:pPr>
            <a:fld id="{5E8FC1B6-0C1E-48FC-96F8-C32988DE434B}" type="slidenum">
              <a:rPr lang="en-US">
                <a:solidFill>
                  <a:prstClr val="black"/>
                </a:solidFill>
                <a:latin typeface="Aptos" panose="02110004020202020204"/>
              </a:rPr>
              <a:pPr defTabSz="924733">
                <a:defRPr/>
              </a:pPr>
              <a:t>3</a:t>
            </a:fld>
            <a:endParaRPr lang="en-US">
              <a:solidFill>
                <a:prstClr val="black"/>
              </a:solidFill>
              <a:latin typeface="Aptos" panose="02110004020202020204"/>
            </a:endParaRPr>
          </a:p>
        </p:txBody>
      </p:sp>
    </p:spTree>
    <p:extLst>
      <p:ext uri="{BB962C8B-B14F-4D97-AF65-F5344CB8AC3E}">
        <p14:creationId xmlns:p14="http://schemas.microsoft.com/office/powerpoint/2010/main" val="2713670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42303">
              <a:defRPr/>
            </a:pPr>
            <a:fld id="{20DC8A84-5725-4F65-8E1C-B775CEB01E9F}" type="slidenum">
              <a:rPr lang="en-US">
                <a:solidFill>
                  <a:prstClr val="black"/>
                </a:solidFill>
                <a:latin typeface="Aptos" panose="02110004020202020204"/>
              </a:rPr>
              <a:pPr defTabSz="942303">
                <a:defRPr/>
              </a:pPr>
              <a:t>4</a:t>
            </a:fld>
            <a:endParaRPr lang="en-US">
              <a:solidFill>
                <a:prstClr val="black"/>
              </a:solidFill>
              <a:latin typeface="Aptos" panose="02110004020202020204"/>
            </a:endParaRPr>
          </a:p>
        </p:txBody>
      </p:sp>
    </p:spTree>
    <p:extLst>
      <p:ext uri="{BB962C8B-B14F-4D97-AF65-F5344CB8AC3E}">
        <p14:creationId xmlns:p14="http://schemas.microsoft.com/office/powerpoint/2010/main" val="2482447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B205E-B4B2-580F-B447-EE1E79D66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625CC-1100-E23E-182F-F63AAB809F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AF44D-301C-E44D-F42A-2217493107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A34455-A9F9-DADE-B5CC-835997DD8D37}"/>
              </a:ext>
            </a:extLst>
          </p:cNvPr>
          <p:cNvSpPr>
            <a:spLocks noGrp="1"/>
          </p:cNvSpPr>
          <p:nvPr>
            <p:ph type="sldNum" sz="quarter" idx="5"/>
          </p:nvPr>
        </p:nvSpPr>
        <p:spPr/>
        <p:txBody>
          <a:bodyPr/>
          <a:lstStyle/>
          <a:p>
            <a:pPr defTabSz="942303">
              <a:defRPr/>
            </a:pPr>
            <a:fld id="{20DC8A84-5725-4F65-8E1C-B775CEB01E9F}" type="slidenum">
              <a:rPr lang="en-US">
                <a:solidFill>
                  <a:prstClr val="black"/>
                </a:solidFill>
                <a:latin typeface="Aptos" panose="02110004020202020204"/>
              </a:rPr>
              <a:pPr defTabSz="942303">
                <a:defRPr/>
              </a:pPr>
              <a:t>7</a:t>
            </a:fld>
            <a:endParaRPr lang="en-US">
              <a:solidFill>
                <a:prstClr val="black"/>
              </a:solidFill>
              <a:latin typeface="Aptos" panose="02110004020202020204"/>
            </a:endParaRPr>
          </a:p>
        </p:txBody>
      </p:sp>
    </p:spTree>
    <p:extLst>
      <p:ext uri="{BB962C8B-B14F-4D97-AF65-F5344CB8AC3E}">
        <p14:creationId xmlns:p14="http://schemas.microsoft.com/office/powerpoint/2010/main" val="1275804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D5EE8-7DC9-2BDA-EFDC-CBAA22ECF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33ED3-99AD-750A-DDA2-1C6489977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085BE-2ABC-F6F5-84F5-0A55CA04B2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42142D-08F3-3F80-8B74-AD80C2417C94}"/>
              </a:ext>
            </a:extLst>
          </p:cNvPr>
          <p:cNvSpPr>
            <a:spLocks noGrp="1"/>
          </p:cNvSpPr>
          <p:nvPr>
            <p:ph type="sldNum" sz="quarter" idx="5"/>
          </p:nvPr>
        </p:nvSpPr>
        <p:spPr/>
        <p:txBody>
          <a:bodyPr/>
          <a:lstStyle/>
          <a:p>
            <a:pPr defTabSz="942303">
              <a:defRPr/>
            </a:pPr>
            <a:fld id="{20DC8A84-5725-4F65-8E1C-B775CEB01E9F}" type="slidenum">
              <a:rPr lang="en-US">
                <a:solidFill>
                  <a:prstClr val="black"/>
                </a:solidFill>
                <a:latin typeface="Aptos" panose="02110004020202020204"/>
              </a:rPr>
              <a:pPr defTabSz="942303">
                <a:defRPr/>
              </a:pPr>
              <a:t>8</a:t>
            </a:fld>
            <a:endParaRPr lang="en-US">
              <a:solidFill>
                <a:prstClr val="black"/>
              </a:solidFill>
              <a:latin typeface="Aptos" panose="02110004020202020204"/>
            </a:endParaRPr>
          </a:p>
        </p:txBody>
      </p:sp>
    </p:spTree>
    <p:extLst>
      <p:ext uri="{BB962C8B-B14F-4D97-AF65-F5344CB8AC3E}">
        <p14:creationId xmlns:p14="http://schemas.microsoft.com/office/powerpoint/2010/main" val="403623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A8D092-4D3C-4A45-8AF2-7CB0FCCFFFDB}" type="slidenum">
              <a:rPr lang="en-US" smtClean="0"/>
              <a:t>15</a:t>
            </a:fld>
            <a:endParaRPr lang="en-US"/>
          </a:p>
        </p:txBody>
      </p:sp>
    </p:spTree>
    <p:extLst>
      <p:ext uri="{BB962C8B-B14F-4D97-AF65-F5344CB8AC3E}">
        <p14:creationId xmlns:p14="http://schemas.microsoft.com/office/powerpoint/2010/main" val="3195070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19398-F633-19B4-68CF-F4274DA13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B1B79-10A4-E7CC-037F-ED80C1B27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F1E08-129A-EDFF-9F86-A8770177F0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E75E75-D66D-8B3F-AE28-CB904DBF1F8B}"/>
              </a:ext>
            </a:extLst>
          </p:cNvPr>
          <p:cNvSpPr>
            <a:spLocks noGrp="1"/>
          </p:cNvSpPr>
          <p:nvPr>
            <p:ph type="sldNum" sz="quarter" idx="5"/>
          </p:nvPr>
        </p:nvSpPr>
        <p:spPr/>
        <p:txBody>
          <a:bodyPr/>
          <a:lstStyle/>
          <a:p>
            <a:pPr defTabSz="942303">
              <a:defRPr/>
            </a:pPr>
            <a:fld id="{20DC8A84-5725-4F65-8E1C-B775CEB01E9F}" type="slidenum">
              <a:rPr lang="en-US">
                <a:solidFill>
                  <a:prstClr val="black"/>
                </a:solidFill>
                <a:latin typeface="Aptos" panose="02110004020202020204"/>
              </a:rPr>
              <a:pPr defTabSz="942303">
                <a:defRPr/>
              </a:pPr>
              <a:t>16</a:t>
            </a:fld>
            <a:endParaRPr lang="en-US">
              <a:solidFill>
                <a:prstClr val="black"/>
              </a:solidFill>
              <a:latin typeface="Aptos" panose="02110004020202020204"/>
            </a:endParaRPr>
          </a:p>
        </p:txBody>
      </p:sp>
    </p:spTree>
    <p:extLst>
      <p:ext uri="{BB962C8B-B14F-4D97-AF65-F5344CB8AC3E}">
        <p14:creationId xmlns:p14="http://schemas.microsoft.com/office/powerpoint/2010/main" val="3989455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FFE5-E8E4-E8B5-337F-676BE49A53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B9AA83-493D-63EA-DCBD-2640B4EEA3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ECAFA4-561D-EDC1-B9F0-CB6AEDAF0B0A}"/>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D4DB7CB2-A4C4-C7F0-3A49-7554FD31C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1CBC9-5508-649A-CA14-FB9E5D578A44}"/>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425398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FC2C9-5987-DCE6-6913-DF0832680C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72C2B5-AF91-B461-DDE3-1DABD3C43A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9CB87F-2B41-E86D-6807-702DDDFAF82C}"/>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B20D86A3-BB0E-9D93-A6D4-AF5793E4F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7A0CA7-8DE6-504C-3FA6-D5434FC62325}"/>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712958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A2CA-75E3-EC71-3298-975BFB3325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6782D7-33D0-BA0D-5DB8-A6CB912AB3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1A208D-CB53-EE63-CC73-F622BD047DE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490DC4FB-FBBD-CDF2-F080-2CF739ED4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58697-9884-4271-6705-93F27CEABDB6}"/>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090885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2BF4-8733-73A9-5143-2C44ED44CA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80BA6E-A257-EBA2-70A3-EC85D58694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2F5CA7-B8A6-689F-83A8-95141A7206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A5790B-D1B4-F5E0-617F-6C3AD7F5FC29}"/>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A2A58BAE-0C35-F237-1E39-A1EF892F4B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FDE72-3F97-4748-D6C3-B958BD6E11AF}"/>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20379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ABAB-2C3F-BBBF-7760-F7FC552104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187818-5979-CC2C-ECA9-50FD065899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63FD79-EBFE-4D1C-F24E-E9C8291AC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4FD7C7-9541-C301-5FC4-E0F648148D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BE7E1A-D0B1-1F54-6B1A-E548795353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1AF87-EB00-315D-CF99-EC1F6260D95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8" name="Footer Placeholder 7">
            <a:extLst>
              <a:ext uri="{FF2B5EF4-FFF2-40B4-BE49-F238E27FC236}">
                <a16:creationId xmlns:a16="http://schemas.microsoft.com/office/drawing/2014/main" id="{C99D9C42-701F-2B8D-273C-DD394DC80D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E4D256-B32A-9D8E-F84E-DDEEB151C790}"/>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546102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FDF8-D5F8-7039-F8B3-3A34881BBC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15FCF0-D57E-15CC-BB6C-B5C51A541E88}"/>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4" name="Footer Placeholder 3">
            <a:extLst>
              <a:ext uri="{FF2B5EF4-FFF2-40B4-BE49-F238E27FC236}">
                <a16:creationId xmlns:a16="http://schemas.microsoft.com/office/drawing/2014/main" id="{29031872-DF1A-E61E-6A19-ED4A9DE8FB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A342CE-837A-5963-56E4-E22D991C4745}"/>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89836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069778-C6FF-6902-2884-6CF613017FDE}"/>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3" name="Footer Placeholder 2">
            <a:extLst>
              <a:ext uri="{FF2B5EF4-FFF2-40B4-BE49-F238E27FC236}">
                <a16:creationId xmlns:a16="http://schemas.microsoft.com/office/drawing/2014/main" id="{DA3E4066-FAE4-768E-4E39-03AD75F7BF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98AD2D-507C-8A6D-1D38-CADF05F12515}"/>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84540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38C-3DE4-DA97-2614-AE627E4C20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7CC955-AB25-56A2-DC65-EB276AC7CA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7F59EE-DB4F-34CA-F712-1491A00551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446717-B1C4-7760-AD20-72A5EA8418B8}"/>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EB9C6E10-16C7-6E6A-FAF9-6303D4D24B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5F0FA-BAAE-079A-B49F-8458879935D9}"/>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504134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0074-B34C-ABA9-5CD4-7DA5F5041B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B82795-512F-4D18-4404-89D2B0860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628F1D-99E2-743C-7A20-55BC6EC95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53EBA9-BA47-D253-FDA1-41642204DDE9}"/>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C0C79BD0-7392-C0CB-1AE4-59F3EDA2D4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BBA994-98F7-2F35-E0FD-A8547291E018}"/>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682217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74EA-5951-376F-6B34-6E4E69C671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5A5266-E9C1-4DD2-45AA-C642DCD687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ACF58-9281-5E4E-1F5D-47332237F01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F09683BF-CC9F-E34F-EFEB-EFC37E7FC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07200-134B-24B2-BA93-63EED45523F8}"/>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1562205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0661B-6CAD-63FD-B89E-EBBD4E59BB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5A5523-311B-A94F-4DB2-07673ABA4D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9D55B-D0FD-1B54-E612-5DB2D02DEB2A}"/>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44B5D3AB-D49C-4542-10EB-A1AF0850BE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1E44D-4935-8448-9A9C-5E3DE9271943}"/>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715877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FFE5-E8E4-E8B5-337F-676BE49A53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B9AA83-493D-63EA-DCBD-2640B4EEA3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ECAFA4-561D-EDC1-B9F0-CB6AEDAF0B0A}"/>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D4DB7CB2-A4C4-C7F0-3A49-7554FD31C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1CBC9-5508-649A-CA14-FB9E5D578A44}"/>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536824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FC2C9-5987-DCE6-6913-DF0832680CC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972C2B5-AF91-B461-DDE3-1DABD3C43A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9CB87F-2B41-E86D-6807-702DDDFAF82C}"/>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B20D86A3-BB0E-9D93-A6D4-AF5793E4F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7A0CA7-8DE6-504C-3FA6-D5434FC62325}"/>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1713015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A2CA-75E3-EC71-3298-975BFB3325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6782D7-33D0-BA0D-5DB8-A6CB912AB3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1A208D-CB53-EE63-CC73-F622BD047DE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490DC4FB-FBBD-CDF2-F080-2CF739ED4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58697-9884-4271-6705-93F27CEABDB6}"/>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888574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2BF4-8733-73A9-5143-2C44ED44CA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80BA6E-A257-EBA2-70A3-EC85D58694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2F5CA7-B8A6-689F-83A8-95141A7206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A5790B-D1B4-F5E0-617F-6C3AD7F5FC29}"/>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A2A58BAE-0C35-F237-1E39-A1EF892F4B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FDE72-3F97-4748-D6C3-B958BD6E11AF}"/>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3086718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ABAB-2C3F-BBBF-7760-F7FC552104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187818-5979-CC2C-ECA9-50FD065899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63FD79-EBFE-4D1C-F24E-E9C8291AC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4FD7C7-9541-C301-5FC4-E0F648148D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BE7E1A-D0B1-1F54-6B1A-E548795353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1AF87-EB00-315D-CF99-EC1F6260D95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8" name="Footer Placeholder 7">
            <a:extLst>
              <a:ext uri="{FF2B5EF4-FFF2-40B4-BE49-F238E27FC236}">
                <a16:creationId xmlns:a16="http://schemas.microsoft.com/office/drawing/2014/main" id="{C99D9C42-701F-2B8D-273C-DD394DC80D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E4D256-B32A-9D8E-F84E-DDEEB151C790}"/>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966734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877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069778-C6FF-6902-2884-6CF613017FDE}"/>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3" name="Footer Placeholder 2">
            <a:extLst>
              <a:ext uri="{FF2B5EF4-FFF2-40B4-BE49-F238E27FC236}">
                <a16:creationId xmlns:a16="http://schemas.microsoft.com/office/drawing/2014/main" id="{DA3E4066-FAE4-768E-4E39-03AD75F7BF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98AD2D-507C-8A6D-1D38-CADF05F12515}"/>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481589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638C-3DE4-DA97-2614-AE627E4C20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7CC955-AB25-56A2-DC65-EB276AC7CA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7F59EE-DB4F-34CA-F712-1491A00551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446717-B1C4-7760-AD20-72A5EA8418B8}"/>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EB9C6E10-16C7-6E6A-FAF9-6303D4D24B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5F0FA-BAAE-079A-B49F-8458879935D9}"/>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694600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0074-B34C-ABA9-5CD4-7DA5F5041B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B82795-512F-4D18-4404-89D2B0860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628F1D-99E2-743C-7A20-55BC6EC95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53EBA9-BA47-D253-FDA1-41642204DDE9}"/>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6" name="Footer Placeholder 5">
            <a:extLst>
              <a:ext uri="{FF2B5EF4-FFF2-40B4-BE49-F238E27FC236}">
                <a16:creationId xmlns:a16="http://schemas.microsoft.com/office/drawing/2014/main" id="{C0C79BD0-7392-C0CB-1AE4-59F3EDA2D4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BBA994-98F7-2F35-E0FD-A8547291E018}"/>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1731555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74EA-5951-376F-6B34-6E4E69C671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5A5266-E9C1-4DD2-45AA-C642DCD687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ACF58-9281-5E4E-1F5D-47332237F016}"/>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F09683BF-CC9F-E34F-EFEB-EFC37E7FC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07200-134B-24B2-BA93-63EED45523F8}"/>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6745849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0661B-6CAD-63FD-B89E-EBBD4E59BB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5A5523-311B-A94F-4DB2-07673ABA4D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9D55B-D0FD-1B54-E612-5DB2D02DEB2A}"/>
              </a:ext>
            </a:extLst>
          </p:cNvPr>
          <p:cNvSpPr>
            <a:spLocks noGrp="1"/>
          </p:cNvSpPr>
          <p:nvPr>
            <p:ph type="dt" sz="half" idx="10"/>
          </p:nvPr>
        </p:nvSpPr>
        <p:spPr/>
        <p:txBody>
          <a:body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44B5D3AB-D49C-4542-10EB-A1AF0850BE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1E44D-4935-8448-9A9C-5E3DE9271943}"/>
              </a:ext>
            </a:extLst>
          </p:cNvPr>
          <p:cNvSpPr>
            <a:spLocks noGrp="1"/>
          </p:cNvSpPr>
          <p:nvPr>
            <p:ph type="sldNum" sz="quarter" idx="12"/>
          </p:nvPr>
        </p:nvSpPr>
        <p:spPr/>
        <p:txBody>
          <a:bodyPr/>
          <a:lstStyle/>
          <a:p>
            <a:fld id="{A077037C-5FE1-4F2E-AEC4-B4E86C44A96D}" type="slidenum">
              <a:rPr lang="en-US" smtClean="0"/>
              <a:t>‹#›</a:t>
            </a:fld>
            <a:endParaRPr lang="en-US"/>
          </a:p>
        </p:txBody>
      </p:sp>
    </p:spTree>
    <p:extLst>
      <p:ext uri="{BB962C8B-B14F-4D97-AF65-F5344CB8AC3E}">
        <p14:creationId xmlns:p14="http://schemas.microsoft.com/office/powerpoint/2010/main" val="2684715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DB56A-6D97-88FB-50E3-BC98602C9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92D471-31C2-DC26-63E1-31141026F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DF557-1449-3983-922E-AB18049FBA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0C0F108D-CA78-C796-21F3-58405C3187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5577D4-222F-B4B4-E2DE-689CFE7B1A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7037C-5FE1-4F2E-AEC4-B4E86C44A96D}" type="slidenum">
              <a:rPr lang="en-US" smtClean="0"/>
              <a:t>‹#›</a:t>
            </a:fld>
            <a:endParaRPr lang="en-US"/>
          </a:p>
        </p:txBody>
      </p:sp>
    </p:spTree>
    <p:extLst>
      <p:ext uri="{BB962C8B-B14F-4D97-AF65-F5344CB8AC3E}">
        <p14:creationId xmlns:p14="http://schemas.microsoft.com/office/powerpoint/2010/main" val="2820915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DB56A-6D97-88FB-50E3-BC98602C9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92D471-31C2-DC26-63E1-31141026F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DF557-1449-3983-922E-AB18049FBA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46F96C-2221-4D97-B484-8474D0F423E8}" type="datetimeFigureOut">
              <a:rPr lang="en-US" smtClean="0"/>
              <a:t>4/3/2026</a:t>
            </a:fld>
            <a:endParaRPr lang="en-US"/>
          </a:p>
        </p:txBody>
      </p:sp>
      <p:sp>
        <p:nvSpPr>
          <p:cNvPr id="5" name="Footer Placeholder 4">
            <a:extLst>
              <a:ext uri="{FF2B5EF4-FFF2-40B4-BE49-F238E27FC236}">
                <a16:creationId xmlns:a16="http://schemas.microsoft.com/office/drawing/2014/main" id="{0C0F108D-CA78-C796-21F3-58405C3187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5577D4-222F-B4B4-E2DE-689CFE7B1A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7037C-5FE1-4F2E-AEC4-B4E86C44A96D}" type="slidenum">
              <a:rPr lang="en-US" smtClean="0"/>
              <a:t>‹#›</a:t>
            </a:fld>
            <a:endParaRPr lang="en-US"/>
          </a:p>
        </p:txBody>
      </p:sp>
      <p:pic>
        <p:nvPicPr>
          <p:cNvPr id="8" name="Picture 7" descr="A blue sky with no clouds&#10;&#10;Description automatically generated">
            <a:extLst>
              <a:ext uri="{FF2B5EF4-FFF2-40B4-BE49-F238E27FC236}">
                <a16:creationId xmlns:a16="http://schemas.microsoft.com/office/drawing/2014/main" id="{C6C38259-A079-927F-B5E3-7BF33BF8832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20578"/>
            <a:ext cx="12192000" cy="1603229"/>
          </a:xfrm>
          <a:prstGeom prst="rect">
            <a:avLst/>
          </a:prstGeom>
        </p:spPr>
      </p:pic>
    </p:spTree>
    <p:extLst>
      <p:ext uri="{BB962C8B-B14F-4D97-AF65-F5344CB8AC3E}">
        <p14:creationId xmlns:p14="http://schemas.microsoft.com/office/powerpoint/2010/main" val="2459991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17.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customXml" Target="../ink/ink4.xml"/><Relationship Id="rId5" Type="http://schemas.openxmlformats.org/officeDocument/2006/relationships/image" Target="../media/image19.png"/><Relationship Id="rId4" Type="http://schemas.openxmlformats.org/officeDocument/2006/relationships/customXml" Target="../ink/ink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2.png"/><Relationship Id="rId7"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B6DBC7-0120-C423-0744-89708035FDA3}"/>
              </a:ext>
            </a:extLst>
          </p:cNvPr>
          <p:cNvSpPr>
            <a:spLocks noGrp="1"/>
          </p:cNvSpPr>
          <p:nvPr>
            <p:ph type="title"/>
          </p:nvPr>
        </p:nvSpPr>
        <p:spPr>
          <a:xfrm>
            <a:off x="1371599" y="294538"/>
            <a:ext cx="9895951" cy="1033669"/>
          </a:xfrm>
        </p:spPr>
        <p:txBody>
          <a:bodyPr>
            <a:normAutofit/>
          </a:bodyPr>
          <a:lstStyle/>
          <a:p>
            <a:r>
              <a:rPr lang="en-US" sz="3700" dirty="0">
                <a:solidFill>
                  <a:srgbClr val="FFFFFF"/>
                </a:solidFill>
                <a:latin typeface="Lato" panose="020F0502020204030203" pitchFamily="34" charset="0"/>
                <a:ea typeface="Lato" panose="020F0502020204030203" pitchFamily="34" charset="0"/>
                <a:cs typeface="Lato" panose="020F0502020204030203" pitchFamily="34" charset="0"/>
              </a:rPr>
              <a:t>Fiscal Year 2027 Budget Report</a:t>
            </a:r>
            <a:r>
              <a:rPr lang="en-US" sz="3700" dirty="0">
                <a:solidFill>
                  <a:srgbClr val="FFFFFF"/>
                </a:solidFill>
              </a:rPr>
              <a:t>		</a:t>
            </a:r>
          </a:p>
        </p:txBody>
      </p:sp>
      <p:sp>
        <p:nvSpPr>
          <p:cNvPr id="3" name="Content Placeholder 2">
            <a:extLst>
              <a:ext uri="{FF2B5EF4-FFF2-40B4-BE49-F238E27FC236}">
                <a16:creationId xmlns:a16="http://schemas.microsoft.com/office/drawing/2014/main" id="{3BCEA792-7228-F25C-F6EE-E25DE17E9E02}"/>
              </a:ext>
            </a:extLst>
          </p:cNvPr>
          <p:cNvSpPr>
            <a:spLocks noGrp="1"/>
          </p:cNvSpPr>
          <p:nvPr>
            <p:ph idx="1"/>
          </p:nvPr>
        </p:nvSpPr>
        <p:spPr>
          <a:xfrm>
            <a:off x="1233982" y="1905739"/>
            <a:ext cx="9724031" cy="3683358"/>
          </a:xfrm>
        </p:spPr>
        <p:txBody>
          <a:bodyPr anchor="ctr">
            <a:normAutofit/>
          </a:bodyPr>
          <a:lstStyle/>
          <a:p>
            <a:pPr marL="0" indent="0" algn="ctr">
              <a:buNone/>
            </a:pPr>
            <a:r>
              <a:rPr lang="en-US" sz="3000" b="1" dirty="0">
                <a:latin typeface="Lato" panose="020F0502020204030203" pitchFamily="34" charset="0"/>
                <a:ea typeface="Lato" panose="020F0502020204030203" pitchFamily="34" charset="0"/>
                <a:cs typeface="Lato" panose="020F0502020204030203" pitchFamily="34" charset="0"/>
              </a:rPr>
              <a:t>FY2027 Budget Report</a:t>
            </a:r>
          </a:p>
          <a:p>
            <a:pPr marL="0" indent="0" algn="ctr">
              <a:buNone/>
            </a:pPr>
            <a:r>
              <a:rPr lang="en-US" sz="3000" b="1" dirty="0">
                <a:latin typeface="Lato" panose="020F0502020204030203" pitchFamily="34" charset="0"/>
                <a:ea typeface="Lato" panose="020F0502020204030203" pitchFamily="34" charset="0"/>
                <a:cs typeface="Lato" panose="020F0502020204030203" pitchFamily="34" charset="0"/>
              </a:rPr>
              <a:t>Millage Rate Hearings</a:t>
            </a:r>
          </a:p>
          <a:p>
            <a:pPr marL="0" indent="0" algn="ctr">
              <a:buNone/>
            </a:pPr>
            <a:r>
              <a:rPr lang="en-US" sz="3000" b="1" dirty="0">
                <a:latin typeface="Lato" panose="020F0502020204030203" pitchFamily="34" charset="0"/>
                <a:ea typeface="Lato" panose="020F0502020204030203" pitchFamily="34" charset="0"/>
                <a:cs typeface="Lato" panose="020F0502020204030203" pitchFamily="34" charset="0"/>
              </a:rPr>
              <a:t>April 2 and 16, 2026</a:t>
            </a:r>
          </a:p>
        </p:txBody>
      </p:sp>
      <p:pic>
        <p:nvPicPr>
          <p:cNvPr id="4" name="Picture 3" descr="A blue and white logo&#10;&#10;Description automatically generated">
            <a:extLst>
              <a:ext uri="{FF2B5EF4-FFF2-40B4-BE49-F238E27FC236}">
                <a16:creationId xmlns:a16="http://schemas.microsoft.com/office/drawing/2014/main" id="{C063EF9F-429C-B8E9-B3C8-4FB63EF3168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spTree>
    <p:extLst>
      <p:ext uri="{BB962C8B-B14F-4D97-AF65-F5344CB8AC3E}">
        <p14:creationId xmlns:p14="http://schemas.microsoft.com/office/powerpoint/2010/main" val="2830743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triangle with navy blue  background">
            <a:extLst>
              <a:ext uri="{FF2B5EF4-FFF2-40B4-BE49-F238E27FC236}">
                <a16:creationId xmlns:a16="http://schemas.microsoft.com/office/drawing/2014/main" id="{E05F8B47-5500-A868-C5D0-715A4CFCB1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0" y="2"/>
            <a:ext cx="2430889" cy="3055846"/>
          </a:xfrm>
          <a:prstGeom prst="rect">
            <a:avLst/>
          </a:prstGeom>
        </p:spPr>
      </p:pic>
      <p:pic>
        <p:nvPicPr>
          <p:cNvPr id="16" name="Picture 15" descr="A logo with white text">
            <a:extLst>
              <a:ext uri="{FF2B5EF4-FFF2-40B4-BE49-F238E27FC236}">
                <a16:creationId xmlns:a16="http://schemas.microsoft.com/office/drawing/2014/main" id="{D0A21EA2-04F7-BAE2-7796-BD31BFD87B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01" y="216600"/>
            <a:ext cx="1306827" cy="923125"/>
          </a:xfrm>
          <a:prstGeom prst="rect">
            <a:avLst/>
          </a:prstGeom>
        </p:spPr>
      </p:pic>
      <p:sp>
        <p:nvSpPr>
          <p:cNvPr id="6" name="Freeform: Shape 5">
            <a:extLst>
              <a:ext uri="{FF2B5EF4-FFF2-40B4-BE49-F238E27FC236}">
                <a16:creationId xmlns:a16="http://schemas.microsoft.com/office/drawing/2014/main" id="{E105C9A4-504C-FB9B-418D-E8D817320035}"/>
              </a:ext>
              <a:ext uri="{C183D7F6-B498-43B3-948B-1728B52AA6E4}">
                <adec:decorative xmlns:adec="http://schemas.microsoft.com/office/drawing/2017/decorative" val="1"/>
              </a:ext>
            </a:extLst>
          </p:cNvPr>
          <p:cNvSpPr/>
          <p:nvPr/>
        </p:nvSpPr>
        <p:spPr>
          <a:xfrm>
            <a:off x="2191408" y="543903"/>
            <a:ext cx="1513490" cy="260130"/>
          </a:xfrm>
          <a:custGeom>
            <a:avLst/>
            <a:gdLst>
              <a:gd name="connsiteX0" fmla="*/ 0 w 1521373"/>
              <a:gd name="connsiteY0" fmla="*/ 0 h 220717"/>
              <a:gd name="connsiteX1" fmla="*/ 386255 w 1521373"/>
              <a:gd name="connsiteY1" fmla="*/ 220717 h 220717"/>
              <a:gd name="connsiteX2" fmla="*/ 1521373 w 1521373"/>
              <a:gd name="connsiteY2" fmla="*/ 212834 h 220717"/>
              <a:gd name="connsiteX0" fmla="*/ 0 w 1513490"/>
              <a:gd name="connsiteY0" fmla="*/ 0 h 252248"/>
              <a:gd name="connsiteX1" fmla="*/ 378372 w 1513490"/>
              <a:gd name="connsiteY1" fmla="*/ 252248 h 252248"/>
              <a:gd name="connsiteX2" fmla="*/ 1513490 w 1513490"/>
              <a:gd name="connsiteY2" fmla="*/ 244365 h 252248"/>
              <a:gd name="connsiteX0" fmla="*/ 0 w 1513490"/>
              <a:gd name="connsiteY0" fmla="*/ 0 h 260130"/>
              <a:gd name="connsiteX1" fmla="*/ 338958 w 1513490"/>
              <a:gd name="connsiteY1" fmla="*/ 260130 h 260130"/>
              <a:gd name="connsiteX2" fmla="*/ 1513490 w 1513490"/>
              <a:gd name="connsiteY2" fmla="*/ 244365 h 260130"/>
              <a:gd name="connsiteX0" fmla="*/ 0 w 1513490"/>
              <a:gd name="connsiteY0" fmla="*/ 0 h 260130"/>
              <a:gd name="connsiteX1" fmla="*/ 338958 w 1513490"/>
              <a:gd name="connsiteY1" fmla="*/ 260130 h 260130"/>
              <a:gd name="connsiteX2" fmla="*/ 1513490 w 1513490"/>
              <a:gd name="connsiteY2" fmla="*/ 252248 h 260130"/>
            </a:gdLst>
            <a:ahLst/>
            <a:cxnLst>
              <a:cxn ang="0">
                <a:pos x="connsiteX0" y="connsiteY0"/>
              </a:cxn>
              <a:cxn ang="0">
                <a:pos x="connsiteX1" y="connsiteY1"/>
              </a:cxn>
              <a:cxn ang="0">
                <a:pos x="connsiteX2" y="connsiteY2"/>
              </a:cxn>
            </a:cxnLst>
            <a:rect l="l" t="t" r="r" b="b"/>
            <a:pathLst>
              <a:path w="1513490" h="260130">
                <a:moveTo>
                  <a:pt x="0" y="0"/>
                </a:moveTo>
                <a:lnTo>
                  <a:pt x="338958" y="260130"/>
                </a:lnTo>
                <a:lnTo>
                  <a:pt x="1513490" y="252248"/>
                </a:lnTo>
              </a:path>
            </a:pathLst>
          </a:cu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157FCFA-DF17-D5A0-20F3-D1F6E446727D}"/>
              </a:ext>
            </a:extLst>
          </p:cNvPr>
          <p:cNvSpPr txBox="1">
            <a:spLocks noGrp="1"/>
          </p:cNvSpPr>
          <p:nvPr>
            <p:ph type="title" idx="4294967295"/>
          </p:nvPr>
        </p:nvSpPr>
        <p:spPr>
          <a:xfrm>
            <a:off x="2200082" y="88712"/>
            <a:ext cx="9774017"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masis MT Pro Light" panose="020F0502020204030204" pitchFamily="18" charset="0"/>
                <a:ea typeface="Microsoft GothicNeo Light" panose="020B0503020000020004" pitchFamily="34" charset="-127"/>
                <a:cs typeface="Microsoft GothicNeo Light" panose="020B0503020000020004" pitchFamily="34" charset="-127"/>
              </a:rPr>
              <a:t>SUPPORTIVE ACCOUNTABILITY GOVERNANCE MODEL</a:t>
            </a:r>
          </a:p>
        </p:txBody>
      </p:sp>
      <p:sp>
        <p:nvSpPr>
          <p:cNvPr id="13" name="TextBox 12">
            <a:extLst>
              <a:ext uri="{FF2B5EF4-FFF2-40B4-BE49-F238E27FC236}">
                <a16:creationId xmlns:a16="http://schemas.microsoft.com/office/drawing/2014/main" id="{F8A88136-CDC7-2692-FA21-17BC5C5BACDD}"/>
              </a:ext>
            </a:extLst>
          </p:cNvPr>
          <p:cNvSpPr txBox="1"/>
          <p:nvPr/>
        </p:nvSpPr>
        <p:spPr>
          <a:xfrm>
            <a:off x="2845676" y="588935"/>
            <a:ext cx="346877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lumMod val="50000"/>
                  </a:srgbClr>
                </a:solidFill>
                <a:effectLst/>
                <a:uLnTx/>
                <a:uFillTx/>
                <a:latin typeface="Lato" panose="020F0502020204030203" pitchFamily="34" charset="0"/>
                <a:ea typeface="Lato" panose="020F0502020204030203" pitchFamily="34" charset="0"/>
                <a:cs typeface="Lato" panose="020F0502020204030203" pitchFamily="34" charset="0"/>
              </a:rPr>
              <a:t>Core Beliefs</a:t>
            </a:r>
          </a:p>
        </p:txBody>
      </p:sp>
      <p:sp>
        <p:nvSpPr>
          <p:cNvPr id="3" name="Rectangle: Rounded Corners 2" descr="blue box around text">
            <a:extLst>
              <a:ext uri="{FF2B5EF4-FFF2-40B4-BE49-F238E27FC236}">
                <a16:creationId xmlns:a16="http://schemas.microsoft.com/office/drawing/2014/main" id="{5D0F77DF-7473-78A3-368B-7ABA29913A97}"/>
              </a:ext>
            </a:extLst>
          </p:cNvPr>
          <p:cNvSpPr/>
          <p:nvPr/>
        </p:nvSpPr>
        <p:spPr>
          <a:xfrm>
            <a:off x="3699889" y="609809"/>
            <a:ext cx="1794394" cy="341444"/>
          </a:xfrm>
          <a:prstGeom prst="roundRect">
            <a:avLst/>
          </a:prstGeom>
          <a:noFill/>
          <a:ln w="127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695D7B2-80CA-3BE4-6871-9057A136AC13}"/>
              </a:ext>
            </a:extLst>
          </p:cNvPr>
          <p:cNvSpPr txBox="1"/>
          <p:nvPr/>
        </p:nvSpPr>
        <p:spPr>
          <a:xfrm>
            <a:off x="1992696" y="1042718"/>
            <a:ext cx="4791401" cy="1735860"/>
          </a:xfrm>
          <a:prstGeom prst="rect">
            <a:avLst/>
          </a:prstGeom>
          <a:noFill/>
        </p:spPr>
        <p:txBody>
          <a:bodyPr wrap="square" rtlCol="0">
            <a:spAutoFit/>
          </a:bodyPr>
          <a:lstStyle/>
          <a:p>
            <a:pPr marL="228600" marR="0" lvl="0" indent="-228600" algn="l" defTabSz="914400" rtl="0" eaLnBrk="1" fontAlgn="ctr" latinLnBrk="0" hangingPunct="1">
              <a:lnSpc>
                <a:spcPct val="110000"/>
              </a:lnSpc>
              <a:spcBef>
                <a:spcPts val="0"/>
              </a:spcBef>
              <a:spcAft>
                <a:spcPts val="0"/>
              </a:spcAft>
              <a:buClrTx/>
              <a:buSzTx/>
              <a:buFont typeface="+mj-lt"/>
              <a:buAutoNum type="arabicPeriod"/>
              <a:tabLst/>
              <a:defRPr/>
            </a:pPr>
            <a:r>
              <a:rPr kumimoji="0" lang="en-US" sz="1100" b="1" i="0" u="none" strike="noStrike" kern="12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All students are highly engaged in their education and capable of reaching their full learning potential.</a:t>
            </a:r>
          </a:p>
          <a:p>
            <a:pPr marL="228600" marR="0" lvl="0" indent="-228600" algn="l" defTabSz="914400" rtl="0" eaLnBrk="1" fontAlgn="ctr" latinLnBrk="0" hangingPunct="1">
              <a:lnSpc>
                <a:spcPct val="110000"/>
              </a:lnSpc>
              <a:spcBef>
                <a:spcPts val="0"/>
              </a:spcBef>
              <a:spcAft>
                <a:spcPts val="0"/>
              </a:spcAft>
              <a:buClrTx/>
              <a:buSzTx/>
              <a:buFont typeface="+mj-lt"/>
              <a:buAutoNum type="arabicPeriod"/>
              <a:tabLst/>
              <a:defRPr/>
            </a:pPr>
            <a:r>
              <a:rPr kumimoji="0" lang="en-US" sz="1100" b="1" i="0" u="none" strike="noStrike" kern="12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Employees are trusted and supported as professionals and provided with resources to elevate student outcomes.</a:t>
            </a:r>
          </a:p>
          <a:p>
            <a:pPr marL="228600" marR="0" lvl="0" indent="-228600" algn="l" defTabSz="914400" rtl="0" eaLnBrk="1" fontAlgn="ctr" latinLnBrk="0" hangingPunct="1">
              <a:lnSpc>
                <a:spcPct val="110000"/>
              </a:lnSpc>
              <a:spcBef>
                <a:spcPts val="0"/>
              </a:spcBef>
              <a:spcAft>
                <a:spcPts val="0"/>
              </a:spcAft>
              <a:buClrTx/>
              <a:buSzTx/>
              <a:buFont typeface="+mj-lt"/>
              <a:buAutoNum type="arabicPeriod"/>
              <a:tabLst/>
              <a:defRPr/>
            </a:pPr>
            <a:r>
              <a:rPr kumimoji="0" lang="en-US" sz="1100" b="1" i="0" u="none" strike="noStrike" kern="12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Families and our community are involved partners in student success and can expect all students to receive the best education possible. </a:t>
            </a:r>
          </a:p>
          <a:p>
            <a:pPr marL="228600" marR="0" lvl="0" indent="-228600" algn="l" defTabSz="914400" rtl="0" eaLnBrk="1" fontAlgn="ctr" latinLnBrk="0" hangingPunct="1">
              <a:lnSpc>
                <a:spcPct val="110000"/>
              </a:lnSpc>
              <a:spcBef>
                <a:spcPts val="0"/>
              </a:spcBef>
              <a:spcAft>
                <a:spcPts val="0"/>
              </a:spcAft>
              <a:buClrTx/>
              <a:buSzTx/>
              <a:buFont typeface="+mj-lt"/>
              <a:buAutoNum type="arabicPeriod"/>
              <a:tabLst/>
              <a:defRPr/>
            </a:pPr>
            <a:r>
              <a:rPr kumimoji="0" lang="en-US" sz="1100" b="1" i="0" u="none" strike="noStrike" kern="12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Schools are positive and welcoming environments with clear expectations and accountability in all academic and operational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endParaRPr>
          </a:p>
        </p:txBody>
      </p:sp>
      <p:cxnSp>
        <p:nvCxnSpPr>
          <p:cNvPr id="19" name="Straight Connector 18">
            <a:extLst>
              <a:ext uri="{FF2B5EF4-FFF2-40B4-BE49-F238E27FC236}">
                <a16:creationId xmlns:a16="http://schemas.microsoft.com/office/drawing/2014/main" id="{D8CF606E-CFE6-25C6-B651-833C0E7E79FD}"/>
              </a:ext>
              <a:ext uri="{C183D7F6-B498-43B3-948B-1728B52AA6E4}">
                <adec:decorative xmlns:adec="http://schemas.microsoft.com/office/drawing/2017/decorative" val="1"/>
              </a:ext>
            </a:extLst>
          </p:cNvPr>
          <p:cNvCxnSpPr>
            <a:stCxn id="3" idx="3"/>
            <a:endCxn id="8" idx="1"/>
          </p:cNvCxnSpPr>
          <p:nvPr/>
        </p:nvCxnSpPr>
        <p:spPr>
          <a:xfrm>
            <a:off x="5494283" y="780531"/>
            <a:ext cx="2746588" cy="249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TextBox 19" descr="blue line box around text">
            <a:extLst>
              <a:ext uri="{FF2B5EF4-FFF2-40B4-BE49-F238E27FC236}">
                <a16:creationId xmlns:a16="http://schemas.microsoft.com/office/drawing/2014/main" id="{97F1D8CC-F5ED-43FD-5C0F-4CFAA0965B9F}"/>
              </a:ext>
            </a:extLst>
          </p:cNvPr>
          <p:cNvSpPr txBox="1"/>
          <p:nvPr/>
        </p:nvSpPr>
        <p:spPr>
          <a:xfrm>
            <a:off x="8129806" y="584246"/>
            <a:ext cx="201652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Lato" panose="020F0502020204030203" pitchFamily="34" charset="0"/>
                <a:ea typeface="Lato" panose="020F0502020204030203" pitchFamily="34" charset="0"/>
                <a:cs typeface="Lato" panose="020F0502020204030203" pitchFamily="34" charset="0"/>
              </a:rPr>
              <a:t>Core Policies</a:t>
            </a:r>
          </a:p>
        </p:txBody>
      </p:sp>
      <p:sp>
        <p:nvSpPr>
          <p:cNvPr id="8" name="Rectangle: Rounded Corners 7">
            <a:extLst>
              <a:ext uri="{FF2B5EF4-FFF2-40B4-BE49-F238E27FC236}">
                <a16:creationId xmlns:a16="http://schemas.microsoft.com/office/drawing/2014/main" id="{AEC01B06-CB06-B211-E34E-7383DF2A2D50}"/>
              </a:ext>
              <a:ext uri="{C183D7F6-B498-43B3-948B-1728B52AA6E4}">
                <adec:decorative xmlns:adec="http://schemas.microsoft.com/office/drawing/2017/decorative" val="1"/>
              </a:ext>
            </a:extLst>
          </p:cNvPr>
          <p:cNvSpPr/>
          <p:nvPr/>
        </p:nvSpPr>
        <p:spPr>
          <a:xfrm>
            <a:off x="8240871" y="612301"/>
            <a:ext cx="1794394" cy="341444"/>
          </a:xfrm>
          <a:prstGeom prst="roundRect">
            <a:avLst/>
          </a:prstGeom>
          <a:noFill/>
          <a:ln w="127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725F06C-3E38-B3BE-F5E0-AB37443791FE}"/>
              </a:ext>
            </a:extLst>
          </p:cNvPr>
          <p:cNvSpPr txBox="1"/>
          <p:nvPr/>
        </p:nvSpPr>
        <p:spPr>
          <a:xfrm>
            <a:off x="7051268" y="997468"/>
            <a:ext cx="4842730" cy="22929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Policy </a:t>
            </a:r>
            <a:r>
              <a:rPr kumimoji="0" lang="en-US" sz="1100" b="1" i="0" u="none" strike="noStrike" kern="1200" cap="none" spc="0" normalizeH="0" baseline="0" noProof="0" dirty="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rPr>
              <a:t>BAB</a:t>
            </a:r>
            <a:r>
              <a:rPr kumimoji="0" lang="en-US" sz="11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  School Board Governance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Balanced Autonomy with Supportive Accountability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rPr>
              <a:t>Cohesive System of Teaching &amp; Learning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Standards, Instructional Resources, Monitoring Learning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rPr>
              <a:t>Accountability &amp;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Superintendent Evaluation, Aligned School Goals, Intentional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Policy </a:t>
            </a:r>
            <a:r>
              <a:rPr kumimoji="0" lang="en-US" sz="1100" b="1" i="0" u="none" strike="noStrike" kern="1200" cap="none" spc="0" normalizeH="0" baseline="0" noProof="0" dirty="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rPr>
              <a:t>IFAD</a:t>
            </a:r>
            <a:r>
              <a:rPr kumimoji="0" lang="en-US" sz="11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  Literacy in CCSD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Lato" panose="020F0502020204030203" pitchFamily="34" charset="0"/>
                <a:ea typeface="Lato" panose="020F0502020204030203" pitchFamily="34" charset="0"/>
                <a:cs typeface="Lato" panose="020F0502020204030203" pitchFamily="34" charset="0"/>
              </a:rPr>
              <a:t>Reading, Writing, &amp; Communicating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Phonics, Phonemic Awareness, Decoding, Fluency, Comprehension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Spelling, Vocabulary, Print, Cursive, Keyboarding, Conventions, Grammar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Extended Reading &amp; Writing, Evaluate, Synthesize, Communicate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1570C2FA-5050-3C07-875B-57E2F928CC1A}"/>
              </a:ext>
            </a:extLst>
          </p:cNvPr>
          <p:cNvSpPr txBox="1"/>
          <p:nvPr/>
        </p:nvSpPr>
        <p:spPr>
          <a:xfrm>
            <a:off x="260642" y="2875002"/>
            <a:ext cx="42765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lumMod val="50000"/>
                  </a:srgbClr>
                </a:solidFill>
                <a:effectLst/>
                <a:uLnTx/>
                <a:uFillTx/>
                <a:latin typeface="Lato" panose="020F0502020204030203" pitchFamily="34" charset="0"/>
                <a:ea typeface="Lato" panose="020F0502020204030203" pitchFamily="34" charset="0"/>
                <a:cs typeface="Lato" panose="020F0502020204030203" pitchFamily="34" charset="0"/>
              </a:rPr>
              <a:t>Student Achievement Goals</a:t>
            </a:r>
          </a:p>
        </p:txBody>
      </p:sp>
      <p:pic>
        <p:nvPicPr>
          <p:cNvPr id="23" name="Picture 22" descr="A series of goals for reading, english language arts and math across grades 3-8 plus high school that show average gains of 6% over three years, from 2024 to 2027">
            <a:extLst>
              <a:ext uri="{FF2B5EF4-FFF2-40B4-BE49-F238E27FC236}">
                <a16:creationId xmlns:a16="http://schemas.microsoft.com/office/drawing/2014/main" id="{CA6A8BC6-280F-BC7C-F589-FEB4783CDD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0403" y="3271909"/>
            <a:ext cx="9764488" cy="2378618"/>
          </a:xfrm>
          <a:prstGeom prst="rect">
            <a:avLst/>
          </a:prstGeom>
        </p:spPr>
      </p:pic>
      <p:sp>
        <p:nvSpPr>
          <p:cNvPr id="21" name="Rectangle: Rounded Corners 20" descr="blue line around text">
            <a:extLst>
              <a:ext uri="{FF2B5EF4-FFF2-40B4-BE49-F238E27FC236}">
                <a16:creationId xmlns:a16="http://schemas.microsoft.com/office/drawing/2014/main" id="{2FAD4173-20B4-4B3B-2337-69CF63279621}"/>
              </a:ext>
            </a:extLst>
          </p:cNvPr>
          <p:cNvSpPr/>
          <p:nvPr/>
        </p:nvSpPr>
        <p:spPr>
          <a:xfrm>
            <a:off x="213128" y="2916256"/>
            <a:ext cx="4175269" cy="332004"/>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5" name="Straight Connector 34" descr="A blue diamond with navy blue background">
            <a:extLst>
              <a:ext uri="{FF2B5EF4-FFF2-40B4-BE49-F238E27FC236}">
                <a16:creationId xmlns:a16="http://schemas.microsoft.com/office/drawing/2014/main" id="{5CCD15AF-E698-5E42-2FEB-F7DDBD423BB6}"/>
              </a:ext>
            </a:extLst>
          </p:cNvPr>
          <p:cNvCxnSpPr>
            <a:cxnSpLocks/>
          </p:cNvCxnSpPr>
          <p:nvPr/>
        </p:nvCxnSpPr>
        <p:spPr>
          <a:xfrm>
            <a:off x="348346" y="3915223"/>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descr="gray line">
            <a:extLst>
              <a:ext uri="{FF2B5EF4-FFF2-40B4-BE49-F238E27FC236}">
                <a16:creationId xmlns:a16="http://schemas.microsoft.com/office/drawing/2014/main" id="{127D3826-B8EA-ADA4-FD86-623953AB624C}"/>
              </a:ext>
              <a:ext uri="{C183D7F6-B498-43B3-948B-1728B52AA6E4}">
                <adec:decorative xmlns:adec="http://schemas.microsoft.com/office/drawing/2017/decorative" val="0"/>
              </a:ext>
            </a:extLst>
          </p:cNvPr>
          <p:cNvCxnSpPr>
            <a:cxnSpLocks/>
          </p:cNvCxnSpPr>
          <p:nvPr/>
        </p:nvCxnSpPr>
        <p:spPr>
          <a:xfrm>
            <a:off x="341246" y="4175539"/>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descr="A blue diamond with navy blue background">
            <a:extLst>
              <a:ext uri="{FF2B5EF4-FFF2-40B4-BE49-F238E27FC236}">
                <a16:creationId xmlns:a16="http://schemas.microsoft.com/office/drawing/2014/main" id="{B7B32C4D-03E4-A468-9178-0F572733CEF0}"/>
              </a:ext>
            </a:extLst>
          </p:cNvPr>
          <p:cNvCxnSpPr>
            <a:cxnSpLocks/>
          </p:cNvCxnSpPr>
          <p:nvPr/>
        </p:nvCxnSpPr>
        <p:spPr>
          <a:xfrm>
            <a:off x="357887" y="4440426"/>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descr="A blue diamond with navy blue background.">
            <a:extLst>
              <a:ext uri="{FF2B5EF4-FFF2-40B4-BE49-F238E27FC236}">
                <a16:creationId xmlns:a16="http://schemas.microsoft.com/office/drawing/2014/main" id="{2D761A1D-EF23-0F6A-727E-C409D56B9C92}"/>
              </a:ext>
            </a:extLst>
          </p:cNvPr>
          <p:cNvCxnSpPr>
            <a:cxnSpLocks/>
          </p:cNvCxnSpPr>
          <p:nvPr/>
        </p:nvCxnSpPr>
        <p:spPr>
          <a:xfrm>
            <a:off x="350787" y="4700742"/>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descr="A blue diamond with navy blue background">
            <a:extLst>
              <a:ext uri="{FF2B5EF4-FFF2-40B4-BE49-F238E27FC236}">
                <a16:creationId xmlns:a16="http://schemas.microsoft.com/office/drawing/2014/main" id="{332CEE24-D6AA-EF2A-7CD8-2B0991C5870C}"/>
              </a:ext>
            </a:extLst>
          </p:cNvPr>
          <p:cNvCxnSpPr>
            <a:cxnSpLocks/>
          </p:cNvCxnSpPr>
          <p:nvPr/>
        </p:nvCxnSpPr>
        <p:spPr>
          <a:xfrm>
            <a:off x="348647" y="4958510"/>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descr="A blue diamond with navy blue background">
            <a:extLst>
              <a:ext uri="{FF2B5EF4-FFF2-40B4-BE49-F238E27FC236}">
                <a16:creationId xmlns:a16="http://schemas.microsoft.com/office/drawing/2014/main" id="{302051AE-CE4E-DD5D-C16B-A7353ABE3A13}"/>
              </a:ext>
            </a:extLst>
          </p:cNvPr>
          <p:cNvCxnSpPr>
            <a:cxnSpLocks/>
          </p:cNvCxnSpPr>
          <p:nvPr/>
        </p:nvCxnSpPr>
        <p:spPr>
          <a:xfrm>
            <a:off x="341547" y="5218826"/>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descr="A blue diamond with navy blue background">
            <a:extLst>
              <a:ext uri="{FF2B5EF4-FFF2-40B4-BE49-F238E27FC236}">
                <a16:creationId xmlns:a16="http://schemas.microsoft.com/office/drawing/2014/main" id="{9487D912-B5E1-FBDB-CBD2-E84F20F20C1C}"/>
              </a:ext>
            </a:extLst>
          </p:cNvPr>
          <p:cNvCxnSpPr>
            <a:cxnSpLocks/>
          </p:cNvCxnSpPr>
          <p:nvPr/>
        </p:nvCxnSpPr>
        <p:spPr>
          <a:xfrm>
            <a:off x="358188" y="5483713"/>
            <a:ext cx="692057" cy="152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4A8BD90-BD05-378C-6D82-13A6D5AF5777}"/>
              </a:ext>
              <a:ext uri="{C183D7F6-B498-43B3-948B-1728B52AA6E4}">
                <adec:decorative xmlns:adec="http://schemas.microsoft.com/office/drawing/2017/decorative" val="1"/>
              </a:ext>
            </a:extLst>
          </p:cNvPr>
          <p:cNvCxnSpPr/>
          <p:nvPr/>
        </p:nvCxnSpPr>
        <p:spPr>
          <a:xfrm>
            <a:off x="338959" y="3244334"/>
            <a:ext cx="0" cy="247316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Rectangle: Rounded Corners 24" descr="blue line around text">
            <a:extLst>
              <a:ext uri="{FF2B5EF4-FFF2-40B4-BE49-F238E27FC236}">
                <a16:creationId xmlns:a16="http://schemas.microsoft.com/office/drawing/2014/main" id="{F90FBE49-FA40-26E3-0A8F-520271E0D2B0}"/>
              </a:ext>
            </a:extLst>
          </p:cNvPr>
          <p:cNvSpPr/>
          <p:nvPr/>
        </p:nvSpPr>
        <p:spPr>
          <a:xfrm>
            <a:off x="213127" y="5717499"/>
            <a:ext cx="2091533" cy="32524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AFA2CF8A-D919-7632-4C8E-E6C21FCA5BE0}"/>
              </a:ext>
            </a:extLst>
          </p:cNvPr>
          <p:cNvSpPr txBox="1"/>
          <p:nvPr/>
        </p:nvSpPr>
        <p:spPr>
          <a:xfrm>
            <a:off x="213128" y="5693850"/>
            <a:ext cx="18648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472C4">
                    <a:lumMod val="50000"/>
                  </a:srgbClr>
                </a:solidFill>
                <a:effectLst/>
                <a:uLnTx/>
                <a:uFillTx/>
                <a:latin typeface="Lato" panose="020F0502020204030203" pitchFamily="34" charset="0"/>
                <a:ea typeface="Lato" panose="020F0502020204030203" pitchFamily="34" charset="0"/>
                <a:cs typeface="Lato" panose="020F0502020204030203" pitchFamily="34" charset="0"/>
              </a:rPr>
              <a:t>Key Priorities</a:t>
            </a:r>
          </a:p>
        </p:txBody>
      </p:sp>
      <p:sp>
        <p:nvSpPr>
          <p:cNvPr id="10" name="TextBox 9">
            <a:extLst>
              <a:ext uri="{FF2B5EF4-FFF2-40B4-BE49-F238E27FC236}">
                <a16:creationId xmlns:a16="http://schemas.microsoft.com/office/drawing/2014/main" id="{CC352BB7-0EF0-B7AD-EFD6-01AD5C116B62}"/>
              </a:ext>
            </a:extLst>
          </p:cNvPr>
          <p:cNvSpPr txBox="1"/>
          <p:nvPr/>
        </p:nvSpPr>
        <p:spPr>
          <a:xfrm>
            <a:off x="260642" y="6015154"/>
            <a:ext cx="10818442" cy="769441"/>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1" i="0" u="none" strike="noStrike" kern="14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Elevate the Excellence in academics and achievement for all students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1" i="0" u="none" strike="noStrike" kern="14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Elevate the Excellence in effective School Board-Superintendent Governance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1" i="0" u="none" strike="noStrike" kern="14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Elevate the Excellence  in the district’s coordination of goals, systems, and processes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1" i="0" u="none" strike="noStrike" kern="1400" cap="none" spc="0" normalizeH="0" baseline="0" noProof="0">
                <a:ln>
                  <a:noFill/>
                </a:ln>
                <a:solidFill>
                  <a:srgbClr val="E7E6E6">
                    <a:lumMod val="25000"/>
                  </a:srgbClr>
                </a:solidFill>
                <a:effectLst/>
                <a:uLnTx/>
                <a:uFillTx/>
                <a:latin typeface="Lato" panose="020F0502020204030203" pitchFamily="34" charset="0"/>
                <a:ea typeface="Lato" panose="020F0502020204030203" pitchFamily="34" charset="0"/>
                <a:cs typeface="Lato" panose="020F0502020204030203" pitchFamily="34" charset="0"/>
              </a:rPr>
              <a:t>Elevate the Excellence by embracing a pervasive high-quality school environment defined by high standards, effective supports, and consistent practices</a:t>
            </a:r>
          </a:p>
        </p:txBody>
      </p:sp>
      <p:sp>
        <p:nvSpPr>
          <p:cNvPr id="22" name="TextBox 21" descr="script navy blue text that reads &quot;Elevate the Excellence!&quot;">
            <a:extLst>
              <a:ext uri="{FF2B5EF4-FFF2-40B4-BE49-F238E27FC236}">
                <a16:creationId xmlns:a16="http://schemas.microsoft.com/office/drawing/2014/main" id="{F7D76C35-3A28-B0EA-2716-565429CFCC89}"/>
              </a:ext>
            </a:extLst>
          </p:cNvPr>
          <p:cNvSpPr txBox="1"/>
          <p:nvPr/>
        </p:nvSpPr>
        <p:spPr>
          <a:xfrm>
            <a:off x="7417699" y="5833116"/>
            <a:ext cx="469302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4472C4">
                    <a:lumMod val="50000"/>
                  </a:srgbClr>
                </a:solidFill>
                <a:effectLst/>
                <a:uLnTx/>
                <a:uFillTx/>
                <a:latin typeface="Rage Italic" panose="03070502040507070304" pitchFamily="66" charset="0"/>
                <a:ea typeface="+mn-ea"/>
                <a:cs typeface="+mn-cs"/>
              </a:rPr>
              <a:t>Elevate the Excellence!</a:t>
            </a:r>
          </a:p>
        </p:txBody>
      </p:sp>
      <p:sp>
        <p:nvSpPr>
          <p:cNvPr id="92" name="Freeform: Shape 91">
            <a:extLst>
              <a:ext uri="{FF2B5EF4-FFF2-40B4-BE49-F238E27FC236}">
                <a16:creationId xmlns:a16="http://schemas.microsoft.com/office/drawing/2014/main" id="{9202E755-2390-7946-B72D-587A67F7B31F}"/>
              </a:ext>
              <a:ext uri="{C183D7F6-B498-43B3-948B-1728B52AA6E4}">
                <adec:decorative xmlns:adec="http://schemas.microsoft.com/office/drawing/2017/decorative" val="1"/>
              </a:ext>
            </a:extLst>
          </p:cNvPr>
          <p:cNvSpPr/>
          <p:nvPr/>
        </p:nvSpPr>
        <p:spPr>
          <a:xfrm>
            <a:off x="4395115" y="777924"/>
            <a:ext cx="7420752" cy="2306695"/>
          </a:xfrm>
          <a:custGeom>
            <a:avLst/>
            <a:gdLst>
              <a:gd name="connsiteX0" fmla="*/ 0 w 1081087"/>
              <a:gd name="connsiteY0" fmla="*/ 0 h 2028825"/>
              <a:gd name="connsiteX1" fmla="*/ 1066800 w 1081087"/>
              <a:gd name="connsiteY1" fmla="*/ 0 h 2028825"/>
              <a:gd name="connsiteX2" fmla="*/ 1081087 w 1081087"/>
              <a:gd name="connsiteY2" fmla="*/ 2028825 h 2028825"/>
              <a:gd name="connsiteX3" fmla="*/ 228600 w 1081087"/>
              <a:gd name="connsiteY3" fmla="*/ 2028825 h 2028825"/>
              <a:gd name="connsiteX0" fmla="*/ 0 w 1081087"/>
              <a:gd name="connsiteY0" fmla="*/ 0 h 2028825"/>
              <a:gd name="connsiteX1" fmla="*/ 1081087 w 1081087"/>
              <a:gd name="connsiteY1" fmla="*/ 0 h 2028825"/>
              <a:gd name="connsiteX2" fmla="*/ 1081087 w 1081087"/>
              <a:gd name="connsiteY2" fmla="*/ 2028825 h 2028825"/>
              <a:gd name="connsiteX3" fmla="*/ 228600 w 1081087"/>
              <a:gd name="connsiteY3" fmla="*/ 2028825 h 2028825"/>
              <a:gd name="connsiteX0" fmla="*/ 0 w 1081087"/>
              <a:gd name="connsiteY0" fmla="*/ 0 h 2036609"/>
              <a:gd name="connsiteX1" fmla="*/ 1081087 w 1081087"/>
              <a:gd name="connsiteY1" fmla="*/ 0 h 2036609"/>
              <a:gd name="connsiteX2" fmla="*/ 1081087 w 1081087"/>
              <a:gd name="connsiteY2" fmla="*/ 2028825 h 2036609"/>
              <a:gd name="connsiteX3" fmla="*/ 146925 w 1081087"/>
              <a:gd name="connsiteY3" fmla="*/ 2036609 h 2036609"/>
              <a:gd name="connsiteX0" fmla="*/ 2024659 w 3105746"/>
              <a:gd name="connsiteY0" fmla="*/ 0 h 2028825"/>
              <a:gd name="connsiteX1" fmla="*/ 3105746 w 3105746"/>
              <a:gd name="connsiteY1" fmla="*/ 0 h 2028825"/>
              <a:gd name="connsiteX2" fmla="*/ 3105746 w 3105746"/>
              <a:gd name="connsiteY2" fmla="*/ 2028825 h 2028825"/>
              <a:gd name="connsiteX3" fmla="*/ 0 w 3105746"/>
              <a:gd name="connsiteY3" fmla="*/ 2008418 h 2028825"/>
              <a:gd name="connsiteX0" fmla="*/ 1697961 w 2779048"/>
              <a:gd name="connsiteY0" fmla="*/ 0 h 2029561"/>
              <a:gd name="connsiteX1" fmla="*/ 2779048 w 2779048"/>
              <a:gd name="connsiteY1" fmla="*/ 0 h 2029561"/>
              <a:gd name="connsiteX2" fmla="*/ 2779048 w 2779048"/>
              <a:gd name="connsiteY2" fmla="*/ 2028825 h 2029561"/>
              <a:gd name="connsiteX3" fmla="*/ 0 w 2779048"/>
              <a:gd name="connsiteY3" fmla="*/ 2029561 h 2029561"/>
              <a:gd name="connsiteX0" fmla="*/ 1731592 w 2812679"/>
              <a:gd name="connsiteY0" fmla="*/ 0 h 2029561"/>
              <a:gd name="connsiteX1" fmla="*/ 2812679 w 2812679"/>
              <a:gd name="connsiteY1" fmla="*/ 0 h 2029561"/>
              <a:gd name="connsiteX2" fmla="*/ 2812679 w 2812679"/>
              <a:gd name="connsiteY2" fmla="*/ 2028825 h 2029561"/>
              <a:gd name="connsiteX3" fmla="*/ 0 w 2812679"/>
              <a:gd name="connsiteY3" fmla="*/ 2029561 h 2029561"/>
              <a:gd name="connsiteX0" fmla="*/ 3437150 w 4518237"/>
              <a:gd name="connsiteY0" fmla="*/ 0 h 2057752"/>
              <a:gd name="connsiteX1" fmla="*/ 4518237 w 4518237"/>
              <a:gd name="connsiteY1" fmla="*/ 0 h 2057752"/>
              <a:gd name="connsiteX2" fmla="*/ 4518237 w 4518237"/>
              <a:gd name="connsiteY2" fmla="*/ 2028825 h 2057752"/>
              <a:gd name="connsiteX3" fmla="*/ 0 w 4518237"/>
              <a:gd name="connsiteY3" fmla="*/ 2057752 h 2057752"/>
              <a:gd name="connsiteX0" fmla="*/ 3437150 w 4522805"/>
              <a:gd name="connsiteY0" fmla="*/ 0 h 2062331"/>
              <a:gd name="connsiteX1" fmla="*/ 4518237 w 4522805"/>
              <a:gd name="connsiteY1" fmla="*/ 0 h 2062331"/>
              <a:gd name="connsiteX2" fmla="*/ 4522805 w 4522805"/>
              <a:gd name="connsiteY2" fmla="*/ 2062331 h 2062331"/>
              <a:gd name="connsiteX3" fmla="*/ 0 w 4522805"/>
              <a:gd name="connsiteY3" fmla="*/ 2057752 h 2062331"/>
            </a:gdLst>
            <a:ahLst/>
            <a:cxnLst>
              <a:cxn ang="0">
                <a:pos x="connsiteX0" y="connsiteY0"/>
              </a:cxn>
              <a:cxn ang="0">
                <a:pos x="connsiteX1" y="connsiteY1"/>
              </a:cxn>
              <a:cxn ang="0">
                <a:pos x="connsiteX2" y="connsiteY2"/>
              </a:cxn>
              <a:cxn ang="0">
                <a:pos x="connsiteX3" y="connsiteY3"/>
              </a:cxn>
            </a:cxnLst>
            <a:rect l="l" t="t" r="r" b="b"/>
            <a:pathLst>
              <a:path w="4522805" h="2062331">
                <a:moveTo>
                  <a:pt x="3437150" y="0"/>
                </a:moveTo>
                <a:lnTo>
                  <a:pt x="4518237" y="0"/>
                </a:lnTo>
                <a:cubicBezTo>
                  <a:pt x="4519760" y="687444"/>
                  <a:pt x="4521282" y="1374887"/>
                  <a:pt x="4522805" y="2062331"/>
                </a:cubicBezTo>
                <a:lnTo>
                  <a:pt x="0" y="2057752"/>
                </a:lnTo>
              </a:path>
            </a:pathLst>
          </a:cu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4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graph&#10;&#10;AI-generated content may be incorrect.">
            <a:extLst>
              <a:ext uri="{FF2B5EF4-FFF2-40B4-BE49-F238E27FC236}">
                <a16:creationId xmlns:a16="http://schemas.microsoft.com/office/drawing/2014/main" id="{841C0EDC-619D-44C8-94B8-A80B916F3D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538"/>
            <a:ext cx="12192000" cy="65649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934522C-A2F2-F154-730B-6D2EDA4F108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B6DBC7-0120-C423-0744-89708035FDA3}"/>
              </a:ext>
            </a:extLst>
          </p:cNvPr>
          <p:cNvSpPr>
            <a:spLocks noGrp="1"/>
          </p:cNvSpPr>
          <p:nvPr>
            <p:ph type="title"/>
          </p:nvPr>
        </p:nvSpPr>
        <p:spPr>
          <a:xfrm>
            <a:off x="790415" y="522426"/>
            <a:ext cx="10368648" cy="576539"/>
          </a:xfrm>
        </p:spPr>
        <p:txBody>
          <a:bodyPr>
            <a:normAutofit fontScale="90000"/>
          </a:bodyPr>
          <a:lstStyle/>
          <a:p>
            <a:r>
              <a:rPr lang="en-US" sz="3100">
                <a:solidFill>
                  <a:srgbClr val="FFFFFF"/>
                </a:solidFill>
                <a:latin typeface="Lato" panose="020F0502020204030203" pitchFamily="34" charset="0"/>
                <a:ea typeface="Lato" panose="020F0502020204030203" pitchFamily="34" charset="0"/>
                <a:cs typeface="Lato" panose="020F0502020204030203" pitchFamily="34" charset="0"/>
              </a:rPr>
              <a:t>Budget Development Calendar of Events</a:t>
            </a:r>
            <a:r>
              <a:rPr lang="en-US" sz="3700">
                <a:solidFill>
                  <a:srgbClr val="FFFFFF"/>
                </a:solidFill>
              </a:rPr>
              <a:t>	</a:t>
            </a:r>
          </a:p>
        </p:txBody>
      </p:sp>
      <p:pic>
        <p:nvPicPr>
          <p:cNvPr id="4" name="Picture 3" descr="A blue and white logo&#10;&#10;Description automatically generated">
            <a:extLst>
              <a:ext uri="{FF2B5EF4-FFF2-40B4-BE49-F238E27FC236}">
                <a16:creationId xmlns:a16="http://schemas.microsoft.com/office/drawing/2014/main" id="{C063EF9F-429C-B8E9-B3C8-4FB63EF3168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cxnSp>
        <p:nvCxnSpPr>
          <p:cNvPr id="10" name="Straight Connector 9">
            <a:extLst>
              <a:ext uri="{FF2B5EF4-FFF2-40B4-BE49-F238E27FC236}">
                <a16:creationId xmlns:a16="http://schemas.microsoft.com/office/drawing/2014/main" id="{B9874E61-72E5-13D8-4DC1-C1855CC79E17}"/>
              </a:ext>
            </a:extLst>
          </p:cNvPr>
          <p:cNvCxnSpPr/>
          <p:nvPr/>
        </p:nvCxnSpPr>
        <p:spPr>
          <a:xfrm>
            <a:off x="5855685" y="1714496"/>
            <a:ext cx="0" cy="4773478"/>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B5F5B0B-3336-2DC0-41E5-1E199515016E}"/>
              </a:ext>
            </a:extLst>
          </p:cNvPr>
          <p:cNvPicPr>
            <a:picLocks noChangeAspect="1"/>
          </p:cNvPicPr>
          <p:nvPr/>
        </p:nvPicPr>
        <p:blipFill>
          <a:blip r:embed="rId4"/>
          <a:stretch>
            <a:fillRect/>
          </a:stretch>
        </p:blipFill>
        <p:spPr>
          <a:xfrm>
            <a:off x="386658" y="2119858"/>
            <a:ext cx="5213941" cy="3389868"/>
          </a:xfrm>
          <a:prstGeom prst="rect">
            <a:avLst/>
          </a:prstGeom>
        </p:spPr>
      </p:pic>
      <p:pic>
        <p:nvPicPr>
          <p:cNvPr id="7" name="Picture 6">
            <a:extLst>
              <a:ext uri="{FF2B5EF4-FFF2-40B4-BE49-F238E27FC236}">
                <a16:creationId xmlns:a16="http://schemas.microsoft.com/office/drawing/2014/main" id="{BB12A2D5-13BD-63D0-AA76-D2D3F2102670}"/>
              </a:ext>
            </a:extLst>
          </p:cNvPr>
          <p:cNvPicPr>
            <a:picLocks noChangeAspect="1"/>
          </p:cNvPicPr>
          <p:nvPr/>
        </p:nvPicPr>
        <p:blipFill>
          <a:blip r:embed="rId5"/>
          <a:stretch>
            <a:fillRect/>
          </a:stretch>
        </p:blipFill>
        <p:spPr>
          <a:xfrm>
            <a:off x="6327911" y="2113166"/>
            <a:ext cx="5527073" cy="3465526"/>
          </a:xfrm>
          <a:prstGeom prst="rect">
            <a:avLst/>
          </a:prstGeom>
        </p:spPr>
      </p:pic>
      <p:pic>
        <p:nvPicPr>
          <p:cNvPr id="6" name="Graphic 5" descr="Checkbox Checked with solid fill">
            <a:extLst>
              <a:ext uri="{FF2B5EF4-FFF2-40B4-BE49-F238E27FC236}">
                <a16:creationId xmlns:a16="http://schemas.microsoft.com/office/drawing/2014/main" id="{92F67DAD-0AC0-9D7E-2AAA-C49581DA5B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9840" y="2382945"/>
            <a:ext cx="517719" cy="517719"/>
          </a:xfrm>
          <a:prstGeom prst="rect">
            <a:avLst/>
          </a:prstGeom>
        </p:spPr>
      </p:pic>
      <p:pic>
        <p:nvPicPr>
          <p:cNvPr id="3" name="Graphic 2" descr="Checkbox Checked with solid fill">
            <a:extLst>
              <a:ext uri="{FF2B5EF4-FFF2-40B4-BE49-F238E27FC236}">
                <a16:creationId xmlns:a16="http://schemas.microsoft.com/office/drawing/2014/main" id="{0E418DAB-749B-33C4-08D4-A37925137F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4248938"/>
            <a:ext cx="517719" cy="517719"/>
          </a:xfrm>
          <a:prstGeom prst="rect">
            <a:avLst/>
          </a:prstGeom>
        </p:spPr>
      </p:pic>
      <p:pic>
        <p:nvPicPr>
          <p:cNvPr id="9" name="Graphic 8" descr="Checkbox Checked with solid fill">
            <a:extLst>
              <a:ext uri="{FF2B5EF4-FFF2-40B4-BE49-F238E27FC236}">
                <a16:creationId xmlns:a16="http://schemas.microsoft.com/office/drawing/2014/main" id="{0ABC5F9A-2549-E0D5-7263-75C42D1B66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3295847"/>
            <a:ext cx="517719" cy="517719"/>
          </a:xfrm>
          <a:prstGeom prst="rect">
            <a:avLst/>
          </a:prstGeom>
        </p:spPr>
      </p:pic>
      <p:pic>
        <p:nvPicPr>
          <p:cNvPr id="12" name="Graphic 11" descr="Checkbox Checked with solid fill">
            <a:extLst>
              <a:ext uri="{FF2B5EF4-FFF2-40B4-BE49-F238E27FC236}">
                <a16:creationId xmlns:a16="http://schemas.microsoft.com/office/drawing/2014/main" id="{E61EE4AB-D29D-69E8-CB98-7A330D291C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4897986"/>
            <a:ext cx="499065" cy="499065"/>
          </a:xfrm>
          <a:prstGeom prst="rect">
            <a:avLst/>
          </a:prstGeom>
        </p:spPr>
      </p:pic>
      <p:pic>
        <p:nvPicPr>
          <p:cNvPr id="13" name="Graphic 12" descr="Checkbox Checked with solid fill">
            <a:extLst>
              <a:ext uri="{FF2B5EF4-FFF2-40B4-BE49-F238E27FC236}">
                <a16:creationId xmlns:a16="http://schemas.microsoft.com/office/drawing/2014/main" id="{E47C03C1-23FB-55A5-A863-68425849A8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739" y="2192366"/>
            <a:ext cx="521298" cy="521298"/>
          </a:xfrm>
          <a:prstGeom prst="rect">
            <a:avLst/>
          </a:prstGeom>
        </p:spPr>
      </p:pic>
      <p:pic>
        <p:nvPicPr>
          <p:cNvPr id="11" name="Graphic 10" descr="Checkbox Checked with solid fill">
            <a:extLst>
              <a:ext uri="{FF2B5EF4-FFF2-40B4-BE49-F238E27FC236}">
                <a16:creationId xmlns:a16="http://schemas.microsoft.com/office/drawing/2014/main" id="{2C96F673-43FC-8263-711E-6F5F22068D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7257" y="3978435"/>
            <a:ext cx="521298" cy="521298"/>
          </a:xfrm>
          <a:prstGeom prst="rect">
            <a:avLst/>
          </a:prstGeom>
        </p:spPr>
      </p:pic>
      <p:pic>
        <p:nvPicPr>
          <p:cNvPr id="14" name="Graphic 13" descr="Checkbox Checked with solid fill">
            <a:extLst>
              <a:ext uri="{FF2B5EF4-FFF2-40B4-BE49-F238E27FC236}">
                <a16:creationId xmlns:a16="http://schemas.microsoft.com/office/drawing/2014/main" id="{4C81BED7-A638-71BF-05E1-CE795701D4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739" y="2659189"/>
            <a:ext cx="521298" cy="521298"/>
          </a:xfrm>
          <a:prstGeom prst="rect">
            <a:avLst/>
          </a:prstGeom>
        </p:spPr>
      </p:pic>
      <p:pic>
        <p:nvPicPr>
          <p:cNvPr id="15" name="Graphic 14" descr="Checkbox Checked with solid fill">
            <a:extLst>
              <a:ext uri="{FF2B5EF4-FFF2-40B4-BE49-F238E27FC236}">
                <a16:creationId xmlns:a16="http://schemas.microsoft.com/office/drawing/2014/main" id="{739DBB1A-5C9E-74B9-A6BD-743E09C74C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7257" y="4363716"/>
            <a:ext cx="521298" cy="521298"/>
          </a:xfrm>
          <a:prstGeom prst="rect">
            <a:avLst/>
          </a:prstGeom>
        </p:spPr>
      </p:pic>
      <p:pic>
        <p:nvPicPr>
          <p:cNvPr id="16" name="Graphic 15" descr="Checkbox Checked with solid fill">
            <a:extLst>
              <a:ext uri="{FF2B5EF4-FFF2-40B4-BE49-F238E27FC236}">
                <a16:creationId xmlns:a16="http://schemas.microsoft.com/office/drawing/2014/main" id="{26501A34-A979-F9F4-A48C-56FF78AEC1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87257" y="3613807"/>
            <a:ext cx="521298" cy="521298"/>
          </a:xfrm>
          <a:prstGeom prst="rect">
            <a:avLst/>
          </a:prstGeom>
        </p:spPr>
      </p:pic>
    </p:spTree>
    <p:extLst>
      <p:ext uri="{BB962C8B-B14F-4D97-AF65-F5344CB8AC3E}">
        <p14:creationId xmlns:p14="http://schemas.microsoft.com/office/powerpoint/2010/main" val="71272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AC8436-5576-7C9E-DF2C-41022FE323B3}"/>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6CBE3324-FEF1-C7D7-C324-B90FD89C1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AB26B79F-EE73-7809-27EE-4D30B1CED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CC29BBD9-128F-CB06-55FE-8822488D6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A17791DC-63D6-07BB-F88A-9F3C6529D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24A2EDCC-5A9B-E720-29CA-6FF7EABE1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7C0208-7C1D-C8A7-718A-42E91F6DDA27}"/>
              </a:ext>
            </a:extLst>
          </p:cNvPr>
          <p:cNvSpPr>
            <a:spLocks noGrp="1"/>
          </p:cNvSpPr>
          <p:nvPr>
            <p:ph type="title"/>
          </p:nvPr>
        </p:nvSpPr>
        <p:spPr>
          <a:xfrm>
            <a:off x="790415" y="522426"/>
            <a:ext cx="10368648" cy="890212"/>
          </a:xfrm>
        </p:spPr>
        <p:txBody>
          <a:bodyPr>
            <a:normAutofit/>
          </a:bodyPr>
          <a:lstStyle/>
          <a:p>
            <a:r>
              <a:rPr lang="en-US" sz="3100">
                <a:solidFill>
                  <a:srgbClr val="FFFFFF"/>
                </a:solidFill>
                <a:latin typeface="Lato" panose="020F0502020204030203" pitchFamily="34" charset="0"/>
                <a:ea typeface="Lato" panose="020F0502020204030203" pitchFamily="34" charset="0"/>
                <a:cs typeface="Lato" panose="020F0502020204030203" pitchFamily="34" charset="0"/>
              </a:rPr>
              <a:t>Investment Highlights </a:t>
            </a:r>
            <a:endParaRPr lang="en-US" sz="3700" dirty="0">
              <a:solidFill>
                <a:srgbClr val="FFFFFF"/>
              </a:solidFill>
            </a:endParaRPr>
          </a:p>
        </p:txBody>
      </p:sp>
      <p:pic>
        <p:nvPicPr>
          <p:cNvPr id="4" name="Picture 3" descr="A blue and white logo&#10;&#10;Description automatically generated">
            <a:extLst>
              <a:ext uri="{FF2B5EF4-FFF2-40B4-BE49-F238E27FC236}">
                <a16:creationId xmlns:a16="http://schemas.microsoft.com/office/drawing/2014/main" id="{4701CF21-BCC7-741E-681D-0ADF7408BAC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632790" y="5786650"/>
            <a:ext cx="1431337" cy="873797"/>
          </a:xfrm>
          <a:prstGeom prst="rect">
            <a:avLst/>
          </a:prstGeom>
        </p:spPr>
      </p:pic>
      <p:sp>
        <p:nvSpPr>
          <p:cNvPr id="5" name="TextBox 4">
            <a:extLst>
              <a:ext uri="{FF2B5EF4-FFF2-40B4-BE49-F238E27FC236}">
                <a16:creationId xmlns:a16="http://schemas.microsoft.com/office/drawing/2014/main" id="{7DA59B2E-AE3E-CF1A-4E8B-547F31A0F306}"/>
              </a:ext>
            </a:extLst>
          </p:cNvPr>
          <p:cNvSpPr txBox="1"/>
          <p:nvPr/>
        </p:nvSpPr>
        <p:spPr>
          <a:xfrm>
            <a:off x="289778" y="1811547"/>
            <a:ext cx="10869285" cy="452431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Invest in teachers &amp; staff providing direct support &amp; services to students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Increase teacher and all eligible employee salaries by 3% in addition to the longevity step increase (+$14.4M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Increase the hourly rate by $1/</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hr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for all Bus Drivers ($344K local investment)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Increase the hourly rate by $1/</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hr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for all Paraprofessionals serving in Self-Contained classrooms (+$700K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Increase the daily rate by $20/day and hourly rate by $2.67/</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hr</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for Paraprofessional substitutes (+$150K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Align Pre K Teacher salaries to K-12 scales </a:t>
            </a:r>
            <a:endParaRPr kumimoji="0" lang="en-US" sz="16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Increase school-based allotments (+2 Speech Language Pathologists, +3 teachers on special assignment (Knox ES, Liberty ES, Woodstock MS), +1 occupational therapist, +4 custodians, +1 teacher of the deaf and hard of hearing (+$1.2M local investment)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Continuing administering the Third-Party personnel survey (+$138K local investment)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Invest in resources as close to students as possible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Implement 1:1 student learning devices, improve technology infrastructure, and add 2 technology positions to support Middle School student learning (+$4.4M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Invest in a customized learning tool for reading and math intervention and enrichment (K-12) </a:t>
            </a:r>
            <a:endParaRPr kumimoji="0" lang="en-US" sz="16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Continue school-based budgets to support consumable instructional materials, classroom supplies, and instructional expenses (+$1.4M)</a:t>
            </a:r>
          </a:p>
        </p:txBody>
      </p:sp>
    </p:spTree>
    <p:extLst>
      <p:ext uri="{BB962C8B-B14F-4D97-AF65-F5344CB8AC3E}">
        <p14:creationId xmlns:p14="http://schemas.microsoft.com/office/powerpoint/2010/main" val="788289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173EF9-ED34-7D9A-7B89-39FF0D14146E}"/>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E8A5DB2-2AD9-0755-8392-1E45F9AE0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B1F43AF3-D697-7874-D5C2-90190261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08858D5F-04DE-11B9-768D-FF56E835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20EE79F0-87F4-A361-DB89-9A873327C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EA7543EA-8EE1-DE52-CF7C-73A02F38C3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E5927C-CEFE-FFEF-956D-AFCBFBD4B711}"/>
              </a:ext>
            </a:extLst>
          </p:cNvPr>
          <p:cNvSpPr>
            <a:spLocks noGrp="1"/>
          </p:cNvSpPr>
          <p:nvPr>
            <p:ph type="title"/>
          </p:nvPr>
        </p:nvSpPr>
        <p:spPr>
          <a:xfrm>
            <a:off x="790415" y="522426"/>
            <a:ext cx="10368648" cy="890212"/>
          </a:xfrm>
        </p:spPr>
        <p:txBody>
          <a:bodyPr>
            <a:normAutofit/>
          </a:bodyPr>
          <a:lstStyle/>
          <a:p>
            <a:r>
              <a:rPr lang="en-US" sz="3100">
                <a:solidFill>
                  <a:srgbClr val="FFFFFF"/>
                </a:solidFill>
                <a:latin typeface="Lato" panose="020F0502020204030203" pitchFamily="34" charset="0"/>
                <a:ea typeface="Lato" panose="020F0502020204030203" pitchFamily="34" charset="0"/>
                <a:cs typeface="Lato" panose="020F0502020204030203" pitchFamily="34" charset="0"/>
              </a:rPr>
              <a:t>Investment Highlights </a:t>
            </a:r>
            <a:endParaRPr lang="en-US" sz="3700" dirty="0">
              <a:solidFill>
                <a:srgbClr val="FFFFFF"/>
              </a:solidFill>
            </a:endParaRPr>
          </a:p>
        </p:txBody>
      </p:sp>
      <p:pic>
        <p:nvPicPr>
          <p:cNvPr id="4" name="Picture 3" descr="A blue and white logo&#10;&#10;Description automatically generated">
            <a:extLst>
              <a:ext uri="{FF2B5EF4-FFF2-40B4-BE49-F238E27FC236}">
                <a16:creationId xmlns:a16="http://schemas.microsoft.com/office/drawing/2014/main" id="{98A26180-6E17-BC32-C39C-65A414AA6A2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632790" y="5786650"/>
            <a:ext cx="1431337" cy="873797"/>
          </a:xfrm>
          <a:prstGeom prst="rect">
            <a:avLst/>
          </a:prstGeom>
        </p:spPr>
      </p:pic>
      <p:sp>
        <p:nvSpPr>
          <p:cNvPr id="5" name="TextBox 4">
            <a:extLst>
              <a:ext uri="{FF2B5EF4-FFF2-40B4-BE49-F238E27FC236}">
                <a16:creationId xmlns:a16="http://schemas.microsoft.com/office/drawing/2014/main" id="{2403D84B-A286-0347-795B-C6E62EA5A92D}"/>
              </a:ext>
            </a:extLst>
          </p:cNvPr>
          <p:cNvSpPr txBox="1"/>
          <p:nvPr/>
        </p:nvSpPr>
        <p:spPr>
          <a:xfrm>
            <a:off x="350068" y="1820368"/>
            <a:ext cx="10484614" cy="480131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Invest in resources to advance school safety &amp; security and operational effectiveness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Increase in Campus Crossing Guards (+5) (+$135K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Institute Cybersecurity improvements (+$1M local investment)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Continue to shed redundant, duplicative and/or non-aligned programs and materials (-$5M cumulative total over 2 years)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Leverage current operations and systems to make the best and most efficient use of existing resources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Improve operational efficiency by adding restroom capacity at Twin Forks (+$500K local investment)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Legislative Requirements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Internal Auditor designation based on House bill 845 (+$718K local expense)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Fully fund the employer portion of the increase in State Health Benefit Plan premiums and TRS for all employees (+$3.8M local expense)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Other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Due to continued inflationary factors, meal prices will increase slightly for the first time in five years  (Breakfast $0.15, Lunch $0.80)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8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209C14-1186-CD38-66CA-410BC2730EA7}"/>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65BE43-9C77-1C1D-F7A1-70E482ED188C}"/>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Proposed Budget For All Funds</a:t>
            </a:r>
          </a:p>
        </p:txBody>
      </p:sp>
      <p:pic>
        <p:nvPicPr>
          <p:cNvPr id="8" name="Picture 7">
            <a:extLst>
              <a:ext uri="{FF2B5EF4-FFF2-40B4-BE49-F238E27FC236}">
                <a16:creationId xmlns:a16="http://schemas.microsoft.com/office/drawing/2014/main" id="{9482C7FE-0DA6-4212-6441-827C7183BD18}"/>
              </a:ext>
            </a:extLst>
          </p:cNvPr>
          <p:cNvPicPr>
            <a:picLocks noChangeAspect="1"/>
          </p:cNvPicPr>
          <p:nvPr/>
        </p:nvPicPr>
        <p:blipFill>
          <a:blip r:embed="rId3"/>
          <a:stretch>
            <a:fillRect/>
          </a:stretch>
        </p:blipFill>
        <p:spPr>
          <a:xfrm>
            <a:off x="4143840" y="305146"/>
            <a:ext cx="7821721" cy="5533866"/>
          </a:xfrm>
          <a:prstGeom prst="rect">
            <a:avLst/>
          </a:prstGeom>
        </p:spPr>
      </p:pic>
      <p:pic>
        <p:nvPicPr>
          <p:cNvPr id="4" name="Picture 3" descr="A blue and white logo&#10;&#10;Description automatically generated">
            <a:extLst>
              <a:ext uri="{FF2B5EF4-FFF2-40B4-BE49-F238E27FC236}">
                <a16:creationId xmlns:a16="http://schemas.microsoft.com/office/drawing/2014/main" id="{E7FCC3CA-C04D-7E1F-BC15-CAB6F71D69D2}"/>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spTree>
    <p:extLst>
      <p:ext uri="{BB962C8B-B14F-4D97-AF65-F5344CB8AC3E}">
        <p14:creationId xmlns:p14="http://schemas.microsoft.com/office/powerpoint/2010/main" val="2273316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196786-FBA2-82AB-3F8F-D6CD002CD5D3}"/>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8628" y="1408629"/>
            <a:ext cx="6858000"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832"/>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2339A6F5-AD6A-4D80-8AD9-6290D13AC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513"/>
            <a:ext cx="6857572" cy="3581401"/>
          </a:xfrm>
          <a:prstGeom prst="rect">
            <a:avLst/>
          </a:prstGeom>
          <a:gradFill>
            <a:gsLst>
              <a:gs pos="0">
                <a:srgbClr val="000000">
                  <a:alpha val="61000"/>
                </a:srgbClr>
              </a:gs>
              <a:gs pos="95000">
                <a:schemeClr val="accent5">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118CEB-571B-5A5E-D13D-EAFCBBECDEE1}"/>
              </a:ext>
            </a:extLst>
          </p:cNvPr>
          <p:cNvSpPr>
            <a:spLocks noGrp="1"/>
          </p:cNvSpPr>
          <p:nvPr>
            <p:ph type="title"/>
          </p:nvPr>
        </p:nvSpPr>
        <p:spPr>
          <a:xfrm>
            <a:off x="660042" y="2945176"/>
            <a:ext cx="2878688" cy="2757975"/>
          </a:xfrm>
        </p:spPr>
        <p:txBody>
          <a:bodyPr vert="horz" lIns="91440" tIns="45720" rIns="91440" bIns="45720" rtlCol="0" anchor="t">
            <a:normAutofit/>
          </a:bodyPr>
          <a:lstStyle/>
          <a:p>
            <a:r>
              <a:rPr lang="en-US" sz="4000">
                <a:solidFill>
                  <a:srgbClr val="FFFFFF"/>
                </a:solidFill>
              </a:rPr>
              <a:t>Millage Rate Comparisons</a:t>
            </a:r>
          </a:p>
        </p:txBody>
      </p:sp>
      <p:pic>
        <p:nvPicPr>
          <p:cNvPr id="8" name="Picture 7">
            <a:extLst>
              <a:ext uri="{FF2B5EF4-FFF2-40B4-BE49-F238E27FC236}">
                <a16:creationId xmlns:a16="http://schemas.microsoft.com/office/drawing/2014/main" id="{0044527F-A662-9117-5C62-A4635FC3C9B5}"/>
              </a:ext>
            </a:extLst>
          </p:cNvPr>
          <p:cNvPicPr>
            <a:picLocks noChangeAspect="1"/>
          </p:cNvPicPr>
          <p:nvPr/>
        </p:nvPicPr>
        <p:blipFill>
          <a:blip r:embed="rId3"/>
          <a:stretch>
            <a:fillRect/>
          </a:stretch>
        </p:blipFill>
        <p:spPr>
          <a:xfrm>
            <a:off x="6314446" y="5664737"/>
            <a:ext cx="2803421" cy="1154349"/>
          </a:xfrm>
          <a:prstGeom prst="rect">
            <a:avLst/>
          </a:prstGeom>
        </p:spPr>
      </p:pic>
      <p:pic>
        <p:nvPicPr>
          <p:cNvPr id="6" name="Picture 5">
            <a:extLst>
              <a:ext uri="{FF2B5EF4-FFF2-40B4-BE49-F238E27FC236}">
                <a16:creationId xmlns:a16="http://schemas.microsoft.com/office/drawing/2014/main" id="{51AF7F3C-38CE-78B3-366A-486F5F8C3A89}"/>
              </a:ext>
            </a:extLst>
          </p:cNvPr>
          <p:cNvPicPr>
            <a:picLocks noChangeAspect="1"/>
          </p:cNvPicPr>
          <p:nvPr/>
        </p:nvPicPr>
        <p:blipFill>
          <a:blip r:embed="rId4"/>
          <a:stretch>
            <a:fillRect/>
          </a:stretch>
        </p:blipFill>
        <p:spPr>
          <a:xfrm>
            <a:off x="4931555" y="77829"/>
            <a:ext cx="5131896" cy="5547995"/>
          </a:xfrm>
          <a:prstGeom prst="rect">
            <a:avLst/>
          </a:prstGeom>
        </p:spPr>
      </p:pic>
      <p:pic>
        <p:nvPicPr>
          <p:cNvPr id="4" name="Picture 3" descr="A blue and white logo&#10;&#10;Description automatically generated">
            <a:extLst>
              <a:ext uri="{FF2B5EF4-FFF2-40B4-BE49-F238E27FC236}">
                <a16:creationId xmlns:a16="http://schemas.microsoft.com/office/drawing/2014/main" id="{DFA1ED2A-F5A5-F256-2255-F4A107DD2730}"/>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spTree>
    <p:extLst>
      <p:ext uri="{BB962C8B-B14F-4D97-AF65-F5344CB8AC3E}">
        <p14:creationId xmlns:p14="http://schemas.microsoft.com/office/powerpoint/2010/main" val="397939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89625858-36DE-EF59-9CB1-FEDF2AC9E72D}"/>
              </a:ext>
            </a:extLst>
          </p:cNvPr>
          <p:cNvSpPr/>
          <p:nvPr/>
        </p:nvSpPr>
        <p:spPr>
          <a:xfrm>
            <a:off x="2522136" y="2130251"/>
            <a:ext cx="854110" cy="1105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A5249-CD9F-269C-85BA-5F58CFCB989C}"/>
              </a:ext>
            </a:extLst>
          </p:cNvPr>
          <p:cNvSpPr>
            <a:spLocks noGrp="1"/>
          </p:cNvSpPr>
          <p:nvPr>
            <p:ph type="ctrTitle"/>
          </p:nvPr>
        </p:nvSpPr>
        <p:spPr>
          <a:xfrm>
            <a:off x="1546789" y="1208015"/>
            <a:ext cx="9121211" cy="2301948"/>
          </a:xfrm>
        </p:spPr>
        <p:txBody>
          <a:bodyPr/>
          <a:lstStyle/>
          <a:p>
            <a:r>
              <a:rPr lang="en-US" dirty="0"/>
              <a:t>	</a:t>
            </a:r>
          </a:p>
        </p:txBody>
      </p:sp>
      <p:sp>
        <p:nvSpPr>
          <p:cNvPr id="4" name="TextBox 3">
            <a:extLst>
              <a:ext uri="{FF2B5EF4-FFF2-40B4-BE49-F238E27FC236}">
                <a16:creationId xmlns:a16="http://schemas.microsoft.com/office/drawing/2014/main" id="{9CB813F6-445C-A65E-460E-0AFFDE179683}"/>
              </a:ext>
            </a:extLst>
          </p:cNvPr>
          <p:cNvSpPr txBox="1"/>
          <p:nvPr/>
        </p:nvSpPr>
        <p:spPr>
          <a:xfrm>
            <a:off x="1619962" y="284685"/>
            <a:ext cx="8732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Cherokee County School District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Comparison of Cherokee County Gross Taxable Value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Fiscal Year 1995-2026</a:t>
            </a:r>
          </a:p>
        </p:txBody>
      </p:sp>
      <p:pic>
        <p:nvPicPr>
          <p:cNvPr id="3" name="Picture 2" descr="A blue and white logo&#10;&#10;Description automatically generated">
            <a:extLst>
              <a:ext uri="{FF2B5EF4-FFF2-40B4-BE49-F238E27FC236}">
                <a16:creationId xmlns:a16="http://schemas.microsoft.com/office/drawing/2014/main" id="{16AF80B5-9372-2964-0E0D-15771D91E27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13" name="Picture 12">
            <a:extLst>
              <a:ext uri="{FF2B5EF4-FFF2-40B4-BE49-F238E27FC236}">
                <a16:creationId xmlns:a16="http://schemas.microsoft.com/office/drawing/2014/main" id="{5E1465AA-34FA-DFD6-57B1-FF0031AA7A0E}"/>
              </a:ext>
            </a:extLst>
          </p:cNvPr>
          <p:cNvPicPr>
            <a:picLocks noChangeAspect="1"/>
          </p:cNvPicPr>
          <p:nvPr/>
        </p:nvPicPr>
        <p:blipFill>
          <a:blip r:embed="rId3"/>
          <a:stretch>
            <a:fillRect/>
          </a:stretch>
        </p:blipFill>
        <p:spPr>
          <a:xfrm>
            <a:off x="350548" y="1506041"/>
            <a:ext cx="9577224" cy="5351959"/>
          </a:xfrm>
          <a:prstGeom prst="rect">
            <a:avLst/>
          </a:prstGeom>
        </p:spPr>
      </p:pic>
      <mc:AlternateContent xmlns:mc="http://schemas.openxmlformats.org/markup-compatibility/2006" xmlns:p14="http://schemas.microsoft.com/office/powerpoint/2010/main">
        <mc:Choice Requires="p14">
          <p:contentPart p14:bwMode="auto" r:id="rId4">
            <p14:nvContentPartPr>
              <p14:cNvPr id="26" name="Ink 25">
                <a:extLst>
                  <a:ext uri="{FF2B5EF4-FFF2-40B4-BE49-F238E27FC236}">
                    <a16:creationId xmlns:a16="http://schemas.microsoft.com/office/drawing/2014/main" id="{A33F5715-C777-67E3-C677-56A4DCBA59C1}"/>
                  </a:ext>
                </a:extLst>
              </p14:cNvPr>
              <p14:cNvContentPartPr/>
              <p14:nvPr/>
            </p14:nvContentPartPr>
            <p14:xfrm>
              <a:off x="2569542" y="2129906"/>
              <a:ext cx="756720" cy="26640"/>
            </p14:xfrm>
          </p:contentPart>
        </mc:Choice>
        <mc:Fallback xmlns="">
          <p:pic>
            <p:nvPicPr>
              <p:cNvPr id="26" name="Ink 25">
                <a:extLst>
                  <a:ext uri="{FF2B5EF4-FFF2-40B4-BE49-F238E27FC236}">
                    <a16:creationId xmlns:a16="http://schemas.microsoft.com/office/drawing/2014/main" id="{A33F5715-C777-67E3-C677-56A4DCBA59C1}"/>
                  </a:ext>
                </a:extLst>
              </p:cNvPr>
              <p:cNvPicPr/>
              <p:nvPr/>
            </p:nvPicPr>
            <p:blipFill>
              <a:blip r:embed="rId5"/>
              <a:stretch>
                <a:fillRect/>
              </a:stretch>
            </p:blipFill>
            <p:spPr>
              <a:xfrm>
                <a:off x="2533542" y="2057906"/>
                <a:ext cx="8283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 name="Ink 29">
                <a:extLst>
                  <a:ext uri="{FF2B5EF4-FFF2-40B4-BE49-F238E27FC236}">
                    <a16:creationId xmlns:a16="http://schemas.microsoft.com/office/drawing/2014/main" id="{A6749AF2-6D43-F673-5E0A-7E9F40451AFC}"/>
                  </a:ext>
                </a:extLst>
              </p14:cNvPr>
              <p14:cNvContentPartPr/>
              <p14:nvPr/>
            </p14:nvContentPartPr>
            <p14:xfrm>
              <a:off x="2533182" y="6208706"/>
              <a:ext cx="812880" cy="11520"/>
            </p14:xfrm>
          </p:contentPart>
        </mc:Choice>
        <mc:Fallback xmlns="">
          <p:pic>
            <p:nvPicPr>
              <p:cNvPr id="30" name="Ink 29">
                <a:extLst>
                  <a:ext uri="{FF2B5EF4-FFF2-40B4-BE49-F238E27FC236}">
                    <a16:creationId xmlns:a16="http://schemas.microsoft.com/office/drawing/2014/main" id="{A6749AF2-6D43-F673-5E0A-7E9F40451AFC}"/>
                  </a:ext>
                </a:extLst>
              </p:cNvPr>
              <p:cNvPicPr/>
              <p:nvPr/>
            </p:nvPicPr>
            <p:blipFill>
              <a:blip r:embed="rId7"/>
              <a:stretch>
                <a:fillRect/>
              </a:stretch>
            </p:blipFill>
            <p:spPr>
              <a:xfrm>
                <a:off x="2497542" y="6136706"/>
                <a:ext cx="884520" cy="155160"/>
              </a:xfrm>
              <a:prstGeom prst="rect">
                <a:avLst/>
              </a:prstGeom>
            </p:spPr>
          </p:pic>
        </mc:Fallback>
      </mc:AlternateContent>
    </p:spTree>
    <p:extLst>
      <p:ext uri="{BB962C8B-B14F-4D97-AF65-F5344CB8AC3E}">
        <p14:creationId xmlns:p14="http://schemas.microsoft.com/office/powerpoint/2010/main" val="1633887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41250-24A4-8D37-AF3C-D1CB60FFB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ED467-CE18-5622-559A-AD6AC712872C}"/>
              </a:ext>
            </a:extLst>
          </p:cNvPr>
          <p:cNvSpPr>
            <a:spLocks noGrp="1"/>
          </p:cNvSpPr>
          <p:nvPr>
            <p:ph type="ctrTitle"/>
          </p:nvPr>
        </p:nvSpPr>
        <p:spPr>
          <a:xfrm>
            <a:off x="1546789" y="1208015"/>
            <a:ext cx="9121211" cy="2301948"/>
          </a:xfrm>
        </p:spPr>
        <p:txBody>
          <a:bodyPr/>
          <a:lstStyle/>
          <a:p>
            <a:r>
              <a:rPr lang="en-US" dirty="0"/>
              <a:t>	</a:t>
            </a:r>
          </a:p>
        </p:txBody>
      </p:sp>
      <p:sp>
        <p:nvSpPr>
          <p:cNvPr id="4" name="TextBox 3">
            <a:extLst>
              <a:ext uri="{FF2B5EF4-FFF2-40B4-BE49-F238E27FC236}">
                <a16:creationId xmlns:a16="http://schemas.microsoft.com/office/drawing/2014/main" id="{558DE44F-5164-0A15-7FA3-F63FB76A6A2B}"/>
              </a:ext>
            </a:extLst>
          </p:cNvPr>
          <p:cNvSpPr txBox="1"/>
          <p:nvPr/>
        </p:nvSpPr>
        <p:spPr>
          <a:xfrm>
            <a:off x="1619962" y="284685"/>
            <a:ext cx="8732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Cherokee County School District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Comparison of Cherokee County Gross Taxable Value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Fiscal Year 1995-2026</a:t>
            </a:r>
          </a:p>
        </p:txBody>
      </p:sp>
      <p:pic>
        <p:nvPicPr>
          <p:cNvPr id="3" name="Picture 2" descr="A blue and white logo&#10;&#10;Description automatically generated">
            <a:extLst>
              <a:ext uri="{FF2B5EF4-FFF2-40B4-BE49-F238E27FC236}">
                <a16:creationId xmlns:a16="http://schemas.microsoft.com/office/drawing/2014/main" id="{EA6B9235-3561-4AE8-1B69-C21DF205AB8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13" name="Picture 12">
            <a:extLst>
              <a:ext uri="{FF2B5EF4-FFF2-40B4-BE49-F238E27FC236}">
                <a16:creationId xmlns:a16="http://schemas.microsoft.com/office/drawing/2014/main" id="{D5B6CC73-A102-CA34-BD4E-86D2337A809D}"/>
              </a:ext>
            </a:extLst>
          </p:cNvPr>
          <p:cNvPicPr>
            <a:picLocks noChangeAspect="1"/>
          </p:cNvPicPr>
          <p:nvPr/>
        </p:nvPicPr>
        <p:blipFill>
          <a:blip r:embed="rId3"/>
          <a:stretch>
            <a:fillRect/>
          </a:stretch>
        </p:blipFill>
        <p:spPr>
          <a:xfrm>
            <a:off x="340500" y="1506041"/>
            <a:ext cx="9577224" cy="5351959"/>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8D1BEB7A-0768-AA77-D95A-328485A6F622}"/>
                  </a:ext>
                </a:extLst>
              </p14:cNvPr>
              <p14:cNvContentPartPr/>
              <p14:nvPr/>
            </p14:nvContentPartPr>
            <p14:xfrm>
              <a:off x="3653142" y="2149960"/>
              <a:ext cx="828720" cy="35640"/>
            </p14:xfrm>
          </p:contentPart>
        </mc:Choice>
        <mc:Fallback xmlns="">
          <p:pic>
            <p:nvPicPr>
              <p:cNvPr id="7" name="Ink 6">
                <a:extLst>
                  <a:ext uri="{FF2B5EF4-FFF2-40B4-BE49-F238E27FC236}">
                    <a16:creationId xmlns:a16="http://schemas.microsoft.com/office/drawing/2014/main" id="{8D1BEB7A-0768-AA77-D95A-328485A6F622}"/>
                  </a:ext>
                </a:extLst>
              </p:cNvPr>
              <p:cNvPicPr/>
              <p:nvPr/>
            </p:nvPicPr>
            <p:blipFill>
              <a:blip r:embed="rId5"/>
              <a:stretch>
                <a:fillRect/>
              </a:stretch>
            </p:blipFill>
            <p:spPr>
              <a:xfrm>
                <a:off x="3617502" y="2077960"/>
                <a:ext cx="9003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39B3E4DE-84B1-0729-869A-4A2B36BDEC4A}"/>
                  </a:ext>
                </a:extLst>
              </p14:cNvPr>
              <p14:cNvContentPartPr/>
              <p14:nvPr/>
            </p14:nvContentPartPr>
            <p14:xfrm>
              <a:off x="3618222" y="6197800"/>
              <a:ext cx="833400" cy="35280"/>
            </p14:xfrm>
          </p:contentPart>
        </mc:Choice>
        <mc:Fallback xmlns="">
          <p:pic>
            <p:nvPicPr>
              <p:cNvPr id="8" name="Ink 7">
                <a:extLst>
                  <a:ext uri="{FF2B5EF4-FFF2-40B4-BE49-F238E27FC236}">
                    <a16:creationId xmlns:a16="http://schemas.microsoft.com/office/drawing/2014/main" id="{39B3E4DE-84B1-0729-869A-4A2B36BDEC4A}"/>
                  </a:ext>
                </a:extLst>
              </p:cNvPr>
              <p:cNvPicPr/>
              <p:nvPr/>
            </p:nvPicPr>
            <p:blipFill>
              <a:blip r:embed="rId7"/>
              <a:stretch>
                <a:fillRect/>
              </a:stretch>
            </p:blipFill>
            <p:spPr>
              <a:xfrm>
                <a:off x="3582582" y="6125800"/>
                <a:ext cx="905040" cy="178920"/>
              </a:xfrm>
              <a:prstGeom prst="rect">
                <a:avLst/>
              </a:prstGeom>
            </p:spPr>
          </p:pic>
        </mc:Fallback>
      </mc:AlternateContent>
    </p:spTree>
    <p:extLst>
      <p:ext uri="{BB962C8B-B14F-4D97-AF65-F5344CB8AC3E}">
        <p14:creationId xmlns:p14="http://schemas.microsoft.com/office/powerpoint/2010/main" val="3341699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A205-33B8-BD57-8505-F4FDAA497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C67D1D-9146-8285-9483-C7E394A3BB0A}"/>
              </a:ext>
            </a:extLst>
          </p:cNvPr>
          <p:cNvSpPr>
            <a:spLocks noGrp="1"/>
          </p:cNvSpPr>
          <p:nvPr>
            <p:ph type="ctrTitle"/>
          </p:nvPr>
        </p:nvSpPr>
        <p:spPr>
          <a:xfrm>
            <a:off x="1546789" y="1208015"/>
            <a:ext cx="9121211" cy="2301948"/>
          </a:xfrm>
        </p:spPr>
        <p:txBody>
          <a:bodyPr/>
          <a:lstStyle/>
          <a:p>
            <a:r>
              <a:rPr lang="en-US" dirty="0"/>
              <a:t>	</a:t>
            </a:r>
          </a:p>
        </p:txBody>
      </p:sp>
      <p:sp>
        <p:nvSpPr>
          <p:cNvPr id="4" name="TextBox 3">
            <a:extLst>
              <a:ext uri="{FF2B5EF4-FFF2-40B4-BE49-F238E27FC236}">
                <a16:creationId xmlns:a16="http://schemas.microsoft.com/office/drawing/2014/main" id="{F01DD0F8-8639-B1F1-9B3C-0874B738ED31}"/>
              </a:ext>
            </a:extLst>
          </p:cNvPr>
          <p:cNvSpPr txBox="1"/>
          <p:nvPr/>
        </p:nvSpPr>
        <p:spPr>
          <a:xfrm>
            <a:off x="1619962" y="284685"/>
            <a:ext cx="8732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Cherokee County School District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Comparison of Cherokee County Gross Taxable Value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Fiscal Year 1995-2</a:t>
            </a:r>
            <a:r>
              <a:rPr lang="en-US" dirty="0">
                <a:solidFill>
                  <a:prstClr val="white"/>
                </a:solidFill>
                <a:latin typeface="Calibri" panose="020F0502020204030204"/>
              </a:rPr>
              <a:t>026</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8F08EAC7-888E-9BAF-6045-CD885CDFA13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13" name="Picture 12">
            <a:extLst>
              <a:ext uri="{FF2B5EF4-FFF2-40B4-BE49-F238E27FC236}">
                <a16:creationId xmlns:a16="http://schemas.microsoft.com/office/drawing/2014/main" id="{F285BDA6-2329-3A60-AC26-44E7C1D4A442}"/>
              </a:ext>
            </a:extLst>
          </p:cNvPr>
          <p:cNvPicPr>
            <a:picLocks noChangeAspect="1"/>
          </p:cNvPicPr>
          <p:nvPr/>
        </p:nvPicPr>
        <p:blipFill>
          <a:blip r:embed="rId3"/>
          <a:stretch>
            <a:fillRect/>
          </a:stretch>
        </p:blipFill>
        <p:spPr>
          <a:xfrm>
            <a:off x="451032" y="1506041"/>
            <a:ext cx="9577224" cy="5351959"/>
          </a:xfrm>
          <a:prstGeom prst="rect">
            <a:avLst/>
          </a:prstGeom>
        </p:spPr>
      </p:pic>
      <p:sp>
        <p:nvSpPr>
          <p:cNvPr id="5" name="Oval 4">
            <a:extLst>
              <a:ext uri="{FF2B5EF4-FFF2-40B4-BE49-F238E27FC236}">
                <a16:creationId xmlns:a16="http://schemas.microsoft.com/office/drawing/2014/main" id="{D5F28645-E818-5C4B-9938-F999BC5058C0}"/>
              </a:ext>
            </a:extLst>
          </p:cNvPr>
          <p:cNvSpPr/>
          <p:nvPr/>
        </p:nvSpPr>
        <p:spPr>
          <a:xfrm>
            <a:off x="5807946" y="2481943"/>
            <a:ext cx="492367" cy="170822"/>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F705CE1-056D-C4FA-5F90-6CDF70763293}"/>
              </a:ext>
            </a:extLst>
          </p:cNvPr>
          <p:cNvSpPr/>
          <p:nvPr/>
        </p:nvSpPr>
        <p:spPr>
          <a:xfrm>
            <a:off x="5717505" y="5649985"/>
            <a:ext cx="582811" cy="248396"/>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EC0D1E6-F74D-86E7-0081-E1D4CF99E354}"/>
              </a:ext>
            </a:extLst>
          </p:cNvPr>
          <p:cNvSpPr/>
          <p:nvPr/>
        </p:nvSpPr>
        <p:spPr>
          <a:xfrm flipH="1" flipV="1">
            <a:off x="5717498" y="6008914"/>
            <a:ext cx="582811" cy="321548"/>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8385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5C498-27B2-8133-F597-BCA8C851E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A1042-7C5A-FE9B-ED71-D0ACB4C347B2}"/>
              </a:ext>
            </a:extLst>
          </p:cNvPr>
          <p:cNvSpPr>
            <a:spLocks noGrp="1"/>
          </p:cNvSpPr>
          <p:nvPr>
            <p:ph type="ctrTitle"/>
          </p:nvPr>
        </p:nvSpPr>
        <p:spPr>
          <a:xfrm>
            <a:off x="1546789" y="1208015"/>
            <a:ext cx="9121211" cy="2301948"/>
          </a:xfrm>
        </p:spPr>
        <p:txBody>
          <a:bodyPr/>
          <a:lstStyle/>
          <a:p>
            <a:r>
              <a:rPr lang="en-US" dirty="0"/>
              <a:t>	</a:t>
            </a:r>
          </a:p>
        </p:txBody>
      </p:sp>
      <p:sp>
        <p:nvSpPr>
          <p:cNvPr id="4" name="TextBox 3">
            <a:extLst>
              <a:ext uri="{FF2B5EF4-FFF2-40B4-BE49-F238E27FC236}">
                <a16:creationId xmlns:a16="http://schemas.microsoft.com/office/drawing/2014/main" id="{6EC01EC9-AE5B-EDD9-790B-026D50B33E73}"/>
              </a:ext>
            </a:extLst>
          </p:cNvPr>
          <p:cNvSpPr txBox="1"/>
          <p:nvPr/>
        </p:nvSpPr>
        <p:spPr>
          <a:xfrm>
            <a:off x="1619962" y="284685"/>
            <a:ext cx="8732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Cherokee County School District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Comparison of Cherokee County Gross Taxable Value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Fiscal Year 1995-2</a:t>
            </a:r>
            <a:r>
              <a:rPr lang="en-US" dirty="0">
                <a:solidFill>
                  <a:prstClr val="white"/>
                </a:solidFill>
                <a:latin typeface="Calibri" panose="020F0502020204030204"/>
              </a:rPr>
              <a:t>026</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75F93F37-79EA-DE44-9217-4E302A6E676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13" name="Picture 12">
            <a:extLst>
              <a:ext uri="{FF2B5EF4-FFF2-40B4-BE49-F238E27FC236}">
                <a16:creationId xmlns:a16="http://schemas.microsoft.com/office/drawing/2014/main" id="{A928C0A9-1C03-0769-1641-ACDA2C93DDDE}"/>
              </a:ext>
            </a:extLst>
          </p:cNvPr>
          <p:cNvPicPr>
            <a:picLocks noChangeAspect="1"/>
          </p:cNvPicPr>
          <p:nvPr/>
        </p:nvPicPr>
        <p:blipFill>
          <a:blip r:embed="rId3"/>
          <a:stretch>
            <a:fillRect/>
          </a:stretch>
        </p:blipFill>
        <p:spPr>
          <a:xfrm>
            <a:off x="451032" y="1506041"/>
            <a:ext cx="9577224" cy="5351959"/>
          </a:xfrm>
          <a:prstGeom prst="rect">
            <a:avLst/>
          </a:prstGeom>
        </p:spPr>
      </p:pic>
      <p:sp>
        <p:nvSpPr>
          <p:cNvPr id="5" name="Oval 4">
            <a:extLst>
              <a:ext uri="{FF2B5EF4-FFF2-40B4-BE49-F238E27FC236}">
                <a16:creationId xmlns:a16="http://schemas.microsoft.com/office/drawing/2014/main" id="{9930C690-6D53-5E77-51D8-3A71CF764B33}"/>
              </a:ext>
            </a:extLst>
          </p:cNvPr>
          <p:cNvSpPr/>
          <p:nvPr/>
        </p:nvSpPr>
        <p:spPr>
          <a:xfrm>
            <a:off x="6541476" y="2113038"/>
            <a:ext cx="492367" cy="140677"/>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7CAE76F-827F-D076-4BD3-6F13496D579D}"/>
              </a:ext>
            </a:extLst>
          </p:cNvPr>
          <p:cNvSpPr/>
          <p:nvPr/>
        </p:nvSpPr>
        <p:spPr>
          <a:xfrm>
            <a:off x="6496254" y="6159639"/>
            <a:ext cx="537590" cy="165205"/>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268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957CD-F1AB-64E6-69FD-D00D0898D2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5A9D1-215A-79EC-5EB1-427D30630738}"/>
              </a:ext>
            </a:extLst>
          </p:cNvPr>
          <p:cNvSpPr>
            <a:spLocks noGrp="1"/>
          </p:cNvSpPr>
          <p:nvPr>
            <p:ph type="ctrTitle"/>
          </p:nvPr>
        </p:nvSpPr>
        <p:spPr>
          <a:xfrm>
            <a:off x="1546789" y="1208015"/>
            <a:ext cx="9121211" cy="2301948"/>
          </a:xfrm>
        </p:spPr>
        <p:txBody>
          <a:bodyPr/>
          <a:lstStyle/>
          <a:p>
            <a:r>
              <a:rPr lang="en-US" dirty="0"/>
              <a:t>	</a:t>
            </a:r>
          </a:p>
        </p:txBody>
      </p:sp>
      <p:sp>
        <p:nvSpPr>
          <p:cNvPr id="4" name="TextBox 3">
            <a:extLst>
              <a:ext uri="{FF2B5EF4-FFF2-40B4-BE49-F238E27FC236}">
                <a16:creationId xmlns:a16="http://schemas.microsoft.com/office/drawing/2014/main" id="{E7DA5FED-591E-D143-395C-78527A1E6C2B}"/>
              </a:ext>
            </a:extLst>
          </p:cNvPr>
          <p:cNvSpPr txBox="1"/>
          <p:nvPr/>
        </p:nvSpPr>
        <p:spPr>
          <a:xfrm>
            <a:off x="1619962" y="284685"/>
            <a:ext cx="873293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Cherokee County School District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Comparison of Cherokee County Gross Taxable Value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Fiscal Year 1995-2</a:t>
            </a:r>
            <a:r>
              <a:rPr lang="en-US" dirty="0">
                <a:solidFill>
                  <a:prstClr val="white"/>
                </a:solidFill>
                <a:latin typeface="Calibri" panose="020F0502020204030204"/>
              </a:rPr>
              <a:t>026</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81192515-7EC8-6EFB-0FE2-34BFD890DF4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13" name="Picture 12">
            <a:extLst>
              <a:ext uri="{FF2B5EF4-FFF2-40B4-BE49-F238E27FC236}">
                <a16:creationId xmlns:a16="http://schemas.microsoft.com/office/drawing/2014/main" id="{452D434A-3A61-4A9F-D372-2AEF6633EE9B}"/>
              </a:ext>
            </a:extLst>
          </p:cNvPr>
          <p:cNvPicPr>
            <a:picLocks noChangeAspect="1"/>
          </p:cNvPicPr>
          <p:nvPr/>
        </p:nvPicPr>
        <p:blipFill>
          <a:blip r:embed="rId3"/>
          <a:stretch>
            <a:fillRect/>
          </a:stretch>
        </p:blipFill>
        <p:spPr>
          <a:xfrm>
            <a:off x="451032" y="1506041"/>
            <a:ext cx="9577224" cy="5351959"/>
          </a:xfrm>
          <a:prstGeom prst="rect">
            <a:avLst/>
          </a:prstGeom>
        </p:spPr>
      </p:pic>
      <p:sp>
        <p:nvSpPr>
          <p:cNvPr id="10" name="Rectangle: Rounded Corners 9">
            <a:extLst>
              <a:ext uri="{FF2B5EF4-FFF2-40B4-BE49-F238E27FC236}">
                <a16:creationId xmlns:a16="http://schemas.microsoft.com/office/drawing/2014/main" id="{CDAD1122-96A7-B17F-C83B-E850EA5575DF}"/>
              </a:ext>
            </a:extLst>
          </p:cNvPr>
          <p:cNvSpPr/>
          <p:nvPr/>
        </p:nvSpPr>
        <p:spPr>
          <a:xfrm>
            <a:off x="1868993" y="3938954"/>
            <a:ext cx="6812783" cy="25120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E4C19089-D3E7-3754-DDAC-99ECEC8C17DA}"/>
              </a:ext>
            </a:extLst>
          </p:cNvPr>
          <p:cNvSpPr/>
          <p:nvPr/>
        </p:nvSpPr>
        <p:spPr>
          <a:xfrm>
            <a:off x="1868993" y="5516545"/>
            <a:ext cx="6812783" cy="25120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283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48DC-9DA5-6E66-2213-97235AAA54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6D39CA-EC32-F41A-8020-3D086C0205E2}"/>
              </a:ext>
            </a:extLst>
          </p:cNvPr>
          <p:cNvSpPr>
            <a:spLocks noGrp="1"/>
          </p:cNvSpPr>
          <p:nvPr>
            <p:ph type="ctrTitle"/>
          </p:nvPr>
        </p:nvSpPr>
        <p:spPr>
          <a:xfrm>
            <a:off x="1546789" y="1208015"/>
            <a:ext cx="9121211" cy="2301948"/>
          </a:xfrm>
        </p:spPr>
        <p:txBody>
          <a:bodyPr/>
          <a:lstStyle/>
          <a:p>
            <a:r>
              <a:rPr lang="en-US" dirty="0"/>
              <a:t>	</a:t>
            </a:r>
          </a:p>
        </p:txBody>
      </p:sp>
      <p:pic>
        <p:nvPicPr>
          <p:cNvPr id="3" name="Picture 2" descr="A blue and white logo&#10;&#10;Description automatically generated">
            <a:extLst>
              <a:ext uri="{FF2B5EF4-FFF2-40B4-BE49-F238E27FC236}">
                <a16:creationId xmlns:a16="http://schemas.microsoft.com/office/drawing/2014/main" id="{18AE4880-9409-4425-3A35-8B2E2E9C02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0520647" y="5742040"/>
            <a:ext cx="1431337" cy="918408"/>
          </a:xfrm>
          <a:prstGeom prst="rect">
            <a:avLst/>
          </a:prstGeom>
        </p:spPr>
      </p:pic>
      <p:pic>
        <p:nvPicPr>
          <p:cNvPr id="6" name="Picture 5">
            <a:extLst>
              <a:ext uri="{FF2B5EF4-FFF2-40B4-BE49-F238E27FC236}">
                <a16:creationId xmlns:a16="http://schemas.microsoft.com/office/drawing/2014/main" id="{280F13B2-9CC8-7AF6-693D-7381C44865E1}"/>
              </a:ext>
            </a:extLst>
          </p:cNvPr>
          <p:cNvPicPr>
            <a:picLocks noChangeAspect="1"/>
          </p:cNvPicPr>
          <p:nvPr/>
        </p:nvPicPr>
        <p:blipFill>
          <a:blip r:embed="rId3"/>
          <a:stretch>
            <a:fillRect/>
          </a:stretch>
        </p:blipFill>
        <p:spPr>
          <a:xfrm>
            <a:off x="4269135" y="1813957"/>
            <a:ext cx="7682849" cy="2691610"/>
          </a:xfrm>
          <a:prstGeom prst="rect">
            <a:avLst/>
          </a:prstGeom>
        </p:spPr>
      </p:pic>
      <p:sp>
        <p:nvSpPr>
          <p:cNvPr id="8" name="TextBox 7">
            <a:extLst>
              <a:ext uri="{FF2B5EF4-FFF2-40B4-BE49-F238E27FC236}">
                <a16:creationId xmlns:a16="http://schemas.microsoft.com/office/drawing/2014/main" id="{255711DE-7168-4CD4-797E-F7BC17E190FF}"/>
              </a:ext>
            </a:extLst>
          </p:cNvPr>
          <p:cNvSpPr txBox="1"/>
          <p:nvPr/>
        </p:nvSpPr>
        <p:spPr>
          <a:xfrm>
            <a:off x="291403" y="281354"/>
            <a:ext cx="10661300" cy="646331"/>
          </a:xfrm>
          <a:prstGeom prst="rect">
            <a:avLst/>
          </a:prstGeom>
          <a:noFill/>
        </p:spPr>
        <p:txBody>
          <a:bodyPr wrap="square" rtlCol="0">
            <a:spAutoFit/>
          </a:bodyPr>
          <a:lstStyle/>
          <a:p>
            <a:r>
              <a:rPr lang="en-US" sz="3600" dirty="0">
                <a:solidFill>
                  <a:schemeClr val="bg1"/>
                </a:solidFill>
              </a:rPr>
              <a:t>Elevating the Excellence:  Return On Investment</a:t>
            </a:r>
          </a:p>
        </p:txBody>
      </p:sp>
      <p:sp>
        <p:nvSpPr>
          <p:cNvPr id="9" name="TextBox 8">
            <a:extLst>
              <a:ext uri="{FF2B5EF4-FFF2-40B4-BE49-F238E27FC236}">
                <a16:creationId xmlns:a16="http://schemas.microsoft.com/office/drawing/2014/main" id="{438492CD-1BA8-112C-21E5-4D9BD557C581}"/>
              </a:ext>
            </a:extLst>
          </p:cNvPr>
          <p:cNvSpPr txBox="1"/>
          <p:nvPr/>
        </p:nvSpPr>
        <p:spPr>
          <a:xfrm>
            <a:off x="120580" y="4943789"/>
            <a:ext cx="4064900" cy="954107"/>
          </a:xfrm>
          <a:prstGeom prst="rect">
            <a:avLst/>
          </a:prstGeom>
          <a:noFill/>
        </p:spPr>
        <p:txBody>
          <a:bodyPr wrap="square" rtlCol="0">
            <a:spAutoFit/>
          </a:bodyPr>
          <a:lstStyle/>
          <a:p>
            <a:pPr algn="just"/>
            <a:r>
              <a:rPr lang="en-US" sz="1400" b="1" dirty="0"/>
              <a:t>Cherokee County Schools achieved the highest CCRPI score while generating the lowest revenue per mill of tax and the highest percentage of property exempt from school tax.  </a:t>
            </a:r>
          </a:p>
        </p:txBody>
      </p:sp>
      <p:pic>
        <p:nvPicPr>
          <p:cNvPr id="12" name="Picture 11">
            <a:extLst>
              <a:ext uri="{FF2B5EF4-FFF2-40B4-BE49-F238E27FC236}">
                <a16:creationId xmlns:a16="http://schemas.microsoft.com/office/drawing/2014/main" id="{34C5B101-BB74-19D9-5D56-D0E91B0985E2}"/>
              </a:ext>
            </a:extLst>
          </p:cNvPr>
          <p:cNvPicPr>
            <a:picLocks noChangeAspect="1"/>
          </p:cNvPicPr>
          <p:nvPr/>
        </p:nvPicPr>
        <p:blipFill>
          <a:blip r:embed="rId4"/>
          <a:stretch>
            <a:fillRect/>
          </a:stretch>
        </p:blipFill>
        <p:spPr>
          <a:xfrm>
            <a:off x="22315" y="1785530"/>
            <a:ext cx="4064900" cy="2850102"/>
          </a:xfrm>
          <a:prstGeom prst="rect">
            <a:avLst/>
          </a:prstGeom>
        </p:spPr>
      </p:pic>
      <p:pic>
        <p:nvPicPr>
          <p:cNvPr id="16" name="Picture 15">
            <a:extLst>
              <a:ext uri="{FF2B5EF4-FFF2-40B4-BE49-F238E27FC236}">
                <a16:creationId xmlns:a16="http://schemas.microsoft.com/office/drawing/2014/main" id="{2715E218-A863-093F-929D-CD70E80578C8}"/>
              </a:ext>
            </a:extLst>
          </p:cNvPr>
          <p:cNvPicPr>
            <a:picLocks noChangeAspect="1"/>
          </p:cNvPicPr>
          <p:nvPr/>
        </p:nvPicPr>
        <p:blipFill>
          <a:blip r:embed="rId5"/>
          <a:stretch>
            <a:fillRect/>
          </a:stretch>
        </p:blipFill>
        <p:spPr>
          <a:xfrm>
            <a:off x="4186821" y="1734711"/>
            <a:ext cx="110392" cy="2850102"/>
          </a:xfrm>
          <a:prstGeom prst="rect">
            <a:avLst/>
          </a:prstGeom>
        </p:spPr>
      </p:pic>
      <p:graphicFrame>
        <p:nvGraphicFramePr>
          <p:cNvPr id="4" name="Table 3">
            <a:extLst>
              <a:ext uri="{FF2B5EF4-FFF2-40B4-BE49-F238E27FC236}">
                <a16:creationId xmlns:a16="http://schemas.microsoft.com/office/drawing/2014/main" id="{8729D223-01BE-C98A-7AD3-373947E84EAF}"/>
              </a:ext>
            </a:extLst>
          </p:cNvPr>
          <p:cNvGraphicFramePr>
            <a:graphicFrameLocks noGrp="1"/>
          </p:cNvGraphicFramePr>
          <p:nvPr>
            <p:extLst>
              <p:ext uri="{D42A27DB-BD31-4B8C-83A1-F6EECF244321}">
                <p14:modId xmlns:p14="http://schemas.microsoft.com/office/powerpoint/2010/main" val="1159344298"/>
              </p:ext>
            </p:extLst>
          </p:nvPr>
        </p:nvGraphicFramePr>
        <p:xfrm>
          <a:off x="4297213" y="4632479"/>
          <a:ext cx="6125169" cy="2194560"/>
        </p:xfrm>
        <a:graphic>
          <a:graphicData uri="http://schemas.openxmlformats.org/drawingml/2006/table">
            <a:tbl>
              <a:tblPr firstRow="1" bandRow="1">
                <a:tableStyleId>{5C22544A-7EE6-4342-B048-85BDC9FD1C3A}</a:tableStyleId>
              </a:tblPr>
              <a:tblGrid>
                <a:gridCol w="1801128">
                  <a:extLst>
                    <a:ext uri="{9D8B030D-6E8A-4147-A177-3AD203B41FA5}">
                      <a16:colId xmlns:a16="http://schemas.microsoft.com/office/drawing/2014/main" val="993962120"/>
                    </a:ext>
                  </a:extLst>
                </a:gridCol>
                <a:gridCol w="1926207">
                  <a:extLst>
                    <a:ext uri="{9D8B030D-6E8A-4147-A177-3AD203B41FA5}">
                      <a16:colId xmlns:a16="http://schemas.microsoft.com/office/drawing/2014/main" val="2886614451"/>
                    </a:ext>
                  </a:extLst>
                </a:gridCol>
                <a:gridCol w="2397834">
                  <a:extLst>
                    <a:ext uri="{9D8B030D-6E8A-4147-A177-3AD203B41FA5}">
                      <a16:colId xmlns:a16="http://schemas.microsoft.com/office/drawing/2014/main" val="533009879"/>
                    </a:ext>
                  </a:extLst>
                </a:gridCol>
              </a:tblGrid>
              <a:tr h="255852">
                <a:tc>
                  <a:txBody>
                    <a:bodyPr/>
                    <a:lstStyle/>
                    <a:p>
                      <a:pPr algn="ctr"/>
                      <a:r>
                        <a:rPr lang="en-US" sz="1200" dirty="0"/>
                        <a:t>District</a:t>
                      </a:r>
                    </a:p>
                  </a:txBody>
                  <a:tcPr/>
                </a:tc>
                <a:tc>
                  <a:txBody>
                    <a:bodyPr/>
                    <a:lstStyle/>
                    <a:p>
                      <a:pPr algn="ctr"/>
                      <a:r>
                        <a:rPr lang="en-US" sz="1200" dirty="0"/>
                        <a:t>M&amp;O Millage Rate</a:t>
                      </a:r>
                    </a:p>
                  </a:txBody>
                  <a:tcPr/>
                </a:tc>
                <a:tc>
                  <a:txBody>
                    <a:bodyPr/>
                    <a:lstStyle/>
                    <a:p>
                      <a:pPr algn="ctr"/>
                      <a:r>
                        <a:rPr lang="en-US" sz="1200" dirty="0"/>
                        <a:t>Debt Services Millage Rate</a:t>
                      </a:r>
                    </a:p>
                  </a:txBody>
                  <a:tcPr/>
                </a:tc>
                <a:extLst>
                  <a:ext uri="{0D108BD9-81ED-4DB2-BD59-A6C34878D82A}">
                    <a16:rowId xmlns:a16="http://schemas.microsoft.com/office/drawing/2014/main" val="2129735225"/>
                  </a:ext>
                </a:extLst>
              </a:tr>
              <a:tr h="253436">
                <a:tc>
                  <a:txBody>
                    <a:bodyPr/>
                    <a:lstStyle/>
                    <a:p>
                      <a:r>
                        <a:rPr lang="en-US" sz="1200" dirty="0"/>
                        <a:t>Cherokee County</a:t>
                      </a:r>
                    </a:p>
                  </a:txBody>
                  <a:tcPr/>
                </a:tc>
                <a:tc>
                  <a:txBody>
                    <a:bodyPr/>
                    <a:lstStyle/>
                    <a:p>
                      <a:pPr algn="r"/>
                      <a:r>
                        <a:rPr lang="en-US" sz="1200" dirty="0"/>
                        <a:t>16.45</a:t>
                      </a:r>
                    </a:p>
                  </a:txBody>
                  <a:tcPr/>
                </a:tc>
                <a:tc>
                  <a:txBody>
                    <a:bodyPr/>
                    <a:lstStyle/>
                    <a:p>
                      <a:pPr algn="r"/>
                      <a:r>
                        <a:rPr lang="en-US" sz="1200" dirty="0"/>
                        <a:t>1.5</a:t>
                      </a:r>
                    </a:p>
                  </a:txBody>
                  <a:tcPr/>
                </a:tc>
                <a:extLst>
                  <a:ext uri="{0D108BD9-81ED-4DB2-BD59-A6C34878D82A}">
                    <a16:rowId xmlns:a16="http://schemas.microsoft.com/office/drawing/2014/main" val="3143653190"/>
                  </a:ext>
                </a:extLst>
              </a:tr>
              <a:tr h="253436">
                <a:tc>
                  <a:txBody>
                    <a:bodyPr/>
                    <a:lstStyle/>
                    <a:p>
                      <a:r>
                        <a:rPr lang="en-US" sz="1200" dirty="0"/>
                        <a:t>Cobb County</a:t>
                      </a:r>
                    </a:p>
                  </a:txBody>
                  <a:tcPr/>
                </a:tc>
                <a:tc>
                  <a:txBody>
                    <a:bodyPr/>
                    <a:lstStyle/>
                    <a:p>
                      <a:pPr algn="r"/>
                      <a:r>
                        <a:rPr lang="en-US" sz="1200" dirty="0"/>
                        <a:t>18.7</a:t>
                      </a:r>
                    </a:p>
                  </a:txBody>
                  <a:tcPr/>
                </a:tc>
                <a:tc>
                  <a:txBody>
                    <a:bodyPr/>
                    <a:lstStyle/>
                    <a:p>
                      <a:pPr algn="r"/>
                      <a:r>
                        <a:rPr lang="en-US" sz="1200" dirty="0"/>
                        <a:t>0</a:t>
                      </a:r>
                    </a:p>
                  </a:txBody>
                  <a:tcPr/>
                </a:tc>
                <a:extLst>
                  <a:ext uri="{0D108BD9-81ED-4DB2-BD59-A6C34878D82A}">
                    <a16:rowId xmlns:a16="http://schemas.microsoft.com/office/drawing/2014/main" val="3521169700"/>
                  </a:ext>
                </a:extLst>
              </a:tr>
              <a:tr h="253436">
                <a:tc>
                  <a:txBody>
                    <a:bodyPr/>
                    <a:lstStyle/>
                    <a:p>
                      <a:r>
                        <a:rPr lang="en-US" sz="1200" dirty="0"/>
                        <a:t>Fulton County</a:t>
                      </a:r>
                    </a:p>
                  </a:txBody>
                  <a:tcPr/>
                </a:tc>
                <a:tc>
                  <a:txBody>
                    <a:bodyPr/>
                    <a:lstStyle/>
                    <a:p>
                      <a:pPr algn="r"/>
                      <a:r>
                        <a:rPr lang="en-US" sz="1200" dirty="0"/>
                        <a:t>17.08</a:t>
                      </a:r>
                    </a:p>
                  </a:txBody>
                  <a:tcPr/>
                </a:tc>
                <a:tc>
                  <a:txBody>
                    <a:bodyPr/>
                    <a:lstStyle/>
                    <a:p>
                      <a:pPr algn="r"/>
                      <a:r>
                        <a:rPr lang="en-US" sz="1200" dirty="0"/>
                        <a:t>0</a:t>
                      </a:r>
                    </a:p>
                  </a:txBody>
                  <a:tcPr/>
                </a:tc>
                <a:extLst>
                  <a:ext uri="{0D108BD9-81ED-4DB2-BD59-A6C34878D82A}">
                    <a16:rowId xmlns:a16="http://schemas.microsoft.com/office/drawing/2014/main" val="612205375"/>
                  </a:ext>
                </a:extLst>
              </a:tr>
              <a:tr h="253436">
                <a:tc>
                  <a:txBody>
                    <a:bodyPr/>
                    <a:lstStyle/>
                    <a:p>
                      <a:r>
                        <a:rPr lang="en-US" sz="1200" dirty="0"/>
                        <a:t>Forsyth County</a:t>
                      </a:r>
                    </a:p>
                  </a:txBody>
                  <a:tcPr/>
                </a:tc>
                <a:tc>
                  <a:txBody>
                    <a:bodyPr/>
                    <a:lstStyle/>
                    <a:p>
                      <a:pPr algn="r"/>
                      <a:r>
                        <a:rPr lang="en-US" sz="1200" dirty="0"/>
                        <a:t>15.208</a:t>
                      </a:r>
                    </a:p>
                  </a:txBody>
                  <a:tcPr/>
                </a:tc>
                <a:tc>
                  <a:txBody>
                    <a:bodyPr/>
                    <a:lstStyle/>
                    <a:p>
                      <a:pPr algn="r"/>
                      <a:r>
                        <a:rPr lang="en-US" sz="1200" dirty="0"/>
                        <a:t>1.418</a:t>
                      </a:r>
                    </a:p>
                  </a:txBody>
                  <a:tcPr/>
                </a:tc>
                <a:extLst>
                  <a:ext uri="{0D108BD9-81ED-4DB2-BD59-A6C34878D82A}">
                    <a16:rowId xmlns:a16="http://schemas.microsoft.com/office/drawing/2014/main" val="2848489975"/>
                  </a:ext>
                </a:extLst>
              </a:tr>
              <a:tr h="253436">
                <a:tc>
                  <a:txBody>
                    <a:bodyPr/>
                    <a:lstStyle/>
                    <a:p>
                      <a:r>
                        <a:rPr lang="en-US" sz="1200" dirty="0"/>
                        <a:t>Bartow County</a:t>
                      </a:r>
                    </a:p>
                  </a:txBody>
                  <a:tcPr/>
                </a:tc>
                <a:tc>
                  <a:txBody>
                    <a:bodyPr/>
                    <a:lstStyle/>
                    <a:p>
                      <a:pPr algn="r"/>
                      <a:r>
                        <a:rPr lang="en-US" sz="1200" dirty="0"/>
                        <a:t>17.18</a:t>
                      </a:r>
                    </a:p>
                  </a:txBody>
                  <a:tcPr/>
                </a:tc>
                <a:tc>
                  <a:txBody>
                    <a:bodyPr/>
                    <a:lstStyle/>
                    <a:p>
                      <a:pPr algn="r"/>
                      <a:r>
                        <a:rPr lang="en-US" sz="1200" dirty="0"/>
                        <a:t>0</a:t>
                      </a:r>
                    </a:p>
                  </a:txBody>
                  <a:tcPr/>
                </a:tc>
                <a:extLst>
                  <a:ext uri="{0D108BD9-81ED-4DB2-BD59-A6C34878D82A}">
                    <a16:rowId xmlns:a16="http://schemas.microsoft.com/office/drawing/2014/main" val="3548236330"/>
                  </a:ext>
                </a:extLst>
              </a:tr>
              <a:tr h="253436">
                <a:tc>
                  <a:txBody>
                    <a:bodyPr/>
                    <a:lstStyle/>
                    <a:p>
                      <a:r>
                        <a:rPr lang="en-US" sz="1200" dirty="0"/>
                        <a:t>Gwinnett County</a:t>
                      </a:r>
                    </a:p>
                  </a:txBody>
                  <a:tcPr/>
                </a:tc>
                <a:tc>
                  <a:txBody>
                    <a:bodyPr/>
                    <a:lstStyle/>
                    <a:p>
                      <a:pPr algn="r"/>
                      <a:r>
                        <a:rPr lang="en-US" sz="1200" dirty="0"/>
                        <a:t>18.7</a:t>
                      </a:r>
                    </a:p>
                  </a:txBody>
                  <a:tcPr/>
                </a:tc>
                <a:tc>
                  <a:txBody>
                    <a:bodyPr/>
                    <a:lstStyle/>
                    <a:p>
                      <a:pPr algn="r"/>
                      <a:r>
                        <a:rPr lang="en-US" sz="1200" dirty="0"/>
                        <a:t>1.45</a:t>
                      </a:r>
                    </a:p>
                  </a:txBody>
                  <a:tcPr/>
                </a:tc>
                <a:extLst>
                  <a:ext uri="{0D108BD9-81ED-4DB2-BD59-A6C34878D82A}">
                    <a16:rowId xmlns:a16="http://schemas.microsoft.com/office/drawing/2014/main" val="3765572682"/>
                  </a:ext>
                </a:extLst>
              </a:tr>
              <a:tr h="255852">
                <a:tc>
                  <a:txBody>
                    <a:bodyPr/>
                    <a:lstStyle/>
                    <a:p>
                      <a:r>
                        <a:rPr lang="en-US" sz="1200" dirty="0"/>
                        <a:t>Atlanta City Schools</a:t>
                      </a:r>
                    </a:p>
                  </a:txBody>
                  <a:tcPr/>
                </a:tc>
                <a:tc>
                  <a:txBody>
                    <a:bodyPr/>
                    <a:lstStyle/>
                    <a:p>
                      <a:pPr algn="r"/>
                      <a:r>
                        <a:rPr lang="en-US" sz="1200" dirty="0"/>
                        <a:t>20.5</a:t>
                      </a:r>
                    </a:p>
                  </a:txBody>
                  <a:tcPr/>
                </a:tc>
                <a:tc>
                  <a:txBody>
                    <a:bodyPr/>
                    <a:lstStyle/>
                    <a:p>
                      <a:pPr algn="r"/>
                      <a:r>
                        <a:rPr lang="en-US" sz="1200" dirty="0"/>
                        <a:t>0</a:t>
                      </a:r>
                    </a:p>
                  </a:txBody>
                  <a:tcPr/>
                </a:tc>
                <a:extLst>
                  <a:ext uri="{0D108BD9-81ED-4DB2-BD59-A6C34878D82A}">
                    <a16:rowId xmlns:a16="http://schemas.microsoft.com/office/drawing/2014/main" val="2317524735"/>
                  </a:ext>
                </a:extLst>
              </a:tr>
            </a:tbl>
          </a:graphicData>
        </a:graphic>
      </p:graphicFrame>
    </p:spTree>
    <p:extLst>
      <p:ext uri="{BB962C8B-B14F-4D97-AF65-F5344CB8AC3E}">
        <p14:creationId xmlns:p14="http://schemas.microsoft.com/office/powerpoint/2010/main" val="2089902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B6DBC7-0120-C423-0744-89708035FDA3}"/>
              </a:ext>
            </a:extLst>
          </p:cNvPr>
          <p:cNvSpPr>
            <a:spLocks noGrp="1"/>
          </p:cNvSpPr>
          <p:nvPr>
            <p:ph type="title"/>
          </p:nvPr>
        </p:nvSpPr>
        <p:spPr>
          <a:xfrm>
            <a:off x="258417" y="294538"/>
            <a:ext cx="11009133" cy="1033669"/>
          </a:xfrm>
        </p:spPr>
        <p:txBody>
          <a:bodyPr>
            <a:normAutofit fontScale="90000"/>
          </a:bodyPr>
          <a:lstStyle/>
          <a:p>
            <a:r>
              <a:rPr lang="en-US" sz="3700" dirty="0">
                <a:solidFill>
                  <a:srgbClr val="FFFFFF"/>
                </a:solidFill>
                <a:latin typeface="Lato" panose="020F0502020204030203" pitchFamily="34" charset="0"/>
                <a:ea typeface="Lato" panose="020F0502020204030203" pitchFamily="34" charset="0"/>
                <a:cs typeface="Lato" panose="020F0502020204030203" pitchFamily="34" charset="0"/>
              </a:rPr>
              <a:t>How Does Cherokee County School District Use Local Property Tax Revenue?</a:t>
            </a:r>
          </a:p>
        </p:txBody>
      </p:sp>
      <p:sp>
        <p:nvSpPr>
          <p:cNvPr id="3" name="Content Placeholder 2">
            <a:extLst>
              <a:ext uri="{FF2B5EF4-FFF2-40B4-BE49-F238E27FC236}">
                <a16:creationId xmlns:a16="http://schemas.microsoft.com/office/drawing/2014/main" id="{3BCEA792-7228-F25C-F6EE-E25DE17E9E02}"/>
              </a:ext>
            </a:extLst>
          </p:cNvPr>
          <p:cNvSpPr>
            <a:spLocks noGrp="1"/>
          </p:cNvSpPr>
          <p:nvPr>
            <p:ph idx="1"/>
          </p:nvPr>
        </p:nvSpPr>
        <p:spPr>
          <a:xfrm>
            <a:off x="632390" y="1891970"/>
            <a:ext cx="6511819" cy="1355740"/>
          </a:xfrm>
        </p:spPr>
        <p:txBody>
          <a:bodyPr anchor="ctr">
            <a:normAutofit/>
          </a:bodyPr>
          <a:lstStyle/>
          <a:p>
            <a:pPr marL="0" indent="0" algn="just">
              <a:spcAft>
                <a:spcPts val="600"/>
              </a:spcAft>
              <a:buNone/>
            </a:pPr>
            <a:r>
              <a:rPr lang="en-US" sz="1400" kern="1400" dirty="0">
                <a:solidFill>
                  <a:srgbClr val="000000"/>
                </a:solidFill>
                <a:effectLst/>
                <a:latin typeface="Lato" panose="020F0502020204030203" pitchFamily="34" charset="0"/>
                <a:ea typeface="Times New Roman" panose="02020603050405020304" pitchFamily="18" charset="0"/>
              </a:rPr>
              <a:t>Local funds are derived primarily from property taxes and fill the gap between the Quality Basic Education (QBE) formula funds provided by the State and the actual cost of providing services </a:t>
            </a:r>
            <a:r>
              <a:rPr lang="en-US" sz="1400" u="sng" kern="1400" dirty="0">
                <a:solidFill>
                  <a:srgbClr val="000000"/>
                </a:solidFill>
                <a:effectLst/>
                <a:latin typeface="Lato" panose="020F0502020204030203" pitchFamily="34" charset="0"/>
                <a:ea typeface="Times New Roman" panose="02020603050405020304" pitchFamily="18" charset="0"/>
              </a:rPr>
              <a:t>above and beyond the basics </a:t>
            </a:r>
            <a:r>
              <a:rPr lang="en-US" sz="1400" kern="1400" dirty="0">
                <a:solidFill>
                  <a:srgbClr val="000000"/>
                </a:solidFill>
                <a:effectLst/>
                <a:latin typeface="Lato" panose="020F0502020204030203" pitchFamily="34" charset="0"/>
                <a:ea typeface="Times New Roman" panose="02020603050405020304" pitchFamily="18" charset="0"/>
              </a:rPr>
              <a:t>to the students of Cherokee County.  The table below shows a few of those gaps between what is considered </a:t>
            </a:r>
            <a:r>
              <a:rPr lang="en-US" sz="1400" u="sng" kern="1400" dirty="0">
                <a:solidFill>
                  <a:srgbClr val="000000"/>
                </a:solidFill>
                <a:effectLst/>
                <a:latin typeface="Lato" panose="020F0502020204030203" pitchFamily="34" charset="0"/>
                <a:ea typeface="Times New Roman" panose="02020603050405020304" pitchFamily="18" charset="0"/>
              </a:rPr>
              <a:t>basic</a:t>
            </a:r>
            <a:r>
              <a:rPr lang="en-US" sz="1400" kern="1400" dirty="0">
                <a:solidFill>
                  <a:srgbClr val="000000"/>
                </a:solidFill>
                <a:effectLst/>
                <a:latin typeface="Lato" panose="020F0502020204030203" pitchFamily="34" charset="0"/>
                <a:ea typeface="Times New Roman" panose="02020603050405020304" pitchFamily="18" charset="0"/>
              </a:rPr>
              <a:t> by the State and the cost </a:t>
            </a:r>
            <a:r>
              <a:rPr lang="en-US" sz="1400" kern="1400" dirty="0">
                <a:solidFill>
                  <a:srgbClr val="000000"/>
                </a:solidFill>
                <a:latin typeface="Lato" panose="020F0502020204030203" pitchFamily="34" charset="0"/>
                <a:ea typeface="Times New Roman" panose="02020603050405020304" pitchFamily="18" charset="0"/>
              </a:rPr>
              <a:t>in local funds to </a:t>
            </a:r>
            <a:r>
              <a:rPr lang="en-US" sz="1400" kern="1400" dirty="0">
                <a:solidFill>
                  <a:srgbClr val="000000"/>
                </a:solidFill>
                <a:effectLst/>
                <a:latin typeface="Lato" panose="020F0502020204030203" pitchFamily="34" charset="0"/>
                <a:ea typeface="Times New Roman" panose="02020603050405020304" pitchFamily="18" charset="0"/>
              </a:rPr>
              <a:t>provide </a:t>
            </a:r>
            <a:r>
              <a:rPr lang="en-US" sz="1400" u="sng" kern="1400" dirty="0">
                <a:solidFill>
                  <a:srgbClr val="000000"/>
                </a:solidFill>
                <a:effectLst/>
                <a:latin typeface="Lato" panose="020F0502020204030203" pitchFamily="34" charset="0"/>
                <a:ea typeface="Times New Roman" panose="02020603050405020304" pitchFamily="18" charset="0"/>
              </a:rPr>
              <a:t>excellence</a:t>
            </a:r>
            <a:r>
              <a:rPr lang="en-US" sz="1400" kern="1400" dirty="0">
                <a:solidFill>
                  <a:srgbClr val="000000"/>
                </a:solidFill>
                <a:effectLst/>
                <a:latin typeface="Lato" panose="020F0502020204030203" pitchFamily="34" charset="0"/>
                <a:ea typeface="Times New Roman" panose="02020603050405020304" pitchFamily="18" charset="0"/>
              </a:rPr>
              <a:t> to our students and community in FY25.</a:t>
            </a:r>
          </a:p>
          <a:p>
            <a:pPr marL="0" indent="0" algn="ctr">
              <a:buNone/>
            </a:pPr>
            <a:endParaRPr lang="en-US" sz="3000" b="1" dirty="0">
              <a:latin typeface="Lato" panose="020F0502020204030203" pitchFamily="34" charset="0"/>
              <a:ea typeface="Lato" panose="020F0502020204030203" pitchFamily="34" charset="0"/>
              <a:cs typeface="Lato" panose="020F0502020204030203" pitchFamily="34" charset="0"/>
            </a:endParaRPr>
          </a:p>
        </p:txBody>
      </p:sp>
      <p:pic>
        <p:nvPicPr>
          <p:cNvPr id="4" name="Picture 3" descr="A blue and white logo&#10;&#10;Description automatically generated">
            <a:extLst>
              <a:ext uri="{FF2B5EF4-FFF2-40B4-BE49-F238E27FC236}">
                <a16:creationId xmlns:a16="http://schemas.microsoft.com/office/drawing/2014/main" id="{C063EF9F-429C-B8E9-B3C8-4FB63EF3168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graphicFrame>
        <p:nvGraphicFramePr>
          <p:cNvPr id="6" name="Table 5">
            <a:extLst>
              <a:ext uri="{FF2B5EF4-FFF2-40B4-BE49-F238E27FC236}">
                <a16:creationId xmlns:a16="http://schemas.microsoft.com/office/drawing/2014/main" id="{10543A32-4830-4CC8-CE8D-32F55FAB1584}"/>
              </a:ext>
            </a:extLst>
          </p:cNvPr>
          <p:cNvGraphicFramePr>
            <a:graphicFrameLocks noGrp="1"/>
          </p:cNvGraphicFramePr>
          <p:nvPr>
            <p:extLst>
              <p:ext uri="{D42A27DB-BD31-4B8C-83A1-F6EECF244321}">
                <p14:modId xmlns:p14="http://schemas.microsoft.com/office/powerpoint/2010/main" val="2792743221"/>
              </p:ext>
            </p:extLst>
          </p:nvPr>
        </p:nvGraphicFramePr>
        <p:xfrm>
          <a:off x="628104" y="2963546"/>
          <a:ext cx="6631536" cy="3197803"/>
        </p:xfrm>
        <a:graphic>
          <a:graphicData uri="http://schemas.openxmlformats.org/drawingml/2006/table">
            <a:tbl>
              <a:tblPr firstRow="1" firstCol="1" bandRow="1">
                <a:tableStyleId>{5C22544A-7EE6-4342-B048-85BDC9FD1C3A}</a:tableStyleId>
              </a:tblPr>
              <a:tblGrid>
                <a:gridCol w="2295544">
                  <a:extLst>
                    <a:ext uri="{9D8B030D-6E8A-4147-A177-3AD203B41FA5}">
                      <a16:colId xmlns:a16="http://schemas.microsoft.com/office/drawing/2014/main" val="2309192591"/>
                    </a:ext>
                  </a:extLst>
                </a:gridCol>
                <a:gridCol w="1496492">
                  <a:extLst>
                    <a:ext uri="{9D8B030D-6E8A-4147-A177-3AD203B41FA5}">
                      <a16:colId xmlns:a16="http://schemas.microsoft.com/office/drawing/2014/main" val="3066637366"/>
                    </a:ext>
                  </a:extLst>
                </a:gridCol>
                <a:gridCol w="1295042">
                  <a:extLst>
                    <a:ext uri="{9D8B030D-6E8A-4147-A177-3AD203B41FA5}">
                      <a16:colId xmlns:a16="http://schemas.microsoft.com/office/drawing/2014/main" val="2510147102"/>
                    </a:ext>
                  </a:extLst>
                </a:gridCol>
                <a:gridCol w="1544458">
                  <a:extLst>
                    <a:ext uri="{9D8B030D-6E8A-4147-A177-3AD203B41FA5}">
                      <a16:colId xmlns:a16="http://schemas.microsoft.com/office/drawing/2014/main" val="347373055"/>
                    </a:ext>
                  </a:extLst>
                </a:gridCol>
              </a:tblGrid>
              <a:tr h="376351">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CATEGORY</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ct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STATE FUNDS</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ctr">
                        <a:lnSpc>
                          <a:spcPct val="118000"/>
                        </a:lnSpc>
                        <a:spcBef>
                          <a:spcPts val="0"/>
                        </a:spcBef>
                        <a:spcAft>
                          <a:spcPts val="0"/>
                        </a:spcAft>
                      </a:pPr>
                      <a:r>
                        <a:rPr lang="en-US" sz="1200" kern="1400">
                          <a:effectLst/>
                          <a:latin typeface="Lato" panose="020F0502020204030203" pitchFamily="34" charset="0"/>
                          <a:ea typeface="Lato" panose="020F0502020204030203" pitchFamily="34" charset="0"/>
                          <a:cs typeface="Lato" panose="020F0502020204030203" pitchFamily="34" charset="0"/>
                        </a:rPr>
                        <a:t>LOCAL FUNDS</a:t>
                      </a:r>
                      <a:endParaRPr lang="en-US" sz="1200" kern="140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ctr">
                        <a:lnSpc>
                          <a:spcPct val="118000"/>
                        </a:lnSpc>
                        <a:spcBef>
                          <a:spcPts val="0"/>
                        </a:spcBef>
                        <a:spcAft>
                          <a:spcPts val="0"/>
                        </a:spcAft>
                      </a:pPr>
                      <a:r>
                        <a:rPr lang="en-US" sz="1200" kern="1400">
                          <a:effectLst/>
                          <a:latin typeface="Lato" panose="020F0502020204030203" pitchFamily="34" charset="0"/>
                          <a:ea typeface="Lato" panose="020F0502020204030203" pitchFamily="34" charset="0"/>
                          <a:cs typeface="Lato" panose="020F0502020204030203" pitchFamily="34" charset="0"/>
                        </a:rPr>
                        <a:t>TOTAL</a:t>
                      </a:r>
                      <a:endParaRPr lang="en-US" sz="1200" kern="140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2748352044"/>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Student Transportation</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$10,996,881</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$21,533,880</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$32,530,761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3048921640"/>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School Nurses</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$997,440</a:t>
                      </a: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$2,556,980</a:t>
                      </a: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$3,554,420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2502177577"/>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Safety and Security</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$2,398,861</a:t>
                      </a: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$3,811,989</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$6,210,850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3789975144"/>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Teacher Compensation</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$142,503,230</a:t>
                      </a: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$77,761,626</a:t>
                      </a: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$220,264,856</a:t>
                      </a:r>
                    </a:p>
                  </a:txBody>
                  <a:tcPr marL="9525" marR="9525" marT="9525" marB="0"/>
                </a:tc>
                <a:extLst>
                  <a:ext uri="{0D108BD9-81ED-4DB2-BD59-A6C34878D82A}">
                    <a16:rowId xmlns:a16="http://schemas.microsoft.com/office/drawing/2014/main" val="961466542"/>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Teacher Benefits</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$65,651,930</a:t>
                      </a: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$51,035,162</a:t>
                      </a: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$116,687,092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1986640808"/>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Special Education</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$53,053,923</a:t>
                      </a: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$29,811,963</a:t>
                      </a: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$82,865,886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3439360409"/>
                  </a:ext>
                </a:extLst>
              </a:tr>
              <a:tr h="3130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Technology/Hardware/Software</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rPr>
                        <a:t>$2,746,557</a:t>
                      </a: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$20,273,639</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$23,020,196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3654795810"/>
                  </a:ext>
                </a:extLst>
              </a:tr>
              <a:tr h="360612">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Pre-K</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$2,765,597</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$3,847,965</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$6,613,562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2855501826"/>
                  </a:ext>
                </a:extLst>
              </a:tr>
              <a:tr h="269630">
                <a:tc>
                  <a:txBody>
                    <a:bodyPr/>
                    <a:lstStyle/>
                    <a:p>
                      <a:pPr marL="0" marR="0">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     TOTALS</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$281,114,419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$210,633,204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tc>
                  <a:txBody>
                    <a:bodyPr/>
                    <a:lstStyle/>
                    <a:p>
                      <a:pPr marL="0" marR="0" algn="r">
                        <a:lnSpc>
                          <a:spcPct val="118000"/>
                        </a:lnSpc>
                        <a:spcBef>
                          <a:spcPts val="0"/>
                        </a:spcBef>
                        <a:spcAft>
                          <a:spcPts val="0"/>
                        </a:spcAft>
                      </a:pPr>
                      <a:r>
                        <a:rPr lang="en-US" sz="1200" kern="1400" dirty="0">
                          <a:effectLst/>
                          <a:latin typeface="Lato" panose="020F0502020204030203" pitchFamily="34" charset="0"/>
                          <a:ea typeface="Lato" panose="020F0502020204030203" pitchFamily="34" charset="0"/>
                          <a:cs typeface="Lato" panose="020F0502020204030203" pitchFamily="34" charset="0"/>
                        </a:rPr>
                        <a:t>$491,747,623 </a:t>
                      </a:r>
                      <a:endParaRPr lang="en-US" sz="1200" kern="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txBody>
                  <a:tcPr marL="9525" marR="9525" marT="9525" marB="0"/>
                </a:tc>
                <a:extLst>
                  <a:ext uri="{0D108BD9-81ED-4DB2-BD59-A6C34878D82A}">
                    <a16:rowId xmlns:a16="http://schemas.microsoft.com/office/drawing/2014/main" val="114191463"/>
                  </a:ext>
                </a:extLst>
              </a:tr>
            </a:tbl>
          </a:graphicData>
        </a:graphic>
      </p:graphicFrame>
      <p:graphicFrame>
        <p:nvGraphicFramePr>
          <p:cNvPr id="5" name="Chart 4">
            <a:extLst>
              <a:ext uri="{FF2B5EF4-FFF2-40B4-BE49-F238E27FC236}">
                <a16:creationId xmlns:a16="http://schemas.microsoft.com/office/drawing/2014/main" id="{3B4B0F2A-03DF-E6A3-E93D-C383B553ABA2}"/>
              </a:ext>
            </a:extLst>
          </p:cNvPr>
          <p:cNvGraphicFramePr>
            <a:graphicFrameLocks/>
          </p:cNvGraphicFramePr>
          <p:nvPr>
            <p:extLst>
              <p:ext uri="{D42A27DB-BD31-4B8C-83A1-F6EECF244321}">
                <p14:modId xmlns:p14="http://schemas.microsoft.com/office/powerpoint/2010/main" val="1169285812"/>
              </p:ext>
            </p:extLst>
          </p:nvPr>
        </p:nvGraphicFramePr>
        <p:xfrm>
          <a:off x="7656133" y="2068861"/>
          <a:ext cx="1950092" cy="13557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3B4B0F2A-03DF-E6A3-E93D-C383B553ABA2}"/>
              </a:ext>
            </a:extLst>
          </p:cNvPr>
          <p:cNvGraphicFramePr>
            <a:graphicFrameLocks/>
          </p:cNvGraphicFramePr>
          <p:nvPr>
            <p:extLst>
              <p:ext uri="{D42A27DB-BD31-4B8C-83A1-F6EECF244321}">
                <p14:modId xmlns:p14="http://schemas.microsoft.com/office/powerpoint/2010/main" val="915344874"/>
              </p:ext>
            </p:extLst>
          </p:nvPr>
        </p:nvGraphicFramePr>
        <p:xfrm>
          <a:off x="7771564" y="2332114"/>
          <a:ext cx="1989818" cy="1382382"/>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D297A09F-15AA-9A8A-3C02-331B97C1D4C9}"/>
              </a:ext>
            </a:extLst>
          </p:cNvPr>
          <p:cNvSpPr txBox="1"/>
          <p:nvPr/>
        </p:nvSpPr>
        <p:spPr>
          <a:xfrm>
            <a:off x="7958294" y="3601431"/>
            <a:ext cx="1647931" cy="276999"/>
          </a:xfrm>
          <a:prstGeom prst="rect">
            <a:avLst/>
          </a:prstGeom>
          <a:noFill/>
        </p:spPr>
        <p:txBody>
          <a:bodyPr wrap="square" rtlCol="0">
            <a:spAutoFit/>
          </a:bodyPr>
          <a:lstStyle/>
          <a:p>
            <a:r>
              <a:rPr lang="en-US" sz="1200" dirty="0"/>
              <a:t>Teacher Compensation</a:t>
            </a:r>
          </a:p>
        </p:txBody>
      </p:sp>
      <p:graphicFrame>
        <p:nvGraphicFramePr>
          <p:cNvPr id="9" name="Chart 8">
            <a:extLst>
              <a:ext uri="{FF2B5EF4-FFF2-40B4-BE49-F238E27FC236}">
                <a16:creationId xmlns:a16="http://schemas.microsoft.com/office/drawing/2014/main" id="{953A2488-6152-A569-58C1-4C0C429571C4}"/>
              </a:ext>
            </a:extLst>
          </p:cNvPr>
          <p:cNvGraphicFramePr>
            <a:graphicFrameLocks/>
          </p:cNvGraphicFramePr>
          <p:nvPr>
            <p:extLst>
              <p:ext uri="{D42A27DB-BD31-4B8C-83A1-F6EECF244321}">
                <p14:modId xmlns:p14="http://schemas.microsoft.com/office/powerpoint/2010/main" val="3945382641"/>
              </p:ext>
            </p:extLst>
          </p:nvPr>
        </p:nvGraphicFramePr>
        <p:xfrm>
          <a:off x="7958294" y="3823817"/>
          <a:ext cx="1647931" cy="1321227"/>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3">
            <a:extLst>
              <a:ext uri="{FF2B5EF4-FFF2-40B4-BE49-F238E27FC236}">
                <a16:creationId xmlns:a16="http://schemas.microsoft.com/office/drawing/2014/main" id="{54E2A453-AF2B-ABDF-06C9-280DB78E68EA}"/>
              </a:ext>
            </a:extLst>
          </p:cNvPr>
          <p:cNvSpPr txBox="1"/>
          <p:nvPr/>
        </p:nvSpPr>
        <p:spPr>
          <a:xfrm>
            <a:off x="8341561" y="5088025"/>
            <a:ext cx="1154132" cy="279704"/>
          </a:xfrm>
          <a:prstGeom prst="rect">
            <a:avLst/>
          </a:prstGeom>
          <a:noFill/>
        </p:spPr>
        <p:txBody>
          <a:bodyPr wrap="square" rtlCol="0">
            <a:spAutoFit/>
          </a:bodyPr>
          <a:lstStyle/>
          <a:p>
            <a:r>
              <a:rPr lang="en-US" sz="1200" dirty="0"/>
              <a:t>Technology</a:t>
            </a:r>
          </a:p>
        </p:txBody>
      </p:sp>
      <p:graphicFrame>
        <p:nvGraphicFramePr>
          <p:cNvPr id="15" name="Chart 14">
            <a:extLst>
              <a:ext uri="{FF2B5EF4-FFF2-40B4-BE49-F238E27FC236}">
                <a16:creationId xmlns:a16="http://schemas.microsoft.com/office/drawing/2014/main" id="{6B28D7B9-8A4E-33BD-8146-E2B67F7CE1B0}"/>
              </a:ext>
            </a:extLst>
          </p:cNvPr>
          <p:cNvGraphicFramePr>
            <a:graphicFrameLocks/>
          </p:cNvGraphicFramePr>
          <p:nvPr>
            <p:extLst>
              <p:ext uri="{D42A27DB-BD31-4B8C-83A1-F6EECF244321}">
                <p14:modId xmlns:p14="http://schemas.microsoft.com/office/powerpoint/2010/main" val="2166674120"/>
              </p:ext>
            </p:extLst>
          </p:nvPr>
        </p:nvGraphicFramePr>
        <p:xfrm>
          <a:off x="9470865" y="2260515"/>
          <a:ext cx="1647931" cy="1370770"/>
        </p:xfrm>
        <a:graphic>
          <a:graphicData uri="http://schemas.openxmlformats.org/drawingml/2006/chart">
            <c:chart xmlns:c="http://schemas.openxmlformats.org/drawingml/2006/chart" xmlns:r="http://schemas.openxmlformats.org/officeDocument/2006/relationships" r:id="rId7"/>
          </a:graphicData>
        </a:graphic>
      </p:graphicFrame>
      <p:sp>
        <p:nvSpPr>
          <p:cNvPr id="16" name="TextBox 15">
            <a:extLst>
              <a:ext uri="{FF2B5EF4-FFF2-40B4-BE49-F238E27FC236}">
                <a16:creationId xmlns:a16="http://schemas.microsoft.com/office/drawing/2014/main" id="{BB5961ED-10E7-E210-B01E-A26968B3F576}"/>
              </a:ext>
            </a:extLst>
          </p:cNvPr>
          <p:cNvSpPr txBox="1"/>
          <p:nvPr/>
        </p:nvSpPr>
        <p:spPr>
          <a:xfrm>
            <a:off x="9710108" y="3601432"/>
            <a:ext cx="1408688" cy="276999"/>
          </a:xfrm>
          <a:prstGeom prst="rect">
            <a:avLst/>
          </a:prstGeom>
          <a:noFill/>
        </p:spPr>
        <p:txBody>
          <a:bodyPr wrap="square" rtlCol="0">
            <a:spAutoFit/>
          </a:bodyPr>
          <a:lstStyle/>
          <a:p>
            <a:r>
              <a:rPr lang="en-US" sz="1200" dirty="0"/>
              <a:t>Safety and Security</a:t>
            </a:r>
          </a:p>
        </p:txBody>
      </p:sp>
      <p:graphicFrame>
        <p:nvGraphicFramePr>
          <p:cNvPr id="17" name="Chart 16">
            <a:extLst>
              <a:ext uri="{FF2B5EF4-FFF2-40B4-BE49-F238E27FC236}">
                <a16:creationId xmlns:a16="http://schemas.microsoft.com/office/drawing/2014/main" id="{42622FA1-62AF-8140-C6E7-9C03D9E2D396}"/>
              </a:ext>
            </a:extLst>
          </p:cNvPr>
          <p:cNvGraphicFramePr>
            <a:graphicFrameLocks/>
          </p:cNvGraphicFramePr>
          <p:nvPr>
            <p:extLst>
              <p:ext uri="{D42A27DB-BD31-4B8C-83A1-F6EECF244321}">
                <p14:modId xmlns:p14="http://schemas.microsoft.com/office/powerpoint/2010/main" val="24832968"/>
              </p:ext>
            </p:extLst>
          </p:nvPr>
        </p:nvGraphicFramePr>
        <p:xfrm>
          <a:off x="9495692" y="3786097"/>
          <a:ext cx="1647931" cy="1311688"/>
        </p:xfrm>
        <a:graphic>
          <a:graphicData uri="http://schemas.openxmlformats.org/drawingml/2006/chart">
            <c:chart xmlns:c="http://schemas.openxmlformats.org/drawingml/2006/chart" xmlns:r="http://schemas.openxmlformats.org/officeDocument/2006/relationships" r:id="rId8"/>
          </a:graphicData>
        </a:graphic>
      </p:graphicFrame>
      <p:sp>
        <p:nvSpPr>
          <p:cNvPr id="19" name="TextBox 18">
            <a:extLst>
              <a:ext uri="{FF2B5EF4-FFF2-40B4-BE49-F238E27FC236}">
                <a16:creationId xmlns:a16="http://schemas.microsoft.com/office/drawing/2014/main" id="{8B605584-5D62-E3BF-3D2A-26E70873CF5A}"/>
              </a:ext>
            </a:extLst>
          </p:cNvPr>
          <p:cNvSpPr txBox="1"/>
          <p:nvPr/>
        </p:nvSpPr>
        <p:spPr>
          <a:xfrm rot="10800000" flipH="1" flipV="1">
            <a:off x="9854131" y="5088025"/>
            <a:ext cx="1264665" cy="279704"/>
          </a:xfrm>
          <a:prstGeom prst="rect">
            <a:avLst/>
          </a:prstGeom>
          <a:noFill/>
        </p:spPr>
        <p:txBody>
          <a:bodyPr wrap="square" rtlCol="0">
            <a:spAutoFit/>
          </a:bodyPr>
          <a:lstStyle/>
          <a:p>
            <a:r>
              <a:rPr lang="en-US" sz="1200" dirty="0"/>
              <a:t>Transportation</a:t>
            </a:r>
          </a:p>
        </p:txBody>
      </p:sp>
      <p:sp>
        <p:nvSpPr>
          <p:cNvPr id="20" name="Rectangle 19">
            <a:extLst>
              <a:ext uri="{FF2B5EF4-FFF2-40B4-BE49-F238E27FC236}">
                <a16:creationId xmlns:a16="http://schemas.microsoft.com/office/drawing/2014/main" id="{1E41ED73-334F-5985-D1EC-50E1D8CC6D31}"/>
              </a:ext>
            </a:extLst>
          </p:cNvPr>
          <p:cNvSpPr/>
          <p:nvPr/>
        </p:nvSpPr>
        <p:spPr>
          <a:xfrm flipH="1">
            <a:off x="9131858" y="5774720"/>
            <a:ext cx="948734" cy="276999"/>
          </a:xfrm>
          <a:prstGeom prst="rect">
            <a:avLst/>
          </a:prstGeom>
          <a:gradFill rotWithShape="1">
            <a:gsLst>
              <a:gs pos="0">
                <a:srgbClr val="0F9ED5">
                  <a:lumMod val="110000"/>
                  <a:satMod val="105000"/>
                  <a:tint val="67000"/>
                </a:srgbClr>
              </a:gs>
              <a:gs pos="50000">
                <a:srgbClr val="0F9ED5">
                  <a:lumMod val="105000"/>
                  <a:satMod val="103000"/>
                  <a:tint val="73000"/>
                </a:srgbClr>
              </a:gs>
              <a:gs pos="100000">
                <a:srgbClr val="0F9ED5">
                  <a:lumMod val="105000"/>
                  <a:satMod val="109000"/>
                  <a:tint val="81000"/>
                </a:srgbClr>
              </a:gs>
            </a:gsLst>
            <a:lin ang="5400000" scaled="0"/>
          </a:gradFill>
          <a:ln w="12700" cap="flat" cmpd="sng" algn="ctr">
            <a:solidFill>
              <a:schemeClr val="tx1"/>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n w="0"/>
                <a:solidFill>
                  <a:sysClr val="windowText" lastClr="000000"/>
                </a:solidFill>
                <a:effectLst>
                  <a:outerShdw blurRad="38100" dist="19050" dir="2700000" algn="tl" rotWithShape="0">
                    <a:sysClr val="windowText" lastClr="000000">
                      <a:alpha val="40000"/>
                    </a:sysClr>
                  </a:outerShdw>
                </a:effectLst>
                <a:latin typeface="Aptos Narrow" panose="02110004020202020204"/>
              </a:rPr>
              <a:t>STATE $</a:t>
            </a:r>
            <a:endParaRPr kumimoji="0" lang="en-US" sz="1400" b="1" i="0" u="none" strike="noStrike" kern="1200" cap="none" spc="0" normalizeH="0" baseline="0" noProof="0" dirty="0">
              <a:ln w="0"/>
              <a:solidFill>
                <a:sysClr val="windowText" lastClr="000000"/>
              </a:solidFill>
              <a:effectLst>
                <a:outerShdw blurRad="38100" dist="19050" dir="2700000" algn="tl" rotWithShape="0">
                  <a:sysClr val="windowText" lastClr="000000">
                    <a:alpha val="40000"/>
                  </a:sysClr>
                </a:outerShdw>
              </a:effectLst>
              <a:uLnTx/>
              <a:uFillTx/>
              <a:latin typeface="Aptos Narrow" panose="02110004020202020204"/>
              <a:ea typeface="+mn-ea"/>
              <a:cs typeface="+mn-cs"/>
            </a:endParaRPr>
          </a:p>
        </p:txBody>
      </p:sp>
      <p:sp>
        <p:nvSpPr>
          <p:cNvPr id="23" name="Rectangle 22">
            <a:extLst>
              <a:ext uri="{FF2B5EF4-FFF2-40B4-BE49-F238E27FC236}">
                <a16:creationId xmlns:a16="http://schemas.microsoft.com/office/drawing/2014/main" id="{17D68C52-E8A1-7EAF-7036-36766C6B7716}"/>
              </a:ext>
            </a:extLst>
          </p:cNvPr>
          <p:cNvSpPr/>
          <p:nvPr/>
        </p:nvSpPr>
        <p:spPr>
          <a:xfrm>
            <a:off x="9131858" y="6105481"/>
            <a:ext cx="948734" cy="276999"/>
          </a:xfrm>
          <a:prstGeom prst="rect">
            <a:avLst/>
          </a:prstGeom>
          <a:solidFill>
            <a:srgbClr val="0F9ED5"/>
          </a:solidFill>
          <a:ln w="19050" cap="flat" cmpd="sng" algn="ctr">
            <a:solidFill>
              <a:srgbClr val="0F9E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w="0"/>
                <a:solidFill>
                  <a:sysClr val="windowText" lastClr="000000"/>
                </a:solidFill>
                <a:effectLst>
                  <a:outerShdw blurRad="38100" dist="19050" dir="2700000" algn="tl" rotWithShape="0">
                    <a:sysClr val="windowText" lastClr="000000">
                      <a:alpha val="40000"/>
                    </a:sysClr>
                  </a:outerShdw>
                </a:effectLst>
                <a:uLnTx/>
                <a:uFillTx/>
                <a:latin typeface="Aptos Narrow" panose="02110004020202020204"/>
                <a:ea typeface="+mn-ea"/>
                <a:cs typeface="+mn-cs"/>
              </a:rPr>
              <a:t>LOCAL $</a:t>
            </a:r>
          </a:p>
        </p:txBody>
      </p:sp>
      <p:sp>
        <p:nvSpPr>
          <p:cNvPr id="26" name="TextBox 25">
            <a:extLst>
              <a:ext uri="{FF2B5EF4-FFF2-40B4-BE49-F238E27FC236}">
                <a16:creationId xmlns:a16="http://schemas.microsoft.com/office/drawing/2014/main" id="{2900CA6C-7683-9552-E038-E939983AB706}"/>
              </a:ext>
            </a:extLst>
          </p:cNvPr>
          <p:cNvSpPr txBox="1"/>
          <p:nvPr/>
        </p:nvSpPr>
        <p:spPr>
          <a:xfrm>
            <a:off x="8341561" y="1891970"/>
            <a:ext cx="2429970" cy="369332"/>
          </a:xfrm>
          <a:prstGeom prst="rect">
            <a:avLst/>
          </a:prstGeom>
          <a:noFill/>
        </p:spPr>
        <p:txBody>
          <a:bodyPr wrap="square" rtlCol="0">
            <a:spAutoFit/>
          </a:bodyPr>
          <a:lstStyle/>
          <a:p>
            <a:r>
              <a:rPr lang="en-US" dirty="0"/>
              <a:t>FY25 FUNDING RATIOS</a:t>
            </a:r>
          </a:p>
        </p:txBody>
      </p:sp>
    </p:spTree>
    <p:extLst>
      <p:ext uri="{BB962C8B-B14F-4D97-AF65-F5344CB8AC3E}">
        <p14:creationId xmlns:p14="http://schemas.microsoft.com/office/powerpoint/2010/main" val="68240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835775-2A96-E24F-8264-5E6DD35B5A3D}"/>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517FC83-EFBF-2370-50BB-8E1AD421306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9EB4DCDF-E59C-5158-6EB4-8F86FDD59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06ED3795-B3AE-ECC7-8F42-81CC164F4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79927075-CEFE-0562-874F-A27006131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464B59C2-08F5-B88F-3BB7-013CCC636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8ECA1E01-3EA8-2075-4DD4-411F36C53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7A9DDC-F460-A2FB-46A7-34C584F0D8BB}"/>
              </a:ext>
            </a:extLst>
          </p:cNvPr>
          <p:cNvSpPr>
            <a:spLocks noGrp="1"/>
          </p:cNvSpPr>
          <p:nvPr>
            <p:ph type="title"/>
          </p:nvPr>
        </p:nvSpPr>
        <p:spPr>
          <a:xfrm>
            <a:off x="790415" y="522426"/>
            <a:ext cx="10368648" cy="576539"/>
          </a:xfrm>
        </p:spPr>
        <p:txBody>
          <a:bodyPr>
            <a:normAutofit fontScale="90000"/>
          </a:bodyPr>
          <a:lstStyle/>
          <a:p>
            <a:r>
              <a:rPr lang="en-US" sz="3100">
                <a:solidFill>
                  <a:srgbClr val="FFFFFF"/>
                </a:solidFill>
                <a:latin typeface="Lato" panose="020F0502020204030203" pitchFamily="34" charset="0"/>
                <a:ea typeface="Lato" panose="020F0502020204030203" pitchFamily="34" charset="0"/>
                <a:cs typeface="Lato" panose="020F0502020204030203" pitchFamily="34" charset="0"/>
              </a:rPr>
              <a:t>Budget Development Calendar of Events</a:t>
            </a:r>
            <a:r>
              <a:rPr lang="en-US" sz="3700">
                <a:solidFill>
                  <a:srgbClr val="FFFFFF"/>
                </a:solidFill>
              </a:rPr>
              <a:t>	</a:t>
            </a:r>
          </a:p>
        </p:txBody>
      </p:sp>
      <p:pic>
        <p:nvPicPr>
          <p:cNvPr id="4" name="Picture 3" descr="A blue and white logo&#10;&#10;Description automatically generated">
            <a:extLst>
              <a:ext uri="{FF2B5EF4-FFF2-40B4-BE49-F238E27FC236}">
                <a16:creationId xmlns:a16="http://schemas.microsoft.com/office/drawing/2014/main" id="{B70C162F-676D-D4D4-95E4-2E1C33A036B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520647" y="5786650"/>
            <a:ext cx="1431337" cy="873797"/>
          </a:xfrm>
          <a:prstGeom prst="rect">
            <a:avLst/>
          </a:prstGeom>
        </p:spPr>
      </p:pic>
      <p:cxnSp>
        <p:nvCxnSpPr>
          <p:cNvPr id="10" name="Straight Connector 9">
            <a:extLst>
              <a:ext uri="{FF2B5EF4-FFF2-40B4-BE49-F238E27FC236}">
                <a16:creationId xmlns:a16="http://schemas.microsoft.com/office/drawing/2014/main" id="{38349BE3-F421-6C03-5688-E3CA308ADB65}"/>
              </a:ext>
            </a:extLst>
          </p:cNvPr>
          <p:cNvCxnSpPr/>
          <p:nvPr/>
        </p:nvCxnSpPr>
        <p:spPr>
          <a:xfrm>
            <a:off x="5855685" y="1714496"/>
            <a:ext cx="0" cy="4773478"/>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B3FF1F3-FF63-3717-C6BF-A612EEB6A074}"/>
              </a:ext>
            </a:extLst>
          </p:cNvPr>
          <p:cNvPicPr>
            <a:picLocks noChangeAspect="1"/>
          </p:cNvPicPr>
          <p:nvPr/>
        </p:nvPicPr>
        <p:blipFill>
          <a:blip r:embed="rId4"/>
          <a:stretch>
            <a:fillRect/>
          </a:stretch>
        </p:blipFill>
        <p:spPr>
          <a:xfrm>
            <a:off x="386658" y="2119858"/>
            <a:ext cx="5213941" cy="3389868"/>
          </a:xfrm>
          <a:prstGeom prst="rect">
            <a:avLst/>
          </a:prstGeom>
        </p:spPr>
      </p:pic>
      <p:pic>
        <p:nvPicPr>
          <p:cNvPr id="7" name="Picture 6">
            <a:extLst>
              <a:ext uri="{FF2B5EF4-FFF2-40B4-BE49-F238E27FC236}">
                <a16:creationId xmlns:a16="http://schemas.microsoft.com/office/drawing/2014/main" id="{BC85DF5E-49E6-9CEC-EF48-97054692303B}"/>
              </a:ext>
            </a:extLst>
          </p:cNvPr>
          <p:cNvPicPr>
            <a:picLocks noChangeAspect="1"/>
          </p:cNvPicPr>
          <p:nvPr/>
        </p:nvPicPr>
        <p:blipFill>
          <a:blip r:embed="rId5"/>
          <a:stretch>
            <a:fillRect/>
          </a:stretch>
        </p:blipFill>
        <p:spPr>
          <a:xfrm>
            <a:off x="6327911" y="2113166"/>
            <a:ext cx="5527073" cy="3465526"/>
          </a:xfrm>
          <a:prstGeom prst="rect">
            <a:avLst/>
          </a:prstGeom>
        </p:spPr>
      </p:pic>
      <p:pic>
        <p:nvPicPr>
          <p:cNvPr id="6" name="Graphic 5" descr="Checkbox Checked with solid fill">
            <a:extLst>
              <a:ext uri="{FF2B5EF4-FFF2-40B4-BE49-F238E27FC236}">
                <a16:creationId xmlns:a16="http://schemas.microsoft.com/office/drawing/2014/main" id="{C1F9897B-8C0D-D921-50DF-FE7C0B74FA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9840" y="2382945"/>
            <a:ext cx="517719" cy="517719"/>
          </a:xfrm>
          <a:prstGeom prst="rect">
            <a:avLst/>
          </a:prstGeom>
        </p:spPr>
      </p:pic>
      <p:pic>
        <p:nvPicPr>
          <p:cNvPr id="3" name="Graphic 2" descr="Checkbox Checked with solid fill">
            <a:extLst>
              <a:ext uri="{FF2B5EF4-FFF2-40B4-BE49-F238E27FC236}">
                <a16:creationId xmlns:a16="http://schemas.microsoft.com/office/drawing/2014/main" id="{8C23DA7C-B8D3-6AC4-9B19-9E3C67BBFE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4248938"/>
            <a:ext cx="517719" cy="517719"/>
          </a:xfrm>
          <a:prstGeom prst="rect">
            <a:avLst/>
          </a:prstGeom>
        </p:spPr>
      </p:pic>
      <p:pic>
        <p:nvPicPr>
          <p:cNvPr id="9" name="Graphic 8" descr="Checkbox Checked with solid fill">
            <a:extLst>
              <a:ext uri="{FF2B5EF4-FFF2-40B4-BE49-F238E27FC236}">
                <a16:creationId xmlns:a16="http://schemas.microsoft.com/office/drawing/2014/main" id="{425489D6-6328-E620-0A50-4D14C36EFB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3295847"/>
            <a:ext cx="517719" cy="517719"/>
          </a:xfrm>
          <a:prstGeom prst="rect">
            <a:avLst/>
          </a:prstGeom>
        </p:spPr>
      </p:pic>
      <p:pic>
        <p:nvPicPr>
          <p:cNvPr id="12" name="Graphic 11" descr="Checkbox Checked with solid fill">
            <a:extLst>
              <a:ext uri="{FF2B5EF4-FFF2-40B4-BE49-F238E27FC236}">
                <a16:creationId xmlns:a16="http://schemas.microsoft.com/office/drawing/2014/main" id="{4F87E986-AC66-7C59-9670-C86C3ABAF3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936" y="4897986"/>
            <a:ext cx="499065" cy="499065"/>
          </a:xfrm>
          <a:prstGeom prst="rect">
            <a:avLst/>
          </a:prstGeom>
        </p:spPr>
      </p:pic>
      <p:pic>
        <p:nvPicPr>
          <p:cNvPr id="13" name="Graphic 12" descr="Checkbox Checked with solid fill">
            <a:extLst>
              <a:ext uri="{FF2B5EF4-FFF2-40B4-BE49-F238E27FC236}">
                <a16:creationId xmlns:a16="http://schemas.microsoft.com/office/drawing/2014/main" id="{7A0432D3-E8BC-9B2F-2251-A5026F1A82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739" y="2192366"/>
            <a:ext cx="521298" cy="521298"/>
          </a:xfrm>
          <a:prstGeom prst="rect">
            <a:avLst/>
          </a:prstGeom>
        </p:spPr>
      </p:pic>
      <p:pic>
        <p:nvPicPr>
          <p:cNvPr id="11" name="Graphic 10" descr="Checkbox Checked with solid fill">
            <a:extLst>
              <a:ext uri="{FF2B5EF4-FFF2-40B4-BE49-F238E27FC236}">
                <a16:creationId xmlns:a16="http://schemas.microsoft.com/office/drawing/2014/main" id="{BE77BB95-DA17-8FA4-F3CE-732992A9C4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7257" y="3978435"/>
            <a:ext cx="521298" cy="521298"/>
          </a:xfrm>
          <a:prstGeom prst="rect">
            <a:avLst/>
          </a:prstGeom>
        </p:spPr>
      </p:pic>
      <p:pic>
        <p:nvPicPr>
          <p:cNvPr id="14" name="Graphic 13" descr="Checkbox Checked with solid fill">
            <a:extLst>
              <a:ext uri="{FF2B5EF4-FFF2-40B4-BE49-F238E27FC236}">
                <a16:creationId xmlns:a16="http://schemas.microsoft.com/office/drawing/2014/main" id="{7C73AF07-B0A6-C500-C3D8-B475188EB7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739" y="2659189"/>
            <a:ext cx="521298" cy="521298"/>
          </a:xfrm>
          <a:prstGeom prst="rect">
            <a:avLst/>
          </a:prstGeom>
        </p:spPr>
      </p:pic>
      <p:pic>
        <p:nvPicPr>
          <p:cNvPr id="15" name="Graphic 14" descr="Checkbox Checked with solid fill">
            <a:extLst>
              <a:ext uri="{FF2B5EF4-FFF2-40B4-BE49-F238E27FC236}">
                <a16:creationId xmlns:a16="http://schemas.microsoft.com/office/drawing/2014/main" id="{91EFCEE9-9E3A-57BC-CCDD-7ACEE98871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7257" y="4363716"/>
            <a:ext cx="521298" cy="521298"/>
          </a:xfrm>
          <a:prstGeom prst="rect">
            <a:avLst/>
          </a:prstGeom>
        </p:spPr>
      </p:pic>
      <p:pic>
        <p:nvPicPr>
          <p:cNvPr id="16" name="Graphic 15" descr="Checkbox Checked with solid fill">
            <a:extLst>
              <a:ext uri="{FF2B5EF4-FFF2-40B4-BE49-F238E27FC236}">
                <a16:creationId xmlns:a16="http://schemas.microsoft.com/office/drawing/2014/main" id="{0A42D25D-6258-9211-0C12-39E134C538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87257" y="3613807"/>
            <a:ext cx="521298" cy="521298"/>
          </a:xfrm>
          <a:prstGeom prst="rect">
            <a:avLst/>
          </a:prstGeom>
        </p:spPr>
      </p:pic>
    </p:spTree>
    <p:extLst>
      <p:ext uri="{BB962C8B-B14F-4D97-AF65-F5344CB8AC3E}">
        <p14:creationId xmlns:p14="http://schemas.microsoft.com/office/powerpoint/2010/main" val="426587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7EF1CEDD64D1489A3A1CA4C2F636FA" ma:contentTypeVersion="19" ma:contentTypeDescription="Create a new document." ma:contentTypeScope="" ma:versionID="264af74ef7b95d4a73328fce3bca6333">
  <xsd:schema xmlns:xsd="http://www.w3.org/2001/XMLSchema" xmlns:xs="http://www.w3.org/2001/XMLSchema" xmlns:p="http://schemas.microsoft.com/office/2006/metadata/properties" xmlns:ns2="1f85d0aa-5652-4ad7-93b8-663eaa7c5946" xmlns:ns3="652b6120-0f8d-4434-9971-f4e3ae6e7d89" targetNamespace="http://schemas.microsoft.com/office/2006/metadata/properties" ma:root="true" ma:fieldsID="f0f607fb3ca64aeaf6f98fec0f911260" ns2:_="" ns3:_="">
    <xsd:import namespace="1f85d0aa-5652-4ad7-93b8-663eaa7c5946"/>
    <xsd:import namespace="652b6120-0f8d-4434-9971-f4e3ae6e7d8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85d0aa-5652-4ad7-93b8-663eaa7c59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3d65b5d-e6bc-49a7-838c-2595e0d8f5ec"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2b6120-0f8d-4434-9971-f4e3ae6e7d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a8346f2-474c-45af-9da9-c7c40276208c}" ma:internalName="TaxCatchAll" ma:showField="CatchAllData" ma:web="652b6120-0f8d-4434-9971-f4e3ae6e7d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52b6120-0f8d-4434-9971-f4e3ae6e7d89" xsi:nil="true"/>
    <lcf76f155ced4ddcb4097134ff3c332f xmlns="1f85d0aa-5652-4ad7-93b8-663eaa7c594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C460D53-AB90-4DB6-8C99-DFFDE8C1D599}"/>
</file>

<file path=customXml/itemProps2.xml><?xml version="1.0" encoding="utf-8"?>
<ds:datastoreItem xmlns:ds="http://schemas.openxmlformats.org/officeDocument/2006/customXml" ds:itemID="{CCC2AD69-4944-4E48-91CD-D33E07D41282}"/>
</file>

<file path=customXml/itemProps3.xml><?xml version="1.0" encoding="utf-8"?>
<ds:datastoreItem xmlns:ds="http://schemas.openxmlformats.org/officeDocument/2006/customXml" ds:itemID="{1DC61E55-E59D-43A5-939A-98C7BB1FF1A7}"/>
</file>

<file path=docProps/app.xml><?xml version="1.0" encoding="utf-8"?>
<Properties xmlns="http://schemas.openxmlformats.org/officeDocument/2006/extended-properties" xmlns:vt="http://schemas.openxmlformats.org/officeDocument/2006/docPropsVTypes">
  <Template>Facet</Template>
  <TotalTime>2657</TotalTime>
  <Words>1008</Words>
  <Application>Microsoft Office PowerPoint</Application>
  <PresentationFormat>Widescreen</PresentationFormat>
  <Paragraphs>165</Paragraphs>
  <Slides>16</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Amasis MT Pro Light</vt:lpstr>
      <vt:lpstr>Aptos</vt:lpstr>
      <vt:lpstr>Aptos Narrow</vt:lpstr>
      <vt:lpstr>Arial</vt:lpstr>
      <vt:lpstr>Calibri</vt:lpstr>
      <vt:lpstr>Calibri Light</vt:lpstr>
      <vt:lpstr>Lato</vt:lpstr>
      <vt:lpstr>Rage Italic</vt:lpstr>
      <vt:lpstr>Office Theme</vt:lpstr>
      <vt:lpstr>1_Office Theme</vt:lpstr>
      <vt:lpstr>Fiscal Year 2027 Budget Report  </vt:lpstr>
      <vt:lpstr>SUPPORTIVE ACCOUNTABILITY GOVERNANCE MODEL</vt:lpstr>
      <vt:lpstr>PowerPoint Presentation</vt:lpstr>
      <vt:lpstr>Budget Development Calendar of Events </vt:lpstr>
      <vt:lpstr>Investment Highlights </vt:lpstr>
      <vt:lpstr>Investment Highlights </vt:lpstr>
      <vt:lpstr>Proposed Budget For All Funds</vt:lpstr>
      <vt:lpstr>Millage Rate Comparisons</vt:lpstr>
      <vt:lpstr> </vt:lpstr>
      <vt:lpstr> </vt:lpstr>
      <vt:lpstr> </vt:lpstr>
      <vt:lpstr> </vt:lpstr>
      <vt:lpstr> </vt:lpstr>
      <vt:lpstr> </vt:lpstr>
      <vt:lpstr>How Does Cherokee County School District Use Local Property Tax Revenue?</vt:lpstr>
      <vt:lpstr>Budget Development Calendar of Events </vt:lpstr>
    </vt:vector>
  </TitlesOfParts>
  <Company>Cherokee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Ken Owen</dc:creator>
  <cp:lastModifiedBy>Kimberly Reynolds</cp:lastModifiedBy>
  <cp:revision>175</cp:revision>
  <cp:lastPrinted>2026-03-31T16:52:42Z</cp:lastPrinted>
  <dcterms:created xsi:type="dcterms:W3CDTF">2024-11-08T13:39:49Z</dcterms:created>
  <dcterms:modified xsi:type="dcterms:W3CDTF">2026-04-03T13:56:20Z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0x010100087EF1CEDD64D1489A3A1CA4C2F636FA</vt:lpwstr>
  </property>
</Properties>
</file>