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3" r:id="rId4"/>
    <p:sldMasterId id="2147483694" r:id="rId5"/>
    <p:sldMasterId id="2147483695" r:id="rId6"/>
  </p:sldMasterIdLst>
  <p:notesMasterIdLst>
    <p:notesMasterId r:id="rId63"/>
  </p:notesMasterIdLst>
  <p:sldIdLst>
    <p:sldId id="256" r:id="rId7"/>
    <p:sldId id="25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1" r:id="rId20"/>
    <p:sldId id="270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  <p:sldId id="303" r:id="rId51"/>
    <p:sldId id="304" r:id="rId52"/>
    <p:sldId id="305" r:id="rId53"/>
    <p:sldId id="306" r:id="rId54"/>
    <p:sldId id="307" r:id="rId55"/>
    <p:sldId id="308" r:id="rId56"/>
    <p:sldId id="309" r:id="rId57"/>
    <p:sldId id="310" r:id="rId58"/>
    <p:sldId id="311" r:id="rId59"/>
    <p:sldId id="312" r:id="rId60"/>
    <p:sldId id="313" r:id="rId61"/>
    <p:sldId id="314" r:id="rId6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EF7C05-BE91-816A-5FDD-73C23206BB70}" v="4" dt="2026-04-24T17:15:39.349"/>
  </p1510:revLst>
</p1510:revInfo>
</file>

<file path=ppt/tableStyles.xml><?xml version="1.0" encoding="utf-8"?>
<a:tblStyleLst xmlns:a="http://schemas.openxmlformats.org/drawingml/2006/main" def="{B0E21D19-8AB0-4362-820A-AB9F42062310}">
  <a:tblStyle styleId="{B0E21D19-8AB0-4362-820A-AB9F4206231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0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notesMaster" Target="notesMasters/notesMaster1.xml"/><Relationship Id="rId68" Type="http://schemas.microsoft.com/office/2015/10/relationships/revisionInfo" Target="revisionInfo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tableStyles" Target="tableStyles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unity.springboardonline.org/videos/1456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435c0db2fd_0_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435c0db2fd_0_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435c0db2fd_0_35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435c0db2fd_0_35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4339a26c39_1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4339a26c39_1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4339a26c39_1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4339a26c39_1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ELD Students are pulled out homogeneously based on EL levels and ELD standards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Students need to receive designed ELD daily and minimally for 30 minutes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This is one grouping option for designated ELD, in kinder designated ELD can also be whole group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 sz="11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4339a26c39_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4339a26c39_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4 station rotation includes a targeted small group led by the instructional assistant.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Tools can be used at independent station (Wonders/GoMath assignments), digital games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Collaboration-peer projects, peer editing/revising, HFW, sight words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Using Wonders foundations kits, leveled readers, extension activities, listening center, RWW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Formative assessments, Practice Books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4339a26c39_8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4339a26c39_8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Tools can be used at independent station (Wonders/GoMath assignments), digital games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Using Wonders foundations kits, leveled readers, extension activities, listening center, RWW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Collaboration-peer projects, peer editing/revising, HFW, sight words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Formative assessments, Practice Books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g4339a26c39_8_1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" name="Google Shape;668;g4339a26c39_8_1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Tools at independent(digital content) station (Wonders/GoMath assignments), digital games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Independent Center listening center, foundational skills activities, Practice Books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Using Wonders foundations kits, leveled readers, extension activities, RWW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Collaboration-peer projects, peer editing/revising, HFW, sight words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Char char="●"/>
            </a:pP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Formative assessments, Practice Books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4339a26c39_22_2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4339a26c39_22_2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4339a26c39_1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" name="Google Shape;822;g4339a26c39_1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g4339a26c39_25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" name="Google Shape;828;g4339a26c39_25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4339a26c39_2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4339a26c39_2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/>
              <a:t>Possible model for Days 3-5 after two days of modeling and guided practice with the Reading-Writing Workshop text/lessons.  </a:t>
            </a:r>
            <a:endParaRPr sz="1100"/>
          </a:p>
        </p:txBody>
      </p:sp>
      <p:sp>
        <p:nvSpPr>
          <p:cNvPr id="895" name="Google Shape;895;g4339a26c39_25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g4339a26c39_25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" name="Google Shape;966;g4339a26c39_25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g4339a26c39_1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" name="Google Shape;1054;g4339a26c39_1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4339a26c39_1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4339a26c39_1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Note: Teacher may need to plan for two targeted days of instruction, if schedule/instructional minutes do not allow for full rotation.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Use feedback from </a:t>
            </a:r>
            <a:r>
              <a:rPr lang="en" u="sng">
                <a:solidFill>
                  <a:schemeClr val="hlink"/>
                </a:solidFill>
                <a:hlinkClick r:id="rId3"/>
              </a:rPr>
              <a:t>Revision Assistant</a:t>
            </a:r>
            <a:r>
              <a:rPr lang="en"/>
              <a:t> (be sure to login to access link) and the Embedded Assessment to create a blended learning environment.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Teacher is focused on providing “targeted” small group instruction, based on trends identified in the data.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Whole Group Opening: Teacher builds student clarity by: Engaging/Introducing/Reviewing Expectations (LT and Station Norms)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Independent Rotation: Students work on improving and revising their essay online (attention given to concerns highlighted in revision assistant)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Targeted Small Group: Teacher discretion, based on trends in data.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Collaboration: Teacher provides questions that engage students in collaboration/feedback/sharing that is specific to the LT and writing process.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Opportunity to take advantage of Zinc Articles/Close Reading Labs during digital independent times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 CFU: Opportunity for students to reflect on their growth/offer feedback to teacher, etc. 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4339a26c39_3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4339a26c39_3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Considerations: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Schools not on block schedules would break this down over two days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Whole group opening should leverage the language resources available in selected texts and tasks for integrated ELD as defined by the CA ELD Standards in Parts 1 and 3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Teachers use the content, literacy, and ELD Standards to plan for instruction, Part 1 ELD Standards to define the purposes and content of collaboration (academic discourse) and Part 2 to define the language challenges of their disciplinary text in support of literacy and content standards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The first targeted Small Group should address language features, content challenges, literary discipline features.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Second Small Group should address language (designated ELD) and/or disciplinary concepts not grasped during Whole Group or first Small Group, based on just in time data collection and checks for understanding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Teachers group students according to language proficiency, content proficiency.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chemeClr val="dk1"/>
                </a:solidFill>
              </a:rPr>
              <a:t>Opportunity to take advantage of Zinc Articles/Close Reading Labs during digital independent times.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Independent learning can include programs that provide primary language support such as Google translate or Khan Academy in home languages or Khan en espanol, or through BIA.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Collaboration/Creation should be structured to support academic discourse where students build on each others’ responses and build knowledge together, with appropriate scaffolds to produce rigorous work.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" name="Google Shape;1252;g4339a26c39_28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" name="Google Shape;1253;g4339a26c39_28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 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g439c651286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" name="Google Shape;1260;g439c651286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4339a26c39_28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4339a26c39_28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439c651286_1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439c651286_1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" name="Google Shape;1296;g439c651286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" name="Google Shape;1297;g439c651286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 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   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 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g439c651286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g439c651286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44561d2fc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44561d2fcb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" name="Google Shape;1317;g44561d2fcb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8" name="Google Shape;1318;g44561d2fcb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44561d2fc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44561d2fcb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Please include the following components: </a:t>
            </a:r>
            <a:endParaRPr sz="1000" b="1">
              <a:solidFill>
                <a:schemeClr val="dk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Grade level/subject areas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(when applicable)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Time-Allotments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Ranges of time allotments for different components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Model Summary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paragraph description of model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 b="1">
                <a:solidFill>
                  <a:srgbClr val="0B5394"/>
                </a:solidFill>
                <a:latin typeface="Open Sans"/>
                <a:ea typeface="Open Sans"/>
                <a:cs typeface="Open Sans"/>
                <a:sym typeface="Open Sans"/>
              </a:rPr>
              <a:t>BE SURE TO USE THE FUSD LOGOS WHERE APPLICABLE</a:t>
            </a:r>
            <a:endParaRPr sz="1000" b="1">
              <a:solidFill>
                <a:srgbClr val="0B539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Digital Content and Tools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identify any suggested tools or providers you plan to incorporate</a:t>
            </a:r>
            <a:endParaRPr sz="10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Key Instructional Strategies - 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Any common instructional strategies you plan to incorporate and where they fit within the model </a:t>
            </a:r>
            <a:endParaRPr sz="10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000"/>
              <a:buFont typeface="Open Sans"/>
              <a:buAutoNum type="arabicPeriod"/>
            </a:pPr>
            <a:r>
              <a:rPr lang="en" sz="10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Opening/Closing</a:t>
            </a:r>
            <a:r>
              <a:rPr lang="en" sz="10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 - Including any Checks for Understanding or formative assessment strategies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g4339a26c39_1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" name="Google Shape;1332;g4339a26c39_1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" name="Google Shape;1337;g4339a26c39_2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" name="Google Shape;1338;g4339a26c39_2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Considerations: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Set up classroom expectations and routines for group work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Practice and talk about what the station looks like while implementing the current learning within the lessons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Model each station group separately while students work within small groups while all are doing the same rotation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 could have a teacher led group, small group instruction, and/or one on one instruction while all students rotate within independent groups</a:t>
            </a: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 can have a teacher led group,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" name="Google Shape;1413;g4339a26c39_24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4" name="Google Shape;1414;g4339a26c39_24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Ways to innovate within the station teaching to help students and teachers begin using the processes in a targeted way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4339a26c39_24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4339a26c39_24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Ways to innovate within the station teaching to help students and teachers begin using the processes in a targeted way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4339a26c39_1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4339a26c39_1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" name="Google Shape;1536;g4339a26c39_33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7" name="Google Shape;1537;g4339a26c39_33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➔"/>
            </a:pPr>
            <a:r>
              <a:rPr lang="en"/>
              <a:t>Instructor opens with new concept/skill  regarding Physical Education Activity Topic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➔"/>
            </a:pPr>
            <a:r>
              <a:rPr lang="en"/>
              <a:t>Station Rotations:  Each station builds and practices upon  a specific skill/strategy to work on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➔"/>
            </a:pPr>
            <a:r>
              <a:rPr lang="en"/>
              <a:t>Target Small Group: Students receive instructional time with teacher to receive feedback, reflect and re-teach or build upon current level of skills if necessary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➔"/>
            </a:pPr>
            <a:r>
              <a:rPr lang="en"/>
              <a:t>Check For Understanding: Instructor assesses if students were have met all target goals and are ready to move on</a:t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g4339a26c39_33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4" name="Google Shape;1624;g4339a26c39_33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Whole Group- Instructor introduces several different activities that will enhance fitness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Instructor does a quick check for understanding to ensure students understand task and expectations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Students choose activities from a flexible playlist based upon fitness area of need, choice, and interest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/>
              <a:t>Instructor provides a check for understanding by using a rubric to identify performance assessment</a:t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435c0db2fd_0_6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435c0db2fd_0_6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435c0db2fd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435c0db2fd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5" name="Google Shape;1745;g435c0db2fd_0_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6" name="Google Shape;1746;g435c0db2fd_0_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435c0db2fd_0_4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5" name="Google Shape;1755;g435c0db2fd_0_4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g435c0db2fd_0_3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Google Shape;1796;g435c0db2fd_0_3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1" name="Google Shape;1801;g435c0db2fd_0_35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2" name="Google Shape;1802;g435c0db2fd_0_35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8" name="Google Shape;1808;g435c0db2fd_0_35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9" name="Google Shape;1809;g435c0db2fd_0_35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g435c0db2fd_0_3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6" name="Google Shape;1816;g435c0db2fd_0_3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435c0db2fd_0_35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3" name="Google Shape;1823;g435c0db2fd_0_35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g435c0db2fd_0_35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0" name="Google Shape;1830;g435c0db2fd_0_35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6" name="Google Shape;1836;g435c0db2fd_0_35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7" name="Google Shape;1837;g435c0db2fd_0_35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" name="Google Shape;1843;g435c0db2fd_0_35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4" name="Google Shape;1844;g435c0db2fd_0_35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435c0db2fd_0_35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435c0db2fd_0_35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7" name="Google Shape;1857;g435c0db2fd_0_8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8" name="Google Shape;1858;g435c0db2fd_0_8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" name="Google Shape;1863;g435c0db2fd_0_6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4" name="Google Shape;1864;g435c0db2fd_0_6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7" name="Google Shape;1927;g435c0db2fd_0_8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8" name="Google Shape;1928;g435c0db2fd_0_8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g435c0db2fd_0_14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g435c0db2fd_0_14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6" name="Google Shape;2016;g435c0db2fd_0_14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5" name="Google Shape;2085;g435c0db2fd_0_1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6" name="Google Shape;2086;g435c0db2fd_0_1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Considerations: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Co-teachers (including SPED and EL Ts) can have mixed small groups while also servicing their students.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If co-teacher is not available for entire block, schedule supplemental instruction during targeted pull out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 possibility of 3 co-teachers (Content, EL, SPED) with possibility of 3 targeted groups at once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3" name="Google Shape;2183;g435c0db2fd_0_1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4" name="Google Shape;2184;g435c0db2fd_0_1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Considerations: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Texts can include hard copy or use of a device/digital content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Small group: guided writing groups, conferring, strategy groups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Writing Workshop is a component of balanced literacy.  At the elementary level in LCPS, balanced literacy is called Pathways.  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g435c0db2fd_0_16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9" name="Google Shape;2259;g435c0db2fd_0_16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Considerations: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Texts can include hard copy or use of a device/digital content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Small group: guided writing groups, conferring, strategy groups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100"/>
              <a:buFont typeface="Roboto"/>
              <a:buChar char="●"/>
            </a:pPr>
            <a:r>
              <a:rPr lang="en" sz="11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Writing Workshop is a component of balanced literacy.  At the elementary level in LCPS, balanced literacy is called Pathways.  </a:t>
            </a: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3" name="Google Shape;2333;g4339a26b15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4" name="Google Shape;2334;g4339a26b15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7" name="Google Shape;2417;g435c0db2fd_0_2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8" name="Google Shape;2418;g435c0db2fd_0_2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4" name="Google Shape;2524;g435c0db2fd_0_28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5" name="Google Shape;2525;g435c0db2fd_0_28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5" name="Google Shape;2605;g435c0db2fd_0_3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6" name="Google Shape;2606;g435c0db2fd_0_35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" name="Google Shape;2611;g435c0db2fd_0_3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2" name="Google Shape;2612;g435c0db2fd_0_3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3" name="Google Shape;2613;g435c0db2fd_0_314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"/>
              <a:t>58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.png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"/>
          <p:cNvPicPr preferRelativeResize="0"/>
          <p:nvPr/>
        </p:nvPicPr>
        <p:blipFill rotWithShape="1">
          <a:blip r:embed="rId2">
            <a:alphaModFix amt="20000"/>
          </a:blip>
          <a:srcRect t="49" b="39"/>
          <a:stretch/>
        </p:blipFill>
        <p:spPr>
          <a:xfrm>
            <a:off x="4552575" y="117250"/>
            <a:ext cx="4544774" cy="5026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 descr="EE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475" y="3893115"/>
            <a:ext cx="1539675" cy="400317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997477" y="1710925"/>
            <a:ext cx="6141000" cy="1530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3600"/>
              <a:buFont typeface="Roboto Thin"/>
              <a:buNone/>
              <a:defRPr sz="36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997475" y="2296825"/>
            <a:ext cx="56838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400"/>
              <a:buNone/>
              <a:defRPr sz="2400">
                <a:solidFill>
                  <a:srgbClr val="81828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2"/>
          </p:nvPr>
        </p:nvSpPr>
        <p:spPr>
          <a:xfrm>
            <a:off x="997475" y="3100525"/>
            <a:ext cx="56838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2">
  <p:cSld name="TITLE_1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4586700" y="144950"/>
            <a:ext cx="4517352" cy="499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 descr="EE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7475" y="3893115"/>
            <a:ext cx="1539675" cy="400317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997477" y="1710925"/>
            <a:ext cx="6141000" cy="1530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3600"/>
              <a:buFont typeface="Roboto Thin"/>
              <a:buNone/>
              <a:defRPr sz="36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997475" y="2296825"/>
            <a:ext cx="56838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400"/>
              <a:buNone/>
              <a:defRPr sz="2400">
                <a:solidFill>
                  <a:srgbClr val="81828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2"/>
          </p:nvPr>
        </p:nvSpPr>
        <p:spPr>
          <a:xfrm>
            <a:off x="997475" y="3100525"/>
            <a:ext cx="56838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3" name="Google Shape;23;p3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_HEADER_1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4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 txBox="1">
            <a:spLocks noGrp="1"/>
          </p:cNvSpPr>
          <p:nvPr>
            <p:ph type="ctrTitle"/>
          </p:nvPr>
        </p:nvSpPr>
        <p:spPr>
          <a:xfrm>
            <a:off x="20850" y="2372475"/>
            <a:ext cx="9102300" cy="1530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3600"/>
              <a:buNone/>
              <a:defRPr sz="3600">
                <a:solidFill>
                  <a:srgbClr val="80828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875869" y="1161312"/>
            <a:ext cx="3392262" cy="375358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/>
          <p:nvPr/>
        </p:nvSpPr>
        <p:spPr>
          <a:xfrm>
            <a:off x="0" y="0"/>
            <a:ext cx="9144000" cy="543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30" name="Google Shape;30;p4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192024" y="847675"/>
            <a:ext cx="4191300" cy="3416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35" name="Google Shape;35;p5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5" descr="EE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5"/>
          <p:cNvSpPr txBox="1">
            <a:spLocks noGrp="1"/>
          </p:cNvSpPr>
          <p:nvPr>
            <p:ph type="body" idx="2"/>
          </p:nvPr>
        </p:nvSpPr>
        <p:spPr>
          <a:xfrm>
            <a:off x="4670499" y="847675"/>
            <a:ext cx="4191300" cy="3416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9" name="Google Shape;39;p5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1 Photo">
  <p:cSld name="CAPTION_ONLY_1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" name="Google Shape;42;p6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6"/>
          <p:cNvSpPr/>
          <p:nvPr/>
        </p:nvSpPr>
        <p:spPr>
          <a:xfrm>
            <a:off x="3836850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6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ubTitle" idx="1"/>
          </p:nvPr>
        </p:nvSpPr>
        <p:spPr>
          <a:xfrm>
            <a:off x="3351000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46" name="Google Shape;46;p6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6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separated">
  <p:cSld name="TITLE_AND_TWO_COLUMNS_1_1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192024" y="847675"/>
            <a:ext cx="4191300" cy="3416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53" name="Google Shape;53;p7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 descr="EE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70499" y="847675"/>
            <a:ext cx="4191300" cy="3416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cxnSp>
        <p:nvCxnSpPr>
          <p:cNvPr id="56" name="Google Shape;56;p7"/>
          <p:cNvCxnSpPr/>
          <p:nvPr/>
        </p:nvCxnSpPr>
        <p:spPr>
          <a:xfrm>
            <a:off x="4522650" y="858150"/>
            <a:ext cx="0" cy="3427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7" name="Google Shape;57;p7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" name="Google Shape;61;p8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63" name="Google Shape;63;p8"/>
          <p:cNvPicPr preferRelativeResize="0"/>
          <p:nvPr/>
        </p:nvPicPr>
        <p:blipFill rotWithShape="1">
          <a:blip r:embed="rId3">
            <a:alphaModFix amt="20000"/>
          </a:blip>
          <a:srcRect/>
          <a:stretch/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 sz="1800">
                <a:solidFill>
                  <a:srgbClr val="818285"/>
                </a:solidFill>
              </a:defRPr>
            </a:lvl1pPr>
            <a:lvl2pPr marL="914400" lvl="1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⎻"/>
              <a:defRPr sz="1800">
                <a:solidFill>
                  <a:srgbClr val="818285"/>
                </a:solidFill>
              </a:defRPr>
            </a:lvl2pPr>
            <a:lvl3pPr marL="1371600" lvl="2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 sz="1800"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66" name="Google Shape;66;p8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title and body ">
  <p:cSld name="TITLE_AND_BODY_1_2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9" name="Google Shape;69;p9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 sz="1800">
                <a:solidFill>
                  <a:srgbClr val="818285"/>
                </a:solidFill>
              </a:defRPr>
            </a:lvl1pPr>
            <a:lvl2pPr marL="914400" lvl="1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⎻"/>
              <a:defRPr sz="1800">
                <a:solidFill>
                  <a:srgbClr val="818285"/>
                </a:solidFill>
              </a:defRPr>
            </a:lvl2pPr>
            <a:lvl3pPr marL="1371600" lvl="2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 sz="1800"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5" name="Google Shape;75;p10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0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77" name="Google Shape;77;p10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0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79" name="Google Shape;79;p10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2 Photo">
  <p:cSld name="CAPTION_ONLY_1_1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2" name="Google Shape;82;p11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1"/>
          <p:cNvSpPr/>
          <p:nvPr/>
        </p:nvSpPr>
        <p:spPr>
          <a:xfrm>
            <a:off x="2381338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1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1895488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6" name="Google Shape;86;p11"/>
          <p:cNvSpPr/>
          <p:nvPr/>
        </p:nvSpPr>
        <p:spPr>
          <a:xfrm>
            <a:off x="5292363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subTitle" idx="2"/>
          </p:nvPr>
        </p:nvSpPr>
        <p:spPr>
          <a:xfrm>
            <a:off x="4806513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88" name="Google Shape;88;p11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1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90" name="Google Shape;90;p11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 1">
  <p:cSld name="MAIN_POINT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/>
          <p:nvPr/>
        </p:nvSpPr>
        <p:spPr>
          <a:xfrm>
            <a:off x="0" y="0"/>
            <a:ext cx="16626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93" name="Google Shape;93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5325" y="985825"/>
            <a:ext cx="3392250" cy="375162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2" descr="EE logo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82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2"/>
          <p:cNvPicPr preferRelativeResize="0"/>
          <p:nvPr/>
        </p:nvPicPr>
        <p:blipFill rotWithShape="1">
          <a:blip r:embed="rId4">
            <a:alphaModFix amt="20000"/>
          </a:blip>
          <a:srcRect/>
          <a:stretch/>
        </p:blipFill>
        <p:spPr>
          <a:xfrm>
            <a:off x="405319" y="985837"/>
            <a:ext cx="3392262" cy="3753587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2"/>
          <p:cNvSpPr txBox="1">
            <a:spLocks noGrp="1"/>
          </p:cNvSpPr>
          <p:nvPr>
            <p:ph type="ctrTitle"/>
          </p:nvPr>
        </p:nvSpPr>
        <p:spPr>
          <a:xfrm>
            <a:off x="2369200" y="2154250"/>
            <a:ext cx="6383700" cy="2033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3600"/>
              <a:buNone/>
              <a:defRPr sz="3600">
                <a:solidFill>
                  <a:srgbClr val="81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98" name="Google Shape;98;p12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 1">
  <p:cSld name="SECTION_TITLE_AND_DESCRIPTION_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13"/>
          <p:cNvSpPr txBox="1">
            <a:spLocks noGrp="1"/>
          </p:cNvSpPr>
          <p:nvPr>
            <p:ph type="body" idx="1"/>
          </p:nvPr>
        </p:nvSpPr>
        <p:spPr>
          <a:xfrm>
            <a:off x="4935675" y="349825"/>
            <a:ext cx="3852000" cy="4313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pic>
        <p:nvPicPr>
          <p:cNvPr id="103" name="Google Shape;103;p13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3"/>
          <p:cNvSpPr txBox="1">
            <a:spLocks noGrp="1"/>
          </p:cNvSpPr>
          <p:nvPr>
            <p:ph type="ctrTitle"/>
          </p:nvPr>
        </p:nvSpPr>
        <p:spPr>
          <a:xfrm>
            <a:off x="287451" y="1794050"/>
            <a:ext cx="4042200" cy="18324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3600"/>
              <a:buNone/>
              <a:defRPr sz="3600">
                <a:solidFill>
                  <a:srgbClr val="81828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5200"/>
              <a:buFont typeface="Roboto Thin"/>
              <a:buNone/>
              <a:defRPr sz="52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subTitle" idx="2"/>
          </p:nvPr>
        </p:nvSpPr>
        <p:spPr>
          <a:xfrm>
            <a:off x="287450" y="3180050"/>
            <a:ext cx="3983100" cy="11841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400"/>
              <a:buNone/>
              <a:defRPr sz="2400">
                <a:solidFill>
                  <a:srgbClr val="81828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18285"/>
              </a:buClr>
              <a:buSzPts val="2800"/>
              <a:buNone/>
              <a:defRPr sz="2800"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pic>
        <p:nvPicPr>
          <p:cNvPr id="106" name="Google Shape;106;p13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287450" y="349825"/>
            <a:ext cx="1305197" cy="1444228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3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 3 Photo">
  <p:cSld name="CAPTION_ONLY_1_1_1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14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/>
          <p:nvPr/>
        </p:nvSpPr>
        <p:spPr>
          <a:xfrm>
            <a:off x="1227150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4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13" name="Google Shape;113;p14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>
            <a:spLocks noGrp="1"/>
          </p:cNvSpPr>
          <p:nvPr>
            <p:ph type="subTitle" idx="1"/>
          </p:nvPr>
        </p:nvSpPr>
        <p:spPr>
          <a:xfrm>
            <a:off x="741300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5" name="Google Shape;115;p14"/>
          <p:cNvSpPr/>
          <p:nvPr/>
        </p:nvSpPr>
        <p:spPr>
          <a:xfrm>
            <a:off x="3836850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14"/>
          <p:cNvSpPr txBox="1">
            <a:spLocks noGrp="1"/>
          </p:cNvSpPr>
          <p:nvPr>
            <p:ph type="subTitle" idx="2"/>
          </p:nvPr>
        </p:nvSpPr>
        <p:spPr>
          <a:xfrm>
            <a:off x="3351000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228600" marR="0" lvl="0" indent="-508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7" name="Google Shape;117;p14"/>
          <p:cNvSpPr/>
          <p:nvPr/>
        </p:nvSpPr>
        <p:spPr>
          <a:xfrm>
            <a:off x="6446550" y="17312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4"/>
          <p:cNvSpPr txBox="1">
            <a:spLocks noGrp="1"/>
          </p:cNvSpPr>
          <p:nvPr>
            <p:ph type="subTitle" idx="3"/>
          </p:nvPr>
        </p:nvSpPr>
        <p:spPr>
          <a:xfrm>
            <a:off x="5960700" y="3069225"/>
            <a:ext cx="2442000" cy="7926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228600" marR="0" lvl="0" indent="-508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Open Sans Light"/>
              <a:buNone/>
              <a:defRPr sz="28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  <p:sp>
        <p:nvSpPr>
          <p:cNvPr id="119" name="Google Shape;119;p14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0" name="Google Shape;120;p14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08285"/>
              </a:buClr>
              <a:buSzPts val="2400"/>
              <a:buNone/>
              <a:defRPr sz="2400">
                <a:solidFill>
                  <a:srgbClr val="80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Roboto Thin"/>
              <a:buNone/>
              <a:defRPr sz="5200">
                <a:latin typeface="Roboto Thin"/>
                <a:ea typeface="Roboto Thin"/>
                <a:cs typeface="Roboto Thin"/>
                <a:sym typeface="Roboto Thin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1 Photo">
  <p:cSld name="BLANK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3" name="Google Shape;123;p15"/>
          <p:cNvSpPr/>
          <p:nvPr/>
        </p:nvSpPr>
        <p:spPr>
          <a:xfrm>
            <a:off x="0" y="-125"/>
            <a:ext cx="91440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24" name="Google Shape;124;p15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350" y="4333025"/>
            <a:ext cx="1686200" cy="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15"/>
          <p:cNvSpPr/>
          <p:nvPr/>
        </p:nvSpPr>
        <p:spPr>
          <a:xfrm>
            <a:off x="731350" y="17208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15"/>
          <p:cNvSpPr txBox="1">
            <a:spLocks noGrp="1"/>
          </p:cNvSpPr>
          <p:nvPr>
            <p:ph type="subTitle" idx="1"/>
          </p:nvPr>
        </p:nvSpPr>
        <p:spPr>
          <a:xfrm>
            <a:off x="2436600" y="1720825"/>
            <a:ext cx="2841900" cy="11661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27" name="Google Shape;12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28900" y="209975"/>
            <a:ext cx="3392250" cy="375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350" y="4326039"/>
            <a:ext cx="394953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5"/>
          <p:cNvSpPr txBox="1"/>
          <p:nvPr/>
        </p:nvSpPr>
        <p:spPr>
          <a:xfrm>
            <a:off x="3318200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www.edelements.com</a:t>
            </a:r>
            <a:endParaRPr sz="12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15"/>
          <p:cNvSpPr txBox="1"/>
          <p:nvPr/>
        </p:nvSpPr>
        <p:spPr>
          <a:xfrm>
            <a:off x="5586984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@edelements</a:t>
            </a:r>
            <a:endParaRPr sz="12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31" name="Google Shape;131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9550" y="4326042"/>
            <a:ext cx="394950" cy="3935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2 Photos">
  <p:cSld name="BLANK_1_1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4" name="Google Shape;134;p16"/>
          <p:cNvSpPr/>
          <p:nvPr/>
        </p:nvSpPr>
        <p:spPr>
          <a:xfrm>
            <a:off x="0" y="-125"/>
            <a:ext cx="91440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5" name="Google Shape;135;p16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350" y="4333025"/>
            <a:ext cx="1686200" cy="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6"/>
          <p:cNvSpPr/>
          <p:nvPr/>
        </p:nvSpPr>
        <p:spPr>
          <a:xfrm>
            <a:off x="731350" y="80642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6"/>
          <p:cNvSpPr txBox="1">
            <a:spLocks noGrp="1"/>
          </p:cNvSpPr>
          <p:nvPr>
            <p:ph type="subTitle" idx="1"/>
          </p:nvPr>
        </p:nvSpPr>
        <p:spPr>
          <a:xfrm>
            <a:off x="2436600" y="806425"/>
            <a:ext cx="2841900" cy="11661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38" name="Google Shape;138;p16"/>
          <p:cNvPicPr preferRelativeResize="0"/>
          <p:nvPr/>
        </p:nvPicPr>
        <p:blipFill rotWithShape="1">
          <a:blip r:embed="rId3">
            <a:alphaModFix amt="20000"/>
          </a:blip>
          <a:srcRect t="49" b="39"/>
          <a:stretch/>
        </p:blipFill>
        <p:spPr>
          <a:xfrm>
            <a:off x="5628900" y="209975"/>
            <a:ext cx="3392251" cy="375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350" y="4326039"/>
            <a:ext cx="394953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6"/>
          <p:cNvSpPr txBox="1"/>
          <p:nvPr/>
        </p:nvSpPr>
        <p:spPr>
          <a:xfrm>
            <a:off x="3318200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www.edelements.com</a:t>
            </a:r>
            <a:endParaRPr sz="12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41" name="Google Shape;141;p16"/>
          <p:cNvSpPr txBox="1"/>
          <p:nvPr/>
        </p:nvSpPr>
        <p:spPr>
          <a:xfrm>
            <a:off x="5586984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@edelements</a:t>
            </a:r>
            <a:endParaRPr sz="12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142" name="Google Shape;142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9550" y="4326042"/>
            <a:ext cx="394950" cy="393597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6"/>
          <p:cNvSpPr/>
          <p:nvPr/>
        </p:nvSpPr>
        <p:spPr>
          <a:xfrm>
            <a:off x="731350" y="2344275"/>
            <a:ext cx="1470300" cy="11661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16"/>
          <p:cNvSpPr txBox="1">
            <a:spLocks noGrp="1"/>
          </p:cNvSpPr>
          <p:nvPr>
            <p:ph type="subTitle" idx="2"/>
          </p:nvPr>
        </p:nvSpPr>
        <p:spPr>
          <a:xfrm>
            <a:off x="2436600" y="2344275"/>
            <a:ext cx="2841900" cy="11661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3 Photos">
  <p:cSld name="BLANK_1_1_1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p17"/>
          <p:cNvSpPr/>
          <p:nvPr/>
        </p:nvSpPr>
        <p:spPr>
          <a:xfrm>
            <a:off x="0" y="-125"/>
            <a:ext cx="91440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48" name="Google Shape;148;p17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350" y="4333025"/>
            <a:ext cx="1686200" cy="43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17"/>
          <p:cNvSpPr/>
          <p:nvPr/>
        </p:nvSpPr>
        <p:spPr>
          <a:xfrm>
            <a:off x="731350" y="507925"/>
            <a:ext cx="1332900" cy="10572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p17"/>
          <p:cNvSpPr txBox="1">
            <a:spLocks noGrp="1"/>
          </p:cNvSpPr>
          <p:nvPr>
            <p:ph type="subTitle" idx="1"/>
          </p:nvPr>
        </p:nvSpPr>
        <p:spPr>
          <a:xfrm>
            <a:off x="2277275" y="507925"/>
            <a:ext cx="2576400" cy="10572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51" name="Google Shape;151;p17"/>
          <p:cNvPicPr preferRelativeResize="0"/>
          <p:nvPr/>
        </p:nvPicPr>
        <p:blipFill rotWithShape="1">
          <a:blip r:embed="rId3">
            <a:alphaModFix amt="20000"/>
          </a:blip>
          <a:srcRect t="29" b="19"/>
          <a:stretch/>
        </p:blipFill>
        <p:spPr>
          <a:xfrm>
            <a:off x="5628900" y="209975"/>
            <a:ext cx="3392250" cy="3751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350" y="4326039"/>
            <a:ext cx="394953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7"/>
          <p:cNvSpPr txBox="1"/>
          <p:nvPr/>
        </p:nvSpPr>
        <p:spPr>
          <a:xfrm>
            <a:off x="3318200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www.edelements.com</a:t>
            </a:r>
            <a:endParaRPr sz="12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54" name="Google Shape;154;p17"/>
          <p:cNvSpPr txBox="1"/>
          <p:nvPr/>
        </p:nvSpPr>
        <p:spPr>
          <a:xfrm>
            <a:off x="5586984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@edelements</a:t>
            </a:r>
            <a:endParaRPr sz="12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55" name="Google Shape;155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9550" y="4326042"/>
            <a:ext cx="394950" cy="393597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7"/>
          <p:cNvSpPr/>
          <p:nvPr/>
        </p:nvSpPr>
        <p:spPr>
          <a:xfrm>
            <a:off x="731350" y="1703123"/>
            <a:ext cx="1332900" cy="10572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7"/>
          <p:cNvSpPr txBox="1">
            <a:spLocks noGrp="1"/>
          </p:cNvSpPr>
          <p:nvPr>
            <p:ph type="subTitle" idx="2"/>
          </p:nvPr>
        </p:nvSpPr>
        <p:spPr>
          <a:xfrm>
            <a:off x="2277284" y="1703123"/>
            <a:ext cx="2576400" cy="10572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lvl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8" name="Google Shape;158;p17"/>
          <p:cNvSpPr/>
          <p:nvPr/>
        </p:nvSpPr>
        <p:spPr>
          <a:xfrm>
            <a:off x="731350" y="2898320"/>
            <a:ext cx="1332900" cy="1057200"/>
          </a:xfrm>
          <a:prstGeom prst="rect">
            <a:avLst/>
          </a:prstGeom>
          <a:solidFill>
            <a:srgbClr val="E7E6E6"/>
          </a:solidFill>
          <a:ln w="9525" cap="flat" cmpd="sng">
            <a:solidFill>
              <a:srgbClr val="80828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17"/>
          <p:cNvSpPr txBox="1">
            <a:spLocks noGrp="1"/>
          </p:cNvSpPr>
          <p:nvPr>
            <p:ph type="subTitle" idx="3"/>
          </p:nvPr>
        </p:nvSpPr>
        <p:spPr>
          <a:xfrm>
            <a:off x="2277284" y="2898320"/>
            <a:ext cx="2576400" cy="1057200"/>
          </a:xfrm>
          <a:prstGeom prst="rect">
            <a:avLst/>
          </a:prstGeom>
        </p:spPr>
        <p:txBody>
          <a:bodyPr spcFirstLastPara="1" wrap="square" lIns="0" tIns="0" rIns="0" bIns="0" anchor="ctr" anchorCtr="0"/>
          <a:lstStyle>
            <a:lvl1pPr marL="228600" marR="0" lvl="0" indent="-50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18285"/>
              </a:buClr>
              <a:buSzPts val="2800"/>
              <a:buFont typeface="Roboto Thin"/>
              <a:buNone/>
              <a:defRPr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No Photo">
  <p:cSld name="BLANK_1_1_1_1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18"/>
          <p:cNvSpPr/>
          <p:nvPr/>
        </p:nvSpPr>
        <p:spPr>
          <a:xfrm>
            <a:off x="0" y="-125"/>
            <a:ext cx="9144000" cy="5143500"/>
          </a:xfrm>
          <a:prstGeom prst="rect">
            <a:avLst/>
          </a:prstGeom>
          <a:solidFill>
            <a:srgbClr val="F3F3F3">
              <a:alpha val="58459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63" name="Google Shape;163;p18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1350" y="4333025"/>
            <a:ext cx="1686200" cy="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18"/>
          <p:cNvPicPr preferRelativeResize="0"/>
          <p:nvPr/>
        </p:nvPicPr>
        <p:blipFill>
          <a:blip r:embed="rId3">
            <a:alphaModFix amt="3000"/>
          </a:blip>
          <a:stretch>
            <a:fillRect/>
          </a:stretch>
        </p:blipFill>
        <p:spPr>
          <a:xfrm>
            <a:off x="5628900" y="209975"/>
            <a:ext cx="3392250" cy="375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00350" y="4326039"/>
            <a:ext cx="394953" cy="393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18"/>
          <p:cNvSpPr txBox="1"/>
          <p:nvPr/>
        </p:nvSpPr>
        <p:spPr>
          <a:xfrm>
            <a:off x="3318200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www.edelements.com</a:t>
            </a:r>
            <a:endParaRPr sz="12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sp>
        <p:nvSpPr>
          <p:cNvPr id="167" name="Google Shape;167;p18"/>
          <p:cNvSpPr txBox="1"/>
          <p:nvPr/>
        </p:nvSpPr>
        <p:spPr>
          <a:xfrm>
            <a:off x="5586984" y="4383537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rPr>
              <a:t>@edelements</a:t>
            </a:r>
            <a:endParaRPr sz="1200">
              <a:solidFill>
                <a:srgbClr val="666666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68" name="Google Shape;168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39550" y="4326042"/>
            <a:ext cx="394950" cy="393597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>
            <a:spLocks noGrp="1"/>
          </p:cNvSpPr>
          <p:nvPr>
            <p:ph type="ctrTitle"/>
          </p:nvPr>
        </p:nvSpPr>
        <p:spPr>
          <a:xfrm>
            <a:off x="731350" y="2372475"/>
            <a:ext cx="7092900" cy="14202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18285"/>
              </a:buClr>
              <a:buSzPts val="3600"/>
              <a:buNone/>
              <a:defRPr sz="3600">
                <a:solidFill>
                  <a:srgbClr val="818285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Font typeface="Open Sans Light"/>
              <a:buNone/>
              <a:defRPr sz="5200">
                <a:latin typeface="Open Sans Light"/>
                <a:ea typeface="Open Sans Light"/>
                <a:cs typeface="Open Sans Light"/>
                <a:sym typeface="Open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TITLE_AND_BODY_1_1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72" name="Google Shape;172;p19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9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/>
          <a:lstStyle>
            <a:lvl1pPr marL="457200" lvl="0" indent="-4064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800"/>
              <a:buChar char="•"/>
              <a:defRPr>
                <a:solidFill>
                  <a:srgbClr val="818285"/>
                </a:solidFill>
              </a:defRPr>
            </a:lvl1pPr>
            <a:lvl2pPr marL="914400" lvl="1" indent="-3810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400"/>
              <a:buChar char="⎻"/>
              <a:defRPr>
                <a:solidFill>
                  <a:srgbClr val="818285"/>
                </a:solidFill>
              </a:defRPr>
            </a:lvl2pPr>
            <a:lvl3pPr marL="1371600" lvl="2" indent="-3556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2000"/>
              <a:buChar char="•"/>
              <a:defRPr>
                <a:solidFill>
                  <a:srgbClr val="818285"/>
                </a:solidFill>
              </a:defRPr>
            </a:lvl3pPr>
            <a:lvl4pPr marL="1828800" lvl="3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4pPr>
            <a:lvl5pPr marL="2286000" lvl="4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5pPr>
            <a:lvl6pPr marL="2743200" lvl="5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6pPr>
            <a:lvl7pPr marL="3200400" lvl="6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7pPr>
            <a:lvl8pPr marL="3657600" lvl="7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8pPr>
            <a:lvl9pPr marL="4114800" lvl="8" indent="-342900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18285"/>
              </a:buClr>
              <a:buSzPts val="1800"/>
              <a:buChar char="•"/>
              <a:defRPr>
                <a:solidFill>
                  <a:srgbClr val="818285"/>
                </a:solidFill>
              </a:defRPr>
            </a:lvl9pPr>
          </a:lstStyle>
          <a:p>
            <a:endParaRPr/>
          </a:p>
        </p:txBody>
      </p:sp>
      <p:sp>
        <p:nvSpPr>
          <p:cNvPr id="174" name="Google Shape;174;p19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_MasterColors">
  <p:cSld name="CUSTOM_2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lvl="1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rtl="0">
              <a:buNone/>
              <a:defRPr>
                <a:solidFill>
                  <a:srgbClr val="666666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20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800" y="4714050"/>
            <a:ext cx="1059925" cy="275575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/>
          <p:nvPr/>
        </p:nvSpPr>
        <p:spPr>
          <a:xfrm>
            <a:off x="0" y="0"/>
            <a:ext cx="8198400" cy="543600"/>
          </a:xfrm>
          <a:prstGeom prst="rect">
            <a:avLst/>
          </a:prstGeom>
          <a:gradFill>
            <a:gsLst>
              <a:gs pos="0">
                <a:srgbClr val="FFFFFF"/>
              </a:gs>
              <a:gs pos="17000">
                <a:srgbClr val="F9F9F9"/>
              </a:gs>
              <a:gs pos="100000">
                <a:srgbClr val="F3F3F3"/>
              </a:gs>
            </a:gsLst>
            <a:lin ang="10800025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79" name="Google Shape;179;p20"/>
          <p:cNvPicPr preferRelativeResize="0"/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115249" y="62250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0"/>
          <p:cNvSpPr txBox="1"/>
          <p:nvPr/>
        </p:nvSpPr>
        <p:spPr>
          <a:xfrm>
            <a:off x="211025" y="138450"/>
            <a:ext cx="7512000" cy="15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18285"/>
                </a:solidFill>
                <a:latin typeface="Roboto Thin"/>
                <a:ea typeface="Roboto Thin"/>
                <a:cs typeface="Roboto Thin"/>
                <a:sym typeface="Roboto Thin"/>
              </a:rPr>
              <a:t>Additional Colors/Recolor Instructions</a:t>
            </a:r>
            <a:endParaRPr sz="2400">
              <a:solidFill>
                <a:srgbClr val="818285"/>
              </a:solidFill>
              <a:latin typeface="Roboto Thin"/>
              <a:ea typeface="Roboto Thin"/>
              <a:cs typeface="Roboto Thin"/>
              <a:sym typeface="Roboto Th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18285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818285"/>
                </a:solidFill>
                <a:latin typeface="Roboto Light"/>
                <a:ea typeface="Roboto Light"/>
                <a:cs typeface="Roboto Light"/>
                <a:sym typeface="Roboto Light"/>
              </a:rPr>
              <a:t>This master slide must remain in order to retain EE color palette. Not to be used in actual presentation.</a:t>
            </a:r>
            <a:endParaRPr sz="1800">
              <a:solidFill>
                <a:srgbClr val="818285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818285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818285"/>
                </a:solidFill>
                <a:latin typeface="Roboto Light"/>
                <a:ea typeface="Roboto Light"/>
                <a:cs typeface="Roboto Light"/>
                <a:sym typeface="Roboto Light"/>
              </a:rPr>
              <a:t>To recolor a placed graph or chart: Select item. Go to Format Options &gt; Recolor. From the list, choose Light 5.</a:t>
            </a:r>
            <a:endParaRPr sz="1800">
              <a:solidFill>
                <a:srgbClr val="818285"/>
              </a:solidFill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818285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81" name="Google Shape;181;p20"/>
          <p:cNvPicPr preferRelativeResize="0"/>
          <p:nvPr/>
        </p:nvPicPr>
        <p:blipFill rotWithShape="1">
          <a:blip r:embed="rId4">
            <a:alphaModFix amt="21000"/>
          </a:blip>
          <a:srcRect/>
          <a:stretch/>
        </p:blipFill>
        <p:spPr>
          <a:xfrm>
            <a:off x="8115249" y="1131600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 rotWithShape="1">
          <a:blip r:embed="rId5">
            <a:alphaModFix amt="19000"/>
          </a:blip>
          <a:srcRect/>
          <a:stretch/>
        </p:blipFill>
        <p:spPr>
          <a:xfrm>
            <a:off x="8115249" y="2321525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 preferRelativeResize="0"/>
          <p:nvPr/>
        </p:nvPicPr>
        <p:blipFill rotWithShape="1">
          <a:blip r:embed="rId6">
            <a:alphaModFix amt="19000"/>
          </a:blip>
          <a:srcRect/>
          <a:stretch/>
        </p:blipFill>
        <p:spPr>
          <a:xfrm>
            <a:off x="8115249" y="3551912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6925324" y="2321525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0"/>
          <p:cNvPicPr preferRelativeResize="0"/>
          <p:nvPr/>
        </p:nvPicPr>
        <p:blipFill rotWithShape="1">
          <a:blip r:embed="rId8">
            <a:alphaModFix amt="20000"/>
          </a:blip>
          <a:srcRect/>
          <a:stretch/>
        </p:blipFill>
        <p:spPr>
          <a:xfrm>
            <a:off x="6925324" y="3551912"/>
            <a:ext cx="966398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0"/>
          <p:cNvPicPr preferRelativeResize="0"/>
          <p:nvPr/>
        </p:nvPicPr>
        <p:blipFill rotWithShape="1">
          <a:blip r:embed="rId9">
            <a:alphaModFix amt="21000"/>
          </a:blip>
          <a:srcRect t="19" b="19"/>
          <a:stretch/>
        </p:blipFill>
        <p:spPr>
          <a:xfrm>
            <a:off x="5671349" y="2321525"/>
            <a:ext cx="966395" cy="10693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0"/>
          <p:cNvPicPr preferRelativeResize="0"/>
          <p:nvPr/>
        </p:nvPicPr>
        <p:blipFill rotWithShape="1">
          <a:blip r:embed="rId8">
            <a:alphaModFix amt="40000"/>
          </a:blip>
          <a:srcRect/>
          <a:stretch/>
        </p:blipFill>
        <p:spPr>
          <a:xfrm>
            <a:off x="5671349" y="3551912"/>
            <a:ext cx="966398" cy="1069348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/>
          <p:nvPr/>
        </p:nvSpPr>
        <p:spPr>
          <a:xfrm>
            <a:off x="211025" y="2535425"/>
            <a:ext cx="545716" cy="530980"/>
          </a:xfrm>
          <a:prstGeom prst="flowChartProcess">
            <a:avLst/>
          </a:prstGeom>
          <a:solidFill>
            <a:srgbClr val="98CAE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20"/>
          <p:cNvSpPr/>
          <p:nvPr/>
        </p:nvSpPr>
        <p:spPr>
          <a:xfrm>
            <a:off x="1053022" y="2535425"/>
            <a:ext cx="545716" cy="530980"/>
          </a:xfrm>
          <a:prstGeom prst="flowChartProcess">
            <a:avLst/>
          </a:prstGeom>
          <a:solidFill>
            <a:srgbClr val="A3D55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20"/>
          <p:cNvSpPr/>
          <p:nvPr/>
        </p:nvSpPr>
        <p:spPr>
          <a:xfrm>
            <a:off x="1895019" y="2535425"/>
            <a:ext cx="545716" cy="530980"/>
          </a:xfrm>
          <a:prstGeom prst="flowChartProcess">
            <a:avLst/>
          </a:prstGeom>
          <a:solidFill>
            <a:srgbClr val="F6CF3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0"/>
          <p:cNvSpPr/>
          <p:nvPr/>
        </p:nvSpPr>
        <p:spPr>
          <a:xfrm>
            <a:off x="2737016" y="2535425"/>
            <a:ext cx="545716" cy="530980"/>
          </a:xfrm>
          <a:prstGeom prst="flowChartProcess">
            <a:avLst/>
          </a:prstGeom>
          <a:solidFill>
            <a:srgbClr val="C7878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0"/>
          <p:cNvSpPr/>
          <p:nvPr/>
        </p:nvSpPr>
        <p:spPr>
          <a:xfrm>
            <a:off x="3579012" y="2535425"/>
            <a:ext cx="545716" cy="530980"/>
          </a:xfrm>
          <a:prstGeom prst="flowChartProcess">
            <a:avLst/>
          </a:prstGeom>
          <a:solidFill>
            <a:srgbClr val="A3AAA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20"/>
          <p:cNvSpPr/>
          <p:nvPr/>
        </p:nvSpPr>
        <p:spPr>
          <a:xfrm>
            <a:off x="4421009" y="2535425"/>
            <a:ext cx="545716" cy="530980"/>
          </a:xfrm>
          <a:prstGeom prst="flowChartProcess">
            <a:avLst/>
          </a:prstGeom>
          <a:solidFill>
            <a:srgbClr val="F6B43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"/>
          <p:cNvSpPr/>
          <p:nvPr/>
        </p:nvSpPr>
        <p:spPr>
          <a:xfrm>
            <a:off x="211025" y="3377420"/>
            <a:ext cx="545716" cy="530980"/>
          </a:xfrm>
          <a:prstGeom prst="flowChartProcess">
            <a:avLst/>
          </a:prstGeom>
          <a:solidFill>
            <a:srgbClr val="EAFAF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0"/>
          <p:cNvSpPr/>
          <p:nvPr/>
        </p:nvSpPr>
        <p:spPr>
          <a:xfrm>
            <a:off x="1053022" y="3377420"/>
            <a:ext cx="545716" cy="530980"/>
          </a:xfrm>
          <a:prstGeom prst="flowChartProcess">
            <a:avLst/>
          </a:prstGeom>
          <a:solidFill>
            <a:srgbClr val="EDF7D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20"/>
          <p:cNvSpPr/>
          <p:nvPr/>
        </p:nvSpPr>
        <p:spPr>
          <a:xfrm>
            <a:off x="1895019" y="3377420"/>
            <a:ext cx="545716" cy="530980"/>
          </a:xfrm>
          <a:prstGeom prst="flowChartProcess">
            <a:avLst/>
          </a:prstGeom>
          <a:solidFill>
            <a:srgbClr val="FDF5D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0"/>
          <p:cNvSpPr/>
          <p:nvPr/>
        </p:nvSpPr>
        <p:spPr>
          <a:xfrm>
            <a:off x="2737016" y="3377420"/>
            <a:ext cx="545716" cy="530980"/>
          </a:xfrm>
          <a:prstGeom prst="flowChartProcess">
            <a:avLst/>
          </a:prstGeom>
          <a:solidFill>
            <a:srgbClr val="F4E7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20"/>
          <p:cNvSpPr/>
          <p:nvPr/>
        </p:nvSpPr>
        <p:spPr>
          <a:xfrm>
            <a:off x="3579012" y="3377420"/>
            <a:ext cx="545716" cy="530980"/>
          </a:xfrm>
          <a:prstGeom prst="flowChartProcess">
            <a:avLst/>
          </a:prstGeom>
          <a:solidFill>
            <a:srgbClr val="EEEEEE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20"/>
          <p:cNvSpPr/>
          <p:nvPr/>
        </p:nvSpPr>
        <p:spPr>
          <a:xfrm>
            <a:off x="4421009" y="3377420"/>
            <a:ext cx="545716" cy="530980"/>
          </a:xfrm>
          <a:prstGeom prst="flowChartProcess">
            <a:avLst/>
          </a:prstGeom>
          <a:solidFill>
            <a:srgbClr val="FDF0D7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0"/>
          <p:cNvSpPr txBox="1"/>
          <p:nvPr/>
        </p:nvSpPr>
        <p:spPr>
          <a:xfrm>
            <a:off x="6771425" y="4782312"/>
            <a:ext cx="1932600" cy="31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Proprietary and Confidential</a:t>
            </a:r>
            <a:endParaRPr sz="1000">
              <a:solidFill>
                <a:srgbClr val="66666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3">
  <p:cSld name="TITLE_3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1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3" name="Google Shape;203;p21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4" name="Google Shape;204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4">
  <p:cSld name="TITLE_4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07" name="Google Shape;207;p2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08" name="Google Shape;20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- Option 2 1">
  <p:cSld name="1_Title Slide_1">
    <p:bg>
      <p:bgPr>
        <a:solidFill>
          <a:srgbClr val="595959"/>
        </a:soli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4"/>
          <p:cNvSpPr txBox="1"/>
          <p:nvPr/>
        </p:nvSpPr>
        <p:spPr>
          <a:xfrm>
            <a:off x="2160075" y="1989356"/>
            <a:ext cx="6230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48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Education Elements</a:t>
            </a:r>
            <a:endParaRPr sz="1800" b="0" i="0" u="none" strike="noStrike" cap="none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Learners of Today. Ready for Tomorrow.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6" name="Google Shape;216;p24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66000" y="2056175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24"/>
          <p:cNvSpPr txBox="1"/>
          <p:nvPr/>
        </p:nvSpPr>
        <p:spPr>
          <a:xfrm>
            <a:off x="2918625" y="3211442"/>
            <a:ext cx="34908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www.edelements.com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19" name="Google Shape;219;p24" descr="twit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3123" y="3211442"/>
            <a:ext cx="196235" cy="19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53475" y="3211442"/>
            <a:ext cx="196235" cy="19623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4"/>
          <p:cNvSpPr txBox="1"/>
          <p:nvPr/>
        </p:nvSpPr>
        <p:spPr>
          <a:xfrm>
            <a:off x="5648275" y="3211442"/>
            <a:ext cx="30000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rPr>
              <a:t>@edelements.com</a:t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No Text">
  <p:cSld name="Title Slide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5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5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pic>
        <p:nvPicPr>
          <p:cNvPr id="225" name="Google Shape;225;p25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5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27" name="Google Shape;227;p25"/>
          <p:cNvSpPr txBox="1">
            <a:spLocks noGrp="1"/>
          </p:cNvSpPr>
          <p:nvPr>
            <p:ph type="sldNum" idx="12"/>
          </p:nvPr>
        </p:nvSpPr>
        <p:spPr>
          <a:xfrm>
            <a:off x="7564784" y="4106763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8" name="Google Shape;228;p25"/>
          <p:cNvSpPr txBox="1">
            <a:spLocks noGrp="1"/>
          </p:cNvSpPr>
          <p:nvPr>
            <p:ph type="sldNum" idx="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No Text 1">
  <p:cSld name="Title Slide_5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26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6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pic>
        <p:nvPicPr>
          <p:cNvPr id="232" name="Google Shape;232;p26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486534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4" name="Google Shape;234;p26"/>
          <p:cNvSpPr/>
          <p:nvPr/>
        </p:nvSpPr>
        <p:spPr>
          <a:xfrm>
            <a:off x="1645388" y="1645181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6"/>
          <p:cNvSpPr txBox="1">
            <a:spLocks noGrp="1"/>
          </p:cNvSpPr>
          <p:nvPr>
            <p:ph type="title" idx="2"/>
          </p:nvPr>
        </p:nvSpPr>
        <p:spPr>
          <a:xfrm>
            <a:off x="820250" y="2994994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6" name="Google Shape;236;p26"/>
          <p:cNvSpPr/>
          <p:nvPr/>
        </p:nvSpPr>
        <p:spPr>
          <a:xfrm>
            <a:off x="6028313" y="1645181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26"/>
          <p:cNvSpPr txBox="1">
            <a:spLocks noGrp="1"/>
          </p:cNvSpPr>
          <p:nvPr>
            <p:ph type="title" idx="3"/>
          </p:nvPr>
        </p:nvSpPr>
        <p:spPr>
          <a:xfrm>
            <a:off x="5203175" y="2994994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38" name="Google Shape;238;p26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39" name="Google Shape;239;p26"/>
          <p:cNvSpPr txBox="1">
            <a:spLocks noGrp="1"/>
          </p:cNvSpPr>
          <p:nvPr>
            <p:ph type="sldNum" idx="4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No Text 1 2">
  <p:cSld name="Title Slide_5_3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7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27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pic>
        <p:nvPicPr>
          <p:cNvPr id="243" name="Google Shape;243;p27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5" name="Google Shape;245;p27"/>
          <p:cNvSpPr/>
          <p:nvPr/>
        </p:nvSpPr>
        <p:spPr>
          <a:xfrm>
            <a:off x="730988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" name="Google Shape;246;p27"/>
          <p:cNvSpPr txBox="1">
            <a:spLocks noGrp="1"/>
          </p:cNvSpPr>
          <p:nvPr>
            <p:ph type="title" idx="2"/>
          </p:nvPr>
        </p:nvSpPr>
        <p:spPr>
          <a:xfrm>
            <a:off x="-35350" y="298515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7" name="Google Shape;247;p27"/>
          <p:cNvSpPr/>
          <p:nvPr/>
        </p:nvSpPr>
        <p:spPr>
          <a:xfrm>
            <a:off x="3854238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7"/>
          <p:cNvSpPr txBox="1">
            <a:spLocks noGrp="1"/>
          </p:cNvSpPr>
          <p:nvPr>
            <p:ph type="title" idx="3"/>
          </p:nvPr>
        </p:nvSpPr>
        <p:spPr>
          <a:xfrm>
            <a:off x="2994025" y="298515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49" name="Google Shape;249;p27"/>
          <p:cNvSpPr/>
          <p:nvPr/>
        </p:nvSpPr>
        <p:spPr>
          <a:xfrm>
            <a:off x="6789738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7"/>
          <p:cNvSpPr txBox="1">
            <a:spLocks noGrp="1"/>
          </p:cNvSpPr>
          <p:nvPr>
            <p:ph type="title" idx="4"/>
          </p:nvPr>
        </p:nvSpPr>
        <p:spPr>
          <a:xfrm>
            <a:off x="6023400" y="298515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51" name="Google Shape;251;p27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52" name="Google Shape;252;p27"/>
          <p:cNvSpPr txBox="1">
            <a:spLocks noGrp="1"/>
          </p:cNvSpPr>
          <p:nvPr>
            <p:ph type="sldNum" idx="5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No Text 1 1">
  <p:cSld name="Title Slide_5_2"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28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pic>
        <p:nvPicPr>
          <p:cNvPr id="256" name="Google Shape;256;p28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2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58" name="Google Shape;258;p28"/>
          <p:cNvSpPr/>
          <p:nvPr/>
        </p:nvSpPr>
        <p:spPr>
          <a:xfrm>
            <a:off x="3836850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28"/>
          <p:cNvSpPr txBox="1">
            <a:spLocks noGrp="1"/>
          </p:cNvSpPr>
          <p:nvPr>
            <p:ph type="title" idx="2"/>
          </p:nvPr>
        </p:nvSpPr>
        <p:spPr>
          <a:xfrm>
            <a:off x="3011700" y="298515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43434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28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61" name="Google Shape;261;p28"/>
          <p:cNvSpPr txBox="1">
            <a:spLocks noGrp="1"/>
          </p:cNvSpPr>
          <p:nvPr>
            <p:ph type="sldNum" idx="3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Introductions">
  <p:cSld name="Title Slide_5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9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9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pic>
        <p:nvPicPr>
          <p:cNvPr id="265" name="Google Shape;265;p29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7" name="Google Shape;267;p29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68" name="Google Shape;268;p29"/>
          <p:cNvSpPr txBox="1">
            <a:spLocks noGrp="1"/>
          </p:cNvSpPr>
          <p:nvPr>
            <p:ph type="sldNum" idx="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de-by-Side Text Boxes ">
  <p:cSld name="Title Slide_3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0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0"/>
          <p:cNvSpPr txBox="1">
            <a:spLocks noGrp="1"/>
          </p:cNvSpPr>
          <p:nvPr>
            <p:ph type="body" idx="1"/>
          </p:nvPr>
        </p:nvSpPr>
        <p:spPr>
          <a:xfrm>
            <a:off x="412375" y="901706"/>
            <a:ext cx="4013100" cy="348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800"/>
              <a:buChar char="•"/>
              <a:defRPr>
                <a:solidFill>
                  <a:srgbClr val="434343"/>
                </a:solidFill>
              </a:defRPr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⎻"/>
              <a:defRPr>
                <a:solidFill>
                  <a:srgbClr val="434343"/>
                </a:solidFill>
              </a:defRPr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•"/>
              <a:defRPr>
                <a:solidFill>
                  <a:srgbClr val="434343"/>
                </a:solidFill>
              </a:defRPr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72" name="Google Shape;272;p30"/>
          <p:cNvSpPr txBox="1">
            <a:spLocks noGrp="1"/>
          </p:cNvSpPr>
          <p:nvPr>
            <p:ph type="body" idx="2"/>
          </p:nvPr>
        </p:nvSpPr>
        <p:spPr>
          <a:xfrm>
            <a:off x="4718525" y="901706"/>
            <a:ext cx="4013100" cy="3487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2800"/>
              <a:buChar char="•"/>
              <a:defRPr>
                <a:solidFill>
                  <a:srgbClr val="434343"/>
                </a:solidFill>
              </a:defRPr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⎻"/>
              <a:defRPr>
                <a:solidFill>
                  <a:srgbClr val="434343"/>
                </a:solidFill>
              </a:defRPr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•"/>
              <a:defRPr>
                <a:solidFill>
                  <a:srgbClr val="434343"/>
                </a:solidFill>
              </a:defRPr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273" name="Google Shape;273;p30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30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75" name="Google Shape;275;p30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76" name="Google Shape;276;p30"/>
          <p:cNvSpPr txBox="1">
            <a:spLocks noGrp="1"/>
          </p:cNvSpPr>
          <p:nvPr>
            <p:ph type="sldNum" idx="1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w/ Picture Bar">
  <p:cSld name="Title Slide_2"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31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1"/>
          <p:cNvSpPr txBox="1">
            <a:spLocks noGrp="1"/>
          </p:cNvSpPr>
          <p:nvPr>
            <p:ph type="title"/>
          </p:nvPr>
        </p:nvSpPr>
        <p:spPr>
          <a:xfrm>
            <a:off x="-50" y="-25225"/>
            <a:ext cx="9144000" cy="581400"/>
          </a:xfrm>
          <a:prstGeom prst="rect">
            <a:avLst/>
          </a:prstGeom>
          <a:solidFill>
            <a:srgbClr val="595959"/>
          </a:solidFill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pic>
        <p:nvPicPr>
          <p:cNvPr id="280" name="Google Shape;280;p31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1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82" name="Google Shape;282;p31"/>
          <p:cNvSpPr txBox="1">
            <a:spLocks noGrp="1"/>
          </p:cNvSpPr>
          <p:nvPr>
            <p:ph type="sldNum" idx="1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Slide w/ Text">
  <p:cSld name="Title Slide_1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2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32"/>
          <p:cNvSpPr txBox="1">
            <a:spLocks noGrp="1"/>
          </p:cNvSpPr>
          <p:nvPr>
            <p:ph type="body" idx="1"/>
          </p:nvPr>
        </p:nvSpPr>
        <p:spPr>
          <a:xfrm>
            <a:off x="544200" y="953681"/>
            <a:ext cx="8055600" cy="3362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508000" rtl="0"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4400"/>
              <a:buChar char="•"/>
              <a:defRPr sz="4400">
                <a:solidFill>
                  <a:srgbClr val="434343"/>
                </a:solidFill>
              </a:defRPr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⎻"/>
              <a:defRPr>
                <a:solidFill>
                  <a:srgbClr val="434343"/>
                </a:solidFill>
              </a:defRPr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•"/>
              <a:defRPr>
                <a:solidFill>
                  <a:srgbClr val="434343"/>
                </a:solidFill>
              </a:defRPr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pic>
        <p:nvPicPr>
          <p:cNvPr id="286" name="Google Shape;286;p32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2"/>
          <p:cNvSpPr txBox="1">
            <a:spLocks noGrp="1"/>
          </p:cNvSpPr>
          <p:nvPr>
            <p:ph type="title"/>
          </p:nvPr>
        </p:nvSpPr>
        <p:spPr>
          <a:xfrm>
            <a:off x="107050" y="50979"/>
            <a:ext cx="8803500" cy="675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4000"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4800"/>
            </a:lvl9pPr>
          </a:lstStyle>
          <a:p>
            <a:endParaRPr/>
          </a:p>
        </p:txBody>
      </p:sp>
      <p:sp>
        <p:nvSpPr>
          <p:cNvPr id="288" name="Google Shape;288;p32"/>
          <p:cNvSpPr txBox="1"/>
          <p:nvPr/>
        </p:nvSpPr>
        <p:spPr>
          <a:xfrm>
            <a:off x="5126850" y="2586731"/>
            <a:ext cx="1917600" cy="9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" name="Google Shape;289;p32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  <p:sp>
        <p:nvSpPr>
          <p:cNvPr id="290" name="Google Shape;290;p32"/>
          <p:cNvSpPr txBox="1">
            <a:spLocks noGrp="1"/>
          </p:cNvSpPr>
          <p:nvPr>
            <p:ph type="sldNum" idx="1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No Title">
  <p:cSld name="Title Slide_4"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33"/>
          <p:cNvSpPr/>
          <p:nvPr/>
        </p:nvSpPr>
        <p:spPr>
          <a:xfrm>
            <a:off x="0" y="4783874"/>
            <a:ext cx="9144000" cy="3597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33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4808191"/>
            <a:ext cx="673134" cy="17501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33"/>
          <p:cNvSpPr txBox="1">
            <a:spLocks noGrp="1"/>
          </p:cNvSpPr>
          <p:nvPr>
            <p:ph type="sldNum" idx="12"/>
          </p:nvPr>
        </p:nvSpPr>
        <p:spPr>
          <a:xfrm>
            <a:off x="8595309" y="4766895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95" name="Google Shape;295;p33"/>
          <p:cNvSpPr txBox="1"/>
          <p:nvPr/>
        </p:nvSpPr>
        <p:spPr>
          <a:xfrm>
            <a:off x="3774150" y="4789331"/>
            <a:ext cx="1595700" cy="34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2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 sz="1200">
              <a:solidFill>
                <a:schemeClr val="lt2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Revised Option 4">
  <p:cSld name="Title Slide_4_1_1_1_3"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Google Shape;297;p34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601400" y="4438703"/>
            <a:ext cx="673134" cy="175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34" descr="education_transparent.png"/>
          <p:cNvPicPr preferRelativeResize="0"/>
          <p:nvPr/>
        </p:nvPicPr>
        <p:blipFill rotWithShape="1">
          <a:blip r:embed="rId3">
            <a:alphaModFix amt="32000"/>
          </a:blip>
          <a:srcRect r="79423" b="12816"/>
          <a:stretch/>
        </p:blipFill>
        <p:spPr>
          <a:xfrm>
            <a:off x="4067425" y="0"/>
            <a:ext cx="2855700" cy="283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34"/>
          <p:cNvSpPr txBox="1">
            <a:spLocks noGrp="1"/>
          </p:cNvSpPr>
          <p:nvPr>
            <p:ph type="body" idx="1"/>
          </p:nvPr>
        </p:nvSpPr>
        <p:spPr>
          <a:xfrm>
            <a:off x="460375" y="1784075"/>
            <a:ext cx="76929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6096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6000"/>
              <a:buChar char="•"/>
              <a:defRPr sz="6000" b="0" i="0" u="none" strike="noStrike" cap="none">
                <a:solidFill>
                  <a:srgbClr val="434343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•"/>
              <a:defRPr sz="2400" b="0" i="0" u="none" strike="noStrike" cap="none">
                <a:solidFill>
                  <a:srgbClr val="434343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⎼"/>
              <a:defRPr sz="2000" b="0" i="0" u="none" strike="noStrike" cap="none">
                <a:solidFill>
                  <a:srgbClr val="434343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0" name="Google Shape;300;p34"/>
          <p:cNvSpPr txBox="1">
            <a:spLocks noGrp="1"/>
          </p:cNvSpPr>
          <p:nvPr>
            <p:ph type="body" idx="2"/>
          </p:nvPr>
        </p:nvSpPr>
        <p:spPr>
          <a:xfrm>
            <a:off x="460375" y="2848119"/>
            <a:ext cx="76929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191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3000"/>
              <a:buChar char="•"/>
              <a:defRPr sz="3000" b="0" i="0" u="none" strike="noStrike" cap="none">
                <a:solidFill>
                  <a:srgbClr val="434343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•"/>
              <a:defRPr sz="2400" b="0" i="0" u="none" strike="noStrike" cap="none">
                <a:solidFill>
                  <a:srgbClr val="434343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⎼"/>
              <a:defRPr sz="2000" b="0" i="0" u="none" strike="noStrike" cap="none">
                <a:solidFill>
                  <a:srgbClr val="434343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1" name="Google Shape;301;p34"/>
          <p:cNvSpPr txBox="1">
            <a:spLocks noGrp="1"/>
          </p:cNvSpPr>
          <p:nvPr>
            <p:ph type="body" idx="3"/>
          </p:nvPr>
        </p:nvSpPr>
        <p:spPr>
          <a:xfrm>
            <a:off x="460375" y="3709494"/>
            <a:ext cx="76929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4290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400"/>
              <a:buChar char="•"/>
              <a:defRPr sz="2400" b="0" i="0" u="none" strike="noStrike" cap="none">
                <a:solidFill>
                  <a:srgbClr val="434343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2000"/>
              <a:buChar char="⎼"/>
              <a:defRPr sz="2000" b="0" i="0" u="none" strike="noStrike" cap="none">
                <a:solidFill>
                  <a:srgbClr val="434343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34343"/>
              </a:buClr>
              <a:buSzPts val="1800"/>
              <a:buChar char="•"/>
              <a:defRPr sz="1800" b="0" i="0" u="none" strike="noStrike" cap="none"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302" name="Google Shape;302;p34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Blank">
    <p:bg>
      <p:bgPr>
        <a:solidFill>
          <a:srgbClr val="595959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5"/>
          <p:cNvSpPr txBox="1"/>
          <p:nvPr/>
        </p:nvSpPr>
        <p:spPr>
          <a:xfrm>
            <a:off x="2160075" y="1989356"/>
            <a:ext cx="6230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5" name="Google Shape;305;p35"/>
          <p:cNvSpPr txBox="1">
            <a:spLocks noGrp="1"/>
          </p:cNvSpPr>
          <p:nvPr>
            <p:ph type="body" idx="1"/>
          </p:nvPr>
        </p:nvSpPr>
        <p:spPr>
          <a:xfrm>
            <a:off x="2063750" y="1932394"/>
            <a:ext cx="65172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609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000"/>
              <a:buChar char="•"/>
              <a:defRPr sz="6000" b="0" i="0" u="none" strike="noStrike" cap="none">
                <a:solidFill>
                  <a:schemeClr val="lt1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 u="none" strike="noStrike" cap="none">
                <a:solidFill>
                  <a:schemeClr val="dk1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 b="0" i="0" u="none" strike="noStrike" cap="none">
                <a:solidFill>
                  <a:schemeClr val="dk1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306" name="Google Shape;306;p35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095175" y="2114550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p35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">
  <p:cSld name="Blank_1">
    <p:bg>
      <p:bgPr>
        <a:solidFill>
          <a:srgbClr val="595959"/>
        </a:solid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 txBox="1"/>
          <p:nvPr/>
        </p:nvSpPr>
        <p:spPr>
          <a:xfrm>
            <a:off x="2160075" y="1989356"/>
            <a:ext cx="6230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10" name="Google Shape;310;p36"/>
          <p:cNvSpPr txBox="1">
            <a:spLocks noGrp="1"/>
          </p:cNvSpPr>
          <p:nvPr>
            <p:ph type="body" idx="1"/>
          </p:nvPr>
        </p:nvSpPr>
        <p:spPr>
          <a:xfrm>
            <a:off x="0" y="1309406"/>
            <a:ext cx="91440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533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Char char="•"/>
              <a:defRPr sz="4800" b="0" i="0" u="none" strike="noStrike" cap="none">
                <a:solidFill>
                  <a:schemeClr val="lt1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 u="none" strike="noStrike" cap="none">
                <a:solidFill>
                  <a:schemeClr val="dk1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⎼"/>
              <a:defRPr sz="2000" b="0" i="0" u="none" strike="noStrike" cap="none">
                <a:solidFill>
                  <a:schemeClr val="dk1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311" name="Google Shape;311;p36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3400" y="3167691"/>
            <a:ext cx="1004590" cy="261193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>
            <a:lvl1pPr lvl="0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- Option 1">
  <p:cSld name="Title and Content">
    <p:bg>
      <p:bgPr>
        <a:solidFill>
          <a:srgbClr val="595959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7"/>
          <p:cNvSpPr txBox="1"/>
          <p:nvPr/>
        </p:nvSpPr>
        <p:spPr>
          <a:xfrm>
            <a:off x="819150" y="4296775"/>
            <a:ext cx="31206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Education Elements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12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Learners of Today. Ready for Tomorrow.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15" name="Google Shape;315;p37"/>
          <p:cNvSpPr txBox="1"/>
          <p:nvPr/>
        </p:nvSpPr>
        <p:spPr>
          <a:xfrm>
            <a:off x="4525750" y="1833900"/>
            <a:ext cx="34908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3000" b="0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316" name="Google Shape;316;p37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4201825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37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8" name="Google Shape;318;p37"/>
          <p:cNvSpPr txBox="1"/>
          <p:nvPr/>
        </p:nvSpPr>
        <p:spPr>
          <a:xfrm>
            <a:off x="6319525" y="4270163"/>
            <a:ext cx="34908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www.edelements.com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19" name="Google Shape;319;p37" descr="twit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373" y="4616117"/>
            <a:ext cx="196235" cy="19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4375" y="4213013"/>
            <a:ext cx="196235" cy="196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- With 2 Presenters">
  <p:cSld name="Title and Content_1">
    <p:bg>
      <p:bgPr>
        <a:solidFill>
          <a:srgbClr val="595959"/>
        </a:solidFill>
        <a:effectLst/>
      </p:bgPr>
    </p:bg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8"/>
          <p:cNvSpPr txBox="1"/>
          <p:nvPr/>
        </p:nvSpPr>
        <p:spPr>
          <a:xfrm>
            <a:off x="819150" y="4296775"/>
            <a:ext cx="31206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Education Elements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12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Learners of Today. Ready for Tomorrow.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3" name="Google Shape;323;p38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4201825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8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5" name="Google Shape;325;p38"/>
          <p:cNvSpPr txBox="1"/>
          <p:nvPr/>
        </p:nvSpPr>
        <p:spPr>
          <a:xfrm>
            <a:off x="6319525" y="4270163"/>
            <a:ext cx="34908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www.edelements.com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26" name="Google Shape;326;p38" descr="twit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373" y="4616117"/>
            <a:ext cx="196235" cy="19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4375" y="4213013"/>
            <a:ext cx="196235" cy="196235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38"/>
          <p:cNvSpPr/>
          <p:nvPr/>
        </p:nvSpPr>
        <p:spPr>
          <a:xfrm>
            <a:off x="1644288" y="1645181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9" name="Google Shape;329;p38"/>
          <p:cNvSpPr txBox="1">
            <a:spLocks noGrp="1"/>
          </p:cNvSpPr>
          <p:nvPr>
            <p:ph type="title"/>
          </p:nvPr>
        </p:nvSpPr>
        <p:spPr>
          <a:xfrm>
            <a:off x="820250" y="2937844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38"/>
          <p:cNvSpPr/>
          <p:nvPr/>
        </p:nvSpPr>
        <p:spPr>
          <a:xfrm>
            <a:off x="6028313" y="1645181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38"/>
          <p:cNvSpPr txBox="1">
            <a:spLocks noGrp="1"/>
          </p:cNvSpPr>
          <p:nvPr>
            <p:ph type="title" idx="2"/>
          </p:nvPr>
        </p:nvSpPr>
        <p:spPr>
          <a:xfrm>
            <a:off x="5203175" y="2937844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- With 2 Presenters 1">
  <p:cSld name="Title and Content_1_2">
    <p:bg>
      <p:bgPr>
        <a:solidFill>
          <a:srgbClr val="595959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9"/>
          <p:cNvSpPr txBox="1"/>
          <p:nvPr/>
        </p:nvSpPr>
        <p:spPr>
          <a:xfrm>
            <a:off x="819150" y="4296775"/>
            <a:ext cx="31206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Education Elements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12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Learners of Today. Ready for Tomorrow.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4" name="Google Shape;334;p39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4201825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35" name="Google Shape;335;p3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6" name="Google Shape;336;p39"/>
          <p:cNvSpPr txBox="1"/>
          <p:nvPr/>
        </p:nvSpPr>
        <p:spPr>
          <a:xfrm>
            <a:off x="6319525" y="4270163"/>
            <a:ext cx="34908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www.edelements.com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37" name="Google Shape;337;p39" descr="twit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373" y="4616117"/>
            <a:ext cx="196235" cy="19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4375" y="4213013"/>
            <a:ext cx="196235" cy="196235"/>
          </a:xfrm>
          <a:prstGeom prst="rect">
            <a:avLst/>
          </a:prstGeom>
          <a:noFill/>
          <a:ln>
            <a:noFill/>
          </a:ln>
        </p:spPr>
      </p:pic>
      <p:sp>
        <p:nvSpPr>
          <p:cNvPr id="339" name="Google Shape;339;p39"/>
          <p:cNvSpPr/>
          <p:nvPr/>
        </p:nvSpPr>
        <p:spPr>
          <a:xfrm>
            <a:off x="789788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39"/>
          <p:cNvSpPr txBox="1">
            <a:spLocks noGrp="1"/>
          </p:cNvSpPr>
          <p:nvPr>
            <p:ph type="title"/>
          </p:nvPr>
        </p:nvSpPr>
        <p:spPr>
          <a:xfrm>
            <a:off x="-35350" y="292800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39"/>
          <p:cNvSpPr/>
          <p:nvPr/>
        </p:nvSpPr>
        <p:spPr>
          <a:xfrm>
            <a:off x="3836850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39"/>
          <p:cNvSpPr txBox="1">
            <a:spLocks noGrp="1"/>
          </p:cNvSpPr>
          <p:nvPr>
            <p:ph type="title" idx="2"/>
          </p:nvPr>
        </p:nvSpPr>
        <p:spPr>
          <a:xfrm>
            <a:off x="3011700" y="292800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39"/>
          <p:cNvSpPr/>
          <p:nvPr/>
        </p:nvSpPr>
        <p:spPr>
          <a:xfrm>
            <a:off x="6848538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39"/>
          <p:cNvSpPr txBox="1">
            <a:spLocks noGrp="1"/>
          </p:cNvSpPr>
          <p:nvPr>
            <p:ph type="title" idx="3"/>
          </p:nvPr>
        </p:nvSpPr>
        <p:spPr>
          <a:xfrm>
            <a:off x="6023400" y="292800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 - With 1 Presenter">
  <p:cSld name="Title and Content_1_1">
    <p:bg>
      <p:bgPr>
        <a:solidFill>
          <a:srgbClr val="595959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40"/>
          <p:cNvSpPr txBox="1"/>
          <p:nvPr/>
        </p:nvSpPr>
        <p:spPr>
          <a:xfrm>
            <a:off x="819150" y="4296775"/>
            <a:ext cx="31206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2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Education Elements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 sz="12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Learners of Today. Ready for Tomorrow.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7" name="Google Shape;347;p40" descr="logoBug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6200" y="4201825"/>
            <a:ext cx="345579" cy="385763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40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9" name="Google Shape;349;p40"/>
          <p:cNvSpPr txBox="1"/>
          <p:nvPr/>
        </p:nvSpPr>
        <p:spPr>
          <a:xfrm>
            <a:off x="6319525" y="4270163"/>
            <a:ext cx="34908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www.edelements.com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10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 sz="6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r>
              <a:rPr lang="en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@edelements</a:t>
            </a: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Questrial"/>
              <a:buNone/>
            </a:pPr>
            <a:endParaRPr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50" name="Google Shape;350;p40" descr="twitter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54373" y="4616117"/>
            <a:ext cx="196235" cy="19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54375" y="4213013"/>
            <a:ext cx="196235" cy="19623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0"/>
          <p:cNvSpPr/>
          <p:nvPr/>
        </p:nvSpPr>
        <p:spPr>
          <a:xfrm>
            <a:off x="3836850" y="1655025"/>
            <a:ext cx="1470300" cy="11661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40"/>
          <p:cNvSpPr txBox="1">
            <a:spLocks noGrp="1"/>
          </p:cNvSpPr>
          <p:nvPr>
            <p:ph type="title"/>
          </p:nvPr>
        </p:nvSpPr>
        <p:spPr>
          <a:xfrm>
            <a:off x="3011700" y="2928000"/>
            <a:ext cx="3120600" cy="56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Blank_1_1">
    <p:bg>
      <p:bgPr>
        <a:solidFill>
          <a:srgbClr val="595959"/>
        </a:solidFill>
        <a:effectLst/>
      </p:bgPr>
    </p:bg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2"/>
          <p:cNvSpPr txBox="1"/>
          <p:nvPr/>
        </p:nvSpPr>
        <p:spPr>
          <a:xfrm>
            <a:off x="2160075" y="1989356"/>
            <a:ext cx="6230100" cy="72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4800" b="0" i="0" u="none" strike="noStrike" cap="none">
              <a:solidFill>
                <a:srgbClr val="FFFFFF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8" name="Google Shape;358;p42"/>
          <p:cNvSpPr txBox="1">
            <a:spLocks noGrp="1"/>
          </p:cNvSpPr>
          <p:nvPr>
            <p:ph type="body" idx="1"/>
          </p:nvPr>
        </p:nvSpPr>
        <p:spPr>
          <a:xfrm>
            <a:off x="725550" y="1309400"/>
            <a:ext cx="7692900" cy="8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533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800"/>
              <a:buChar char="•"/>
              <a:defRPr sz="4800" b="0" i="0" u="none" strike="noStrike" cap="none">
                <a:solidFill>
                  <a:schemeClr val="lt1"/>
                </a:solidFill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 u="none" strike="noStrike" cap="none">
                <a:solidFill>
                  <a:schemeClr val="dk1"/>
                </a:solidFill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⎼"/>
              <a:defRPr sz="2000" b="0" i="0" u="none" strike="noStrike" cap="none">
                <a:solidFill>
                  <a:schemeClr val="dk1"/>
                </a:solidFill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 b="0" i="0" u="none" strike="noStrike" cap="none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359" name="Google Shape;359;p42" descr="EE logo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53400" y="3167691"/>
            <a:ext cx="1004590" cy="261193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4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3"/>
          <p:cNvSpPr txBox="1">
            <a:spLocks noGrp="1"/>
          </p:cNvSpPr>
          <p:nvPr>
            <p:ph type="title"/>
          </p:nvPr>
        </p:nvSpPr>
        <p:spPr>
          <a:xfrm>
            <a:off x="221176" y="10738"/>
            <a:ext cx="69078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4000"/>
              <a:buFont typeface="Arial"/>
              <a:buNone/>
              <a:defRPr sz="3200" b="0" i="0" u="none" strike="noStrike" cap="none">
                <a:solidFill>
                  <a:srgbClr val="40404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4000"/>
              <a:buNone/>
              <a:defRPr sz="1800"/>
            </a:lvl9pPr>
          </a:lstStyle>
          <a:p>
            <a:endParaRPr/>
          </a:p>
        </p:txBody>
      </p:sp>
      <p:sp>
        <p:nvSpPr>
          <p:cNvPr id="363" name="Google Shape;363;p43"/>
          <p:cNvSpPr txBox="1">
            <a:spLocks noGrp="1"/>
          </p:cNvSpPr>
          <p:nvPr>
            <p:ph type="sldNum" idx="12"/>
          </p:nvPr>
        </p:nvSpPr>
        <p:spPr>
          <a:xfrm>
            <a:off x="8691451" y="59967"/>
            <a:ext cx="387000" cy="273900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66" name="Google Shape;366;p4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⎻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7" name="Google Shape;367;p4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>
            <a:endParaRPr/>
          </a:p>
        </p:txBody>
      </p:sp>
      <p:sp>
        <p:nvSpPr>
          <p:cNvPr id="370" name="Google Shape;370;p4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06400" rtl="0"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rtl="0">
              <a:spcBef>
                <a:spcPts val="500"/>
              </a:spcBef>
              <a:spcAft>
                <a:spcPts val="0"/>
              </a:spcAft>
              <a:buSzPts val="2400"/>
              <a:buChar char="⎻"/>
              <a:defRPr/>
            </a:lvl2pPr>
            <a:lvl3pPr marL="1371600" lvl="2" indent="-355600" rtl="0"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rtl="0"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1" name="Google Shape;371;p45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46"/>
          <p:cNvSpPr txBox="1">
            <a:spLocks noGrp="1"/>
          </p:cNvSpPr>
          <p:nvPr>
            <p:ph type="sldNum" idx="12"/>
          </p:nvPr>
        </p:nvSpPr>
        <p:spPr>
          <a:xfrm>
            <a:off x="8556791" y="4749851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23450" y="289969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000"/>
              <a:buFont typeface="Roboto Thin"/>
              <a:buNone/>
              <a:defRPr sz="4000" i="0" u="none" strike="noStrike" cap="none">
                <a:solidFill>
                  <a:srgbClr val="666666"/>
                </a:solidFill>
                <a:latin typeface="Roboto Thin"/>
                <a:ea typeface="Roboto Thin"/>
                <a:cs typeface="Roboto Thin"/>
                <a:sym typeface="Roboto Thin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4500" y="2229994"/>
            <a:ext cx="7886700" cy="19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Roboto Light"/>
              <a:buChar char="•"/>
              <a:defRPr sz="2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Roboto Light"/>
              <a:buChar char="⎻"/>
              <a:defRPr sz="24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Roboto Light"/>
              <a:buChar char="•"/>
              <a:defRPr sz="20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Roboto Light"/>
              <a:buChar char="•"/>
              <a:defRPr sz="1800" i="0" u="none" strike="noStrike" cap="none">
                <a:solidFill>
                  <a:srgbClr val="595959"/>
                </a:solidFill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sldNum" idx="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3"/>
          <p:cNvSpPr txBox="1">
            <a:spLocks noGrp="1"/>
          </p:cNvSpPr>
          <p:nvPr>
            <p:ph type="title"/>
          </p:nvPr>
        </p:nvSpPr>
        <p:spPr>
          <a:xfrm>
            <a:off x="0" y="0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000"/>
              <a:buFont typeface="Open Sans"/>
              <a:buNone/>
              <a:defRPr sz="4000" b="0" i="0" u="none" strike="noStrike" cap="none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indent="0" rtl="0"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4000"/>
              <a:buFont typeface="Open Sans"/>
              <a:buNone/>
              <a:defRPr sz="40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11" name="Google Shape;211;p23"/>
          <p:cNvSpPr txBox="1">
            <a:spLocks noGrp="1"/>
          </p:cNvSpPr>
          <p:nvPr>
            <p:ph type="body" idx="1"/>
          </p:nvPr>
        </p:nvSpPr>
        <p:spPr>
          <a:xfrm>
            <a:off x="134500" y="940050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595959"/>
              </a:buClr>
              <a:buSzPts val="2800"/>
              <a:buFont typeface="Open Sans"/>
              <a:buChar char="•"/>
              <a:defRPr sz="2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400"/>
              <a:buFont typeface="Open Sans"/>
              <a:buChar char="⎻"/>
              <a:defRPr sz="24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Open Sans"/>
              <a:buChar char="•"/>
              <a:defRPr sz="20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Open Sans"/>
              <a:buChar char="•"/>
              <a:defRPr sz="1800" b="0" i="0" u="none" strike="noStrike" cap="none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212" name="Google Shape;212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3" name="Google Shape;213;p23"/>
          <p:cNvSpPr txBox="1">
            <a:spLocks noGrp="1"/>
          </p:cNvSpPr>
          <p:nvPr>
            <p:ph type="sldNum" idx="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buNone/>
              <a:defRPr sz="1300"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  <p:sldLayoutId id="2147483680" r:id="rId12"/>
    <p:sldLayoutId id="2147483681" r:id="rId13"/>
    <p:sldLayoutId id="2147483682" r:id="rId14"/>
    <p:sldLayoutId id="2147483683" r:id="rId15"/>
    <p:sldLayoutId id="2147483684" r:id="rId16"/>
    <p:sldLayoutId id="2147483685" r:id="rId17"/>
    <p:sldLayoutId id="2147483686" r:id="rId18"/>
    <p:sldLayoutId id="2147483687" r:id="rId19"/>
    <p:sldLayoutId id="2147483688" r:id="rId20"/>
    <p:sldLayoutId id="2147483689" r:id="rId21"/>
    <p:sldLayoutId id="2147483690" r:id="rId22"/>
    <p:sldLayoutId id="214748369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youtube.com/watch?v=vgkahOzFH2Q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khanacademy.org/partner-content/ssf-cci/sscc-intro-blended-learning/sscc-blended-learning-models/v/sscc-blended-station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thinglink.com/scene/693910703962062850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teachingchannel.org/video/introducing-reading-work-station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catlintucker.com/2016/04/design-your-own-digital-choice-board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teachingchannel.org/video/independence-in-learning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drive.google.com/file/d/0B2aeCiqM_BImZnZyWFFrQlgtdlE/view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://flippingclasspedagogyandtools.weebly.com/examples-of-flipped-classes-in-k12-setting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9.xml"/><Relationship Id="rId4" Type="http://schemas.openxmlformats.org/officeDocument/2006/relationships/hyperlink" Target="https://www.youtube.com/watch?v=8rDPJQWhwng&amp;feature=youtu.be" TargetMode="Externa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48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17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30.png"/><Relationship Id="rId5" Type="http://schemas.openxmlformats.org/officeDocument/2006/relationships/image" Target="../media/image32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49"/>
          <p:cNvSpPr txBox="1">
            <a:spLocks noGrp="1"/>
          </p:cNvSpPr>
          <p:nvPr>
            <p:ph type="ctrTitle"/>
          </p:nvPr>
        </p:nvSpPr>
        <p:spPr>
          <a:xfrm>
            <a:off x="610020" y="2408349"/>
            <a:ext cx="7371608" cy="1530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Fresno </a:t>
            </a:r>
            <a:r>
              <a:rPr lang="en-US" dirty="0"/>
              <a:t>Unified</a:t>
            </a:r>
            <a:r>
              <a:rPr lang="en" dirty="0"/>
              <a:t> </a:t>
            </a:r>
            <a:r>
              <a:rPr lang="en-US" dirty="0"/>
              <a:t>Blended </a:t>
            </a:r>
            <a:br>
              <a:rPr lang="en-US" dirty="0"/>
            </a:br>
            <a:r>
              <a:rPr lang="en" dirty="0"/>
              <a:t>Instructional Models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0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6" name="Google Shape;386;p50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5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FUSD MODELS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52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52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ELEMENTARY ELA K-1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53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7" name="Google Shape;447;p53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304234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448" name="Google Shape;448;p53"/>
          <p:cNvSpPr txBox="1"/>
          <p:nvPr/>
        </p:nvSpPr>
        <p:spPr>
          <a:xfrm>
            <a:off x="-225" y="315339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 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with Targeted Pull-Out for</a:t>
            </a:r>
            <a:r>
              <a:rPr lang="en" sz="2600" b="1" dirty="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6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Designated ELD</a:t>
            </a:r>
            <a:endParaRPr sz="26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49" name="Google Shape;449;p53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0" name="Google Shape;450;p53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51" name="Google Shape;451;p53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52" name="Google Shape;452;p53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3" name="Google Shape;453;p53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53"/>
          <p:cNvSpPr txBox="1"/>
          <p:nvPr/>
        </p:nvSpPr>
        <p:spPr>
          <a:xfrm>
            <a:off x="4011625" y="2466297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55" name="Google Shape;455;p53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56" name="Google Shape;456;p53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57" name="Google Shape;457;p53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458" name="Google Shape;458;p53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53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53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53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53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53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64" name="Google Shape;464;p53"/>
          <p:cNvGraphicFramePr/>
          <p:nvPr/>
        </p:nvGraphicFramePr>
        <p:xfrm>
          <a:off x="3774550" y="90111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465" name="Google Shape;465;p53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66" name="Google Shape;466;p53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7" name="Google Shape;467;p53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53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53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70" name="Google Shape;470;p53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471" name="Google Shape;471;p53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53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53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74" name="Google Shape;474;p53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75" name="Google Shape;475;p53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476" name="Google Shape;476;p53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53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53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53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53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53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53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53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53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53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53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487" name="Google Shape;487;p53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88" name="Google Shape;488;p53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53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0" name="Google Shape;490;p53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1" name="Google Shape;491;p53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53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93" name="Google Shape;493;p53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494" name="Google Shape;494;p53"/>
          <p:cNvGraphicFramePr/>
          <p:nvPr/>
        </p:nvGraphicFramePr>
        <p:xfrm>
          <a:off x="5527150" y="495594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495" name="Google Shape;495;p53"/>
          <p:cNvGrpSpPr/>
          <p:nvPr/>
        </p:nvGrpSpPr>
        <p:grpSpPr>
          <a:xfrm>
            <a:off x="5637375" y="544286"/>
            <a:ext cx="1324500" cy="795600"/>
            <a:chOff x="1903575" y="173075"/>
            <a:chExt cx="1324500" cy="1060800"/>
          </a:xfrm>
        </p:grpSpPr>
        <p:sp>
          <p:nvSpPr>
            <p:cNvPr id="496" name="Google Shape;496;p53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53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53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53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53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53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53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03" name="Google Shape;503;p53"/>
          <p:cNvSpPr txBox="1"/>
          <p:nvPr/>
        </p:nvSpPr>
        <p:spPr>
          <a:xfrm>
            <a:off x="5325850" y="1581067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needed; Consider strategies to ensure all students have instructional 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4" name="Google Shape;504;p53"/>
          <p:cNvGrpSpPr/>
          <p:nvPr/>
        </p:nvGrpSpPr>
        <p:grpSpPr>
          <a:xfrm rot="-543662">
            <a:off x="3953007" y="1074787"/>
            <a:ext cx="741508" cy="560908"/>
            <a:chOff x="645176" y="811075"/>
            <a:chExt cx="748574" cy="735600"/>
          </a:xfrm>
        </p:grpSpPr>
        <p:sp>
          <p:nvSpPr>
            <p:cNvPr id="505" name="Google Shape;505;p53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53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53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53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53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53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53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53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53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53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5" name="Google Shape;515;p53"/>
          <p:cNvGrpSpPr/>
          <p:nvPr/>
        </p:nvGrpSpPr>
        <p:grpSpPr>
          <a:xfrm>
            <a:off x="4345903" y="1316600"/>
            <a:ext cx="827163" cy="366968"/>
            <a:chOff x="4585087" y="1943503"/>
            <a:chExt cx="670419" cy="301337"/>
          </a:xfrm>
        </p:grpSpPr>
        <p:sp>
          <p:nvSpPr>
            <p:cNvPr id="516" name="Google Shape;516;p53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7" name="Google Shape;517;p53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8" name="Google Shape;518;p53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9" name="Google Shape;519;p53"/>
          <p:cNvGrpSpPr/>
          <p:nvPr/>
        </p:nvGrpSpPr>
        <p:grpSpPr>
          <a:xfrm rot="-1019874">
            <a:off x="4689757" y="978180"/>
            <a:ext cx="373267" cy="507580"/>
            <a:chOff x="-621129" y="1398329"/>
            <a:chExt cx="385446" cy="642057"/>
          </a:xfrm>
        </p:grpSpPr>
        <p:sp>
          <p:nvSpPr>
            <p:cNvPr id="520" name="Google Shape;520;p53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53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53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523" name="Google Shape;523;p53"/>
          <p:cNvCxnSpPr/>
          <p:nvPr/>
        </p:nvCxnSpPr>
        <p:spPr>
          <a:xfrm rot="10800000" flipH="1">
            <a:off x="4857250" y="2098822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524" name="Google Shape;524;p5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525" name="Google Shape;525;p53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53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27" name="Google Shape;527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53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54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4" name="Google Shape;534;p5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40441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535" name="Google Shape;535;p54"/>
          <p:cNvSpPr txBox="1"/>
          <p:nvPr/>
        </p:nvSpPr>
        <p:spPr>
          <a:xfrm>
            <a:off x="59214" y="196512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4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: Kinder. ELA w/ Instructional Assistant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36" name="Google Shape;536;p54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7" name="Google Shape;537;p54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538" name="Google Shape;538;p54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4 = 80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4 = 120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9" name="Google Shape;539;p54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0" name="Google Shape;540;p54"/>
          <p:cNvSpPr txBox="1"/>
          <p:nvPr/>
        </p:nvSpPr>
        <p:spPr>
          <a:xfrm>
            <a:off x="4075929" y="2178078"/>
            <a:ext cx="981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41" name="Google Shape;541;p54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542" name="Google Shape;542;p54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43" name="Google Shape;543;p54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544" name="Google Shape;544;p54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54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54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54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54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54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50" name="Google Shape;550;p54"/>
          <p:cNvGraphicFramePr/>
          <p:nvPr/>
        </p:nvGraphicFramePr>
        <p:xfrm>
          <a:off x="3774550" y="758507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51" name="Google Shape;551;p54"/>
          <p:cNvGrpSpPr/>
          <p:nvPr/>
        </p:nvGrpSpPr>
        <p:grpSpPr>
          <a:xfrm>
            <a:off x="3884775" y="766296"/>
            <a:ext cx="1324500" cy="795600"/>
            <a:chOff x="1903575" y="173075"/>
            <a:chExt cx="1324500" cy="1060800"/>
          </a:xfrm>
        </p:grpSpPr>
        <p:sp>
          <p:nvSpPr>
            <p:cNvPr id="552" name="Google Shape;552;p54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54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54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54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54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54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54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59" name="Google Shape;559;p54"/>
          <p:cNvGraphicFramePr/>
          <p:nvPr/>
        </p:nvGraphicFramePr>
        <p:xfrm>
          <a:off x="2389200" y="196845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60" name="Google Shape;560;p54"/>
          <p:cNvSpPr/>
          <p:nvPr/>
        </p:nvSpPr>
        <p:spPr>
          <a:xfrm>
            <a:off x="2519425" y="2004210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54"/>
          <p:cNvSpPr/>
          <p:nvPr/>
        </p:nvSpPr>
        <p:spPr>
          <a:xfrm>
            <a:off x="2648888" y="22482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54"/>
          <p:cNvSpPr/>
          <p:nvPr/>
        </p:nvSpPr>
        <p:spPr>
          <a:xfrm>
            <a:off x="2477600" y="2549866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54"/>
          <p:cNvSpPr/>
          <p:nvPr/>
        </p:nvSpPr>
        <p:spPr>
          <a:xfrm>
            <a:off x="2956725" y="216456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64" name="Google Shape;564;p54"/>
          <p:cNvGrpSpPr/>
          <p:nvPr/>
        </p:nvGrpSpPr>
        <p:grpSpPr>
          <a:xfrm>
            <a:off x="2804624" y="2366753"/>
            <a:ext cx="670419" cy="225928"/>
            <a:chOff x="6127600" y="4532275"/>
            <a:chExt cx="2009650" cy="940975"/>
          </a:xfrm>
        </p:grpSpPr>
        <p:sp>
          <p:nvSpPr>
            <p:cNvPr id="565" name="Google Shape;565;p54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54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54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68" name="Google Shape;568;p54"/>
          <p:cNvGraphicFramePr/>
          <p:nvPr/>
        </p:nvGraphicFramePr>
        <p:xfrm>
          <a:off x="5346625" y="1889628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69" name="Google Shape;569;p54"/>
          <p:cNvGrpSpPr/>
          <p:nvPr/>
        </p:nvGrpSpPr>
        <p:grpSpPr>
          <a:xfrm>
            <a:off x="5474087" y="1945663"/>
            <a:ext cx="1231500" cy="829163"/>
            <a:chOff x="3775650" y="2504175"/>
            <a:chExt cx="1231500" cy="1105550"/>
          </a:xfrm>
        </p:grpSpPr>
        <p:sp>
          <p:nvSpPr>
            <p:cNvPr id="570" name="Google Shape;570;p54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54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2" name="Google Shape;572;p54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54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4" name="Google Shape;574;p54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54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6" name="Google Shape;576;p54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54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8" name="Google Shape;578;p54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54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0" name="Google Shape;580;p54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581" name="Google Shape;581;p54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82" name="Google Shape;582;p54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3" name="Google Shape;583;p54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4" name="Google Shape;584;p54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54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6" name="Google Shape;586;p54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7" name="Google Shape;587;p54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5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9" name="Google Shape;589;p54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0" name="Google Shape;590;p5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91" name="Google Shape;59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54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593" name="Google Shape;593;p54"/>
          <p:cNvGraphicFramePr/>
          <p:nvPr/>
        </p:nvGraphicFramePr>
        <p:xfrm>
          <a:off x="3942781" y="3031592"/>
          <a:ext cx="1406500" cy="10014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406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2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4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594" name="Google Shape;594;p54"/>
          <p:cNvGrpSpPr/>
          <p:nvPr/>
        </p:nvGrpSpPr>
        <p:grpSpPr>
          <a:xfrm>
            <a:off x="3969032" y="3027283"/>
            <a:ext cx="1324500" cy="795600"/>
            <a:chOff x="1903575" y="173075"/>
            <a:chExt cx="1324500" cy="1060800"/>
          </a:xfrm>
        </p:grpSpPr>
        <p:sp>
          <p:nvSpPr>
            <p:cNvPr id="595" name="Google Shape;595;p54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6" name="Google Shape;596;p54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7" name="Google Shape;597;p54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8" name="Google Shape;598;p54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54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54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54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55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07" name="Google Shape;607;p5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608" name="Google Shape;608;p55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: First Grade (Example 1)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p55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5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11" name="Google Shape;611;p55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12" name="Google Shape;612;p55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55"/>
          <p:cNvSpPr txBox="1"/>
          <p:nvPr/>
        </p:nvSpPr>
        <p:spPr>
          <a:xfrm>
            <a:off x="4011625" y="222088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14" name="Google Shape;614;p55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15" name="Google Shape;615;p55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16" name="Google Shape;616;p55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617" name="Google Shape;617;p55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55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55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55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55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55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23" name="Google Shape;623;p55"/>
          <p:cNvGraphicFramePr/>
          <p:nvPr/>
        </p:nvGraphicFramePr>
        <p:xfrm>
          <a:off x="3774550" y="8914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24" name="Google Shape;624;p55"/>
          <p:cNvGrpSpPr/>
          <p:nvPr/>
        </p:nvGrpSpPr>
        <p:grpSpPr>
          <a:xfrm>
            <a:off x="3884775" y="929906"/>
            <a:ext cx="1324500" cy="795600"/>
            <a:chOff x="1903575" y="173075"/>
            <a:chExt cx="1324500" cy="1060800"/>
          </a:xfrm>
        </p:grpSpPr>
        <p:sp>
          <p:nvSpPr>
            <p:cNvPr id="625" name="Google Shape;625;p55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55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55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55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55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55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55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32" name="Google Shape;632;p55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Independent/Digital Content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33" name="Google Shape;633;p55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4" name="Google Shape;634;p55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5" name="Google Shape;635;p55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55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37" name="Google Shape;637;p55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638" name="Google Shape;638;p55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55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55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41" name="Google Shape;641;p55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42" name="Google Shape;642;p55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643" name="Google Shape;643;p55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55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55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55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55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55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55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55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55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55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55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54" name="Google Shape;654;p55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55" name="Google Shape;655;p55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6" name="Google Shape;656;p55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7" name="Google Shape;657;p55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8" name="Google Shape;658;p55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9" name="Google Shape;659;p55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0" name="Google Shape;660;p55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1" name="Google Shape;661;p55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62" name="Google Shape;662;p55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3" name="Google Shape;663;p55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64" name="Google Shape;66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665" name="Google Shape;665;p55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6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71" name="Google Shape;671;p56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56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4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: First Grade (Example 2)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3" name="Google Shape;673;p56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4" name="Google Shape;674;p56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675" name="Google Shape;675;p56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4 = 80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4 = 120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76" name="Google Shape;676;p56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7" name="Google Shape;677;p56"/>
          <p:cNvSpPr txBox="1"/>
          <p:nvPr/>
        </p:nvSpPr>
        <p:spPr>
          <a:xfrm>
            <a:off x="4004349" y="2137175"/>
            <a:ext cx="981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4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78" name="Google Shape;678;p56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679" name="Google Shape;679;p56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80" name="Google Shape;680;p56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681" name="Google Shape;681;p56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2" name="Google Shape;682;p56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56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56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5" name="Google Shape;685;p56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56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87" name="Google Shape;687;p56"/>
          <p:cNvGraphicFramePr/>
          <p:nvPr/>
        </p:nvGraphicFramePr>
        <p:xfrm>
          <a:off x="3774550" y="778959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688" name="Google Shape;688;p56"/>
          <p:cNvGrpSpPr/>
          <p:nvPr/>
        </p:nvGrpSpPr>
        <p:grpSpPr>
          <a:xfrm>
            <a:off x="3884775" y="817424"/>
            <a:ext cx="1324500" cy="795600"/>
            <a:chOff x="1903575" y="173075"/>
            <a:chExt cx="1324500" cy="1060800"/>
          </a:xfrm>
        </p:grpSpPr>
        <p:sp>
          <p:nvSpPr>
            <p:cNvPr id="689" name="Google Shape;689;p56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0" name="Google Shape;690;p56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56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56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56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56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56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696" name="Google Shape;696;p56"/>
          <p:cNvGraphicFramePr/>
          <p:nvPr/>
        </p:nvGraphicFramePr>
        <p:xfrm>
          <a:off x="2389200" y="189687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97" name="Google Shape;697;p56"/>
          <p:cNvSpPr/>
          <p:nvPr/>
        </p:nvSpPr>
        <p:spPr>
          <a:xfrm>
            <a:off x="2519425" y="1983759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8" name="Google Shape;698;p56"/>
          <p:cNvSpPr/>
          <p:nvPr/>
        </p:nvSpPr>
        <p:spPr>
          <a:xfrm>
            <a:off x="2648888" y="2135809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9" name="Google Shape;699;p56"/>
          <p:cNvSpPr/>
          <p:nvPr/>
        </p:nvSpPr>
        <p:spPr>
          <a:xfrm>
            <a:off x="2477600" y="2529415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0" name="Google Shape;700;p56"/>
          <p:cNvSpPr/>
          <p:nvPr/>
        </p:nvSpPr>
        <p:spPr>
          <a:xfrm>
            <a:off x="2956725" y="2144118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1" name="Google Shape;701;p56"/>
          <p:cNvGrpSpPr/>
          <p:nvPr/>
        </p:nvGrpSpPr>
        <p:grpSpPr>
          <a:xfrm>
            <a:off x="2804624" y="2346302"/>
            <a:ext cx="670419" cy="225928"/>
            <a:chOff x="6127600" y="4532275"/>
            <a:chExt cx="2009650" cy="940975"/>
          </a:xfrm>
        </p:grpSpPr>
        <p:sp>
          <p:nvSpPr>
            <p:cNvPr id="702" name="Google Shape;702;p56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56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56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05" name="Google Shape;705;p56"/>
          <p:cNvGraphicFramePr/>
          <p:nvPr/>
        </p:nvGraphicFramePr>
        <p:xfrm>
          <a:off x="5346625" y="1889628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06" name="Google Shape;706;p56"/>
          <p:cNvGrpSpPr/>
          <p:nvPr/>
        </p:nvGrpSpPr>
        <p:grpSpPr>
          <a:xfrm>
            <a:off x="5474087" y="1945663"/>
            <a:ext cx="1231500" cy="829163"/>
            <a:chOff x="3775650" y="2504175"/>
            <a:chExt cx="1231500" cy="1105550"/>
          </a:xfrm>
        </p:grpSpPr>
        <p:sp>
          <p:nvSpPr>
            <p:cNvPr id="707" name="Google Shape;707;p56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56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56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56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56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56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56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56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56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56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56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18" name="Google Shape;718;p56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19" name="Google Shape;719;p56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6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56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2" name="Google Shape;722;p56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56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4" name="Google Shape;724;p56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56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7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26" name="Google Shape;726;p56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7" name="Google Shape;727;p56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7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728" name="Google Shape;728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729" name="Google Shape;729;p56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730" name="Google Shape;730;p56"/>
          <p:cNvGraphicFramePr/>
          <p:nvPr/>
        </p:nvGraphicFramePr>
        <p:xfrm>
          <a:off x="3871005" y="3021656"/>
          <a:ext cx="1544950" cy="10557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6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0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Digital Content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31" name="Google Shape;731;p56"/>
          <p:cNvSpPr/>
          <p:nvPr/>
        </p:nvSpPr>
        <p:spPr>
          <a:xfrm>
            <a:off x="4092530" y="3129775"/>
            <a:ext cx="1101900" cy="3996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2" name="Google Shape;732;p56"/>
          <p:cNvSpPr/>
          <p:nvPr/>
        </p:nvSpPr>
        <p:spPr>
          <a:xfrm>
            <a:off x="4049330" y="3511528"/>
            <a:ext cx="1231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57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38" name="Google Shape;738;p57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406490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739" name="Google Shape;739;p57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with Targeted Pull-Out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0" name="Google Shape;740;p57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57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742" name="Google Shape;742;p57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43" name="Google Shape;743;p57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4" name="Google Shape;744;p57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5" name="Google Shape;745;p57"/>
          <p:cNvSpPr txBox="1"/>
          <p:nvPr/>
        </p:nvSpPr>
        <p:spPr>
          <a:xfrm>
            <a:off x="4011625" y="2568553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46" name="Google Shape;746;p57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47" name="Google Shape;747;p57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48" name="Google Shape;748;p57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749" name="Google Shape;749;p57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57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57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57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57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57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55" name="Google Shape;755;p57"/>
          <p:cNvGraphicFramePr/>
          <p:nvPr/>
        </p:nvGraphicFramePr>
        <p:xfrm>
          <a:off x="3774550" y="90111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756" name="Google Shape;756;p57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57" name="Google Shape;757;p57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8" name="Google Shape;758;p57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9" name="Google Shape;759;p57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0" name="Google Shape;760;p57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61" name="Google Shape;761;p57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762" name="Google Shape;762;p57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57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57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65" name="Google Shape;765;p57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66" name="Google Shape;766;p57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767" name="Google Shape;767;p57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57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57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57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57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57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57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4" name="Google Shape;774;p57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57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57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57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778" name="Google Shape;778;p57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79" name="Google Shape;779;p57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0" name="Google Shape;780;p57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1" name="Google Shape;781;p57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2" name="Google Shape;782;p57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3" name="Google Shape;783;p57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84" name="Google Shape;784;p57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785" name="Google Shape;785;p57"/>
          <p:cNvGraphicFramePr/>
          <p:nvPr/>
        </p:nvGraphicFramePr>
        <p:xfrm>
          <a:off x="5527150" y="434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786" name="Google Shape;786;p57"/>
          <p:cNvGrpSpPr/>
          <p:nvPr/>
        </p:nvGrpSpPr>
        <p:grpSpPr>
          <a:xfrm>
            <a:off x="5637375" y="472706"/>
            <a:ext cx="1324500" cy="795600"/>
            <a:chOff x="1903575" y="173075"/>
            <a:chExt cx="1324500" cy="1060800"/>
          </a:xfrm>
        </p:grpSpPr>
        <p:sp>
          <p:nvSpPr>
            <p:cNvPr id="787" name="Google Shape;787;p57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57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57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57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57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57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57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4" name="Google Shape;794;p57"/>
          <p:cNvSpPr txBox="1"/>
          <p:nvPr/>
        </p:nvSpPr>
        <p:spPr>
          <a:xfrm>
            <a:off x="5325850" y="150948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needed; Consider strategies to ensure all students have instructional 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95" name="Google Shape;795;p57"/>
          <p:cNvGrpSpPr/>
          <p:nvPr/>
        </p:nvGrpSpPr>
        <p:grpSpPr>
          <a:xfrm rot="-543662">
            <a:off x="3953007" y="1074787"/>
            <a:ext cx="741508" cy="560908"/>
            <a:chOff x="645176" y="811075"/>
            <a:chExt cx="748574" cy="735600"/>
          </a:xfrm>
        </p:grpSpPr>
        <p:sp>
          <p:nvSpPr>
            <p:cNvPr id="796" name="Google Shape;796;p57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57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57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57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57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57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5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5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57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57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6" name="Google Shape;806;p57"/>
          <p:cNvGrpSpPr/>
          <p:nvPr/>
        </p:nvGrpSpPr>
        <p:grpSpPr>
          <a:xfrm>
            <a:off x="4345903" y="1316600"/>
            <a:ext cx="827163" cy="366968"/>
            <a:chOff x="4585087" y="1943503"/>
            <a:chExt cx="670419" cy="301337"/>
          </a:xfrm>
        </p:grpSpPr>
        <p:sp>
          <p:nvSpPr>
            <p:cNvPr id="807" name="Google Shape;807;p57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57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57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10" name="Google Shape;810;p57"/>
          <p:cNvGrpSpPr/>
          <p:nvPr/>
        </p:nvGrpSpPr>
        <p:grpSpPr>
          <a:xfrm rot="-1019874">
            <a:off x="4689757" y="978180"/>
            <a:ext cx="373267" cy="507580"/>
            <a:chOff x="-621129" y="1398329"/>
            <a:chExt cx="385446" cy="642057"/>
          </a:xfrm>
        </p:grpSpPr>
        <p:sp>
          <p:nvSpPr>
            <p:cNvPr id="811" name="Google Shape;811;p57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57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57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814" name="Google Shape;814;p57"/>
          <p:cNvCxnSpPr/>
          <p:nvPr/>
        </p:nvCxnSpPr>
        <p:spPr>
          <a:xfrm rot="10800000" flipH="1">
            <a:off x="4993819" y="2119273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815" name="Google Shape;815;p5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sp>
        <p:nvSpPr>
          <p:cNvPr id="816" name="Google Shape;816;p57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7" name="Google Shape;817;p5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8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18" name="Google Shape;81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57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58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5" name="Google Shape;825;p58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ELEMENTARY ELA 2-6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p59"/>
          <p:cNvSpPr/>
          <p:nvPr/>
        </p:nvSpPr>
        <p:spPr>
          <a:xfrm>
            <a:off x="7621050" y="13453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1" name="Google Shape;831;p59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17540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832" name="Google Shape;832;p59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3" name="Google Shape;833;p59"/>
          <p:cNvSpPr txBox="1"/>
          <p:nvPr/>
        </p:nvSpPr>
        <p:spPr>
          <a:xfrm>
            <a:off x="117375" y="23448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4" name="Google Shape;834;p59"/>
          <p:cNvSpPr txBox="1"/>
          <p:nvPr/>
        </p:nvSpPr>
        <p:spPr>
          <a:xfrm>
            <a:off x="7304550" y="23506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835" name="Google Shape;835;p59"/>
          <p:cNvGraphicFramePr/>
          <p:nvPr>
            <p:extLst>
              <p:ext uri="{D42A27DB-BD31-4B8C-83A1-F6EECF244321}">
                <p14:modId xmlns:p14="http://schemas.microsoft.com/office/powerpoint/2010/main" val="34464256"/>
              </p:ext>
            </p:extLst>
          </p:nvPr>
        </p:nvGraphicFramePr>
        <p:xfrm>
          <a:off x="15413" y="3977869"/>
          <a:ext cx="9143864" cy="8503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6987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63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029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5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36" name="Google Shape;836;p59"/>
          <p:cNvSpPr/>
          <p:nvPr/>
        </p:nvSpPr>
        <p:spPr>
          <a:xfrm>
            <a:off x="1946025" y="19314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59"/>
          <p:cNvSpPr txBox="1"/>
          <p:nvPr/>
        </p:nvSpPr>
        <p:spPr>
          <a:xfrm>
            <a:off x="4011625" y="191608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38" name="Google Shape;838;p59"/>
          <p:cNvSpPr/>
          <p:nvPr/>
        </p:nvSpPr>
        <p:spPr>
          <a:xfrm>
            <a:off x="6860175" y="19314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839" name="Google Shape;839;p59"/>
          <p:cNvGraphicFramePr/>
          <p:nvPr/>
        </p:nvGraphicFramePr>
        <p:xfrm>
          <a:off x="352975" y="12152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40" name="Google Shape;840;p59"/>
          <p:cNvGrpSpPr/>
          <p:nvPr/>
        </p:nvGrpSpPr>
        <p:grpSpPr>
          <a:xfrm>
            <a:off x="463350" y="1286831"/>
            <a:ext cx="1324500" cy="729443"/>
            <a:chOff x="234750" y="217175"/>
            <a:chExt cx="1324500" cy="972591"/>
          </a:xfrm>
        </p:grpSpPr>
        <p:sp>
          <p:nvSpPr>
            <p:cNvPr id="841" name="Google Shape;841;p59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59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59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59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59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59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47" name="Google Shape;847;p59"/>
          <p:cNvGraphicFramePr/>
          <p:nvPr/>
        </p:nvGraphicFramePr>
        <p:xfrm>
          <a:off x="3774550" y="5866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48" name="Google Shape;848;p59"/>
          <p:cNvGrpSpPr/>
          <p:nvPr/>
        </p:nvGrpSpPr>
        <p:grpSpPr>
          <a:xfrm>
            <a:off x="3884775" y="625106"/>
            <a:ext cx="1324500" cy="795600"/>
            <a:chOff x="1903575" y="173075"/>
            <a:chExt cx="1324500" cy="1060800"/>
          </a:xfrm>
        </p:grpSpPr>
        <p:sp>
          <p:nvSpPr>
            <p:cNvPr id="849" name="Google Shape;849;p59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59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59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59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59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59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59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56" name="Google Shape;856;p59"/>
          <p:cNvGraphicFramePr/>
          <p:nvPr/>
        </p:nvGraphicFramePr>
        <p:xfrm>
          <a:off x="2319325" y="21296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57" name="Google Shape;857;p59"/>
          <p:cNvSpPr/>
          <p:nvPr/>
        </p:nvSpPr>
        <p:spPr>
          <a:xfrm>
            <a:off x="2471250" y="21724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8" name="Google Shape;858;p59"/>
          <p:cNvSpPr/>
          <p:nvPr/>
        </p:nvSpPr>
        <p:spPr>
          <a:xfrm>
            <a:off x="2594200" y="22478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9" name="Google Shape;859;p59"/>
          <p:cNvSpPr/>
          <p:nvPr/>
        </p:nvSpPr>
        <p:spPr>
          <a:xfrm>
            <a:off x="2429400" y="27063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0" name="Google Shape;860;p59"/>
          <p:cNvSpPr/>
          <p:nvPr/>
        </p:nvSpPr>
        <p:spPr>
          <a:xfrm>
            <a:off x="2947158" y="22757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61" name="Google Shape;861;p59"/>
          <p:cNvGrpSpPr/>
          <p:nvPr/>
        </p:nvGrpSpPr>
        <p:grpSpPr>
          <a:xfrm>
            <a:off x="3033162" y="2325722"/>
            <a:ext cx="670419" cy="225928"/>
            <a:chOff x="6127600" y="4532275"/>
            <a:chExt cx="2009650" cy="940975"/>
          </a:xfrm>
        </p:grpSpPr>
        <p:sp>
          <p:nvSpPr>
            <p:cNvPr id="862" name="Google Shape;862;p59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59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59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65" name="Google Shape;865;p59"/>
          <p:cNvGraphicFramePr/>
          <p:nvPr>
            <p:extLst>
              <p:ext uri="{D42A27DB-BD31-4B8C-83A1-F6EECF244321}">
                <p14:modId xmlns:p14="http://schemas.microsoft.com/office/powerpoint/2010/main" val="1329438716"/>
              </p:ext>
            </p:extLst>
          </p:nvPr>
        </p:nvGraphicFramePr>
        <p:xfrm>
          <a:off x="5283700" y="2084573"/>
          <a:ext cx="1544950" cy="1323058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503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/>
                    </a:p>
                    <a:p>
                      <a:pPr marL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lang="en-US"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708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866" name="Google Shape;866;p59"/>
          <p:cNvGrpSpPr/>
          <p:nvPr/>
        </p:nvGrpSpPr>
        <p:grpSpPr>
          <a:xfrm>
            <a:off x="5431950" y="2157163"/>
            <a:ext cx="1231500" cy="829163"/>
            <a:chOff x="3775650" y="2504175"/>
            <a:chExt cx="1231500" cy="1105550"/>
          </a:xfrm>
        </p:grpSpPr>
        <p:sp>
          <p:nvSpPr>
            <p:cNvPr id="867" name="Google Shape;867;p59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8" name="Google Shape;868;p59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9" name="Google Shape;869;p59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0" name="Google Shape;870;p59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1" name="Google Shape;871;p59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2" name="Google Shape;872;p59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3" name="Google Shape;873;p59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4" name="Google Shape;874;p59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5" name="Google Shape;875;p59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6" name="Google Shape;876;p59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7" name="Google Shape;877;p59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878" name="Google Shape;878;p59"/>
          <p:cNvGraphicFramePr/>
          <p:nvPr/>
        </p:nvGraphicFramePr>
        <p:xfrm>
          <a:off x="7333675" y="12152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79" name="Google Shape;879;p59"/>
          <p:cNvSpPr/>
          <p:nvPr/>
        </p:nvSpPr>
        <p:spPr>
          <a:xfrm>
            <a:off x="8001150" y="15381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0" name="Google Shape;880;p59"/>
          <p:cNvSpPr/>
          <p:nvPr/>
        </p:nvSpPr>
        <p:spPr>
          <a:xfrm>
            <a:off x="7942650" y="12618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1" name="Google Shape;881;p59"/>
          <p:cNvSpPr/>
          <p:nvPr/>
        </p:nvSpPr>
        <p:spPr>
          <a:xfrm>
            <a:off x="7581250" y="17308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2" name="Google Shape;882;p59"/>
          <p:cNvSpPr/>
          <p:nvPr/>
        </p:nvSpPr>
        <p:spPr>
          <a:xfrm>
            <a:off x="8304050" y="17308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3" name="Google Shape;883;p59"/>
          <p:cNvSpPr txBox="1"/>
          <p:nvPr/>
        </p:nvSpPr>
        <p:spPr>
          <a:xfrm>
            <a:off x="8051500" y="14778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4" name="Google Shape;884;p59"/>
          <p:cNvSpPr/>
          <p:nvPr/>
        </p:nvSpPr>
        <p:spPr>
          <a:xfrm>
            <a:off x="7724500" y="15077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5" name="Google Shape;885;p59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10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86" name="Google Shape;886;p59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7" name="Google Shape;887;p59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10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88" name="Google Shape;888;p5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59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0" name="Google Shape;890;p59"/>
          <p:cNvSpPr txBox="1"/>
          <p:nvPr/>
        </p:nvSpPr>
        <p:spPr>
          <a:xfrm>
            <a:off x="766000" y="3556500"/>
            <a:ext cx="70776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frames below are flexible and will depend on your content and students.</a:t>
            </a:r>
            <a:endParaRPr/>
          </a:p>
        </p:txBody>
      </p:sp>
      <p:sp>
        <p:nvSpPr>
          <p:cNvPr id="891" name="Google Shape;891;p59"/>
          <p:cNvSpPr txBox="1"/>
          <p:nvPr/>
        </p:nvSpPr>
        <p:spPr>
          <a:xfrm>
            <a:off x="2623650" y="3254475"/>
            <a:ext cx="9819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Student Choice</a:t>
            </a:r>
            <a:endParaRPr sz="9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60"/>
          <p:cNvSpPr/>
          <p:nvPr/>
        </p:nvSpPr>
        <p:spPr>
          <a:xfrm>
            <a:off x="86600" y="557363"/>
            <a:ext cx="89919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98" name="Google Shape;898;p60"/>
          <p:cNvSpPr/>
          <p:nvPr/>
        </p:nvSpPr>
        <p:spPr>
          <a:xfrm>
            <a:off x="86600" y="3348024"/>
            <a:ext cx="8991900" cy="12069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899" name="Google Shape;899;p60"/>
          <p:cNvGraphicFramePr/>
          <p:nvPr/>
        </p:nvGraphicFramePr>
        <p:xfrm>
          <a:off x="8788" y="1418756"/>
          <a:ext cx="9142100" cy="338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7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1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8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20-25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 station x 25-30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*Based on individual needs from the check for understanding - highest need first.</a:t>
                      </a:r>
                      <a:endParaRPr sz="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10-15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00" name="Google Shape;900;p60"/>
          <p:cNvGraphicFramePr/>
          <p:nvPr/>
        </p:nvGraphicFramePr>
        <p:xfrm>
          <a:off x="8663" y="4271991"/>
          <a:ext cx="9163125" cy="3758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 stations x 25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01" name="Google Shape;901;p60"/>
          <p:cNvSpPr txBox="1"/>
          <p:nvPr/>
        </p:nvSpPr>
        <p:spPr>
          <a:xfrm>
            <a:off x="-12150" y="3434756"/>
            <a:ext cx="821100" cy="7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3</a:t>
            </a:r>
            <a:endParaRPr sz="1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2" name="Google Shape;902;p60"/>
          <p:cNvSpPr txBox="1"/>
          <p:nvPr/>
        </p:nvSpPr>
        <p:spPr>
          <a:xfrm>
            <a:off x="6435950" y="138550"/>
            <a:ext cx="23100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Timeframe of ~86 minutes</a:t>
            </a:r>
            <a:endParaRPr sz="1200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03" name="Google Shape;903;p60"/>
          <p:cNvSpPr txBox="1"/>
          <p:nvPr/>
        </p:nvSpPr>
        <p:spPr>
          <a:xfrm>
            <a:off x="-100" y="32975"/>
            <a:ext cx="6318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3 Rotation </a:t>
            </a:r>
            <a:r>
              <a:rPr lang="en-US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Model</a:t>
            </a:r>
            <a:r>
              <a:rPr lang="en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over a Series of Days</a:t>
            </a:r>
            <a:endParaRPr sz="2600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904" name="Google Shape;904;p60"/>
          <p:cNvGraphicFramePr/>
          <p:nvPr/>
        </p:nvGraphicFramePr>
        <p:xfrm>
          <a:off x="1471750" y="593597"/>
          <a:ext cx="912300" cy="93853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85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8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05" name="Google Shape;905;p60"/>
          <p:cNvSpPr/>
          <p:nvPr/>
        </p:nvSpPr>
        <p:spPr>
          <a:xfrm>
            <a:off x="1572668" y="653418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60"/>
          <p:cNvSpPr/>
          <p:nvPr/>
        </p:nvSpPr>
        <p:spPr>
          <a:xfrm>
            <a:off x="1849872" y="683468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60"/>
          <p:cNvSpPr/>
          <p:nvPr/>
        </p:nvSpPr>
        <p:spPr>
          <a:xfrm>
            <a:off x="1862163" y="836819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60"/>
          <p:cNvSpPr/>
          <p:nvPr/>
        </p:nvSpPr>
        <p:spPr>
          <a:xfrm>
            <a:off x="1871030" y="92950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60"/>
          <p:cNvSpPr/>
          <p:nvPr/>
        </p:nvSpPr>
        <p:spPr>
          <a:xfrm>
            <a:off x="1674853" y="89815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60"/>
          <p:cNvSpPr/>
          <p:nvPr/>
        </p:nvSpPr>
        <p:spPr>
          <a:xfrm>
            <a:off x="2067207" y="89815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11" name="Google Shape;911;p60"/>
          <p:cNvGraphicFramePr/>
          <p:nvPr/>
        </p:nvGraphicFramePr>
        <p:xfrm>
          <a:off x="3415100" y="607978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for Understanding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12" name="Google Shape;912;p60"/>
          <p:cNvSpPr/>
          <p:nvPr/>
        </p:nvSpPr>
        <p:spPr>
          <a:xfrm>
            <a:off x="3593475" y="725456"/>
            <a:ext cx="548700" cy="348900"/>
          </a:xfrm>
          <a:prstGeom prst="ellipse">
            <a:avLst/>
          </a:prstGeom>
          <a:noFill/>
          <a:ln w="1905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3" name="Google Shape;913;p60"/>
          <p:cNvSpPr/>
          <p:nvPr/>
        </p:nvSpPr>
        <p:spPr>
          <a:xfrm>
            <a:off x="3651675" y="818494"/>
            <a:ext cx="217200" cy="162900"/>
          </a:xfrm>
          <a:prstGeom prst="wedgeEllipseCallout">
            <a:avLst>
              <a:gd name="adj1" fmla="val 36740"/>
              <a:gd name="adj2" fmla="val 67104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4" name="Google Shape;914;p60"/>
          <p:cNvSpPr/>
          <p:nvPr/>
        </p:nvSpPr>
        <p:spPr>
          <a:xfrm>
            <a:off x="3779482" y="662674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5" name="Google Shape;915;p60"/>
          <p:cNvSpPr/>
          <p:nvPr/>
        </p:nvSpPr>
        <p:spPr>
          <a:xfrm>
            <a:off x="3532132" y="92711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6" name="Google Shape;916;p60"/>
          <p:cNvSpPr/>
          <p:nvPr/>
        </p:nvSpPr>
        <p:spPr>
          <a:xfrm>
            <a:off x="3978670" y="927124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7" name="Google Shape;917;p60"/>
          <p:cNvSpPr/>
          <p:nvPr/>
        </p:nvSpPr>
        <p:spPr>
          <a:xfrm>
            <a:off x="3816185" y="835936"/>
            <a:ext cx="217200" cy="1281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8" name="Google Shape;918;p60"/>
          <p:cNvSpPr txBox="1"/>
          <p:nvPr/>
        </p:nvSpPr>
        <p:spPr>
          <a:xfrm>
            <a:off x="3791775" y="787838"/>
            <a:ext cx="4299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19" name="Google Shape;919;p60"/>
          <p:cNvSpPr/>
          <p:nvPr/>
        </p:nvSpPr>
        <p:spPr>
          <a:xfrm>
            <a:off x="86600" y="1943275"/>
            <a:ext cx="89919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920" name="Google Shape;920;p60"/>
          <p:cNvGraphicFramePr/>
          <p:nvPr/>
        </p:nvGraphicFramePr>
        <p:xfrm>
          <a:off x="8775" y="2839734"/>
          <a:ext cx="9142100" cy="3352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0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 stations x 25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*Two rotations for this series that students did not complete yesterday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21" name="Google Shape;921;p60"/>
          <p:cNvSpPr txBox="1"/>
          <p:nvPr/>
        </p:nvSpPr>
        <p:spPr>
          <a:xfrm>
            <a:off x="26450" y="2265056"/>
            <a:ext cx="8001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2</a:t>
            </a:r>
            <a:endParaRPr sz="12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922" name="Google Shape;922;p60"/>
          <p:cNvGraphicFramePr/>
          <p:nvPr/>
        </p:nvGraphicFramePr>
        <p:xfrm>
          <a:off x="5231500" y="61275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3" name="Google Shape;92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5338" y="637894"/>
            <a:ext cx="632119" cy="508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24" name="Google Shape;924;p60"/>
          <p:cNvGraphicFramePr/>
          <p:nvPr/>
        </p:nvGraphicFramePr>
        <p:xfrm>
          <a:off x="3791763" y="2008594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5" name="Google Shape;925;p60"/>
          <p:cNvGraphicFramePr/>
          <p:nvPr/>
        </p:nvGraphicFramePr>
        <p:xfrm>
          <a:off x="4930475" y="2019000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 and/or Creation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26" name="Google Shape;926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4795" y="2074509"/>
            <a:ext cx="600075" cy="458391"/>
          </a:xfrm>
          <a:prstGeom prst="rect">
            <a:avLst/>
          </a:prstGeom>
          <a:noFill/>
          <a:ln>
            <a:noFill/>
          </a:ln>
        </p:spPr>
      </p:pic>
      <p:sp>
        <p:nvSpPr>
          <p:cNvPr id="927" name="Google Shape;927;p60"/>
          <p:cNvSpPr txBox="1"/>
          <p:nvPr/>
        </p:nvSpPr>
        <p:spPr>
          <a:xfrm>
            <a:off x="-29650" y="975150"/>
            <a:ext cx="9123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1</a:t>
            </a:r>
            <a:endParaRPr sz="12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928" name="Google Shape;928;p60"/>
          <p:cNvGraphicFramePr/>
          <p:nvPr/>
        </p:nvGraphicFramePr>
        <p:xfrm>
          <a:off x="7134800" y="603178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Share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29" name="Google Shape;929;p60"/>
          <p:cNvGraphicFramePr/>
          <p:nvPr/>
        </p:nvGraphicFramePr>
        <p:xfrm>
          <a:off x="8129725" y="592022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0" name="Google Shape;930;p60"/>
          <p:cNvSpPr/>
          <p:nvPr/>
        </p:nvSpPr>
        <p:spPr>
          <a:xfrm>
            <a:off x="6620449" y="1006331"/>
            <a:ext cx="217200" cy="229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31" name="Google Shape;931;p60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3861975" y="2023875"/>
            <a:ext cx="771900" cy="5037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932" name="Google Shape;932;p60"/>
          <p:cNvGraphicFramePr/>
          <p:nvPr/>
        </p:nvGraphicFramePr>
        <p:xfrm>
          <a:off x="6009225" y="2023791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33" name="Google Shape;933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3063" y="2048925"/>
            <a:ext cx="632119" cy="508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34" name="Google Shape;934;p60"/>
          <p:cNvGraphicFramePr/>
          <p:nvPr/>
        </p:nvGraphicFramePr>
        <p:xfrm>
          <a:off x="1963150" y="2017238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Focus Lesson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35" name="Google Shape;935;p60"/>
          <p:cNvSpPr/>
          <p:nvPr/>
        </p:nvSpPr>
        <p:spPr>
          <a:xfrm>
            <a:off x="2064068" y="2077058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6" name="Google Shape;936;p60"/>
          <p:cNvSpPr/>
          <p:nvPr/>
        </p:nvSpPr>
        <p:spPr>
          <a:xfrm>
            <a:off x="2341272" y="2107108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7" name="Google Shape;937;p60"/>
          <p:cNvSpPr/>
          <p:nvPr/>
        </p:nvSpPr>
        <p:spPr>
          <a:xfrm>
            <a:off x="2353563" y="2260459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8" name="Google Shape;938;p60"/>
          <p:cNvSpPr/>
          <p:nvPr/>
        </p:nvSpPr>
        <p:spPr>
          <a:xfrm>
            <a:off x="2362430" y="235314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9" name="Google Shape;939;p60"/>
          <p:cNvSpPr/>
          <p:nvPr/>
        </p:nvSpPr>
        <p:spPr>
          <a:xfrm>
            <a:off x="2166253" y="232179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0" name="Google Shape;940;p60"/>
          <p:cNvSpPr/>
          <p:nvPr/>
        </p:nvSpPr>
        <p:spPr>
          <a:xfrm>
            <a:off x="2558607" y="232179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41" name="Google Shape;941;p60"/>
          <p:cNvGraphicFramePr/>
          <p:nvPr/>
        </p:nvGraphicFramePr>
        <p:xfrm>
          <a:off x="763363" y="2017247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Warm-Up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42" name="Google Shape;942;p60"/>
          <p:cNvSpPr/>
          <p:nvPr/>
        </p:nvSpPr>
        <p:spPr>
          <a:xfrm>
            <a:off x="7153625" y="647063"/>
            <a:ext cx="494400" cy="285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3" name="Google Shape;943;p60"/>
          <p:cNvSpPr/>
          <p:nvPr/>
        </p:nvSpPr>
        <p:spPr>
          <a:xfrm>
            <a:off x="7452125" y="726413"/>
            <a:ext cx="548700" cy="285900"/>
          </a:xfrm>
          <a:prstGeom prst="wedgeEllipseCallout">
            <a:avLst>
              <a:gd name="adj1" fmla="val 43785"/>
              <a:gd name="adj2" fmla="val 80154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44" name="Google Shape;944;p60"/>
          <p:cNvGraphicFramePr/>
          <p:nvPr/>
        </p:nvGraphicFramePr>
        <p:xfrm>
          <a:off x="7897800" y="2032753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45" name="Google Shape;945;p60"/>
          <p:cNvGraphicFramePr/>
          <p:nvPr/>
        </p:nvGraphicFramePr>
        <p:xfrm>
          <a:off x="719238" y="3436406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Warm-Up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46" name="Google Shape;946;p60"/>
          <p:cNvGraphicFramePr/>
          <p:nvPr/>
        </p:nvGraphicFramePr>
        <p:xfrm>
          <a:off x="7897800" y="3464044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47" name="Google Shape;947;p60"/>
          <p:cNvGraphicFramePr/>
          <p:nvPr/>
        </p:nvGraphicFramePr>
        <p:xfrm>
          <a:off x="3116263" y="3449156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48" name="Google Shape;948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9295" y="3515072"/>
            <a:ext cx="600075" cy="45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49" name="Google Shape;949;p60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3186475" y="3464438"/>
            <a:ext cx="771900" cy="5037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950" name="Google Shape;950;p60"/>
          <p:cNvGraphicFramePr/>
          <p:nvPr/>
        </p:nvGraphicFramePr>
        <p:xfrm>
          <a:off x="5333725" y="3449156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51" name="Google Shape;95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575" y="3489487"/>
            <a:ext cx="842800" cy="4583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2" name="Google Shape;952;p60"/>
          <p:cNvGraphicFramePr/>
          <p:nvPr/>
        </p:nvGraphicFramePr>
        <p:xfrm>
          <a:off x="4225000" y="3449156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 and/or Creation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953" name="Google Shape;953;p60"/>
          <p:cNvPicPr preferRelativeResize="0"/>
          <p:nvPr/>
        </p:nvPicPr>
        <p:blipFill rotWithShape="1">
          <a:blip r:embed="rId6">
            <a:alphaModFix/>
          </a:blip>
          <a:srcRect l="6165" t="2907" r="6990" b="10045"/>
          <a:stretch/>
        </p:blipFill>
        <p:spPr>
          <a:xfrm>
            <a:off x="920138" y="2086594"/>
            <a:ext cx="411525" cy="43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p60"/>
          <p:cNvPicPr preferRelativeResize="0"/>
          <p:nvPr/>
        </p:nvPicPr>
        <p:blipFill rotWithShape="1">
          <a:blip r:embed="rId6">
            <a:alphaModFix/>
          </a:blip>
          <a:srcRect l="6165" t="2907" r="6990" b="10045"/>
          <a:stretch/>
        </p:blipFill>
        <p:spPr>
          <a:xfrm>
            <a:off x="871588" y="3511566"/>
            <a:ext cx="411525" cy="43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5" name="Google Shape;955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68038" y="629241"/>
            <a:ext cx="521494" cy="47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6" name="Google Shape;956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6188" y="2046638"/>
            <a:ext cx="521494" cy="47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957" name="Google Shape;957;p6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8388" y="3488700"/>
            <a:ext cx="521494" cy="478631"/>
          </a:xfrm>
          <a:prstGeom prst="rect">
            <a:avLst/>
          </a:prstGeom>
          <a:noFill/>
          <a:ln>
            <a:noFill/>
          </a:ln>
        </p:spPr>
      </p:pic>
      <p:sp>
        <p:nvSpPr>
          <p:cNvPr id="958" name="Google Shape;958;p60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9" name="Google Shape;959;p60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0" name="Google Shape;960;p60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61" name="Google Shape;961;p6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962" name="Google Shape;962;p60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3" name="Google Shape;963;p60"/>
          <p:cNvSpPr txBox="1"/>
          <p:nvPr/>
        </p:nvSpPr>
        <p:spPr>
          <a:xfrm>
            <a:off x="882650" y="4565263"/>
            <a:ext cx="70776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frames are flexible and will depend on your content and students.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p61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69" name="Google Shape;969;p61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78188" y="236558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970" name="Google Shape;970;p61"/>
          <p:cNvSpPr txBox="1"/>
          <p:nvPr/>
        </p:nvSpPr>
        <p:spPr>
          <a:xfrm>
            <a:off x="69634" y="276069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 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with Targeted Pull-Out </a:t>
            </a:r>
            <a:r>
              <a:rPr lang="en" sz="26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(Designated ELD)</a:t>
            </a:r>
            <a:endParaRPr sz="26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1" name="Google Shape;971;p61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2" name="Google Shape;972;p61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73" name="Google Shape;973;p61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74" name="Google Shape;974;p61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5" name="Google Shape;975;p61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61"/>
          <p:cNvSpPr txBox="1"/>
          <p:nvPr/>
        </p:nvSpPr>
        <p:spPr>
          <a:xfrm>
            <a:off x="4021851" y="252765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77" name="Google Shape;977;p61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978" name="Google Shape;978;p61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79" name="Google Shape;979;p61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980" name="Google Shape;980;p61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61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61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61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61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61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986" name="Google Shape;986;p61"/>
          <p:cNvGraphicFramePr/>
          <p:nvPr/>
        </p:nvGraphicFramePr>
        <p:xfrm>
          <a:off x="3774550" y="90111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987" name="Google Shape;987;p61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88" name="Google Shape;988;p61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9" name="Google Shape;989;p61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0" name="Google Shape;990;p61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1" name="Google Shape;991;p61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992" name="Google Shape;992;p61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993" name="Google Shape;993;p61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4" name="Google Shape;994;p61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5" name="Google Shape;995;p61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996" name="Google Shape;996;p61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997" name="Google Shape;997;p61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998" name="Google Shape;998;p61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9" name="Google Shape;999;p61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0" name="Google Shape;1000;p61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1" name="Google Shape;1001;p61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61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61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4" name="Google Shape;1004;p61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5" name="Google Shape;1005;p61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6" name="Google Shape;1006;p61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7" name="Google Shape;1007;p61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8" name="Google Shape;1008;p61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09" name="Google Shape;1009;p61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10" name="Google Shape;1010;p61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1" name="Google Shape;1011;p61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2" name="Google Shape;1012;p61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3" name="Google Shape;1013;p61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4" name="Google Shape;1014;p61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5" name="Google Shape;1015;p61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16" name="Google Shape;1016;p61"/>
          <p:cNvGraphicFramePr/>
          <p:nvPr/>
        </p:nvGraphicFramePr>
        <p:xfrm>
          <a:off x="5527150" y="485369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17" name="Google Shape;1017;p61"/>
          <p:cNvGrpSpPr/>
          <p:nvPr/>
        </p:nvGrpSpPr>
        <p:grpSpPr>
          <a:xfrm>
            <a:off x="5637375" y="523834"/>
            <a:ext cx="1324500" cy="795600"/>
            <a:chOff x="1903575" y="173075"/>
            <a:chExt cx="1324500" cy="1060800"/>
          </a:xfrm>
        </p:grpSpPr>
        <p:sp>
          <p:nvSpPr>
            <p:cNvPr id="1018" name="Google Shape;1018;p61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9" name="Google Shape;1019;p61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0" name="Google Shape;1020;p61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1" name="Google Shape;1021;p61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2" name="Google Shape;1022;p61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3" name="Google Shape;1023;p61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4" name="Google Shape;1024;p61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25" name="Google Shape;1025;p61"/>
          <p:cNvSpPr txBox="1"/>
          <p:nvPr/>
        </p:nvSpPr>
        <p:spPr>
          <a:xfrm>
            <a:off x="5325850" y="1560616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needed; Consider strategies to ensure all students have instructional 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26" name="Google Shape;1026;p61"/>
          <p:cNvGrpSpPr/>
          <p:nvPr/>
        </p:nvGrpSpPr>
        <p:grpSpPr>
          <a:xfrm rot="-543662">
            <a:off x="3953007" y="1074787"/>
            <a:ext cx="741508" cy="560908"/>
            <a:chOff x="645176" y="811075"/>
            <a:chExt cx="748574" cy="735600"/>
          </a:xfrm>
        </p:grpSpPr>
        <p:sp>
          <p:nvSpPr>
            <p:cNvPr id="1027" name="Google Shape;1027;p61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8" name="Google Shape;1028;p61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9" name="Google Shape;1029;p61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0" name="Google Shape;1030;p61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1" name="Google Shape;1031;p61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2" name="Google Shape;1032;p61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3" name="Google Shape;1033;p6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4" name="Google Shape;1034;p6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5" name="Google Shape;1035;p61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6" name="Google Shape;1036;p61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7" name="Google Shape;1037;p61"/>
          <p:cNvGrpSpPr/>
          <p:nvPr/>
        </p:nvGrpSpPr>
        <p:grpSpPr>
          <a:xfrm>
            <a:off x="4345903" y="1316600"/>
            <a:ext cx="827163" cy="366968"/>
            <a:chOff x="4585087" y="1943503"/>
            <a:chExt cx="670419" cy="301337"/>
          </a:xfrm>
        </p:grpSpPr>
        <p:sp>
          <p:nvSpPr>
            <p:cNvPr id="1038" name="Google Shape;1038;p61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9" name="Google Shape;1039;p61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0" name="Google Shape;1040;p61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41" name="Google Shape;1041;p61"/>
          <p:cNvGrpSpPr/>
          <p:nvPr/>
        </p:nvGrpSpPr>
        <p:grpSpPr>
          <a:xfrm rot="-1019874">
            <a:off x="4689757" y="978180"/>
            <a:ext cx="373267" cy="507580"/>
            <a:chOff x="-621129" y="1398329"/>
            <a:chExt cx="385446" cy="642057"/>
          </a:xfrm>
        </p:grpSpPr>
        <p:sp>
          <p:nvSpPr>
            <p:cNvPr id="1042" name="Google Shape;1042;p61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3" name="Google Shape;1043;p61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4" name="Google Shape;1044;p61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45" name="Google Shape;1045;p61"/>
          <p:cNvCxnSpPr/>
          <p:nvPr/>
        </p:nvCxnSpPr>
        <p:spPr>
          <a:xfrm rot="10800000" flipH="1">
            <a:off x="5034722" y="2088596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046" name="Google Shape;1046;p6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047" name="Google Shape;1047;p61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" name="Google Shape;1048;p61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12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49" name="Google Shape;1049;p6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0" name="Google Shape;1050;p61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51" name="Google Shape;1051;p61"/>
          <p:cNvSpPr txBox="1"/>
          <p:nvPr/>
        </p:nvSpPr>
        <p:spPr>
          <a:xfrm>
            <a:off x="937363" y="3677825"/>
            <a:ext cx="70776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 frames below are flexible and will depend on your content and students.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" name="Google Shape;1056;p62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7" name="Google Shape;1057;p62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SECONDARY ELA 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64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61" name="Google Shape;1161;p64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162" name="Google Shape;1162;p64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3" name="Google Shape;1163;p64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Engage/Introduce/Review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Expectations: Learning Target  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4" name="Google Shape;1164;p64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Reflection/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Feedback/CFU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165" name="Google Shape;1165;p64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45-55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 minute Rotations x 3 = 30 minutes (5 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66" name="Google Shape;1166;p64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7" name="Google Shape;1167;p64"/>
          <p:cNvSpPr txBox="1"/>
          <p:nvPr/>
        </p:nvSpPr>
        <p:spPr>
          <a:xfrm>
            <a:off x="4011625" y="222088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8" name="Google Shape;1168;p64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169" name="Google Shape;1169;p64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70" name="Google Shape;1170;p64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1171" name="Google Shape;1171;p64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64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3" name="Google Shape;1173;p64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4" name="Google Shape;1174;p64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64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64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177" name="Google Shape;1177;p64"/>
          <p:cNvGraphicFramePr/>
          <p:nvPr/>
        </p:nvGraphicFramePr>
        <p:xfrm>
          <a:off x="3774550" y="8914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78" name="Google Shape;1178;p64"/>
          <p:cNvGrpSpPr/>
          <p:nvPr/>
        </p:nvGrpSpPr>
        <p:grpSpPr>
          <a:xfrm>
            <a:off x="3884775" y="929906"/>
            <a:ext cx="1324500" cy="795600"/>
            <a:chOff x="1903575" y="173075"/>
            <a:chExt cx="1324500" cy="1060800"/>
          </a:xfrm>
        </p:grpSpPr>
        <p:sp>
          <p:nvSpPr>
            <p:cNvPr id="1179" name="Google Shape;1179;p64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64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64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64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3" name="Google Shape;1183;p64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4" name="Google Shape;1184;p64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5" name="Google Shape;1185;p64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186" name="Google Shape;1186;p64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87" name="Google Shape;1187;p64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8" name="Google Shape;1188;p64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9" name="Google Shape;1189;p64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0" name="Google Shape;1190;p64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91" name="Google Shape;1191;p64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1192" name="Google Shape;1192;p64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3" name="Google Shape;1193;p64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4" name="Google Shape;1194;p64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195" name="Google Shape;1195;p64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96" name="Google Shape;1196;p64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1197" name="Google Shape;1197;p64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8" name="Google Shape;1198;p64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9" name="Google Shape;1199;p64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0" name="Google Shape;1200;p64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1" name="Google Shape;1201;p64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2" name="Google Shape;1202;p64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3" name="Google Shape;1203;p64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4" name="Google Shape;1204;p64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5" name="Google Shape;1205;p64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6" name="Google Shape;1206;p64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7" name="Google Shape;1207;p64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208" name="Google Shape;1208;p64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209" name="Google Shape;1209;p64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0" name="Google Shape;1210;p64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1" name="Google Shape;1211;p64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2" name="Google Shape;1212;p64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3" name="Google Shape;1213;p64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4" name="Google Shape;1214;p64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5" name="Google Shape;1215;p6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14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6" name="Google Shape;1216;p64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7" name="Google Shape;1217;p6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14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218" name="Google Shape;1218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64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p63"/>
          <p:cNvSpPr/>
          <p:nvPr/>
        </p:nvSpPr>
        <p:spPr>
          <a:xfrm>
            <a:off x="7621050" y="19358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63" name="Google Shape;1063;p63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763820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64" name="Google Shape;1064;p63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1-2 Day Three Rotation </a:t>
            </a:r>
            <a:r>
              <a:rPr lang="en-US" sz="20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0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, Two Targeted Pull-Outs</a:t>
            </a:r>
            <a:endParaRPr sz="20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65" name="Google Shape;1065;p63"/>
          <p:cNvSpPr txBox="1"/>
          <p:nvPr/>
        </p:nvSpPr>
        <p:spPr>
          <a:xfrm>
            <a:off x="117375" y="29353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understanding, including integrated ELD.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6" name="Google Shape;1066;p63"/>
          <p:cNvSpPr txBox="1"/>
          <p:nvPr/>
        </p:nvSpPr>
        <p:spPr>
          <a:xfrm>
            <a:off x="7304550" y="294121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67" name="Google Shape;1067;p63"/>
          <p:cNvGraphicFramePr/>
          <p:nvPr/>
        </p:nvGraphicFramePr>
        <p:xfrm>
          <a:off x="838" y="3762294"/>
          <a:ext cx="9142100" cy="12926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(Two day)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45-55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 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2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Day 1:Whole group+Independent+targeted+C4U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Day 2: Independent+Collaborative Creation+C4U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(One day)120 mins block schedule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As illustrated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68" name="Google Shape;1068;p63"/>
          <p:cNvSpPr/>
          <p:nvPr/>
        </p:nvSpPr>
        <p:spPr>
          <a:xfrm>
            <a:off x="1946025" y="25219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9" name="Google Shape;1069;p63"/>
          <p:cNvSpPr txBox="1"/>
          <p:nvPr/>
        </p:nvSpPr>
        <p:spPr>
          <a:xfrm>
            <a:off x="4011625" y="2925883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70" name="Google Shape;1070;p63"/>
          <p:cNvSpPr/>
          <p:nvPr/>
        </p:nvSpPr>
        <p:spPr>
          <a:xfrm>
            <a:off x="6860175" y="25219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071" name="Google Shape;1071;p63"/>
          <p:cNvGraphicFramePr/>
          <p:nvPr/>
        </p:nvGraphicFramePr>
        <p:xfrm>
          <a:off x="352975" y="1805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72" name="Google Shape;1072;p63"/>
          <p:cNvGrpSpPr/>
          <p:nvPr/>
        </p:nvGrpSpPr>
        <p:grpSpPr>
          <a:xfrm>
            <a:off x="463350" y="1877381"/>
            <a:ext cx="1324500" cy="729443"/>
            <a:chOff x="234750" y="217175"/>
            <a:chExt cx="1324500" cy="972591"/>
          </a:xfrm>
        </p:grpSpPr>
        <p:sp>
          <p:nvSpPr>
            <p:cNvPr id="1073" name="Google Shape;1073;p63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63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63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63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63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63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79" name="Google Shape;1079;p63"/>
          <p:cNvGraphicFramePr/>
          <p:nvPr/>
        </p:nvGraphicFramePr>
        <p:xfrm>
          <a:off x="3774550" y="118686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080" name="Google Shape;1080;p63"/>
          <p:cNvGraphicFramePr/>
          <p:nvPr/>
        </p:nvGraphicFramePr>
        <p:xfrm>
          <a:off x="2319325" y="2720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81" name="Google Shape;1081;p63"/>
          <p:cNvSpPr/>
          <p:nvPr/>
        </p:nvSpPr>
        <p:spPr>
          <a:xfrm>
            <a:off x="2471250" y="27629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2" name="Google Shape;1082;p63"/>
          <p:cNvSpPr/>
          <p:nvPr/>
        </p:nvSpPr>
        <p:spPr>
          <a:xfrm>
            <a:off x="2594200" y="28384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3" name="Google Shape;1083;p63"/>
          <p:cNvSpPr/>
          <p:nvPr/>
        </p:nvSpPr>
        <p:spPr>
          <a:xfrm>
            <a:off x="2429400" y="32968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4" name="Google Shape;1084;p63"/>
          <p:cNvSpPr/>
          <p:nvPr/>
        </p:nvSpPr>
        <p:spPr>
          <a:xfrm>
            <a:off x="2947158" y="28662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5" name="Google Shape;1085;p63"/>
          <p:cNvGrpSpPr/>
          <p:nvPr/>
        </p:nvGrpSpPr>
        <p:grpSpPr>
          <a:xfrm>
            <a:off x="2749937" y="3006172"/>
            <a:ext cx="670419" cy="225928"/>
            <a:chOff x="6127600" y="4532275"/>
            <a:chExt cx="2009650" cy="940975"/>
          </a:xfrm>
        </p:grpSpPr>
        <p:sp>
          <p:nvSpPr>
            <p:cNvPr id="1086" name="Google Shape;1086;p63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63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63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089" name="Google Shape;1089;p63"/>
          <p:cNvGraphicFramePr/>
          <p:nvPr/>
        </p:nvGraphicFramePr>
        <p:xfrm>
          <a:off x="5283700" y="2720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090" name="Google Shape;1090;p63"/>
          <p:cNvGrpSpPr/>
          <p:nvPr/>
        </p:nvGrpSpPr>
        <p:grpSpPr>
          <a:xfrm>
            <a:off x="5440425" y="2741925"/>
            <a:ext cx="1231500" cy="829163"/>
            <a:chOff x="3775650" y="2504175"/>
            <a:chExt cx="1231500" cy="1105550"/>
          </a:xfrm>
        </p:grpSpPr>
        <p:sp>
          <p:nvSpPr>
            <p:cNvPr id="1091" name="Google Shape;1091;p63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63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3" name="Google Shape;1093;p63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4" name="Google Shape;1094;p63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5" name="Google Shape;1095;p63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6" name="Google Shape;1096;p63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7" name="Google Shape;1097;p63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8" name="Google Shape;1098;p63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9" name="Google Shape;1099;p63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0" name="Google Shape;1100;p63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63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102" name="Google Shape;1102;p63"/>
          <p:cNvGraphicFramePr/>
          <p:nvPr/>
        </p:nvGraphicFramePr>
        <p:xfrm>
          <a:off x="7333675" y="1805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03" name="Google Shape;1103;p63"/>
          <p:cNvSpPr/>
          <p:nvPr/>
        </p:nvSpPr>
        <p:spPr>
          <a:xfrm>
            <a:off x="8001150" y="21287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4" name="Google Shape;1104;p63"/>
          <p:cNvSpPr/>
          <p:nvPr/>
        </p:nvSpPr>
        <p:spPr>
          <a:xfrm>
            <a:off x="7942650" y="18523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5" name="Google Shape;1105;p63"/>
          <p:cNvSpPr/>
          <p:nvPr/>
        </p:nvSpPr>
        <p:spPr>
          <a:xfrm>
            <a:off x="7581250" y="23214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6" name="Google Shape;1106;p63"/>
          <p:cNvSpPr/>
          <p:nvPr/>
        </p:nvSpPr>
        <p:spPr>
          <a:xfrm>
            <a:off x="8304050" y="23214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7" name="Google Shape;1107;p63"/>
          <p:cNvSpPr txBox="1"/>
          <p:nvPr/>
        </p:nvSpPr>
        <p:spPr>
          <a:xfrm>
            <a:off x="8051500" y="20683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8" name="Google Shape;1108;p63"/>
          <p:cNvSpPr/>
          <p:nvPr/>
        </p:nvSpPr>
        <p:spPr>
          <a:xfrm>
            <a:off x="7724500" y="20982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109" name="Google Shape;1109;p63"/>
          <p:cNvGraphicFramePr/>
          <p:nvPr/>
        </p:nvGraphicFramePr>
        <p:xfrm>
          <a:off x="5527150" y="4913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10" name="Google Shape;1110;p63"/>
          <p:cNvGrpSpPr/>
          <p:nvPr/>
        </p:nvGrpSpPr>
        <p:grpSpPr>
          <a:xfrm>
            <a:off x="5637375" y="529856"/>
            <a:ext cx="1324500" cy="795600"/>
            <a:chOff x="1903575" y="173075"/>
            <a:chExt cx="1324500" cy="1060800"/>
          </a:xfrm>
        </p:grpSpPr>
        <p:sp>
          <p:nvSpPr>
            <p:cNvPr id="1111" name="Google Shape;1111;p63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63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63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63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5" name="Google Shape;1115;p63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6" name="Google Shape;1116;p63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7" name="Google Shape;1117;p63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8" name="Google Shape;1118;p63"/>
          <p:cNvSpPr txBox="1"/>
          <p:nvPr/>
        </p:nvSpPr>
        <p:spPr>
          <a:xfrm>
            <a:off x="5325850" y="156663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additional topics needed including designated ELD; Consider strategies to ensure all students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have instructional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time with teacher.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19" name="Google Shape;1119;p63"/>
          <p:cNvGrpSpPr/>
          <p:nvPr/>
        </p:nvGrpSpPr>
        <p:grpSpPr>
          <a:xfrm rot="-543662">
            <a:off x="3953007" y="1360537"/>
            <a:ext cx="741508" cy="560908"/>
            <a:chOff x="645176" y="811075"/>
            <a:chExt cx="748574" cy="735600"/>
          </a:xfrm>
        </p:grpSpPr>
        <p:sp>
          <p:nvSpPr>
            <p:cNvPr id="1120" name="Google Shape;1120;p63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1" name="Google Shape;1121;p63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63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63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63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5" name="Google Shape;1125;p63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6" name="Google Shape;1126;p63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7" name="Google Shape;1127;p63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63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63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0" name="Google Shape;1130;p63"/>
          <p:cNvGrpSpPr/>
          <p:nvPr/>
        </p:nvGrpSpPr>
        <p:grpSpPr>
          <a:xfrm>
            <a:off x="4345903" y="1602350"/>
            <a:ext cx="827163" cy="366968"/>
            <a:chOff x="4585087" y="1943503"/>
            <a:chExt cx="670419" cy="301337"/>
          </a:xfrm>
        </p:grpSpPr>
        <p:sp>
          <p:nvSpPr>
            <p:cNvPr id="1131" name="Google Shape;1131;p63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63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63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4" name="Google Shape;1134;p63"/>
          <p:cNvGrpSpPr/>
          <p:nvPr/>
        </p:nvGrpSpPr>
        <p:grpSpPr>
          <a:xfrm rot="-1019874">
            <a:off x="4689757" y="1263930"/>
            <a:ext cx="373267" cy="507580"/>
            <a:chOff x="-621129" y="1398329"/>
            <a:chExt cx="385446" cy="642057"/>
          </a:xfrm>
        </p:grpSpPr>
        <p:sp>
          <p:nvSpPr>
            <p:cNvPr id="1135" name="Google Shape;1135;p63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63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63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138" name="Google Shape;1138;p63"/>
          <p:cNvCxnSpPr/>
          <p:nvPr/>
        </p:nvCxnSpPr>
        <p:spPr>
          <a:xfrm rot="10800000" flipH="1">
            <a:off x="4932465" y="2302766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graphicFrame>
        <p:nvGraphicFramePr>
          <p:cNvPr id="1139" name="Google Shape;1139;p63"/>
          <p:cNvGraphicFramePr/>
          <p:nvPr/>
        </p:nvGraphicFramePr>
        <p:xfrm>
          <a:off x="2098150" y="719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40" name="Google Shape;1140;p63"/>
          <p:cNvGrpSpPr/>
          <p:nvPr/>
        </p:nvGrpSpPr>
        <p:grpSpPr>
          <a:xfrm>
            <a:off x="2208375" y="758456"/>
            <a:ext cx="1324500" cy="795600"/>
            <a:chOff x="1903575" y="173075"/>
            <a:chExt cx="1324500" cy="1060800"/>
          </a:xfrm>
        </p:grpSpPr>
        <p:sp>
          <p:nvSpPr>
            <p:cNvPr id="1141" name="Google Shape;1141;p63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63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3" name="Google Shape;1143;p63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4" name="Google Shape;1144;p63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5" name="Google Shape;1145;p63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6" name="Google Shape;1146;p63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7" name="Google Shape;1147;p63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48" name="Google Shape;1148;p63"/>
          <p:cNvSpPr txBox="1"/>
          <p:nvPr/>
        </p:nvSpPr>
        <p:spPr>
          <a:xfrm>
            <a:off x="1896850" y="179523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depending on topics of need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149" name="Google Shape;1149;p63"/>
          <p:cNvCxnSpPr/>
          <p:nvPr/>
        </p:nvCxnSpPr>
        <p:spPr>
          <a:xfrm rot="10800000">
            <a:off x="3325875" y="2241113"/>
            <a:ext cx="558300" cy="3369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150" name="Google Shape;1150;p6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151" name="Google Shape;1151;p63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15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52" name="Google Shape;1152;p63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3" name="Google Shape;1153;p63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15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4" name="Google Shape;1154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5" name="Google Shape;1155;p63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" name="Google Shape;1255;p67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Whole Group Opening  (Start with this set)</a:t>
            </a:r>
            <a:endParaRPr/>
          </a:p>
        </p:txBody>
      </p:sp>
      <p:pic>
        <p:nvPicPr>
          <p:cNvPr id="1256" name="Google Shape;1256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575" y="831650"/>
            <a:ext cx="3381375" cy="2562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57" name="Google Shape;1257;p67"/>
          <p:cNvSpPr txBox="1"/>
          <p:nvPr/>
        </p:nvSpPr>
        <p:spPr>
          <a:xfrm>
            <a:off x="4306725" y="908525"/>
            <a:ext cx="3786300" cy="26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“Engage” and “Explore” of the Lesson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Critical component of each lesson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Teacher provides opportunity for students to engage in mathematical investigation (Unlock the Problem/Think Smarter)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Students provide the strategies and thinking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Teacher circulates and addresses misconceptions through questioning across groups as needed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SzPts val="1200"/>
              <a:buFont typeface="Roboto Light"/>
              <a:buChar char="●"/>
            </a:pP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Teacher makes mathematics of lesson explicit by sharing a variety of students’ representations and/or solution methods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p68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Skill-based Small Group</a:t>
            </a:r>
            <a:endParaRPr/>
          </a:p>
        </p:txBody>
      </p:sp>
      <p:sp>
        <p:nvSpPr>
          <p:cNvPr id="1263" name="Google Shape;1263;p68"/>
          <p:cNvSpPr txBox="1"/>
          <p:nvPr/>
        </p:nvSpPr>
        <p:spPr>
          <a:xfrm>
            <a:off x="4818125" y="1061600"/>
            <a:ext cx="3876900" cy="26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 of Lesson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Teacher uses data to determine a specific skill in need for a small group (homogeneous grouping)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targeted based on skill-based need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Teacher and students connect concepts to procedures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Common errors are corrected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Tools and modeling support student understanding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aphicFrame>
        <p:nvGraphicFramePr>
          <p:cNvPr id="1264" name="Google Shape;1264;p68"/>
          <p:cNvGraphicFramePr/>
          <p:nvPr/>
        </p:nvGraphicFramePr>
        <p:xfrm>
          <a:off x="619050" y="1020016"/>
          <a:ext cx="3876925" cy="308656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387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5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Skill-Based Targeted Small Group</a:t>
                      </a:r>
                      <a:endParaRPr sz="24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65" name="Google Shape;1265;p68"/>
          <p:cNvGrpSpPr/>
          <p:nvPr/>
        </p:nvGrpSpPr>
        <p:grpSpPr>
          <a:xfrm>
            <a:off x="855853" y="1178362"/>
            <a:ext cx="3403303" cy="1799011"/>
            <a:chOff x="1903575" y="173075"/>
            <a:chExt cx="1324500" cy="1060800"/>
          </a:xfrm>
        </p:grpSpPr>
        <p:sp>
          <p:nvSpPr>
            <p:cNvPr id="1266" name="Google Shape;1266;p68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7" name="Google Shape;1267;p68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8" name="Google Shape;1268;p68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9" name="Google Shape;1269;p68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0" name="Google Shape;1270;p68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1" name="Google Shape;1271;p68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2" name="Google Shape;1272;p68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69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Concept-based Small Group</a:t>
            </a:r>
            <a:endParaRPr/>
          </a:p>
        </p:txBody>
      </p:sp>
      <p:sp>
        <p:nvSpPr>
          <p:cNvPr id="1278" name="Google Shape;1278;p69"/>
          <p:cNvSpPr txBox="1"/>
          <p:nvPr/>
        </p:nvSpPr>
        <p:spPr>
          <a:xfrm>
            <a:off x="4818125" y="1061600"/>
            <a:ext cx="3876900" cy="26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 of Lesson (semi-heterogeneous grouping)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interact with each other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Teacher surfaces student strategies and elicits common errors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Teacher elicits and corrects common errors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Teacher facilitates concept application to additional problems/tasks as needed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graphicFrame>
        <p:nvGraphicFramePr>
          <p:cNvPr id="1279" name="Google Shape;1279;p69"/>
          <p:cNvGraphicFramePr/>
          <p:nvPr/>
        </p:nvGraphicFramePr>
        <p:xfrm>
          <a:off x="619050" y="1020016"/>
          <a:ext cx="3876925" cy="308656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387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095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3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Concept-Based Targeted Small Group</a:t>
                      </a:r>
                      <a:endParaRPr sz="24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280" name="Google Shape;1280;p69"/>
          <p:cNvGrpSpPr/>
          <p:nvPr/>
        </p:nvGrpSpPr>
        <p:grpSpPr>
          <a:xfrm>
            <a:off x="855853" y="1178362"/>
            <a:ext cx="3403303" cy="1799011"/>
            <a:chOff x="1903575" y="173075"/>
            <a:chExt cx="1324500" cy="1060800"/>
          </a:xfrm>
        </p:grpSpPr>
        <p:sp>
          <p:nvSpPr>
            <p:cNvPr id="1281" name="Google Shape;1281;p69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2" name="Google Shape;1282;p69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3" name="Google Shape;1283;p69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4" name="Google Shape;1284;p69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5" name="Google Shape;1285;p69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6" name="Google Shape;1286;p69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7" name="Google Shape;1287;p69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70"/>
          <p:cNvSpPr txBox="1">
            <a:spLocks noGrp="1"/>
          </p:cNvSpPr>
          <p:nvPr>
            <p:ph type="ctrTitle"/>
          </p:nvPr>
        </p:nvSpPr>
        <p:spPr>
          <a:xfrm>
            <a:off x="91850" y="87425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model: Independent Practice</a:t>
            </a:r>
            <a:endParaRPr/>
          </a:p>
        </p:txBody>
      </p:sp>
      <p:pic>
        <p:nvPicPr>
          <p:cNvPr id="1293" name="Google Shape;129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84725"/>
            <a:ext cx="4281750" cy="3148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70"/>
          <p:cNvSpPr txBox="1"/>
          <p:nvPr/>
        </p:nvSpPr>
        <p:spPr>
          <a:xfrm>
            <a:off x="4500625" y="888125"/>
            <a:ext cx="4357500" cy="3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 or “Evaluate” Phase of Lesson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When students are using a computer, they should use tools to support their processing, ie. Whiteboards, manipulatives, digital tools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Quality tech options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GoMath-PMT or ISE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Digital One Note or PPT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3 ways for Independent Practice (can be tech or not)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Work assigned differentiated to student need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Same assignment assigned for all students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 menu of choice of at grade level or above tasks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" name="Google Shape;1299;p71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Pairs</a:t>
            </a:r>
            <a:endParaRPr/>
          </a:p>
        </p:txBody>
      </p:sp>
      <p:pic>
        <p:nvPicPr>
          <p:cNvPr id="1300" name="Google Shape;1300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750"/>
            <a:ext cx="3476625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1" name="Google Shape;1301;p71"/>
          <p:cNvSpPr txBox="1"/>
          <p:nvPr/>
        </p:nvSpPr>
        <p:spPr>
          <a:xfrm>
            <a:off x="3541325" y="1061600"/>
            <a:ext cx="5511000" cy="3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the “Explore” or “Explain” Phase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solve mathematical tasks in pairs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Structure opportunities so that both students are able to model and explain their reasoning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Academic math language is less a requirement and more a “means” to an end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speak about each other’s thinking to clarify, self-assess and improve their understanding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Language is used through building, argumentation, and questioning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Tech Connection: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Ways to utilize tech tools with pairs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One device with two students (</a:t>
            </a:r>
            <a:r>
              <a:rPr lang="en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driver/passenger model</a:t>
            </a: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Both on device with one student processing, the second recording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p72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Group Collaborative Task</a:t>
            </a:r>
            <a:endParaRPr/>
          </a:p>
        </p:txBody>
      </p:sp>
      <p:pic>
        <p:nvPicPr>
          <p:cNvPr id="1307" name="Google Shape;130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750"/>
            <a:ext cx="3390900" cy="2581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8" name="Google Shape;1308;p72"/>
          <p:cNvSpPr txBox="1"/>
          <p:nvPr/>
        </p:nvSpPr>
        <p:spPr>
          <a:xfrm>
            <a:off x="3543300" y="643175"/>
            <a:ext cx="5437500" cy="42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“Explain”, “Elaborate” or “Evaluate”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engage in a collaborative task that must be accomplished together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Opportunity to have defined student roles or for students to clarify their roles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Group comes to consensus when completing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Needed criteria for success understood by students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Task is rich and deepens application of standards knowledge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reflect on both their content applied and the process their group used to experience success or failure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Possible Tools/Resources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GoMath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Enrichment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Performance Task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Unit Project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Digital tools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One computer/group to support research/digital support through TC or Khan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" name="Google Shape;1313;p73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Student Facilitated Small Group</a:t>
            </a:r>
            <a:endParaRPr/>
          </a:p>
        </p:txBody>
      </p:sp>
      <p:sp>
        <p:nvSpPr>
          <p:cNvPr id="1314" name="Google Shape;1314;p73"/>
          <p:cNvSpPr txBox="1"/>
          <p:nvPr/>
        </p:nvSpPr>
        <p:spPr>
          <a:xfrm>
            <a:off x="3572625" y="898325"/>
            <a:ext cx="5255100" cy="3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 or “Elaborate”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Based on data, create an opportunity for students who are mastering a concept/skill to facilitate learning for small groups of students who are not (similar to AVID tutorial)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 facilitator uses a word problem or set of problems to engage fellow students in analyzing the math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 facilitator guides discussion through questions and does not do the math for the students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reflect on the experience in two ways: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 facilitators stand in front of the room and share how their classmates’ (by name) understanding improved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 learners share the growth they experienced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Tools Needed: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Giant sticky/chart paper with problems written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Math resources/manipulatives to support learning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315" name="Google Shape;1315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750"/>
            <a:ext cx="3420225" cy="2766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" name="Google Shape;1320;p74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Extension Student Choice</a:t>
            </a:r>
            <a:endParaRPr/>
          </a:p>
        </p:txBody>
      </p:sp>
      <p:sp>
        <p:nvSpPr>
          <p:cNvPr id="1321" name="Google Shape;1321;p74"/>
          <p:cNvSpPr txBox="1"/>
          <p:nvPr/>
        </p:nvSpPr>
        <p:spPr>
          <a:xfrm>
            <a:off x="3725025" y="898325"/>
            <a:ext cx="5102700" cy="35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During “Explain” or “Elaborate” or Outside of Core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choose between a menu of options at or above grade level to reflect their learning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Options could include students choosing from the card options provided, ie. Independent, Small Group Support with the teacher, collaborative task, pairs, etc.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Digital content could be used to support different options, such as ISE for students who think they need a higher level of support, PMT for students who believe they need less support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Ability to set “Must do” and “May do”, such as Must do PMT, May do Khan Academy to extend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22" name="Google Shape;1322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750"/>
            <a:ext cx="3572625" cy="2722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p75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Type of card: Genius Hour Inquiry Model</a:t>
            </a:r>
            <a:endParaRPr/>
          </a:p>
        </p:txBody>
      </p:sp>
      <p:sp>
        <p:nvSpPr>
          <p:cNvPr id="1328" name="Google Shape;1328;p75"/>
          <p:cNvSpPr txBox="1"/>
          <p:nvPr/>
        </p:nvSpPr>
        <p:spPr>
          <a:xfrm>
            <a:off x="3725025" y="898325"/>
            <a:ext cx="5102700" cy="37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Outside of Core Extension Opportunity to Cross Contents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●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determine an important research question/problem to solve, ie. school, science, community, health, sports related topics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determine what digital resources they will use to collect, analyze, and present information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research the topic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determine what data they need to gather (interviews, multiple choice questions they can ask their schoolmates)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determine how they will collect the data (digital surveys, research, etc.)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Students reflect on what math they will need to be successful as they work to solve a problem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collect and analyze data 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Font typeface="Roboto Light"/>
              <a:buChar char="○"/>
            </a:pPr>
            <a:r>
              <a:rPr lang="en">
                <a:latin typeface="Roboto Light"/>
                <a:ea typeface="Roboto Light"/>
                <a:cs typeface="Roboto Light"/>
                <a:sym typeface="Roboto Light"/>
              </a:rPr>
              <a:t>Students share research to class, school, community, potentially in digital spaces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  <p:pic>
        <p:nvPicPr>
          <p:cNvPr id="1329" name="Google Shape;1329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035750"/>
            <a:ext cx="3420225" cy="2498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p76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5" name="Google Shape;1335;p76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SECONDARY MATH 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" name="Google Shape;1340;p77"/>
          <p:cNvSpPr/>
          <p:nvPr/>
        </p:nvSpPr>
        <p:spPr>
          <a:xfrm>
            <a:off x="7644025" y="15010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1" name="Google Shape;1341;p77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4812" y="2617481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342" name="Google Shape;1342;p77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              Secondary Mathematics 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3" name="Google Shape;1343;p77"/>
          <p:cNvSpPr txBox="1"/>
          <p:nvPr/>
        </p:nvSpPr>
        <p:spPr>
          <a:xfrm>
            <a:off x="117375" y="2401981"/>
            <a:ext cx="20547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Engagement: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connections between past and present learning experiences. Focus students’ thinking on the learning outcomes of the day and engage student in concept, process, or skill to be learned.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4" name="Google Shape;1344;p77"/>
          <p:cNvSpPr txBox="1"/>
          <p:nvPr/>
        </p:nvSpPr>
        <p:spPr>
          <a:xfrm>
            <a:off x="7335600" y="2482731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Evaluate-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Encourages learners to assess their understanding and abilities and lets teachers evaluate students’ understanding of key concepts and skill development.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345" name="Google Shape;1345;p77"/>
          <p:cNvGraphicFramePr/>
          <p:nvPr/>
        </p:nvGraphicFramePr>
        <p:xfrm>
          <a:off x="-24037" y="4095575"/>
          <a:ext cx="9142100" cy="8084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0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Mini Lesson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45-60 (MS)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20-30  mins (3 rotations)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 (HS)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46" name="Google Shape;1346;p77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7" name="Google Shape;1347;p77"/>
          <p:cNvSpPr/>
          <p:nvPr/>
        </p:nvSpPr>
        <p:spPr>
          <a:xfrm>
            <a:off x="1946025" y="19885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8" name="Google Shape;1348;p77"/>
          <p:cNvSpPr txBox="1"/>
          <p:nvPr/>
        </p:nvSpPr>
        <p:spPr>
          <a:xfrm>
            <a:off x="4017388" y="2723324"/>
            <a:ext cx="992700" cy="5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9" name="Google Shape;1349;p77"/>
          <p:cNvSpPr/>
          <p:nvPr/>
        </p:nvSpPr>
        <p:spPr>
          <a:xfrm>
            <a:off x="6883150" y="1840875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350" name="Google Shape;1350;p77"/>
          <p:cNvGraphicFramePr/>
          <p:nvPr/>
        </p:nvGraphicFramePr>
        <p:xfrm>
          <a:off x="352975" y="1343991"/>
          <a:ext cx="1544950" cy="10679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8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 Lesson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51" name="Google Shape;1351;p77"/>
          <p:cNvGrpSpPr/>
          <p:nvPr/>
        </p:nvGrpSpPr>
        <p:grpSpPr>
          <a:xfrm>
            <a:off x="463375" y="1423881"/>
            <a:ext cx="1324500" cy="729443"/>
            <a:chOff x="234750" y="217175"/>
            <a:chExt cx="1324500" cy="972591"/>
          </a:xfrm>
        </p:grpSpPr>
        <p:sp>
          <p:nvSpPr>
            <p:cNvPr id="1352" name="Google Shape;1352;p77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77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77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77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77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77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358" name="Google Shape;1358;p77"/>
          <p:cNvGraphicFramePr/>
          <p:nvPr/>
        </p:nvGraphicFramePr>
        <p:xfrm>
          <a:off x="3774550" y="816716"/>
          <a:ext cx="1544950" cy="10058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6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359" name="Google Shape;1359;p77"/>
          <p:cNvGrpSpPr/>
          <p:nvPr/>
        </p:nvGrpSpPr>
        <p:grpSpPr>
          <a:xfrm>
            <a:off x="3884777" y="853902"/>
            <a:ext cx="1324500" cy="709569"/>
            <a:chOff x="1903575" y="173075"/>
            <a:chExt cx="1324500" cy="1060800"/>
          </a:xfrm>
        </p:grpSpPr>
        <p:sp>
          <p:nvSpPr>
            <p:cNvPr id="1360" name="Google Shape;1360;p77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77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77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77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77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77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77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367" name="Google Shape;1367;p77"/>
          <p:cNvGraphicFramePr/>
          <p:nvPr/>
        </p:nvGraphicFramePr>
        <p:xfrm>
          <a:off x="2309038" y="2583878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Owned Practice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68" name="Google Shape;1368;p77"/>
          <p:cNvSpPr/>
          <p:nvPr/>
        </p:nvSpPr>
        <p:spPr>
          <a:xfrm>
            <a:off x="2461113" y="2660566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9" name="Google Shape;1369;p77"/>
          <p:cNvSpPr/>
          <p:nvPr/>
        </p:nvSpPr>
        <p:spPr>
          <a:xfrm>
            <a:off x="2594200" y="27241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0" name="Google Shape;1370;p77"/>
          <p:cNvSpPr/>
          <p:nvPr/>
        </p:nvSpPr>
        <p:spPr>
          <a:xfrm>
            <a:off x="2419263" y="3194472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1" name="Google Shape;1371;p77"/>
          <p:cNvSpPr/>
          <p:nvPr/>
        </p:nvSpPr>
        <p:spPr>
          <a:xfrm>
            <a:off x="2937020" y="2763834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72" name="Google Shape;1372;p77"/>
          <p:cNvGrpSpPr/>
          <p:nvPr/>
        </p:nvGrpSpPr>
        <p:grpSpPr>
          <a:xfrm>
            <a:off x="2749937" y="2815672"/>
            <a:ext cx="670419" cy="225928"/>
            <a:chOff x="6127600" y="4532275"/>
            <a:chExt cx="2009650" cy="940975"/>
          </a:xfrm>
        </p:grpSpPr>
        <p:sp>
          <p:nvSpPr>
            <p:cNvPr id="1373" name="Google Shape;1373;p77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77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77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376" name="Google Shape;1376;p77"/>
          <p:cNvGraphicFramePr/>
          <p:nvPr/>
        </p:nvGraphicFramePr>
        <p:xfrm>
          <a:off x="5283700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   Collaborative Tasks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377" name="Google Shape;1377;p77"/>
          <p:cNvGraphicFramePr/>
          <p:nvPr/>
        </p:nvGraphicFramePr>
        <p:xfrm>
          <a:off x="7356650" y="134400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78" name="Google Shape;1378;p77"/>
          <p:cNvSpPr/>
          <p:nvPr/>
        </p:nvSpPr>
        <p:spPr>
          <a:xfrm>
            <a:off x="8024125" y="16939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9" name="Google Shape;1379;p77"/>
          <p:cNvSpPr/>
          <p:nvPr/>
        </p:nvSpPr>
        <p:spPr>
          <a:xfrm>
            <a:off x="7965625" y="14175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0" name="Google Shape;1380;p77"/>
          <p:cNvSpPr/>
          <p:nvPr/>
        </p:nvSpPr>
        <p:spPr>
          <a:xfrm>
            <a:off x="76042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1" name="Google Shape;1381;p77"/>
          <p:cNvSpPr/>
          <p:nvPr/>
        </p:nvSpPr>
        <p:spPr>
          <a:xfrm>
            <a:off x="83270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2" name="Google Shape;1382;p77"/>
          <p:cNvSpPr txBox="1"/>
          <p:nvPr/>
        </p:nvSpPr>
        <p:spPr>
          <a:xfrm>
            <a:off x="8074475" y="16335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3" name="Google Shape;1383;p77"/>
          <p:cNvSpPr/>
          <p:nvPr/>
        </p:nvSpPr>
        <p:spPr>
          <a:xfrm>
            <a:off x="7747475" y="16634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4" name="Google Shape;1384;p77"/>
          <p:cNvSpPr txBox="1"/>
          <p:nvPr/>
        </p:nvSpPr>
        <p:spPr>
          <a:xfrm>
            <a:off x="3156475" y="1824050"/>
            <a:ext cx="2808600" cy="6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Teacher  guided through flexible grouping to allow more one on one guided practice. Could be based on extension, intervention, and/or misconception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Differentiated Lessons from Big Ideas Curriculum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5" name="Google Shape;1385;p77"/>
          <p:cNvSpPr txBox="1"/>
          <p:nvPr/>
        </p:nvSpPr>
        <p:spPr>
          <a:xfrm>
            <a:off x="5072625" y="3721175"/>
            <a:ext cx="2054700" cy="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Exploration, elaborate with higher order thinking problem task, keep kids in heterogeneous grouping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86" name="Google Shape;1386;p77"/>
          <p:cNvGrpSpPr/>
          <p:nvPr/>
        </p:nvGrpSpPr>
        <p:grpSpPr>
          <a:xfrm rot="-543662">
            <a:off x="5639782" y="2779134"/>
            <a:ext cx="741508" cy="560908"/>
            <a:chOff x="645176" y="811075"/>
            <a:chExt cx="748574" cy="735600"/>
          </a:xfrm>
        </p:grpSpPr>
        <p:sp>
          <p:nvSpPr>
            <p:cNvPr id="1387" name="Google Shape;1387;p77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77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77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77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77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77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7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7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77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77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97" name="Google Shape;1397;p77"/>
          <p:cNvGrpSpPr/>
          <p:nvPr/>
        </p:nvGrpSpPr>
        <p:grpSpPr>
          <a:xfrm rot="2212194">
            <a:off x="6294962" y="2710082"/>
            <a:ext cx="340734" cy="567578"/>
            <a:chOff x="-621129" y="1398329"/>
            <a:chExt cx="385446" cy="642057"/>
          </a:xfrm>
        </p:grpSpPr>
        <p:sp>
          <p:nvSpPr>
            <p:cNvPr id="1398" name="Google Shape;1398;p77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77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77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01" name="Google Shape;1401;p77"/>
          <p:cNvGrpSpPr/>
          <p:nvPr/>
        </p:nvGrpSpPr>
        <p:grpSpPr>
          <a:xfrm rot="-1019874">
            <a:off x="5966870" y="2982967"/>
            <a:ext cx="373267" cy="507580"/>
            <a:chOff x="-621129" y="1398329"/>
            <a:chExt cx="385446" cy="642057"/>
          </a:xfrm>
        </p:grpSpPr>
        <p:sp>
          <p:nvSpPr>
            <p:cNvPr id="1402" name="Google Shape;1402;p77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77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77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05" name="Google Shape;1405;p7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06" name="Google Shape;1406;p77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7" name="Google Shape;1407;p77"/>
          <p:cNvSpPr txBox="1">
            <a:spLocks noGrp="1"/>
          </p:cNvSpPr>
          <p:nvPr>
            <p:ph type="sldNum" idx="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08" name="Google Shape;1408;p7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09" name="Google Shape;1409;p77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0" name="Google Shape;1410;p77"/>
          <p:cNvSpPr txBox="1"/>
          <p:nvPr/>
        </p:nvSpPr>
        <p:spPr>
          <a:xfrm>
            <a:off x="1916200" y="3725950"/>
            <a:ext cx="23379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Explain and elaborate using technology, your turn, online student edition, with tutorial video, desmos, dynamic classroom, online quiz, khan academy, etc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11" name="Google Shape;1411;p77"/>
          <p:cNvGraphicFramePr/>
          <p:nvPr/>
        </p:nvGraphicFramePr>
        <p:xfrm>
          <a:off x="321400" y="481625"/>
          <a:ext cx="8548550" cy="3047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9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Engage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Explore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Explain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Elaborate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Evaluate</a:t>
                      </a: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78"/>
          <p:cNvSpPr/>
          <p:nvPr/>
        </p:nvSpPr>
        <p:spPr>
          <a:xfrm>
            <a:off x="7644025" y="15010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7" name="Google Shape;1417;p78"/>
          <p:cNvSpPr txBox="1"/>
          <p:nvPr/>
        </p:nvSpPr>
        <p:spPr>
          <a:xfrm>
            <a:off x="-24037" y="6179"/>
            <a:ext cx="9826025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Mathematics Class Shift with Effective Use of Technology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18" name="Google Shape;1418;p78"/>
          <p:cNvSpPr txBox="1"/>
          <p:nvPr/>
        </p:nvSpPr>
        <p:spPr>
          <a:xfrm>
            <a:off x="117375" y="2401981"/>
            <a:ext cx="20547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Engagement: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connections between past and present learning experiences. Focus students’ thinking on the learning outcomes of the day and engage student in concept, process, or skill to be learned.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9" name="Google Shape;1419;p78"/>
          <p:cNvSpPr txBox="1"/>
          <p:nvPr/>
        </p:nvSpPr>
        <p:spPr>
          <a:xfrm>
            <a:off x="7335600" y="2482731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Evaluate-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Encourages learners to assess their understanding and abilities and lets teachers evaluate students’ understanding of key concepts and skill development.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20" name="Google Shape;1420;p78"/>
          <p:cNvGraphicFramePr/>
          <p:nvPr/>
        </p:nvGraphicFramePr>
        <p:xfrm>
          <a:off x="-24037" y="4095575"/>
          <a:ext cx="9142100" cy="8084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0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Mini Lesson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45-60 (MS)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15 - 20 mins (2 rotations)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 (HS)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21" name="Google Shape;1421;p78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22" name="Google Shape;1422;p78"/>
          <p:cNvSpPr/>
          <p:nvPr/>
        </p:nvSpPr>
        <p:spPr>
          <a:xfrm>
            <a:off x="1946025" y="19885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3" name="Google Shape;1423;p78"/>
          <p:cNvSpPr/>
          <p:nvPr/>
        </p:nvSpPr>
        <p:spPr>
          <a:xfrm>
            <a:off x="6883150" y="1840875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424" name="Google Shape;1424;p78"/>
          <p:cNvGraphicFramePr/>
          <p:nvPr/>
        </p:nvGraphicFramePr>
        <p:xfrm>
          <a:off x="352975" y="1343991"/>
          <a:ext cx="1544950" cy="10679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8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 Lesson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25" name="Google Shape;1425;p78"/>
          <p:cNvGrpSpPr/>
          <p:nvPr/>
        </p:nvGrpSpPr>
        <p:grpSpPr>
          <a:xfrm>
            <a:off x="463375" y="1423881"/>
            <a:ext cx="1324500" cy="729443"/>
            <a:chOff x="234750" y="217175"/>
            <a:chExt cx="1324500" cy="972591"/>
          </a:xfrm>
        </p:grpSpPr>
        <p:sp>
          <p:nvSpPr>
            <p:cNvPr id="1426" name="Google Shape;1426;p78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78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78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78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78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78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32" name="Google Shape;1432;p78"/>
          <p:cNvGraphicFramePr/>
          <p:nvPr/>
        </p:nvGraphicFramePr>
        <p:xfrm>
          <a:off x="2716288" y="1335253"/>
          <a:ext cx="1544950" cy="10058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6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33" name="Google Shape;1433;p78"/>
          <p:cNvGrpSpPr/>
          <p:nvPr/>
        </p:nvGrpSpPr>
        <p:grpSpPr>
          <a:xfrm>
            <a:off x="2826514" y="1372439"/>
            <a:ext cx="1324500" cy="709569"/>
            <a:chOff x="1903575" y="173075"/>
            <a:chExt cx="1324500" cy="1060800"/>
          </a:xfrm>
        </p:grpSpPr>
        <p:sp>
          <p:nvSpPr>
            <p:cNvPr id="1434" name="Google Shape;1434;p78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78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78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78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78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78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78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41" name="Google Shape;1441;p78"/>
          <p:cNvGraphicFramePr/>
          <p:nvPr/>
        </p:nvGraphicFramePr>
        <p:xfrm>
          <a:off x="7356650" y="134400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42" name="Google Shape;1442;p78"/>
          <p:cNvSpPr/>
          <p:nvPr/>
        </p:nvSpPr>
        <p:spPr>
          <a:xfrm>
            <a:off x="8024125" y="16939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3" name="Google Shape;1443;p78"/>
          <p:cNvSpPr/>
          <p:nvPr/>
        </p:nvSpPr>
        <p:spPr>
          <a:xfrm>
            <a:off x="7965625" y="14175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4" name="Google Shape;1444;p78"/>
          <p:cNvSpPr/>
          <p:nvPr/>
        </p:nvSpPr>
        <p:spPr>
          <a:xfrm>
            <a:off x="76042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5" name="Google Shape;1445;p78"/>
          <p:cNvSpPr/>
          <p:nvPr/>
        </p:nvSpPr>
        <p:spPr>
          <a:xfrm>
            <a:off x="83270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6" name="Google Shape;1446;p78"/>
          <p:cNvSpPr txBox="1"/>
          <p:nvPr/>
        </p:nvSpPr>
        <p:spPr>
          <a:xfrm>
            <a:off x="8074475" y="16335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47" name="Google Shape;1447;p78"/>
          <p:cNvSpPr/>
          <p:nvPr/>
        </p:nvSpPr>
        <p:spPr>
          <a:xfrm>
            <a:off x="7747475" y="16634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8" name="Google Shape;1448;p78"/>
          <p:cNvSpPr txBox="1"/>
          <p:nvPr/>
        </p:nvSpPr>
        <p:spPr>
          <a:xfrm>
            <a:off x="2282375" y="2419275"/>
            <a:ext cx="2337900" cy="97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Teacher  guided through flexible grouping to allow more one on one guided practice. Could be based on extension, intervention, and/or misconception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Differentiated Lessons from Big Ideas Curriculum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9" name="Google Shape;1449;p78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27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50" name="Google Shape;1450;p78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1" name="Google Shape;1451;p78"/>
          <p:cNvSpPr txBox="1">
            <a:spLocks noGrp="1"/>
          </p:cNvSpPr>
          <p:nvPr>
            <p:ph type="sldNum" idx="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27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452" name="Google Shape;145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53" name="Google Shape;1453;p78"/>
          <p:cNvSpPr txBox="1"/>
          <p:nvPr/>
        </p:nvSpPr>
        <p:spPr>
          <a:xfrm>
            <a:off x="15425" y="48952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ese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454" name="Google Shape;1454;p78"/>
          <p:cNvGraphicFramePr/>
          <p:nvPr/>
        </p:nvGraphicFramePr>
        <p:xfrm>
          <a:off x="321400" y="481625"/>
          <a:ext cx="8548550" cy="3047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9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/>
                        <a:t>Engage</a:t>
                      </a:r>
                      <a:endParaRPr sz="8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Explore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Explain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Elaborate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dirty="0"/>
                        <a:t>Evaluate</a:t>
                      </a:r>
                      <a:endParaRPr sz="8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55" name="Google Shape;1455;p78"/>
          <p:cNvGraphicFramePr/>
          <p:nvPr/>
        </p:nvGraphicFramePr>
        <p:xfrm>
          <a:off x="5006075" y="1335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Owned Practice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56" name="Google Shape;1456;p78"/>
          <p:cNvSpPr/>
          <p:nvPr/>
        </p:nvSpPr>
        <p:spPr>
          <a:xfrm>
            <a:off x="5158150" y="1411928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7" name="Google Shape;1457;p78"/>
          <p:cNvSpPr/>
          <p:nvPr/>
        </p:nvSpPr>
        <p:spPr>
          <a:xfrm>
            <a:off x="5291238" y="1475503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8" name="Google Shape;1458;p78"/>
          <p:cNvSpPr/>
          <p:nvPr/>
        </p:nvSpPr>
        <p:spPr>
          <a:xfrm>
            <a:off x="5116300" y="1945834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9" name="Google Shape;1459;p78"/>
          <p:cNvSpPr/>
          <p:nvPr/>
        </p:nvSpPr>
        <p:spPr>
          <a:xfrm>
            <a:off x="5634058" y="1515197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60" name="Google Shape;1460;p78"/>
          <p:cNvGrpSpPr/>
          <p:nvPr/>
        </p:nvGrpSpPr>
        <p:grpSpPr>
          <a:xfrm>
            <a:off x="5446974" y="1567034"/>
            <a:ext cx="670419" cy="225928"/>
            <a:chOff x="6127600" y="4532275"/>
            <a:chExt cx="2009650" cy="940975"/>
          </a:xfrm>
        </p:grpSpPr>
        <p:sp>
          <p:nvSpPr>
            <p:cNvPr id="1461" name="Google Shape;1461;p78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78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78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64" name="Google Shape;1464;p78"/>
          <p:cNvSpPr txBox="1"/>
          <p:nvPr/>
        </p:nvSpPr>
        <p:spPr>
          <a:xfrm>
            <a:off x="4613238" y="2477313"/>
            <a:ext cx="23379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Explain and elaborate using technology, your turn, online student edition, with tutorial video, desmos, dynamic classroom, online quiz, khan academy, etc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9" name="Google Shape;1469;p79"/>
          <p:cNvSpPr/>
          <p:nvPr/>
        </p:nvSpPr>
        <p:spPr>
          <a:xfrm>
            <a:off x="7644025" y="15010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0" name="Google Shape;1470;p79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Mathematics Class Shift with Collaborative Practice</a:t>
            </a:r>
            <a:endParaRPr sz="2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1" name="Google Shape;1471;p79"/>
          <p:cNvSpPr txBox="1"/>
          <p:nvPr/>
        </p:nvSpPr>
        <p:spPr>
          <a:xfrm>
            <a:off x="117375" y="2401981"/>
            <a:ext cx="2054700" cy="11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Engagement: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Make connections between past and present learning experiences. Focus students’ thinking on the learning outcomes of the day and engage student in concept, process, or skill to be learned.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2" name="Google Shape;1472;p79"/>
          <p:cNvSpPr txBox="1"/>
          <p:nvPr/>
        </p:nvSpPr>
        <p:spPr>
          <a:xfrm>
            <a:off x="7335600" y="2482731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Evaluate- </a:t>
            </a:r>
            <a:r>
              <a:rPr lang="en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Encourages learners to assess their understanding and abilities and lets teachers evaluate students’ understanding of key concepts and skill development.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73" name="Google Shape;1473;p79"/>
          <p:cNvGraphicFramePr/>
          <p:nvPr/>
        </p:nvGraphicFramePr>
        <p:xfrm>
          <a:off x="-24037" y="4095575"/>
          <a:ext cx="9142100" cy="8084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0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Mini Lesson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45-60 (MS)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15 - 20 mins (2 rotations)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 (HS)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474" name="Google Shape;1474;p79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75" name="Google Shape;1475;p79"/>
          <p:cNvSpPr/>
          <p:nvPr/>
        </p:nvSpPr>
        <p:spPr>
          <a:xfrm>
            <a:off x="2042513" y="2045975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6" name="Google Shape;1476;p79"/>
          <p:cNvSpPr/>
          <p:nvPr/>
        </p:nvSpPr>
        <p:spPr>
          <a:xfrm>
            <a:off x="6881725" y="2004425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477" name="Google Shape;1477;p79"/>
          <p:cNvGraphicFramePr/>
          <p:nvPr/>
        </p:nvGraphicFramePr>
        <p:xfrm>
          <a:off x="352975" y="1343991"/>
          <a:ext cx="1544950" cy="10679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8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43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 Lesson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478" name="Google Shape;1478;p79"/>
          <p:cNvGrpSpPr/>
          <p:nvPr/>
        </p:nvGrpSpPr>
        <p:grpSpPr>
          <a:xfrm>
            <a:off x="463375" y="1423881"/>
            <a:ext cx="1324500" cy="729443"/>
            <a:chOff x="234750" y="217175"/>
            <a:chExt cx="1324500" cy="972591"/>
          </a:xfrm>
        </p:grpSpPr>
        <p:sp>
          <p:nvSpPr>
            <p:cNvPr id="1479" name="Google Shape;1479;p79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79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79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79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79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79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85" name="Google Shape;1485;p79"/>
          <p:cNvGraphicFramePr/>
          <p:nvPr/>
        </p:nvGraphicFramePr>
        <p:xfrm>
          <a:off x="4979963" y="1343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         Collaborative Tasks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86" name="Google Shape;1486;p79"/>
          <p:cNvGraphicFramePr/>
          <p:nvPr/>
        </p:nvGraphicFramePr>
        <p:xfrm>
          <a:off x="7356650" y="134400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487" name="Google Shape;1487;p79"/>
          <p:cNvSpPr/>
          <p:nvPr/>
        </p:nvSpPr>
        <p:spPr>
          <a:xfrm>
            <a:off x="8024125" y="16939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8" name="Google Shape;1488;p79"/>
          <p:cNvSpPr/>
          <p:nvPr/>
        </p:nvSpPr>
        <p:spPr>
          <a:xfrm>
            <a:off x="7965625" y="14175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9" name="Google Shape;1489;p79"/>
          <p:cNvSpPr/>
          <p:nvPr/>
        </p:nvSpPr>
        <p:spPr>
          <a:xfrm>
            <a:off x="76042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0" name="Google Shape;1490;p79"/>
          <p:cNvSpPr/>
          <p:nvPr/>
        </p:nvSpPr>
        <p:spPr>
          <a:xfrm>
            <a:off x="8327025" y="18866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1" name="Google Shape;1491;p79"/>
          <p:cNvSpPr txBox="1"/>
          <p:nvPr/>
        </p:nvSpPr>
        <p:spPr>
          <a:xfrm>
            <a:off x="8074475" y="16335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492" name="Google Shape;1492;p79"/>
          <p:cNvSpPr/>
          <p:nvPr/>
        </p:nvSpPr>
        <p:spPr>
          <a:xfrm>
            <a:off x="7747475" y="16634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3" name="Google Shape;1493;p79"/>
          <p:cNvSpPr txBox="1"/>
          <p:nvPr/>
        </p:nvSpPr>
        <p:spPr>
          <a:xfrm>
            <a:off x="4768888" y="2459225"/>
            <a:ext cx="2054700" cy="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Exploration, elaborate with higher order thinking problem task, keep kids in heterogeneous grouping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94" name="Google Shape;1494;p79"/>
          <p:cNvGrpSpPr/>
          <p:nvPr/>
        </p:nvGrpSpPr>
        <p:grpSpPr>
          <a:xfrm rot="-543662">
            <a:off x="5336045" y="1517184"/>
            <a:ext cx="741508" cy="560908"/>
            <a:chOff x="645176" y="811075"/>
            <a:chExt cx="748574" cy="735600"/>
          </a:xfrm>
        </p:grpSpPr>
        <p:sp>
          <p:nvSpPr>
            <p:cNvPr id="1495" name="Google Shape;1495;p79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79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79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79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79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79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79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79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79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79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5" name="Google Shape;1505;p79"/>
          <p:cNvGrpSpPr/>
          <p:nvPr/>
        </p:nvGrpSpPr>
        <p:grpSpPr>
          <a:xfrm rot="2212194">
            <a:off x="5991224" y="1448132"/>
            <a:ext cx="340734" cy="567578"/>
            <a:chOff x="-621129" y="1398329"/>
            <a:chExt cx="385446" cy="642057"/>
          </a:xfrm>
        </p:grpSpPr>
        <p:sp>
          <p:nvSpPr>
            <p:cNvPr id="1506" name="Google Shape;1506;p79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79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79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09" name="Google Shape;1509;p79"/>
          <p:cNvGrpSpPr/>
          <p:nvPr/>
        </p:nvGrpSpPr>
        <p:grpSpPr>
          <a:xfrm rot="-1019874">
            <a:off x="5663132" y="1721017"/>
            <a:ext cx="373267" cy="507580"/>
            <a:chOff x="-621129" y="1398329"/>
            <a:chExt cx="385446" cy="642057"/>
          </a:xfrm>
        </p:grpSpPr>
        <p:sp>
          <p:nvSpPr>
            <p:cNvPr id="1510" name="Google Shape;1510;p79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79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79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13" name="Google Shape;1513;p79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28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4" name="Google Shape;1514;p79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5" name="Google Shape;1515;p79"/>
          <p:cNvSpPr txBox="1">
            <a:spLocks noGrp="1"/>
          </p:cNvSpPr>
          <p:nvPr>
            <p:ph type="sldNum" idx="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28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16" name="Google Shape;1516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79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518" name="Google Shape;1518;p79"/>
          <p:cNvGraphicFramePr/>
          <p:nvPr/>
        </p:nvGraphicFramePr>
        <p:xfrm>
          <a:off x="321400" y="481625"/>
          <a:ext cx="8548550" cy="3047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958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18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81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Engage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Explore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Explain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Elaborate</a:t>
                      </a:r>
                      <a:endParaRPr sz="8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/>
                        <a:t>Evaluate</a:t>
                      </a:r>
                      <a:endParaRPr sz="8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519" name="Google Shape;1519;p79"/>
          <p:cNvGraphicFramePr/>
          <p:nvPr/>
        </p:nvGraphicFramePr>
        <p:xfrm>
          <a:off x="2662838" y="129345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Owned Practice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20" name="Google Shape;1520;p79"/>
          <p:cNvSpPr/>
          <p:nvPr/>
        </p:nvSpPr>
        <p:spPr>
          <a:xfrm>
            <a:off x="2814913" y="13701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1" name="Google Shape;1521;p79"/>
          <p:cNvSpPr/>
          <p:nvPr/>
        </p:nvSpPr>
        <p:spPr>
          <a:xfrm>
            <a:off x="2948000" y="1433716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2" name="Google Shape;1522;p79"/>
          <p:cNvSpPr/>
          <p:nvPr/>
        </p:nvSpPr>
        <p:spPr>
          <a:xfrm>
            <a:off x="2773063" y="19040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3" name="Google Shape;1523;p79"/>
          <p:cNvSpPr/>
          <p:nvPr/>
        </p:nvSpPr>
        <p:spPr>
          <a:xfrm>
            <a:off x="3290820" y="14734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24" name="Google Shape;1524;p79"/>
          <p:cNvGrpSpPr/>
          <p:nvPr/>
        </p:nvGrpSpPr>
        <p:grpSpPr>
          <a:xfrm>
            <a:off x="3103737" y="1525247"/>
            <a:ext cx="670419" cy="225928"/>
            <a:chOff x="6127600" y="4532275"/>
            <a:chExt cx="2009650" cy="940975"/>
          </a:xfrm>
        </p:grpSpPr>
        <p:sp>
          <p:nvSpPr>
            <p:cNvPr id="1525" name="Google Shape;1525;p79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79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79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28" name="Google Shape;1528;p79"/>
          <p:cNvSpPr txBox="1"/>
          <p:nvPr/>
        </p:nvSpPr>
        <p:spPr>
          <a:xfrm>
            <a:off x="2270000" y="2435525"/>
            <a:ext cx="23379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Explain and elaborate using technology, your turn, online student edition, with tutorial video, desmos, dynamic classroom, online quiz, khan academy, etc</a:t>
            </a:r>
            <a:endParaRPr sz="9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3" name="Google Shape;1533;p80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4" name="Google Shape;1534;p80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4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PHYSICAL EDUCATION 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9" name="Google Shape;1539;p81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40" name="Google Shape;1540;p81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488296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81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 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with Targeted Pull-Out for</a:t>
            </a:r>
            <a:r>
              <a:rPr lang="en" sz="2600" b="1" dirty="0">
                <a:solidFill>
                  <a:srgbClr val="9900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2200" b="1" dirty="0">
                <a:solidFill>
                  <a:schemeClr val="accent2"/>
                </a:solidFill>
                <a:latin typeface="Roboto"/>
                <a:ea typeface="Roboto"/>
                <a:cs typeface="Roboto"/>
                <a:sym typeface="Roboto"/>
              </a:rPr>
              <a:t>Physical Education</a:t>
            </a:r>
            <a:endParaRPr sz="2200" b="1" dirty="0">
              <a:solidFill>
                <a:schemeClr val="accen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2" name="Google Shape;1542;p81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3" name="Google Shape;1543;p81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44" name="Google Shape;1544;p81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45" name="Google Shape;1545;p81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6" name="Google Shape;1546;p81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7" name="Google Shape;1547;p81"/>
          <p:cNvSpPr txBox="1"/>
          <p:nvPr/>
        </p:nvSpPr>
        <p:spPr>
          <a:xfrm>
            <a:off x="4011625" y="2650358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48" name="Google Shape;1548;p81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549" name="Google Shape;1549;p81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550" name="Google Shape;1550;p81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1551" name="Google Shape;1551;p81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81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81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81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81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81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557" name="Google Shape;1557;p81"/>
          <p:cNvGraphicFramePr/>
          <p:nvPr/>
        </p:nvGraphicFramePr>
        <p:xfrm>
          <a:off x="3774550" y="90111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558" name="Google Shape;1558;p81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59" name="Google Shape;1559;p81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0" name="Google Shape;1560;p81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1" name="Google Shape;1561;p81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2" name="Google Shape;1562;p81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63" name="Google Shape;1563;p81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1564" name="Google Shape;1564;p81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81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81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567" name="Google Shape;1567;p81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568" name="Google Shape;1568;p81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1569" name="Google Shape;1569;p81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81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81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81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81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81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5" name="Google Shape;1575;p81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6" name="Google Shape;1576;p81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7" name="Google Shape;1577;p81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8" name="Google Shape;1578;p81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9" name="Google Shape;1579;p81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580" name="Google Shape;1580;p81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581" name="Google Shape;1581;p81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2" name="Google Shape;1582;p81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3" name="Google Shape;1583;p81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4" name="Google Shape;1584;p81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5" name="Google Shape;1585;p81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86" name="Google Shape;1586;p81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587" name="Google Shape;1587;p81"/>
          <p:cNvGraphicFramePr/>
          <p:nvPr/>
        </p:nvGraphicFramePr>
        <p:xfrm>
          <a:off x="5527150" y="434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588" name="Google Shape;1588;p81"/>
          <p:cNvGrpSpPr/>
          <p:nvPr/>
        </p:nvGrpSpPr>
        <p:grpSpPr>
          <a:xfrm>
            <a:off x="5637375" y="472706"/>
            <a:ext cx="1324500" cy="795600"/>
            <a:chOff x="1903575" y="173075"/>
            <a:chExt cx="1324500" cy="1060800"/>
          </a:xfrm>
        </p:grpSpPr>
        <p:sp>
          <p:nvSpPr>
            <p:cNvPr id="1589" name="Google Shape;1589;p81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0" name="Google Shape;1590;p81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1" name="Google Shape;1591;p81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2" name="Google Shape;1592;p81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3" name="Google Shape;1593;p81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4" name="Google Shape;1594;p81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5" name="Google Shape;1595;p81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96" name="Google Shape;1596;p81"/>
          <p:cNvSpPr txBox="1"/>
          <p:nvPr/>
        </p:nvSpPr>
        <p:spPr>
          <a:xfrm>
            <a:off x="5325850" y="150948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needed; Consider strategies to ensure all students have instructional 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97" name="Google Shape;1597;p81"/>
          <p:cNvGrpSpPr/>
          <p:nvPr/>
        </p:nvGrpSpPr>
        <p:grpSpPr>
          <a:xfrm rot="-543662">
            <a:off x="3953007" y="1074787"/>
            <a:ext cx="741508" cy="560908"/>
            <a:chOff x="645176" y="811075"/>
            <a:chExt cx="748574" cy="735600"/>
          </a:xfrm>
        </p:grpSpPr>
        <p:sp>
          <p:nvSpPr>
            <p:cNvPr id="1598" name="Google Shape;1598;p81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81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81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81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81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3" name="Google Shape;1603;p81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8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8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81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81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8" name="Google Shape;1608;p81"/>
          <p:cNvGrpSpPr/>
          <p:nvPr/>
        </p:nvGrpSpPr>
        <p:grpSpPr>
          <a:xfrm>
            <a:off x="4345903" y="1316600"/>
            <a:ext cx="827163" cy="366968"/>
            <a:chOff x="4585087" y="1943503"/>
            <a:chExt cx="670419" cy="301337"/>
          </a:xfrm>
        </p:grpSpPr>
        <p:sp>
          <p:nvSpPr>
            <p:cNvPr id="1609" name="Google Shape;1609;p81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81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81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2" name="Google Shape;1612;p81"/>
          <p:cNvGrpSpPr/>
          <p:nvPr/>
        </p:nvGrpSpPr>
        <p:grpSpPr>
          <a:xfrm rot="-1019874">
            <a:off x="4689757" y="978180"/>
            <a:ext cx="373267" cy="507580"/>
            <a:chOff x="-621129" y="1398329"/>
            <a:chExt cx="385446" cy="642057"/>
          </a:xfrm>
        </p:grpSpPr>
        <p:sp>
          <p:nvSpPr>
            <p:cNvPr id="1613" name="Google Shape;1613;p81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4" name="Google Shape;1614;p81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81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616" name="Google Shape;1616;p81"/>
          <p:cNvCxnSpPr/>
          <p:nvPr/>
        </p:nvCxnSpPr>
        <p:spPr>
          <a:xfrm rot="10800000" flipH="1">
            <a:off x="4781050" y="2108063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1617" name="Google Shape;1617;p8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sp>
        <p:nvSpPr>
          <p:cNvPr id="1618" name="Google Shape;1618;p81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9" name="Google Shape;1619;p81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30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620" name="Google Shape;1620;p8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1" name="Google Shape;1621;p81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p82"/>
          <p:cNvSpPr/>
          <p:nvPr/>
        </p:nvSpPr>
        <p:spPr>
          <a:xfrm>
            <a:off x="7617000" y="1632206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7" name="Google Shape;1627;p82"/>
          <p:cNvSpPr txBox="1"/>
          <p:nvPr/>
        </p:nvSpPr>
        <p:spPr>
          <a:xfrm>
            <a:off x="15413" y="208029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chemeClr val="accent2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Physical Education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                                           Flexible Playlist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28" name="Google Shape;1628;p82"/>
          <p:cNvSpPr txBox="1"/>
          <p:nvPr/>
        </p:nvSpPr>
        <p:spPr>
          <a:xfrm>
            <a:off x="7013075" y="2637544"/>
            <a:ext cx="21306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Evaluate: STEM or Performance Assessment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629" name="Google Shape;1629;p82"/>
          <p:cNvGraphicFramePr/>
          <p:nvPr/>
        </p:nvGraphicFramePr>
        <p:xfrm>
          <a:off x="15413" y="4117575"/>
          <a:ext cx="9142100" cy="8215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6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Opening and Check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Student Playlist with order based on need, choice, interest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40-45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25-30 minutes on Flexible Playlist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30-40 minutes on Flexible Playlist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30" name="Google Shape;1630;p82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31" name="Google Shape;1631;p82"/>
          <p:cNvGrpSpPr/>
          <p:nvPr/>
        </p:nvGrpSpPr>
        <p:grpSpPr>
          <a:xfrm>
            <a:off x="2862000" y="157444"/>
            <a:ext cx="3952200" cy="3843169"/>
            <a:chOff x="2862000" y="362325"/>
            <a:chExt cx="3952200" cy="5124225"/>
          </a:xfrm>
        </p:grpSpPr>
        <p:sp>
          <p:nvSpPr>
            <p:cNvPr id="1632" name="Google Shape;1632;p82"/>
            <p:cNvSpPr/>
            <p:nvPr/>
          </p:nvSpPr>
          <p:spPr>
            <a:xfrm>
              <a:off x="2862000" y="652950"/>
              <a:ext cx="3952200" cy="4833600"/>
            </a:xfrm>
            <a:prstGeom prst="roundRect">
              <a:avLst>
                <a:gd name="adj" fmla="val 1227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82"/>
            <p:cNvSpPr/>
            <p:nvPr/>
          </p:nvSpPr>
          <p:spPr>
            <a:xfrm>
              <a:off x="3067950" y="781175"/>
              <a:ext cx="3532200" cy="4556400"/>
            </a:xfrm>
            <a:prstGeom prst="roundRect">
              <a:avLst>
                <a:gd name="adj" fmla="val 12239"/>
              </a:avLst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82"/>
            <p:cNvSpPr/>
            <p:nvPr/>
          </p:nvSpPr>
          <p:spPr>
            <a:xfrm>
              <a:off x="3988050" y="781175"/>
              <a:ext cx="1749000" cy="11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82"/>
            <p:cNvSpPr/>
            <p:nvPr/>
          </p:nvSpPr>
          <p:spPr>
            <a:xfrm>
              <a:off x="3988050" y="583475"/>
              <a:ext cx="1749000" cy="276300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82"/>
            <p:cNvSpPr/>
            <p:nvPr/>
          </p:nvSpPr>
          <p:spPr>
            <a:xfrm>
              <a:off x="4584725" y="362325"/>
              <a:ext cx="548700" cy="445200"/>
            </a:xfrm>
            <a:prstGeom prst="ellipse">
              <a:avLst/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82"/>
            <p:cNvSpPr/>
            <p:nvPr/>
          </p:nvSpPr>
          <p:spPr>
            <a:xfrm>
              <a:off x="4679700" y="484350"/>
              <a:ext cx="327000" cy="2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38" name="Google Shape;1638;p82"/>
          <p:cNvSpPr/>
          <p:nvPr/>
        </p:nvSpPr>
        <p:spPr>
          <a:xfrm>
            <a:off x="1772463" y="1960772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639" name="Google Shape;1639;p82"/>
          <p:cNvGraphicFramePr/>
          <p:nvPr/>
        </p:nvGraphicFramePr>
        <p:xfrm>
          <a:off x="2005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40" name="Google Shape;1640;p82"/>
          <p:cNvGrpSpPr/>
          <p:nvPr/>
        </p:nvGrpSpPr>
        <p:grpSpPr>
          <a:xfrm>
            <a:off x="310950" y="1591631"/>
            <a:ext cx="1324500" cy="729443"/>
            <a:chOff x="234750" y="217175"/>
            <a:chExt cx="1324500" cy="972591"/>
          </a:xfrm>
        </p:grpSpPr>
        <p:sp>
          <p:nvSpPr>
            <p:cNvPr id="1641" name="Google Shape;1641;p82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2" name="Google Shape;1642;p82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82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82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82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82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647" name="Google Shape;1647;p82"/>
          <p:cNvGraphicFramePr/>
          <p:nvPr/>
        </p:nvGraphicFramePr>
        <p:xfrm>
          <a:off x="3231688" y="1775981"/>
          <a:ext cx="1544950" cy="1000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48" name="Google Shape;1648;p82"/>
          <p:cNvGraphicFramePr/>
          <p:nvPr/>
        </p:nvGraphicFramePr>
        <p:xfrm>
          <a:off x="3238338" y="61781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649" name="Google Shape;1649;p82"/>
          <p:cNvGraphicFramePr/>
          <p:nvPr/>
        </p:nvGraphicFramePr>
        <p:xfrm>
          <a:off x="4900675" y="1775981"/>
          <a:ext cx="1544950" cy="100685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50" name="Google Shape;1650;p82"/>
          <p:cNvGrpSpPr/>
          <p:nvPr/>
        </p:nvGrpSpPr>
        <p:grpSpPr>
          <a:xfrm>
            <a:off x="5110668" y="1774019"/>
            <a:ext cx="1124975" cy="715070"/>
            <a:chOff x="3775650" y="2504175"/>
            <a:chExt cx="1231500" cy="1105550"/>
          </a:xfrm>
        </p:grpSpPr>
        <p:sp>
          <p:nvSpPr>
            <p:cNvPr id="1651" name="Google Shape;1651;p82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82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82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82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82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82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82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82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82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82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82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662" name="Google Shape;1662;p82"/>
          <p:cNvGraphicFramePr/>
          <p:nvPr/>
        </p:nvGraphicFramePr>
        <p:xfrm>
          <a:off x="7329625" y="1520100"/>
          <a:ext cx="1544950" cy="11682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63" name="Google Shape;1663;p82"/>
          <p:cNvSpPr/>
          <p:nvPr/>
        </p:nvSpPr>
        <p:spPr>
          <a:xfrm>
            <a:off x="7997100" y="1825031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4" name="Google Shape;1664;p82"/>
          <p:cNvSpPr/>
          <p:nvPr/>
        </p:nvSpPr>
        <p:spPr>
          <a:xfrm>
            <a:off x="7938600" y="1548712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5" name="Google Shape;1665;p82"/>
          <p:cNvSpPr/>
          <p:nvPr/>
        </p:nvSpPr>
        <p:spPr>
          <a:xfrm>
            <a:off x="7577200" y="2017744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6" name="Google Shape;1666;p82"/>
          <p:cNvSpPr/>
          <p:nvPr/>
        </p:nvSpPr>
        <p:spPr>
          <a:xfrm>
            <a:off x="8300000" y="2017744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7" name="Google Shape;1667;p82"/>
          <p:cNvSpPr txBox="1"/>
          <p:nvPr/>
        </p:nvSpPr>
        <p:spPr>
          <a:xfrm>
            <a:off x="8047450" y="1764702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68" name="Google Shape;1668;p82"/>
          <p:cNvSpPr/>
          <p:nvPr/>
        </p:nvSpPr>
        <p:spPr>
          <a:xfrm>
            <a:off x="3427325" y="694905"/>
            <a:ext cx="1153800" cy="491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9" name="Google Shape;1669;p82"/>
          <p:cNvSpPr/>
          <p:nvPr/>
        </p:nvSpPr>
        <p:spPr>
          <a:xfrm>
            <a:off x="3541643" y="765058"/>
            <a:ext cx="912900" cy="36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0" name="Google Shape;1670;p82"/>
          <p:cNvSpPr/>
          <p:nvPr/>
        </p:nvSpPr>
        <p:spPr>
          <a:xfrm>
            <a:off x="3388412" y="1191331"/>
            <a:ext cx="1231500" cy="235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1" name="Google Shape;1671;p82"/>
          <p:cNvSpPr/>
          <p:nvPr/>
        </p:nvSpPr>
        <p:spPr>
          <a:xfrm>
            <a:off x="7720450" y="1794591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672" name="Google Shape;1672;p82"/>
          <p:cNvGraphicFramePr/>
          <p:nvPr/>
        </p:nvGraphicFramePr>
        <p:xfrm>
          <a:off x="4900675" y="61780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73" name="Google Shape;1673;p82"/>
          <p:cNvGrpSpPr/>
          <p:nvPr/>
        </p:nvGrpSpPr>
        <p:grpSpPr>
          <a:xfrm>
            <a:off x="5073955" y="668225"/>
            <a:ext cx="1231520" cy="731740"/>
            <a:chOff x="1903575" y="173075"/>
            <a:chExt cx="1324500" cy="1060800"/>
          </a:xfrm>
        </p:grpSpPr>
        <p:sp>
          <p:nvSpPr>
            <p:cNvPr id="1674" name="Google Shape;1674;p82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5" name="Google Shape;1675;p82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6" name="Google Shape;1676;p82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7" name="Google Shape;1677;p82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8" name="Google Shape;1678;p82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9" name="Google Shape;1679;p82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0" name="Google Shape;1680;p82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1" name="Google Shape;1681;p82"/>
          <p:cNvSpPr/>
          <p:nvPr/>
        </p:nvSpPr>
        <p:spPr>
          <a:xfrm rot="5400000">
            <a:off x="1891825" y="1874006"/>
            <a:ext cx="1120800" cy="421800"/>
          </a:xfrm>
          <a:prstGeom prst="rect">
            <a:avLst/>
          </a:prstGeom>
          <a:solidFill>
            <a:srgbClr val="96C9E6"/>
          </a:solidFill>
          <a:ln w="9525" cap="flat" cmpd="sng">
            <a:solidFill>
              <a:srgbClr val="96C9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Check for Understanding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82" name="Google Shape;1682;p82"/>
          <p:cNvGrpSpPr/>
          <p:nvPr/>
        </p:nvGrpSpPr>
        <p:grpSpPr>
          <a:xfrm>
            <a:off x="3803041" y="2092859"/>
            <a:ext cx="827163" cy="366968"/>
            <a:chOff x="4585087" y="1943503"/>
            <a:chExt cx="670419" cy="301337"/>
          </a:xfrm>
        </p:grpSpPr>
        <p:sp>
          <p:nvSpPr>
            <p:cNvPr id="1683" name="Google Shape;1683;p82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4" name="Google Shape;1684;p82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5" name="Google Shape;1685;p82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686" name="Google Shape;1686;p82"/>
          <p:cNvGraphicFramePr/>
          <p:nvPr/>
        </p:nvGraphicFramePr>
        <p:xfrm>
          <a:off x="3231688" y="2811469"/>
          <a:ext cx="1544950" cy="986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7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Genius Hour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687" name="Google Shape;1687;p82"/>
          <p:cNvGrpSpPr/>
          <p:nvPr/>
        </p:nvGrpSpPr>
        <p:grpSpPr>
          <a:xfrm rot="-1019874">
            <a:off x="4146895" y="1754439"/>
            <a:ext cx="373267" cy="507580"/>
            <a:chOff x="-621129" y="1398329"/>
            <a:chExt cx="385446" cy="642057"/>
          </a:xfrm>
        </p:grpSpPr>
        <p:sp>
          <p:nvSpPr>
            <p:cNvPr id="1688" name="Google Shape;1688;p82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9" name="Google Shape;1689;p82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82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91" name="Google Shape;1691;p82"/>
          <p:cNvSpPr/>
          <p:nvPr/>
        </p:nvSpPr>
        <p:spPr>
          <a:xfrm>
            <a:off x="6904750" y="1960772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2" name="Google Shape;1692;p8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  <p:sp>
        <p:nvSpPr>
          <p:cNvPr id="1693" name="Google Shape;1693;p82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31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4" name="Google Shape;1694;p82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5" name="Google Shape;1695;p82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31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696" name="Google Shape;1696;p82"/>
          <p:cNvGrpSpPr/>
          <p:nvPr/>
        </p:nvGrpSpPr>
        <p:grpSpPr>
          <a:xfrm rot="-543662">
            <a:off x="3410145" y="1851046"/>
            <a:ext cx="741508" cy="560908"/>
            <a:chOff x="645176" y="811075"/>
            <a:chExt cx="748574" cy="735600"/>
          </a:xfrm>
        </p:grpSpPr>
        <p:sp>
          <p:nvSpPr>
            <p:cNvPr id="1697" name="Google Shape;1697;p82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82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82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82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82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82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82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82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82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82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7" name="Google Shape;1707;p82"/>
          <p:cNvGrpSpPr/>
          <p:nvPr/>
        </p:nvGrpSpPr>
        <p:grpSpPr>
          <a:xfrm>
            <a:off x="3596097" y="2852400"/>
            <a:ext cx="981862" cy="656448"/>
            <a:chOff x="9739050" y="2090138"/>
            <a:chExt cx="1122000" cy="1041650"/>
          </a:xfrm>
        </p:grpSpPr>
        <p:sp>
          <p:nvSpPr>
            <p:cNvPr id="1708" name="Google Shape;1708;p82"/>
            <p:cNvSpPr/>
            <p:nvPr/>
          </p:nvSpPr>
          <p:spPr>
            <a:xfrm>
              <a:off x="10078448" y="2570636"/>
              <a:ext cx="404547" cy="33018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709" name="Google Shape;1709;p82"/>
            <p:cNvCxnSpPr/>
            <p:nvPr/>
          </p:nvCxnSpPr>
          <p:spPr>
            <a:xfrm>
              <a:off x="9739050" y="2464980"/>
              <a:ext cx="1122000" cy="261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1710" name="Google Shape;1710;p82"/>
            <p:cNvCxnSpPr/>
            <p:nvPr/>
          </p:nvCxnSpPr>
          <p:spPr>
            <a:xfrm rot="10800000" flipH="1">
              <a:off x="9855775" y="2090138"/>
              <a:ext cx="870600" cy="7452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1711" name="Google Shape;1711;p82"/>
            <p:cNvSpPr/>
            <p:nvPr/>
          </p:nvSpPr>
          <p:spPr>
            <a:xfrm>
              <a:off x="9941058" y="2171506"/>
              <a:ext cx="679500" cy="6381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82"/>
            <p:cNvSpPr/>
            <p:nvPr/>
          </p:nvSpPr>
          <p:spPr>
            <a:xfrm rot="10800000" flipH="1">
              <a:off x="10157182" y="2930505"/>
              <a:ext cx="247200" cy="85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82"/>
            <p:cNvSpPr/>
            <p:nvPr/>
          </p:nvSpPr>
          <p:spPr>
            <a:xfrm rot="10800000" flipH="1">
              <a:off x="10157182" y="3045987"/>
              <a:ext cx="247200" cy="85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1714" name="Google Shape;1714;p82"/>
            <p:cNvCxnSpPr/>
            <p:nvPr/>
          </p:nvCxnSpPr>
          <p:spPr>
            <a:xfrm>
              <a:off x="9873600" y="2160788"/>
              <a:ext cx="889800" cy="7080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pic>
        <p:nvPicPr>
          <p:cNvPr id="1715" name="Google Shape;1715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6" name="Google Shape;1716;p82"/>
          <p:cNvPicPr preferRelativeResize="0"/>
          <p:nvPr/>
        </p:nvPicPr>
        <p:blipFill>
          <a:blip r:embed="rId4">
            <a:alphaModFix amt="95000"/>
          </a:blip>
          <a:stretch>
            <a:fillRect/>
          </a:stretch>
        </p:blipFill>
        <p:spPr>
          <a:xfrm>
            <a:off x="3809192" y="796667"/>
            <a:ext cx="340178" cy="326568"/>
          </a:xfrm>
          <a:prstGeom prst="rect">
            <a:avLst/>
          </a:prstGeom>
          <a:noFill/>
          <a:ln>
            <a:noFill/>
          </a:ln>
        </p:spPr>
      </p:pic>
      <p:sp>
        <p:nvSpPr>
          <p:cNvPr id="1717" name="Google Shape;1717;p82"/>
          <p:cNvSpPr/>
          <p:nvPr/>
        </p:nvSpPr>
        <p:spPr>
          <a:xfrm>
            <a:off x="4245750" y="75754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8" name="Google Shape;1718;p82"/>
          <p:cNvSpPr/>
          <p:nvPr/>
        </p:nvSpPr>
        <p:spPr>
          <a:xfrm>
            <a:off x="5998350" y="75754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19" name="Google Shape;1719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2600" y="2001529"/>
            <a:ext cx="269036" cy="269034"/>
          </a:xfrm>
          <a:prstGeom prst="rect">
            <a:avLst/>
          </a:prstGeom>
          <a:noFill/>
          <a:ln>
            <a:noFill/>
          </a:ln>
        </p:spPr>
      </p:pic>
      <p:sp>
        <p:nvSpPr>
          <p:cNvPr id="1720" name="Google Shape;1720;p82"/>
          <p:cNvSpPr/>
          <p:nvPr/>
        </p:nvSpPr>
        <p:spPr>
          <a:xfrm>
            <a:off x="5998350" y="184339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1" name="Google Shape;1721;p82"/>
          <p:cNvSpPr txBox="1"/>
          <p:nvPr/>
        </p:nvSpPr>
        <p:spPr>
          <a:xfrm>
            <a:off x="-35025" y="25924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Engagement: teacher uses a video clip, book, demonstration or lab model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Note: Depending on readiness, interest, and/or choice determines the playlist experience.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2" name="Google Shape;1722;p82"/>
          <p:cNvSpPr/>
          <p:nvPr/>
        </p:nvSpPr>
        <p:spPr>
          <a:xfrm>
            <a:off x="1342325" y="1570575"/>
            <a:ext cx="365700" cy="2454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3" name="Google Shape;1723;p82"/>
          <p:cNvSpPr/>
          <p:nvPr/>
        </p:nvSpPr>
        <p:spPr>
          <a:xfrm>
            <a:off x="8428925" y="1570575"/>
            <a:ext cx="365700" cy="2454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4" name="Google Shape;1724;p82"/>
          <p:cNvSpPr/>
          <p:nvPr/>
        </p:nvSpPr>
        <p:spPr>
          <a:xfrm rot="-621689">
            <a:off x="3714281" y="2012557"/>
            <a:ext cx="298569" cy="216115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25" name="Google Shape;1725;p82"/>
          <p:cNvSpPr/>
          <p:nvPr/>
        </p:nvSpPr>
        <p:spPr>
          <a:xfrm>
            <a:off x="3880175" y="2983763"/>
            <a:ext cx="365700" cy="248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726" name="Google Shape;1726;p82"/>
          <p:cNvGraphicFramePr/>
          <p:nvPr/>
        </p:nvGraphicFramePr>
        <p:xfrm>
          <a:off x="4900675" y="2824519"/>
          <a:ext cx="1544950" cy="986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7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Choice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727" name="Google Shape;1727;p82"/>
          <p:cNvPicPr preferRelativeResize="0"/>
          <p:nvPr/>
        </p:nvPicPr>
        <p:blipFill>
          <a:blip r:embed="rId6">
            <a:alphaModFix amt="21000"/>
          </a:blip>
          <a:stretch>
            <a:fillRect/>
          </a:stretch>
        </p:blipFill>
        <p:spPr>
          <a:xfrm>
            <a:off x="5225874" y="2920570"/>
            <a:ext cx="620363" cy="562881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82"/>
          <p:cNvSpPr/>
          <p:nvPr/>
        </p:nvSpPr>
        <p:spPr>
          <a:xfrm>
            <a:off x="5402675" y="3030834"/>
            <a:ext cx="453600" cy="326400"/>
          </a:xfrm>
          <a:prstGeom prst="ellipse">
            <a:avLst/>
          </a:prstGeom>
          <a:solidFill>
            <a:srgbClr val="B7B7B7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3" name="Google Shape;1733;p83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4" name="Google Shape;1734;p83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BASE BL MODELS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9" name="Google Shape;1739;p84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Base Model: Rotation</a:t>
            </a:r>
            <a:endParaRPr dirty="0"/>
          </a:p>
        </p:txBody>
      </p:sp>
      <p:sp>
        <p:nvSpPr>
          <p:cNvPr id="1740" name="Google Shape;1740;p84"/>
          <p:cNvSpPr txBox="1"/>
          <p:nvPr/>
        </p:nvSpPr>
        <p:spPr>
          <a:xfrm>
            <a:off x="107050" y="955775"/>
            <a:ext cx="8830200" cy="7197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Description</a:t>
            </a:r>
            <a:r>
              <a:rPr lang="en" sz="13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: Students to visit various stations or centers during the allotted time for a specific subject. Stations may be assigned by teacher, or self-selected by students. Digital content plays a role in delivery of content, aligned with offline curriculum.</a:t>
            </a:r>
            <a:endParaRPr sz="13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1" name="Google Shape;1741;p84"/>
          <p:cNvSpPr txBox="1"/>
          <p:nvPr/>
        </p:nvSpPr>
        <p:spPr>
          <a:xfrm>
            <a:off x="107050" y="1675400"/>
            <a:ext cx="5991900" cy="14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Benefits: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Stations can address different levels of depth with students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Teachers  can work with smaller groups of students to provide targeted instruction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have opportunities for collaborative and self-led learning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have multiple opportunities to reflect their learning in different ways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42" name="Google Shape;1742;p84"/>
          <p:cNvSpPr txBox="1"/>
          <p:nvPr/>
        </p:nvSpPr>
        <p:spPr>
          <a:xfrm>
            <a:off x="107050" y="3112700"/>
            <a:ext cx="5991900" cy="16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Considerations:</a:t>
            </a:r>
            <a:endParaRPr sz="12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digital content and tools are available to support offline instruction?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How do you ensure content is differentiated across stations for individual students?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How are students being grouped? 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routines and procedures do you have in place to support a blended station rotation? 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43" name="Google Shape;1743;p84"/>
          <p:cNvPicPr preferRelativeResize="0"/>
          <p:nvPr/>
        </p:nvPicPr>
        <p:blipFill rotWithShape="1">
          <a:blip r:embed="rId3">
            <a:alphaModFix/>
          </a:blip>
          <a:srcRect l="6917" t="2674" r="7465" b="2825"/>
          <a:stretch/>
        </p:blipFill>
        <p:spPr>
          <a:xfrm>
            <a:off x="5967189" y="1801524"/>
            <a:ext cx="2661475" cy="3042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85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Model: Flexible Playlist</a:t>
            </a:r>
            <a:endParaRPr/>
          </a:p>
        </p:txBody>
      </p:sp>
      <p:sp>
        <p:nvSpPr>
          <p:cNvPr id="1749" name="Google Shape;1749;p85"/>
          <p:cNvSpPr txBox="1"/>
          <p:nvPr/>
        </p:nvSpPr>
        <p:spPr>
          <a:xfrm>
            <a:off x="107050" y="1539088"/>
            <a:ext cx="5991900" cy="14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Benefits: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are able to choose how they learn and when they learn.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are able to receive more one-on-one support from the teacher.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are able to supplement their learning with material online and offline.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are able to experience targeted instruction, group projects, and individual instruction.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0" name="Google Shape;1750;p85"/>
          <p:cNvSpPr txBox="1"/>
          <p:nvPr/>
        </p:nvSpPr>
        <p:spPr>
          <a:xfrm>
            <a:off x="107050" y="2976400"/>
            <a:ext cx="5991900" cy="16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Considerations:</a:t>
            </a:r>
            <a:endParaRPr sz="12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routines and procedures do you have in place to support a flex model?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How do students take control of their learning?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decisions does the teacher have to make to differentiate the learning for individual students?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digital content and tools are available to support instruction during a flex model?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751" name="Google Shape;1751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24300" y="1636025"/>
            <a:ext cx="2547700" cy="3075049"/>
          </a:xfrm>
          <a:prstGeom prst="rect">
            <a:avLst/>
          </a:prstGeom>
          <a:noFill/>
          <a:ln>
            <a:noFill/>
          </a:ln>
        </p:spPr>
      </p:pic>
      <p:sp>
        <p:nvSpPr>
          <p:cNvPr id="1752" name="Google Shape;1752;p85"/>
          <p:cNvSpPr txBox="1"/>
          <p:nvPr/>
        </p:nvSpPr>
        <p:spPr>
          <a:xfrm>
            <a:off x="107050" y="955475"/>
            <a:ext cx="8939400" cy="5850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Description: 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Students work through customized and flexible playlists of learning objectives and activities within a lesson, unit, or full course. The teacher provides face-to-face support on a flexible and adaptive basis. </a:t>
            </a:r>
            <a:r>
              <a:rPr lang="en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7" name="Google Shape;1757;p86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Model: Flipped Instruction</a:t>
            </a:r>
            <a:endParaRPr/>
          </a:p>
        </p:txBody>
      </p:sp>
      <p:sp>
        <p:nvSpPr>
          <p:cNvPr id="1758" name="Google Shape;1758;p86"/>
          <p:cNvSpPr txBox="1"/>
          <p:nvPr/>
        </p:nvSpPr>
        <p:spPr>
          <a:xfrm>
            <a:off x="107050" y="879275"/>
            <a:ext cx="8939400" cy="530700"/>
          </a:xfrm>
          <a:prstGeom prst="rect">
            <a:avLst/>
          </a:prstGeom>
          <a:solidFill>
            <a:srgbClr val="B7B7B7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Description: </a:t>
            </a:r>
            <a:r>
              <a:rPr lang="en" sz="1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Students receive first exposure instruction individually (i.e. through a screencast, video, reading, etc.) and use time in class to apply concepts and go deeper with teacher guidance and support.</a:t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9" name="Google Shape;1759;p86"/>
          <p:cNvSpPr txBox="1"/>
          <p:nvPr/>
        </p:nvSpPr>
        <p:spPr>
          <a:xfrm>
            <a:off x="107050" y="1539088"/>
            <a:ext cx="5991900" cy="14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Benefits: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Students can engage with direct instruction at their own pace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Class time can be used to engage in deeper learning opportunities, collaboratively or independently, and also with teacher guidance.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"/>
              <a:buChar char="●"/>
            </a:pPr>
            <a:r>
              <a:rPr lang="en" sz="12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Classroom materials are accessible for students and parents anytime and anywhere.</a:t>
            </a:r>
            <a:endParaRPr sz="12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60" name="Google Shape;1760;p86"/>
          <p:cNvSpPr txBox="1"/>
          <p:nvPr/>
        </p:nvSpPr>
        <p:spPr>
          <a:xfrm>
            <a:off x="107050" y="2976400"/>
            <a:ext cx="5991900" cy="160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Considerations:</a:t>
            </a:r>
            <a:endParaRPr sz="1200" b="1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platform will be used to host resources?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What structures will be in place for students that do not complete work outside of class?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How will teacher find time to curate and create resources ahead of lessons?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r>
              <a:rPr lang="en" sz="1200">
                <a:solidFill>
                  <a:srgbClr val="434343"/>
                </a:solidFill>
                <a:latin typeface="Open Sans"/>
                <a:ea typeface="Open Sans"/>
                <a:cs typeface="Open Sans"/>
                <a:sym typeface="Open Sans"/>
              </a:rPr>
              <a:t>How can teacher ensure that all students have access to resources (wifi, devices) outside of class?</a:t>
            </a: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Open Sans"/>
              <a:buChar char="●"/>
            </a:pPr>
            <a:endParaRPr sz="1200">
              <a:solidFill>
                <a:srgbClr val="434343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1" name="Google Shape;1761;p86"/>
          <p:cNvSpPr/>
          <p:nvPr/>
        </p:nvSpPr>
        <p:spPr>
          <a:xfrm>
            <a:off x="6329213" y="2283825"/>
            <a:ext cx="2300400" cy="2401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6666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762" name="Google Shape;176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1465" y="1788272"/>
            <a:ext cx="761318" cy="419305"/>
          </a:xfrm>
          <a:prstGeom prst="rect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763" name="Google Shape;1763;p86"/>
          <p:cNvPicPr preferRelativeResize="0"/>
          <p:nvPr/>
        </p:nvPicPr>
        <p:blipFill rotWithShape="1">
          <a:blip r:embed="rId4">
            <a:alphaModFix/>
          </a:blip>
          <a:srcRect l="2324" t="23964" b="23849"/>
          <a:stretch/>
        </p:blipFill>
        <p:spPr>
          <a:xfrm>
            <a:off x="6987625" y="1402777"/>
            <a:ext cx="845900" cy="34776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64" name="Google Shape;1764;p86"/>
          <p:cNvGrpSpPr/>
          <p:nvPr/>
        </p:nvGrpSpPr>
        <p:grpSpPr>
          <a:xfrm>
            <a:off x="7078779" y="2368738"/>
            <a:ext cx="712585" cy="776898"/>
            <a:chOff x="367300" y="2488625"/>
            <a:chExt cx="1302000" cy="1567275"/>
          </a:xfrm>
        </p:grpSpPr>
        <p:sp>
          <p:nvSpPr>
            <p:cNvPr id="1765" name="Google Shape;1765;p86"/>
            <p:cNvSpPr/>
            <p:nvPr/>
          </p:nvSpPr>
          <p:spPr>
            <a:xfrm>
              <a:off x="367300" y="3674600"/>
              <a:ext cx="1302000" cy="3813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Whole Group Hook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66" name="Google Shape;1766;p86"/>
            <p:cNvSpPr/>
            <p:nvPr/>
          </p:nvSpPr>
          <p:spPr>
            <a:xfrm>
              <a:off x="367300" y="2488625"/>
              <a:ext cx="1287000" cy="11859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67" name="Google Shape;1767;p8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2075" y="2551575"/>
              <a:ext cx="1114350" cy="11009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68" name="Google Shape;1768;p86"/>
          <p:cNvSpPr/>
          <p:nvPr/>
        </p:nvSpPr>
        <p:spPr>
          <a:xfrm>
            <a:off x="6329213" y="2283825"/>
            <a:ext cx="2300400" cy="2401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28575" cap="flat" cmpd="sng">
            <a:solidFill>
              <a:srgbClr val="666666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69" name="Google Shape;1769;p86"/>
          <p:cNvGrpSpPr/>
          <p:nvPr/>
        </p:nvGrpSpPr>
        <p:grpSpPr>
          <a:xfrm>
            <a:off x="7048464" y="3749509"/>
            <a:ext cx="752426" cy="804796"/>
            <a:chOff x="4104900" y="713500"/>
            <a:chExt cx="1302000" cy="1567275"/>
          </a:xfrm>
        </p:grpSpPr>
        <p:sp>
          <p:nvSpPr>
            <p:cNvPr id="1770" name="Google Shape;1770;p86"/>
            <p:cNvSpPr/>
            <p:nvPr/>
          </p:nvSpPr>
          <p:spPr>
            <a:xfrm>
              <a:off x="4104900" y="1899475"/>
              <a:ext cx="1302000" cy="3813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Digital Content 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71" name="Google Shape;1771;p86"/>
            <p:cNvSpPr/>
            <p:nvPr/>
          </p:nvSpPr>
          <p:spPr>
            <a:xfrm>
              <a:off x="4104900" y="713500"/>
              <a:ext cx="1287000" cy="11859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72" name="Google Shape;1772;p86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4191225" y="755313"/>
              <a:ext cx="1114350" cy="112699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73" name="Google Shape;1773;p86"/>
          <p:cNvGrpSpPr/>
          <p:nvPr/>
        </p:nvGrpSpPr>
        <p:grpSpPr>
          <a:xfrm>
            <a:off x="7838253" y="3247540"/>
            <a:ext cx="688498" cy="700729"/>
            <a:chOff x="5284650" y="2488575"/>
            <a:chExt cx="1302000" cy="1567275"/>
          </a:xfrm>
        </p:grpSpPr>
        <p:sp>
          <p:nvSpPr>
            <p:cNvPr id="1774" name="Google Shape;1774;p86"/>
            <p:cNvSpPr/>
            <p:nvPr/>
          </p:nvSpPr>
          <p:spPr>
            <a:xfrm>
              <a:off x="5284650" y="3674550"/>
              <a:ext cx="1302000" cy="3813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Collaboration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75" name="Google Shape;1775;p86"/>
            <p:cNvSpPr/>
            <p:nvPr/>
          </p:nvSpPr>
          <p:spPr>
            <a:xfrm>
              <a:off x="5284650" y="2488575"/>
              <a:ext cx="1287000" cy="11859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76" name="Google Shape;1776;p8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358475" y="2565675"/>
              <a:ext cx="1114200" cy="1072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77" name="Google Shape;1777;p86"/>
          <p:cNvGrpSpPr/>
          <p:nvPr/>
        </p:nvGrpSpPr>
        <p:grpSpPr>
          <a:xfrm>
            <a:off x="6370088" y="3298132"/>
            <a:ext cx="641235" cy="687877"/>
            <a:chOff x="4001100" y="4791300"/>
            <a:chExt cx="1302000" cy="1567275"/>
          </a:xfrm>
        </p:grpSpPr>
        <p:sp>
          <p:nvSpPr>
            <p:cNvPr id="1778" name="Google Shape;1778;p86"/>
            <p:cNvSpPr/>
            <p:nvPr/>
          </p:nvSpPr>
          <p:spPr>
            <a:xfrm>
              <a:off x="4001100" y="5977275"/>
              <a:ext cx="1302000" cy="3813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Small Group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79" name="Google Shape;1779;p86"/>
            <p:cNvSpPr/>
            <p:nvPr/>
          </p:nvSpPr>
          <p:spPr>
            <a:xfrm>
              <a:off x="4001100" y="4791300"/>
              <a:ext cx="1287000" cy="11859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86"/>
            <p:cNvSpPr/>
            <p:nvPr/>
          </p:nvSpPr>
          <p:spPr>
            <a:xfrm>
              <a:off x="4143450" y="4875525"/>
              <a:ext cx="1026600" cy="10728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86"/>
            <p:cNvSpPr/>
            <p:nvPr/>
          </p:nvSpPr>
          <p:spPr>
            <a:xfrm>
              <a:off x="4515601" y="4975158"/>
              <a:ext cx="258000" cy="2805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86"/>
            <p:cNvSpPr/>
            <p:nvPr/>
          </p:nvSpPr>
          <p:spPr>
            <a:xfrm>
              <a:off x="4515601" y="5271664"/>
              <a:ext cx="258000" cy="2805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86"/>
            <p:cNvSpPr/>
            <p:nvPr/>
          </p:nvSpPr>
          <p:spPr>
            <a:xfrm>
              <a:off x="4305559" y="5448596"/>
              <a:ext cx="130800" cy="1587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86"/>
            <p:cNvSpPr/>
            <p:nvPr/>
          </p:nvSpPr>
          <p:spPr>
            <a:xfrm>
              <a:off x="4472986" y="5651791"/>
              <a:ext cx="130800" cy="1587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86"/>
            <p:cNvSpPr/>
            <p:nvPr/>
          </p:nvSpPr>
          <p:spPr>
            <a:xfrm>
              <a:off x="4723686" y="5651791"/>
              <a:ext cx="130800" cy="1587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86"/>
            <p:cNvSpPr/>
            <p:nvPr/>
          </p:nvSpPr>
          <p:spPr>
            <a:xfrm>
              <a:off x="4877161" y="5448596"/>
              <a:ext cx="130800" cy="1587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787" name="Google Shape;1787;p86"/>
          <p:cNvSpPr/>
          <p:nvPr/>
        </p:nvSpPr>
        <p:spPr>
          <a:xfrm rot="5400000">
            <a:off x="7249778" y="3138272"/>
            <a:ext cx="321600" cy="2226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8" name="Google Shape;1788;p86"/>
          <p:cNvSpPr/>
          <p:nvPr/>
        </p:nvSpPr>
        <p:spPr>
          <a:xfrm rot="2686138">
            <a:off x="7552900" y="3102448"/>
            <a:ext cx="315655" cy="22674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9" name="Google Shape;1789;p86"/>
          <p:cNvSpPr/>
          <p:nvPr/>
        </p:nvSpPr>
        <p:spPr>
          <a:xfrm rot="7272265">
            <a:off x="6963484" y="3137145"/>
            <a:ext cx="318476" cy="224669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1C23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90" name="Google Shape;1790;p86"/>
          <p:cNvGrpSpPr/>
          <p:nvPr/>
        </p:nvGrpSpPr>
        <p:grpSpPr>
          <a:xfrm>
            <a:off x="7078779" y="2368738"/>
            <a:ext cx="712585" cy="776898"/>
            <a:chOff x="367300" y="2488625"/>
            <a:chExt cx="1302000" cy="1567275"/>
          </a:xfrm>
        </p:grpSpPr>
        <p:sp>
          <p:nvSpPr>
            <p:cNvPr id="1791" name="Google Shape;1791;p86"/>
            <p:cNvSpPr/>
            <p:nvPr/>
          </p:nvSpPr>
          <p:spPr>
            <a:xfrm>
              <a:off x="367300" y="3674600"/>
              <a:ext cx="1302000" cy="381300"/>
            </a:xfrm>
            <a:prstGeom prst="rect">
              <a:avLst/>
            </a:prstGeom>
            <a:solidFill>
              <a:srgbClr val="666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6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Whole Group Hook</a:t>
              </a:r>
              <a:endParaRPr sz="6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792" name="Google Shape;1792;p86"/>
            <p:cNvSpPr/>
            <p:nvPr/>
          </p:nvSpPr>
          <p:spPr>
            <a:xfrm>
              <a:off x="367300" y="2488625"/>
              <a:ext cx="1287000" cy="1185900"/>
            </a:xfrm>
            <a:prstGeom prst="rect">
              <a:avLst/>
            </a:prstGeom>
            <a:solidFill>
              <a:srgbClr val="EFEFE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1793" name="Google Shape;1793;p8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52075" y="2551575"/>
              <a:ext cx="1114350" cy="11009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p87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9" name="Google Shape;1799;p87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INSTRUCTIONAL MODEL RESOURCES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Google Shape;1804;p88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Rotation </a:t>
            </a:r>
            <a:r>
              <a:rPr lang="en-US" dirty="0"/>
              <a:t>Model</a:t>
            </a:r>
            <a:r>
              <a:rPr lang="en" dirty="0"/>
              <a:t> </a:t>
            </a:r>
            <a:endParaRPr dirty="0"/>
          </a:p>
        </p:txBody>
      </p:sp>
      <p:pic>
        <p:nvPicPr>
          <p:cNvPr id="1805" name="Google Shape;1805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1150" y="594075"/>
            <a:ext cx="6458598" cy="368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88"/>
          <p:cNvSpPr txBox="1"/>
          <p:nvPr/>
        </p:nvSpPr>
        <p:spPr>
          <a:xfrm>
            <a:off x="3601900" y="4221675"/>
            <a:ext cx="20121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Watch video here</a:t>
            </a:r>
            <a:endParaRPr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1" name="Google Shape;1811;p89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Rotation </a:t>
            </a:r>
            <a:r>
              <a:rPr lang="en-US" dirty="0"/>
              <a:t>Model</a:t>
            </a:r>
            <a:endParaRPr dirty="0"/>
          </a:p>
        </p:txBody>
      </p:sp>
      <p:pic>
        <p:nvPicPr>
          <p:cNvPr id="1812" name="Google Shape;1812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4288" y="523725"/>
            <a:ext cx="5235421" cy="39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3" name="Google Shape;1813;p89"/>
          <p:cNvSpPr txBox="1"/>
          <p:nvPr/>
        </p:nvSpPr>
        <p:spPr>
          <a:xfrm>
            <a:off x="3391275" y="4410625"/>
            <a:ext cx="26319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Click here for interactive description of each station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p90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Rotation </a:t>
            </a:r>
            <a:r>
              <a:rPr lang="en-US" dirty="0"/>
              <a:t>Samples</a:t>
            </a:r>
            <a:endParaRPr dirty="0"/>
          </a:p>
        </p:txBody>
      </p:sp>
      <p:pic>
        <p:nvPicPr>
          <p:cNvPr id="1819" name="Google Shape;1819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3700" y="541700"/>
            <a:ext cx="6892900" cy="3955350"/>
          </a:xfrm>
          <a:prstGeom prst="rect">
            <a:avLst/>
          </a:prstGeom>
          <a:noFill/>
          <a:ln>
            <a:noFill/>
          </a:ln>
        </p:spPr>
      </p:pic>
      <p:sp>
        <p:nvSpPr>
          <p:cNvPr id="1820" name="Google Shape;1820;p90"/>
          <p:cNvSpPr txBox="1"/>
          <p:nvPr/>
        </p:nvSpPr>
        <p:spPr>
          <a:xfrm>
            <a:off x="3139475" y="4392650"/>
            <a:ext cx="3287400" cy="25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Click here to see how a new station is introduced</a:t>
            </a:r>
            <a:endParaRPr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5" name="Google Shape;1825;p91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Flex Playlist</a:t>
            </a:r>
            <a:endParaRPr/>
          </a:p>
        </p:txBody>
      </p:sp>
      <p:pic>
        <p:nvPicPr>
          <p:cNvPr id="1826" name="Google Shape;1826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5488" y="630025"/>
            <a:ext cx="4633017" cy="3955351"/>
          </a:xfrm>
          <a:prstGeom prst="rect">
            <a:avLst/>
          </a:prstGeom>
          <a:noFill/>
          <a:ln>
            <a:noFill/>
          </a:ln>
        </p:spPr>
      </p:pic>
      <p:sp>
        <p:nvSpPr>
          <p:cNvPr id="1827" name="Google Shape;1827;p91"/>
          <p:cNvSpPr txBox="1"/>
          <p:nvPr/>
        </p:nvSpPr>
        <p:spPr>
          <a:xfrm>
            <a:off x="2452175" y="4464500"/>
            <a:ext cx="4392300" cy="24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Click here </a:t>
            </a: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to read about choice boards that </a:t>
            </a:r>
            <a:r>
              <a:rPr lang="en"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include differentiation, student choice and demonstrate understanding</a:t>
            </a:r>
            <a:r>
              <a:rPr lang="en" sz="10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" name="Google Shape;1832;p92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Flex Playlist</a:t>
            </a:r>
            <a:endParaRPr/>
          </a:p>
        </p:txBody>
      </p:sp>
      <p:pic>
        <p:nvPicPr>
          <p:cNvPr id="1833" name="Google Shape;1833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8550" y="551000"/>
            <a:ext cx="6746675" cy="3822851"/>
          </a:xfrm>
          <a:prstGeom prst="rect">
            <a:avLst/>
          </a:prstGeom>
          <a:noFill/>
          <a:ln>
            <a:noFill/>
          </a:ln>
        </p:spPr>
      </p:pic>
      <p:sp>
        <p:nvSpPr>
          <p:cNvPr id="1834" name="Google Shape;1834;p92"/>
          <p:cNvSpPr txBox="1"/>
          <p:nvPr/>
        </p:nvSpPr>
        <p:spPr>
          <a:xfrm>
            <a:off x="1697650" y="4353950"/>
            <a:ext cx="6107700" cy="1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Watch video here</a:t>
            </a:r>
            <a:r>
              <a:rPr lang="en" sz="1200">
                <a:latin typeface="Roboto Light"/>
                <a:ea typeface="Roboto Light"/>
                <a:cs typeface="Roboto Light"/>
                <a:sym typeface="Roboto Light"/>
              </a:rPr>
              <a:t> about how a PL teacher creates learning menus to provide students with independent exploration of concepts: appetizer, main course </a:t>
            </a:r>
            <a:r>
              <a:rPr lang="en"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and a dessert.</a:t>
            </a:r>
            <a:endParaRPr sz="1200">
              <a:solidFill>
                <a:srgbClr val="999999"/>
              </a:solidFill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9" name="Google Shape;1839;p93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Rotation &amp; Flex Playlist</a:t>
            </a:r>
            <a:endParaRPr dirty="0"/>
          </a:p>
        </p:txBody>
      </p:sp>
      <p:pic>
        <p:nvPicPr>
          <p:cNvPr id="1840" name="Google Shape;1840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0499" y="589525"/>
            <a:ext cx="5090401" cy="363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41" name="Google Shape;1841;p93"/>
          <p:cNvSpPr txBox="1"/>
          <p:nvPr/>
        </p:nvSpPr>
        <p:spPr>
          <a:xfrm>
            <a:off x="1985100" y="4288975"/>
            <a:ext cx="5173800" cy="6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Read</a:t>
            </a:r>
            <a:r>
              <a:rPr lang="en" sz="1200">
                <a:solidFill>
                  <a:schemeClr val="dk1"/>
                </a:solidFill>
                <a:latin typeface="Roboto Light"/>
                <a:ea typeface="Roboto Light"/>
                <a:cs typeface="Roboto Light"/>
                <a:sym typeface="Roboto Light"/>
              </a:rPr>
              <a:t> about how a 4th grade math teacher has adapted her weekly station rotation model to incorporate playlists. </a:t>
            </a:r>
            <a:endParaRPr sz="1200">
              <a:latin typeface="Roboto Light"/>
              <a:ea typeface="Roboto Light"/>
              <a:cs typeface="Roboto Light"/>
              <a:sym typeface="Roboto Ligh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p94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Flipped</a:t>
            </a:r>
            <a:endParaRPr/>
          </a:p>
        </p:txBody>
      </p:sp>
      <p:pic>
        <p:nvPicPr>
          <p:cNvPr id="1847" name="Google Shape;1847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175" y="612050"/>
            <a:ext cx="6771752" cy="3550774"/>
          </a:xfrm>
          <a:prstGeom prst="rect">
            <a:avLst/>
          </a:prstGeom>
          <a:noFill/>
          <a:ln>
            <a:noFill/>
          </a:ln>
        </p:spPr>
      </p:pic>
      <p:sp>
        <p:nvSpPr>
          <p:cNvPr id="1848" name="Google Shape;1848;p94"/>
          <p:cNvSpPr txBox="1"/>
          <p:nvPr/>
        </p:nvSpPr>
        <p:spPr>
          <a:xfrm>
            <a:off x="1392250" y="4248625"/>
            <a:ext cx="5919300" cy="4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Examples </a:t>
            </a:r>
            <a:r>
              <a:rPr lang="en" sz="1200">
                <a:solidFill>
                  <a:schemeClr val="dk1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of flipped lesson plans across K-12 and subject areas [Resource Collection]</a:t>
            </a:r>
            <a:endParaRPr sz="12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95"/>
          <p:cNvSpPr txBox="1">
            <a:spLocks noGrp="1"/>
          </p:cNvSpPr>
          <p:nvPr>
            <p:ph type="ctrTitle"/>
          </p:nvPr>
        </p:nvSpPr>
        <p:spPr>
          <a:xfrm>
            <a:off x="193900" y="138450"/>
            <a:ext cx="8453100" cy="744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Flipped</a:t>
            </a:r>
            <a:endParaRPr/>
          </a:p>
        </p:txBody>
      </p:sp>
      <p:pic>
        <p:nvPicPr>
          <p:cNvPr id="1854" name="Google Shape;1854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300" y="567125"/>
            <a:ext cx="6269951" cy="35958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5" name="Google Shape;1855;p95"/>
          <p:cNvSpPr txBox="1"/>
          <p:nvPr/>
        </p:nvSpPr>
        <p:spPr>
          <a:xfrm>
            <a:off x="2416250" y="4266600"/>
            <a:ext cx="4311600" cy="35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  <a:hlinkClick r:id="rId4"/>
              </a:rPr>
              <a:t>Click here to watch </a:t>
            </a:r>
            <a:r>
              <a:rPr lang="en" sz="1200">
                <a:solidFill>
                  <a:srgbClr val="222222"/>
                </a:solidFill>
                <a:highlight>
                  <a:srgbClr val="FFFFFF"/>
                </a:highlight>
                <a:latin typeface="Roboto Light"/>
                <a:ea typeface="Roboto Light"/>
                <a:cs typeface="Roboto Light"/>
                <a:sym typeface="Roboto Light"/>
              </a:rPr>
              <a:t>Co-teachers discuss their approach to flipped using a sample lesson </a:t>
            </a:r>
            <a:endParaRPr sz="1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Google Shape;1860;p96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1" name="Google Shape;1861;p96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SAMPLE CUSTOMIZED MODELS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p97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67" name="Google Shape;1867;p97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868" name="Google Shape;1868;p97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69" name="Google Shape;1869;p97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0" name="Google Shape;1870;p97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871" name="Google Shape;1871;p97"/>
          <p:cNvGraphicFramePr/>
          <p:nvPr/>
        </p:nvGraphicFramePr>
        <p:xfrm>
          <a:off x="15413" y="3977869"/>
          <a:ext cx="9142100" cy="8503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72" name="Google Shape;1872;p97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3" name="Google Shape;1873;p97"/>
          <p:cNvSpPr txBox="1"/>
          <p:nvPr/>
        </p:nvSpPr>
        <p:spPr>
          <a:xfrm>
            <a:off x="4011625" y="222088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4" name="Google Shape;1874;p97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875" name="Google Shape;1875;p97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76" name="Google Shape;1876;p97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1877" name="Google Shape;1877;p97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8" name="Google Shape;1878;p97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9" name="Google Shape;1879;p97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0" name="Google Shape;1880;p97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1" name="Google Shape;1881;p97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2" name="Google Shape;1882;p97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883" name="Google Shape;1883;p97"/>
          <p:cNvGraphicFramePr/>
          <p:nvPr/>
        </p:nvGraphicFramePr>
        <p:xfrm>
          <a:off x="3774550" y="8914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84" name="Google Shape;1884;p97"/>
          <p:cNvGrpSpPr/>
          <p:nvPr/>
        </p:nvGrpSpPr>
        <p:grpSpPr>
          <a:xfrm>
            <a:off x="3884775" y="929906"/>
            <a:ext cx="1324500" cy="795600"/>
            <a:chOff x="1903575" y="173075"/>
            <a:chExt cx="1324500" cy="1060800"/>
          </a:xfrm>
        </p:grpSpPr>
        <p:sp>
          <p:nvSpPr>
            <p:cNvPr id="1885" name="Google Shape;1885;p97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6" name="Google Shape;1886;p97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7" name="Google Shape;1887;p97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8" name="Google Shape;1888;p97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9" name="Google Shape;1889;p97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0" name="Google Shape;1890;p97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1" name="Google Shape;1891;p97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892" name="Google Shape;1892;p97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893" name="Google Shape;1893;p97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4" name="Google Shape;1894;p97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5" name="Google Shape;1895;p97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6" name="Google Shape;1896;p97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897" name="Google Shape;1897;p97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1898" name="Google Shape;1898;p97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9" name="Google Shape;1899;p97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0" name="Google Shape;1900;p97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01" name="Google Shape;1901;p97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902" name="Google Shape;1902;p97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1903" name="Google Shape;1903;p97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4" name="Google Shape;1904;p97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5" name="Google Shape;1905;p97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6" name="Google Shape;1906;p97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7" name="Google Shape;1907;p97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8" name="Google Shape;1908;p97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9" name="Google Shape;1909;p97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0" name="Google Shape;1910;p97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1" name="Google Shape;1911;p97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2" name="Google Shape;1912;p97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3" name="Google Shape;1913;p97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14" name="Google Shape;1914;p97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15" name="Google Shape;1915;p97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6" name="Google Shape;1916;p97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7" name="Google Shape;1917;p97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8" name="Google Shape;1918;p97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9" name="Google Shape;1919;p97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0" name="Google Shape;1920;p97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1" name="Google Shape;1921;p9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2" name="Google Shape;1922;p97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3" name="Google Shape;1923;p9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924" name="Google Shape;1924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5" name="Google Shape;1925;p97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p98"/>
          <p:cNvSpPr/>
          <p:nvPr/>
        </p:nvSpPr>
        <p:spPr>
          <a:xfrm>
            <a:off x="7621050" y="165014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31" name="Google Shape;1931;p98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05881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1932" name="Google Shape;1932;p98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with Targeted Pull-Out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3" name="Google Shape;1933;p98"/>
          <p:cNvSpPr txBox="1"/>
          <p:nvPr/>
        </p:nvSpPr>
        <p:spPr>
          <a:xfrm>
            <a:off x="117375" y="264961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4" name="Google Shape;1934;p98"/>
          <p:cNvSpPr txBox="1"/>
          <p:nvPr/>
        </p:nvSpPr>
        <p:spPr>
          <a:xfrm>
            <a:off x="7304550" y="26554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935" name="Google Shape;1935;p98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36" name="Google Shape;1936;p98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7" name="Google Shape;1937;p98"/>
          <p:cNvSpPr/>
          <p:nvPr/>
        </p:nvSpPr>
        <p:spPr>
          <a:xfrm>
            <a:off x="194602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8" name="Google Shape;1938;p98"/>
          <p:cNvSpPr txBox="1"/>
          <p:nvPr/>
        </p:nvSpPr>
        <p:spPr>
          <a:xfrm>
            <a:off x="4011625" y="222088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9" name="Google Shape;1939;p98"/>
          <p:cNvSpPr/>
          <p:nvPr/>
        </p:nvSpPr>
        <p:spPr>
          <a:xfrm>
            <a:off x="6860175" y="22362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940" name="Google Shape;1940;p98"/>
          <p:cNvGraphicFramePr/>
          <p:nvPr/>
        </p:nvGraphicFramePr>
        <p:xfrm>
          <a:off x="3529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941" name="Google Shape;1941;p98"/>
          <p:cNvGrpSpPr/>
          <p:nvPr/>
        </p:nvGrpSpPr>
        <p:grpSpPr>
          <a:xfrm>
            <a:off x="463350" y="1591631"/>
            <a:ext cx="1324500" cy="729443"/>
            <a:chOff x="234750" y="217175"/>
            <a:chExt cx="1324500" cy="972591"/>
          </a:xfrm>
        </p:grpSpPr>
        <p:sp>
          <p:nvSpPr>
            <p:cNvPr id="1942" name="Google Shape;1942;p98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3" name="Google Shape;1943;p98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98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98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98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7" name="Google Shape;1947;p98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48" name="Google Shape;1948;p98"/>
          <p:cNvGraphicFramePr/>
          <p:nvPr/>
        </p:nvGraphicFramePr>
        <p:xfrm>
          <a:off x="3774550" y="90111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949" name="Google Shape;1949;p98"/>
          <p:cNvGraphicFramePr/>
          <p:nvPr/>
        </p:nvGraphicFramePr>
        <p:xfrm>
          <a:off x="2319325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50" name="Google Shape;1950;p98"/>
          <p:cNvSpPr/>
          <p:nvPr/>
        </p:nvSpPr>
        <p:spPr>
          <a:xfrm>
            <a:off x="2471250" y="247724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1" name="Google Shape;1951;p98"/>
          <p:cNvSpPr/>
          <p:nvPr/>
        </p:nvSpPr>
        <p:spPr>
          <a:xfrm>
            <a:off x="2594200" y="255269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2" name="Google Shape;1952;p98"/>
          <p:cNvSpPr/>
          <p:nvPr/>
        </p:nvSpPr>
        <p:spPr>
          <a:xfrm>
            <a:off x="2429400" y="301114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3" name="Google Shape;1953;p98"/>
          <p:cNvSpPr/>
          <p:nvPr/>
        </p:nvSpPr>
        <p:spPr>
          <a:xfrm>
            <a:off x="2947158" y="258050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4" name="Google Shape;1954;p98"/>
          <p:cNvGrpSpPr/>
          <p:nvPr/>
        </p:nvGrpSpPr>
        <p:grpSpPr>
          <a:xfrm>
            <a:off x="2749937" y="2720422"/>
            <a:ext cx="670419" cy="225928"/>
            <a:chOff x="6127600" y="4532275"/>
            <a:chExt cx="2009650" cy="940975"/>
          </a:xfrm>
        </p:grpSpPr>
        <p:sp>
          <p:nvSpPr>
            <p:cNvPr id="1955" name="Google Shape;1955;p98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98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98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58" name="Google Shape;1958;p98"/>
          <p:cNvGraphicFramePr/>
          <p:nvPr/>
        </p:nvGraphicFramePr>
        <p:xfrm>
          <a:off x="5283700" y="24344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959" name="Google Shape;1959;p98"/>
          <p:cNvGrpSpPr/>
          <p:nvPr/>
        </p:nvGrpSpPr>
        <p:grpSpPr>
          <a:xfrm>
            <a:off x="5440425" y="2456175"/>
            <a:ext cx="1231500" cy="829163"/>
            <a:chOff x="3775650" y="2504175"/>
            <a:chExt cx="1231500" cy="1105550"/>
          </a:xfrm>
        </p:grpSpPr>
        <p:sp>
          <p:nvSpPr>
            <p:cNvPr id="1960" name="Google Shape;1960;p98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98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98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98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4" name="Google Shape;1964;p98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5" name="Google Shape;1965;p98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98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98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98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9" name="Google Shape;1969;p98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0" name="Google Shape;1970;p98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971" name="Google Shape;1971;p98"/>
          <p:cNvGraphicFramePr/>
          <p:nvPr/>
        </p:nvGraphicFramePr>
        <p:xfrm>
          <a:off x="73336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972" name="Google Shape;1972;p98"/>
          <p:cNvSpPr/>
          <p:nvPr/>
        </p:nvSpPr>
        <p:spPr>
          <a:xfrm>
            <a:off x="8001150" y="184296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3" name="Google Shape;1973;p98"/>
          <p:cNvSpPr/>
          <p:nvPr/>
        </p:nvSpPr>
        <p:spPr>
          <a:xfrm>
            <a:off x="7942650" y="156664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4" name="Google Shape;1974;p98"/>
          <p:cNvSpPr/>
          <p:nvPr/>
        </p:nvSpPr>
        <p:spPr>
          <a:xfrm>
            <a:off x="75812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5" name="Google Shape;1975;p98"/>
          <p:cNvSpPr/>
          <p:nvPr/>
        </p:nvSpPr>
        <p:spPr>
          <a:xfrm>
            <a:off x="8304050" y="203567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6" name="Google Shape;1976;p98"/>
          <p:cNvSpPr txBox="1"/>
          <p:nvPr/>
        </p:nvSpPr>
        <p:spPr>
          <a:xfrm>
            <a:off x="8051500" y="178263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77" name="Google Shape;1977;p98"/>
          <p:cNvSpPr/>
          <p:nvPr/>
        </p:nvSpPr>
        <p:spPr>
          <a:xfrm>
            <a:off x="7724500" y="181252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1978" name="Google Shape;1978;p98"/>
          <p:cNvGraphicFramePr/>
          <p:nvPr/>
        </p:nvGraphicFramePr>
        <p:xfrm>
          <a:off x="5527150" y="434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979" name="Google Shape;1979;p98"/>
          <p:cNvGrpSpPr/>
          <p:nvPr/>
        </p:nvGrpSpPr>
        <p:grpSpPr>
          <a:xfrm>
            <a:off x="5637375" y="472706"/>
            <a:ext cx="1324500" cy="795600"/>
            <a:chOff x="1903575" y="173075"/>
            <a:chExt cx="1324500" cy="1060800"/>
          </a:xfrm>
        </p:grpSpPr>
        <p:sp>
          <p:nvSpPr>
            <p:cNvPr id="1980" name="Google Shape;1980;p98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1" name="Google Shape;1981;p98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2" name="Google Shape;1982;p98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3" name="Google Shape;1983;p98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4" name="Google Shape;1984;p98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5" name="Google Shape;1985;p98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6" name="Google Shape;1986;p98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87" name="Google Shape;1987;p98"/>
          <p:cNvSpPr txBox="1"/>
          <p:nvPr/>
        </p:nvSpPr>
        <p:spPr>
          <a:xfrm>
            <a:off x="5325850" y="150948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needed; Consider strategies to ensure all students have instructional 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88" name="Google Shape;1988;p98"/>
          <p:cNvGrpSpPr/>
          <p:nvPr/>
        </p:nvGrpSpPr>
        <p:grpSpPr>
          <a:xfrm rot="-543662">
            <a:off x="3953007" y="1074787"/>
            <a:ext cx="741508" cy="560908"/>
            <a:chOff x="645176" y="811075"/>
            <a:chExt cx="748574" cy="735600"/>
          </a:xfrm>
        </p:grpSpPr>
        <p:sp>
          <p:nvSpPr>
            <p:cNvPr id="1989" name="Google Shape;1989;p98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0" name="Google Shape;1990;p98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1" name="Google Shape;1991;p98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98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98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98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5" name="Google Shape;1995;p98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6" name="Google Shape;1996;p98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7" name="Google Shape;1997;p98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8" name="Google Shape;1998;p98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99" name="Google Shape;1999;p98"/>
          <p:cNvGrpSpPr/>
          <p:nvPr/>
        </p:nvGrpSpPr>
        <p:grpSpPr>
          <a:xfrm>
            <a:off x="4345903" y="1316600"/>
            <a:ext cx="827163" cy="366968"/>
            <a:chOff x="4585087" y="1943503"/>
            <a:chExt cx="670419" cy="301337"/>
          </a:xfrm>
        </p:grpSpPr>
        <p:sp>
          <p:nvSpPr>
            <p:cNvPr id="2000" name="Google Shape;2000;p98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98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98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3" name="Google Shape;2003;p98"/>
          <p:cNvGrpSpPr/>
          <p:nvPr/>
        </p:nvGrpSpPr>
        <p:grpSpPr>
          <a:xfrm rot="-1019874">
            <a:off x="4689757" y="978180"/>
            <a:ext cx="373267" cy="507580"/>
            <a:chOff x="-621129" y="1398329"/>
            <a:chExt cx="385446" cy="642057"/>
          </a:xfrm>
        </p:grpSpPr>
        <p:sp>
          <p:nvSpPr>
            <p:cNvPr id="2004" name="Google Shape;2004;p98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98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98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007" name="Google Shape;2007;p98"/>
          <p:cNvCxnSpPr/>
          <p:nvPr/>
        </p:nvCxnSpPr>
        <p:spPr>
          <a:xfrm rot="10800000" flipH="1">
            <a:off x="5085850" y="1955663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2008" name="Google Shape;2008;p9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47</a:t>
            </a:fld>
            <a:endParaRPr/>
          </a:p>
        </p:txBody>
      </p:sp>
      <p:sp>
        <p:nvSpPr>
          <p:cNvPr id="2009" name="Google Shape;2009;p98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0" name="Google Shape;2010;p98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47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11" name="Google Shape;2011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12" name="Google Shape;2012;p98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p99"/>
          <p:cNvSpPr/>
          <p:nvPr/>
        </p:nvSpPr>
        <p:spPr>
          <a:xfrm>
            <a:off x="86600" y="557363"/>
            <a:ext cx="89919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9" name="Google Shape;2019;p99"/>
          <p:cNvSpPr/>
          <p:nvPr/>
        </p:nvSpPr>
        <p:spPr>
          <a:xfrm>
            <a:off x="86600" y="3348019"/>
            <a:ext cx="89919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020" name="Google Shape;2020;p99"/>
          <p:cNvGraphicFramePr/>
          <p:nvPr/>
        </p:nvGraphicFramePr>
        <p:xfrm>
          <a:off x="8788" y="1418756"/>
          <a:ext cx="9142100" cy="338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77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7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2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52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211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87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20-25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 station x 25-30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800"/>
                        <a:buFont typeface="Arial"/>
                        <a:buNone/>
                      </a:pPr>
                      <a:r>
                        <a:rPr lang="en" sz="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*Based on individual needs from the check for understanding - highest need first.</a:t>
                      </a:r>
                      <a:endParaRPr sz="5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10-15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solidFill>
                          <a:srgbClr val="434343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021" name="Google Shape;2021;p99"/>
          <p:cNvGraphicFramePr/>
          <p:nvPr/>
        </p:nvGraphicFramePr>
        <p:xfrm>
          <a:off x="8663" y="4271991"/>
          <a:ext cx="9163125" cy="3758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1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56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72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7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3 stations x 25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22" name="Google Shape;2022;p99"/>
          <p:cNvSpPr txBox="1"/>
          <p:nvPr/>
        </p:nvSpPr>
        <p:spPr>
          <a:xfrm>
            <a:off x="-12150" y="3434756"/>
            <a:ext cx="821100" cy="7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3</a:t>
            </a:r>
            <a:endParaRPr sz="1200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3" name="Google Shape;2023;p99"/>
          <p:cNvSpPr txBox="1"/>
          <p:nvPr/>
        </p:nvSpPr>
        <p:spPr>
          <a:xfrm>
            <a:off x="31250" y="4636275"/>
            <a:ext cx="9142200" cy="2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Timeframe of ~86 minutes</a:t>
            </a:r>
            <a:endParaRPr sz="1200" i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4" name="Google Shape;2024;p99"/>
          <p:cNvSpPr txBox="1"/>
          <p:nvPr/>
        </p:nvSpPr>
        <p:spPr>
          <a:xfrm>
            <a:off x="-100" y="3296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3 Rotation </a:t>
            </a:r>
            <a:r>
              <a:rPr lang="en-US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Model</a:t>
            </a:r>
            <a:r>
              <a:rPr lang="en" sz="2600" dirty="0">
                <a:solidFill>
                  <a:srgbClr val="666666"/>
                </a:solidFill>
                <a:latin typeface="Open Sans"/>
                <a:ea typeface="Open Sans"/>
                <a:cs typeface="Open Sans"/>
                <a:sym typeface="Open Sans"/>
              </a:rPr>
              <a:t> over a Series of Days</a:t>
            </a:r>
            <a:endParaRPr sz="2600" dirty="0">
              <a:solidFill>
                <a:srgbClr val="666666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025" name="Google Shape;2025;p99"/>
          <p:cNvGraphicFramePr/>
          <p:nvPr/>
        </p:nvGraphicFramePr>
        <p:xfrm>
          <a:off x="1471750" y="593597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26" name="Google Shape;2026;p99"/>
          <p:cNvSpPr/>
          <p:nvPr/>
        </p:nvSpPr>
        <p:spPr>
          <a:xfrm>
            <a:off x="1572668" y="653418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7" name="Google Shape;2027;p99"/>
          <p:cNvSpPr/>
          <p:nvPr/>
        </p:nvSpPr>
        <p:spPr>
          <a:xfrm>
            <a:off x="1849872" y="683468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8" name="Google Shape;2028;p99"/>
          <p:cNvSpPr/>
          <p:nvPr/>
        </p:nvSpPr>
        <p:spPr>
          <a:xfrm>
            <a:off x="1862163" y="836819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9" name="Google Shape;2029;p99"/>
          <p:cNvSpPr/>
          <p:nvPr/>
        </p:nvSpPr>
        <p:spPr>
          <a:xfrm>
            <a:off x="1871030" y="92950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0" name="Google Shape;2030;p99"/>
          <p:cNvSpPr/>
          <p:nvPr/>
        </p:nvSpPr>
        <p:spPr>
          <a:xfrm>
            <a:off x="1674853" y="89815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1" name="Google Shape;2031;p99"/>
          <p:cNvSpPr/>
          <p:nvPr/>
        </p:nvSpPr>
        <p:spPr>
          <a:xfrm>
            <a:off x="2067207" y="89815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32" name="Google Shape;2032;p99"/>
          <p:cNvGraphicFramePr/>
          <p:nvPr/>
        </p:nvGraphicFramePr>
        <p:xfrm>
          <a:off x="3415100" y="607978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for Understanding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33" name="Google Shape;2033;p99"/>
          <p:cNvSpPr/>
          <p:nvPr/>
        </p:nvSpPr>
        <p:spPr>
          <a:xfrm>
            <a:off x="3593475" y="725456"/>
            <a:ext cx="548700" cy="348900"/>
          </a:xfrm>
          <a:prstGeom prst="ellipse">
            <a:avLst/>
          </a:prstGeom>
          <a:noFill/>
          <a:ln w="1905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4" name="Google Shape;2034;p99"/>
          <p:cNvSpPr/>
          <p:nvPr/>
        </p:nvSpPr>
        <p:spPr>
          <a:xfrm>
            <a:off x="3651675" y="818494"/>
            <a:ext cx="217200" cy="162900"/>
          </a:xfrm>
          <a:prstGeom prst="wedgeEllipseCallout">
            <a:avLst>
              <a:gd name="adj1" fmla="val 36740"/>
              <a:gd name="adj2" fmla="val 67104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5" name="Google Shape;2035;p99"/>
          <p:cNvSpPr/>
          <p:nvPr/>
        </p:nvSpPr>
        <p:spPr>
          <a:xfrm>
            <a:off x="3779482" y="662674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6" name="Google Shape;2036;p99"/>
          <p:cNvSpPr/>
          <p:nvPr/>
        </p:nvSpPr>
        <p:spPr>
          <a:xfrm>
            <a:off x="3532132" y="92711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7" name="Google Shape;2037;p99"/>
          <p:cNvSpPr/>
          <p:nvPr/>
        </p:nvSpPr>
        <p:spPr>
          <a:xfrm>
            <a:off x="3978670" y="927124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8" name="Google Shape;2038;p99"/>
          <p:cNvSpPr/>
          <p:nvPr/>
        </p:nvSpPr>
        <p:spPr>
          <a:xfrm>
            <a:off x="3816185" y="835936"/>
            <a:ext cx="217200" cy="1281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39" name="Google Shape;2039;p99"/>
          <p:cNvSpPr txBox="1"/>
          <p:nvPr/>
        </p:nvSpPr>
        <p:spPr>
          <a:xfrm>
            <a:off x="3791775" y="787838"/>
            <a:ext cx="429900" cy="1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11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40" name="Google Shape;2040;p99"/>
          <p:cNvSpPr/>
          <p:nvPr/>
        </p:nvSpPr>
        <p:spPr>
          <a:xfrm>
            <a:off x="86600" y="1943275"/>
            <a:ext cx="89919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041" name="Google Shape;2041;p99"/>
          <p:cNvGraphicFramePr/>
          <p:nvPr/>
        </p:nvGraphicFramePr>
        <p:xfrm>
          <a:off x="8775" y="2839734"/>
          <a:ext cx="9142100" cy="3352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2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20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74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15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Roboto"/>
                          <a:ea typeface="Roboto"/>
                          <a:cs typeface="Roboto"/>
                          <a:sym typeface="Roboto"/>
                        </a:rPr>
                        <a:t>2 stations x 25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500">
                          <a:solidFill>
                            <a:srgbClr val="434343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*Two rotations for this series that students did not complete yesterday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000000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5-10 mins</a:t>
                      </a:r>
                      <a:endParaRPr sz="800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42" name="Google Shape;2042;p99"/>
          <p:cNvSpPr txBox="1"/>
          <p:nvPr/>
        </p:nvSpPr>
        <p:spPr>
          <a:xfrm>
            <a:off x="26450" y="2265056"/>
            <a:ext cx="8001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2</a:t>
            </a:r>
            <a:endParaRPr sz="1200" b="1">
              <a:solidFill>
                <a:srgbClr val="595959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043" name="Google Shape;2043;p99"/>
          <p:cNvGraphicFramePr/>
          <p:nvPr/>
        </p:nvGraphicFramePr>
        <p:xfrm>
          <a:off x="5231500" y="61275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44" name="Google Shape;204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5338" y="637894"/>
            <a:ext cx="632119" cy="508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45" name="Google Shape;2045;p99"/>
          <p:cNvGraphicFramePr/>
          <p:nvPr/>
        </p:nvGraphicFramePr>
        <p:xfrm>
          <a:off x="3791763" y="2008594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46" name="Google Shape;2046;p99"/>
          <p:cNvGraphicFramePr/>
          <p:nvPr/>
        </p:nvGraphicFramePr>
        <p:xfrm>
          <a:off x="4930475" y="2019000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 and/or Creation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47" name="Google Shape;2047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84795" y="2074509"/>
            <a:ext cx="600075" cy="458391"/>
          </a:xfrm>
          <a:prstGeom prst="rect">
            <a:avLst/>
          </a:prstGeom>
          <a:noFill/>
          <a:ln>
            <a:noFill/>
          </a:ln>
        </p:spPr>
      </p:pic>
      <p:sp>
        <p:nvSpPr>
          <p:cNvPr id="2048" name="Google Shape;2048;p99"/>
          <p:cNvSpPr txBox="1"/>
          <p:nvPr/>
        </p:nvSpPr>
        <p:spPr>
          <a:xfrm>
            <a:off x="-29650" y="975150"/>
            <a:ext cx="9123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595959"/>
                </a:solidFill>
                <a:latin typeface="Roboto"/>
                <a:ea typeface="Roboto"/>
                <a:cs typeface="Roboto"/>
                <a:sym typeface="Roboto"/>
              </a:rPr>
              <a:t>Day 1</a:t>
            </a:r>
            <a:endParaRPr sz="12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049" name="Google Shape;2049;p99"/>
          <p:cNvGraphicFramePr/>
          <p:nvPr/>
        </p:nvGraphicFramePr>
        <p:xfrm>
          <a:off x="7134800" y="603178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Share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50" name="Google Shape;2050;p99"/>
          <p:cNvGraphicFramePr/>
          <p:nvPr/>
        </p:nvGraphicFramePr>
        <p:xfrm>
          <a:off x="8129725" y="592022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1" name="Google Shape;2051;p99"/>
          <p:cNvSpPr/>
          <p:nvPr/>
        </p:nvSpPr>
        <p:spPr>
          <a:xfrm>
            <a:off x="6620449" y="1006331"/>
            <a:ext cx="217200" cy="229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2" name="Google Shape;2052;p99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3861975" y="2023875"/>
            <a:ext cx="771900" cy="5037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053" name="Google Shape;2053;p99"/>
          <p:cNvGraphicFramePr/>
          <p:nvPr/>
        </p:nvGraphicFramePr>
        <p:xfrm>
          <a:off x="6009225" y="2023791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4" name="Google Shape;2054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3063" y="2048925"/>
            <a:ext cx="632119" cy="50824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55" name="Google Shape;2055;p99"/>
          <p:cNvGraphicFramePr/>
          <p:nvPr/>
        </p:nvGraphicFramePr>
        <p:xfrm>
          <a:off x="1963150" y="2017238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Focus Lesson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56" name="Google Shape;2056;p99"/>
          <p:cNvSpPr/>
          <p:nvPr/>
        </p:nvSpPr>
        <p:spPr>
          <a:xfrm>
            <a:off x="2064068" y="2077058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7" name="Google Shape;2057;p99"/>
          <p:cNvSpPr/>
          <p:nvPr/>
        </p:nvSpPr>
        <p:spPr>
          <a:xfrm>
            <a:off x="2341272" y="2107108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8" name="Google Shape;2058;p99"/>
          <p:cNvSpPr/>
          <p:nvPr/>
        </p:nvSpPr>
        <p:spPr>
          <a:xfrm>
            <a:off x="2353563" y="2260459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9" name="Google Shape;2059;p99"/>
          <p:cNvSpPr/>
          <p:nvPr/>
        </p:nvSpPr>
        <p:spPr>
          <a:xfrm>
            <a:off x="2362430" y="235314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0" name="Google Shape;2060;p99"/>
          <p:cNvSpPr/>
          <p:nvPr/>
        </p:nvSpPr>
        <p:spPr>
          <a:xfrm>
            <a:off x="2166253" y="232179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1" name="Google Shape;2061;p99"/>
          <p:cNvSpPr/>
          <p:nvPr/>
        </p:nvSpPr>
        <p:spPr>
          <a:xfrm>
            <a:off x="2558607" y="2321796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62" name="Google Shape;2062;p99"/>
          <p:cNvGraphicFramePr/>
          <p:nvPr/>
        </p:nvGraphicFramePr>
        <p:xfrm>
          <a:off x="763363" y="2017247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Warm-Up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063" name="Google Shape;2063;p99"/>
          <p:cNvSpPr/>
          <p:nvPr/>
        </p:nvSpPr>
        <p:spPr>
          <a:xfrm>
            <a:off x="7153625" y="647063"/>
            <a:ext cx="494400" cy="285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4" name="Google Shape;2064;p99"/>
          <p:cNvSpPr/>
          <p:nvPr/>
        </p:nvSpPr>
        <p:spPr>
          <a:xfrm>
            <a:off x="7452125" y="726413"/>
            <a:ext cx="548700" cy="285900"/>
          </a:xfrm>
          <a:prstGeom prst="wedgeEllipseCallout">
            <a:avLst>
              <a:gd name="adj1" fmla="val 43785"/>
              <a:gd name="adj2" fmla="val 80154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65" name="Google Shape;2065;p99"/>
          <p:cNvGraphicFramePr/>
          <p:nvPr/>
        </p:nvGraphicFramePr>
        <p:xfrm>
          <a:off x="7897800" y="2032753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66" name="Google Shape;2066;p99"/>
          <p:cNvGraphicFramePr/>
          <p:nvPr/>
        </p:nvGraphicFramePr>
        <p:xfrm>
          <a:off x="719238" y="3436406"/>
          <a:ext cx="912300" cy="7684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91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Warm-Up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67" name="Google Shape;2067;p99"/>
          <p:cNvGraphicFramePr/>
          <p:nvPr/>
        </p:nvGraphicFramePr>
        <p:xfrm>
          <a:off x="7897800" y="3464044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068" name="Google Shape;2068;p99"/>
          <p:cNvGraphicFramePr/>
          <p:nvPr/>
        </p:nvGraphicFramePr>
        <p:xfrm>
          <a:off x="3116263" y="3449156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69" name="Google Shape;2069;p9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09295" y="3515072"/>
            <a:ext cx="600075" cy="458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0" name="Google Shape;2070;p99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3186475" y="3464438"/>
            <a:ext cx="771900" cy="503700"/>
          </a:xfrm>
          <a:prstGeom prst="ellipse">
            <a:avLst/>
          </a:prstGeom>
          <a:noFill/>
          <a:ln>
            <a:noFill/>
          </a:ln>
        </p:spPr>
      </p:pic>
      <p:graphicFrame>
        <p:nvGraphicFramePr>
          <p:cNvPr id="2071" name="Google Shape;2071;p99"/>
          <p:cNvGraphicFramePr/>
          <p:nvPr/>
        </p:nvGraphicFramePr>
        <p:xfrm>
          <a:off x="5333725" y="3449156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72" name="Google Shape;2072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57575" y="3489487"/>
            <a:ext cx="842800" cy="45838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073" name="Google Shape;2073;p99"/>
          <p:cNvGraphicFramePr/>
          <p:nvPr/>
        </p:nvGraphicFramePr>
        <p:xfrm>
          <a:off x="4225000" y="3449156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 and/or Creation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74" name="Google Shape;2074;p99"/>
          <p:cNvPicPr preferRelativeResize="0"/>
          <p:nvPr/>
        </p:nvPicPr>
        <p:blipFill rotWithShape="1">
          <a:blip r:embed="rId6">
            <a:alphaModFix/>
          </a:blip>
          <a:srcRect l="6165" t="2907" r="6990" b="10045"/>
          <a:stretch/>
        </p:blipFill>
        <p:spPr>
          <a:xfrm>
            <a:off x="920138" y="2086594"/>
            <a:ext cx="411525" cy="43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5" name="Google Shape;2075;p99"/>
          <p:cNvPicPr preferRelativeResize="0"/>
          <p:nvPr/>
        </p:nvPicPr>
        <p:blipFill rotWithShape="1">
          <a:blip r:embed="rId6">
            <a:alphaModFix/>
          </a:blip>
          <a:srcRect l="6165" t="2907" r="6990" b="10045"/>
          <a:stretch/>
        </p:blipFill>
        <p:spPr>
          <a:xfrm>
            <a:off x="871588" y="3511566"/>
            <a:ext cx="411525" cy="4329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6" name="Google Shape;2076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68038" y="629241"/>
            <a:ext cx="521494" cy="47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7" name="Google Shape;2077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36188" y="2046638"/>
            <a:ext cx="521494" cy="478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8" name="Google Shape;2078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98388" y="3488700"/>
            <a:ext cx="521494" cy="47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079" name="Google Shape;2079;p99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48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80" name="Google Shape;2080;p99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1" name="Google Shape;2081;p99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48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2" name="Google Shape;2082;p9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83" name="Google Shape;2083;p99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" name="Google Shape;2088;p100"/>
          <p:cNvSpPr/>
          <p:nvPr/>
        </p:nvSpPr>
        <p:spPr>
          <a:xfrm>
            <a:off x="7621050" y="19358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89" name="Google Shape;2089;p100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34456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090" name="Google Shape;2090;p100"/>
          <p:cNvSpPr txBox="1"/>
          <p:nvPr/>
        </p:nvSpPr>
        <p:spPr>
          <a:xfrm>
            <a:off x="-26698" y="193522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 with Co-Teacher, Two Targeted Pull-Outs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1" name="Google Shape;2091;p100"/>
          <p:cNvSpPr txBox="1"/>
          <p:nvPr/>
        </p:nvSpPr>
        <p:spPr>
          <a:xfrm>
            <a:off x="117375" y="29353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2" name="Google Shape;2092;p100"/>
          <p:cNvSpPr txBox="1"/>
          <p:nvPr/>
        </p:nvSpPr>
        <p:spPr>
          <a:xfrm>
            <a:off x="7304550" y="294121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093" name="Google Shape;2093;p100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094" name="Google Shape;2094;p100"/>
          <p:cNvSpPr/>
          <p:nvPr/>
        </p:nvSpPr>
        <p:spPr>
          <a:xfrm>
            <a:off x="1946025" y="25219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5" name="Google Shape;2095;p100"/>
          <p:cNvSpPr txBox="1"/>
          <p:nvPr/>
        </p:nvSpPr>
        <p:spPr>
          <a:xfrm>
            <a:off x="4011625" y="250663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96" name="Google Shape;2096;p100"/>
          <p:cNvSpPr/>
          <p:nvPr/>
        </p:nvSpPr>
        <p:spPr>
          <a:xfrm>
            <a:off x="6860175" y="25219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097" name="Google Shape;2097;p100"/>
          <p:cNvGraphicFramePr/>
          <p:nvPr/>
        </p:nvGraphicFramePr>
        <p:xfrm>
          <a:off x="352975" y="1805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098" name="Google Shape;2098;p100"/>
          <p:cNvGrpSpPr/>
          <p:nvPr/>
        </p:nvGrpSpPr>
        <p:grpSpPr>
          <a:xfrm>
            <a:off x="463350" y="1877381"/>
            <a:ext cx="1324500" cy="729443"/>
            <a:chOff x="234750" y="217175"/>
            <a:chExt cx="1324500" cy="972591"/>
          </a:xfrm>
        </p:grpSpPr>
        <p:sp>
          <p:nvSpPr>
            <p:cNvPr id="2099" name="Google Shape;2099;p100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0" name="Google Shape;2100;p100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1" name="Google Shape;2101;p100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2" name="Google Shape;2102;p100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3" name="Google Shape;2103;p100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4" name="Google Shape;2104;p100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105" name="Google Shape;2105;p100"/>
          <p:cNvGraphicFramePr/>
          <p:nvPr/>
        </p:nvGraphicFramePr>
        <p:xfrm>
          <a:off x="3774550" y="1186866"/>
          <a:ext cx="1544950" cy="1113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54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106" name="Google Shape;2106;p100"/>
          <p:cNvGraphicFramePr/>
          <p:nvPr/>
        </p:nvGraphicFramePr>
        <p:xfrm>
          <a:off x="2319325" y="2720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07" name="Google Shape;2107;p100"/>
          <p:cNvSpPr/>
          <p:nvPr/>
        </p:nvSpPr>
        <p:spPr>
          <a:xfrm>
            <a:off x="2471250" y="27629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8" name="Google Shape;2108;p100"/>
          <p:cNvSpPr/>
          <p:nvPr/>
        </p:nvSpPr>
        <p:spPr>
          <a:xfrm>
            <a:off x="2594200" y="28384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9" name="Google Shape;2109;p100"/>
          <p:cNvSpPr/>
          <p:nvPr/>
        </p:nvSpPr>
        <p:spPr>
          <a:xfrm>
            <a:off x="2429400" y="32968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0" name="Google Shape;2110;p100"/>
          <p:cNvSpPr/>
          <p:nvPr/>
        </p:nvSpPr>
        <p:spPr>
          <a:xfrm>
            <a:off x="2947158" y="28662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11" name="Google Shape;2111;p100"/>
          <p:cNvGrpSpPr/>
          <p:nvPr/>
        </p:nvGrpSpPr>
        <p:grpSpPr>
          <a:xfrm>
            <a:off x="2749937" y="3006172"/>
            <a:ext cx="670419" cy="225928"/>
            <a:chOff x="6127600" y="4532275"/>
            <a:chExt cx="2009650" cy="940975"/>
          </a:xfrm>
        </p:grpSpPr>
        <p:sp>
          <p:nvSpPr>
            <p:cNvPr id="2112" name="Google Shape;2112;p100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3" name="Google Shape;2113;p100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4" name="Google Shape;2114;p100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115" name="Google Shape;2115;p100"/>
          <p:cNvGraphicFramePr/>
          <p:nvPr/>
        </p:nvGraphicFramePr>
        <p:xfrm>
          <a:off x="5283700" y="2720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16" name="Google Shape;2116;p100"/>
          <p:cNvGrpSpPr/>
          <p:nvPr/>
        </p:nvGrpSpPr>
        <p:grpSpPr>
          <a:xfrm>
            <a:off x="5440425" y="2741925"/>
            <a:ext cx="1231500" cy="829163"/>
            <a:chOff x="3775650" y="2504175"/>
            <a:chExt cx="1231500" cy="1105550"/>
          </a:xfrm>
        </p:grpSpPr>
        <p:sp>
          <p:nvSpPr>
            <p:cNvPr id="2117" name="Google Shape;2117;p100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8" name="Google Shape;2118;p100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9" name="Google Shape;2119;p100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0" name="Google Shape;2120;p100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1" name="Google Shape;2121;p100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2" name="Google Shape;2122;p100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3" name="Google Shape;2123;p100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4" name="Google Shape;2124;p100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5" name="Google Shape;2125;p100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6" name="Google Shape;2126;p100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7" name="Google Shape;2127;p100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128" name="Google Shape;2128;p100"/>
          <p:cNvGraphicFramePr/>
          <p:nvPr/>
        </p:nvGraphicFramePr>
        <p:xfrm>
          <a:off x="7333675" y="1805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29" name="Google Shape;2129;p100"/>
          <p:cNvSpPr/>
          <p:nvPr/>
        </p:nvSpPr>
        <p:spPr>
          <a:xfrm>
            <a:off x="8001150" y="21287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0" name="Google Shape;2130;p100"/>
          <p:cNvSpPr/>
          <p:nvPr/>
        </p:nvSpPr>
        <p:spPr>
          <a:xfrm>
            <a:off x="7942650" y="18523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1" name="Google Shape;2131;p100"/>
          <p:cNvSpPr/>
          <p:nvPr/>
        </p:nvSpPr>
        <p:spPr>
          <a:xfrm>
            <a:off x="7581250" y="23214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2" name="Google Shape;2132;p100"/>
          <p:cNvSpPr/>
          <p:nvPr/>
        </p:nvSpPr>
        <p:spPr>
          <a:xfrm>
            <a:off x="8304050" y="23214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3" name="Google Shape;2133;p100"/>
          <p:cNvSpPr txBox="1"/>
          <p:nvPr/>
        </p:nvSpPr>
        <p:spPr>
          <a:xfrm>
            <a:off x="8051500" y="20683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34" name="Google Shape;2134;p100"/>
          <p:cNvSpPr/>
          <p:nvPr/>
        </p:nvSpPr>
        <p:spPr>
          <a:xfrm>
            <a:off x="7724500" y="20982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35" name="Google Shape;2135;p100"/>
          <p:cNvGraphicFramePr/>
          <p:nvPr/>
        </p:nvGraphicFramePr>
        <p:xfrm>
          <a:off x="5527150" y="719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36" name="Google Shape;2136;p100"/>
          <p:cNvGrpSpPr/>
          <p:nvPr/>
        </p:nvGrpSpPr>
        <p:grpSpPr>
          <a:xfrm>
            <a:off x="5637375" y="758456"/>
            <a:ext cx="1324500" cy="795600"/>
            <a:chOff x="1903575" y="173075"/>
            <a:chExt cx="1324500" cy="1060800"/>
          </a:xfrm>
        </p:grpSpPr>
        <p:sp>
          <p:nvSpPr>
            <p:cNvPr id="2137" name="Google Shape;2137;p100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8" name="Google Shape;2138;p100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9" name="Google Shape;2139;p100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0" name="Google Shape;2140;p100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1" name="Google Shape;2141;p100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2" name="Google Shape;2142;p100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3" name="Google Shape;2143;p100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44" name="Google Shape;2144;p100"/>
          <p:cNvSpPr txBox="1"/>
          <p:nvPr/>
        </p:nvSpPr>
        <p:spPr>
          <a:xfrm>
            <a:off x="5325850" y="179523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as additional topics needed; Consider strategies to ensure all students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have instructional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time with teacher.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45" name="Google Shape;2145;p100"/>
          <p:cNvGrpSpPr/>
          <p:nvPr/>
        </p:nvGrpSpPr>
        <p:grpSpPr>
          <a:xfrm rot="-543662">
            <a:off x="3953007" y="1360537"/>
            <a:ext cx="741508" cy="560908"/>
            <a:chOff x="645176" y="811075"/>
            <a:chExt cx="748574" cy="735600"/>
          </a:xfrm>
        </p:grpSpPr>
        <p:sp>
          <p:nvSpPr>
            <p:cNvPr id="2146" name="Google Shape;2146;p100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7" name="Google Shape;2147;p100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8" name="Google Shape;2148;p100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9" name="Google Shape;2149;p100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0" name="Google Shape;2150;p100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1" name="Google Shape;2151;p100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2" name="Google Shape;2152;p100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3" name="Google Shape;2153;p100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4" name="Google Shape;2154;p100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5" name="Google Shape;2155;p100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56" name="Google Shape;2156;p100"/>
          <p:cNvGrpSpPr/>
          <p:nvPr/>
        </p:nvGrpSpPr>
        <p:grpSpPr>
          <a:xfrm>
            <a:off x="4345903" y="1602350"/>
            <a:ext cx="827163" cy="366968"/>
            <a:chOff x="4585087" y="1943503"/>
            <a:chExt cx="670419" cy="301337"/>
          </a:xfrm>
        </p:grpSpPr>
        <p:sp>
          <p:nvSpPr>
            <p:cNvPr id="2157" name="Google Shape;2157;p100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8" name="Google Shape;2158;p100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9" name="Google Shape;2159;p100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160" name="Google Shape;2160;p100"/>
          <p:cNvGrpSpPr/>
          <p:nvPr/>
        </p:nvGrpSpPr>
        <p:grpSpPr>
          <a:xfrm rot="-1019874">
            <a:off x="4689757" y="1263930"/>
            <a:ext cx="373267" cy="507580"/>
            <a:chOff x="-621129" y="1398329"/>
            <a:chExt cx="385446" cy="642057"/>
          </a:xfrm>
        </p:grpSpPr>
        <p:sp>
          <p:nvSpPr>
            <p:cNvPr id="2161" name="Google Shape;2161;p100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2" name="Google Shape;2162;p100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3" name="Google Shape;2163;p100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164" name="Google Shape;2164;p100"/>
          <p:cNvCxnSpPr/>
          <p:nvPr/>
        </p:nvCxnSpPr>
        <p:spPr>
          <a:xfrm rot="10800000" flipH="1">
            <a:off x="5085850" y="2241413"/>
            <a:ext cx="619200" cy="3093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graphicFrame>
        <p:nvGraphicFramePr>
          <p:cNvPr id="2165" name="Google Shape;2165;p100"/>
          <p:cNvGraphicFramePr/>
          <p:nvPr/>
        </p:nvGraphicFramePr>
        <p:xfrm>
          <a:off x="2098150" y="719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66" name="Google Shape;2166;p100"/>
          <p:cNvGrpSpPr/>
          <p:nvPr/>
        </p:nvGrpSpPr>
        <p:grpSpPr>
          <a:xfrm>
            <a:off x="2208375" y="758456"/>
            <a:ext cx="1324500" cy="795600"/>
            <a:chOff x="1903575" y="173075"/>
            <a:chExt cx="1324500" cy="1060800"/>
          </a:xfrm>
        </p:grpSpPr>
        <p:sp>
          <p:nvSpPr>
            <p:cNvPr id="2167" name="Google Shape;2167;p100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8" name="Google Shape;2168;p100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9" name="Google Shape;2169;p100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0" name="Google Shape;2170;p100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1" name="Google Shape;2171;p100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2" name="Google Shape;2172;p100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3" name="Google Shape;2173;p100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74" name="Google Shape;2174;p100"/>
          <p:cNvSpPr txBox="1"/>
          <p:nvPr/>
        </p:nvSpPr>
        <p:spPr>
          <a:xfrm>
            <a:off x="1896850" y="1795238"/>
            <a:ext cx="18999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Students pulled depending on topics of need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75" name="Google Shape;2175;p100"/>
          <p:cNvCxnSpPr/>
          <p:nvPr/>
        </p:nvCxnSpPr>
        <p:spPr>
          <a:xfrm rot="10800000">
            <a:off x="3325875" y="2241113"/>
            <a:ext cx="558300" cy="3369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2176" name="Google Shape;2176;p10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49</a:t>
            </a:fld>
            <a:endParaRPr/>
          </a:p>
        </p:txBody>
      </p:sp>
      <p:sp>
        <p:nvSpPr>
          <p:cNvPr id="2177" name="Google Shape;2177;p100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49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78" name="Google Shape;2178;p100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9" name="Google Shape;2179;p100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49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80" name="Google Shape;2180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81" name="Google Shape;2181;p100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p101"/>
          <p:cNvSpPr/>
          <p:nvPr/>
        </p:nvSpPr>
        <p:spPr>
          <a:xfrm>
            <a:off x="7621050" y="17072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87" name="Google Shape;2187;p101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11596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188" name="Google Shape;2188;p101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Writing 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89" name="Google Shape;2189;p101"/>
          <p:cNvSpPr txBox="1"/>
          <p:nvPr/>
        </p:nvSpPr>
        <p:spPr>
          <a:xfrm>
            <a:off x="117375" y="27067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Connection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Teaching Point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Active Engagement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Link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0" name="Google Shape;2190;p101"/>
          <p:cNvSpPr txBox="1"/>
          <p:nvPr/>
        </p:nvSpPr>
        <p:spPr>
          <a:xfrm>
            <a:off x="7304550" y="271261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191" name="Google Shape;2191;p101"/>
          <p:cNvGraphicFramePr/>
          <p:nvPr/>
        </p:nvGraphicFramePr>
        <p:xfrm>
          <a:off x="938" y="4053675"/>
          <a:ext cx="9142100" cy="8817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0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Mini Lesson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45-60 (ES)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15 - 20 mins (2 rotations)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 (MS)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192" name="Google Shape;2192;p101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3" name="Google Shape;2193;p101"/>
          <p:cNvSpPr/>
          <p:nvPr/>
        </p:nvSpPr>
        <p:spPr>
          <a:xfrm>
            <a:off x="1946025" y="22933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4" name="Google Shape;2194;p101"/>
          <p:cNvSpPr txBox="1"/>
          <p:nvPr/>
        </p:nvSpPr>
        <p:spPr>
          <a:xfrm>
            <a:off x="4011625" y="227803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95" name="Google Shape;2195;p101"/>
          <p:cNvSpPr/>
          <p:nvPr/>
        </p:nvSpPr>
        <p:spPr>
          <a:xfrm>
            <a:off x="6860175" y="22933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196" name="Google Shape;2196;p101"/>
          <p:cNvGraphicFramePr/>
          <p:nvPr/>
        </p:nvGraphicFramePr>
        <p:xfrm>
          <a:off x="352975" y="1577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 Lesson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197" name="Google Shape;2197;p101"/>
          <p:cNvGrpSpPr/>
          <p:nvPr/>
        </p:nvGrpSpPr>
        <p:grpSpPr>
          <a:xfrm>
            <a:off x="463350" y="1648781"/>
            <a:ext cx="1324500" cy="729443"/>
            <a:chOff x="234750" y="217175"/>
            <a:chExt cx="1324500" cy="972591"/>
          </a:xfrm>
        </p:grpSpPr>
        <p:sp>
          <p:nvSpPr>
            <p:cNvPr id="2198" name="Google Shape;2198;p101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9" name="Google Shape;2199;p101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0" name="Google Shape;2200;p101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1" name="Google Shape;2201;p101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2" name="Google Shape;2202;p101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3" name="Google Shape;2203;p101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04" name="Google Shape;2204;p101"/>
          <p:cNvGraphicFramePr/>
          <p:nvPr/>
        </p:nvGraphicFramePr>
        <p:xfrm>
          <a:off x="3774550" y="662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205" name="Google Shape;2205;p101"/>
          <p:cNvGrpSpPr/>
          <p:nvPr/>
        </p:nvGrpSpPr>
        <p:grpSpPr>
          <a:xfrm>
            <a:off x="3884775" y="701306"/>
            <a:ext cx="1324500" cy="795600"/>
            <a:chOff x="1903575" y="173075"/>
            <a:chExt cx="1324500" cy="1060800"/>
          </a:xfrm>
        </p:grpSpPr>
        <p:sp>
          <p:nvSpPr>
            <p:cNvPr id="2206" name="Google Shape;2206;p101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7" name="Google Shape;2207;p101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8" name="Google Shape;2208;p101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9" name="Google Shape;2209;p101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0" name="Google Shape;2210;p101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1" name="Google Shape;2211;p101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2" name="Google Shape;2212;p101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13" name="Google Shape;2213;p101"/>
          <p:cNvGraphicFramePr/>
          <p:nvPr/>
        </p:nvGraphicFramePr>
        <p:xfrm>
          <a:off x="2319325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14" name="Google Shape;2214;p101"/>
          <p:cNvSpPr/>
          <p:nvPr/>
        </p:nvSpPr>
        <p:spPr>
          <a:xfrm>
            <a:off x="2471250" y="26486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5" name="Google Shape;2215;p101"/>
          <p:cNvSpPr/>
          <p:nvPr/>
        </p:nvSpPr>
        <p:spPr>
          <a:xfrm>
            <a:off x="2594200" y="27241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6" name="Google Shape;2216;p101"/>
          <p:cNvSpPr/>
          <p:nvPr/>
        </p:nvSpPr>
        <p:spPr>
          <a:xfrm>
            <a:off x="2429400" y="31825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7" name="Google Shape;2217;p101"/>
          <p:cNvSpPr/>
          <p:nvPr/>
        </p:nvSpPr>
        <p:spPr>
          <a:xfrm>
            <a:off x="2947158" y="27519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18" name="Google Shape;2218;p101"/>
          <p:cNvGrpSpPr/>
          <p:nvPr/>
        </p:nvGrpSpPr>
        <p:grpSpPr>
          <a:xfrm>
            <a:off x="2749937" y="2891872"/>
            <a:ext cx="670419" cy="225928"/>
            <a:chOff x="6127600" y="4532275"/>
            <a:chExt cx="2009650" cy="940975"/>
          </a:xfrm>
        </p:grpSpPr>
        <p:sp>
          <p:nvSpPr>
            <p:cNvPr id="2219" name="Google Shape;2219;p101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0" name="Google Shape;2220;p101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1" name="Google Shape;2221;p101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22" name="Google Shape;2222;p101"/>
          <p:cNvGraphicFramePr/>
          <p:nvPr/>
        </p:nvGraphicFramePr>
        <p:xfrm>
          <a:off x="5283700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Writing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23" name="Google Shape;2223;p101"/>
          <p:cNvGraphicFramePr/>
          <p:nvPr/>
        </p:nvGraphicFramePr>
        <p:xfrm>
          <a:off x="7333675" y="1577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24" name="Google Shape;2224;p101"/>
          <p:cNvSpPr/>
          <p:nvPr/>
        </p:nvSpPr>
        <p:spPr>
          <a:xfrm>
            <a:off x="8001150" y="19001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5" name="Google Shape;2225;p101"/>
          <p:cNvSpPr/>
          <p:nvPr/>
        </p:nvSpPr>
        <p:spPr>
          <a:xfrm>
            <a:off x="7942650" y="16237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6" name="Google Shape;2226;p101"/>
          <p:cNvSpPr/>
          <p:nvPr/>
        </p:nvSpPr>
        <p:spPr>
          <a:xfrm>
            <a:off x="7581250" y="20928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7" name="Google Shape;2227;p101"/>
          <p:cNvSpPr/>
          <p:nvPr/>
        </p:nvSpPr>
        <p:spPr>
          <a:xfrm>
            <a:off x="8304050" y="20928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8" name="Google Shape;2228;p101"/>
          <p:cNvSpPr txBox="1"/>
          <p:nvPr/>
        </p:nvSpPr>
        <p:spPr>
          <a:xfrm>
            <a:off x="8051500" y="18397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29" name="Google Shape;2229;p101"/>
          <p:cNvSpPr/>
          <p:nvPr/>
        </p:nvSpPr>
        <p:spPr>
          <a:xfrm>
            <a:off x="7724500" y="18696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0" name="Google Shape;2230;p101"/>
          <p:cNvSpPr txBox="1"/>
          <p:nvPr/>
        </p:nvSpPr>
        <p:spPr>
          <a:xfrm>
            <a:off x="3573900" y="1739803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Targeted Small Group could include conferring and additional mini lessons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1" name="Google Shape;2231;p101"/>
          <p:cNvSpPr txBox="1"/>
          <p:nvPr/>
        </p:nvSpPr>
        <p:spPr>
          <a:xfrm>
            <a:off x="5281428" y="3721172"/>
            <a:ext cx="156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Additional Options: Partners or Research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2" name="Google Shape;2232;p101"/>
          <p:cNvGrpSpPr/>
          <p:nvPr/>
        </p:nvGrpSpPr>
        <p:grpSpPr>
          <a:xfrm rot="-543662">
            <a:off x="5639782" y="2779134"/>
            <a:ext cx="741508" cy="560908"/>
            <a:chOff x="645176" y="811075"/>
            <a:chExt cx="748574" cy="735600"/>
          </a:xfrm>
        </p:grpSpPr>
        <p:sp>
          <p:nvSpPr>
            <p:cNvPr id="2233" name="Google Shape;2233;p101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4" name="Google Shape;2234;p101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5" name="Google Shape;2235;p101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6" name="Google Shape;2236;p101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7" name="Google Shape;2237;p101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8" name="Google Shape;2238;p101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9" name="Google Shape;2239;p10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0" name="Google Shape;2240;p101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1" name="Google Shape;2241;p101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2" name="Google Shape;2242;p101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3" name="Google Shape;2243;p101"/>
          <p:cNvGrpSpPr/>
          <p:nvPr/>
        </p:nvGrpSpPr>
        <p:grpSpPr>
          <a:xfrm rot="2212194">
            <a:off x="6294962" y="2710082"/>
            <a:ext cx="340734" cy="567578"/>
            <a:chOff x="-621129" y="1398329"/>
            <a:chExt cx="385446" cy="642057"/>
          </a:xfrm>
        </p:grpSpPr>
        <p:sp>
          <p:nvSpPr>
            <p:cNvPr id="2244" name="Google Shape;2244;p101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5" name="Google Shape;2245;p101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6" name="Google Shape;2246;p101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47" name="Google Shape;2247;p101"/>
          <p:cNvGrpSpPr/>
          <p:nvPr/>
        </p:nvGrpSpPr>
        <p:grpSpPr>
          <a:xfrm rot="-1019874">
            <a:off x="5966870" y="2982967"/>
            <a:ext cx="373267" cy="507580"/>
            <a:chOff x="-621129" y="1398329"/>
            <a:chExt cx="385446" cy="642057"/>
          </a:xfrm>
        </p:grpSpPr>
        <p:sp>
          <p:nvSpPr>
            <p:cNvPr id="2248" name="Google Shape;2248;p101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9" name="Google Shape;2249;p101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0" name="Google Shape;2250;p101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51" name="Google Shape;2251;p10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50</a:t>
            </a:fld>
            <a:endParaRPr/>
          </a:p>
        </p:txBody>
      </p:sp>
      <p:sp>
        <p:nvSpPr>
          <p:cNvPr id="2252" name="Google Shape;2252;p101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50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3" name="Google Shape;2253;p101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4" name="Google Shape;2254;p101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50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55" name="Google Shape;2255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6" name="Google Shape;2256;p101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1" name="Google Shape;2261;p102"/>
          <p:cNvSpPr/>
          <p:nvPr/>
        </p:nvSpPr>
        <p:spPr>
          <a:xfrm>
            <a:off x="7621050" y="17072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62" name="Google Shape;2262;p102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3967962" y="211596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263" name="Google Shape;2263;p102"/>
          <p:cNvSpPr txBox="1"/>
          <p:nvPr/>
        </p:nvSpPr>
        <p:spPr>
          <a:xfrm>
            <a:off x="-100" y="90113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Writing 3 Rotation </a:t>
            </a:r>
            <a:r>
              <a:rPr lang="en-US" sz="2600" b="1" dirty="0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Model</a:t>
            </a:r>
            <a:endParaRPr sz="2600" b="1" dirty="0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4" name="Google Shape;2264;p102"/>
          <p:cNvSpPr txBox="1"/>
          <p:nvPr/>
        </p:nvSpPr>
        <p:spPr>
          <a:xfrm>
            <a:off x="117375" y="27067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Connection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Teaching Point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Active Engagement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Link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5" name="Google Shape;2265;p102"/>
          <p:cNvSpPr txBox="1"/>
          <p:nvPr/>
        </p:nvSpPr>
        <p:spPr>
          <a:xfrm>
            <a:off x="7304550" y="271261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66" name="Google Shape;2266;p102"/>
          <p:cNvGraphicFramePr/>
          <p:nvPr/>
        </p:nvGraphicFramePr>
        <p:xfrm>
          <a:off x="938" y="4053675"/>
          <a:ext cx="9142100" cy="8817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030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2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Mini Lesson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45-60 (ES)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10-15 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15 - 20 mins (2 rotations)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 (MS)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267" name="Google Shape;2267;p102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68" name="Google Shape;2268;p102"/>
          <p:cNvSpPr/>
          <p:nvPr/>
        </p:nvSpPr>
        <p:spPr>
          <a:xfrm>
            <a:off x="1946025" y="22933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9" name="Google Shape;2269;p102"/>
          <p:cNvSpPr txBox="1"/>
          <p:nvPr/>
        </p:nvSpPr>
        <p:spPr>
          <a:xfrm>
            <a:off x="4011625" y="227803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70" name="Google Shape;2270;p102"/>
          <p:cNvSpPr/>
          <p:nvPr/>
        </p:nvSpPr>
        <p:spPr>
          <a:xfrm>
            <a:off x="6860175" y="22933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271" name="Google Shape;2271;p102"/>
          <p:cNvGraphicFramePr/>
          <p:nvPr/>
        </p:nvGraphicFramePr>
        <p:xfrm>
          <a:off x="352975" y="1577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Mini Lesson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272" name="Google Shape;2272;p102"/>
          <p:cNvGrpSpPr/>
          <p:nvPr/>
        </p:nvGrpSpPr>
        <p:grpSpPr>
          <a:xfrm>
            <a:off x="463350" y="1648781"/>
            <a:ext cx="1324500" cy="729443"/>
            <a:chOff x="234750" y="217175"/>
            <a:chExt cx="1324500" cy="972591"/>
          </a:xfrm>
        </p:grpSpPr>
        <p:sp>
          <p:nvSpPr>
            <p:cNvPr id="2273" name="Google Shape;2273;p102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4" name="Google Shape;2274;p102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5" name="Google Shape;2275;p102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6" name="Google Shape;2276;p102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7" name="Google Shape;2277;p102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8" name="Google Shape;2278;p102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79" name="Google Shape;2279;p102"/>
          <p:cNvGraphicFramePr/>
          <p:nvPr/>
        </p:nvGraphicFramePr>
        <p:xfrm>
          <a:off x="3774550" y="6628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280" name="Google Shape;2280;p102"/>
          <p:cNvGrpSpPr/>
          <p:nvPr/>
        </p:nvGrpSpPr>
        <p:grpSpPr>
          <a:xfrm>
            <a:off x="3884775" y="701306"/>
            <a:ext cx="1324500" cy="795600"/>
            <a:chOff x="1903575" y="173075"/>
            <a:chExt cx="1324500" cy="1060800"/>
          </a:xfrm>
        </p:grpSpPr>
        <p:sp>
          <p:nvSpPr>
            <p:cNvPr id="2281" name="Google Shape;2281;p102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2" name="Google Shape;2282;p102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3" name="Google Shape;2283;p102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4" name="Google Shape;2284;p102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5" name="Google Shape;2285;p102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6" name="Google Shape;2286;p102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7" name="Google Shape;2287;p102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88" name="Google Shape;2288;p102"/>
          <p:cNvGraphicFramePr/>
          <p:nvPr/>
        </p:nvGraphicFramePr>
        <p:xfrm>
          <a:off x="2319325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89" name="Google Shape;2289;p102"/>
          <p:cNvSpPr/>
          <p:nvPr/>
        </p:nvSpPr>
        <p:spPr>
          <a:xfrm>
            <a:off x="2471250" y="26486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0" name="Google Shape;2290;p102"/>
          <p:cNvSpPr/>
          <p:nvPr/>
        </p:nvSpPr>
        <p:spPr>
          <a:xfrm>
            <a:off x="2594200" y="27241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1" name="Google Shape;2291;p102"/>
          <p:cNvSpPr/>
          <p:nvPr/>
        </p:nvSpPr>
        <p:spPr>
          <a:xfrm>
            <a:off x="2429400" y="31825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2" name="Google Shape;2292;p102"/>
          <p:cNvSpPr/>
          <p:nvPr/>
        </p:nvSpPr>
        <p:spPr>
          <a:xfrm>
            <a:off x="2947158" y="27519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93" name="Google Shape;2293;p102"/>
          <p:cNvGrpSpPr/>
          <p:nvPr/>
        </p:nvGrpSpPr>
        <p:grpSpPr>
          <a:xfrm>
            <a:off x="2749937" y="2891872"/>
            <a:ext cx="670419" cy="225928"/>
            <a:chOff x="6127600" y="4532275"/>
            <a:chExt cx="2009650" cy="940975"/>
          </a:xfrm>
        </p:grpSpPr>
        <p:sp>
          <p:nvSpPr>
            <p:cNvPr id="2294" name="Google Shape;2294;p102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5" name="Google Shape;2295;p102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6" name="Google Shape;2296;p102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297" name="Google Shape;2297;p102"/>
          <p:cNvGraphicFramePr/>
          <p:nvPr/>
        </p:nvGraphicFramePr>
        <p:xfrm>
          <a:off x="5283700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Writing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98" name="Google Shape;2298;p102"/>
          <p:cNvGraphicFramePr/>
          <p:nvPr/>
        </p:nvGraphicFramePr>
        <p:xfrm>
          <a:off x="7333675" y="15772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99" name="Google Shape;2299;p102"/>
          <p:cNvSpPr/>
          <p:nvPr/>
        </p:nvSpPr>
        <p:spPr>
          <a:xfrm>
            <a:off x="8001150" y="19001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0" name="Google Shape;2300;p102"/>
          <p:cNvSpPr/>
          <p:nvPr/>
        </p:nvSpPr>
        <p:spPr>
          <a:xfrm>
            <a:off x="7942650" y="16237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1" name="Google Shape;2301;p102"/>
          <p:cNvSpPr/>
          <p:nvPr/>
        </p:nvSpPr>
        <p:spPr>
          <a:xfrm>
            <a:off x="7581250" y="20928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2" name="Google Shape;2302;p102"/>
          <p:cNvSpPr/>
          <p:nvPr/>
        </p:nvSpPr>
        <p:spPr>
          <a:xfrm>
            <a:off x="8304050" y="20928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3" name="Google Shape;2303;p102"/>
          <p:cNvSpPr txBox="1"/>
          <p:nvPr/>
        </p:nvSpPr>
        <p:spPr>
          <a:xfrm>
            <a:off x="8051500" y="18397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04" name="Google Shape;2304;p102"/>
          <p:cNvSpPr/>
          <p:nvPr/>
        </p:nvSpPr>
        <p:spPr>
          <a:xfrm>
            <a:off x="7724500" y="18696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5" name="Google Shape;2305;p102"/>
          <p:cNvSpPr txBox="1"/>
          <p:nvPr/>
        </p:nvSpPr>
        <p:spPr>
          <a:xfrm>
            <a:off x="3327025" y="1775575"/>
            <a:ext cx="23379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Targeted Small Group could include conferring and additional mini lessons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6" name="Google Shape;2306;p102"/>
          <p:cNvSpPr txBox="1"/>
          <p:nvPr/>
        </p:nvSpPr>
        <p:spPr>
          <a:xfrm>
            <a:off x="5281428" y="3721172"/>
            <a:ext cx="1566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Additional Options: Partners or Research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07" name="Google Shape;2307;p102"/>
          <p:cNvGrpSpPr/>
          <p:nvPr/>
        </p:nvGrpSpPr>
        <p:grpSpPr>
          <a:xfrm rot="-543662">
            <a:off x="5639782" y="2779134"/>
            <a:ext cx="741508" cy="560908"/>
            <a:chOff x="645176" y="811075"/>
            <a:chExt cx="748574" cy="735600"/>
          </a:xfrm>
        </p:grpSpPr>
        <p:sp>
          <p:nvSpPr>
            <p:cNvPr id="2308" name="Google Shape;2308;p102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9" name="Google Shape;2309;p102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0" name="Google Shape;2310;p102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1" name="Google Shape;2311;p102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2" name="Google Shape;2312;p102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3" name="Google Shape;2313;p102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4" name="Google Shape;2314;p102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5" name="Google Shape;2315;p102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6" name="Google Shape;2316;p102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7" name="Google Shape;2317;p102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18" name="Google Shape;2318;p102"/>
          <p:cNvGrpSpPr/>
          <p:nvPr/>
        </p:nvGrpSpPr>
        <p:grpSpPr>
          <a:xfrm rot="2212194">
            <a:off x="6294962" y="2710082"/>
            <a:ext cx="340734" cy="567578"/>
            <a:chOff x="-621129" y="1398329"/>
            <a:chExt cx="385446" cy="642057"/>
          </a:xfrm>
        </p:grpSpPr>
        <p:sp>
          <p:nvSpPr>
            <p:cNvPr id="2319" name="Google Shape;2319;p102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0" name="Google Shape;2320;p102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1" name="Google Shape;2321;p102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22" name="Google Shape;2322;p102"/>
          <p:cNvGrpSpPr/>
          <p:nvPr/>
        </p:nvGrpSpPr>
        <p:grpSpPr>
          <a:xfrm rot="-1019874">
            <a:off x="5966870" y="2982967"/>
            <a:ext cx="373267" cy="507580"/>
            <a:chOff x="-621129" y="1398329"/>
            <a:chExt cx="385446" cy="642057"/>
          </a:xfrm>
        </p:grpSpPr>
        <p:sp>
          <p:nvSpPr>
            <p:cNvPr id="2323" name="Google Shape;2323;p102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4" name="Google Shape;2324;p102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5" name="Google Shape;2325;p102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326" name="Google Shape;2326;p10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51</a:t>
            </a:fld>
            <a:endParaRPr/>
          </a:p>
        </p:txBody>
      </p:sp>
      <p:sp>
        <p:nvSpPr>
          <p:cNvPr id="2327" name="Google Shape;2327;p102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28" name="Google Shape;2328;p102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9" name="Google Shape;2329;p102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51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330" name="Google Shape;2330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31" name="Google Shape;2331;p102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6" name="Google Shape;2336;p103"/>
          <p:cNvGraphicFramePr/>
          <p:nvPr/>
        </p:nvGraphicFramePr>
        <p:xfrm>
          <a:off x="4107750" y="337381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37" name="Google Shape;2337;p103"/>
          <p:cNvSpPr/>
          <p:nvPr/>
        </p:nvSpPr>
        <p:spPr>
          <a:xfrm>
            <a:off x="98900" y="1886119"/>
            <a:ext cx="89463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338" name="Google Shape;2338;p103"/>
          <p:cNvGraphicFramePr/>
          <p:nvPr/>
        </p:nvGraphicFramePr>
        <p:xfrm>
          <a:off x="5132575" y="2008594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39" name="Google Shape;2339;p103"/>
          <p:cNvSpPr/>
          <p:nvPr/>
        </p:nvSpPr>
        <p:spPr>
          <a:xfrm>
            <a:off x="98850" y="489713"/>
            <a:ext cx="89463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0" name="Google Shape;2340;p103"/>
          <p:cNvSpPr/>
          <p:nvPr/>
        </p:nvSpPr>
        <p:spPr>
          <a:xfrm>
            <a:off x="98900" y="3290869"/>
            <a:ext cx="8946300" cy="1318200"/>
          </a:xfrm>
          <a:prstGeom prst="rect">
            <a:avLst/>
          </a:prstGeom>
          <a:noFill/>
          <a:ln w="38100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41" name="Google Shape;2341;p103"/>
          <p:cNvGraphicFramePr/>
          <p:nvPr/>
        </p:nvGraphicFramePr>
        <p:xfrm>
          <a:off x="8788" y="1417969"/>
          <a:ext cx="9142100" cy="38099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04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41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0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 or 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Collaborative Math Task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 or 45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42" name="Google Shape;2342;p103"/>
          <p:cNvGraphicFramePr/>
          <p:nvPr/>
        </p:nvGraphicFramePr>
        <p:xfrm>
          <a:off x="8775" y="2832422"/>
          <a:ext cx="9142100" cy="38099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04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57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459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854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4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 or 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15 or 20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 Guided Math and Stations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30 or 45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2343" name="Google Shape;2343;p103"/>
          <p:cNvGraphicFramePr/>
          <p:nvPr/>
        </p:nvGraphicFramePr>
        <p:xfrm>
          <a:off x="8663" y="4214841"/>
          <a:ext cx="9163125" cy="38099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04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804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76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58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 or 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 Guided Math and Stations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45 or 65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7F7F7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5-15 mins</a:t>
                      </a:r>
                      <a:endParaRPr sz="800">
                        <a:solidFill>
                          <a:srgbClr val="7F7F7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344" name="Google Shape;2344;p103"/>
          <p:cNvSpPr txBox="1"/>
          <p:nvPr/>
        </p:nvSpPr>
        <p:spPr>
          <a:xfrm>
            <a:off x="110750" y="518269"/>
            <a:ext cx="6795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1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Task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5" name="Google Shape;2345;p103"/>
          <p:cNvSpPr txBox="1"/>
          <p:nvPr/>
        </p:nvSpPr>
        <p:spPr>
          <a:xfrm>
            <a:off x="26450" y="1915725"/>
            <a:ext cx="8001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Whole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Small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Whole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6" name="Google Shape;2346;p103"/>
          <p:cNvSpPr txBox="1"/>
          <p:nvPr/>
        </p:nvSpPr>
        <p:spPr>
          <a:xfrm>
            <a:off x="64050" y="3290869"/>
            <a:ext cx="821100" cy="12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Small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Group with Stations or Tasks</a:t>
            </a:r>
            <a:endParaRPr sz="1200" b="1">
              <a:solidFill>
                <a:srgbClr val="7F7F7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347" name="Google Shape;2347;p103"/>
          <p:cNvSpPr/>
          <p:nvPr/>
        </p:nvSpPr>
        <p:spPr>
          <a:xfrm>
            <a:off x="7269200" y="918019"/>
            <a:ext cx="5931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8" name="Google Shape;2348;p103"/>
          <p:cNvSpPr/>
          <p:nvPr/>
        </p:nvSpPr>
        <p:spPr>
          <a:xfrm>
            <a:off x="7279088" y="2314809"/>
            <a:ext cx="6795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9" name="Google Shape;2349;p103"/>
          <p:cNvSpPr/>
          <p:nvPr/>
        </p:nvSpPr>
        <p:spPr>
          <a:xfrm>
            <a:off x="3334398" y="2314819"/>
            <a:ext cx="6954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0" name="Google Shape;2350;p103"/>
          <p:cNvSpPr/>
          <p:nvPr/>
        </p:nvSpPr>
        <p:spPr>
          <a:xfrm>
            <a:off x="1793700" y="2314819"/>
            <a:ext cx="4653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1" name="Google Shape;2351;p103"/>
          <p:cNvSpPr/>
          <p:nvPr/>
        </p:nvSpPr>
        <p:spPr>
          <a:xfrm>
            <a:off x="6084850" y="3682369"/>
            <a:ext cx="18633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2" name="Google Shape;2352;p103"/>
          <p:cNvSpPr txBox="1"/>
          <p:nvPr/>
        </p:nvSpPr>
        <p:spPr>
          <a:xfrm>
            <a:off x="31250" y="4636275"/>
            <a:ext cx="9142200" cy="18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rgbClr val="666666"/>
                </a:solidFill>
                <a:latin typeface="Arial Narrow"/>
                <a:ea typeface="Arial Narrow"/>
                <a:cs typeface="Arial Narrow"/>
                <a:sym typeface="Arial Narrow"/>
              </a:rPr>
              <a:t>Minimum of 60 or 90 minutes suggested for each Workshop Model</a:t>
            </a:r>
            <a:endParaRPr sz="1200" i="1">
              <a:solidFill>
                <a:srgbClr val="666666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353" name="Google Shape;2353;p103"/>
          <p:cNvSpPr txBox="1"/>
          <p:nvPr/>
        </p:nvSpPr>
        <p:spPr>
          <a:xfrm>
            <a:off x="0" y="0"/>
            <a:ext cx="91422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Math Workshop Model (60 or 90 Minutes)</a:t>
            </a:r>
            <a:endParaRPr sz="2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354" name="Google Shape;2354;p103"/>
          <p:cNvGraphicFramePr/>
          <p:nvPr/>
        </p:nvGraphicFramePr>
        <p:xfrm>
          <a:off x="798325" y="546028"/>
          <a:ext cx="912300" cy="88973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Classroom Routine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55" name="Google Shape;2355;p103"/>
          <p:cNvSpPr/>
          <p:nvPr/>
        </p:nvSpPr>
        <p:spPr>
          <a:xfrm>
            <a:off x="868518" y="605849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6" name="Google Shape;2356;p103"/>
          <p:cNvSpPr/>
          <p:nvPr/>
        </p:nvSpPr>
        <p:spPr>
          <a:xfrm>
            <a:off x="1145722" y="635899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7" name="Google Shape;2357;p103"/>
          <p:cNvSpPr/>
          <p:nvPr/>
        </p:nvSpPr>
        <p:spPr>
          <a:xfrm>
            <a:off x="1158013" y="789250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8" name="Google Shape;2358;p103"/>
          <p:cNvSpPr/>
          <p:nvPr/>
        </p:nvSpPr>
        <p:spPr>
          <a:xfrm>
            <a:off x="1166880" y="881937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9" name="Google Shape;2359;p103"/>
          <p:cNvSpPr/>
          <p:nvPr/>
        </p:nvSpPr>
        <p:spPr>
          <a:xfrm>
            <a:off x="970703" y="850587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0" name="Google Shape;2360;p103"/>
          <p:cNvSpPr/>
          <p:nvPr/>
        </p:nvSpPr>
        <p:spPr>
          <a:xfrm>
            <a:off x="1363057" y="850587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61" name="Google Shape;2361;p103"/>
          <p:cNvGraphicFramePr/>
          <p:nvPr/>
        </p:nvGraphicFramePr>
        <p:xfrm>
          <a:off x="3228425" y="568416"/>
          <a:ext cx="912300" cy="88973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Collaborative Math Task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62" name="Google Shape;236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2745" y="623925"/>
            <a:ext cx="600075" cy="45839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63" name="Google Shape;2363;p103"/>
          <p:cNvGraphicFramePr/>
          <p:nvPr/>
        </p:nvGraphicFramePr>
        <p:xfrm>
          <a:off x="6249475" y="55560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Share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64" name="Google Shape;2364;p103"/>
          <p:cNvSpPr/>
          <p:nvPr/>
        </p:nvSpPr>
        <p:spPr>
          <a:xfrm>
            <a:off x="6268300" y="599494"/>
            <a:ext cx="494400" cy="285900"/>
          </a:xfrm>
          <a:prstGeom prst="wedgeEllipse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5" name="Google Shape;2365;p103"/>
          <p:cNvSpPr/>
          <p:nvPr/>
        </p:nvSpPr>
        <p:spPr>
          <a:xfrm>
            <a:off x="6566800" y="678845"/>
            <a:ext cx="548700" cy="285900"/>
          </a:xfrm>
          <a:prstGeom prst="wedgeEllipseCallout">
            <a:avLst>
              <a:gd name="adj1" fmla="val 43785"/>
              <a:gd name="adj2" fmla="val 80154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66" name="Google Shape;2366;p103"/>
          <p:cNvGraphicFramePr/>
          <p:nvPr/>
        </p:nvGraphicFramePr>
        <p:xfrm>
          <a:off x="7948150" y="55560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67" name="Google Shape;2367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86538" y="569494"/>
            <a:ext cx="521494" cy="47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368" name="Google Shape;2368;p103"/>
          <p:cNvSpPr/>
          <p:nvPr/>
        </p:nvSpPr>
        <p:spPr>
          <a:xfrm>
            <a:off x="1824000" y="1014806"/>
            <a:ext cx="12861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9" name="Google Shape;2369;p103"/>
          <p:cNvSpPr/>
          <p:nvPr/>
        </p:nvSpPr>
        <p:spPr>
          <a:xfrm>
            <a:off x="4186357" y="1014806"/>
            <a:ext cx="19923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70" name="Google Shape;2370;p103"/>
          <p:cNvGraphicFramePr/>
          <p:nvPr/>
        </p:nvGraphicFramePr>
        <p:xfrm>
          <a:off x="798325" y="2019000"/>
          <a:ext cx="912300" cy="88973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Classroom Routine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71" name="Google Shape;2371;p103"/>
          <p:cNvSpPr/>
          <p:nvPr/>
        </p:nvSpPr>
        <p:spPr>
          <a:xfrm>
            <a:off x="868518" y="2078821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2" name="Google Shape;2372;p103"/>
          <p:cNvSpPr/>
          <p:nvPr/>
        </p:nvSpPr>
        <p:spPr>
          <a:xfrm>
            <a:off x="1145722" y="2108871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3" name="Google Shape;2373;p103"/>
          <p:cNvSpPr/>
          <p:nvPr/>
        </p:nvSpPr>
        <p:spPr>
          <a:xfrm>
            <a:off x="1158013" y="2262222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4" name="Google Shape;2374;p103"/>
          <p:cNvSpPr/>
          <p:nvPr/>
        </p:nvSpPr>
        <p:spPr>
          <a:xfrm>
            <a:off x="1166880" y="2354909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5" name="Google Shape;2375;p103"/>
          <p:cNvSpPr/>
          <p:nvPr/>
        </p:nvSpPr>
        <p:spPr>
          <a:xfrm>
            <a:off x="970703" y="2323559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6" name="Google Shape;2376;p103"/>
          <p:cNvSpPr/>
          <p:nvPr/>
        </p:nvSpPr>
        <p:spPr>
          <a:xfrm>
            <a:off x="1363057" y="2323559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77" name="Google Shape;2377;p103"/>
          <p:cNvGraphicFramePr/>
          <p:nvPr/>
        </p:nvGraphicFramePr>
        <p:xfrm>
          <a:off x="2284713" y="2010019"/>
          <a:ext cx="912300" cy="89873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8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15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Focus 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Lesson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78" name="Google Shape;2378;p103"/>
          <p:cNvSpPr/>
          <p:nvPr/>
        </p:nvSpPr>
        <p:spPr>
          <a:xfrm rot="1959863">
            <a:off x="2583104" y="2366616"/>
            <a:ext cx="320724" cy="259780"/>
          </a:xfrm>
          <a:prstGeom prst="halfFrame">
            <a:avLst>
              <a:gd name="adj1" fmla="val 33333"/>
              <a:gd name="adj2" fmla="val 33333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9" name="Google Shape;2379;p103"/>
          <p:cNvSpPr/>
          <p:nvPr/>
        </p:nvSpPr>
        <p:spPr>
          <a:xfrm>
            <a:off x="2355447" y="2046656"/>
            <a:ext cx="771900" cy="394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0" name="Google Shape;2380;p103"/>
          <p:cNvSpPr/>
          <p:nvPr/>
        </p:nvSpPr>
        <p:spPr>
          <a:xfrm>
            <a:off x="2444310" y="2100881"/>
            <a:ext cx="593100" cy="285900"/>
          </a:xfrm>
          <a:prstGeom prst="rect">
            <a:avLst/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1" name="Google Shape;2381;p103"/>
          <p:cNvSpPr txBox="1"/>
          <p:nvPr/>
        </p:nvSpPr>
        <p:spPr>
          <a:xfrm>
            <a:off x="2349450" y="2053556"/>
            <a:ext cx="771900" cy="34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FFFFFF"/>
                </a:solidFill>
                <a:latin typeface="Architects Daughter"/>
                <a:ea typeface="Architects Daughter"/>
                <a:cs typeface="Architects Daughter"/>
                <a:sym typeface="Architects Daughter"/>
              </a:rPr>
              <a:t>2+2</a:t>
            </a:r>
            <a:endParaRPr sz="2200" b="1">
              <a:solidFill>
                <a:srgbClr val="FFFFFF"/>
              </a:solidFill>
              <a:latin typeface="Architects Daughter"/>
              <a:ea typeface="Architects Daughter"/>
              <a:cs typeface="Architects Daughter"/>
              <a:sym typeface="Architects Daughter"/>
            </a:endParaRPr>
          </a:p>
        </p:txBody>
      </p:sp>
      <p:graphicFrame>
        <p:nvGraphicFramePr>
          <p:cNvPr id="2382" name="Google Shape;2382;p103"/>
          <p:cNvGraphicFramePr/>
          <p:nvPr/>
        </p:nvGraphicFramePr>
        <p:xfrm>
          <a:off x="4172763" y="2008594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 Guided Math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83" name="Google Shape;2383;p103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4242975" y="2023875"/>
            <a:ext cx="771900" cy="50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84" name="Google Shape;2384;p103"/>
          <p:cNvSpPr/>
          <p:nvPr/>
        </p:nvSpPr>
        <p:spPr>
          <a:xfrm>
            <a:off x="5267421" y="2069459"/>
            <a:ext cx="651300" cy="277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5" name="Google Shape;2385;p103"/>
          <p:cNvSpPr/>
          <p:nvPr/>
        </p:nvSpPr>
        <p:spPr>
          <a:xfrm>
            <a:off x="5331970" y="2109070"/>
            <a:ext cx="515400" cy="20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6" name="Google Shape;2386;p103"/>
          <p:cNvSpPr/>
          <p:nvPr/>
        </p:nvSpPr>
        <p:spPr>
          <a:xfrm>
            <a:off x="5245450" y="2349758"/>
            <a:ext cx="695400" cy="1326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87" name="Google Shape;2387;p103"/>
          <p:cNvPicPr preferRelativeResize="0"/>
          <p:nvPr/>
        </p:nvPicPr>
        <p:blipFill>
          <a:blip r:embed="rId6">
            <a:alphaModFix amt="69000"/>
          </a:blip>
          <a:stretch>
            <a:fillRect/>
          </a:stretch>
        </p:blipFill>
        <p:spPr>
          <a:xfrm>
            <a:off x="5480138" y="2144344"/>
            <a:ext cx="162900" cy="162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88" name="Google Shape;2388;p103"/>
          <p:cNvGraphicFramePr/>
          <p:nvPr/>
        </p:nvGraphicFramePr>
        <p:xfrm>
          <a:off x="6107075" y="2008584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Collaborative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89" name="Google Shape;2389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1395" y="2023969"/>
            <a:ext cx="600075" cy="45839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0" name="Google Shape;2390;p103"/>
          <p:cNvGraphicFramePr/>
          <p:nvPr/>
        </p:nvGraphicFramePr>
        <p:xfrm>
          <a:off x="7980425" y="2019000"/>
          <a:ext cx="912300" cy="8139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148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91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91" name="Google Shape;2391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1563" y="2030728"/>
            <a:ext cx="521494" cy="47863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92" name="Google Shape;2392;p103"/>
          <p:cNvGraphicFramePr/>
          <p:nvPr/>
        </p:nvGraphicFramePr>
        <p:xfrm>
          <a:off x="3140588" y="3373819"/>
          <a:ext cx="912300" cy="85925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6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Small Group Guided Math</a:t>
                      </a:r>
                      <a:endParaRPr sz="6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93" name="Google Shape;2393;p103"/>
          <p:cNvPicPr preferRelativeResize="0"/>
          <p:nvPr/>
        </p:nvPicPr>
        <p:blipFill rotWithShape="1">
          <a:blip r:embed="rId5">
            <a:alphaModFix/>
          </a:blip>
          <a:srcRect l="4722" t="8093" r="6844" b="9234"/>
          <a:stretch/>
        </p:blipFill>
        <p:spPr>
          <a:xfrm>
            <a:off x="3210800" y="3389100"/>
            <a:ext cx="771900" cy="503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394" name="Google Shape;2394;p103"/>
          <p:cNvSpPr/>
          <p:nvPr/>
        </p:nvSpPr>
        <p:spPr>
          <a:xfrm>
            <a:off x="4238246" y="3414790"/>
            <a:ext cx="651300" cy="277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5" name="Google Shape;2395;p103"/>
          <p:cNvSpPr/>
          <p:nvPr/>
        </p:nvSpPr>
        <p:spPr>
          <a:xfrm>
            <a:off x="4216200" y="3701595"/>
            <a:ext cx="695400" cy="1326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396" name="Google Shape;2396;p103"/>
          <p:cNvGraphicFramePr/>
          <p:nvPr/>
        </p:nvGraphicFramePr>
        <p:xfrm>
          <a:off x="5074900" y="337380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444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8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Collaborative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397" name="Google Shape;2397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29220" y="3389194"/>
            <a:ext cx="600075" cy="458391"/>
          </a:xfrm>
          <a:prstGeom prst="rect">
            <a:avLst/>
          </a:prstGeom>
          <a:noFill/>
          <a:ln>
            <a:noFill/>
          </a:ln>
        </p:spPr>
      </p:pic>
      <p:sp>
        <p:nvSpPr>
          <p:cNvPr id="2398" name="Google Shape;2398;p103"/>
          <p:cNvSpPr/>
          <p:nvPr/>
        </p:nvSpPr>
        <p:spPr>
          <a:xfrm>
            <a:off x="4306195" y="3460720"/>
            <a:ext cx="515400" cy="2067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399" name="Google Shape;2399;p103"/>
          <p:cNvPicPr preferRelativeResize="0"/>
          <p:nvPr/>
        </p:nvPicPr>
        <p:blipFill>
          <a:blip r:embed="rId6">
            <a:alphaModFix amt="69000"/>
          </a:blip>
          <a:stretch>
            <a:fillRect/>
          </a:stretch>
        </p:blipFill>
        <p:spPr>
          <a:xfrm>
            <a:off x="4420200" y="3461325"/>
            <a:ext cx="162900" cy="1629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400" name="Google Shape;2400;p103"/>
          <p:cNvGraphicFramePr/>
          <p:nvPr/>
        </p:nvGraphicFramePr>
        <p:xfrm>
          <a:off x="798325" y="3348206"/>
          <a:ext cx="912300" cy="88973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Classroom Routine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01" name="Google Shape;2401;p103"/>
          <p:cNvSpPr/>
          <p:nvPr/>
        </p:nvSpPr>
        <p:spPr>
          <a:xfrm>
            <a:off x="868518" y="3408027"/>
            <a:ext cx="771900" cy="2760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2" name="Google Shape;2402;p103"/>
          <p:cNvSpPr/>
          <p:nvPr/>
        </p:nvSpPr>
        <p:spPr>
          <a:xfrm>
            <a:off x="1145722" y="3438077"/>
            <a:ext cx="217200" cy="1533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3" name="Google Shape;2403;p103"/>
          <p:cNvSpPr/>
          <p:nvPr/>
        </p:nvSpPr>
        <p:spPr>
          <a:xfrm>
            <a:off x="1158013" y="3591428"/>
            <a:ext cx="192600" cy="1533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4" name="Google Shape;2404;p103"/>
          <p:cNvSpPr/>
          <p:nvPr/>
        </p:nvSpPr>
        <p:spPr>
          <a:xfrm>
            <a:off x="1166880" y="368411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5" name="Google Shape;2405;p103"/>
          <p:cNvSpPr/>
          <p:nvPr/>
        </p:nvSpPr>
        <p:spPr>
          <a:xfrm>
            <a:off x="970703" y="365276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06" name="Google Shape;2406;p103"/>
          <p:cNvSpPr/>
          <p:nvPr/>
        </p:nvSpPr>
        <p:spPr>
          <a:xfrm>
            <a:off x="1363057" y="3652765"/>
            <a:ext cx="174900" cy="123600"/>
          </a:xfrm>
          <a:prstGeom prst="ellipse">
            <a:avLst/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07" name="Google Shape;2407;p103"/>
          <p:cNvGraphicFramePr/>
          <p:nvPr/>
        </p:nvGraphicFramePr>
        <p:xfrm>
          <a:off x="7982200" y="3373809"/>
          <a:ext cx="912300" cy="8525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12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39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33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Reflection</a:t>
                      </a:r>
                      <a:endParaRPr sz="7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408" name="Google Shape;2408;p10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20588" y="3387694"/>
            <a:ext cx="521494" cy="478631"/>
          </a:xfrm>
          <a:prstGeom prst="rect">
            <a:avLst/>
          </a:prstGeom>
          <a:noFill/>
          <a:ln>
            <a:noFill/>
          </a:ln>
        </p:spPr>
      </p:pic>
      <p:sp>
        <p:nvSpPr>
          <p:cNvPr id="2409" name="Google Shape;2409;p103"/>
          <p:cNvSpPr/>
          <p:nvPr/>
        </p:nvSpPr>
        <p:spPr>
          <a:xfrm>
            <a:off x="1815325" y="3821494"/>
            <a:ext cx="1286100" cy="16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7F7F7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0" name="Google Shape;2410;p10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52</a:t>
            </a:fld>
            <a:endParaRPr/>
          </a:p>
        </p:txBody>
      </p:sp>
      <p:sp>
        <p:nvSpPr>
          <p:cNvPr id="2411" name="Google Shape;2411;p103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52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12" name="Google Shape;2412;p103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3" name="Google Shape;2413;p103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52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414" name="Google Shape;2414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5" name="Google Shape;2415;p103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0" name="Google Shape;2420;p104"/>
          <p:cNvSpPr/>
          <p:nvPr/>
        </p:nvSpPr>
        <p:spPr>
          <a:xfrm>
            <a:off x="7617000" y="1632206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1" name="Google Shape;2421;p104"/>
          <p:cNvSpPr txBox="1"/>
          <p:nvPr/>
        </p:nvSpPr>
        <p:spPr>
          <a:xfrm>
            <a:off x="-100" y="-24187"/>
            <a:ext cx="9144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Science Flexible Playlist</a:t>
            </a:r>
            <a:endParaRPr sz="2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22" name="Google Shape;2422;p104"/>
          <p:cNvSpPr txBox="1"/>
          <p:nvPr/>
        </p:nvSpPr>
        <p:spPr>
          <a:xfrm>
            <a:off x="7013075" y="2637544"/>
            <a:ext cx="21306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Evaluate: STEM or Performance Assessment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423" name="Google Shape;2423;p104"/>
          <p:cNvGraphicFramePr/>
          <p:nvPr/>
        </p:nvGraphicFramePr>
        <p:xfrm>
          <a:off x="15413" y="4117575"/>
          <a:ext cx="9142100" cy="8215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964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79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Opening and Check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Student Playlist with order based on need, choice, interest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b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5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40-45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25-30 minutes on Flexible Playlist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9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60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30-40 minutes on Flexible Playlist</a:t>
                      </a:r>
                      <a:endParaRPr sz="800">
                        <a:solidFill>
                          <a:schemeClr val="dk1"/>
                        </a:solidFill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24" name="Google Shape;2424;p104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25" name="Google Shape;2425;p104"/>
          <p:cNvGrpSpPr/>
          <p:nvPr/>
        </p:nvGrpSpPr>
        <p:grpSpPr>
          <a:xfrm>
            <a:off x="2862000" y="157444"/>
            <a:ext cx="3952200" cy="3843169"/>
            <a:chOff x="2862000" y="362325"/>
            <a:chExt cx="3952200" cy="5124225"/>
          </a:xfrm>
        </p:grpSpPr>
        <p:sp>
          <p:nvSpPr>
            <p:cNvPr id="2426" name="Google Shape;2426;p104"/>
            <p:cNvSpPr/>
            <p:nvPr/>
          </p:nvSpPr>
          <p:spPr>
            <a:xfrm>
              <a:off x="2862000" y="652950"/>
              <a:ext cx="3952200" cy="4833600"/>
            </a:xfrm>
            <a:prstGeom prst="roundRect">
              <a:avLst>
                <a:gd name="adj" fmla="val 12275"/>
              </a:avLst>
            </a:prstGeom>
            <a:solidFill>
              <a:srgbClr val="D9D9D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7" name="Google Shape;2427;p104"/>
            <p:cNvSpPr/>
            <p:nvPr/>
          </p:nvSpPr>
          <p:spPr>
            <a:xfrm>
              <a:off x="3067950" y="781175"/>
              <a:ext cx="3532200" cy="4556400"/>
            </a:xfrm>
            <a:prstGeom prst="roundRect">
              <a:avLst>
                <a:gd name="adj" fmla="val 12239"/>
              </a:avLst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104"/>
            <p:cNvSpPr/>
            <p:nvPr/>
          </p:nvSpPr>
          <p:spPr>
            <a:xfrm>
              <a:off x="3988050" y="781175"/>
              <a:ext cx="1749000" cy="118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104"/>
            <p:cNvSpPr/>
            <p:nvPr/>
          </p:nvSpPr>
          <p:spPr>
            <a:xfrm>
              <a:off x="3988050" y="583475"/>
              <a:ext cx="1749000" cy="276300"/>
            </a:xfrm>
            <a:prstGeom prst="rect">
              <a:avLst/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104"/>
            <p:cNvSpPr/>
            <p:nvPr/>
          </p:nvSpPr>
          <p:spPr>
            <a:xfrm>
              <a:off x="4584725" y="362325"/>
              <a:ext cx="548700" cy="445200"/>
            </a:xfrm>
            <a:prstGeom prst="ellipse">
              <a:avLst/>
            </a:prstGeom>
            <a:solidFill>
              <a:srgbClr val="9E9E9E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104"/>
            <p:cNvSpPr/>
            <p:nvPr/>
          </p:nvSpPr>
          <p:spPr>
            <a:xfrm>
              <a:off x="4679700" y="484350"/>
              <a:ext cx="327000" cy="2652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32" name="Google Shape;2432;p104"/>
          <p:cNvSpPr/>
          <p:nvPr/>
        </p:nvSpPr>
        <p:spPr>
          <a:xfrm>
            <a:off x="1772463" y="1960772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33" name="Google Shape;2433;p104"/>
          <p:cNvGraphicFramePr/>
          <p:nvPr/>
        </p:nvGraphicFramePr>
        <p:xfrm>
          <a:off x="200575" y="1520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34" name="Google Shape;2434;p104"/>
          <p:cNvGrpSpPr/>
          <p:nvPr/>
        </p:nvGrpSpPr>
        <p:grpSpPr>
          <a:xfrm>
            <a:off x="310950" y="1591631"/>
            <a:ext cx="1324500" cy="729443"/>
            <a:chOff x="234750" y="217175"/>
            <a:chExt cx="1324500" cy="972591"/>
          </a:xfrm>
        </p:grpSpPr>
        <p:sp>
          <p:nvSpPr>
            <p:cNvPr id="2435" name="Google Shape;2435;p104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104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104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104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104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104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441" name="Google Shape;2441;p104"/>
          <p:cNvGraphicFramePr/>
          <p:nvPr/>
        </p:nvGraphicFramePr>
        <p:xfrm>
          <a:off x="3231688" y="1775981"/>
          <a:ext cx="1544950" cy="10001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5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or Pairs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42" name="Google Shape;2442;p104"/>
          <p:cNvGraphicFramePr/>
          <p:nvPr/>
        </p:nvGraphicFramePr>
        <p:xfrm>
          <a:off x="3238338" y="61781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443" name="Google Shape;2443;p104"/>
          <p:cNvGraphicFramePr/>
          <p:nvPr/>
        </p:nvGraphicFramePr>
        <p:xfrm>
          <a:off x="4900675" y="1775981"/>
          <a:ext cx="1544950" cy="100685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1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lt1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44" name="Google Shape;2444;p104"/>
          <p:cNvGrpSpPr/>
          <p:nvPr/>
        </p:nvGrpSpPr>
        <p:grpSpPr>
          <a:xfrm>
            <a:off x="5110668" y="1774019"/>
            <a:ext cx="1124975" cy="715070"/>
            <a:chOff x="3775650" y="2504175"/>
            <a:chExt cx="1231500" cy="1105550"/>
          </a:xfrm>
        </p:grpSpPr>
        <p:sp>
          <p:nvSpPr>
            <p:cNvPr id="2445" name="Google Shape;2445;p104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104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104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104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9" name="Google Shape;2449;p104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0" name="Google Shape;2450;p104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104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104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104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104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104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456" name="Google Shape;2456;p104"/>
          <p:cNvGraphicFramePr/>
          <p:nvPr/>
        </p:nvGraphicFramePr>
        <p:xfrm>
          <a:off x="7329625" y="1520100"/>
          <a:ext cx="1544950" cy="11682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457" name="Google Shape;2457;p104"/>
          <p:cNvSpPr/>
          <p:nvPr/>
        </p:nvSpPr>
        <p:spPr>
          <a:xfrm>
            <a:off x="7997100" y="1825031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8" name="Google Shape;2458;p104"/>
          <p:cNvSpPr/>
          <p:nvPr/>
        </p:nvSpPr>
        <p:spPr>
          <a:xfrm>
            <a:off x="7938600" y="1548712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9" name="Google Shape;2459;p104"/>
          <p:cNvSpPr/>
          <p:nvPr/>
        </p:nvSpPr>
        <p:spPr>
          <a:xfrm>
            <a:off x="7577200" y="2017744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0" name="Google Shape;2460;p104"/>
          <p:cNvSpPr/>
          <p:nvPr/>
        </p:nvSpPr>
        <p:spPr>
          <a:xfrm>
            <a:off x="8300000" y="2017744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1" name="Google Shape;2461;p104"/>
          <p:cNvSpPr txBox="1"/>
          <p:nvPr/>
        </p:nvSpPr>
        <p:spPr>
          <a:xfrm>
            <a:off x="8047450" y="1764702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62" name="Google Shape;2462;p104"/>
          <p:cNvSpPr/>
          <p:nvPr/>
        </p:nvSpPr>
        <p:spPr>
          <a:xfrm>
            <a:off x="3427325" y="694905"/>
            <a:ext cx="1153800" cy="4911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3" name="Google Shape;2463;p104"/>
          <p:cNvSpPr/>
          <p:nvPr/>
        </p:nvSpPr>
        <p:spPr>
          <a:xfrm>
            <a:off x="3541643" y="765058"/>
            <a:ext cx="912900" cy="366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4" name="Google Shape;2464;p104"/>
          <p:cNvSpPr/>
          <p:nvPr/>
        </p:nvSpPr>
        <p:spPr>
          <a:xfrm>
            <a:off x="3388412" y="1191331"/>
            <a:ext cx="1231500" cy="235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65" name="Google Shape;2465;p104"/>
          <p:cNvSpPr/>
          <p:nvPr/>
        </p:nvSpPr>
        <p:spPr>
          <a:xfrm>
            <a:off x="7720450" y="1794591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466" name="Google Shape;2466;p104"/>
          <p:cNvGraphicFramePr/>
          <p:nvPr/>
        </p:nvGraphicFramePr>
        <p:xfrm>
          <a:off x="4900675" y="61780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67" name="Google Shape;2467;p104"/>
          <p:cNvGrpSpPr/>
          <p:nvPr/>
        </p:nvGrpSpPr>
        <p:grpSpPr>
          <a:xfrm>
            <a:off x="5073955" y="668225"/>
            <a:ext cx="1231520" cy="731740"/>
            <a:chOff x="1903575" y="173075"/>
            <a:chExt cx="1324500" cy="1060800"/>
          </a:xfrm>
        </p:grpSpPr>
        <p:sp>
          <p:nvSpPr>
            <p:cNvPr id="2468" name="Google Shape;2468;p104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104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104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104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2" name="Google Shape;2472;p104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3" name="Google Shape;2473;p104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104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1905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75" name="Google Shape;2475;p104"/>
          <p:cNvSpPr/>
          <p:nvPr/>
        </p:nvSpPr>
        <p:spPr>
          <a:xfrm rot="5400000">
            <a:off x="1891825" y="1874006"/>
            <a:ext cx="1120800" cy="421800"/>
          </a:xfrm>
          <a:prstGeom prst="rect">
            <a:avLst/>
          </a:prstGeom>
          <a:solidFill>
            <a:srgbClr val="96C9E6"/>
          </a:solidFill>
          <a:ln w="9525" cap="flat" cmpd="sng">
            <a:solidFill>
              <a:srgbClr val="96C9E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Check for Understanding</a:t>
            </a:r>
            <a:endParaRPr sz="110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76" name="Google Shape;2476;p104"/>
          <p:cNvGrpSpPr/>
          <p:nvPr/>
        </p:nvGrpSpPr>
        <p:grpSpPr>
          <a:xfrm>
            <a:off x="3803041" y="2092859"/>
            <a:ext cx="827163" cy="366968"/>
            <a:chOff x="4585087" y="1943503"/>
            <a:chExt cx="670419" cy="301337"/>
          </a:xfrm>
        </p:grpSpPr>
        <p:sp>
          <p:nvSpPr>
            <p:cNvPr id="2477" name="Google Shape;2477;p104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104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104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480" name="Google Shape;2480;p104"/>
          <p:cNvGraphicFramePr/>
          <p:nvPr/>
        </p:nvGraphicFramePr>
        <p:xfrm>
          <a:off x="3231688" y="2811469"/>
          <a:ext cx="1544950" cy="986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7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Genius Hour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481" name="Google Shape;2481;p104"/>
          <p:cNvGrpSpPr/>
          <p:nvPr/>
        </p:nvGrpSpPr>
        <p:grpSpPr>
          <a:xfrm rot="-1019874">
            <a:off x="4146895" y="1754439"/>
            <a:ext cx="373267" cy="507580"/>
            <a:chOff x="-621129" y="1398329"/>
            <a:chExt cx="385446" cy="642057"/>
          </a:xfrm>
        </p:grpSpPr>
        <p:sp>
          <p:nvSpPr>
            <p:cNvPr id="2482" name="Google Shape;2482;p104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104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104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85" name="Google Shape;2485;p104"/>
          <p:cNvSpPr/>
          <p:nvPr/>
        </p:nvSpPr>
        <p:spPr>
          <a:xfrm>
            <a:off x="6904750" y="1960772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6" name="Google Shape;2486;p10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53</a:t>
            </a:fld>
            <a:endParaRPr/>
          </a:p>
        </p:txBody>
      </p:sp>
      <p:sp>
        <p:nvSpPr>
          <p:cNvPr id="2487" name="Google Shape;2487;p10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53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88" name="Google Shape;2488;p104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9" name="Google Shape;2489;p104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53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0" name="Google Shape;2490;p104"/>
          <p:cNvGrpSpPr/>
          <p:nvPr/>
        </p:nvGrpSpPr>
        <p:grpSpPr>
          <a:xfrm rot="-543662">
            <a:off x="3410145" y="1851046"/>
            <a:ext cx="741508" cy="560908"/>
            <a:chOff x="645176" y="811075"/>
            <a:chExt cx="748574" cy="735600"/>
          </a:xfrm>
        </p:grpSpPr>
        <p:sp>
          <p:nvSpPr>
            <p:cNvPr id="2491" name="Google Shape;2491;p104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2" name="Google Shape;2492;p104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3" name="Google Shape;2493;p104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104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104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104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104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104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104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104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01" name="Google Shape;2501;p104"/>
          <p:cNvGrpSpPr/>
          <p:nvPr/>
        </p:nvGrpSpPr>
        <p:grpSpPr>
          <a:xfrm>
            <a:off x="3596097" y="2852400"/>
            <a:ext cx="981862" cy="656448"/>
            <a:chOff x="9739050" y="2090138"/>
            <a:chExt cx="1122000" cy="1041650"/>
          </a:xfrm>
        </p:grpSpPr>
        <p:sp>
          <p:nvSpPr>
            <p:cNvPr id="2502" name="Google Shape;2502;p104"/>
            <p:cNvSpPr/>
            <p:nvPr/>
          </p:nvSpPr>
          <p:spPr>
            <a:xfrm>
              <a:off x="10078448" y="2570636"/>
              <a:ext cx="404547" cy="33018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03" name="Google Shape;2503;p104"/>
            <p:cNvCxnSpPr/>
            <p:nvPr/>
          </p:nvCxnSpPr>
          <p:spPr>
            <a:xfrm>
              <a:off x="9739050" y="2464980"/>
              <a:ext cx="1122000" cy="261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cxnSp>
          <p:nvCxnSpPr>
            <p:cNvPr id="2504" name="Google Shape;2504;p104"/>
            <p:cNvCxnSpPr/>
            <p:nvPr/>
          </p:nvCxnSpPr>
          <p:spPr>
            <a:xfrm rot="10800000" flipH="1">
              <a:off x="9855775" y="2090138"/>
              <a:ext cx="870600" cy="7452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2505" name="Google Shape;2505;p104"/>
            <p:cNvSpPr/>
            <p:nvPr/>
          </p:nvSpPr>
          <p:spPr>
            <a:xfrm>
              <a:off x="9941058" y="2171506"/>
              <a:ext cx="679500" cy="6381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104"/>
            <p:cNvSpPr/>
            <p:nvPr/>
          </p:nvSpPr>
          <p:spPr>
            <a:xfrm rot="10800000" flipH="1">
              <a:off x="10157182" y="2930505"/>
              <a:ext cx="247200" cy="85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104"/>
            <p:cNvSpPr/>
            <p:nvPr/>
          </p:nvSpPr>
          <p:spPr>
            <a:xfrm rot="10800000" flipH="1">
              <a:off x="10157182" y="3045987"/>
              <a:ext cx="247200" cy="85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508" name="Google Shape;2508;p104"/>
            <p:cNvCxnSpPr/>
            <p:nvPr/>
          </p:nvCxnSpPr>
          <p:spPr>
            <a:xfrm>
              <a:off x="9873600" y="2160788"/>
              <a:ext cx="889800" cy="708000"/>
            </a:xfrm>
            <a:prstGeom prst="straightConnector1">
              <a:avLst/>
            </a:prstGeom>
            <a:noFill/>
            <a:ln w="28575" cap="flat" cmpd="sng">
              <a:solidFill>
                <a:srgbClr val="CCCCCC"/>
              </a:solidFill>
              <a:prstDash val="dot"/>
              <a:round/>
              <a:headEnd type="none" w="med" len="med"/>
              <a:tailEnd type="none" w="med" len="med"/>
            </a:ln>
          </p:spPr>
        </p:cxnSp>
      </p:grpSp>
      <p:pic>
        <p:nvPicPr>
          <p:cNvPr id="2509" name="Google Shape;2509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0" name="Google Shape;2510;p104"/>
          <p:cNvPicPr preferRelativeResize="0"/>
          <p:nvPr/>
        </p:nvPicPr>
        <p:blipFill>
          <a:blip r:embed="rId4">
            <a:alphaModFix amt="95000"/>
          </a:blip>
          <a:stretch>
            <a:fillRect/>
          </a:stretch>
        </p:blipFill>
        <p:spPr>
          <a:xfrm>
            <a:off x="3809192" y="796667"/>
            <a:ext cx="340178" cy="326568"/>
          </a:xfrm>
          <a:prstGeom prst="rect">
            <a:avLst/>
          </a:prstGeom>
          <a:noFill/>
          <a:ln>
            <a:noFill/>
          </a:ln>
        </p:spPr>
      </p:pic>
      <p:sp>
        <p:nvSpPr>
          <p:cNvPr id="2511" name="Google Shape;2511;p104"/>
          <p:cNvSpPr/>
          <p:nvPr/>
        </p:nvSpPr>
        <p:spPr>
          <a:xfrm>
            <a:off x="4245750" y="75754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2" name="Google Shape;2512;p104"/>
          <p:cNvSpPr/>
          <p:nvPr/>
        </p:nvSpPr>
        <p:spPr>
          <a:xfrm>
            <a:off x="5998350" y="75754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13" name="Google Shape;2513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2600" y="2001529"/>
            <a:ext cx="269036" cy="269034"/>
          </a:xfrm>
          <a:prstGeom prst="rect">
            <a:avLst/>
          </a:prstGeom>
          <a:noFill/>
          <a:ln>
            <a:noFill/>
          </a:ln>
        </p:spPr>
      </p:pic>
      <p:sp>
        <p:nvSpPr>
          <p:cNvPr id="2514" name="Google Shape;2514;p104"/>
          <p:cNvSpPr/>
          <p:nvPr/>
        </p:nvSpPr>
        <p:spPr>
          <a:xfrm>
            <a:off x="5998350" y="1843396"/>
            <a:ext cx="302100" cy="2112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5" name="Google Shape;2515;p104"/>
          <p:cNvSpPr txBox="1"/>
          <p:nvPr/>
        </p:nvSpPr>
        <p:spPr>
          <a:xfrm>
            <a:off x="-35025" y="2592469"/>
            <a:ext cx="1996200" cy="55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Engagement: teacher uses a video clip, book, demonstration or lab model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Note: Depending on readiness, interest, and/or choice determines the playlist experience.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6" name="Google Shape;2516;p104"/>
          <p:cNvSpPr/>
          <p:nvPr/>
        </p:nvSpPr>
        <p:spPr>
          <a:xfrm>
            <a:off x="1342325" y="1570575"/>
            <a:ext cx="365700" cy="2454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7" name="Google Shape;2517;p104"/>
          <p:cNvSpPr/>
          <p:nvPr/>
        </p:nvSpPr>
        <p:spPr>
          <a:xfrm>
            <a:off x="8428925" y="1570575"/>
            <a:ext cx="365700" cy="2454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8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8" name="Google Shape;2518;p104"/>
          <p:cNvSpPr/>
          <p:nvPr/>
        </p:nvSpPr>
        <p:spPr>
          <a:xfrm rot="-621689">
            <a:off x="3714281" y="2012557"/>
            <a:ext cx="298569" cy="216115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19" name="Google Shape;2519;p104"/>
          <p:cNvSpPr/>
          <p:nvPr/>
        </p:nvSpPr>
        <p:spPr>
          <a:xfrm>
            <a:off x="3880175" y="2983763"/>
            <a:ext cx="365700" cy="2481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520" name="Google Shape;2520;p104"/>
          <p:cNvGraphicFramePr/>
          <p:nvPr/>
        </p:nvGraphicFramePr>
        <p:xfrm>
          <a:off x="4900675" y="2824519"/>
          <a:ext cx="1544950" cy="986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7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Choice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521" name="Google Shape;2521;p104"/>
          <p:cNvPicPr preferRelativeResize="0"/>
          <p:nvPr/>
        </p:nvPicPr>
        <p:blipFill>
          <a:blip r:embed="rId6">
            <a:alphaModFix amt="21000"/>
          </a:blip>
          <a:stretch>
            <a:fillRect/>
          </a:stretch>
        </p:blipFill>
        <p:spPr>
          <a:xfrm>
            <a:off x="5225874" y="2920570"/>
            <a:ext cx="620363" cy="562881"/>
          </a:xfrm>
          <a:prstGeom prst="rect">
            <a:avLst/>
          </a:prstGeom>
          <a:noFill/>
          <a:ln>
            <a:noFill/>
          </a:ln>
        </p:spPr>
      </p:pic>
      <p:sp>
        <p:nvSpPr>
          <p:cNvPr id="2522" name="Google Shape;2522;p104"/>
          <p:cNvSpPr/>
          <p:nvPr/>
        </p:nvSpPr>
        <p:spPr>
          <a:xfrm>
            <a:off x="5402675" y="3030834"/>
            <a:ext cx="453600" cy="326400"/>
          </a:xfrm>
          <a:prstGeom prst="ellipse">
            <a:avLst/>
          </a:prstGeom>
          <a:solidFill>
            <a:srgbClr val="B7B7B7"/>
          </a:solidFill>
          <a:ln w="9525" cap="flat" cmpd="sng">
            <a:solidFill>
              <a:srgbClr val="B7B7B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endParaRPr sz="16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7" name="Google Shape;2527;p105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4120362" y="2230268"/>
            <a:ext cx="1208075" cy="772549"/>
          </a:xfrm>
          <a:prstGeom prst="rect">
            <a:avLst/>
          </a:prstGeom>
          <a:noFill/>
          <a:ln>
            <a:noFill/>
          </a:ln>
        </p:spPr>
      </p:pic>
      <p:sp>
        <p:nvSpPr>
          <p:cNvPr id="2528" name="Google Shape;2528;p105"/>
          <p:cNvSpPr txBox="1"/>
          <p:nvPr/>
        </p:nvSpPr>
        <p:spPr>
          <a:xfrm>
            <a:off x="-100" y="90113"/>
            <a:ext cx="6672000" cy="39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1">
                <a:solidFill>
                  <a:srgbClr val="666666"/>
                </a:solidFill>
                <a:latin typeface="Roboto"/>
                <a:ea typeface="Roboto"/>
                <a:cs typeface="Roboto"/>
                <a:sym typeface="Roboto"/>
              </a:rPr>
              <a:t>Flipped Instruction with Station Rotation</a:t>
            </a:r>
            <a:endParaRPr sz="2600" b="1">
              <a:solidFill>
                <a:srgbClr val="666666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29" name="Google Shape;2529;p105"/>
          <p:cNvSpPr txBox="1"/>
          <p:nvPr/>
        </p:nvSpPr>
        <p:spPr>
          <a:xfrm>
            <a:off x="193575" y="2992519"/>
            <a:ext cx="1996200" cy="4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Introduce or review new concepts followed by a quick check for understanding.  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0" name="Google Shape;2530;p105"/>
          <p:cNvSpPr txBox="1"/>
          <p:nvPr/>
        </p:nvSpPr>
        <p:spPr>
          <a:xfrm>
            <a:off x="7380750" y="2998369"/>
            <a:ext cx="15660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666666"/>
                </a:solidFill>
                <a:latin typeface="Calibri"/>
                <a:ea typeface="Calibri"/>
                <a:cs typeface="Calibri"/>
                <a:sym typeface="Calibri"/>
              </a:rPr>
              <a:t>Student Reflection or Check for Understanding</a:t>
            </a:r>
            <a:endParaRPr sz="1000">
              <a:solidFill>
                <a:srgbClr val="66666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531" name="Google Shape;2531;p105"/>
          <p:cNvGraphicFramePr/>
          <p:nvPr/>
        </p:nvGraphicFramePr>
        <p:xfrm>
          <a:off x="15413" y="3977869"/>
          <a:ext cx="9142100" cy="89570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50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1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51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226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6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7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If you have...</a:t>
                      </a:r>
                      <a:endParaRPr sz="7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Whole Group Opening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Station Rotation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 b="1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Closing: Check for Understanding</a:t>
                      </a:r>
                      <a:endParaRPr sz="800" b="1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85-90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20 minute Rotations x 3 = 60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10-20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30 minute Rotations x 3 = 90 minutes (5-10 mins to rotate)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chemeClr val="dk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5-15 mins</a:t>
                      </a:r>
                      <a:endParaRPr sz="800">
                        <a:latin typeface="Arial Narrow"/>
                        <a:ea typeface="Arial Narrow"/>
                        <a:cs typeface="Arial Narrow"/>
                        <a:sym typeface="Arial Narrow"/>
                      </a:endParaRPr>
                    </a:p>
                  </a:txBody>
                  <a:tcPr marL="91425" marR="91425" marT="68575" marB="68575" anchor="ctr">
                    <a:lnL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99999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99999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32" name="Google Shape;2532;p105"/>
          <p:cNvSpPr txBox="1"/>
          <p:nvPr/>
        </p:nvSpPr>
        <p:spPr>
          <a:xfrm>
            <a:off x="2985075" y="4809619"/>
            <a:ext cx="6158700" cy="33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3" name="Google Shape;2533;p105"/>
          <p:cNvSpPr/>
          <p:nvPr/>
        </p:nvSpPr>
        <p:spPr>
          <a:xfrm>
            <a:off x="2022225" y="240765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4" name="Google Shape;2534;p105"/>
          <p:cNvSpPr txBox="1"/>
          <p:nvPr/>
        </p:nvSpPr>
        <p:spPr>
          <a:xfrm>
            <a:off x="4164025" y="2392331"/>
            <a:ext cx="968700" cy="4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3 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station rotation</a:t>
            </a:r>
            <a:endParaRPr sz="1100" b="1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35" name="Google Shape;2535;p105"/>
          <p:cNvSpPr/>
          <p:nvPr/>
        </p:nvSpPr>
        <p:spPr>
          <a:xfrm>
            <a:off x="7012575" y="2464800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536" name="Google Shape;2536;p105"/>
          <p:cNvGraphicFramePr/>
          <p:nvPr/>
        </p:nvGraphicFramePr>
        <p:xfrm>
          <a:off x="429175" y="1862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37" name="Google Shape;2537;p105"/>
          <p:cNvGrpSpPr/>
          <p:nvPr/>
        </p:nvGrpSpPr>
        <p:grpSpPr>
          <a:xfrm>
            <a:off x="539550" y="1934531"/>
            <a:ext cx="1324500" cy="729443"/>
            <a:chOff x="234750" y="217175"/>
            <a:chExt cx="1324500" cy="972591"/>
          </a:xfrm>
        </p:grpSpPr>
        <p:sp>
          <p:nvSpPr>
            <p:cNvPr id="2538" name="Google Shape;2538;p105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9" name="Google Shape;2539;p105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0" name="Google Shape;2540;p105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1" name="Google Shape;2541;p105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2" name="Google Shape;2542;p105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3" name="Google Shape;2543;p105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544" name="Google Shape;2544;p105"/>
          <p:cNvGraphicFramePr/>
          <p:nvPr/>
        </p:nvGraphicFramePr>
        <p:xfrm>
          <a:off x="3926950" y="10628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45" name="Google Shape;2545;p105"/>
          <p:cNvGrpSpPr/>
          <p:nvPr/>
        </p:nvGrpSpPr>
        <p:grpSpPr>
          <a:xfrm>
            <a:off x="4037175" y="1101356"/>
            <a:ext cx="1324500" cy="795600"/>
            <a:chOff x="1903575" y="173075"/>
            <a:chExt cx="1324500" cy="1060800"/>
          </a:xfrm>
        </p:grpSpPr>
        <p:sp>
          <p:nvSpPr>
            <p:cNvPr id="2546" name="Google Shape;2546;p105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7" name="Google Shape;2547;p105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8" name="Google Shape;2548;p105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9" name="Google Shape;2549;p105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0" name="Google Shape;2550;p105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1" name="Google Shape;2551;p105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2" name="Google Shape;2552;p105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553" name="Google Shape;2553;p105"/>
          <p:cNvGraphicFramePr/>
          <p:nvPr/>
        </p:nvGraphicFramePr>
        <p:xfrm>
          <a:off x="2471725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54" name="Google Shape;2554;p105"/>
          <p:cNvSpPr/>
          <p:nvPr/>
        </p:nvSpPr>
        <p:spPr>
          <a:xfrm>
            <a:off x="2623650" y="26486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5" name="Google Shape;2555;p105"/>
          <p:cNvSpPr/>
          <p:nvPr/>
        </p:nvSpPr>
        <p:spPr>
          <a:xfrm>
            <a:off x="2746600" y="27241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6" name="Google Shape;2556;p105"/>
          <p:cNvSpPr/>
          <p:nvPr/>
        </p:nvSpPr>
        <p:spPr>
          <a:xfrm>
            <a:off x="2581800" y="31825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57" name="Google Shape;2557;p105"/>
          <p:cNvSpPr/>
          <p:nvPr/>
        </p:nvSpPr>
        <p:spPr>
          <a:xfrm>
            <a:off x="3099558" y="27519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58" name="Google Shape;2558;p105"/>
          <p:cNvGrpSpPr/>
          <p:nvPr/>
        </p:nvGrpSpPr>
        <p:grpSpPr>
          <a:xfrm>
            <a:off x="2902337" y="2891872"/>
            <a:ext cx="670419" cy="225928"/>
            <a:chOff x="6127600" y="4532275"/>
            <a:chExt cx="2009650" cy="940975"/>
          </a:xfrm>
        </p:grpSpPr>
        <p:sp>
          <p:nvSpPr>
            <p:cNvPr id="2559" name="Google Shape;2559;p105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0" name="Google Shape;2560;p105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1" name="Google Shape;2561;p105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562" name="Google Shape;2562;p105"/>
          <p:cNvGraphicFramePr/>
          <p:nvPr/>
        </p:nvGraphicFramePr>
        <p:xfrm>
          <a:off x="5436100" y="26059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Collaboration/Creation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A5C75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5C75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63" name="Google Shape;2563;p105"/>
          <p:cNvGrpSpPr/>
          <p:nvPr/>
        </p:nvGrpSpPr>
        <p:grpSpPr>
          <a:xfrm>
            <a:off x="5592825" y="2627625"/>
            <a:ext cx="1231500" cy="829163"/>
            <a:chOff x="3775650" y="2504175"/>
            <a:chExt cx="1231500" cy="1105550"/>
          </a:xfrm>
        </p:grpSpPr>
        <p:sp>
          <p:nvSpPr>
            <p:cNvPr id="2564" name="Google Shape;2564;p105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5" name="Google Shape;2565;p105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6" name="Google Shape;2566;p105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7" name="Google Shape;2567;p105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8" name="Google Shape;2568;p105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9" name="Google Shape;2569;p105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0" name="Google Shape;2570;p105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1" name="Google Shape;2571;p105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2" name="Google Shape;2572;p105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3" name="Google Shape;2573;p105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4" name="Google Shape;2574;p105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575" name="Google Shape;2575;p105"/>
          <p:cNvGraphicFramePr/>
          <p:nvPr/>
        </p:nvGraphicFramePr>
        <p:xfrm>
          <a:off x="7409875" y="18629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6C9E6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6C9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576" name="Google Shape;2576;p105"/>
          <p:cNvGrpSpPr/>
          <p:nvPr/>
        </p:nvGrpSpPr>
        <p:grpSpPr>
          <a:xfrm>
            <a:off x="7657450" y="1909547"/>
            <a:ext cx="1049800" cy="722269"/>
            <a:chOff x="7581250" y="2165062"/>
            <a:chExt cx="1049800" cy="963025"/>
          </a:xfrm>
        </p:grpSpPr>
        <p:sp>
          <p:nvSpPr>
            <p:cNvPr id="2577" name="Google Shape;2577;p105"/>
            <p:cNvSpPr/>
            <p:nvPr/>
          </p:nvSpPr>
          <p:spPr>
            <a:xfrm>
              <a:off x="7621050" y="2276387"/>
              <a:ext cx="970200" cy="851700"/>
            </a:xfrm>
            <a:prstGeom prst="ellipse">
              <a:avLst/>
            </a:prstGeom>
            <a:noFill/>
            <a:ln w="38100" cap="flat" cmpd="sng">
              <a:solidFill>
                <a:srgbClr val="CCCCCC"/>
              </a:solidFill>
              <a:prstDash val="dot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8" name="Google Shape;2578;p105"/>
            <p:cNvSpPr/>
            <p:nvPr/>
          </p:nvSpPr>
          <p:spPr>
            <a:xfrm>
              <a:off x="8001150" y="2533488"/>
              <a:ext cx="429900" cy="337500"/>
            </a:xfrm>
            <a:prstGeom prst="wedgeRectCallout">
              <a:avLst>
                <a:gd name="adj1" fmla="val -20833"/>
                <a:gd name="adj2" fmla="val 6250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9" name="Google Shape;2579;p105"/>
            <p:cNvSpPr/>
            <p:nvPr/>
          </p:nvSpPr>
          <p:spPr>
            <a:xfrm>
              <a:off x="7942650" y="2165062"/>
              <a:ext cx="327000" cy="3375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0" name="Google Shape;2580;p105"/>
            <p:cNvSpPr/>
            <p:nvPr/>
          </p:nvSpPr>
          <p:spPr>
            <a:xfrm>
              <a:off x="7581250" y="2790437"/>
              <a:ext cx="327000" cy="3375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1" name="Google Shape;2581;p105"/>
            <p:cNvSpPr/>
            <p:nvPr/>
          </p:nvSpPr>
          <p:spPr>
            <a:xfrm>
              <a:off x="8304050" y="2790437"/>
              <a:ext cx="327000" cy="3375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2" name="Google Shape;2582;p105"/>
            <p:cNvSpPr txBox="1"/>
            <p:nvPr/>
          </p:nvSpPr>
          <p:spPr>
            <a:xfrm>
              <a:off x="8051500" y="2453048"/>
              <a:ext cx="548700" cy="276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b="1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?</a:t>
              </a:r>
              <a:endParaRPr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583" name="Google Shape;2583;p105"/>
            <p:cNvSpPr/>
            <p:nvPr/>
          </p:nvSpPr>
          <p:spPr>
            <a:xfrm>
              <a:off x="7724500" y="2492900"/>
              <a:ext cx="327000" cy="231000"/>
            </a:xfrm>
            <a:prstGeom prst="wedgeEllipseCallout">
              <a:avLst>
                <a:gd name="adj1" fmla="val 32531"/>
                <a:gd name="adj2" fmla="val 9744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84" name="Google Shape;2584;p10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54</a:t>
            </a:fld>
            <a:endParaRPr/>
          </a:p>
        </p:txBody>
      </p:sp>
      <p:sp>
        <p:nvSpPr>
          <p:cNvPr id="2585" name="Google Shape;2585;p105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54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86" name="Google Shape;2586;p105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87" name="Google Shape;2587;p105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54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588" name="Google Shape;2588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589" name="Google Shape;2589;p105"/>
          <p:cNvSpPr txBox="1"/>
          <p:nvPr/>
        </p:nvSpPr>
        <p:spPr>
          <a:xfrm>
            <a:off x="15425" y="4895344"/>
            <a:ext cx="9160500" cy="24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i="1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This instructional model can be implemented in any subject area.</a:t>
            </a:r>
            <a:endParaRPr sz="1200" i="1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590" name="Google Shape;2590;p105"/>
          <p:cNvGraphicFramePr/>
          <p:nvPr/>
        </p:nvGraphicFramePr>
        <p:xfrm>
          <a:off x="422225" y="489347"/>
          <a:ext cx="1565950" cy="103492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6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75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Flipped Exposure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6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91" name="Google Shape;2591;p105"/>
          <p:cNvSpPr/>
          <p:nvPr/>
        </p:nvSpPr>
        <p:spPr>
          <a:xfrm>
            <a:off x="422225" y="508425"/>
            <a:ext cx="1566000" cy="248100"/>
          </a:xfrm>
          <a:prstGeom prst="triangle">
            <a:avLst>
              <a:gd name="adj" fmla="val 51249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2" name="Google Shape;2592;p105"/>
          <p:cNvSpPr/>
          <p:nvPr/>
        </p:nvSpPr>
        <p:spPr>
          <a:xfrm>
            <a:off x="468975" y="565575"/>
            <a:ext cx="1498200" cy="207300"/>
          </a:xfrm>
          <a:prstGeom prst="triangle">
            <a:avLst>
              <a:gd name="adj" fmla="val 51249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3" name="Google Shape;2593;p105"/>
          <p:cNvSpPr/>
          <p:nvPr/>
        </p:nvSpPr>
        <p:spPr>
          <a:xfrm>
            <a:off x="562175" y="762038"/>
            <a:ext cx="1208100" cy="462300"/>
          </a:xfrm>
          <a:prstGeom prst="rect">
            <a:avLst/>
          </a:prstGeom>
          <a:solidFill>
            <a:srgbClr val="FFFFFF"/>
          </a:solidFill>
          <a:ln w="38100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94" name="Google Shape;2594;p105"/>
          <p:cNvGrpSpPr/>
          <p:nvPr/>
        </p:nvGrpSpPr>
        <p:grpSpPr>
          <a:xfrm>
            <a:off x="881741" y="797326"/>
            <a:ext cx="684104" cy="410306"/>
            <a:chOff x="2124600" y="864588"/>
            <a:chExt cx="1324500" cy="1049375"/>
          </a:xfrm>
        </p:grpSpPr>
        <p:sp>
          <p:nvSpPr>
            <p:cNvPr id="2595" name="Google Shape;2595;p105"/>
            <p:cNvSpPr/>
            <p:nvPr/>
          </p:nvSpPr>
          <p:spPr>
            <a:xfrm>
              <a:off x="2166450" y="864588"/>
              <a:ext cx="1240800" cy="7041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6" name="Google Shape;2596;p105"/>
            <p:cNvSpPr/>
            <p:nvPr/>
          </p:nvSpPr>
          <p:spPr>
            <a:xfrm>
              <a:off x="2289400" y="965188"/>
              <a:ext cx="981900" cy="524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7" name="Google Shape;2597;p105"/>
            <p:cNvSpPr/>
            <p:nvPr/>
          </p:nvSpPr>
          <p:spPr>
            <a:xfrm>
              <a:off x="2124600" y="1576463"/>
              <a:ext cx="1324500" cy="337500"/>
            </a:xfrm>
            <a:prstGeom prst="trapezoid">
              <a:avLst>
                <a:gd name="adj" fmla="val 2500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8" name="Google Shape;2598;p105"/>
            <p:cNvSpPr/>
            <p:nvPr/>
          </p:nvSpPr>
          <p:spPr>
            <a:xfrm>
              <a:off x="2642358" y="1002279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599" name="Google Shape;2599;p105"/>
            <p:cNvGrpSpPr/>
            <p:nvPr/>
          </p:nvGrpSpPr>
          <p:grpSpPr>
            <a:xfrm>
              <a:off x="2445137" y="1188678"/>
              <a:ext cx="670419" cy="301206"/>
              <a:chOff x="6127600" y="4532275"/>
              <a:chExt cx="2009650" cy="940975"/>
            </a:xfrm>
          </p:grpSpPr>
          <p:sp>
            <p:nvSpPr>
              <p:cNvPr id="2600" name="Google Shape;2600;p105"/>
              <p:cNvSpPr/>
              <p:nvPr/>
            </p:nvSpPr>
            <p:spPr>
              <a:xfrm rot="-396294">
                <a:off x="7009455" y="4591898"/>
                <a:ext cx="1084141" cy="821603"/>
              </a:xfrm>
              <a:prstGeom prst="flowChartInputOutpu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1" name="Google Shape;2601;p105"/>
              <p:cNvSpPr/>
              <p:nvPr/>
            </p:nvSpPr>
            <p:spPr>
              <a:xfrm rot="396294" flipH="1">
                <a:off x="6171255" y="4591898"/>
                <a:ext cx="1084141" cy="821603"/>
              </a:xfrm>
              <a:prstGeom prst="flowChartInputOutpu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02" name="Google Shape;2602;p105"/>
              <p:cNvSpPr/>
              <p:nvPr/>
            </p:nvSpPr>
            <p:spPr>
              <a:xfrm>
                <a:off x="7042375" y="4624550"/>
                <a:ext cx="167700" cy="848700"/>
              </a:xfrm>
              <a:prstGeom prst="roundRect">
                <a:avLst>
                  <a:gd name="adj" fmla="val 16667"/>
                </a:avLst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cxnSp>
        <p:nvCxnSpPr>
          <p:cNvPr id="2603" name="Google Shape;2603;p105"/>
          <p:cNvCxnSpPr/>
          <p:nvPr/>
        </p:nvCxnSpPr>
        <p:spPr>
          <a:xfrm>
            <a:off x="1224650" y="1529963"/>
            <a:ext cx="0" cy="343800"/>
          </a:xfrm>
          <a:prstGeom prst="straightConnector1">
            <a:avLst/>
          </a:prstGeom>
          <a:noFill/>
          <a:ln w="19050" cap="flat" cmpd="sng">
            <a:solidFill>
              <a:srgbClr val="666666"/>
            </a:solidFill>
            <a:prstDash val="dot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8" name="Google Shape;2608;p106"/>
          <p:cNvSpPr txBox="1">
            <a:spLocks noGrp="1"/>
          </p:cNvSpPr>
          <p:nvPr>
            <p:ph type="body" idx="1"/>
          </p:nvPr>
        </p:nvSpPr>
        <p:spPr>
          <a:xfrm>
            <a:off x="193900" y="619075"/>
            <a:ext cx="8783700" cy="392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9" name="Google Shape;2609;p106"/>
          <p:cNvSpPr txBox="1">
            <a:spLocks noGrp="1"/>
          </p:cNvSpPr>
          <p:nvPr>
            <p:ph type="title" idx="4294967295"/>
          </p:nvPr>
        </p:nvSpPr>
        <p:spPr>
          <a:xfrm>
            <a:off x="89175" y="81075"/>
            <a:ext cx="8957700" cy="4620600"/>
          </a:xfrm>
          <a:prstGeom prst="rect">
            <a:avLst/>
          </a:prstGeom>
          <a:solidFill>
            <a:schemeClr val="accent3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 b="1">
                <a:solidFill>
                  <a:srgbClr val="FFFFFF"/>
                </a:solidFill>
              </a:rPr>
              <a:t>MODEL ICONS</a:t>
            </a:r>
            <a:endParaRPr sz="6000" b="1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5" name="Google Shape;2615;p10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56</a:t>
            </a:fld>
            <a:endParaRPr/>
          </a:p>
        </p:txBody>
      </p:sp>
      <p:graphicFrame>
        <p:nvGraphicFramePr>
          <p:cNvPr id="2616" name="Google Shape;2616;p107"/>
          <p:cNvGraphicFramePr/>
          <p:nvPr/>
        </p:nvGraphicFramePr>
        <p:xfrm>
          <a:off x="200575" y="913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Whole Group Opening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617" name="Google Shape;2617;p107"/>
          <p:cNvGrpSpPr/>
          <p:nvPr/>
        </p:nvGrpSpPr>
        <p:grpSpPr>
          <a:xfrm>
            <a:off x="310950" y="162881"/>
            <a:ext cx="1324500" cy="729443"/>
            <a:chOff x="234750" y="217175"/>
            <a:chExt cx="1324500" cy="972591"/>
          </a:xfrm>
        </p:grpSpPr>
        <p:sp>
          <p:nvSpPr>
            <p:cNvPr id="2618" name="Google Shape;2618;p107"/>
            <p:cNvSpPr/>
            <p:nvPr/>
          </p:nvSpPr>
          <p:spPr>
            <a:xfrm>
              <a:off x="234750" y="217175"/>
              <a:ext cx="1324500" cy="6720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9" name="Google Shape;2619;p107"/>
            <p:cNvSpPr/>
            <p:nvPr/>
          </p:nvSpPr>
          <p:spPr>
            <a:xfrm>
              <a:off x="710393" y="290316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0" name="Google Shape;2620;p107"/>
            <p:cNvSpPr/>
            <p:nvPr/>
          </p:nvSpPr>
          <p:spPr>
            <a:xfrm>
              <a:off x="731482" y="663569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1" name="Google Shape;2621;p107"/>
            <p:cNvSpPr/>
            <p:nvPr/>
          </p:nvSpPr>
          <p:spPr>
            <a:xfrm>
              <a:off x="746697" y="889166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2" name="Google Shape;2622;p107"/>
            <p:cNvSpPr/>
            <p:nvPr/>
          </p:nvSpPr>
          <p:spPr>
            <a:xfrm>
              <a:off x="410086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3" name="Google Shape;2623;p107"/>
            <p:cNvSpPr/>
            <p:nvPr/>
          </p:nvSpPr>
          <p:spPr>
            <a:xfrm>
              <a:off x="1083308" y="812862"/>
              <a:ext cx="300300" cy="3006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624" name="Google Shape;2624;p107"/>
          <p:cNvGraphicFramePr/>
          <p:nvPr/>
        </p:nvGraphicFramePr>
        <p:xfrm>
          <a:off x="1945750" y="913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625" name="Google Shape;2625;p107"/>
          <p:cNvGrpSpPr/>
          <p:nvPr/>
        </p:nvGrpSpPr>
        <p:grpSpPr>
          <a:xfrm>
            <a:off x="2055975" y="129806"/>
            <a:ext cx="1324500" cy="795600"/>
            <a:chOff x="1903575" y="173075"/>
            <a:chExt cx="1324500" cy="1060800"/>
          </a:xfrm>
        </p:grpSpPr>
        <p:sp>
          <p:nvSpPr>
            <p:cNvPr id="2626" name="Google Shape;2626;p107"/>
            <p:cNvSpPr/>
            <p:nvPr/>
          </p:nvSpPr>
          <p:spPr>
            <a:xfrm>
              <a:off x="1903575" y="173075"/>
              <a:ext cx="1324500" cy="1060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7" name="Google Shape;2627;p107"/>
            <p:cNvSpPr/>
            <p:nvPr/>
          </p:nvSpPr>
          <p:spPr>
            <a:xfrm>
              <a:off x="2379368" y="249441"/>
              <a:ext cx="372900" cy="3732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8" name="Google Shape;2628;p107"/>
            <p:cNvSpPr/>
            <p:nvPr/>
          </p:nvSpPr>
          <p:spPr>
            <a:xfrm>
              <a:off x="2400457" y="622694"/>
              <a:ext cx="330600" cy="3732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9" name="Google Shape;2629;p107"/>
            <p:cNvSpPr/>
            <p:nvPr/>
          </p:nvSpPr>
          <p:spPr>
            <a:xfrm>
              <a:off x="26061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0" name="Google Shape;2630;p107"/>
            <p:cNvSpPr/>
            <p:nvPr/>
          </p:nvSpPr>
          <p:spPr>
            <a:xfrm>
              <a:off x="2215533" y="866767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1" name="Google Shape;2631;p107"/>
            <p:cNvSpPr/>
            <p:nvPr/>
          </p:nvSpPr>
          <p:spPr>
            <a:xfrm>
              <a:off x="2840581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2" name="Google Shape;2632;p107"/>
            <p:cNvSpPr/>
            <p:nvPr/>
          </p:nvSpPr>
          <p:spPr>
            <a:xfrm>
              <a:off x="1999725" y="622700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633" name="Google Shape;2633;p107"/>
          <p:cNvGraphicFramePr/>
          <p:nvPr/>
        </p:nvGraphicFramePr>
        <p:xfrm>
          <a:off x="3767125" y="913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34" name="Google Shape;2634;p107"/>
          <p:cNvSpPr/>
          <p:nvPr/>
        </p:nvSpPr>
        <p:spPr>
          <a:xfrm>
            <a:off x="3919050" y="134091"/>
            <a:ext cx="1240800" cy="528000"/>
          </a:xfrm>
          <a:prstGeom prst="roundRect">
            <a:avLst>
              <a:gd name="adj" fmla="val 16667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5" name="Google Shape;2635;p107"/>
          <p:cNvSpPr/>
          <p:nvPr/>
        </p:nvSpPr>
        <p:spPr>
          <a:xfrm>
            <a:off x="4042000" y="209541"/>
            <a:ext cx="981900" cy="393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6" name="Google Shape;2636;p107"/>
          <p:cNvSpPr/>
          <p:nvPr/>
        </p:nvSpPr>
        <p:spPr>
          <a:xfrm>
            <a:off x="3877200" y="667997"/>
            <a:ext cx="1324500" cy="253200"/>
          </a:xfrm>
          <a:prstGeom prst="trapezoid">
            <a:avLst>
              <a:gd name="adj" fmla="val 250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7" name="Google Shape;2637;p107"/>
          <p:cNvSpPr/>
          <p:nvPr/>
        </p:nvSpPr>
        <p:spPr>
          <a:xfrm>
            <a:off x="4394958" y="237359"/>
            <a:ext cx="276000" cy="2073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38" name="Google Shape;2638;p107"/>
          <p:cNvGrpSpPr/>
          <p:nvPr/>
        </p:nvGrpSpPr>
        <p:grpSpPr>
          <a:xfrm>
            <a:off x="4197737" y="377272"/>
            <a:ext cx="670419" cy="225928"/>
            <a:chOff x="6127600" y="4532275"/>
            <a:chExt cx="2009650" cy="940975"/>
          </a:xfrm>
        </p:grpSpPr>
        <p:sp>
          <p:nvSpPr>
            <p:cNvPr id="2639" name="Google Shape;2639;p107"/>
            <p:cNvSpPr/>
            <p:nvPr/>
          </p:nvSpPr>
          <p:spPr>
            <a:xfrm rot="-396294">
              <a:off x="70094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0" name="Google Shape;2640;p107"/>
            <p:cNvSpPr/>
            <p:nvPr/>
          </p:nvSpPr>
          <p:spPr>
            <a:xfrm rot="396294" flipH="1">
              <a:off x="6171255" y="4591898"/>
              <a:ext cx="1084141" cy="821603"/>
            </a:xfrm>
            <a:prstGeom prst="flowChartInputOutpu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1" name="Google Shape;2641;p107"/>
            <p:cNvSpPr/>
            <p:nvPr/>
          </p:nvSpPr>
          <p:spPr>
            <a:xfrm>
              <a:off x="7042375" y="4624550"/>
              <a:ext cx="167700" cy="8487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642" name="Google Shape;2642;p107"/>
          <p:cNvGraphicFramePr/>
          <p:nvPr/>
        </p:nvGraphicFramePr>
        <p:xfrm>
          <a:off x="5588500" y="913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Collaboration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643" name="Google Shape;2643;p107"/>
          <p:cNvGrpSpPr/>
          <p:nvPr/>
        </p:nvGrpSpPr>
        <p:grpSpPr>
          <a:xfrm>
            <a:off x="5745225" y="113025"/>
            <a:ext cx="1231500" cy="829163"/>
            <a:chOff x="3775650" y="2504175"/>
            <a:chExt cx="1231500" cy="1105550"/>
          </a:xfrm>
        </p:grpSpPr>
        <p:sp>
          <p:nvSpPr>
            <p:cNvPr id="2644" name="Google Shape;2644;p107"/>
            <p:cNvSpPr/>
            <p:nvPr/>
          </p:nvSpPr>
          <p:spPr>
            <a:xfrm>
              <a:off x="38703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5" name="Google Shape;2645;p107"/>
            <p:cNvSpPr/>
            <p:nvPr/>
          </p:nvSpPr>
          <p:spPr>
            <a:xfrm>
              <a:off x="41751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6" name="Google Shape;2646;p107"/>
            <p:cNvSpPr/>
            <p:nvPr/>
          </p:nvSpPr>
          <p:spPr>
            <a:xfrm>
              <a:off x="4479975" y="33334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7" name="Google Shape;2647;p107"/>
            <p:cNvSpPr/>
            <p:nvPr/>
          </p:nvSpPr>
          <p:spPr>
            <a:xfrm>
              <a:off x="3775650" y="261447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8" name="Google Shape;2648;p107"/>
            <p:cNvSpPr/>
            <p:nvPr/>
          </p:nvSpPr>
          <p:spPr>
            <a:xfrm>
              <a:off x="4144800" y="2504175"/>
              <a:ext cx="332400" cy="276300"/>
            </a:xfrm>
            <a:prstGeom prst="cloudCallout">
              <a:avLst>
                <a:gd name="adj1" fmla="val -58243"/>
                <a:gd name="adj2" fmla="val 71372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9" name="Google Shape;2649;p107"/>
            <p:cNvSpPr/>
            <p:nvPr/>
          </p:nvSpPr>
          <p:spPr>
            <a:xfrm>
              <a:off x="377565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0" name="Google Shape;2650;p107"/>
            <p:cNvSpPr/>
            <p:nvPr/>
          </p:nvSpPr>
          <p:spPr>
            <a:xfrm flipH="1">
              <a:off x="4708600" y="2661825"/>
              <a:ext cx="276000" cy="2763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1" name="Google Shape;2651;p107"/>
            <p:cNvSpPr/>
            <p:nvPr/>
          </p:nvSpPr>
          <p:spPr>
            <a:xfrm flipH="1">
              <a:off x="4376212" y="2614475"/>
              <a:ext cx="332400" cy="276300"/>
            </a:xfrm>
            <a:prstGeom prst="cloudCallout">
              <a:avLst>
                <a:gd name="adj1" fmla="val -66069"/>
                <a:gd name="adj2" fmla="val 52425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2" name="Google Shape;2652;p107"/>
            <p:cNvSpPr/>
            <p:nvPr/>
          </p:nvSpPr>
          <p:spPr>
            <a:xfrm flipH="1">
              <a:off x="4708600" y="2921375"/>
              <a:ext cx="276000" cy="2763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3" name="Google Shape;2653;p107"/>
            <p:cNvSpPr/>
            <p:nvPr/>
          </p:nvSpPr>
          <p:spPr>
            <a:xfrm>
              <a:off x="3775650" y="3041675"/>
              <a:ext cx="1231500" cy="3375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4" name="Google Shape;2654;p107"/>
            <p:cNvSpPr/>
            <p:nvPr/>
          </p:nvSpPr>
          <p:spPr>
            <a:xfrm>
              <a:off x="4784775" y="3257225"/>
              <a:ext cx="117375" cy="276300"/>
            </a:xfrm>
            <a:prstGeom prst="flowChartManualOperation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55" name="Google Shape;2655;p107"/>
          <p:cNvSpPr/>
          <p:nvPr/>
        </p:nvSpPr>
        <p:spPr>
          <a:xfrm>
            <a:off x="7697250" y="221391"/>
            <a:ext cx="970200" cy="638700"/>
          </a:xfrm>
          <a:prstGeom prst="ellipse">
            <a:avLst/>
          </a:prstGeom>
          <a:noFill/>
          <a:ln w="38100" cap="flat" cmpd="sng">
            <a:solidFill>
              <a:srgbClr val="CCCCCC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56" name="Google Shape;2656;p107"/>
          <p:cNvGraphicFramePr/>
          <p:nvPr/>
        </p:nvGraphicFramePr>
        <p:xfrm>
          <a:off x="7409875" y="9134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Check Understanding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57" name="Google Shape;2657;p107"/>
          <p:cNvSpPr/>
          <p:nvPr/>
        </p:nvSpPr>
        <p:spPr>
          <a:xfrm>
            <a:off x="8077350" y="414216"/>
            <a:ext cx="429900" cy="253200"/>
          </a:xfrm>
          <a:prstGeom prst="wedgeRectCallout">
            <a:avLst>
              <a:gd name="adj1" fmla="val -20833"/>
              <a:gd name="adj2" fmla="val 6250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8" name="Google Shape;2658;p107"/>
          <p:cNvSpPr/>
          <p:nvPr/>
        </p:nvSpPr>
        <p:spPr>
          <a:xfrm>
            <a:off x="8018850" y="137897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9" name="Google Shape;2659;p107"/>
          <p:cNvSpPr/>
          <p:nvPr/>
        </p:nvSpPr>
        <p:spPr>
          <a:xfrm>
            <a:off x="7657450" y="6069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0" name="Google Shape;2660;p107"/>
          <p:cNvSpPr/>
          <p:nvPr/>
        </p:nvSpPr>
        <p:spPr>
          <a:xfrm>
            <a:off x="8380250" y="606928"/>
            <a:ext cx="327000" cy="253200"/>
          </a:xfrm>
          <a:prstGeom prst="ellipse">
            <a:avLst/>
          </a:prstGeom>
          <a:solidFill>
            <a:srgbClr val="CCCCCC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1" name="Google Shape;2661;p107"/>
          <p:cNvSpPr txBox="1"/>
          <p:nvPr/>
        </p:nvSpPr>
        <p:spPr>
          <a:xfrm>
            <a:off x="8127700" y="353886"/>
            <a:ext cx="548700" cy="20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?</a:t>
            </a:r>
            <a:endParaRPr sz="2000" b="1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662" name="Google Shape;2662;p107"/>
          <p:cNvSpPr/>
          <p:nvPr/>
        </p:nvSpPr>
        <p:spPr>
          <a:xfrm>
            <a:off x="7800700" y="383775"/>
            <a:ext cx="327000" cy="173100"/>
          </a:xfrm>
          <a:prstGeom prst="wedgeEllipseCallout">
            <a:avLst>
              <a:gd name="adj1" fmla="val 32531"/>
              <a:gd name="adj2" fmla="val 9744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63" name="Google Shape;2663;p107"/>
          <p:cNvGraphicFramePr/>
          <p:nvPr/>
        </p:nvGraphicFramePr>
        <p:xfrm>
          <a:off x="200725" y="1410628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Warm-Up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64" name="Google Shape;2664;p107"/>
          <p:cNvSpPr/>
          <p:nvPr/>
        </p:nvSpPr>
        <p:spPr>
          <a:xfrm>
            <a:off x="781873" y="1799136"/>
            <a:ext cx="404547" cy="247635"/>
          </a:xfrm>
          <a:prstGeom prst="flowChartManualOperation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65" name="Google Shape;2665;p107"/>
          <p:cNvCxnSpPr/>
          <p:nvPr/>
        </p:nvCxnSpPr>
        <p:spPr>
          <a:xfrm>
            <a:off x="442475" y="1719894"/>
            <a:ext cx="1122000" cy="195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666" name="Google Shape;2666;p107"/>
          <p:cNvCxnSpPr/>
          <p:nvPr/>
        </p:nvCxnSpPr>
        <p:spPr>
          <a:xfrm rot="10800000" flipH="1">
            <a:off x="559200" y="1438763"/>
            <a:ext cx="870600" cy="5589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667" name="Google Shape;2667;p107"/>
          <p:cNvSpPr/>
          <p:nvPr/>
        </p:nvSpPr>
        <p:spPr>
          <a:xfrm>
            <a:off x="644483" y="1499789"/>
            <a:ext cx="679500" cy="4785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8" name="Google Shape;2668;p107"/>
          <p:cNvSpPr/>
          <p:nvPr/>
        </p:nvSpPr>
        <p:spPr>
          <a:xfrm rot="10800000" flipH="1">
            <a:off x="860607" y="2068888"/>
            <a:ext cx="247200" cy="6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9" name="Google Shape;2669;p107"/>
          <p:cNvSpPr/>
          <p:nvPr/>
        </p:nvSpPr>
        <p:spPr>
          <a:xfrm rot="10800000" flipH="1">
            <a:off x="860607" y="2155500"/>
            <a:ext cx="247200" cy="6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70" name="Google Shape;2670;p107"/>
          <p:cNvCxnSpPr/>
          <p:nvPr/>
        </p:nvCxnSpPr>
        <p:spPr>
          <a:xfrm>
            <a:off x="577025" y="1491750"/>
            <a:ext cx="889800" cy="5310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graphicFrame>
        <p:nvGraphicFramePr>
          <p:cNvPr id="2671" name="Google Shape;2671;p107"/>
          <p:cNvGraphicFramePr/>
          <p:nvPr/>
        </p:nvGraphicFramePr>
        <p:xfrm>
          <a:off x="5588500" y="1410628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Genius Hour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72" name="Google Shape;2672;p107"/>
          <p:cNvSpPr/>
          <p:nvPr/>
        </p:nvSpPr>
        <p:spPr>
          <a:xfrm>
            <a:off x="6169648" y="1799136"/>
            <a:ext cx="404547" cy="247635"/>
          </a:xfrm>
          <a:prstGeom prst="flowChartManualOperation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73" name="Google Shape;2673;p107"/>
          <p:cNvCxnSpPr/>
          <p:nvPr/>
        </p:nvCxnSpPr>
        <p:spPr>
          <a:xfrm>
            <a:off x="5830250" y="1719894"/>
            <a:ext cx="1122000" cy="195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674" name="Google Shape;2674;p107"/>
          <p:cNvCxnSpPr/>
          <p:nvPr/>
        </p:nvCxnSpPr>
        <p:spPr>
          <a:xfrm rot="10800000" flipH="1">
            <a:off x="5946975" y="1438763"/>
            <a:ext cx="870600" cy="5589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675" name="Google Shape;2675;p107"/>
          <p:cNvSpPr/>
          <p:nvPr/>
        </p:nvSpPr>
        <p:spPr>
          <a:xfrm>
            <a:off x="6032258" y="1499789"/>
            <a:ext cx="679500" cy="478500"/>
          </a:xfrm>
          <a:prstGeom prst="ellipse">
            <a:avLst/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6" name="Google Shape;2676;p107"/>
          <p:cNvSpPr/>
          <p:nvPr/>
        </p:nvSpPr>
        <p:spPr>
          <a:xfrm rot="10800000" flipH="1">
            <a:off x="6248382" y="2068888"/>
            <a:ext cx="247200" cy="6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7" name="Google Shape;2677;p107"/>
          <p:cNvSpPr/>
          <p:nvPr/>
        </p:nvSpPr>
        <p:spPr>
          <a:xfrm rot="10800000" flipH="1">
            <a:off x="6248382" y="2155500"/>
            <a:ext cx="247200" cy="64500"/>
          </a:xfrm>
          <a:prstGeom prst="round2SameRect">
            <a:avLst>
              <a:gd name="adj1" fmla="val 16667"/>
              <a:gd name="adj2" fmla="val 0"/>
            </a:avLst>
          </a:prstGeom>
          <a:solidFill>
            <a:srgbClr val="CCCCC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678" name="Google Shape;2678;p107"/>
          <p:cNvCxnSpPr/>
          <p:nvPr/>
        </p:nvCxnSpPr>
        <p:spPr>
          <a:xfrm>
            <a:off x="5964800" y="1491750"/>
            <a:ext cx="889800" cy="531000"/>
          </a:xfrm>
          <a:prstGeom prst="straightConnector1">
            <a:avLst/>
          </a:prstGeom>
          <a:noFill/>
          <a:ln w="28575" cap="flat" cmpd="sng">
            <a:solidFill>
              <a:srgbClr val="CCCCCC"/>
            </a:solidFill>
            <a:prstDash val="dot"/>
            <a:round/>
            <a:headEnd type="none" w="med" len="med"/>
            <a:tailEnd type="none" w="med" len="med"/>
          </a:ln>
        </p:spPr>
      </p:cxnSp>
      <p:graphicFrame>
        <p:nvGraphicFramePr>
          <p:cNvPr id="2679" name="Google Shape;2679;p107"/>
          <p:cNvGraphicFramePr/>
          <p:nvPr/>
        </p:nvGraphicFramePr>
        <p:xfrm>
          <a:off x="7409875" y="14057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Purposeful Share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680" name="Google Shape;2680;p107"/>
          <p:cNvSpPr/>
          <p:nvPr/>
        </p:nvSpPr>
        <p:spPr>
          <a:xfrm>
            <a:off x="7487138" y="1459427"/>
            <a:ext cx="907500" cy="333900"/>
          </a:xfrm>
          <a:prstGeom prst="wedgeEllipseCallout">
            <a:avLst>
              <a:gd name="adj1" fmla="val -39888"/>
              <a:gd name="adj2" fmla="val 96209"/>
            </a:avLst>
          </a:prstGeom>
          <a:solidFill>
            <a:srgbClr val="CCCCC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1" name="Google Shape;2681;p107"/>
          <p:cNvSpPr/>
          <p:nvPr/>
        </p:nvSpPr>
        <p:spPr>
          <a:xfrm>
            <a:off x="7804475" y="1651144"/>
            <a:ext cx="1101900" cy="462300"/>
          </a:xfrm>
          <a:prstGeom prst="wedgeEllipseCallout">
            <a:avLst>
              <a:gd name="adj1" fmla="val 31893"/>
              <a:gd name="adj2" fmla="val 77547"/>
            </a:avLst>
          </a:prstGeom>
          <a:solidFill>
            <a:srgbClr val="CCCCCC"/>
          </a:solidFill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682" name="Google Shape;2682;p107"/>
          <p:cNvGraphicFramePr/>
          <p:nvPr/>
        </p:nvGraphicFramePr>
        <p:xfrm>
          <a:off x="1935225" y="1410150"/>
          <a:ext cx="1566000" cy="86382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78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96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>
                    <a:lnL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>
                    <a:lnL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42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68575" marB="68575">
                    <a:lnL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68575" marB="68575">
                    <a:lnL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1"/>
                      </a:solidFill>
                      <a:prstDash val="dot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683" name="Google Shape;2683;p107"/>
          <p:cNvGrpSpPr/>
          <p:nvPr/>
        </p:nvGrpSpPr>
        <p:grpSpPr>
          <a:xfrm>
            <a:off x="2008638" y="1440018"/>
            <a:ext cx="1404300" cy="804076"/>
            <a:chOff x="7299563" y="333874"/>
            <a:chExt cx="1404300" cy="1072101"/>
          </a:xfrm>
        </p:grpSpPr>
        <p:grpSp>
          <p:nvGrpSpPr>
            <p:cNvPr id="2684" name="Google Shape;2684;p107"/>
            <p:cNvGrpSpPr/>
            <p:nvPr/>
          </p:nvGrpSpPr>
          <p:grpSpPr>
            <a:xfrm>
              <a:off x="7299563" y="333874"/>
              <a:ext cx="642250" cy="508654"/>
              <a:chOff x="7223575" y="257675"/>
              <a:chExt cx="1324500" cy="1060800"/>
            </a:xfrm>
          </p:grpSpPr>
          <p:sp>
            <p:nvSpPr>
              <p:cNvPr id="2685" name="Google Shape;2685;p107"/>
              <p:cNvSpPr/>
              <p:nvPr/>
            </p:nvSpPr>
            <p:spPr>
              <a:xfrm>
                <a:off x="7223575" y="257675"/>
                <a:ext cx="1324500" cy="1060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6" name="Google Shape;2686;p107"/>
              <p:cNvSpPr/>
              <p:nvPr/>
            </p:nvSpPr>
            <p:spPr>
              <a:xfrm>
                <a:off x="7699368" y="334041"/>
                <a:ext cx="372900" cy="3732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7" name="Google Shape;2687;p107"/>
              <p:cNvSpPr/>
              <p:nvPr/>
            </p:nvSpPr>
            <p:spPr>
              <a:xfrm>
                <a:off x="7720457" y="707294"/>
                <a:ext cx="330600" cy="3732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8" name="Google Shape;2688;p107"/>
              <p:cNvSpPr/>
              <p:nvPr/>
            </p:nvSpPr>
            <p:spPr>
              <a:xfrm>
                <a:off x="7926133" y="951367"/>
                <a:ext cx="276000" cy="2763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9" name="Google Shape;2689;p107"/>
              <p:cNvSpPr/>
              <p:nvPr/>
            </p:nvSpPr>
            <p:spPr>
              <a:xfrm>
                <a:off x="7535533" y="951367"/>
                <a:ext cx="276000" cy="2763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0" name="Google Shape;2690;p107"/>
              <p:cNvSpPr/>
              <p:nvPr/>
            </p:nvSpPr>
            <p:spPr>
              <a:xfrm>
                <a:off x="8160581" y="707300"/>
                <a:ext cx="276000" cy="2763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1" name="Google Shape;2691;p107"/>
              <p:cNvSpPr/>
              <p:nvPr/>
            </p:nvSpPr>
            <p:spPr>
              <a:xfrm>
                <a:off x="7319725" y="707300"/>
                <a:ext cx="276000" cy="2763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692" name="Google Shape;2692;p107"/>
            <p:cNvGrpSpPr/>
            <p:nvPr/>
          </p:nvGrpSpPr>
          <p:grpSpPr>
            <a:xfrm>
              <a:off x="8061563" y="333874"/>
              <a:ext cx="642300" cy="508800"/>
              <a:chOff x="8061563" y="333874"/>
              <a:chExt cx="642300" cy="508800"/>
            </a:xfrm>
          </p:grpSpPr>
          <p:sp>
            <p:nvSpPr>
              <p:cNvPr id="2693" name="Google Shape;2693;p107"/>
              <p:cNvSpPr/>
              <p:nvPr/>
            </p:nvSpPr>
            <p:spPr>
              <a:xfrm>
                <a:off x="8061563" y="333874"/>
                <a:ext cx="642300" cy="50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4" name="Google Shape;2694;p107"/>
              <p:cNvSpPr/>
              <p:nvPr/>
            </p:nvSpPr>
            <p:spPr>
              <a:xfrm>
                <a:off x="8292275" y="370491"/>
                <a:ext cx="180900" cy="1788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5" name="Google Shape;2695;p107"/>
              <p:cNvSpPr/>
              <p:nvPr/>
            </p:nvSpPr>
            <p:spPr>
              <a:xfrm>
                <a:off x="8302501" y="549466"/>
                <a:ext cx="160200" cy="178800"/>
              </a:xfrm>
              <a:prstGeom prst="round2SameRect">
                <a:avLst>
                  <a:gd name="adj1" fmla="val 16667"/>
                  <a:gd name="adj2" fmla="val 0"/>
                </a:avLst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6" name="Google Shape;2696;p107"/>
              <p:cNvSpPr/>
              <p:nvPr/>
            </p:nvSpPr>
            <p:spPr>
              <a:xfrm>
                <a:off x="8494883" y="59029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7" name="Google Shape;2697;p107"/>
              <p:cNvSpPr/>
              <p:nvPr/>
            </p:nvSpPr>
            <p:spPr>
              <a:xfrm>
                <a:off x="8136632" y="59029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698" name="Google Shape;2698;p107"/>
            <p:cNvSpPr/>
            <p:nvPr/>
          </p:nvSpPr>
          <p:spPr>
            <a:xfrm>
              <a:off x="7299575" y="897175"/>
              <a:ext cx="642300" cy="5088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9" name="Google Shape;2699;p107"/>
            <p:cNvSpPr/>
            <p:nvPr/>
          </p:nvSpPr>
          <p:spPr>
            <a:xfrm>
              <a:off x="7476388" y="972679"/>
              <a:ext cx="180900" cy="1788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0" name="Google Shape;2700;p107"/>
            <p:cNvSpPr/>
            <p:nvPr/>
          </p:nvSpPr>
          <p:spPr>
            <a:xfrm>
              <a:off x="7486614" y="1151653"/>
              <a:ext cx="160200" cy="178800"/>
            </a:xfrm>
            <a:prstGeom prst="round2SameRect">
              <a:avLst>
                <a:gd name="adj1" fmla="val 16667"/>
                <a:gd name="adj2" fmla="val 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1" name="Google Shape;2701;p107"/>
            <p:cNvSpPr/>
            <p:nvPr/>
          </p:nvSpPr>
          <p:spPr>
            <a:xfrm>
              <a:off x="7733508" y="1085274"/>
              <a:ext cx="133800" cy="132600"/>
            </a:xfrm>
            <a:prstGeom prst="ellipse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02" name="Google Shape;2702;p107"/>
            <p:cNvGrpSpPr/>
            <p:nvPr/>
          </p:nvGrpSpPr>
          <p:grpSpPr>
            <a:xfrm>
              <a:off x="8061563" y="897174"/>
              <a:ext cx="642300" cy="508800"/>
              <a:chOff x="8110463" y="897174"/>
              <a:chExt cx="642300" cy="508800"/>
            </a:xfrm>
          </p:grpSpPr>
          <p:sp>
            <p:nvSpPr>
              <p:cNvPr id="2703" name="Google Shape;2703;p107"/>
              <p:cNvSpPr/>
              <p:nvPr/>
            </p:nvSpPr>
            <p:spPr>
              <a:xfrm>
                <a:off x="8110463" y="897174"/>
                <a:ext cx="642300" cy="508800"/>
              </a:xfrm>
              <a:prstGeom prst="ellipse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4" name="Google Shape;2704;p107"/>
              <p:cNvSpPr/>
              <p:nvPr/>
            </p:nvSpPr>
            <p:spPr>
              <a:xfrm>
                <a:off x="8458643" y="100906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5" name="Google Shape;2705;p107"/>
              <p:cNvSpPr/>
              <p:nvPr/>
            </p:nvSpPr>
            <p:spPr>
              <a:xfrm>
                <a:off x="8279511" y="100906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6" name="Google Shape;2706;p107"/>
              <p:cNvSpPr/>
              <p:nvPr/>
            </p:nvSpPr>
            <p:spPr>
              <a:xfrm>
                <a:off x="8458643" y="116146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7" name="Google Shape;2707;p107"/>
              <p:cNvSpPr/>
              <p:nvPr/>
            </p:nvSpPr>
            <p:spPr>
              <a:xfrm>
                <a:off x="8279511" y="1161469"/>
                <a:ext cx="133800" cy="132600"/>
              </a:xfrm>
              <a:prstGeom prst="ellipse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2708" name="Google Shape;2708;p107"/>
          <p:cNvGraphicFramePr/>
          <p:nvPr/>
        </p:nvGraphicFramePr>
        <p:xfrm>
          <a:off x="1945750" y="14057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Targeted Small Group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709" name="Google Shape;2709;p107"/>
          <p:cNvGraphicFramePr/>
          <p:nvPr/>
        </p:nvGraphicFramePr>
        <p:xfrm>
          <a:off x="3759700" y="2663091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Writing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10" name="Google Shape;2710;p107"/>
          <p:cNvGrpSpPr/>
          <p:nvPr/>
        </p:nvGrpSpPr>
        <p:grpSpPr>
          <a:xfrm rot="-543662">
            <a:off x="4115782" y="2836284"/>
            <a:ext cx="741508" cy="560908"/>
            <a:chOff x="645176" y="811075"/>
            <a:chExt cx="748574" cy="735600"/>
          </a:xfrm>
        </p:grpSpPr>
        <p:sp>
          <p:nvSpPr>
            <p:cNvPr id="2711" name="Google Shape;2711;p107"/>
            <p:cNvSpPr/>
            <p:nvPr/>
          </p:nvSpPr>
          <p:spPr>
            <a:xfrm>
              <a:off x="723250" y="811075"/>
              <a:ext cx="670500" cy="735600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2" name="Google Shape;2712;p107"/>
            <p:cNvSpPr/>
            <p:nvPr/>
          </p:nvSpPr>
          <p:spPr>
            <a:xfrm rot="-5393861">
              <a:off x="645776" y="1363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3" name="Google Shape;2713;p107"/>
            <p:cNvSpPr/>
            <p:nvPr/>
          </p:nvSpPr>
          <p:spPr>
            <a:xfrm rot="-5393861">
              <a:off x="645776" y="1287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4" name="Google Shape;2714;p107"/>
            <p:cNvSpPr/>
            <p:nvPr/>
          </p:nvSpPr>
          <p:spPr>
            <a:xfrm rot="-5393861">
              <a:off x="645776" y="1211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5" name="Google Shape;2715;p107"/>
            <p:cNvSpPr/>
            <p:nvPr/>
          </p:nvSpPr>
          <p:spPr>
            <a:xfrm rot="-5393861">
              <a:off x="645776" y="11350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6" name="Google Shape;2716;p107"/>
            <p:cNvSpPr/>
            <p:nvPr/>
          </p:nvSpPr>
          <p:spPr>
            <a:xfrm rot="-5393861">
              <a:off x="645776" y="10588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7" name="Google Shape;2717;p10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8" name="Google Shape;2718;p107"/>
            <p:cNvSpPr/>
            <p:nvPr/>
          </p:nvSpPr>
          <p:spPr>
            <a:xfrm rot="-5393861">
              <a:off x="645776" y="9826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9" name="Google Shape;2719;p107"/>
            <p:cNvSpPr/>
            <p:nvPr/>
          </p:nvSpPr>
          <p:spPr>
            <a:xfrm rot="-5393861">
              <a:off x="645776" y="9064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0" name="Google Shape;2720;p107"/>
            <p:cNvSpPr/>
            <p:nvPr/>
          </p:nvSpPr>
          <p:spPr>
            <a:xfrm rot="-5393861">
              <a:off x="645776" y="830254"/>
              <a:ext cx="168000" cy="168900"/>
            </a:xfrm>
            <a:prstGeom prst="blockArc">
              <a:avLst>
                <a:gd name="adj1" fmla="val 10800000"/>
                <a:gd name="adj2" fmla="val 0"/>
                <a:gd name="adj3" fmla="val 25000"/>
              </a:avLst>
            </a:prstGeom>
            <a:solidFill>
              <a:schemeClr val="lt2"/>
            </a:solidFill>
            <a:ln w="9525" cap="flat" cmpd="sng">
              <a:solidFill>
                <a:srgbClr val="D9D9D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1" name="Google Shape;2721;p107"/>
          <p:cNvGrpSpPr/>
          <p:nvPr/>
        </p:nvGrpSpPr>
        <p:grpSpPr>
          <a:xfrm rot="2212194">
            <a:off x="4770962" y="2767232"/>
            <a:ext cx="340734" cy="567578"/>
            <a:chOff x="-621129" y="1398329"/>
            <a:chExt cx="385446" cy="642057"/>
          </a:xfrm>
        </p:grpSpPr>
        <p:sp>
          <p:nvSpPr>
            <p:cNvPr id="2722" name="Google Shape;2722;p107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3" name="Google Shape;2723;p107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4" name="Google Shape;2724;p107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25" name="Google Shape;2725;p107"/>
          <p:cNvGrpSpPr/>
          <p:nvPr/>
        </p:nvGrpSpPr>
        <p:grpSpPr>
          <a:xfrm rot="-1019874">
            <a:off x="4442870" y="3040117"/>
            <a:ext cx="373267" cy="507580"/>
            <a:chOff x="-621129" y="1398329"/>
            <a:chExt cx="385446" cy="642057"/>
          </a:xfrm>
        </p:grpSpPr>
        <p:sp>
          <p:nvSpPr>
            <p:cNvPr id="2726" name="Google Shape;2726;p107"/>
            <p:cNvSpPr/>
            <p:nvPr/>
          </p:nvSpPr>
          <p:spPr>
            <a:xfrm rot="-1513970">
              <a:off x="-595885" y="1416032"/>
              <a:ext cx="115412" cy="143994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7" name="Google Shape;2727;p107"/>
            <p:cNvSpPr/>
            <p:nvPr/>
          </p:nvSpPr>
          <p:spPr>
            <a:xfrm rot="-1516227">
              <a:off x="-486608" y="1500246"/>
              <a:ext cx="118766" cy="454129"/>
            </a:xfrm>
            <a:prstGeom prst="rec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8" name="Google Shape;2728;p107"/>
            <p:cNvSpPr/>
            <p:nvPr/>
          </p:nvSpPr>
          <p:spPr>
            <a:xfrm rot="9285112" flipH="1">
              <a:off x="-365160" y="1933691"/>
              <a:ext cx="116754" cy="85889"/>
            </a:xfrm>
            <a:prstGeom prst="triangle">
              <a:avLst>
                <a:gd name="adj" fmla="val 50021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729" name="Google Shape;2729;p107"/>
          <p:cNvGraphicFramePr/>
          <p:nvPr/>
        </p:nvGraphicFramePr>
        <p:xfrm>
          <a:off x="1877700" y="2655956"/>
          <a:ext cx="1587125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87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Independent Reading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30" name="Google Shape;2730;p107"/>
          <p:cNvGrpSpPr/>
          <p:nvPr/>
        </p:nvGrpSpPr>
        <p:grpSpPr>
          <a:xfrm>
            <a:off x="2106298" y="2736300"/>
            <a:ext cx="1314226" cy="717739"/>
            <a:chOff x="3960973" y="5335225"/>
            <a:chExt cx="1314226" cy="956985"/>
          </a:xfrm>
        </p:grpSpPr>
        <p:sp>
          <p:nvSpPr>
            <p:cNvPr id="2731" name="Google Shape;2731;p107"/>
            <p:cNvSpPr/>
            <p:nvPr/>
          </p:nvSpPr>
          <p:spPr>
            <a:xfrm>
              <a:off x="3991584" y="5335225"/>
              <a:ext cx="907500" cy="4965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2" name="Google Shape;2732;p107"/>
            <p:cNvSpPr/>
            <p:nvPr/>
          </p:nvSpPr>
          <p:spPr>
            <a:xfrm>
              <a:off x="4081514" y="5406180"/>
              <a:ext cx="718200" cy="3702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3" name="Google Shape;2733;p107"/>
            <p:cNvSpPr/>
            <p:nvPr/>
          </p:nvSpPr>
          <p:spPr>
            <a:xfrm>
              <a:off x="3960973" y="5837325"/>
              <a:ext cx="968700" cy="237900"/>
            </a:xfrm>
            <a:prstGeom prst="trapezoid">
              <a:avLst>
                <a:gd name="adj" fmla="val 25000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4" name="Google Shape;2734;p107"/>
            <p:cNvSpPr/>
            <p:nvPr/>
          </p:nvSpPr>
          <p:spPr>
            <a:xfrm>
              <a:off x="4300375" y="5451875"/>
              <a:ext cx="215100" cy="224400"/>
            </a:xfrm>
            <a:prstGeom prst="ellipse">
              <a:avLst/>
            </a:prstGeom>
            <a:solidFill>
              <a:srgbClr val="CCCCCC"/>
            </a:solidFill>
            <a:ln w="2857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735" name="Google Shape;2735;p107"/>
            <p:cNvGrpSpPr/>
            <p:nvPr/>
          </p:nvGrpSpPr>
          <p:grpSpPr>
            <a:xfrm>
              <a:off x="4162755" y="5551034"/>
              <a:ext cx="490355" cy="212472"/>
              <a:chOff x="6127600" y="4532275"/>
              <a:chExt cx="2009650" cy="940975"/>
            </a:xfrm>
          </p:grpSpPr>
          <p:sp>
            <p:nvSpPr>
              <p:cNvPr id="2736" name="Google Shape;2736;p107"/>
              <p:cNvSpPr/>
              <p:nvPr/>
            </p:nvSpPr>
            <p:spPr>
              <a:xfrm rot="-396294">
                <a:off x="7009455" y="4591898"/>
                <a:ext cx="1084141" cy="821603"/>
              </a:xfrm>
              <a:prstGeom prst="flowChartInputOutpu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7" name="Google Shape;2737;p107"/>
              <p:cNvSpPr/>
              <p:nvPr/>
            </p:nvSpPr>
            <p:spPr>
              <a:xfrm rot="396294" flipH="1">
                <a:off x="6171255" y="4591898"/>
                <a:ext cx="1084141" cy="821603"/>
              </a:xfrm>
              <a:prstGeom prst="flowChartInputOutput">
                <a:avLst/>
              </a:prstGeom>
              <a:solidFill>
                <a:srgbClr val="CCCCC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8" name="Google Shape;2738;p107"/>
              <p:cNvSpPr/>
              <p:nvPr/>
            </p:nvSpPr>
            <p:spPr>
              <a:xfrm>
                <a:off x="7042375" y="4624550"/>
                <a:ext cx="167700" cy="848700"/>
              </a:xfrm>
              <a:prstGeom prst="roundRect">
                <a:avLst>
                  <a:gd name="adj" fmla="val 16667"/>
                </a:avLst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2739" name="Google Shape;2739;p107"/>
            <p:cNvGrpSpPr/>
            <p:nvPr/>
          </p:nvGrpSpPr>
          <p:grpSpPr>
            <a:xfrm rot="-126802">
              <a:off x="4439296" y="5787812"/>
              <a:ext cx="827190" cy="489311"/>
              <a:chOff x="4585087" y="1943503"/>
              <a:chExt cx="670419" cy="301337"/>
            </a:xfrm>
          </p:grpSpPr>
          <p:sp>
            <p:nvSpPr>
              <p:cNvPr id="2740" name="Google Shape;2740;p107"/>
              <p:cNvSpPr/>
              <p:nvPr/>
            </p:nvSpPr>
            <p:spPr>
              <a:xfrm rot="-380390">
                <a:off x="4879368" y="1962513"/>
                <a:ext cx="361480" cy="263145"/>
              </a:xfrm>
              <a:prstGeom prst="flowChartInputOutput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1" name="Google Shape;2741;p107"/>
              <p:cNvSpPr/>
              <p:nvPr/>
            </p:nvSpPr>
            <p:spPr>
              <a:xfrm rot="380390" flipH="1">
                <a:off x="4599745" y="1962513"/>
                <a:ext cx="361480" cy="263145"/>
              </a:xfrm>
              <a:prstGeom prst="flowChartInputOutput">
                <a:avLst/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42" name="Google Shape;2742;p107"/>
              <p:cNvSpPr/>
              <p:nvPr/>
            </p:nvSpPr>
            <p:spPr>
              <a:xfrm>
                <a:off x="4890256" y="1973040"/>
                <a:ext cx="55800" cy="271800"/>
              </a:xfrm>
              <a:prstGeom prst="roundRect">
                <a:avLst>
                  <a:gd name="adj" fmla="val 16667"/>
                </a:avLst>
              </a:prstGeom>
              <a:solidFill>
                <a:srgbClr val="CCCCCC"/>
              </a:solidFill>
              <a:ln w="9525" cap="flat" cmpd="sng">
                <a:solidFill>
                  <a:srgbClr val="FFFFFF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graphicFrame>
        <p:nvGraphicFramePr>
          <p:cNvPr id="2743" name="Google Shape;2743;p107"/>
          <p:cNvGraphicFramePr/>
          <p:nvPr/>
        </p:nvGraphicFramePr>
        <p:xfrm>
          <a:off x="5599513" y="2636175"/>
          <a:ext cx="1544950" cy="114979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907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4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Student Choice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C87E7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87E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44" name="Google Shape;2744;p107"/>
          <p:cNvPicPr preferRelativeResize="0"/>
          <p:nvPr/>
        </p:nvPicPr>
        <p:blipFill>
          <a:blip r:embed="rId3">
            <a:alphaModFix amt="67000"/>
          </a:blip>
          <a:stretch>
            <a:fillRect/>
          </a:stretch>
        </p:blipFill>
        <p:spPr>
          <a:xfrm rot="10800000">
            <a:off x="7697249" y="3921226"/>
            <a:ext cx="1101349" cy="772537"/>
          </a:xfrm>
          <a:prstGeom prst="rect">
            <a:avLst/>
          </a:prstGeom>
          <a:noFill/>
          <a:ln>
            <a:noFill/>
          </a:ln>
        </p:spPr>
      </p:pic>
      <p:sp>
        <p:nvSpPr>
          <p:cNvPr id="2745" name="Google Shape;2745;p107"/>
          <p:cNvSpPr/>
          <p:nvPr/>
        </p:nvSpPr>
        <p:spPr>
          <a:xfrm>
            <a:off x="5976213" y="4015959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46" name="Google Shape;2746;p107"/>
          <p:cNvCxnSpPr/>
          <p:nvPr/>
        </p:nvCxnSpPr>
        <p:spPr>
          <a:xfrm>
            <a:off x="5935688" y="4446516"/>
            <a:ext cx="783300" cy="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sp>
        <p:nvSpPr>
          <p:cNvPr id="2747" name="Google Shape;2747;p10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48" name="Google Shape;2748;p107"/>
          <p:cNvSpPr/>
          <p:nvPr/>
        </p:nvSpPr>
        <p:spPr>
          <a:xfrm>
            <a:off x="-100" y="4895250"/>
            <a:ext cx="9160500" cy="248100"/>
          </a:xfrm>
          <a:prstGeom prst="rect">
            <a:avLst/>
          </a:prstGeom>
          <a:solidFill>
            <a:schemeClr val="accent6"/>
          </a:solidFill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9" name="Google Shape;2749;p107"/>
          <p:cNvSpPr txBox="1">
            <a:spLocks noGrp="1"/>
          </p:cNvSpPr>
          <p:nvPr>
            <p:ph type="sldNum" idx="12"/>
          </p:nvPr>
        </p:nvSpPr>
        <p:spPr>
          <a:xfrm>
            <a:off x="8548650" y="4917919"/>
            <a:ext cx="548700" cy="2073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100">
                <a:latin typeface="Roboto"/>
                <a:ea typeface="Roboto"/>
                <a:cs typeface="Roboto"/>
                <a:sym typeface="Roboto"/>
              </a:rPr>
              <a:t>56</a:t>
            </a:fld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50" name="Google Shape;2750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0809" y="4920337"/>
            <a:ext cx="797018" cy="207225"/>
          </a:xfrm>
          <a:prstGeom prst="rect">
            <a:avLst/>
          </a:prstGeom>
          <a:noFill/>
          <a:ln>
            <a:noFill/>
          </a:ln>
        </p:spPr>
      </p:pic>
      <p:sp>
        <p:nvSpPr>
          <p:cNvPr id="2751" name="Google Shape;2751;p107"/>
          <p:cNvSpPr/>
          <p:nvPr/>
        </p:nvSpPr>
        <p:spPr>
          <a:xfrm>
            <a:off x="6481113" y="4015959"/>
            <a:ext cx="365700" cy="248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66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752" name="Google Shape;2752;p107"/>
          <p:cNvCxnSpPr/>
          <p:nvPr/>
        </p:nvCxnSpPr>
        <p:spPr>
          <a:xfrm>
            <a:off x="5935688" y="4666950"/>
            <a:ext cx="783300" cy="48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dash"/>
            <a:round/>
            <a:headEnd type="none" w="med" len="med"/>
            <a:tailEnd type="triangle" w="med" len="med"/>
          </a:ln>
        </p:spPr>
      </p:cxnSp>
      <p:pic>
        <p:nvPicPr>
          <p:cNvPr id="2753" name="Google Shape;2753;p107"/>
          <p:cNvPicPr preferRelativeResize="0"/>
          <p:nvPr/>
        </p:nvPicPr>
        <p:blipFill>
          <a:blip r:embed="rId5">
            <a:alphaModFix amt="21000"/>
          </a:blip>
          <a:stretch>
            <a:fillRect/>
          </a:stretch>
        </p:blipFill>
        <p:spPr>
          <a:xfrm>
            <a:off x="5810021" y="2683125"/>
            <a:ext cx="826425" cy="74985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4" name="Google Shape;2754;p107"/>
          <p:cNvGraphicFramePr/>
          <p:nvPr/>
        </p:nvGraphicFramePr>
        <p:xfrm>
          <a:off x="7417300" y="2663513"/>
          <a:ext cx="1544950" cy="11228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3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Mid-Workshop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AC92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AC92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55" name="Google Shape;2755;p107"/>
          <p:cNvPicPr preferRelativeResize="0"/>
          <p:nvPr/>
        </p:nvPicPr>
        <p:blipFill rotWithShape="1">
          <a:blip r:embed="rId6">
            <a:alphaModFix amt="95000"/>
          </a:blip>
          <a:srcRect r="9231"/>
          <a:stretch/>
        </p:blipFill>
        <p:spPr>
          <a:xfrm>
            <a:off x="7658425" y="2734013"/>
            <a:ext cx="1062700" cy="7294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756" name="Google Shape;2756;p107"/>
          <p:cNvGraphicFramePr/>
          <p:nvPr/>
        </p:nvGraphicFramePr>
        <p:xfrm>
          <a:off x="200563" y="2636175"/>
          <a:ext cx="1566550" cy="1156875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66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3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0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Specialized Reading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4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2757" name="Google Shape;2757;p107"/>
          <p:cNvGrpSpPr/>
          <p:nvPr/>
        </p:nvGrpSpPr>
        <p:grpSpPr>
          <a:xfrm rot="-93571">
            <a:off x="398880" y="2777102"/>
            <a:ext cx="1234163" cy="586792"/>
            <a:chOff x="4585087" y="1943503"/>
            <a:chExt cx="670419" cy="301337"/>
          </a:xfrm>
        </p:grpSpPr>
        <p:sp>
          <p:nvSpPr>
            <p:cNvPr id="2758" name="Google Shape;2758;p107"/>
            <p:cNvSpPr/>
            <p:nvPr/>
          </p:nvSpPr>
          <p:spPr>
            <a:xfrm rot="-380390">
              <a:off x="4879368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9" name="Google Shape;2759;p107"/>
            <p:cNvSpPr/>
            <p:nvPr/>
          </p:nvSpPr>
          <p:spPr>
            <a:xfrm rot="380390" flipH="1">
              <a:off x="4599745" y="1962513"/>
              <a:ext cx="361480" cy="263145"/>
            </a:xfrm>
            <a:prstGeom prst="flowChartInputOutput">
              <a:avLst/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0" name="Google Shape;2760;p107"/>
            <p:cNvSpPr/>
            <p:nvPr/>
          </p:nvSpPr>
          <p:spPr>
            <a:xfrm>
              <a:off x="4890256" y="1973040"/>
              <a:ext cx="55800" cy="271800"/>
            </a:xfrm>
            <a:prstGeom prst="roundRect">
              <a:avLst>
                <a:gd name="adj" fmla="val 16667"/>
              </a:avLst>
            </a:prstGeom>
            <a:solidFill>
              <a:srgbClr val="CCCCCC"/>
            </a:solidFill>
            <a:ln w="9525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2761" name="Google Shape;2761;p107"/>
          <p:cNvGraphicFramePr/>
          <p:nvPr/>
        </p:nvGraphicFramePr>
        <p:xfrm>
          <a:off x="3767125" y="1408238"/>
          <a:ext cx="1544950" cy="1125270"/>
        </p:xfrm>
        <a:graphic>
          <a:graphicData uri="http://schemas.openxmlformats.org/drawingml/2006/table">
            <a:tbl>
              <a:tblPr>
                <a:noFill/>
                <a:tableStyleId>{B0E21D19-8AB0-4362-820A-AB9F42062310}</a:tableStyleId>
              </a:tblPr>
              <a:tblGrid>
                <a:gridCol w="1544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662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/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7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800">
                          <a:solidFill>
                            <a:srgbClr val="FFFFFF"/>
                          </a:solidFill>
                          <a:latin typeface="Roboto"/>
                          <a:ea typeface="Roboto"/>
                          <a:cs typeface="Roboto"/>
                          <a:sym typeface="Roboto"/>
                        </a:rPr>
                        <a:t>Lab</a:t>
                      </a:r>
                      <a:endParaRPr sz="800">
                        <a:solidFill>
                          <a:srgbClr val="FFFFFF"/>
                        </a:solidFill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91425" marR="91425" marT="68575" marB="68575" anchor="ctr">
                    <a:lnL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accent5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762" name="Google Shape;2762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73763" y="1452026"/>
            <a:ext cx="795625" cy="795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3" name="Google Shape;2763;p107"/>
          <p:cNvPicPr preferRelativeResize="0"/>
          <p:nvPr/>
        </p:nvPicPr>
        <p:blipFill>
          <a:blip r:embed="rId8">
            <a:alphaModFix amt="95000"/>
          </a:blip>
          <a:stretch>
            <a:fillRect/>
          </a:stretch>
        </p:blipFill>
        <p:spPr>
          <a:xfrm>
            <a:off x="4739725" y="1653377"/>
            <a:ext cx="274275" cy="263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ducation Elements Template 2016">
  <a:themeElements>
    <a:clrScheme name="EE 2016">
      <a:dk1>
        <a:srgbClr val="000000"/>
      </a:dk1>
      <a:lt1>
        <a:srgbClr val="FFFFFF"/>
      </a:lt1>
      <a:dk2>
        <a:srgbClr val="808285"/>
      </a:dk2>
      <a:lt2>
        <a:srgbClr val="E7E6E6"/>
      </a:lt2>
      <a:accent1>
        <a:srgbClr val="F2A32C"/>
      </a:accent1>
      <a:accent2>
        <a:srgbClr val="FAC92E"/>
      </a:accent2>
      <a:accent3>
        <a:srgbClr val="96C9E6"/>
      </a:accent3>
      <a:accent4>
        <a:srgbClr val="C87E7C"/>
      </a:accent4>
      <a:accent5>
        <a:srgbClr val="A5C751"/>
      </a:accent5>
      <a:accent6>
        <a:srgbClr val="80828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ducation Elements Template 2016">
  <a:themeElements>
    <a:clrScheme name="EE 2016">
      <a:dk1>
        <a:srgbClr val="000000"/>
      </a:dk1>
      <a:lt1>
        <a:srgbClr val="FFFFFF"/>
      </a:lt1>
      <a:dk2>
        <a:srgbClr val="808285"/>
      </a:dk2>
      <a:lt2>
        <a:srgbClr val="E7E6E6"/>
      </a:lt2>
      <a:accent1>
        <a:srgbClr val="F2A32C"/>
      </a:accent1>
      <a:accent2>
        <a:srgbClr val="FAC92E"/>
      </a:accent2>
      <a:accent3>
        <a:srgbClr val="96C9E6"/>
      </a:accent3>
      <a:accent4>
        <a:srgbClr val="C87E7C"/>
      </a:accent4>
      <a:accent5>
        <a:srgbClr val="A5C751"/>
      </a:accent5>
      <a:accent6>
        <a:srgbClr val="80828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245029E1F8414EAB7F144347CD3766" ma:contentTypeVersion="10" ma:contentTypeDescription="Create a new document." ma:contentTypeScope="" ma:versionID="ba4887f9df2aefbaecb67f79d4da325b">
  <xsd:schema xmlns:xsd="http://www.w3.org/2001/XMLSchema" xmlns:xs="http://www.w3.org/2001/XMLSchema" xmlns:p="http://schemas.microsoft.com/office/2006/metadata/properties" xmlns:ns2="8fd77aae-eeab-400c-be1c-fc99b3639320" targetNamespace="http://schemas.microsoft.com/office/2006/metadata/properties" ma:root="true" ma:fieldsID="de111e720ac5814f096e1921d70d0a6e" ns2:_="">
    <xsd:import namespace="8fd77aae-eeab-400c-be1c-fc99b3639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d77aae-eeab-400c-be1c-fc99b363932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C080AC-C2BA-466E-8326-D72C75FC3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d77aae-eeab-400c-be1c-fc99b3639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327E36F-BB7B-407F-9728-17071D3C7D1D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F9D7616-D379-41C6-AB78-CD2CCF046A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7029</Words>
  <Application>Microsoft Office PowerPoint</Application>
  <PresentationFormat>On-screen Show (16:9)</PresentationFormat>
  <Paragraphs>1172</Paragraphs>
  <Slides>56</Slides>
  <Notes>56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56</vt:i4>
      </vt:variant>
    </vt:vector>
  </HeadingPairs>
  <TitlesOfParts>
    <vt:vector size="59" baseType="lpstr">
      <vt:lpstr>Education Elements Template 2016</vt:lpstr>
      <vt:lpstr>Education Elements Template 2016</vt:lpstr>
      <vt:lpstr>Custom</vt:lpstr>
      <vt:lpstr>Fresno Unified Blended  Instructional Models</vt:lpstr>
      <vt:lpstr>FUSD MODELS</vt:lpstr>
      <vt:lpstr>ELEMENTARY ELA K-1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ELEMENTARY ELA 2-6</vt:lpstr>
      <vt:lpstr>PowerPoint Presentation</vt:lpstr>
      <vt:lpstr>PowerPoint Presentation</vt:lpstr>
      <vt:lpstr>PowerPoint Presentation</vt:lpstr>
      <vt:lpstr>SECONDARY ELA </vt:lpstr>
      <vt:lpstr>PowerPoint Presentation</vt:lpstr>
      <vt:lpstr>PowerPoint Presentation</vt:lpstr>
      <vt:lpstr>Type of card: Whole Group Opening  (Start with this set)</vt:lpstr>
      <vt:lpstr>Type of card: Skill-based Small Group</vt:lpstr>
      <vt:lpstr>Type of card: Concept-based Small Group</vt:lpstr>
      <vt:lpstr>Type of model: Independent Practice</vt:lpstr>
      <vt:lpstr>Type of card: Pairs</vt:lpstr>
      <vt:lpstr>Type of card: Group Collaborative Task</vt:lpstr>
      <vt:lpstr>Type of card: Student Facilitated Small Group</vt:lpstr>
      <vt:lpstr>Type of card: Extension Student Choice</vt:lpstr>
      <vt:lpstr>Type of card: Genius Hour Inquiry Model</vt:lpstr>
      <vt:lpstr>SECONDARY MATH </vt:lpstr>
      <vt:lpstr>PowerPoint Presentation</vt:lpstr>
      <vt:lpstr>PowerPoint Presentation</vt:lpstr>
      <vt:lpstr>PowerPoint Presentation</vt:lpstr>
      <vt:lpstr>PHYSICAL EDUCATION </vt:lpstr>
      <vt:lpstr>PowerPoint Presentation</vt:lpstr>
      <vt:lpstr>PowerPoint Presentation</vt:lpstr>
      <vt:lpstr>BASE BL MODELS</vt:lpstr>
      <vt:lpstr>Base Model: Rotation</vt:lpstr>
      <vt:lpstr>Base Model: Flexible Playlist</vt:lpstr>
      <vt:lpstr>Base Model: Flipped Instruction</vt:lpstr>
      <vt:lpstr>INSTRUCTIONAL MODEL RESOURCES</vt:lpstr>
      <vt:lpstr>Rotation Model </vt:lpstr>
      <vt:lpstr>Rotation Model</vt:lpstr>
      <vt:lpstr>Rotation Samples</vt:lpstr>
      <vt:lpstr>Flex Playlist</vt:lpstr>
      <vt:lpstr>Flex Playlist</vt:lpstr>
      <vt:lpstr>Rotation &amp; Flex Playlist</vt:lpstr>
      <vt:lpstr>Flipped</vt:lpstr>
      <vt:lpstr>Flipped</vt:lpstr>
      <vt:lpstr>SAMPLE CUSTOMIZED MODELS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MODEL ICONS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Fresno Instructional Models</dc:title>
  <cp:lastModifiedBy>Ryan Coe</cp:lastModifiedBy>
  <cp:revision>13</cp:revision>
  <dcterms:modified xsi:type="dcterms:W3CDTF">2026-04-24T17:15:53Z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0x0101008F245029E1F8414EAB7F144347CD3766</vt:lpwstr>
  </property>
</Properties>
</file>