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1" r:id="rId3"/>
    <p:sldId id="308" r:id="rId4"/>
    <p:sldId id="306" r:id="rId5"/>
    <p:sldId id="307" r:id="rId6"/>
    <p:sldId id="302" r:id="rId7"/>
    <p:sldId id="301" r:id="rId8"/>
    <p:sldId id="303" r:id="rId9"/>
    <p:sldId id="310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A9E51-FA99-2799-6F76-EF6F10BD48EE}" v="42" dt="2026-04-15T13:32:21.462"/>
    <p1510:client id="{B903C3D8-D138-2B52-7D76-DC634153A622}" v="571" dt="2026-04-15T13:45:36.610"/>
    <p1510:client id="{FC7986E7-207A-4FBE-8043-CBADF547CD70}" v="10" dt="2026-04-15T13:37:41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4353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45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7097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9500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624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474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02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41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5192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992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8021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70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3256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037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94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7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2812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99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7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4" Type="http://schemas.openxmlformats.org/officeDocument/2006/relationships/image" Target="../media/image2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DC8F-EDA6-3362-F5B0-304F410231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Investment Report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F43C3-FCDF-E36F-4067-AD8C8A1D5B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Quarter Ended February 28, 2026</a:t>
            </a:r>
          </a:p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Ann Westbrooks, CPA, RTSBA</a:t>
            </a:r>
          </a:p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Chief Financial Officer</a:t>
            </a:r>
            <a:endParaRPr lang="en-US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857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E58C-41DA-5AED-A7EC-0BFA62676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QUARTERLY INVESTMENT REPORT (unaudited)</a:t>
            </a:r>
            <a:b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  <a:t>PURPOSE OF REPORT</a:t>
            </a:r>
            <a:b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Roboto" panose="02000000000000000000" pitchFamily="2" charset="0"/>
              </a:rPr>
            </a:br>
            <a:r>
              <a:rPr lang="en-US" sz="2400" b="0">
                <a:solidFill>
                  <a:schemeClr val="tx1"/>
                </a:solidFill>
                <a:ea typeface="Roboto" panose="02000000000000000000" pitchFamily="2" charset="0"/>
              </a:rPr>
              <a:t>As of March 31, 2026</a:t>
            </a:r>
            <a:endParaRPr lang="en-US" sz="3200" b="0">
              <a:solidFill>
                <a:schemeClr val="tx1"/>
              </a:solidFill>
              <a:ea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EF123-39BA-0ACC-ABB3-C5C6B212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65728-08E2-384A-AA5C-1D59EF381D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D9A4D-8664-BCA6-BD94-2E9A9D531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96FD4-281E-A255-CFCA-3FA325D3B7F6}"/>
              </a:ext>
            </a:extLst>
          </p:cNvPr>
          <p:cNvSpPr txBox="1"/>
          <p:nvPr/>
        </p:nvSpPr>
        <p:spPr>
          <a:xfrm>
            <a:off x="447211" y="1679838"/>
            <a:ext cx="10906589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compliance with state law, HCDE policy and investment strategy.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Texas Government Code, Section 2256, Public Funds Investment Act; and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CDA (LEGAL) and CDA (LOCAL), Other Revenues: Investments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Describe investment position at report date.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Portfolio by Investment Type  /  PFC Portfolio by Investment Type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account or fund for each investment asset.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Investment Earnings Reports  /  PFC Investment Earnings Reports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State book and market value for each investment asset at beginning and end of the period.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Present a summary statement for each pooled fund group, including beginning market value; additions and changes to market value during the period; and ending market value.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856"/>
              </a:buClr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HCDE Inventory Report  /  PFC Inventory Report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BB974-1275-9A94-9460-B30403A9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985" y="1202756"/>
            <a:ext cx="3907159" cy="27548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540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33C95-47A9-2697-2B58-9CE5688C3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217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28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INVESTMENT INTEREST RATES AND EARNED YIELD</a:t>
            </a:r>
            <a:br>
              <a:rPr lang="en-US" sz="3200" b="0"/>
            </a:br>
            <a:r>
              <a:rPr lang="en-US" sz="24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6E9049-754A-2CAC-397C-498B8CFB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137E-6BE7-59D0-E343-EE374D11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50F61-ECD9-7BBE-F3E9-3B4B4843B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617" y="1228702"/>
            <a:ext cx="3449186" cy="4672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4A3143-78B3-5F67-7054-385352B7DC2D}"/>
              </a:ext>
            </a:extLst>
          </p:cNvPr>
          <p:cNvSpPr txBox="1"/>
          <p:nvPr/>
        </p:nvSpPr>
        <p:spPr>
          <a:xfrm>
            <a:off x="674310" y="1518972"/>
            <a:ext cx="333606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Interest rates are trending lower in 2026 when compared to 2025 due to interest rate cuts in late 2025</a:t>
            </a:r>
          </a:p>
          <a:p>
            <a:pPr marL="342900" indent="-342900">
              <a:buFont typeface="Arial"/>
              <a:buChar char="•"/>
            </a:pPr>
            <a:r>
              <a:rPr lang="en-US" sz="2400">
                <a:latin typeface="Arial"/>
                <a:ea typeface="Calibri"/>
                <a:cs typeface="Arial"/>
              </a:rPr>
              <a:t>Investment approach – safety→ liquidity→ yield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159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8CC62-C32D-A0C3-E424-E0C6420BC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65125"/>
            <a:ext cx="10714383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HCDE &amp; PFC PORTFOLIO MARKET AND BOOK VALUE</a:t>
            </a:r>
            <a:br>
              <a:rPr lang="en-US" sz="32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0B2BF-2917-B3CD-BCF0-5FF43F43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B8B6AE-8A8F-59C5-A8ED-B8D3BDE3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EAD628-E3AC-CC82-4A34-560187433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318" y="2108445"/>
            <a:ext cx="4818672" cy="2953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47C233-DE1C-63E5-30E8-CB16BE89A1D0}"/>
              </a:ext>
            </a:extLst>
          </p:cNvPr>
          <p:cNvSpPr txBox="1"/>
          <p:nvPr/>
        </p:nvSpPr>
        <p:spPr>
          <a:xfrm>
            <a:off x="7667352" y="2476831"/>
            <a:ext cx="4032805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>
                <a:latin typeface="Arial"/>
                <a:ea typeface="Calibri"/>
                <a:cs typeface="Arial"/>
              </a:rPr>
              <a:t>Book Value = Market Value</a:t>
            </a:r>
          </a:p>
          <a:p>
            <a:endParaRPr lang="en-US" sz="2300">
              <a:latin typeface="Arial"/>
              <a:ea typeface="Calibri"/>
              <a:cs typeface="Arial"/>
            </a:endParaRPr>
          </a:p>
          <a:p>
            <a:r>
              <a:rPr lang="en-US" sz="2300">
                <a:latin typeface="Arial"/>
                <a:ea typeface="Calibri"/>
                <a:cs typeface="Arial"/>
              </a:rPr>
              <a:t>Book value refers to the financial institution statement which is reconciled to the department's general ledger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707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1BF26-EEFC-FDD4-FE5B-E92D655C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417" y="307067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BEGINNING AND ENDING VALUES</a:t>
            </a:r>
            <a:br>
              <a:rPr lang="en-US" sz="3200" b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486125-8D9B-ACB9-1E07-1677A0D06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D7AE3-86BD-5DB0-D64F-8F764060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defTabSz="457200"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** Benchmark – 13 Week Treasury Bill at Maturity</a:t>
            </a:r>
          </a:p>
          <a:p>
            <a:pPr defTabSz="457200">
              <a:defRPr/>
            </a:pPr>
            <a:r>
              <a:rPr lang="en-US">
                <a:latin typeface="Arial"/>
                <a:cs typeface="Arial"/>
              </a:rPr>
              <a:t>Note:   The Department also maintained an average of $5,934,265 during February 2026 to yield 3.682% in earnings credit resulting in savings from fee avoidance of $5,855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A8B48-08A3-A659-74FF-B9D63BA52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289" y="2231136"/>
            <a:ext cx="8577685" cy="26517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828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E1CEB-7798-820B-D5F1-B6F105D7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244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600" b="0"/>
            </a:br>
            <a:r>
              <a:rPr lang="en-US" sz="3600" b="0">
                <a:solidFill>
                  <a:schemeClr val="tx1"/>
                </a:solidFill>
                <a:latin typeface="Arial"/>
                <a:cs typeface="Arial"/>
              </a:rPr>
              <a:t>HCDE PORTFOLIO BY INVESTMENT TYPE</a:t>
            </a:r>
            <a:br>
              <a:rPr lang="en-US" b="0"/>
            </a:br>
            <a:r>
              <a:rPr lang="en-US" sz="31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E370D2-A60C-F08A-FA93-61A3F2CCB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7860A4-78C9-C9CA-A929-D28A7A07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F32BB-859F-FE55-8FF6-B5E426E4A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708" y="1802474"/>
            <a:ext cx="5700252" cy="39891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FC6B94-6C71-3C35-169A-122D72794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772" y="1842293"/>
            <a:ext cx="4343400" cy="20669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7591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ADB1-DF1E-FDB3-F5B5-9D33B977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7650"/>
            <a:ext cx="10515600" cy="1325563"/>
          </a:xfrm>
        </p:spPr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INVESTMENT BY FUND BY TYPE</a:t>
            </a:r>
            <a:br>
              <a:rPr lang="en-US" sz="36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 sz="36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141578-0DA6-7D1E-73F9-1B898994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DF29FF-340D-CD72-88A8-03686B22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CC100-32D9-2C58-DAA2-8DC9AFD21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0306" y="1690688"/>
            <a:ext cx="11451386" cy="41047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567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8E30-8495-7501-B524-09916D2D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QUARTERLY INVESTMENT REPORT (unaudited)</a:t>
            </a:r>
            <a:br>
              <a:rPr lang="en-US" sz="3200" b="0"/>
            </a:br>
            <a:r>
              <a:rPr lang="en-US" sz="3200" b="0">
                <a:solidFill>
                  <a:schemeClr val="tx1"/>
                </a:solidFill>
                <a:latin typeface="Arial"/>
                <a:cs typeface="Arial"/>
              </a:rPr>
              <a:t>PFC PORTFOLIO BY INVESTMENT TYPE</a:t>
            </a:r>
            <a:br>
              <a:rPr lang="en-US" sz="3200" b="0"/>
            </a:br>
            <a:r>
              <a:rPr lang="en-US" sz="2800" b="0">
                <a:solidFill>
                  <a:schemeClr val="tx1"/>
                </a:solidFill>
                <a:latin typeface="Arial"/>
                <a:cs typeface="Arial"/>
              </a:rPr>
              <a:t>Quarter Ended February 28, 2026</a:t>
            </a:r>
            <a:endParaRPr lang="en-US" sz="3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7F9D3A-CEFC-112E-7BA4-6C2BC31E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34300-D57F-56A2-383A-05C7E400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B1585-F7EB-03B2-263B-51B1044CD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865" y="2126098"/>
            <a:ext cx="4776304" cy="3141462"/>
          </a:xfrm>
          <a:prstGeom prst="rect">
            <a:avLst/>
          </a:prstGeom>
        </p:spPr>
      </p:pic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EDBFD41-6DD0-EE8F-445A-56498D242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602" y="2865316"/>
            <a:ext cx="6008565" cy="13227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81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21A8-F1F7-0F36-D981-47AE86AD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defRPr/>
            </a:pPr>
            <a:r>
              <a:rPr lang="en-US" sz="4000" b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65F8B-B710-069C-7806-F7005C71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48C2B-5221-CAC6-8229-4291A854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4129-CCB5-CDD5-8FF1-E21781516925}"/>
              </a:ext>
            </a:extLst>
          </p:cNvPr>
          <p:cNvSpPr txBox="1"/>
          <p:nvPr/>
        </p:nvSpPr>
        <p:spPr>
          <a:xfrm>
            <a:off x="2024741" y="1859734"/>
            <a:ext cx="8142514" cy="17321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SzPct val="80000"/>
              <a:defRPr/>
            </a:pPr>
            <a:r>
              <a:rPr lang="en-US" sz="1800" b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I certify that the following information is true and accurate to the best of my knowledge. </a:t>
            </a:r>
            <a:br>
              <a:rPr lang="en-US" sz="1800" b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Ann Westbrooks, CPA, RTSBA</a:t>
            </a:r>
            <a:br>
              <a:rPr lang="en-US" sz="1800" b="0" u="sng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 Chief Financial Officer</a:t>
            </a:r>
            <a:br>
              <a:rPr lang="en-US" sz="1800" b="0" u="sng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Marcia Leiva, </a:t>
            </a:r>
            <a:r>
              <a:rPr lang="en-US" u="sng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Senior Director</a:t>
            </a:r>
            <a:endParaRPr lang="en-US" sz="1800" b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2446C-F318-B73E-3B32-7CA6F3E38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EF71F-166C-5ED9-0E75-DE822C3CB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4F66E-4588-B2C3-57B2-49058E89F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B403B-A3D5-381C-BF33-B2FFE0A0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67C4-9F0D-2F19-6FD8-F301AEC5E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685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Roboto</vt:lpstr>
      <vt:lpstr>Wingdings</vt:lpstr>
      <vt:lpstr>1_Office Theme</vt:lpstr>
      <vt:lpstr>Investment Report  </vt:lpstr>
      <vt:lpstr>QUARTERLY INVESTMENT REPORT (unaudited) PURPOSE OF REPORT As of March 31, 2026</vt:lpstr>
      <vt:lpstr>QUARTERLY INVESTMENT REPORT (unaudited) INVESTMENT INTEREST RATES AND EARNED YIELD Quarter Ended February 28, 2026</vt:lpstr>
      <vt:lpstr>QUARTERLY INVESTMENT REPORT (unaudited) HCDE &amp; PFC PORTFOLIO MARKET AND BOOK VALUE Quarter Ended February 28, 2026</vt:lpstr>
      <vt:lpstr>QUARTERLY INVESTMENT REPORT (unaudited) BEGINNING AND ENDING VALUES Quarter Ended February 28, 2026</vt:lpstr>
      <vt:lpstr>QUARTERLY INVESTMENT REPORT (unaudited) HCDE PORTFOLIO BY INVESTMENT TYPE Quarter Ended February 28, 2026</vt:lpstr>
      <vt:lpstr>QUARTERLY INVESTMENT REPORT (unaudited) INVESTMENT BY FUND BY TYPE Quarter Ended February 28, 2026</vt:lpstr>
      <vt:lpstr>QUARTERLY INVESTMENT REPORT (unaudited) PFC PORTFOLIO BY INVESTMENT TYPE Quarter Ended February 28, 2026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A. Garza</dc:creator>
  <cp:lastModifiedBy>Marcia Leiva</cp:lastModifiedBy>
  <cp:revision>4</cp:revision>
  <dcterms:created xsi:type="dcterms:W3CDTF">2026-04-10T15:35:49Z</dcterms:created>
  <dcterms:modified xsi:type="dcterms:W3CDTF">2026-04-15T16:04:09Z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AF7CB571-15ED-4855-89AA-787D99C8A0FD</vt:lpwstr>
  </property>
  <property fmtid="{D5CDD505-2E9C-101B-9397-08002B2CF9AE}" pid="3" name="ArticulatePath">
    <vt:lpwstr>Presentation1</vt:lpwstr>
  </property>
</Properties>
</file>