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14" d="100"/>
          <a:sy n="114" d="100"/>
        </p:scale>
        <p:origin x="-918"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B1A24CD3-204F-4468-8EE4-28A6668D006A}" type="datetimeFigureOut">
              <a:rPr lang="en-US" smtClean="0"/>
              <a:t>9/18/2014</a:t>
            </a:fld>
            <a:endParaRPr lang="en-US" dirty="0"/>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dirty="0"/>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B1A24CD3-204F-4468-8EE4-28A6668D006A}" type="datetimeFigureOut">
              <a:rPr lang="en-US" smtClean="0"/>
              <a:t>9/18/2014</a:t>
            </a:fld>
            <a:endParaRPr lang="en-US" dirty="0"/>
          </a:p>
        </p:txBody>
      </p:sp>
      <p:sp>
        <p:nvSpPr>
          <p:cNvPr id="5" name="Footer Placeholder 4"/>
          <p:cNvSpPr>
            <a:spLocks noGrp="1"/>
          </p:cNvSpPr>
          <p:nvPr>
            <p:ph type="ftr" sz="quarter" idx="11"/>
          </p:nvPr>
        </p:nvSpPr>
        <p:spPr>
          <a:xfrm>
            <a:off x="3213847" y="6356350"/>
            <a:ext cx="4734112" cy="365125"/>
          </a:xfrm>
        </p:spPr>
        <p:txBody>
          <a:bodyPr/>
          <a:lstStyle/>
          <a:p>
            <a:endParaRPr lang="en-US" dirty="0"/>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57AF16DE-A0D5-4438-950F-5B1E159C2C28}" type="slidenum">
              <a:rPr lang="en-US" smtClean="0"/>
              <a:t>‹#›</a:t>
            </a:fld>
            <a:endParaRPr lang="en-US" dirty="0"/>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dirty="0" smtClean="0"/>
              <a:t>Drag picture to placeholder or click icon to add</a:t>
            </a:r>
            <a:endParaRPr dirty="0"/>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B1A24CD3-204F-4468-8EE4-28A6668D006A}" type="datetimeFigureOut">
              <a:rPr lang="en-US" smtClean="0"/>
              <a:t>9/18/2014</a:t>
            </a:fld>
            <a:endParaRPr lang="en-US" dirty="0"/>
          </a:p>
        </p:txBody>
      </p:sp>
      <p:sp>
        <p:nvSpPr>
          <p:cNvPr id="5" name="Footer Placeholder 4"/>
          <p:cNvSpPr>
            <a:spLocks noGrp="1"/>
          </p:cNvSpPr>
          <p:nvPr>
            <p:ph type="ftr" sz="quarter" idx="11"/>
          </p:nvPr>
        </p:nvSpPr>
        <p:spPr>
          <a:xfrm>
            <a:off x="2178423" y="6356350"/>
            <a:ext cx="4926852" cy="365125"/>
          </a:xfrm>
        </p:spPr>
        <p:txBody>
          <a:bodyPr/>
          <a:lstStyle/>
          <a:p>
            <a:endParaRPr lang="en-US" dirty="0"/>
          </a:p>
        </p:txBody>
      </p:sp>
      <p:sp>
        <p:nvSpPr>
          <p:cNvPr id="6" name="Slide Number Placeholder 5"/>
          <p:cNvSpPr>
            <a:spLocks noGrp="1"/>
          </p:cNvSpPr>
          <p:nvPr>
            <p:ph type="sldNum" sz="quarter" idx="12"/>
          </p:nvPr>
        </p:nvSpPr>
        <p:spPr>
          <a:xfrm>
            <a:off x="331694" y="361016"/>
            <a:ext cx="506506" cy="365125"/>
          </a:xfrm>
        </p:spPr>
        <p:txBody>
          <a:bodyPr/>
          <a:lstStyle/>
          <a:p>
            <a:fld id="{57AF16DE-A0D5-4438-950F-5B1E159C2C28}" type="slidenum">
              <a:rPr lang="en-US" smtClean="0"/>
              <a:t>‹#›</a:t>
            </a:fld>
            <a:endParaRPr lang="en-US" dirty="0"/>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B1A24CD3-204F-4468-8EE4-28A6668D006A}" type="datetimeFigureOut">
              <a:rPr lang="en-US" smtClean="0"/>
              <a:t>9/18/2014</a:t>
            </a:fld>
            <a:endParaRPr lang="en-US" dirty="0"/>
          </a:p>
        </p:txBody>
      </p:sp>
      <p:sp>
        <p:nvSpPr>
          <p:cNvPr id="5" name="Footer Placeholder 4"/>
          <p:cNvSpPr>
            <a:spLocks noGrp="1"/>
          </p:cNvSpPr>
          <p:nvPr>
            <p:ph type="ftr" sz="quarter" idx="11"/>
          </p:nvPr>
        </p:nvSpPr>
        <p:spPr>
          <a:xfrm>
            <a:off x="174812" y="6356350"/>
            <a:ext cx="5311588" cy="365125"/>
          </a:xfrm>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57AF16DE-A0D5-4438-950F-5B1E159C2C28}" type="slidenum">
              <a:rPr lang="en-US" smtClean="0"/>
              <a:t>‹#›</a:t>
            </a:fld>
            <a:endParaRPr lang="en-US" dirty="0"/>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a:xfrm>
            <a:off x="174812" y="6356350"/>
            <a:ext cx="3863788" cy="365125"/>
          </a:xfrm>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dirty="0" smtClean="0"/>
              <a:t>Drag picture to placeholder or click icon to add</a:t>
            </a:r>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F16DE-A0D5-4438-950F-5B1E159C2C28}" type="slidenum">
              <a:rPr lang="en-US" smtClean="0"/>
              <a:t>‹#›</a:t>
            </a:fld>
            <a:endParaRPr lang="en-US" dirty="0"/>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A24CD3-204F-4468-8EE4-28A6668D006A}" type="datetimeFigureOut">
              <a:rPr lang="en-US" smtClean="0"/>
              <a:t>9/18/2014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F16DE-A0D5-4438-950F-5B1E159C2C2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B1A24CD3-204F-4468-8EE4-28A6668D006A}" type="datetimeFigureOut">
              <a:rPr lang="en-US" smtClean="0"/>
              <a:t>9/18/2014</a:t>
            </a:fld>
            <a:endParaRPr lang="en-US" dirty="0"/>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57AF16DE-A0D5-4438-950F-5B1E159C2C2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8083" y="4208929"/>
            <a:ext cx="8331286" cy="1048684"/>
          </a:xfrm>
        </p:spPr>
        <p:txBody>
          <a:bodyPr>
            <a:normAutofit fontScale="90000"/>
          </a:bodyPr>
          <a:lstStyle/>
          <a:p>
            <a:r>
              <a:rPr lang="en-US" dirty="0" smtClean="0"/>
              <a:t>North Carolina Read To Achieve</a:t>
            </a:r>
            <a:endParaRPr lang="en-US" dirty="0"/>
          </a:p>
        </p:txBody>
      </p:sp>
      <p:sp>
        <p:nvSpPr>
          <p:cNvPr id="3" name="Subtitle 2"/>
          <p:cNvSpPr>
            <a:spLocks noGrp="1"/>
          </p:cNvSpPr>
          <p:nvPr>
            <p:ph type="subTitle" idx="1"/>
          </p:nvPr>
        </p:nvSpPr>
        <p:spPr>
          <a:xfrm>
            <a:off x="772583" y="5257800"/>
            <a:ext cx="7886785" cy="621792"/>
          </a:xfrm>
        </p:spPr>
        <p:txBody>
          <a:bodyPr/>
          <a:lstStyle/>
          <a:p>
            <a:r>
              <a:rPr lang="en-US" dirty="0" smtClean="0"/>
              <a:t>Information for Parents of 3</a:t>
            </a:r>
            <a:r>
              <a:rPr lang="en-US" baseline="30000" dirty="0" smtClean="0"/>
              <a:t>rd</a:t>
            </a:r>
            <a:r>
              <a:rPr lang="en-US" dirty="0" smtClean="0"/>
              <a:t> grade students in Davidson County Schools</a:t>
            </a:r>
            <a:endParaRPr lang="en-US" dirty="0"/>
          </a:p>
        </p:txBody>
      </p:sp>
    </p:spTree>
    <p:extLst>
      <p:ext uri="{BB962C8B-B14F-4D97-AF65-F5344CB8AC3E}">
        <p14:creationId xmlns:p14="http://schemas.microsoft.com/office/powerpoint/2010/main" val="109217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Goal </a:t>
            </a:r>
            <a:br>
              <a:rPr lang="en-US" dirty="0" smtClean="0"/>
            </a:br>
            <a:r>
              <a:rPr lang="en-US" dirty="0" smtClean="0"/>
              <a:t>NC Read To Achieve</a:t>
            </a:r>
            <a:br>
              <a:rPr lang="en-US" dirty="0" smtClean="0"/>
            </a:br>
            <a:endParaRPr lang="en-US" dirty="0"/>
          </a:p>
        </p:txBody>
      </p:sp>
      <p:sp>
        <p:nvSpPr>
          <p:cNvPr id="3" name="Content Placeholder 2"/>
          <p:cNvSpPr>
            <a:spLocks noGrp="1"/>
          </p:cNvSpPr>
          <p:nvPr>
            <p:ph idx="1"/>
          </p:nvPr>
        </p:nvSpPr>
        <p:spPr/>
        <p:txBody>
          <a:bodyPr>
            <a:noAutofit/>
          </a:bodyPr>
          <a:lstStyle/>
          <a:p>
            <a:r>
              <a:rPr lang="en-US" sz="2400" dirty="0" smtClean="0"/>
              <a:t>“The goal of the State is to ensure that every student read at or above grade level by the end of the third grade and continue to progress in reading proficiency so that he or she can read, comprehend, integrate, and apply complex text when needed for secondary education and career success.”</a:t>
            </a:r>
            <a:endParaRPr lang="en-US" sz="2400" dirty="0"/>
          </a:p>
        </p:txBody>
      </p:sp>
    </p:spTree>
    <p:extLst>
      <p:ext uri="{BB962C8B-B14F-4D97-AF65-F5344CB8AC3E}">
        <p14:creationId xmlns:p14="http://schemas.microsoft.com/office/powerpoint/2010/main" val="317235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Components</a:t>
            </a:r>
            <a:endParaRPr lang="en-US" dirty="0"/>
          </a:p>
        </p:txBody>
      </p:sp>
      <p:sp>
        <p:nvSpPr>
          <p:cNvPr id="3" name="Content Placeholder 2"/>
          <p:cNvSpPr>
            <a:spLocks noGrp="1"/>
          </p:cNvSpPr>
          <p:nvPr>
            <p:ph idx="1"/>
          </p:nvPr>
        </p:nvSpPr>
        <p:spPr/>
        <p:txBody>
          <a:bodyPr/>
          <a:lstStyle/>
          <a:p>
            <a:r>
              <a:rPr lang="en-US" dirty="0" smtClean="0"/>
              <a:t>Comprehensive Literacy Plan</a:t>
            </a:r>
          </a:p>
          <a:p>
            <a:r>
              <a:rPr lang="en-US" dirty="0" smtClean="0"/>
              <a:t>K-3 Diagnostic Reading Assessments (</a:t>
            </a:r>
            <a:r>
              <a:rPr lang="en-US" dirty="0" err="1" smtClean="0"/>
              <a:t>mCLASS</a:t>
            </a:r>
            <a:r>
              <a:rPr lang="en-US" dirty="0" smtClean="0"/>
              <a:t>)</a:t>
            </a:r>
          </a:p>
          <a:p>
            <a:r>
              <a:rPr lang="en-US" dirty="0" smtClean="0"/>
              <a:t>Mandatory retention of third graders not performing on grade level</a:t>
            </a:r>
          </a:p>
          <a:p>
            <a:r>
              <a:rPr lang="en-US" dirty="0" smtClean="0"/>
              <a:t>Summer Reading Camp </a:t>
            </a:r>
          </a:p>
          <a:p>
            <a:r>
              <a:rPr lang="en-US" dirty="0" smtClean="0"/>
              <a:t>Accelerated Reading Class</a:t>
            </a:r>
          </a:p>
        </p:txBody>
      </p:sp>
    </p:spTree>
    <p:extLst>
      <p:ext uri="{BB962C8B-B14F-4D97-AF65-F5344CB8AC3E}">
        <p14:creationId xmlns:p14="http://schemas.microsoft.com/office/powerpoint/2010/main" val="3899215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order to be promoted to 4</a:t>
            </a:r>
            <a:r>
              <a:rPr lang="en-US" baseline="30000" dirty="0" smtClean="0"/>
              <a:t>th</a:t>
            </a:r>
            <a:r>
              <a:rPr lang="en-US" dirty="0" smtClean="0"/>
              <a:t> grade students must…</a:t>
            </a:r>
            <a:endParaRPr lang="en-US" dirty="0"/>
          </a:p>
        </p:txBody>
      </p:sp>
      <p:sp>
        <p:nvSpPr>
          <p:cNvPr id="3" name="Content Placeholder 2"/>
          <p:cNvSpPr>
            <a:spLocks noGrp="1"/>
          </p:cNvSpPr>
          <p:nvPr>
            <p:ph idx="1"/>
          </p:nvPr>
        </p:nvSpPr>
        <p:spPr/>
        <p:txBody>
          <a:bodyPr>
            <a:normAutofit lnSpcReduction="10000"/>
          </a:bodyPr>
          <a:lstStyle/>
          <a:p>
            <a:pPr lvl="1"/>
            <a:r>
              <a:rPr lang="en-US" sz="2400" dirty="0" smtClean="0"/>
              <a:t>Student scores a level 3 or higher on the BOG </a:t>
            </a:r>
          </a:p>
          <a:p>
            <a:pPr lvl="1"/>
            <a:r>
              <a:rPr lang="en-US" sz="2400" dirty="0" smtClean="0"/>
              <a:t>Student completes 3</a:t>
            </a:r>
            <a:r>
              <a:rPr lang="en-US" sz="2400" baseline="30000" dirty="0" smtClean="0"/>
              <a:t>rd</a:t>
            </a:r>
            <a:r>
              <a:rPr lang="en-US" sz="2400" dirty="0" smtClean="0"/>
              <a:t> grade and EOG for reading</a:t>
            </a:r>
          </a:p>
          <a:p>
            <a:pPr lvl="1"/>
            <a:r>
              <a:rPr lang="en-US" sz="2400" dirty="0" smtClean="0"/>
              <a:t>Student attains a reading level of P or higher on their TRC at BOY, MOY, or EOY</a:t>
            </a:r>
          </a:p>
          <a:p>
            <a:pPr lvl="1"/>
            <a:r>
              <a:rPr lang="en-US" sz="2400" dirty="0" smtClean="0"/>
              <a:t>Qualify for a “Good Cause Exemption”</a:t>
            </a:r>
          </a:p>
          <a:p>
            <a:pPr lvl="1"/>
            <a:r>
              <a:rPr lang="en-US" sz="2400" dirty="0" smtClean="0"/>
              <a:t>An additional local option may be made available later in the year pending State approval</a:t>
            </a:r>
          </a:p>
          <a:p>
            <a:pPr marL="0" indent="0">
              <a:buNone/>
            </a:pPr>
            <a:endParaRPr lang="en-US" dirty="0"/>
          </a:p>
        </p:txBody>
      </p:sp>
    </p:spTree>
    <p:extLst>
      <p:ext uri="{BB962C8B-B14F-4D97-AF65-F5344CB8AC3E}">
        <p14:creationId xmlns:p14="http://schemas.microsoft.com/office/powerpoint/2010/main" val="3735763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can qualify for a good </a:t>
            </a:r>
            <a:r>
              <a:rPr lang="en-US" dirty="0"/>
              <a:t>c</a:t>
            </a:r>
            <a:r>
              <a:rPr lang="en-US" dirty="0" smtClean="0"/>
              <a:t>ause exemption</a:t>
            </a:r>
            <a:r>
              <a:rPr lang="en-US" dirty="0"/>
              <a:t>?</a:t>
            </a:r>
          </a:p>
        </p:txBody>
      </p:sp>
      <p:sp>
        <p:nvSpPr>
          <p:cNvPr id="3" name="Content Placeholder 2"/>
          <p:cNvSpPr>
            <a:spLocks noGrp="1"/>
          </p:cNvSpPr>
          <p:nvPr>
            <p:ph idx="1"/>
          </p:nvPr>
        </p:nvSpPr>
        <p:spPr/>
        <p:txBody>
          <a:bodyPr/>
          <a:lstStyle/>
          <a:p>
            <a:r>
              <a:rPr lang="en-US" dirty="0" smtClean="0"/>
              <a:t>Limited English Proficient students with less than two years of instruction in an English as a Second Language School.</a:t>
            </a:r>
          </a:p>
          <a:p>
            <a:r>
              <a:rPr lang="en-US" dirty="0" smtClean="0"/>
              <a:t>Students with disabilities whose IEP indicates the use of the NCEXTEND1 alternate assessment, at least a two school-year academic delay, or receipt of intensive reading interventions for at least two school years.</a:t>
            </a:r>
          </a:p>
          <a:p>
            <a:r>
              <a:rPr lang="en-US" dirty="0" smtClean="0"/>
              <a:t>Students who have received intensive reading interventions and been retained more than once in k, 1</a:t>
            </a:r>
            <a:r>
              <a:rPr lang="en-US" baseline="30000" dirty="0" smtClean="0"/>
              <a:t>st</a:t>
            </a:r>
            <a:r>
              <a:rPr lang="en-US" dirty="0" smtClean="0"/>
              <a:t>, 2</a:t>
            </a:r>
            <a:r>
              <a:rPr lang="en-US" baseline="30000" dirty="0" smtClean="0"/>
              <a:t>nd</a:t>
            </a:r>
            <a:r>
              <a:rPr lang="en-US" dirty="0" smtClean="0"/>
              <a:t>, or 3</a:t>
            </a:r>
            <a:r>
              <a:rPr lang="en-US" baseline="30000" dirty="0" smtClean="0"/>
              <a:t>rd</a:t>
            </a:r>
            <a:r>
              <a:rPr lang="en-US" dirty="0" smtClean="0"/>
              <a:t> grade(s). </a:t>
            </a:r>
            <a:endParaRPr lang="en-US" dirty="0"/>
          </a:p>
        </p:txBody>
      </p:sp>
    </p:spTree>
    <p:extLst>
      <p:ext uri="{BB962C8B-B14F-4D97-AF65-F5344CB8AC3E}">
        <p14:creationId xmlns:p14="http://schemas.microsoft.com/office/powerpoint/2010/main" val="4136160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00338"/>
            <a:ext cx="6508377" cy="1557062"/>
          </a:xfrm>
        </p:spPr>
        <p:txBody>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3200" dirty="0" smtClean="0"/>
              <a:t>Students that do not meet any of the standards of proficiency during the year </a:t>
            </a:r>
            <a:r>
              <a:rPr lang="en-US" dirty="0"/>
              <a:t/>
            </a:r>
            <a:br>
              <a:rPr lang="en-US" dirty="0"/>
            </a:br>
            <a:endParaRPr lang="en-US" dirty="0"/>
          </a:p>
        </p:txBody>
      </p:sp>
      <p:sp>
        <p:nvSpPr>
          <p:cNvPr id="3" name="Content Placeholder 2"/>
          <p:cNvSpPr>
            <a:spLocks noGrp="1"/>
          </p:cNvSpPr>
          <p:nvPr>
            <p:ph idx="1"/>
          </p:nvPr>
        </p:nvSpPr>
        <p:spPr/>
        <p:txBody>
          <a:bodyPr/>
          <a:lstStyle/>
          <a:p>
            <a:pPr lvl="1"/>
            <a:r>
              <a:rPr lang="en-US" sz="2400" dirty="0" smtClean="0"/>
              <a:t>Are highly recommended to attend summer reading camp and may take the Read to Achieve assessment or attain a level P or higher (TRC) to be promoted to 4</a:t>
            </a:r>
            <a:r>
              <a:rPr lang="en-US" sz="2400" baseline="30000" dirty="0" smtClean="0"/>
              <a:t>th</a:t>
            </a:r>
            <a:r>
              <a:rPr lang="en-US" sz="2400" dirty="0" smtClean="0"/>
              <a:t> grade</a:t>
            </a:r>
          </a:p>
          <a:p>
            <a:pPr lvl="1"/>
            <a:endParaRPr lang="en-US" sz="2400" dirty="0" smtClean="0"/>
          </a:p>
          <a:p>
            <a:pPr lvl="1"/>
            <a:r>
              <a:rPr lang="en-US" sz="2400" dirty="0" smtClean="0"/>
              <a:t>Students </a:t>
            </a:r>
            <a:r>
              <a:rPr lang="en-US" sz="2400" dirty="0"/>
              <a:t>that still do not meet the proficiency requirements will </a:t>
            </a:r>
            <a:r>
              <a:rPr lang="en-US" sz="2400" b="1" dirty="0" smtClean="0"/>
              <a:t>either</a:t>
            </a:r>
            <a:r>
              <a:rPr lang="en-US" sz="2400" dirty="0" smtClean="0"/>
              <a:t> enter </a:t>
            </a:r>
            <a:r>
              <a:rPr lang="en-US" sz="2400" dirty="0"/>
              <a:t>a </a:t>
            </a:r>
            <a:r>
              <a:rPr lang="en-US" sz="2400" dirty="0" smtClean="0"/>
              <a:t>Accelerated Reading Class class </a:t>
            </a:r>
            <a:r>
              <a:rPr lang="en-US" sz="2400" b="1" dirty="0" smtClean="0"/>
              <a:t>or </a:t>
            </a:r>
            <a:r>
              <a:rPr lang="en-US" sz="2400" dirty="0" smtClean="0"/>
              <a:t>be retained in third grade</a:t>
            </a:r>
            <a:endParaRPr lang="en-US" sz="2400" dirty="0"/>
          </a:p>
          <a:p>
            <a:pPr lvl="1"/>
            <a:endParaRPr lang="en-US" dirty="0" smtClean="0"/>
          </a:p>
        </p:txBody>
      </p:sp>
    </p:spTree>
    <p:extLst>
      <p:ext uri="{BB962C8B-B14F-4D97-AF65-F5344CB8AC3E}">
        <p14:creationId xmlns:p14="http://schemas.microsoft.com/office/powerpoint/2010/main" val="1409031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 Reading Camp</a:t>
            </a:r>
            <a:endParaRPr lang="en-US" dirty="0"/>
          </a:p>
        </p:txBody>
      </p:sp>
      <p:sp>
        <p:nvSpPr>
          <p:cNvPr id="3" name="Content Placeholder 2"/>
          <p:cNvSpPr>
            <a:spLocks noGrp="1"/>
          </p:cNvSpPr>
          <p:nvPr>
            <p:ph idx="1"/>
          </p:nvPr>
        </p:nvSpPr>
        <p:spPr/>
        <p:txBody>
          <a:bodyPr/>
          <a:lstStyle/>
          <a:p>
            <a:r>
              <a:rPr lang="en-US" dirty="0" smtClean="0"/>
              <a:t>Outside of the instructional calendar</a:t>
            </a:r>
          </a:p>
          <a:p>
            <a:r>
              <a:rPr lang="en-US" dirty="0" smtClean="0"/>
              <a:t>Summer reading camp is 4 days a week for 3 weeks from 8:00 - 2:30</a:t>
            </a:r>
          </a:p>
          <a:p>
            <a:r>
              <a:rPr lang="en-US" dirty="0" smtClean="0"/>
              <a:t>Enrollment in Summer Reading Camp is the parents decision. However if the choice is made </a:t>
            </a:r>
            <a:r>
              <a:rPr lang="en-US" b="1" dirty="0" smtClean="0"/>
              <a:t>not</a:t>
            </a:r>
            <a:r>
              <a:rPr lang="en-US" dirty="0" smtClean="0"/>
              <a:t>, to enroll the student will receive a retained reading label </a:t>
            </a:r>
          </a:p>
          <a:p>
            <a:r>
              <a:rPr lang="en-US" dirty="0" smtClean="0"/>
              <a:t>Teachers will be selected based on demonstrated students outcomes in reading proficiency</a:t>
            </a:r>
            <a:endParaRPr lang="en-US" dirty="0"/>
          </a:p>
        </p:txBody>
      </p:sp>
    </p:spTree>
    <p:extLst>
      <p:ext uri="{BB962C8B-B14F-4D97-AF65-F5344CB8AC3E}">
        <p14:creationId xmlns:p14="http://schemas.microsoft.com/office/powerpoint/2010/main" val="2120419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Accelerated Reading Class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Accelerated Reading Class is for students that did not achieve proficiency in Summer Reading Camp. </a:t>
            </a:r>
          </a:p>
          <a:p>
            <a:r>
              <a:rPr lang="en-US" dirty="0" smtClean="0"/>
              <a:t>These students will be with the other 4</a:t>
            </a:r>
            <a:r>
              <a:rPr lang="en-US" baseline="30000" dirty="0" smtClean="0"/>
              <a:t>th</a:t>
            </a:r>
            <a:r>
              <a:rPr lang="en-US" dirty="0" smtClean="0"/>
              <a:t> grade students for the entire day but will be “pulled-out” of the regular classroom and receive intensive reading instruction by a separate teacher(s) for 90 minutes.</a:t>
            </a:r>
          </a:p>
          <a:p>
            <a:r>
              <a:rPr lang="en-US" dirty="0" smtClean="0"/>
              <a:t>All of the students will be given the opportunity for mid year promotion by either passing an alternate reading test (provided by the state) or by achieving a TRC reading level of P or higher.</a:t>
            </a:r>
            <a:endParaRPr lang="en-US" dirty="0"/>
          </a:p>
        </p:txBody>
      </p:sp>
    </p:spTree>
    <p:extLst>
      <p:ext uri="{BB962C8B-B14F-4D97-AF65-F5344CB8AC3E}">
        <p14:creationId xmlns:p14="http://schemas.microsoft.com/office/powerpoint/2010/main" val="2398832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a:t>
            </a:r>
            <a:endParaRPr lang="en-US" dirty="0"/>
          </a:p>
        </p:txBody>
      </p:sp>
      <p:sp>
        <p:nvSpPr>
          <p:cNvPr id="5" name="Content Placeholder 4"/>
          <p:cNvSpPr>
            <a:spLocks noGrp="1"/>
          </p:cNvSpPr>
          <p:nvPr>
            <p:ph idx="1"/>
          </p:nvPr>
        </p:nvSpPr>
        <p:spPr/>
        <p:txBody>
          <a:bodyPr>
            <a:normAutofit fontScale="85000" lnSpcReduction="10000"/>
          </a:bodyPr>
          <a:lstStyle/>
          <a:p>
            <a:r>
              <a:rPr lang="en-US" dirty="0" smtClean="0"/>
              <a:t>Read with your child. Before bedtime is great, but anytime is a good time for reading </a:t>
            </a:r>
          </a:p>
          <a:p>
            <a:r>
              <a:rPr lang="en-US" dirty="0" smtClean="0"/>
              <a:t>Be sure to read books that your child enjoys. Children that don’t like to read usually are not reading books about things they enjoy or find interesting.</a:t>
            </a:r>
          </a:p>
          <a:p>
            <a:r>
              <a:rPr lang="en-US" dirty="0" smtClean="0"/>
              <a:t>Read books that are either on their level or one level above your child's teacher can assist you with identifying the proper reading level.</a:t>
            </a:r>
          </a:p>
          <a:p>
            <a:r>
              <a:rPr lang="en-US" dirty="0" smtClean="0"/>
              <a:t>Ask your child questions about what they are reading</a:t>
            </a:r>
          </a:p>
          <a:p>
            <a:r>
              <a:rPr lang="en-US" dirty="0" smtClean="0"/>
              <a:t>Model behavior – if your child never sees you read then they may not see it as a priority. Lead and inspire your child by example. </a:t>
            </a:r>
            <a:endParaRPr lang="en-US" dirty="0"/>
          </a:p>
        </p:txBody>
      </p:sp>
    </p:spTree>
    <p:extLst>
      <p:ext uri="{BB962C8B-B14F-4D97-AF65-F5344CB8AC3E}">
        <p14:creationId xmlns:p14="http://schemas.microsoft.com/office/powerpoint/2010/main" val="2952952719"/>
      </p:ext>
    </p:extLst>
  </p:cSld>
  <p:clrMapOvr>
    <a:masterClrMapping/>
  </p:clrMapOvr>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5242</TotalTime>
  <Words>593</Words>
  <Application>Microsoft Office PowerPoint</Application>
  <PresentationFormat>On-screen Show (4:3)</PresentationFormat>
  <Paragraphs>39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Plaza</vt:lpstr>
      <vt:lpstr>North Carolina Read To Achieve</vt:lpstr>
      <vt:lpstr>The Goal  NC Read To Achieve </vt:lpstr>
      <vt:lpstr>Major Components</vt:lpstr>
      <vt:lpstr>In order to be promoted to 4th grade students must…</vt:lpstr>
      <vt:lpstr>Who can qualify for a good cause exemption?</vt:lpstr>
      <vt:lpstr>        Students that do not meet any of the standards of proficiency during the year  </vt:lpstr>
      <vt:lpstr>Summer Reading Camp</vt:lpstr>
      <vt:lpstr>What is the Accelerated Reading Class</vt:lpstr>
      <vt:lpstr>What can you do?</vt:lpstr>
    </vt:vector>
  </TitlesOfParts>
  <Company>admin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Carolina Read To Achieve</dc:title>
  <dc:creator>Sean McWherter</dc:creator>
  <cp:lastModifiedBy>Sheila  Potter</cp:lastModifiedBy>
  <cp:revision>13</cp:revision>
  <dcterms:created xsi:type="dcterms:W3CDTF">2014-09-08T20:43:11Z</dcterms:created>
  <dcterms:modified xsi:type="dcterms:W3CDTF">2014-09-18T20:47:21Z</dcterms:modified>
</cp:coreProperties>
</file>