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8"/>
  </p:notesMasterIdLst>
  <p:handoutMasterIdLst>
    <p:handoutMasterId r:id="rId29"/>
  </p:handoutMasterIdLst>
  <p:sldIdLst>
    <p:sldId id="281" r:id="rId5"/>
    <p:sldId id="272" r:id="rId6"/>
    <p:sldId id="289" r:id="rId7"/>
    <p:sldId id="270" r:id="rId8"/>
    <p:sldId id="376" r:id="rId9"/>
    <p:sldId id="377" r:id="rId10"/>
    <p:sldId id="378" r:id="rId11"/>
    <p:sldId id="379" r:id="rId12"/>
    <p:sldId id="380" r:id="rId13"/>
    <p:sldId id="381" r:id="rId14"/>
    <p:sldId id="295" r:id="rId15"/>
    <p:sldId id="293" r:id="rId16"/>
    <p:sldId id="265" r:id="rId17"/>
    <p:sldId id="291" r:id="rId18"/>
    <p:sldId id="375" r:id="rId19"/>
    <p:sldId id="297" r:id="rId20"/>
    <p:sldId id="301" r:id="rId21"/>
    <p:sldId id="298" r:id="rId22"/>
    <p:sldId id="382" r:id="rId23"/>
    <p:sldId id="302" r:id="rId24"/>
    <p:sldId id="299" r:id="rId25"/>
    <p:sldId id="383" r:id="rId26"/>
    <p:sldId id="284" r:id="rId27"/>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0000"/>
    <a:srgbClr val="B6DEDE"/>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3705" autoAdjust="0"/>
  </p:normalViewPr>
  <p:slideViewPr>
    <p:cSldViewPr showGuides="1">
      <p:cViewPr varScale="1">
        <p:scale>
          <a:sx n="104" d="100"/>
          <a:sy n="104" d="100"/>
        </p:scale>
        <p:origin x="816" y="96"/>
      </p:cViewPr>
      <p:guideLst>
        <p:guide orient="horz" pos="1152"/>
        <p:guide pos="3839"/>
      </p:guideLst>
    </p:cSldViewPr>
  </p:slideViewPr>
  <p:outlineViewPr>
    <p:cViewPr>
      <p:scale>
        <a:sx n="33" d="100"/>
        <a:sy n="33" d="100"/>
      </p:scale>
      <p:origin x="0" y="-1362"/>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B698FFB7-FD6B-4BD8-B0C9-CA4169A2581D}">
      <dgm:prSet/>
      <dgm:spPr>
        <a:xfrm>
          <a:off x="329655" y="914578"/>
          <a:ext cx="2966896" cy="1883979"/>
        </a:xfrm>
        <a:prstGeom prst="roundRect">
          <a:avLst>
            <a:gd name="adj" fmla="val 10000"/>
          </a:avLst>
        </a:prstGeom>
      </dgm:spPr>
      <dgm:t>
        <a:bodyPr/>
        <a:lstStyle/>
        <a:p>
          <a:pPr algn="ctr" rtl="0">
            <a:lnSpc>
              <a:spcPct val="90000"/>
            </a:lnSpc>
            <a:buNone/>
          </a:pPr>
          <a:r>
            <a:rPr lang="en-US" sz="1700">
              <a:latin typeface="Tenorite"/>
              <a:ea typeface="+mn-ea"/>
              <a:cs typeface="+mn-cs"/>
            </a:rPr>
            <a:t>Principals will spend the summer preparing for SY2026-27</a:t>
          </a:r>
          <a:endParaRPr lang="en-US" sz="1700" dirty="0">
            <a:latin typeface="Tenorite"/>
            <a:ea typeface="+mn-ea"/>
            <a:cs typeface="+mn-cs"/>
          </a:endParaRP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a:xfrm>
          <a:off x="3955862" y="914578"/>
          <a:ext cx="2966896" cy="1883979"/>
        </a:xfrm>
        <a:prstGeom prst="roundRect">
          <a:avLst>
            <a:gd name="adj" fmla="val 10000"/>
          </a:avLst>
        </a:prstGeom>
      </dgm:spPr>
      <dgm:t>
        <a:bodyPr/>
        <a:lstStyle/>
        <a:p>
          <a:pPr algn="ctr">
            <a:lnSpc>
              <a:spcPct val="90000"/>
            </a:lnSpc>
            <a:buNone/>
          </a:pPr>
          <a:r>
            <a:rPr lang="en-US" sz="1700">
              <a:latin typeface="Tenorite"/>
              <a:ea typeface="+mn-ea"/>
              <a:cs typeface="+mn-cs"/>
            </a:rPr>
            <a:t>Schools will begin meeting after July 1 to organize their GO Teams for the year</a:t>
          </a:r>
          <a:endParaRPr lang="en-US" sz="1700" dirty="0">
            <a:latin typeface="Tenorite"/>
            <a:ea typeface="+mn-ea"/>
            <a:cs typeface="+mn-cs"/>
          </a:endParaRP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xfrm>
          <a:off x="7582070" y="914578"/>
          <a:ext cx="2966896" cy="1883979"/>
        </a:xfrm>
        <a:prstGeom prst="roundRect">
          <a:avLst>
            <a:gd name="adj" fmla="val 10000"/>
          </a:avLst>
        </a:prstGeom>
      </dgm:spPr>
      <dgm:t>
        <a:bodyPr/>
        <a:lstStyle/>
        <a:p>
          <a:pPr algn="ctr">
            <a:lnSpc>
              <a:spcPct val="90000"/>
            </a:lnSpc>
            <a:buNone/>
          </a:pPr>
          <a:r>
            <a:rPr lang="en-US" sz="1700">
              <a:latin typeface="Tenorite"/>
              <a:ea typeface="+mn-ea"/>
              <a:cs typeface="+mn-cs"/>
            </a:rPr>
            <a:t>During the first business meeting in Fall 2026, principal and GO Teams will review strategic priorities and metrics for the year</a:t>
          </a:r>
        </a:p>
        <a:p>
          <a:pPr algn="ctr">
            <a:lnSpc>
              <a:spcPct val="90000"/>
            </a:lnSpc>
            <a:buNone/>
          </a:pPr>
          <a:endParaRPr lang="en-US" sz="1700" dirty="0">
            <a:latin typeface="Tenorite"/>
            <a:ea typeface="+mn-ea"/>
            <a:cs typeface="+mn-cs"/>
          </a:endParaRP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a:xfrm>
          <a:off x="0" y="601405"/>
          <a:ext cx="2966896" cy="1883979"/>
        </a:xfrm>
        <a:prstGeom prst="roundRect">
          <a:avLst>
            <a:gd name="adj" fmla="val 10000"/>
          </a:avLst>
        </a:prstGeom>
        <a:solidFill>
          <a:schemeClr val="accent3"/>
        </a:solidFill>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xfrm>
          <a:off x="3626207" y="601405"/>
          <a:ext cx="2966896" cy="1883979"/>
        </a:xfrm>
        <a:prstGeom prst="roundRect">
          <a:avLst>
            <a:gd name="adj" fmla="val 10000"/>
          </a:avLst>
        </a:prstGeom>
        <a:solidFill>
          <a:schemeClr val="accent6"/>
        </a:solidFill>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xfrm>
          <a:off x="7252414" y="601405"/>
          <a:ext cx="2966896" cy="1883979"/>
        </a:xfrm>
        <a:prstGeom prst="roundRect">
          <a:avLst>
            <a:gd name="adj" fmla="val 10000"/>
          </a:avLst>
        </a:prstGeom>
        <a:solidFill>
          <a:schemeClr val="accent4"/>
        </a:solidFill>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249"/>
          <a:ext cx="2966124" cy="1883488"/>
        </a:xfrm>
        <a:prstGeom prst="roundRect">
          <a:avLst>
            <a:gd name="adj" fmla="val 1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569" y="914340"/>
          <a:ext cx="2966124" cy="18834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Tenorite"/>
              <a:ea typeface="+mn-ea"/>
              <a:cs typeface="+mn-cs"/>
            </a:rPr>
            <a:t>Principals will spend the summer preparing for SY2026-27</a:t>
          </a:r>
          <a:endParaRPr lang="en-US" sz="1700" kern="1200" dirty="0">
            <a:latin typeface="Tenorite"/>
            <a:ea typeface="+mn-ea"/>
            <a:cs typeface="+mn-cs"/>
          </a:endParaRPr>
        </a:p>
      </dsp:txBody>
      <dsp:txXfrm>
        <a:off x="384734" y="969505"/>
        <a:ext cx="2855794" cy="1773158"/>
      </dsp:txXfrm>
    </dsp:sp>
    <dsp:sp modelId="{60F45E52-7DB8-499D-BC6D-774E123989C7}">
      <dsp:nvSpPr>
        <dsp:cNvPr id="0" name=""/>
        <dsp:cNvSpPr/>
      </dsp:nvSpPr>
      <dsp:spPr>
        <a:xfrm>
          <a:off x="3625263" y="601249"/>
          <a:ext cx="2966124" cy="1883488"/>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4832" y="914340"/>
          <a:ext cx="2966124" cy="18834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latin typeface="Tenorite"/>
              <a:ea typeface="+mn-ea"/>
              <a:cs typeface="+mn-cs"/>
            </a:rPr>
            <a:t>Schools will begin meeting after July 1 to organize their GO Teams for the year</a:t>
          </a:r>
          <a:endParaRPr lang="en-US" sz="1700" kern="1200" dirty="0">
            <a:latin typeface="Tenorite"/>
            <a:ea typeface="+mn-ea"/>
            <a:cs typeface="+mn-cs"/>
          </a:endParaRPr>
        </a:p>
      </dsp:txBody>
      <dsp:txXfrm>
        <a:off x="4009997" y="969505"/>
        <a:ext cx="2855794" cy="1773158"/>
      </dsp:txXfrm>
    </dsp:sp>
    <dsp:sp modelId="{C634EFCA-5B75-462F-8D79-2CB1151656F3}">
      <dsp:nvSpPr>
        <dsp:cNvPr id="0" name=""/>
        <dsp:cNvSpPr/>
      </dsp:nvSpPr>
      <dsp:spPr>
        <a:xfrm>
          <a:off x="7250526" y="601249"/>
          <a:ext cx="2966124" cy="1883488"/>
        </a:xfrm>
        <a:prstGeom prst="roundRect">
          <a:avLst>
            <a:gd name="adj" fmla="val 10000"/>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0095" y="914340"/>
          <a:ext cx="2966124" cy="18834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latin typeface="Tenorite"/>
              <a:ea typeface="+mn-ea"/>
              <a:cs typeface="+mn-cs"/>
            </a:rPr>
            <a:t>During the first business meeting in Fall 2026, principal and GO Teams will review strategic priorities and metrics for the year</a:t>
          </a:r>
        </a:p>
        <a:p>
          <a:pPr marL="0" lvl="0" indent="0" algn="ctr" defTabSz="755650">
            <a:lnSpc>
              <a:spcPct val="90000"/>
            </a:lnSpc>
            <a:spcBef>
              <a:spcPct val="0"/>
            </a:spcBef>
            <a:spcAft>
              <a:spcPct val="35000"/>
            </a:spcAft>
            <a:buNone/>
          </a:pPr>
          <a:endParaRPr lang="en-US" sz="1700" kern="1200" dirty="0">
            <a:latin typeface="Tenorite"/>
            <a:ea typeface="+mn-ea"/>
            <a:cs typeface="+mn-cs"/>
          </a:endParaRPr>
        </a:p>
      </dsp:txBody>
      <dsp:txXfrm>
        <a:off x="7635260" y="969505"/>
        <a:ext cx="2855794" cy="177315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4/23/2026</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4/23/2026</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4</a:t>
            </a:fld>
            <a:endParaRPr lang="en-US" dirty="0"/>
          </a:p>
        </p:txBody>
      </p:sp>
    </p:spTree>
    <p:extLst>
      <p:ext uri="{BB962C8B-B14F-4D97-AF65-F5344CB8AC3E}">
        <p14:creationId xmlns:p14="http://schemas.microsoft.com/office/powerpoint/2010/main" val="3536203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E4D8F-6025-9381-A7FA-90F854911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234D5-B825-DAAA-B276-892640AE4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638DE-E7B9-AD73-AB26-F609068D7E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47E58E-2291-7B2A-7E6E-E5C023692C00}"/>
              </a:ext>
            </a:extLst>
          </p:cNvPr>
          <p:cNvSpPr>
            <a:spLocks noGrp="1"/>
          </p:cNvSpPr>
          <p:nvPr>
            <p:ph type="sldNum" sz="quarter" idx="5"/>
          </p:nvPr>
        </p:nvSpPr>
        <p:spPr/>
        <p:txBody>
          <a:bodyPr/>
          <a:lstStyle/>
          <a:p>
            <a:fld id="{B8796F01-7154-41E0-B48B-A6921757531A}" type="slidenum">
              <a:rPr lang="en-US" smtClean="0"/>
              <a:pPr/>
              <a:t>5</a:t>
            </a:fld>
            <a:endParaRPr lang="en-US" dirty="0"/>
          </a:p>
        </p:txBody>
      </p:sp>
    </p:spTree>
    <p:extLst>
      <p:ext uri="{BB962C8B-B14F-4D97-AF65-F5344CB8AC3E}">
        <p14:creationId xmlns:p14="http://schemas.microsoft.com/office/powerpoint/2010/main" val="366916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82FDB-891C-FD4A-DF1A-20794F2E4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BDF68-45CE-F455-FA87-42791DDFF0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B9463-119F-1995-BA14-37ECF0BD1B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D066C0-D3D9-E85D-157B-FBA499E65142}"/>
              </a:ext>
            </a:extLst>
          </p:cNvPr>
          <p:cNvSpPr>
            <a:spLocks noGrp="1"/>
          </p:cNvSpPr>
          <p:nvPr>
            <p:ph type="sldNum" sz="quarter" idx="5"/>
          </p:nvPr>
        </p:nvSpPr>
        <p:spPr/>
        <p:txBody>
          <a:bodyPr/>
          <a:lstStyle/>
          <a:p>
            <a:fld id="{B8796F01-7154-41E0-B48B-A6921757531A}" type="slidenum">
              <a:rPr lang="en-US" smtClean="0"/>
              <a:pPr/>
              <a:t>6</a:t>
            </a:fld>
            <a:endParaRPr lang="en-US" dirty="0"/>
          </a:p>
        </p:txBody>
      </p:sp>
    </p:spTree>
    <p:extLst>
      <p:ext uri="{BB962C8B-B14F-4D97-AF65-F5344CB8AC3E}">
        <p14:creationId xmlns:p14="http://schemas.microsoft.com/office/powerpoint/2010/main" val="247249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00F61-FA3B-FCFD-8A37-1276B71CE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17908A-0085-95E7-02F9-24FC962A1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9BDF8-7C9C-0ABE-D88F-F5BD70BA8B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136FAE-F341-3952-50F5-B09712ACA2D7}"/>
              </a:ext>
            </a:extLst>
          </p:cNvPr>
          <p:cNvSpPr>
            <a:spLocks noGrp="1"/>
          </p:cNvSpPr>
          <p:nvPr>
            <p:ph type="sldNum" sz="quarter" idx="5"/>
          </p:nvPr>
        </p:nvSpPr>
        <p:spPr/>
        <p:txBody>
          <a:bodyPr/>
          <a:lstStyle/>
          <a:p>
            <a:fld id="{B8796F01-7154-41E0-B48B-A6921757531A}" type="slidenum">
              <a:rPr lang="en-US" smtClean="0"/>
              <a:pPr/>
              <a:t>7</a:t>
            </a:fld>
            <a:endParaRPr lang="en-US" dirty="0"/>
          </a:p>
        </p:txBody>
      </p:sp>
    </p:spTree>
    <p:extLst>
      <p:ext uri="{BB962C8B-B14F-4D97-AF65-F5344CB8AC3E}">
        <p14:creationId xmlns:p14="http://schemas.microsoft.com/office/powerpoint/2010/main" val="2117521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23EB-4CE0-43EB-9692-91E40E9DA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B909C-B1DD-23E5-734A-E5789C6C3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7103F-BF99-86C7-317A-3D4CC39F1F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CA4699-165B-3D36-A699-D344B2167E6E}"/>
              </a:ext>
            </a:extLst>
          </p:cNvPr>
          <p:cNvSpPr>
            <a:spLocks noGrp="1"/>
          </p:cNvSpPr>
          <p:nvPr>
            <p:ph type="sldNum" sz="quarter" idx="5"/>
          </p:nvPr>
        </p:nvSpPr>
        <p:spPr/>
        <p:txBody>
          <a:bodyPr/>
          <a:lstStyle/>
          <a:p>
            <a:fld id="{B8796F01-7154-41E0-B48B-A6921757531A}" type="slidenum">
              <a:rPr lang="en-US" smtClean="0"/>
              <a:pPr/>
              <a:t>8</a:t>
            </a:fld>
            <a:endParaRPr lang="en-US" dirty="0"/>
          </a:p>
        </p:txBody>
      </p:sp>
    </p:spTree>
    <p:extLst>
      <p:ext uri="{BB962C8B-B14F-4D97-AF65-F5344CB8AC3E}">
        <p14:creationId xmlns:p14="http://schemas.microsoft.com/office/powerpoint/2010/main" val="3911660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CCA10-7877-4744-4798-44923DDDB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D174F-EACB-C393-4162-F51B2B61B2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FAE28C-B154-EF0A-0CEA-72A071D302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FA8BD8-B19C-C1B4-4164-3E5D98FE0251}"/>
              </a:ext>
            </a:extLst>
          </p:cNvPr>
          <p:cNvSpPr>
            <a:spLocks noGrp="1"/>
          </p:cNvSpPr>
          <p:nvPr>
            <p:ph type="sldNum" sz="quarter" idx="5"/>
          </p:nvPr>
        </p:nvSpPr>
        <p:spPr/>
        <p:txBody>
          <a:bodyPr/>
          <a:lstStyle/>
          <a:p>
            <a:fld id="{B8796F01-7154-41E0-B48B-A6921757531A}" type="slidenum">
              <a:rPr lang="en-US" smtClean="0"/>
              <a:pPr/>
              <a:t>9</a:t>
            </a:fld>
            <a:endParaRPr lang="en-US" dirty="0"/>
          </a:p>
        </p:txBody>
      </p:sp>
    </p:spTree>
    <p:extLst>
      <p:ext uri="{BB962C8B-B14F-4D97-AF65-F5344CB8AC3E}">
        <p14:creationId xmlns:p14="http://schemas.microsoft.com/office/powerpoint/2010/main" val="3374984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08954-B0FA-F463-35E5-2FD417095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AD7CF-264B-3AA5-F7A6-6DD2339C1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BE297-85D2-07F0-25FF-B55B63A0A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A94432-6D8B-A123-9EE8-EC05CE199D43}"/>
              </a:ext>
            </a:extLst>
          </p:cNvPr>
          <p:cNvSpPr>
            <a:spLocks noGrp="1"/>
          </p:cNvSpPr>
          <p:nvPr>
            <p:ph type="sldNum" sz="quarter" idx="5"/>
          </p:nvPr>
        </p:nvSpPr>
        <p:spPr/>
        <p:txBody>
          <a:bodyPr/>
          <a:lstStyle/>
          <a:p>
            <a:fld id="{B8796F01-7154-41E0-B48B-A6921757531A}" type="slidenum">
              <a:rPr lang="en-US" smtClean="0"/>
              <a:pPr/>
              <a:t>10</a:t>
            </a:fld>
            <a:endParaRPr lang="en-US" dirty="0"/>
          </a:p>
        </p:txBody>
      </p:sp>
    </p:spTree>
    <p:extLst>
      <p:ext uri="{BB962C8B-B14F-4D97-AF65-F5344CB8AC3E}">
        <p14:creationId xmlns:p14="http://schemas.microsoft.com/office/powerpoint/2010/main" val="3002561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462498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218987" rtl="0" eaLnBrk="1" fontAlgn="auto" latinLnBrk="0" hangingPunct="1">
              <a:lnSpc>
                <a:spcPct val="100000"/>
              </a:lnSpc>
              <a:spcBef>
                <a:spcPts val="0"/>
              </a:spcBef>
              <a:spcAft>
                <a:spcPts val="0"/>
              </a:spcAft>
              <a:buClrTx/>
              <a:buSzTx/>
              <a:buFontTx/>
              <a:buNone/>
              <a:tabLst/>
              <a:defRPr/>
            </a:pPr>
            <a:fld id="{B8796F01-7154-41E0-B48B-A6921757531A}" type="slidenum">
              <a:rPr kumimoji="0" lang="en-US" sz="1200" b="0" i="0" u="none" strike="noStrike" kern="1200" cap="none" spc="0" normalizeH="0" baseline="0" noProof="0" smtClean="0">
                <a:ln>
                  <a:noFill/>
                </a:ln>
                <a:solidFill>
                  <a:srgbClr val="44546A"/>
                </a:solidFill>
                <a:effectLst/>
                <a:uLnTx/>
                <a:uFillTx/>
                <a:latin typeface="Century Gothic" panose="020B0502020202020204"/>
                <a:ea typeface="+mn-ea"/>
                <a:cs typeface="+mn-cs"/>
              </a:rPr>
              <a:pPr marL="0" marR="0" lvl="0" indent="0" algn="r" defTabSz="121898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44546A"/>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45775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3131897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B0830-E7D2-5941-AE5A-4AE8F443A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E99EA5-D506-0634-3E75-5239F5FBE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411DC-F410-444D-E5A5-CB1AE6C326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82429B-FF14-E5C3-B0F8-DD62B3C8CA4A}"/>
              </a:ext>
            </a:extLst>
          </p:cNvPr>
          <p:cNvSpPr>
            <a:spLocks noGrp="1"/>
          </p:cNvSpPr>
          <p:nvPr>
            <p:ph type="sldNum" sz="quarter" idx="5"/>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1933808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tx1"/>
                </a:solidFill>
              </a:defRPr>
            </a:lvl1pPr>
          </a:lstStyle>
          <a:p>
            <a:pPr lvl="0"/>
            <a:r>
              <a:rPr lang="en-US" dirty="0"/>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tx1"/>
                </a:solidFill>
              </a:defRPr>
            </a:lvl1pPr>
          </a:lstStyle>
          <a:p>
            <a:pPr lvl="0"/>
            <a:r>
              <a:rPr lang="en-US" dirty="0"/>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tx1"/>
                </a:solidFill>
              </a:defRPr>
            </a:lvl1pPr>
            <a:lvl2pPr marL="731392" indent="-304747">
              <a:buClr>
                <a:schemeClr val="bg1"/>
              </a:buClr>
              <a:buFont typeface="Courier New" panose="02070309020205020404" pitchFamily="49" charset="0"/>
              <a:buChar char="o"/>
              <a:defRPr sz="2000">
                <a:solidFill>
                  <a:schemeClr val="tx1"/>
                </a:solidFill>
              </a:defRPr>
            </a:lvl2pPr>
            <a:lvl3pPr marL="1158037" indent="-304747">
              <a:buClr>
                <a:schemeClr val="bg1"/>
              </a:buClr>
              <a:buFont typeface="Courier New" panose="02070309020205020404" pitchFamily="49" charset="0"/>
              <a:buChar char="o"/>
              <a:defRPr sz="2000">
                <a:solidFill>
                  <a:schemeClr val="tx1"/>
                </a:solidFill>
              </a:defRPr>
            </a:lvl3pPr>
            <a:lvl4pPr marL="1584683" indent="-304747">
              <a:buClr>
                <a:schemeClr val="bg1"/>
              </a:buClr>
              <a:buFont typeface="Courier New" panose="02070309020205020404" pitchFamily="49" charset="0"/>
              <a:buChar char="o"/>
              <a:defRPr sz="2000">
                <a:solidFill>
                  <a:schemeClr val="tx1"/>
                </a:solidFill>
              </a:defRPr>
            </a:lvl4pPr>
            <a:lvl5pPr marL="2011328" indent="-304747">
              <a:buClr>
                <a:schemeClr val="bg1"/>
              </a:buClr>
              <a:buFont typeface="Courier New" panose="02070309020205020404" pitchFamily="49" charset="0"/>
              <a:buChar char="o"/>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4"/>
                </a:solidFill>
                <a:latin typeface="Montserrat SemiBold" panose="00000700000000000000" pitchFamily="50" charset="0"/>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dirty="0"/>
              <a:t>Click to edit Master title style</a:t>
            </a:r>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tx1"/>
                </a:solidFill>
                <a:latin typeface="Montserrat SemiBold" panose="00000700000000000000" pitchFamily="50" charset="0"/>
              </a:defRPr>
            </a:lvl1pPr>
          </a:lstStyle>
          <a:p>
            <a:r>
              <a:rPr lang="en-US" dirty="0"/>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tx1"/>
                </a:solidFill>
              </a:defRPr>
            </a:lvl1pPr>
            <a:lvl2pPr marL="731392" indent="-304747">
              <a:buClr>
                <a:schemeClr val="bg1"/>
              </a:buClr>
              <a:buFont typeface="Courier New" panose="02070309020205020404" pitchFamily="49" charset="0"/>
              <a:buChar char="o"/>
              <a:defRPr sz="2000">
                <a:solidFill>
                  <a:schemeClr val="tx1"/>
                </a:solidFill>
              </a:defRPr>
            </a:lvl2pPr>
            <a:lvl3pPr marL="1158037" indent="-304747">
              <a:buClr>
                <a:schemeClr val="bg1"/>
              </a:buClr>
              <a:buFont typeface="Courier New" panose="02070309020205020404" pitchFamily="49" charset="0"/>
              <a:buChar char="o"/>
              <a:defRPr sz="2000">
                <a:solidFill>
                  <a:schemeClr val="tx1"/>
                </a:solidFill>
              </a:defRPr>
            </a:lvl3pPr>
            <a:lvl4pPr marL="1584683" indent="-304747">
              <a:buClr>
                <a:schemeClr val="bg1"/>
              </a:buClr>
              <a:buFont typeface="Courier New" panose="02070309020205020404" pitchFamily="49" charset="0"/>
              <a:buChar char="o"/>
              <a:defRPr sz="2000">
                <a:solidFill>
                  <a:schemeClr val="tx1"/>
                </a:solidFill>
              </a:defRPr>
            </a:lvl4pPr>
            <a:lvl5pPr marL="2011328" indent="-304747">
              <a:buClr>
                <a:schemeClr val="bg1"/>
              </a:buClr>
              <a:buFont typeface="Courier New" panose="02070309020205020404" pitchFamily="49" charset="0"/>
              <a:buChar char="o"/>
              <a:defRPr sz="2000">
                <a:solidFill>
                  <a:schemeClr val="tx1"/>
                </a:solidFill>
              </a:defRPr>
            </a:lvl5pPr>
            <a:lvl6pPr>
              <a:defRPr/>
            </a:lvl6pPr>
            <a:lvl7pPr>
              <a:defRPr baseline="0"/>
            </a:lvl7pPr>
            <a:lvl8pPr>
              <a:defRPr baseline="0"/>
            </a:lvl8pPr>
            <a:lvl9pPr>
              <a:defRPr baseline="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385" y="3900518"/>
            <a:ext cx="2959226" cy="2958455"/>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sz="2399"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sz="2399"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sz="2399"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3773" y="879064"/>
            <a:ext cx="4940190" cy="610863"/>
          </a:xfrm>
          <a:prstGeom prst="rect">
            <a:avLst/>
          </a:prstGeom>
        </p:spPr>
        <p:txBody>
          <a:bodyPr lIns="0" tIns="0" rIns="0" bIns="0" anchor="b" anchorCtr="0">
            <a:normAutofit/>
          </a:bodyPr>
          <a:lstStyle>
            <a:lvl1pPr>
              <a:defRPr sz="4399"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253" y="2300156"/>
            <a:ext cx="3035686" cy="404216"/>
          </a:xfrm>
          <a:prstGeom prst="rect">
            <a:avLst/>
          </a:prstGeom>
        </p:spPr>
        <p:txBody>
          <a:bodyPr vert="horz" lIns="0" tIns="0" rIns="0" bIns="0" rtlCol="0" anchor="t" anchorCtr="0">
            <a:normAutofit/>
          </a:bodyPr>
          <a:lstStyle>
            <a:lvl1pPr marL="0" indent="0">
              <a:buNone/>
              <a:defRPr lang="en-US" sz="1799" spc="0" baseline="0" dirty="0">
                <a:solidFill>
                  <a:schemeClr val="tx2"/>
                </a:solidFill>
                <a:latin typeface="+mj-lt"/>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253" y="2799146"/>
            <a:ext cx="3035686" cy="1942138"/>
          </a:xfrm>
          <a:prstGeom prst="rect">
            <a:avLst/>
          </a:prstGeom>
        </p:spPr>
        <p:txBody>
          <a:bodyPr lIns="0" tIns="0" rIns="0" bIns="0" anchor="t" anchorCtr="0">
            <a:normAutofit/>
          </a:bodyPr>
          <a:lstStyle>
            <a:lvl1pPr marL="285664" indent="-285664">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8183" y="2300156"/>
            <a:ext cx="3035686" cy="404216"/>
          </a:xfrm>
          <a:prstGeom prst="rect">
            <a:avLst/>
          </a:prstGeom>
        </p:spPr>
        <p:txBody>
          <a:bodyPr vert="horz" lIns="0" tIns="0" rIns="0" bIns="0" rtlCol="0" anchor="t" anchorCtr="0">
            <a:normAutofit/>
          </a:bodyPr>
          <a:lstStyle>
            <a:lvl1pPr marL="0" indent="0">
              <a:buNone/>
              <a:defRPr lang="en-US" sz="1799" spc="0" baseline="0" dirty="0">
                <a:solidFill>
                  <a:schemeClr val="tx2"/>
                </a:solidFill>
                <a:latin typeface="+mj-lt"/>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8182" y="2799146"/>
            <a:ext cx="3049834" cy="1942138"/>
          </a:xfrm>
          <a:prstGeom prst="rect">
            <a:avLst/>
          </a:prstGeom>
        </p:spPr>
        <p:txBody>
          <a:bodyPr lIns="0" tIns="0" rIns="0" bIns="0" anchor="t" anchorCtr="0">
            <a:normAutofit/>
          </a:bodyPr>
          <a:lstStyle>
            <a:lvl1pPr marL="285664" indent="-285664">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4886" y="2300156"/>
            <a:ext cx="3035686" cy="404216"/>
          </a:xfrm>
          <a:prstGeom prst="rect">
            <a:avLst/>
          </a:prstGeom>
        </p:spPr>
        <p:txBody>
          <a:bodyPr vert="horz" lIns="0" tIns="0" rIns="0" bIns="0" rtlCol="0" anchor="t" anchorCtr="0">
            <a:normAutofit/>
          </a:bodyPr>
          <a:lstStyle>
            <a:lvl1pPr marL="0" indent="0">
              <a:buNone/>
              <a:defRPr lang="en-US" sz="1799" spc="0" baseline="0" dirty="0">
                <a:solidFill>
                  <a:schemeClr val="tx2"/>
                </a:solidFill>
                <a:latin typeface="+mj-lt"/>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4886" y="2799146"/>
            <a:ext cx="3035686" cy="1942138"/>
          </a:xfrm>
          <a:prstGeom prst="rect">
            <a:avLst/>
          </a:prstGeom>
        </p:spPr>
        <p:txBody>
          <a:bodyPr lIns="0" tIns="0" rIns="0" bIns="0" anchor="t" anchorCtr="0">
            <a:normAutofit/>
          </a:bodyPr>
          <a:lstStyle>
            <a:lvl1pPr marL="285664" indent="-285664">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2148557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99"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96219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 id="2147483703" r:id="rId7"/>
    <p:sldLayoutId id="2147483704"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4"/>
          </a:solidFill>
          <a:effectLst/>
          <a:latin typeface="Montserrat SemiBold" panose="00000700000000000000" pitchFamily="50" charset="0"/>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ontserrat Medium" panose="00000600000000000000" pitchFamily="50" charset="0"/>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ontserrat Medium" panose="00000600000000000000" pitchFamily="50" charset="0"/>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ontserrat Medium" panose="00000600000000000000" pitchFamily="50" charset="0"/>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ontserrat Medium" panose="00000600000000000000" pitchFamily="50" charset="0"/>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ontserrat Medium" panose="00000600000000000000" pitchFamily="50" charset="0"/>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hyperlink" Target="http://www.apsstrongschools.com/"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4163216" y="2188029"/>
            <a:ext cx="3860801" cy="2481941"/>
          </a:xfrm>
        </p:spPr>
        <p:txBody>
          <a:bodyPr>
            <a:normAutofit fontScale="90000"/>
          </a:bodyPr>
          <a:lstStyle/>
          <a:p>
            <a:r>
              <a:rPr lang="en-US" dirty="0"/>
              <a:t>GO Team Meeting</a:t>
            </a:r>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214811" y="4984334"/>
            <a:ext cx="3757612" cy="609600"/>
          </a:xfrm>
        </p:spPr>
        <p:txBody>
          <a:bodyPr/>
          <a:lstStyle/>
          <a:p>
            <a:r>
              <a:rPr lang="en-US" b="1" dirty="0">
                <a:solidFill>
                  <a:schemeClr val="accent5"/>
                </a:solidFill>
              </a:rPr>
              <a:t>April 23, 2026</a:t>
            </a:r>
            <a:endParaRPr lang="en-US" sz="2000" b="1" dirty="0">
              <a:solidFill>
                <a:schemeClr val="accent5"/>
              </a:solidFill>
            </a:endParaRPr>
          </a:p>
        </p:txBody>
      </p:sp>
      <p:sp>
        <p:nvSpPr>
          <p:cNvPr id="6" name="Text Placeholder 5">
            <a:extLst>
              <a:ext uri="{FF2B5EF4-FFF2-40B4-BE49-F238E27FC236}">
                <a16:creationId xmlns:a16="http://schemas.microsoft.com/office/drawing/2014/main" id="{E1A94CDC-0593-F75E-139D-E7603E2CFAAE}"/>
              </a:ext>
            </a:extLst>
          </p:cNvPr>
          <p:cNvSpPr>
            <a:spLocks noGrp="1"/>
          </p:cNvSpPr>
          <p:nvPr>
            <p:ph type="body" sz="quarter" idx="10"/>
          </p:nvPr>
        </p:nvSpPr>
        <p:spPr>
          <a:xfrm>
            <a:off x="4214811" y="1295400"/>
            <a:ext cx="3757612" cy="609600"/>
          </a:xfrm>
        </p:spPr>
        <p:txBody>
          <a:bodyPr/>
          <a:lstStyle/>
          <a:p>
            <a:r>
              <a:rPr lang="en-US" b="1" dirty="0">
                <a:solidFill>
                  <a:schemeClr val="accent5"/>
                </a:solidFill>
              </a:rPr>
              <a:t>M. Agnes Jones ES</a:t>
            </a:r>
          </a:p>
        </p:txBody>
      </p:sp>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720725" y="152400"/>
            <a:ext cx="5562600" cy="1143000"/>
          </a:xfrm>
        </p:spPr>
        <p:txBody>
          <a:bodyPr anchor="t">
            <a:noAutofit/>
          </a:bodyPr>
          <a:lstStyle/>
          <a:p>
            <a:pPr>
              <a:lnSpc>
                <a:spcPct val="100000"/>
              </a:lnSpc>
            </a:pPr>
            <a:r>
              <a:rPr lang="en-US" sz="4000" b="1" dirty="0">
                <a:solidFill>
                  <a:schemeClr val="accent4"/>
                </a:solidFill>
              </a:rPr>
              <a:t>Agenda</a:t>
            </a:r>
          </a:p>
        </p:txBody>
      </p:sp>
      <p:sp>
        <p:nvSpPr>
          <p:cNvPr id="3" name="Content Placeholder 2"/>
          <p:cNvSpPr>
            <a:spLocks noGrp="1"/>
          </p:cNvSpPr>
          <p:nvPr>
            <p:ph idx="1"/>
          </p:nvPr>
        </p:nvSpPr>
        <p:spPr>
          <a:xfrm>
            <a:off x="720724" y="1143000"/>
            <a:ext cx="7659688" cy="5156200"/>
          </a:xfrm>
        </p:spPr>
        <p:txBody>
          <a:bodyPr vert="horz" lIns="121899" tIns="60949" rIns="121899" bIns="60949" rtlCol="0" anchor="t">
            <a:noAutofit/>
          </a:bodyPr>
          <a:lstStyle/>
          <a:p>
            <a:pPr marL="342900" marR="0" lvl="0" indent="-342900">
              <a:lnSpc>
                <a:spcPct val="107000"/>
              </a:lnSpc>
              <a:spcBef>
                <a:spcPts val="0"/>
              </a:spcBef>
              <a:spcAft>
                <a:spcPts val="0"/>
              </a:spcAft>
              <a:buClr>
                <a:srgbClr val="F2F2F2"/>
              </a:buClr>
              <a:buFont typeface="+mj-lt"/>
              <a:buAutoNum type="romanUcPeriod"/>
            </a:pPr>
            <a:r>
              <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Call to Order</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F2F2F2"/>
              </a:buClr>
              <a:buFont typeface="+mj-lt"/>
              <a:buAutoNum type="romanUcPeriod"/>
            </a:pPr>
            <a:r>
              <a:rPr lang="en-US" sz="1600" b="1" dirty="0">
                <a:effectLst/>
                <a:latin typeface="Calibri"/>
                <a:ea typeface="Calibri"/>
                <a:cs typeface="Arial"/>
              </a:rPr>
              <a:t>Roll Call; Establish Quorum </a:t>
            </a:r>
            <a:endParaRPr lang="en-US" sz="1600" dirty="0">
              <a:effectLst/>
              <a:latin typeface="Calibri"/>
              <a:ea typeface="Calibri"/>
              <a:cs typeface="Arial"/>
            </a:endParaRPr>
          </a:p>
          <a:p>
            <a:pPr marL="342900" marR="0" lvl="0" indent="-342900">
              <a:lnSpc>
                <a:spcPct val="107000"/>
              </a:lnSpc>
              <a:spcBef>
                <a:spcPts val="0"/>
              </a:spcBef>
              <a:spcAft>
                <a:spcPts val="0"/>
              </a:spcAft>
              <a:buClr>
                <a:srgbClr val="F2F2F2"/>
              </a:buClr>
              <a:buFont typeface="+mj-lt"/>
              <a:buAutoNum type="romanUcPeriod"/>
            </a:pPr>
            <a:r>
              <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Action Items </a:t>
            </a:r>
            <a:endParaRPr lang="en-US" sz="1600" b="1" i="1" dirty="0">
              <a:solidFill>
                <a:srgbClr val="0083A9"/>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Clr>
                <a:srgbClr val="F2F2F2"/>
              </a:buClr>
              <a:buFont typeface="+mj-lt"/>
              <a:buAutoNum type="romanUcPeriod"/>
            </a:pPr>
            <a:r>
              <a:rPr lang="en-US"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Approval of Agenda </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Clr>
                <a:srgbClr val="F2F2F2"/>
              </a:buClr>
              <a:buFont typeface="+mj-lt"/>
              <a:buAutoNum type="alphaLcPeriod"/>
            </a:pPr>
            <a:r>
              <a:rPr lang="en-US"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F2F2F2"/>
              </a:buClr>
              <a:buFont typeface="+mj-lt"/>
              <a:buAutoNum type="romanUcPeriod"/>
            </a:pPr>
            <a:r>
              <a:rPr lang="en-US" sz="1600" b="1" dirty="0">
                <a:solidFill>
                  <a:schemeClr val="tx1"/>
                </a:solidFill>
                <a:effectLst/>
                <a:latin typeface="Calibri"/>
                <a:ea typeface="Calibri"/>
                <a:cs typeface="Arial"/>
              </a:rPr>
              <a:t>Discussion Items</a:t>
            </a:r>
            <a:r>
              <a:rPr lang="en-US" sz="1600" b="1" dirty="0">
                <a:noFill/>
                <a:effectLst/>
                <a:latin typeface="Calibri"/>
                <a:ea typeface="Calibri"/>
                <a:cs typeface="Arial"/>
              </a:rPr>
              <a:t> </a:t>
            </a:r>
          </a:p>
          <a:p>
            <a:pPr marL="769545" lvl="1" indent="-342900">
              <a:lnSpc>
                <a:spcPct val="107000"/>
              </a:lnSpc>
              <a:spcBef>
                <a:spcPts val="0"/>
              </a:spcBef>
              <a:buClr>
                <a:srgbClr val="F2F2F2"/>
              </a:buClr>
              <a:buFont typeface="+mj-lt"/>
              <a:buAutoNum type="alphaLcPeriod"/>
            </a:pPr>
            <a:r>
              <a:rPr lang="en-US" sz="1600" dirty="0">
                <a:latin typeface="Calibri"/>
                <a:ea typeface="Calibri"/>
                <a:cs typeface="Arial"/>
              </a:rPr>
              <a:t>2026</a:t>
            </a:r>
            <a:r>
              <a:rPr lang="en-US" sz="1600" dirty="0">
                <a:effectLst/>
                <a:latin typeface="Calibri"/>
                <a:ea typeface="Calibri"/>
                <a:cs typeface="Arial"/>
              </a:rPr>
              <a:t> Spring MAP results</a:t>
            </a:r>
          </a:p>
          <a:p>
            <a:pPr marL="742950" lvl="1" indent="-285750">
              <a:lnSpc>
                <a:spcPct val="107000"/>
              </a:lnSpc>
              <a:spcBef>
                <a:spcPts val="0"/>
              </a:spcBef>
              <a:buClr>
                <a:srgbClr val="F2F2F2"/>
              </a:buClr>
              <a:buFont typeface="+mj-lt"/>
              <a:buAutoNum type="alphaLcPeriod"/>
            </a:pPr>
            <a:r>
              <a:rPr lang="en-US" sz="1600" dirty="0">
                <a:latin typeface="Calibri"/>
                <a:ea typeface="Calibri"/>
                <a:cs typeface="Arial"/>
              </a:rPr>
              <a:t>Pulse Check: Planning for 2026-2027</a:t>
            </a:r>
            <a:endParaRPr lang="en-US" sz="1600" dirty="0">
              <a:effectLst/>
              <a:latin typeface="Calibri"/>
              <a:ea typeface="Calibri"/>
              <a:cs typeface="Arial"/>
            </a:endParaRPr>
          </a:p>
          <a:p>
            <a:pPr marL="342900" marR="0" lvl="0" indent="-342900">
              <a:lnSpc>
                <a:spcPct val="107000"/>
              </a:lnSpc>
              <a:spcBef>
                <a:spcPts val="0"/>
              </a:spcBef>
              <a:spcAft>
                <a:spcPts val="0"/>
              </a:spcAft>
              <a:buClr>
                <a:srgbClr val="F2F2F2"/>
              </a:buClr>
              <a:buFont typeface="+mj-lt"/>
              <a:buAutoNum type="romanUcPeriod"/>
            </a:pPr>
            <a:r>
              <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Information Items </a:t>
            </a:r>
            <a:endParaRPr lang="en-US" sz="1600" b="1" i="1" dirty="0">
              <a:solidFill>
                <a:srgbClr val="0083A9"/>
              </a:solidFill>
              <a:latin typeface="Calibri" panose="020F0502020204030204" pitchFamily="34" charset="0"/>
              <a:ea typeface="Calibri" panose="020F0502020204030204" pitchFamily="34" charset="0"/>
              <a:cs typeface="Arial" panose="020B0604020202020204" pitchFamily="34" charset="0"/>
            </a:endParaRPr>
          </a:p>
          <a:p>
            <a:pPr marL="769545" lvl="1" indent="-342900">
              <a:lnSpc>
                <a:spcPct val="107000"/>
              </a:lnSpc>
              <a:spcBef>
                <a:spcPts val="0"/>
              </a:spcBef>
              <a:buClr>
                <a:srgbClr val="F2F2F2"/>
              </a:buClr>
              <a:buFont typeface="+mj-lt"/>
              <a:buAutoNum type="alphaLcPeriod"/>
            </a:pPr>
            <a:r>
              <a:rPr lang="en-US"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Principal’s Report</a:t>
            </a:r>
          </a:p>
          <a:p>
            <a:pPr marL="1169035" lvl="2" indent="-285750">
              <a:lnSpc>
                <a:spcPct val="107000"/>
              </a:lnSpc>
              <a:spcBef>
                <a:spcPts val="0"/>
              </a:spcBef>
              <a:buClr>
                <a:srgbClr val="F2F2F2"/>
              </a:buClr>
              <a:buFont typeface="+mj-lt"/>
              <a:buAutoNum type="alphaLcPeriod"/>
            </a:pPr>
            <a:r>
              <a:rPr lang="en-US" sz="1600" dirty="0">
                <a:latin typeface="Calibri"/>
                <a:ea typeface="Calibri"/>
                <a:cs typeface="Arial"/>
              </a:rPr>
              <a:t>2025-2026 Family Engagement and/or Partnership Highlights</a:t>
            </a:r>
            <a:endParaRPr lang="en-US" sz="1600" dirty="0">
              <a:effectLst/>
              <a:latin typeface="Calibri"/>
              <a:ea typeface="Calibri"/>
              <a:cs typeface="Arial"/>
            </a:endParaRPr>
          </a:p>
          <a:p>
            <a:pPr marL="742950" lvl="1" indent="-285750">
              <a:lnSpc>
                <a:spcPct val="107000"/>
              </a:lnSpc>
              <a:spcBef>
                <a:spcPts val="0"/>
              </a:spcBef>
              <a:buClr>
                <a:srgbClr val="F2F2F2"/>
              </a:buClr>
              <a:buFont typeface="+mj-lt"/>
              <a:buAutoNum type="alphaLcPeriod"/>
            </a:pPr>
            <a:r>
              <a:rPr lang="en-US" sz="1600" dirty="0">
                <a:effectLst/>
                <a:latin typeface="Calibri"/>
                <a:ea typeface="Calibri"/>
                <a:cs typeface="Arial"/>
              </a:rPr>
              <a:t>Cluster Advisory Team Report – </a:t>
            </a:r>
            <a:r>
              <a:rPr lang="en-US" sz="1600" dirty="0">
                <a:latin typeface="Calibri"/>
                <a:ea typeface="Calibri"/>
                <a:cs typeface="Arial"/>
              </a:rPr>
              <a:t>3/4/2026 and 4/21/2026</a:t>
            </a:r>
            <a:endParaRPr lang="en-US" sz="1600" dirty="0">
              <a:effectLst/>
              <a:latin typeface="Calibri"/>
              <a:ea typeface="Calibri"/>
              <a:cs typeface="Arial"/>
            </a:endParaRPr>
          </a:p>
          <a:p>
            <a:pPr marL="742950" marR="0" lvl="1" indent="-285750">
              <a:lnSpc>
                <a:spcPct val="107000"/>
              </a:lnSpc>
              <a:spcBef>
                <a:spcPts val="0"/>
              </a:spcBef>
              <a:spcAft>
                <a:spcPts val="0"/>
              </a:spcAft>
              <a:buClr>
                <a:srgbClr val="F2F2F2"/>
              </a:buClr>
              <a:buFont typeface="+mj-lt"/>
              <a:buAutoNum type="alphaLcPeriod"/>
            </a:pPr>
            <a:r>
              <a:rPr lang="en-US" sz="1600" dirty="0">
                <a:solidFill>
                  <a:schemeClr val="tx1"/>
                </a:solidFill>
                <a:effectLst/>
                <a:latin typeface="Calibri" panose="020F0502020204030204" pitchFamily="34" charset="0"/>
                <a:ea typeface="Calibri" panose="020F0502020204030204" pitchFamily="34" charset="0"/>
                <a:cs typeface="Arial" panose="020B0604020202020204" pitchFamily="34" charset="0"/>
              </a:rPr>
              <a:t>GO Team Elections </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F2F2F2"/>
              </a:buClr>
              <a:buFont typeface="+mj-lt"/>
              <a:buAutoNum type="romanUcPeriod"/>
            </a:pPr>
            <a:r>
              <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Announcements</a:t>
            </a:r>
            <a:r>
              <a:rPr lang="en-US" sz="1600" b="1" dirty="0">
                <a:noFill/>
                <a:effectLst/>
                <a:latin typeface="Calibri" panose="020F0502020204030204" pitchFamily="34" charset="0"/>
                <a:ea typeface="Calibri" panose="020F0502020204030204" pitchFamily="34" charset="0"/>
                <a:cs typeface="Arial" panose="020B0604020202020204" pitchFamily="34" charset="0"/>
              </a:rPr>
              <a:t> </a:t>
            </a:r>
            <a:endParaRPr lang="en-US" sz="1600" b="1" i="1" dirty="0">
              <a:solidFill>
                <a:srgbClr val="0083A9"/>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Clr>
                <a:srgbClr val="F2F2F2"/>
              </a:buClr>
              <a:buFont typeface="+mj-lt"/>
              <a:buAutoNum type="romanUcPeriod"/>
            </a:pPr>
            <a:r>
              <a:rPr lang="en-US" sz="16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Adjournment</a:t>
            </a:r>
            <a:endParaRPr lang="en-US" sz="1600" dirty="0"/>
          </a:p>
        </p:txBody>
      </p:sp>
    </p:spTree>
    <p:extLst>
      <p:ext uri="{BB962C8B-B14F-4D97-AF65-F5344CB8AC3E}">
        <p14:creationId xmlns:p14="http://schemas.microsoft.com/office/powerpoint/2010/main" val="13972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20B0B-BCC1-4BED-BF4D-17691AE321AC}"/>
              </a:ext>
            </a:extLst>
          </p:cNvPr>
          <p:cNvSpPr>
            <a:spLocks noGrp="1"/>
          </p:cNvSpPr>
          <p:nvPr>
            <p:ph type="title"/>
          </p:nvPr>
        </p:nvSpPr>
        <p:spPr>
          <a:xfrm>
            <a:off x="379412" y="990600"/>
            <a:ext cx="3886199" cy="1143000"/>
          </a:xfrm>
        </p:spPr>
        <p:txBody>
          <a:bodyPr>
            <a:normAutofit fontScale="90000"/>
          </a:bodyPr>
          <a:lstStyle/>
          <a:p>
            <a:r>
              <a:rPr lang="en-US" dirty="0">
                <a:latin typeface="Montserrat SemiBold"/>
              </a:rPr>
              <a:t>2026 Spring</a:t>
            </a:r>
            <a:br>
              <a:rPr lang="en-US" dirty="0"/>
            </a:br>
            <a:r>
              <a:rPr lang="en-US" dirty="0">
                <a:latin typeface="Montserrat SemiBold"/>
              </a:rPr>
              <a:t>MAP Results</a:t>
            </a:r>
          </a:p>
        </p:txBody>
      </p:sp>
      <p:pic>
        <p:nvPicPr>
          <p:cNvPr id="5" name="Graphic 4" descr="sketch of trophy on top of stack of books">
            <a:extLst>
              <a:ext uri="{FF2B5EF4-FFF2-40B4-BE49-F238E27FC236}">
                <a16:creationId xmlns:a16="http://schemas.microsoft.com/office/drawing/2014/main" id="{382A4C56-4887-E643-AA59-89B7118B85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13212" y="3962400"/>
            <a:ext cx="1531180" cy="2041573"/>
          </a:xfrm>
          <a:prstGeom prst="rect">
            <a:avLst/>
          </a:prstGeom>
        </p:spPr>
      </p:pic>
      <p:sp>
        <p:nvSpPr>
          <p:cNvPr id="11" name="Text Placeholder 2">
            <a:extLst>
              <a:ext uri="{FF2B5EF4-FFF2-40B4-BE49-F238E27FC236}">
                <a16:creationId xmlns:a16="http://schemas.microsoft.com/office/drawing/2014/main" id="{F41A1B89-DB1A-2123-907D-103A9D8B7A60}"/>
              </a:ext>
            </a:extLst>
          </p:cNvPr>
          <p:cNvSpPr>
            <a:spLocks noGrp="1"/>
          </p:cNvSpPr>
          <p:nvPr>
            <p:ph type="body" sz="quarter" idx="11"/>
          </p:nvPr>
        </p:nvSpPr>
        <p:spPr>
          <a:xfrm>
            <a:off x="6383304" y="1782786"/>
            <a:ext cx="5410200" cy="2865414"/>
          </a:xfrm>
        </p:spPr>
        <p:txBody>
          <a:bodyPr/>
          <a:lstStyle/>
          <a:p>
            <a:pPr marL="0" indent="0">
              <a:lnSpc>
                <a:spcPct val="100000"/>
              </a:lnSpc>
              <a:buClr>
                <a:schemeClr val="bg1"/>
              </a:buClr>
              <a:buNone/>
            </a:pPr>
            <a:r>
              <a:rPr lang="en-US" sz="3200" b="1" u="sng" dirty="0">
                <a:solidFill>
                  <a:schemeClr val="accent1"/>
                </a:solidFill>
              </a:rPr>
              <a:t>Data Points to Consider</a:t>
            </a:r>
          </a:p>
          <a:p>
            <a:pPr>
              <a:lnSpc>
                <a:spcPts val="2000"/>
              </a:lnSpc>
            </a:pPr>
            <a:r>
              <a:rPr lang="en-US" b="1" dirty="0"/>
              <a:t>Spring Results</a:t>
            </a:r>
          </a:p>
          <a:p>
            <a:pPr>
              <a:lnSpc>
                <a:spcPts val="2000"/>
              </a:lnSpc>
              <a:buClr>
                <a:schemeClr val="bg1"/>
              </a:buClr>
            </a:pPr>
            <a:r>
              <a:rPr lang="en-US" b="1" dirty="0"/>
              <a:t>Fall to Spring Comparison</a:t>
            </a:r>
          </a:p>
          <a:p>
            <a:pPr lvl="1">
              <a:lnSpc>
                <a:spcPts val="2000"/>
              </a:lnSpc>
            </a:pPr>
            <a:r>
              <a:rPr lang="en-US" dirty="0"/>
              <a:t>Literacy</a:t>
            </a:r>
          </a:p>
          <a:p>
            <a:pPr lvl="1">
              <a:lnSpc>
                <a:spcPts val="2000"/>
              </a:lnSpc>
            </a:pPr>
            <a:r>
              <a:rPr lang="en-US" dirty="0"/>
              <a:t>Numeracy</a:t>
            </a:r>
          </a:p>
        </p:txBody>
      </p:sp>
    </p:spTree>
    <p:extLst>
      <p:ext uri="{BB962C8B-B14F-4D97-AF65-F5344CB8AC3E}">
        <p14:creationId xmlns:p14="http://schemas.microsoft.com/office/powerpoint/2010/main" val="26455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BF7BAD9-A935-9A0E-1306-B62F065E80C5}"/>
              </a:ext>
            </a:extLst>
          </p:cNvPr>
          <p:cNvPicPr>
            <a:picLocks noGrp="1" noChangeAspect="1"/>
          </p:cNvPicPr>
          <p:nvPr>
            <p:ph idx="10"/>
          </p:nvPr>
        </p:nvPicPr>
        <p:blipFill>
          <a:blip r:embed="rId3"/>
          <a:stretch>
            <a:fillRect/>
          </a:stretch>
        </p:blipFill>
        <p:spPr>
          <a:xfrm>
            <a:off x="2690640" y="1193800"/>
            <a:ext cx="8331546" cy="4470400"/>
          </a:xfrm>
          <a:prstGeom prst="rect">
            <a:avLst/>
          </a:prstGeom>
        </p:spPr>
      </p:pic>
      <p:sp>
        <p:nvSpPr>
          <p:cNvPr id="6" name="TextBox 5">
            <a:extLst>
              <a:ext uri="{FF2B5EF4-FFF2-40B4-BE49-F238E27FC236}">
                <a16:creationId xmlns:a16="http://schemas.microsoft.com/office/drawing/2014/main" id="{F40A39D9-E705-5435-F72E-88992BC1BF69}"/>
              </a:ext>
            </a:extLst>
          </p:cNvPr>
          <p:cNvSpPr txBox="1"/>
          <p:nvPr/>
        </p:nvSpPr>
        <p:spPr>
          <a:xfrm>
            <a:off x="3048000" y="2706331"/>
            <a:ext cx="6096000" cy="461665"/>
          </a:xfrm>
          <a:prstGeom prst="rect">
            <a:avLst/>
          </a:prstGeom>
          <a:noFill/>
        </p:spPr>
        <p:txBody>
          <a:bodyPr wrap="square">
            <a:spAutoFit/>
          </a:bodyPr>
          <a:lstStyle/>
          <a:p>
            <a:endParaRPr lang="en-US" dirty="0"/>
          </a:p>
        </p:txBody>
      </p:sp>
      <p:sp>
        <p:nvSpPr>
          <p:cNvPr id="10" name="Title 9">
            <a:extLst>
              <a:ext uri="{FF2B5EF4-FFF2-40B4-BE49-F238E27FC236}">
                <a16:creationId xmlns:a16="http://schemas.microsoft.com/office/drawing/2014/main" id="{306B0275-70C6-9BCE-E38D-87F98AFD21C5}"/>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91766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68A64-F228-1F16-5569-1E30D397FDF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99FB945-0A93-6AD6-8FD8-2F62540FF188}"/>
              </a:ext>
            </a:extLst>
          </p:cNvPr>
          <p:cNvSpPr txBox="1"/>
          <p:nvPr/>
        </p:nvSpPr>
        <p:spPr>
          <a:xfrm>
            <a:off x="3048000" y="2706331"/>
            <a:ext cx="6096000" cy="461665"/>
          </a:xfrm>
          <a:prstGeom prst="rect">
            <a:avLst/>
          </a:prstGeom>
          <a:noFill/>
        </p:spPr>
        <p:txBody>
          <a:bodyPr wrap="square">
            <a:spAutoFit/>
          </a:bodyPr>
          <a:lstStyle/>
          <a:p>
            <a:endParaRPr lang="en-US" dirty="0"/>
          </a:p>
        </p:txBody>
      </p:sp>
      <p:pic>
        <p:nvPicPr>
          <p:cNvPr id="10" name="Content Placeholder 9">
            <a:extLst>
              <a:ext uri="{FF2B5EF4-FFF2-40B4-BE49-F238E27FC236}">
                <a16:creationId xmlns:a16="http://schemas.microsoft.com/office/drawing/2014/main" id="{E4C161DD-9F61-CD71-BA7C-D07F4438E469}"/>
              </a:ext>
            </a:extLst>
          </p:cNvPr>
          <p:cNvPicPr>
            <a:picLocks noGrp="1" noChangeAspect="1"/>
          </p:cNvPicPr>
          <p:nvPr>
            <p:ph idx="10"/>
          </p:nvPr>
        </p:nvPicPr>
        <p:blipFill>
          <a:blip r:embed="rId3"/>
          <a:stretch>
            <a:fillRect/>
          </a:stretch>
        </p:blipFill>
        <p:spPr>
          <a:xfrm>
            <a:off x="2208212" y="800100"/>
            <a:ext cx="9805086" cy="5257800"/>
          </a:xfrm>
          <a:prstGeom prst="rect">
            <a:avLst/>
          </a:prstGeom>
        </p:spPr>
      </p:pic>
    </p:spTree>
    <p:extLst>
      <p:ext uri="{BB962C8B-B14F-4D97-AF65-F5344CB8AC3E}">
        <p14:creationId xmlns:p14="http://schemas.microsoft.com/office/powerpoint/2010/main" val="270604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FE62A-68A2-1975-C3EF-A055C1567EA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55C4450-13EC-77F2-3112-5AD61C732D17}"/>
              </a:ext>
            </a:extLst>
          </p:cNvPr>
          <p:cNvSpPr txBox="1"/>
          <p:nvPr/>
        </p:nvSpPr>
        <p:spPr>
          <a:xfrm>
            <a:off x="3048000" y="2706331"/>
            <a:ext cx="6096000" cy="461665"/>
          </a:xfrm>
          <a:prstGeom prst="rect">
            <a:avLst/>
          </a:prstGeom>
          <a:noFill/>
        </p:spPr>
        <p:txBody>
          <a:bodyPr wrap="square">
            <a:spAutoFit/>
          </a:bodyPr>
          <a:lstStyle/>
          <a:p>
            <a:endParaRPr lang="en-US" dirty="0"/>
          </a:p>
        </p:txBody>
      </p:sp>
      <p:sp>
        <p:nvSpPr>
          <p:cNvPr id="4" name="Content Placeholder 3">
            <a:extLst>
              <a:ext uri="{FF2B5EF4-FFF2-40B4-BE49-F238E27FC236}">
                <a16:creationId xmlns:a16="http://schemas.microsoft.com/office/drawing/2014/main" id="{382F4F41-DADF-D58F-CCA3-5F359A84B09E}"/>
              </a:ext>
            </a:extLst>
          </p:cNvPr>
          <p:cNvSpPr>
            <a:spLocks noGrp="1"/>
          </p:cNvSpPr>
          <p:nvPr>
            <p:ph idx="10"/>
          </p:nvPr>
        </p:nvSpPr>
        <p:spPr/>
        <p:txBody>
          <a:bodyPr/>
          <a:lstStyle/>
          <a:p>
            <a:endParaRPr lang="en-US"/>
          </a:p>
        </p:txBody>
      </p:sp>
      <p:pic>
        <p:nvPicPr>
          <p:cNvPr id="7" name="Picture 6">
            <a:extLst>
              <a:ext uri="{FF2B5EF4-FFF2-40B4-BE49-F238E27FC236}">
                <a16:creationId xmlns:a16="http://schemas.microsoft.com/office/drawing/2014/main" id="{BDD5E83A-EF91-3BD0-D1BE-BE2511EC2685}"/>
              </a:ext>
            </a:extLst>
          </p:cNvPr>
          <p:cNvPicPr>
            <a:picLocks noChangeAspect="1"/>
          </p:cNvPicPr>
          <p:nvPr/>
        </p:nvPicPr>
        <p:blipFill>
          <a:blip r:embed="rId3"/>
          <a:stretch>
            <a:fillRect/>
          </a:stretch>
        </p:blipFill>
        <p:spPr>
          <a:xfrm>
            <a:off x="2132012" y="960704"/>
            <a:ext cx="9828267" cy="5305839"/>
          </a:xfrm>
          <a:prstGeom prst="rect">
            <a:avLst/>
          </a:prstGeom>
        </p:spPr>
      </p:pic>
      <p:sp>
        <p:nvSpPr>
          <p:cNvPr id="10" name="Title 9">
            <a:extLst>
              <a:ext uri="{FF2B5EF4-FFF2-40B4-BE49-F238E27FC236}">
                <a16:creationId xmlns:a16="http://schemas.microsoft.com/office/drawing/2014/main" id="{DA6B2BE0-70C2-AEB5-2382-BF6CC3F3715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97142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262DC-15F5-C9D2-174D-B5340AA6A1C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CA7E890-F825-AC97-2236-864FB8B46694}"/>
              </a:ext>
            </a:extLst>
          </p:cNvPr>
          <p:cNvSpPr>
            <a:spLocks noGrp="1"/>
          </p:cNvSpPr>
          <p:nvPr>
            <p:ph idx="10"/>
          </p:nvPr>
        </p:nvSpPr>
        <p:spPr/>
        <p:txBody>
          <a:bodyPr/>
          <a:lstStyle/>
          <a:p>
            <a:endParaRPr lang="en-US"/>
          </a:p>
        </p:txBody>
      </p:sp>
      <p:pic>
        <p:nvPicPr>
          <p:cNvPr id="7" name="Picture 6">
            <a:extLst>
              <a:ext uri="{FF2B5EF4-FFF2-40B4-BE49-F238E27FC236}">
                <a16:creationId xmlns:a16="http://schemas.microsoft.com/office/drawing/2014/main" id="{E6600436-4091-695E-4774-AD321011135E}"/>
              </a:ext>
            </a:extLst>
          </p:cNvPr>
          <p:cNvPicPr>
            <a:picLocks noChangeAspect="1"/>
          </p:cNvPicPr>
          <p:nvPr/>
        </p:nvPicPr>
        <p:blipFill>
          <a:blip r:embed="rId3"/>
          <a:stretch>
            <a:fillRect/>
          </a:stretch>
        </p:blipFill>
        <p:spPr>
          <a:xfrm>
            <a:off x="2221767" y="1028363"/>
            <a:ext cx="9802689" cy="5270837"/>
          </a:xfrm>
          <a:prstGeom prst="rect">
            <a:avLst/>
          </a:prstGeom>
        </p:spPr>
      </p:pic>
      <p:sp>
        <p:nvSpPr>
          <p:cNvPr id="10" name="Title 9">
            <a:extLst>
              <a:ext uri="{FF2B5EF4-FFF2-40B4-BE49-F238E27FC236}">
                <a16:creationId xmlns:a16="http://schemas.microsoft.com/office/drawing/2014/main" id="{8DB00C01-E544-6FE0-B28D-C63ACD993E7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43752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112B-4466-BE3A-40E5-C7E03E1E161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C62D528-CCF9-4826-84B0-0FC7AD85F987}"/>
              </a:ext>
            </a:extLst>
          </p:cNvPr>
          <p:cNvSpPr txBox="1"/>
          <p:nvPr/>
        </p:nvSpPr>
        <p:spPr>
          <a:xfrm>
            <a:off x="3048000" y="2706331"/>
            <a:ext cx="6096000" cy="461665"/>
          </a:xfrm>
          <a:prstGeom prst="rect">
            <a:avLst/>
          </a:prstGeom>
          <a:noFill/>
        </p:spPr>
        <p:txBody>
          <a:bodyPr wrap="square">
            <a:spAutoFit/>
          </a:bodyPr>
          <a:lstStyle/>
          <a:p>
            <a:endParaRPr lang="en-US" dirty="0"/>
          </a:p>
        </p:txBody>
      </p:sp>
      <p:sp>
        <p:nvSpPr>
          <p:cNvPr id="4" name="Content Placeholder 3">
            <a:extLst>
              <a:ext uri="{FF2B5EF4-FFF2-40B4-BE49-F238E27FC236}">
                <a16:creationId xmlns:a16="http://schemas.microsoft.com/office/drawing/2014/main" id="{0FEDE95B-AEDE-BE56-B5B2-B7DA5F7D9EF1}"/>
              </a:ext>
            </a:extLst>
          </p:cNvPr>
          <p:cNvSpPr>
            <a:spLocks noGrp="1"/>
          </p:cNvSpPr>
          <p:nvPr>
            <p:ph idx="10"/>
          </p:nvPr>
        </p:nvSpPr>
        <p:spPr/>
        <p:txBody>
          <a:bodyPr/>
          <a:lstStyle/>
          <a:p>
            <a:endParaRPr lang="en-US"/>
          </a:p>
        </p:txBody>
      </p:sp>
      <p:pic>
        <p:nvPicPr>
          <p:cNvPr id="7" name="Picture 6">
            <a:extLst>
              <a:ext uri="{FF2B5EF4-FFF2-40B4-BE49-F238E27FC236}">
                <a16:creationId xmlns:a16="http://schemas.microsoft.com/office/drawing/2014/main" id="{A6F88D77-BB76-F4FC-D6C1-0B047341F462}"/>
              </a:ext>
            </a:extLst>
          </p:cNvPr>
          <p:cNvPicPr>
            <a:picLocks noChangeAspect="1"/>
          </p:cNvPicPr>
          <p:nvPr/>
        </p:nvPicPr>
        <p:blipFill>
          <a:blip r:embed="rId3"/>
          <a:stretch>
            <a:fillRect/>
          </a:stretch>
        </p:blipFill>
        <p:spPr>
          <a:xfrm>
            <a:off x="2227555" y="915861"/>
            <a:ext cx="9791114" cy="5383339"/>
          </a:xfrm>
          <a:prstGeom prst="rect">
            <a:avLst/>
          </a:prstGeom>
        </p:spPr>
      </p:pic>
      <p:sp>
        <p:nvSpPr>
          <p:cNvPr id="10" name="Title 9">
            <a:extLst>
              <a:ext uri="{FF2B5EF4-FFF2-40B4-BE49-F238E27FC236}">
                <a16:creationId xmlns:a16="http://schemas.microsoft.com/office/drawing/2014/main" id="{246D8080-AD0C-2304-A0C8-4D3DE67527EB}"/>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76633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1E84-D4C3-6D69-DE40-73C88CF3D7B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0AFD10B-0823-05BC-8BFD-A587D96E0BE4}"/>
              </a:ext>
            </a:extLst>
          </p:cNvPr>
          <p:cNvSpPr txBox="1"/>
          <p:nvPr/>
        </p:nvSpPr>
        <p:spPr>
          <a:xfrm>
            <a:off x="3048000" y="2706331"/>
            <a:ext cx="6096000" cy="461665"/>
          </a:xfrm>
          <a:prstGeom prst="rect">
            <a:avLst/>
          </a:prstGeom>
          <a:noFill/>
        </p:spPr>
        <p:txBody>
          <a:bodyPr wrap="square">
            <a:spAutoFit/>
          </a:bodyPr>
          <a:lstStyle/>
          <a:p>
            <a:endParaRPr lang="en-US" dirty="0"/>
          </a:p>
        </p:txBody>
      </p:sp>
      <p:sp>
        <p:nvSpPr>
          <p:cNvPr id="4" name="Content Placeholder 3">
            <a:extLst>
              <a:ext uri="{FF2B5EF4-FFF2-40B4-BE49-F238E27FC236}">
                <a16:creationId xmlns:a16="http://schemas.microsoft.com/office/drawing/2014/main" id="{77974449-6D13-544B-72AB-33DDC6C979D0}"/>
              </a:ext>
            </a:extLst>
          </p:cNvPr>
          <p:cNvSpPr>
            <a:spLocks noGrp="1"/>
          </p:cNvSpPr>
          <p:nvPr>
            <p:ph idx="10"/>
          </p:nvPr>
        </p:nvSpPr>
        <p:spPr/>
        <p:txBody>
          <a:bodyPr/>
          <a:lstStyle/>
          <a:p>
            <a:endParaRPr lang="en-US"/>
          </a:p>
        </p:txBody>
      </p:sp>
      <p:pic>
        <p:nvPicPr>
          <p:cNvPr id="7" name="Picture 6">
            <a:extLst>
              <a:ext uri="{FF2B5EF4-FFF2-40B4-BE49-F238E27FC236}">
                <a16:creationId xmlns:a16="http://schemas.microsoft.com/office/drawing/2014/main" id="{2C974B33-2E68-989C-E6DA-A19182C09E9B}"/>
              </a:ext>
            </a:extLst>
          </p:cNvPr>
          <p:cNvPicPr>
            <a:picLocks noChangeAspect="1"/>
          </p:cNvPicPr>
          <p:nvPr/>
        </p:nvPicPr>
        <p:blipFill>
          <a:blip r:embed="rId3"/>
          <a:stretch>
            <a:fillRect/>
          </a:stretch>
        </p:blipFill>
        <p:spPr>
          <a:xfrm>
            <a:off x="2386780" y="1295400"/>
            <a:ext cx="9472663" cy="5089404"/>
          </a:xfrm>
          <a:prstGeom prst="rect">
            <a:avLst/>
          </a:prstGeom>
        </p:spPr>
      </p:pic>
      <p:sp>
        <p:nvSpPr>
          <p:cNvPr id="10" name="Title 9">
            <a:extLst>
              <a:ext uri="{FF2B5EF4-FFF2-40B4-BE49-F238E27FC236}">
                <a16:creationId xmlns:a16="http://schemas.microsoft.com/office/drawing/2014/main" id="{68502567-A4BE-A44B-FA38-7B7403B4118E}"/>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618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6D96-9039-F8A5-22DE-3C374BEF3DE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F0731DA-6EA3-7572-1351-A3F0E0ADA603}"/>
              </a:ext>
            </a:extLst>
          </p:cNvPr>
          <p:cNvSpPr txBox="1"/>
          <p:nvPr/>
        </p:nvSpPr>
        <p:spPr>
          <a:xfrm>
            <a:off x="3048000" y="2706331"/>
            <a:ext cx="6096000" cy="461665"/>
          </a:xfrm>
          <a:prstGeom prst="rect">
            <a:avLst/>
          </a:prstGeom>
          <a:noFill/>
        </p:spPr>
        <p:txBody>
          <a:bodyPr wrap="square">
            <a:spAutoFit/>
          </a:bodyPr>
          <a:lstStyle/>
          <a:p>
            <a:endParaRPr lang="en-US" dirty="0"/>
          </a:p>
        </p:txBody>
      </p:sp>
      <p:sp>
        <p:nvSpPr>
          <p:cNvPr id="4" name="Content Placeholder 3">
            <a:extLst>
              <a:ext uri="{FF2B5EF4-FFF2-40B4-BE49-F238E27FC236}">
                <a16:creationId xmlns:a16="http://schemas.microsoft.com/office/drawing/2014/main" id="{6CCE2BD2-80A3-B167-6961-F59D3EF31AC6}"/>
              </a:ext>
            </a:extLst>
          </p:cNvPr>
          <p:cNvSpPr>
            <a:spLocks noGrp="1"/>
          </p:cNvSpPr>
          <p:nvPr>
            <p:ph idx="10"/>
          </p:nvPr>
        </p:nvSpPr>
        <p:spPr/>
        <p:txBody>
          <a:bodyPr/>
          <a:lstStyle/>
          <a:p>
            <a:endParaRPr lang="en-US"/>
          </a:p>
        </p:txBody>
      </p:sp>
      <p:pic>
        <p:nvPicPr>
          <p:cNvPr id="7" name="Picture 6">
            <a:extLst>
              <a:ext uri="{FF2B5EF4-FFF2-40B4-BE49-F238E27FC236}">
                <a16:creationId xmlns:a16="http://schemas.microsoft.com/office/drawing/2014/main" id="{CA938666-4BD9-31EA-C420-2FF0D05C758C}"/>
              </a:ext>
            </a:extLst>
          </p:cNvPr>
          <p:cNvPicPr>
            <a:picLocks noChangeAspect="1"/>
          </p:cNvPicPr>
          <p:nvPr/>
        </p:nvPicPr>
        <p:blipFill>
          <a:blip r:embed="rId3"/>
          <a:stretch>
            <a:fillRect/>
          </a:stretch>
        </p:blipFill>
        <p:spPr>
          <a:xfrm>
            <a:off x="2363464" y="1295400"/>
            <a:ext cx="9519296" cy="5141113"/>
          </a:xfrm>
          <a:prstGeom prst="rect">
            <a:avLst/>
          </a:prstGeom>
        </p:spPr>
      </p:pic>
      <p:sp>
        <p:nvSpPr>
          <p:cNvPr id="10" name="Title 9">
            <a:extLst>
              <a:ext uri="{FF2B5EF4-FFF2-40B4-BE49-F238E27FC236}">
                <a16:creationId xmlns:a16="http://schemas.microsoft.com/office/drawing/2014/main" id="{9577D2BE-7AA0-8D0F-D1AF-F97AE69500C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62632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485C6F9-716F-BB86-9D3C-12A0E9B6650B}"/>
              </a:ext>
            </a:extLst>
          </p:cNvPr>
          <p:cNvSpPr>
            <a:spLocks noGrp="1"/>
          </p:cNvSpPr>
          <p:nvPr>
            <p:ph type="title"/>
          </p:nvPr>
        </p:nvSpPr>
        <p:spPr>
          <a:xfrm>
            <a:off x="379412" y="685800"/>
            <a:ext cx="3886199" cy="1524000"/>
          </a:xfrm>
        </p:spPr>
        <p:txBody>
          <a:bodyPr>
            <a:normAutofit fontScale="90000"/>
          </a:bodyPr>
          <a:lstStyle/>
          <a:p>
            <a:r>
              <a:rPr lang="en-US" dirty="0">
                <a:solidFill>
                  <a:schemeClr val="accent4"/>
                </a:solidFill>
                <a:latin typeface="Montserrat SemiBold"/>
              </a:rPr>
              <a:t>Pulse</a:t>
            </a:r>
            <a:r>
              <a:rPr lang="en-US" dirty="0">
                <a:solidFill>
                  <a:schemeClr val="accent4"/>
                </a:solidFill>
                <a:latin typeface="Montserrat SemiBold"/>
                <a:cs typeface="Quire Sans"/>
              </a:rPr>
              <a:t> Check: Planning for 2026-2027</a:t>
            </a:r>
            <a:endParaRPr lang="en-US" sz="2400" u="sng" dirty="0">
              <a:solidFill>
                <a:schemeClr val="accent4"/>
              </a:solidFill>
              <a:latin typeface="Quire Sans"/>
              <a:cs typeface="Quire Sans"/>
            </a:endParaRPr>
          </a:p>
        </p:txBody>
      </p:sp>
      <p:pic>
        <p:nvPicPr>
          <p:cNvPr id="9" name="Graphic 8" descr="sketch of a few books with a pencil">
            <a:extLst>
              <a:ext uri="{FF2B5EF4-FFF2-40B4-BE49-F238E27FC236}">
                <a16:creationId xmlns:a16="http://schemas.microsoft.com/office/drawing/2014/main" id="{4285B7C6-78CD-6494-6B57-20CB811B4B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57113" y="3943350"/>
            <a:ext cx="1905000" cy="2228850"/>
          </a:xfrm>
          <a:prstGeom prst="rect">
            <a:avLst/>
          </a:prstGeom>
        </p:spPr>
      </p:pic>
      <p:sp>
        <p:nvSpPr>
          <p:cNvPr id="10" name="TextBox 9">
            <a:extLst>
              <a:ext uri="{FF2B5EF4-FFF2-40B4-BE49-F238E27FC236}">
                <a16:creationId xmlns:a16="http://schemas.microsoft.com/office/drawing/2014/main" id="{C2680326-D74B-1C77-D18B-6040AF94461A}"/>
              </a:ext>
            </a:extLst>
          </p:cNvPr>
          <p:cNvSpPr txBox="1"/>
          <p:nvPr/>
        </p:nvSpPr>
        <p:spPr>
          <a:xfrm>
            <a:off x="5865813" y="1828800"/>
            <a:ext cx="5562600" cy="2402196"/>
          </a:xfrm>
          <a:prstGeom prst="rect">
            <a:avLst/>
          </a:prstGeom>
          <a:noFill/>
        </p:spPr>
        <p:txBody>
          <a:bodyPr wrap="square" lIns="91440" tIns="45720" rIns="91440" bIns="45720" rtlCol="0" anchor="t">
            <a:spAutoFit/>
          </a:bodyPr>
          <a:lstStyle/>
          <a:p>
            <a:pPr>
              <a:lnSpc>
                <a:spcPct val="95000"/>
              </a:lnSpc>
            </a:pPr>
            <a:r>
              <a:rPr lang="en-US" sz="3200" b="1" dirty="0">
                <a:latin typeface="Quire Sans"/>
                <a:ea typeface="Calibri"/>
                <a:cs typeface="Quire Sans"/>
              </a:rPr>
              <a:t>ACTIVITY:</a:t>
            </a:r>
            <a:endParaRPr lang="en-US" dirty="0"/>
          </a:p>
          <a:p>
            <a:pPr>
              <a:lnSpc>
                <a:spcPct val="95000"/>
              </a:lnSpc>
            </a:pPr>
            <a:endParaRPr lang="en-US" sz="1800" dirty="0">
              <a:solidFill>
                <a:schemeClr val="bg1"/>
              </a:solidFill>
            </a:endParaRPr>
          </a:p>
          <a:p>
            <a:pPr>
              <a:lnSpc>
                <a:spcPct val="95000"/>
              </a:lnSpc>
            </a:pPr>
            <a:r>
              <a:rPr lang="en-US" sz="1800" dirty="0">
                <a:solidFill>
                  <a:schemeClr val="bg1"/>
                </a:solidFill>
              </a:rPr>
              <a:t>During this discussion, we will look at data from the Spring MAP administration and identify 2-3 potential needs for the 2026-2027 school year. </a:t>
            </a:r>
            <a:endParaRPr lang="en-US" sz="1800" dirty="0">
              <a:solidFill>
                <a:schemeClr val="bg1"/>
              </a:solidFill>
              <a:cs typeface="Quire Sans"/>
            </a:endParaRPr>
          </a:p>
          <a:p>
            <a:pPr>
              <a:lnSpc>
                <a:spcPct val="95000"/>
              </a:lnSpc>
            </a:pPr>
            <a:endParaRPr lang="en-US" sz="1800" dirty="0">
              <a:solidFill>
                <a:schemeClr val="bg1"/>
              </a:solidFill>
            </a:endParaRPr>
          </a:p>
          <a:p>
            <a:pPr>
              <a:lnSpc>
                <a:spcPct val="95000"/>
              </a:lnSpc>
            </a:pPr>
            <a:r>
              <a:rPr lang="en-US" sz="1800" dirty="0">
                <a:solidFill>
                  <a:schemeClr val="bg1"/>
                </a:solidFill>
              </a:rPr>
              <a:t>This activity will help school leadership as they prepare for the 2026-2027 school year.</a:t>
            </a:r>
            <a:endParaRPr lang="en-US" sz="1800" dirty="0">
              <a:solidFill>
                <a:schemeClr val="bg1"/>
              </a:solidFill>
              <a:cs typeface="Quire Sans"/>
            </a:endParaRPr>
          </a:p>
        </p:txBody>
      </p:sp>
    </p:spTree>
    <p:extLst>
      <p:ext uri="{BB962C8B-B14F-4D97-AF65-F5344CB8AC3E}">
        <p14:creationId xmlns:p14="http://schemas.microsoft.com/office/powerpoint/2010/main" val="354791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405E292-90B4-154E-4F26-BFD92A731F9F}"/>
              </a:ext>
            </a:extLst>
          </p:cNvPr>
          <p:cNvSpPr>
            <a:spLocks noGrp="1"/>
          </p:cNvSpPr>
          <p:nvPr>
            <p:ph type="title"/>
          </p:nvPr>
        </p:nvSpPr>
        <p:spPr>
          <a:xfrm>
            <a:off x="531812" y="304800"/>
            <a:ext cx="8183551" cy="1400700"/>
          </a:xfrm>
        </p:spPr>
        <p:txBody>
          <a:bodyPr anchor="t">
            <a:noAutofit/>
          </a:bodyPr>
          <a:lstStyle/>
          <a:p>
            <a:pPr>
              <a:lnSpc>
                <a:spcPct val="100000"/>
              </a:lnSpc>
            </a:pPr>
            <a:r>
              <a:rPr lang="en-US" sz="3200" dirty="0">
                <a:solidFill>
                  <a:schemeClr val="accent5"/>
                </a:solidFill>
                <a:latin typeface="Montserrat SemiBold"/>
              </a:rPr>
              <a:t>Pulse Check</a:t>
            </a:r>
            <a:r>
              <a:rPr lang="en-US" sz="3200" b="1" dirty="0">
                <a:solidFill>
                  <a:schemeClr val="accent5"/>
                </a:solidFill>
                <a:latin typeface="Montserrat SemiBold"/>
              </a:rPr>
              <a:t>:</a:t>
            </a:r>
            <a:r>
              <a:rPr lang="en-US" sz="3200" dirty="0">
                <a:solidFill>
                  <a:schemeClr val="accent5"/>
                </a:solidFill>
                <a:latin typeface="Montserrat SemiBold"/>
              </a:rPr>
              <a:t> Planning for 2026-2027</a:t>
            </a:r>
            <a:br>
              <a:rPr lang="en-US" sz="3200" b="1" dirty="0"/>
            </a:br>
            <a:r>
              <a:rPr lang="en-US" sz="3200" b="1" dirty="0">
                <a:solidFill>
                  <a:schemeClr val="accent5"/>
                </a:solidFill>
                <a:latin typeface="Montserrat SemiBold"/>
              </a:rPr>
              <a:t>Guiding Questions</a:t>
            </a:r>
          </a:p>
        </p:txBody>
      </p:sp>
      <p:sp>
        <p:nvSpPr>
          <p:cNvPr id="3" name="Content Placeholder 2">
            <a:extLst>
              <a:ext uri="{FF2B5EF4-FFF2-40B4-BE49-F238E27FC236}">
                <a16:creationId xmlns:a16="http://schemas.microsoft.com/office/drawing/2014/main" id="{11501951-E820-9A40-A58A-02C9B6F6CE8C}"/>
              </a:ext>
            </a:extLst>
          </p:cNvPr>
          <p:cNvSpPr>
            <a:spLocks noGrp="1"/>
          </p:cNvSpPr>
          <p:nvPr>
            <p:ph idx="1"/>
          </p:nvPr>
        </p:nvSpPr>
        <p:spPr>
          <a:xfrm>
            <a:off x="531812" y="2209800"/>
            <a:ext cx="7696200" cy="3505200"/>
          </a:xfrm>
        </p:spPr>
        <p:txBody>
          <a:bodyPr vert="horz" lIns="121899" tIns="60949" rIns="121899" bIns="60949" rtlCol="0" anchor="t">
            <a:noAutofit/>
          </a:bodyPr>
          <a:lstStyle/>
          <a:p>
            <a:pPr marL="241300" indent="-229235">
              <a:lnSpc>
                <a:spcPct val="100000"/>
              </a:lnSpc>
              <a:spcBef>
                <a:spcPts val="600"/>
              </a:spcBef>
              <a:spcAft>
                <a:spcPts val="600"/>
              </a:spcAft>
              <a:buClr>
                <a:schemeClr val="accent4"/>
              </a:buClr>
              <a:buFont typeface="Arial"/>
              <a:buChar char="•"/>
              <a:tabLst>
                <a:tab pos="241300" algn="l"/>
                <a:tab pos="241935" algn="l"/>
              </a:tabLst>
            </a:pPr>
            <a:r>
              <a:rPr lang="en-US" sz="2400" dirty="0">
                <a:ea typeface="+mn-lt"/>
                <a:cs typeface="+mn-lt"/>
              </a:rPr>
              <a:t>What does this data tell us?</a:t>
            </a:r>
          </a:p>
          <a:p>
            <a:pPr marL="241300" indent="-229235">
              <a:lnSpc>
                <a:spcPct val="100000"/>
              </a:lnSpc>
              <a:spcBef>
                <a:spcPts val="600"/>
              </a:spcBef>
              <a:spcAft>
                <a:spcPts val="600"/>
              </a:spcAft>
              <a:buClr>
                <a:schemeClr val="accent4"/>
              </a:buClr>
              <a:buFont typeface="Arial"/>
              <a:buChar char="•"/>
              <a:tabLst>
                <a:tab pos="241300" algn="l"/>
                <a:tab pos="241935" algn="l"/>
              </a:tabLst>
            </a:pPr>
            <a:r>
              <a:rPr lang="en-US" sz="2400" dirty="0">
                <a:ea typeface="+mn-lt"/>
                <a:cs typeface="+mn-lt"/>
              </a:rPr>
              <a:t>What good news is there to celebrate?</a:t>
            </a:r>
          </a:p>
          <a:p>
            <a:pPr marL="241300" indent="-229235">
              <a:lnSpc>
                <a:spcPct val="100000"/>
              </a:lnSpc>
              <a:spcBef>
                <a:spcPts val="600"/>
              </a:spcBef>
              <a:spcAft>
                <a:spcPts val="600"/>
              </a:spcAft>
              <a:buClr>
                <a:schemeClr val="accent4"/>
              </a:buClr>
              <a:buFont typeface="Arial"/>
              <a:buChar char="•"/>
              <a:tabLst>
                <a:tab pos="241300" algn="l"/>
                <a:tab pos="241935" algn="l"/>
              </a:tabLst>
            </a:pPr>
            <a:r>
              <a:rPr lang="en-US" sz="2400" dirty="0">
                <a:ea typeface="+mn-lt"/>
                <a:cs typeface="+mn-lt"/>
              </a:rPr>
              <a:t>Where are growth opportunities?</a:t>
            </a:r>
          </a:p>
          <a:p>
            <a:pPr marL="241300" indent="-229235">
              <a:lnSpc>
                <a:spcPct val="100000"/>
              </a:lnSpc>
              <a:spcBef>
                <a:spcPts val="600"/>
              </a:spcBef>
              <a:spcAft>
                <a:spcPts val="600"/>
              </a:spcAft>
              <a:buClr>
                <a:schemeClr val="accent4"/>
              </a:buClr>
              <a:buFont typeface="Arial"/>
              <a:buChar char="•"/>
              <a:tabLst>
                <a:tab pos="241300" algn="l"/>
                <a:tab pos="241935" algn="l"/>
              </a:tabLst>
            </a:pPr>
            <a:r>
              <a:rPr lang="en-US" sz="2400" dirty="0">
                <a:ea typeface="+mn-lt"/>
                <a:cs typeface="+mn-lt"/>
              </a:rPr>
              <a:t>What trends do we see in the data?</a:t>
            </a:r>
          </a:p>
        </p:txBody>
      </p:sp>
    </p:spTree>
    <p:extLst>
      <p:ext uri="{BB962C8B-B14F-4D97-AF65-F5344CB8AC3E}">
        <p14:creationId xmlns:p14="http://schemas.microsoft.com/office/powerpoint/2010/main" val="303929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idx="4294967295"/>
          </p:nvPr>
        </p:nvSpPr>
        <p:spPr>
          <a:xfrm>
            <a:off x="2970212" y="295257"/>
            <a:ext cx="6248400" cy="386298"/>
          </a:xfrm>
          <a:prstGeom prst="rect">
            <a:avLst/>
          </a:prstGeom>
          <a:solidFill>
            <a:srgbClr val="B6DEDE"/>
          </a:solidFill>
          <a:ln>
            <a:noFill/>
            <a:prstDash/>
          </a:ln>
          <a:effectLst/>
        </p:spPr>
        <p:txBody>
          <a:bodyPr rot="0" spcFirstLastPara="0" vertOverflow="overflow" horzOverflow="overflow" vert="horz" wrap="square" lIns="0" tIns="16929" rIns="0" bIns="0" numCol="1" spcCol="0" rtlCol="0" fromWordArt="0" anchor="t" anchorCtr="0" forceAA="0" compatLnSpc="1">
            <a:prstTxWarp prst="textNoShape">
              <a:avLst/>
            </a:prstTxWarp>
            <a:spAutoFit/>
          </a:bodyPr>
          <a:lstStyle/>
          <a:p>
            <a:pPr marL="16928" marR="0" lvl="0" indent="0" algn="ctr" defTabSz="1218987" rtl="0" eaLnBrk="1" fontAlgn="auto" latinLnBrk="0" hangingPunct="1">
              <a:lnSpc>
                <a:spcPct val="100000"/>
              </a:lnSpc>
              <a:spcBef>
                <a:spcPts val="133"/>
              </a:spcBef>
              <a:spcAft>
                <a:spcPts val="0"/>
              </a:spcAft>
              <a:buClrTx/>
              <a:buSzTx/>
              <a:buFontTx/>
              <a:buNone/>
              <a:tabLst/>
              <a:defRPr/>
            </a:pPr>
            <a:r>
              <a:rPr kumimoji="0" lang="en-US" sz="2399" b="1" i="0" u="none" strike="noStrike" kern="1200" cap="none" spc="-13" normalizeH="0" baseline="0" noProof="0" dirty="0">
                <a:ln>
                  <a:noFill/>
                </a:ln>
                <a:solidFill>
                  <a:schemeClr val="tx1"/>
                </a:solidFill>
                <a:effectLst/>
                <a:uLnTx/>
                <a:uFillTx/>
                <a:latin typeface="Arial"/>
                <a:ea typeface="+mn-ea"/>
                <a:cs typeface="Arial"/>
              </a:rPr>
              <a:t>ACTIVITY:</a:t>
            </a:r>
            <a:r>
              <a:rPr kumimoji="0" lang="en-US" sz="2399" b="1" i="0" u="none" strike="noStrike" kern="1200" cap="none" spc="-80" normalizeH="0" baseline="0" noProof="0" dirty="0">
                <a:ln>
                  <a:noFill/>
                </a:ln>
                <a:solidFill>
                  <a:schemeClr val="tx1"/>
                </a:solidFill>
                <a:effectLst/>
                <a:uLnTx/>
                <a:uFillTx/>
                <a:latin typeface="Arial"/>
                <a:ea typeface="+mn-ea"/>
                <a:cs typeface="Arial"/>
              </a:rPr>
              <a:t> </a:t>
            </a:r>
            <a:r>
              <a:rPr kumimoji="0" lang="en-US" sz="2399" b="1" i="0" u="none" strike="noStrike" kern="1200" cap="none" spc="0" normalizeH="0" baseline="0" noProof="0" dirty="0">
                <a:ln>
                  <a:noFill/>
                </a:ln>
                <a:solidFill>
                  <a:schemeClr val="tx1"/>
                </a:solidFill>
                <a:effectLst/>
                <a:uLnTx/>
                <a:uFillTx/>
                <a:latin typeface="Arial"/>
                <a:ea typeface="+mn-ea"/>
                <a:cs typeface="Arial"/>
              </a:rPr>
              <a:t>Strengths</a:t>
            </a:r>
            <a:r>
              <a:rPr kumimoji="0" lang="en-US" sz="2399" b="1" i="0" u="none" strike="noStrike" kern="1200" cap="none" spc="-60" normalizeH="0" baseline="0" noProof="0" dirty="0">
                <a:ln>
                  <a:noFill/>
                </a:ln>
                <a:solidFill>
                  <a:schemeClr val="tx1"/>
                </a:solidFill>
                <a:effectLst/>
                <a:uLnTx/>
                <a:uFillTx/>
                <a:latin typeface="Arial"/>
                <a:ea typeface="+mn-ea"/>
                <a:cs typeface="Arial"/>
              </a:rPr>
              <a:t> </a:t>
            </a:r>
            <a:r>
              <a:rPr kumimoji="0" lang="en-US" sz="2399" b="1" i="0" u="none" strike="noStrike" kern="1200" cap="none" spc="0" normalizeH="0" baseline="0" noProof="0" dirty="0">
                <a:ln>
                  <a:noFill/>
                </a:ln>
                <a:solidFill>
                  <a:schemeClr val="tx1"/>
                </a:solidFill>
                <a:effectLst/>
                <a:uLnTx/>
                <a:uFillTx/>
                <a:latin typeface="Arial"/>
                <a:ea typeface="+mn-ea"/>
                <a:cs typeface="Arial"/>
              </a:rPr>
              <a:t>&amp;</a:t>
            </a:r>
            <a:r>
              <a:rPr kumimoji="0" lang="en-US" sz="2399" b="1" i="0" u="none" strike="noStrike" kern="1200" cap="none" spc="-60" normalizeH="0" baseline="0" noProof="0" dirty="0">
                <a:ln>
                  <a:noFill/>
                </a:ln>
                <a:solidFill>
                  <a:schemeClr val="tx1"/>
                </a:solidFill>
                <a:effectLst/>
                <a:uLnTx/>
                <a:uFillTx/>
                <a:latin typeface="Arial"/>
                <a:ea typeface="+mn-ea"/>
                <a:cs typeface="Arial"/>
              </a:rPr>
              <a:t> </a:t>
            </a:r>
            <a:r>
              <a:rPr kumimoji="0" lang="en-US" sz="2399" b="1" i="0" u="none" strike="noStrike" kern="1200" cap="none" spc="-13" normalizeH="0" baseline="0" noProof="0" dirty="0">
                <a:ln>
                  <a:noFill/>
                </a:ln>
                <a:solidFill>
                  <a:schemeClr val="tx1"/>
                </a:solidFill>
                <a:effectLst/>
                <a:uLnTx/>
                <a:uFillTx/>
                <a:latin typeface="Arial"/>
                <a:ea typeface="+mn-ea"/>
                <a:cs typeface="Arial"/>
              </a:rPr>
              <a:t>Opportunities</a:t>
            </a:r>
            <a:endParaRPr kumimoji="0" lang="en-US" sz="2399" b="0" i="0" u="none" strike="noStrike" kern="1200" cap="none" spc="0" normalizeH="0" baseline="0" noProof="0" dirty="0">
              <a:ln>
                <a:noFill/>
              </a:ln>
              <a:solidFill>
                <a:schemeClr val="tx1"/>
              </a:solidFill>
              <a:effectLst/>
              <a:uLnTx/>
              <a:uFillTx/>
              <a:latin typeface="Arial"/>
              <a:ea typeface="+mn-ea"/>
              <a:cs typeface="Arial"/>
            </a:endParaRPr>
          </a:p>
        </p:txBody>
      </p:sp>
      <p:sp>
        <p:nvSpPr>
          <p:cNvPr id="11" name="object 11"/>
          <p:cNvSpPr txBox="1"/>
          <p:nvPr/>
        </p:nvSpPr>
        <p:spPr>
          <a:xfrm>
            <a:off x="1065212" y="984604"/>
            <a:ext cx="9688357" cy="938719"/>
          </a:xfrm>
          <a:prstGeom prst="rect">
            <a:avLst/>
          </a:prstGeom>
          <a:solidFill>
            <a:srgbClr val="009999">
              <a:alpha val="25881"/>
            </a:srgbClr>
          </a:solidFill>
          <a:ln w="50799">
            <a:solidFill>
              <a:srgbClr val="009999"/>
            </a:solidFill>
          </a:ln>
        </p:spPr>
        <p:txBody>
          <a:bodyPr vert="horz" wrap="square" lIns="0" tIns="182880" rIns="0" bIns="182880" rtlCol="0" anchor="ctr">
            <a:spAutoFit/>
          </a:bodyPr>
          <a:lstStyle/>
          <a:p>
            <a:pPr marL="1936115" marR="243205" indent="-1685925">
              <a:spcBef>
                <a:spcPts val="1325"/>
              </a:spcBef>
            </a:pPr>
            <a:r>
              <a:rPr lang="en-US" sz="1850" dirty="0">
                <a:latin typeface="Arial"/>
                <a:cs typeface="Arial"/>
              </a:rPr>
              <a:t>Based on your discussion about the school data, </a:t>
            </a:r>
            <a:r>
              <a:rPr sz="1850" dirty="0">
                <a:latin typeface="Arial"/>
                <a:cs typeface="Arial"/>
              </a:rPr>
              <a:t>determine</a:t>
            </a:r>
            <a:r>
              <a:rPr sz="1850" spc="-27" dirty="0">
                <a:latin typeface="Arial"/>
                <a:cs typeface="Arial"/>
              </a:rPr>
              <a:t> </a:t>
            </a:r>
            <a:r>
              <a:rPr lang="en-US" sz="1850" dirty="0">
                <a:latin typeface="Arial"/>
                <a:cs typeface="Arial"/>
              </a:rPr>
              <a:t>points </a:t>
            </a:r>
            <a:r>
              <a:rPr sz="1850" dirty="0">
                <a:latin typeface="Arial"/>
                <a:cs typeface="Arial"/>
              </a:rPr>
              <a:t>of</a:t>
            </a:r>
            <a:r>
              <a:rPr lang="en-US" sz="1850" spc="-20" dirty="0">
                <a:latin typeface="Arial"/>
                <a:cs typeface="Arial"/>
              </a:rPr>
              <a:t> </a:t>
            </a:r>
            <a:r>
              <a:rPr sz="1850" dirty="0">
                <a:latin typeface="Arial"/>
                <a:cs typeface="Arial"/>
              </a:rPr>
              <a:t>strength</a:t>
            </a:r>
            <a:r>
              <a:rPr sz="1850" spc="-27" dirty="0">
                <a:latin typeface="Arial"/>
                <a:cs typeface="Arial"/>
              </a:rPr>
              <a:t> </a:t>
            </a:r>
            <a:r>
              <a:rPr sz="1850" dirty="0">
                <a:latin typeface="Arial"/>
                <a:cs typeface="Arial"/>
              </a:rPr>
              <a:t>and</a:t>
            </a:r>
            <a:r>
              <a:rPr sz="1850" spc="-27" dirty="0">
                <a:latin typeface="Arial"/>
                <a:cs typeface="Arial"/>
              </a:rPr>
              <a:t> </a:t>
            </a:r>
            <a:r>
              <a:rPr lang="en-US" sz="1850" dirty="0">
                <a:latin typeface="Arial"/>
                <a:cs typeface="Arial"/>
              </a:rPr>
              <a:t>opportunities</a:t>
            </a:r>
            <a:r>
              <a:rPr sz="1850" spc="-20" dirty="0">
                <a:latin typeface="Arial"/>
                <a:cs typeface="Arial"/>
              </a:rPr>
              <a:t> </a:t>
            </a:r>
            <a:r>
              <a:rPr sz="1850" spc="-33" dirty="0">
                <a:latin typeface="Arial"/>
                <a:cs typeface="Arial"/>
              </a:rPr>
              <a:t>for </a:t>
            </a:r>
            <a:r>
              <a:rPr sz="1850" dirty="0">
                <a:latin typeface="Arial"/>
                <a:cs typeface="Arial"/>
              </a:rPr>
              <a:t>improvement</a:t>
            </a:r>
            <a:r>
              <a:rPr sz="1850" spc="-47" dirty="0">
                <a:latin typeface="Arial"/>
                <a:cs typeface="Arial"/>
              </a:rPr>
              <a:t> </a:t>
            </a:r>
            <a:r>
              <a:rPr sz="1850" dirty="0">
                <a:latin typeface="Arial"/>
                <a:cs typeface="Arial"/>
              </a:rPr>
              <a:t>and</a:t>
            </a:r>
            <a:r>
              <a:rPr sz="1850" spc="-33" dirty="0">
                <a:latin typeface="Arial"/>
                <a:cs typeface="Arial"/>
              </a:rPr>
              <a:t> </a:t>
            </a:r>
            <a:r>
              <a:rPr sz="1850" dirty="0">
                <a:latin typeface="Arial"/>
                <a:cs typeface="Arial"/>
              </a:rPr>
              <a:t>summarize</a:t>
            </a:r>
            <a:r>
              <a:rPr sz="1850" spc="-33" dirty="0">
                <a:latin typeface="Arial"/>
                <a:cs typeface="Arial"/>
              </a:rPr>
              <a:t> </a:t>
            </a:r>
            <a:r>
              <a:rPr sz="1850" spc="-13" dirty="0">
                <a:latin typeface="Arial"/>
                <a:cs typeface="Arial"/>
              </a:rPr>
              <a:t>them</a:t>
            </a:r>
            <a:r>
              <a:rPr lang="en-US" sz="1850" spc="-13" dirty="0">
                <a:latin typeface="Arial"/>
                <a:cs typeface="Arial"/>
              </a:rPr>
              <a:t> below</a:t>
            </a:r>
            <a:r>
              <a:rPr sz="1850" spc="-13" dirty="0">
                <a:latin typeface="Arial"/>
                <a:cs typeface="Arial"/>
              </a:rPr>
              <a:t>.</a:t>
            </a:r>
            <a:endParaRPr lang="en-US" sz="1850" spc="-13" dirty="0">
              <a:latin typeface="Arial"/>
              <a:cs typeface="Arial"/>
            </a:endParaRPr>
          </a:p>
        </p:txBody>
      </p:sp>
      <p:graphicFrame>
        <p:nvGraphicFramePr>
          <p:cNvPr id="2" name="object 2">
            <a:extLs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762909359"/>
              </p:ext>
            </p:extLst>
          </p:nvPr>
        </p:nvGraphicFramePr>
        <p:xfrm>
          <a:off x="379412" y="2171828"/>
          <a:ext cx="11353799" cy="4268025"/>
        </p:xfrm>
        <a:graphic>
          <a:graphicData uri="http://schemas.openxmlformats.org/drawingml/2006/table">
            <a:tbl>
              <a:tblPr firstRow="1" bandRow="1">
                <a:tableStyleId>{2D5ABB26-0587-4C30-8999-92F81FD0307C}</a:tableStyleId>
              </a:tblPr>
              <a:tblGrid>
                <a:gridCol w="5521895">
                  <a:extLst>
                    <a:ext uri="{9D8B030D-6E8A-4147-A177-3AD203B41FA5}">
                      <a16:colId xmlns:a16="http://schemas.microsoft.com/office/drawing/2014/main" val="20000"/>
                    </a:ext>
                  </a:extLst>
                </a:gridCol>
                <a:gridCol w="5831904">
                  <a:extLst>
                    <a:ext uri="{9D8B030D-6E8A-4147-A177-3AD203B41FA5}">
                      <a16:colId xmlns:a16="http://schemas.microsoft.com/office/drawing/2014/main" val="20001"/>
                    </a:ext>
                  </a:extLst>
                </a:gridCol>
              </a:tblGrid>
              <a:tr h="375822">
                <a:tc>
                  <a:txBody>
                    <a:bodyPr/>
                    <a:lstStyle/>
                    <a:p>
                      <a:pPr marL="740410" algn="ctr">
                        <a:lnSpc>
                          <a:spcPct val="100000"/>
                        </a:lnSpc>
                        <a:spcBef>
                          <a:spcPts val="165"/>
                        </a:spcBef>
                      </a:pPr>
                      <a:r>
                        <a:rPr sz="1900" b="1" dirty="0">
                          <a:solidFill>
                            <a:srgbClr val="FFFFFF"/>
                          </a:solidFill>
                          <a:latin typeface="Arial"/>
                          <a:cs typeface="Arial"/>
                        </a:rPr>
                        <a:t>Strengths</a:t>
                      </a:r>
                      <a:r>
                        <a:rPr sz="1900" b="1" spc="-45" dirty="0">
                          <a:solidFill>
                            <a:srgbClr val="FFFFFF"/>
                          </a:solidFill>
                          <a:latin typeface="Arial"/>
                          <a:cs typeface="Arial"/>
                        </a:rPr>
                        <a:t> </a:t>
                      </a:r>
                      <a:endParaRPr sz="1900" dirty="0">
                        <a:latin typeface="Arial"/>
                        <a:cs typeface="Arial"/>
                      </a:endParaRPr>
                    </a:p>
                  </a:txBody>
                  <a:tcPr marL="0" marR="0" marT="2793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tc>
                  <a:txBody>
                    <a:bodyPr/>
                    <a:lstStyle/>
                    <a:p>
                      <a:pPr marL="662305" algn="ctr">
                        <a:lnSpc>
                          <a:spcPct val="100000"/>
                        </a:lnSpc>
                        <a:spcBef>
                          <a:spcPts val="165"/>
                        </a:spcBef>
                      </a:pPr>
                      <a:r>
                        <a:rPr sz="1900" b="1" dirty="0">
                          <a:solidFill>
                            <a:srgbClr val="FFFFFF"/>
                          </a:solidFill>
                          <a:latin typeface="Arial"/>
                          <a:cs typeface="Arial"/>
                        </a:rPr>
                        <a:t>Opportunities</a:t>
                      </a:r>
                      <a:r>
                        <a:rPr sz="1900" b="1" spc="-65" dirty="0">
                          <a:solidFill>
                            <a:srgbClr val="FFFFFF"/>
                          </a:solidFill>
                          <a:latin typeface="Arial"/>
                          <a:cs typeface="Arial"/>
                        </a:rPr>
                        <a:t> </a:t>
                      </a:r>
                      <a:endParaRPr sz="1900" dirty="0">
                        <a:latin typeface="Arial"/>
                        <a:cs typeface="Arial"/>
                      </a:endParaRPr>
                    </a:p>
                  </a:txBody>
                  <a:tcPr marL="0" marR="0" marT="2793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0000"/>
                    </a:solidFill>
                  </a:tcPr>
                </a:tc>
                <a:extLst>
                  <a:ext uri="{0D108BD9-81ED-4DB2-BD59-A6C34878D82A}">
                    <a16:rowId xmlns:a16="http://schemas.microsoft.com/office/drawing/2014/main" val="10000"/>
                  </a:ext>
                </a:extLst>
              </a:tr>
              <a:tr h="799045">
                <a:tc>
                  <a:txBody>
                    <a:bodyPr/>
                    <a:lstStyle/>
                    <a:p>
                      <a:pPr marL="66675" marR="144780">
                        <a:lnSpc>
                          <a:spcPct val="100000"/>
                        </a:lnSpc>
                        <a:spcBef>
                          <a:spcPts val="180"/>
                        </a:spcBef>
                      </a:pPr>
                      <a:r>
                        <a:rPr lang="en-US" sz="1500" dirty="0">
                          <a:latin typeface="Arial"/>
                          <a:cs typeface="Arial"/>
                        </a:rPr>
                        <a:t>K-2 met ELA goals (Woohoo)</a:t>
                      </a: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tc>
                  <a:txBody>
                    <a:bodyPr/>
                    <a:lstStyle/>
                    <a:p>
                      <a:pPr marL="66675" marR="213360">
                        <a:lnSpc>
                          <a:spcPct val="100000"/>
                        </a:lnSpc>
                        <a:spcBef>
                          <a:spcPts val="180"/>
                        </a:spcBef>
                      </a:pPr>
                      <a:r>
                        <a:rPr lang="en-US" sz="1500" dirty="0">
                          <a:latin typeface="Arial"/>
                          <a:cs typeface="Arial"/>
                        </a:rPr>
                        <a:t>More help for families to receive resources for student support (504, EIP, IEP, Gifted) </a:t>
                      </a:r>
                    </a:p>
                    <a:p>
                      <a:pPr marL="66675" marR="213360">
                        <a:lnSpc>
                          <a:spcPct val="100000"/>
                        </a:lnSpc>
                        <a:spcBef>
                          <a:spcPts val="180"/>
                        </a:spcBef>
                      </a:pP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1"/>
                  </a:ext>
                </a:extLst>
              </a:tr>
              <a:tr h="985263">
                <a:tc>
                  <a:txBody>
                    <a:bodyPr/>
                    <a:lstStyle/>
                    <a:p>
                      <a:pPr>
                        <a:lnSpc>
                          <a:spcPct val="100000"/>
                        </a:lnSpc>
                      </a:pPr>
                      <a:r>
                        <a:rPr lang="en-US" sz="1500" dirty="0">
                          <a:latin typeface="Times New Roman"/>
                          <a:cs typeface="Times New Roman"/>
                        </a:rPr>
                        <a:t>Majority of goals were met ¾ goals were met for general ed. students. (ELA Beginning Decrease, Math Proficiency Increase, Math Beginning Decrease)</a:t>
                      </a: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6E6E6"/>
                    </a:solidFill>
                  </a:tcPr>
                </a:tc>
                <a:tc>
                  <a:txBody>
                    <a:bodyPr/>
                    <a:lstStyle/>
                    <a:p>
                      <a:pPr marL="66675" marR="202565">
                        <a:lnSpc>
                          <a:spcPct val="100000"/>
                        </a:lnSpc>
                        <a:spcBef>
                          <a:spcPts val="180"/>
                        </a:spcBef>
                      </a:pPr>
                      <a:r>
                        <a:rPr lang="en-US" sz="1500" dirty="0">
                          <a:latin typeface="Arial"/>
                          <a:cs typeface="Arial"/>
                        </a:rPr>
                        <a:t>More tailored practice for students (differentiated homework packets so parents can help)</a:t>
                      </a: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6E6E6"/>
                    </a:solidFill>
                  </a:tcPr>
                </a:tc>
                <a:extLst>
                  <a:ext uri="{0D108BD9-81ED-4DB2-BD59-A6C34878D82A}">
                    <a16:rowId xmlns:a16="http://schemas.microsoft.com/office/drawing/2014/main" val="10002"/>
                  </a:ext>
                </a:extLst>
              </a:tr>
              <a:tr h="799045">
                <a:tc>
                  <a:txBody>
                    <a:bodyPr/>
                    <a:lstStyle/>
                    <a:p>
                      <a:pPr marL="66675" marR="283845">
                        <a:lnSpc>
                          <a:spcPct val="100000"/>
                        </a:lnSpc>
                        <a:spcBef>
                          <a:spcPts val="180"/>
                        </a:spcBef>
                      </a:pPr>
                      <a:r>
                        <a:rPr lang="en-US" sz="1500" dirty="0">
                          <a:latin typeface="Arial"/>
                          <a:cs typeface="Arial"/>
                        </a:rPr>
                        <a:t>Attribution/word choice based on Write Score data/ Publishing parties &amp; writing prompts </a:t>
                      </a: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66675" marR="291465" lvl="0" indent="0" algn="just" defTabSz="1218987" rtl="0" eaLnBrk="1" fontAlgn="auto" latinLnBrk="0" hangingPunct="1">
                        <a:lnSpc>
                          <a:spcPct val="100000"/>
                        </a:lnSpc>
                        <a:spcBef>
                          <a:spcPts val="180"/>
                        </a:spcBef>
                        <a:spcAft>
                          <a:spcPts val="0"/>
                        </a:spcAft>
                        <a:buClrTx/>
                        <a:buSzTx/>
                        <a:buFontTx/>
                        <a:buNone/>
                        <a:tabLst/>
                        <a:defRPr/>
                      </a:pPr>
                      <a:r>
                        <a:rPr lang="en-US" sz="1500" dirty="0">
                          <a:latin typeface="Arial"/>
                          <a:cs typeface="Arial"/>
                        </a:rPr>
                        <a:t>Early intervention for reading phonics and phonemic awareness </a:t>
                      </a:r>
                      <a:r>
                        <a:rPr lang="en-US" sz="1500" dirty="0">
                          <a:latin typeface="Arial"/>
                          <a:cs typeface="Arial"/>
                          <a:sym typeface="Wingdings" panose="05000000000000000000" pitchFamily="2" charset="2"/>
                        </a:rPr>
                        <a:t> quicker decision tree for support outside of general ed. Classroom </a:t>
                      </a:r>
                      <a:r>
                        <a:rPr lang="en-US" sz="1500" dirty="0">
                          <a:latin typeface="Arial"/>
                          <a:cs typeface="Arial"/>
                        </a:rPr>
                        <a:t>Building fluency</a:t>
                      </a:r>
                      <a:r>
                        <a:rPr lang="en-US" sz="1500" dirty="0">
                          <a:latin typeface="Arial"/>
                          <a:cs typeface="Arial"/>
                          <a:sym typeface="Wingdings" panose="05000000000000000000" pitchFamily="2" charset="2"/>
                        </a:rPr>
                        <a:t>/orthographic mapping</a:t>
                      </a:r>
                      <a:endParaRPr lang="en-US" sz="1500" dirty="0">
                        <a:latin typeface="Arial"/>
                        <a:cs typeface="Arial"/>
                      </a:endParaRPr>
                    </a:p>
                    <a:p>
                      <a:pPr marL="66675" marR="291465" algn="just">
                        <a:lnSpc>
                          <a:spcPct val="100000"/>
                        </a:lnSpc>
                        <a:spcBef>
                          <a:spcPts val="180"/>
                        </a:spcBef>
                      </a:pP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3"/>
                  </a:ext>
                </a:extLst>
              </a:tr>
              <a:tr h="562886">
                <a:tc>
                  <a:txBody>
                    <a:bodyPr/>
                    <a:lstStyle/>
                    <a:p>
                      <a:pPr marL="66675" marR="184150">
                        <a:lnSpc>
                          <a:spcPct val="100000"/>
                        </a:lnSpc>
                        <a:spcBef>
                          <a:spcPts val="180"/>
                        </a:spcBef>
                      </a:pPr>
                      <a:r>
                        <a:rPr lang="en-US" sz="1500" dirty="0">
                          <a:latin typeface="Arial"/>
                          <a:cs typeface="Arial"/>
                        </a:rPr>
                        <a:t>15% increase in 3-5</a:t>
                      </a:r>
                      <a:r>
                        <a:rPr lang="en-US" sz="1500" baseline="30000" dirty="0">
                          <a:latin typeface="Arial"/>
                          <a:cs typeface="Arial"/>
                        </a:rPr>
                        <a:t>th</a:t>
                      </a:r>
                      <a:r>
                        <a:rPr lang="en-US" sz="1500" dirty="0">
                          <a:latin typeface="Arial"/>
                          <a:cs typeface="Arial"/>
                        </a:rPr>
                        <a:t> grade math on MAP </a:t>
                      </a: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6E6E6"/>
                    </a:solidFill>
                  </a:tcPr>
                </a:tc>
                <a:tc>
                  <a:txBody>
                    <a:bodyPr/>
                    <a:lstStyle/>
                    <a:p>
                      <a:pPr marL="66675" marR="198120">
                        <a:lnSpc>
                          <a:spcPct val="100000"/>
                        </a:lnSpc>
                        <a:spcBef>
                          <a:spcPts val="180"/>
                        </a:spcBef>
                      </a:pPr>
                      <a:r>
                        <a:rPr lang="en-US" sz="1500" dirty="0">
                          <a:latin typeface="Arial"/>
                          <a:cs typeface="Arial"/>
                        </a:rPr>
                        <a:t>Virtual field trips with partners (Building background knowledge)</a:t>
                      </a:r>
                      <a:endParaRPr sz="1500" dirty="0">
                        <a:latin typeface="Arial"/>
                        <a:cs typeface="Arial"/>
                      </a:endParaRP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6E6E6"/>
                    </a:solidFill>
                  </a:tcPr>
                </a:tc>
                <a:extLst>
                  <a:ext uri="{0D108BD9-81ED-4DB2-BD59-A6C34878D82A}">
                    <a16:rowId xmlns:a16="http://schemas.microsoft.com/office/drawing/2014/main" val="10004"/>
                  </a:ext>
                </a:extLst>
              </a:tr>
              <a:tr h="574737">
                <a:tc>
                  <a:txBody>
                    <a:bodyPr/>
                    <a:lstStyle/>
                    <a:p>
                      <a:pPr marL="66675">
                        <a:lnSpc>
                          <a:spcPct val="100000"/>
                        </a:lnSpc>
                        <a:spcBef>
                          <a:spcPts val="180"/>
                        </a:spcBef>
                      </a:pPr>
                      <a:endParaRPr sz="1500">
                        <a:latin typeface="Arial"/>
                        <a:cs typeface="Arial"/>
                      </a:endParaRP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tc>
                  <a:txBody>
                    <a:bodyPr/>
                    <a:lstStyle/>
                    <a:p>
                      <a:pPr marL="66675" marR="402590">
                        <a:lnSpc>
                          <a:spcPct val="100000"/>
                        </a:lnSpc>
                        <a:spcBef>
                          <a:spcPts val="180"/>
                        </a:spcBef>
                      </a:pPr>
                      <a:r>
                        <a:rPr lang="en-US" sz="1500" dirty="0">
                          <a:latin typeface="Arial"/>
                          <a:cs typeface="Arial"/>
                        </a:rPr>
                        <a:t>More reading for leisure and journaling (topic of the day– free writes)</a:t>
                      </a:r>
                    </a:p>
                  </a:txBody>
                  <a:tcPr marL="0" marR="0" marT="30472"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CAC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AB88A2-F3BD-6FE0-9654-38C55917036F}"/>
              </a:ext>
            </a:extLst>
          </p:cNvPr>
          <p:cNvSpPr txBox="1">
            <a:spLocks noGrp="1"/>
          </p:cNvSpPr>
          <p:nvPr>
            <p:ph type="title" idx="4294967295"/>
          </p:nvPr>
        </p:nvSpPr>
        <p:spPr>
          <a:xfrm>
            <a:off x="1979612" y="457200"/>
            <a:ext cx="9677400" cy="6186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8987" rtl="0" eaLnBrk="1" fontAlgn="auto" latinLnBrk="0" hangingPunct="1">
              <a:lnSpc>
                <a:spcPct val="95000"/>
              </a:lnSpc>
              <a:spcBef>
                <a:spcPts val="0"/>
              </a:spcBef>
              <a:spcAft>
                <a:spcPts val="0"/>
              </a:spcAft>
              <a:buClrTx/>
              <a:buSzTx/>
              <a:buFontTx/>
              <a:buNone/>
              <a:tabLst/>
              <a:defRPr/>
            </a:pPr>
            <a:r>
              <a:rPr kumimoji="0" lang="en-US" sz="3600" b="1" i="0" u="sng" strike="noStrike" kern="1200" cap="none" spc="0" normalizeH="0" baseline="0" noProof="0" dirty="0">
                <a:ln>
                  <a:noFill/>
                </a:ln>
                <a:solidFill>
                  <a:schemeClr val="tx1"/>
                </a:solidFill>
                <a:effectLst/>
                <a:uLnTx/>
                <a:uFillTx/>
                <a:latin typeface="Montserrat Black" panose="00000A00000000000000" pitchFamily="50" charset="0"/>
                <a:ea typeface="+mn-ea"/>
                <a:cs typeface="+mn-cs"/>
              </a:rPr>
              <a:t>Planning for 2026-2027: </a:t>
            </a:r>
          </a:p>
        </p:txBody>
      </p:sp>
      <p:sp>
        <p:nvSpPr>
          <p:cNvPr id="6" name="TextBox 5">
            <a:extLst>
              <a:ext uri="{FF2B5EF4-FFF2-40B4-BE49-F238E27FC236}">
                <a16:creationId xmlns:a16="http://schemas.microsoft.com/office/drawing/2014/main" id="{7D04C6BE-B0DE-6DBE-78D0-76D16779D0A4}"/>
              </a:ext>
            </a:extLst>
          </p:cNvPr>
          <p:cNvSpPr txBox="1"/>
          <p:nvPr/>
        </p:nvSpPr>
        <p:spPr>
          <a:xfrm>
            <a:off x="1979612" y="1371600"/>
            <a:ext cx="9296400" cy="830997"/>
          </a:xfrm>
          <a:prstGeom prst="rect">
            <a:avLst/>
          </a:prstGeom>
          <a:noFill/>
        </p:spPr>
        <p:txBody>
          <a:bodyPr wrap="square" rtlCol="0">
            <a:spAutoFit/>
          </a:bodyPr>
          <a:lstStyle/>
          <a:p>
            <a:pPr marL="12065" marR="5080">
              <a:spcBef>
                <a:spcPts val="600"/>
              </a:spcBef>
              <a:spcAft>
                <a:spcPts val="600"/>
              </a:spcAft>
              <a:buClr>
                <a:schemeClr val="accent4"/>
              </a:buClr>
              <a:tabLst>
                <a:tab pos="241300" algn="l"/>
                <a:tab pos="241935" algn="l"/>
              </a:tabLst>
            </a:pPr>
            <a:r>
              <a:rPr lang="en-US" sz="2400" dirty="0">
                <a:latin typeface="Arial"/>
                <a:cs typeface="Arial"/>
              </a:rPr>
              <a:t>Based on your responses for strengths</a:t>
            </a:r>
            <a:r>
              <a:rPr lang="en-US" sz="2400" spc="-27" dirty="0">
                <a:latin typeface="Arial"/>
                <a:cs typeface="Arial"/>
              </a:rPr>
              <a:t> </a:t>
            </a:r>
            <a:r>
              <a:rPr lang="en-US" sz="2400" dirty="0">
                <a:latin typeface="Arial"/>
                <a:cs typeface="Arial"/>
              </a:rPr>
              <a:t>and</a:t>
            </a:r>
            <a:r>
              <a:rPr lang="en-US" sz="2400" spc="-27" dirty="0">
                <a:latin typeface="Arial"/>
                <a:cs typeface="Arial"/>
              </a:rPr>
              <a:t> </a:t>
            </a:r>
            <a:r>
              <a:rPr lang="en-US" sz="2400" dirty="0">
                <a:latin typeface="Arial"/>
                <a:cs typeface="Arial"/>
              </a:rPr>
              <a:t>opportunities, what must be true for </a:t>
            </a:r>
            <a:r>
              <a:rPr lang="en-US" dirty="0">
                <a:latin typeface="Arial"/>
                <a:cs typeface="Arial"/>
              </a:rPr>
              <a:t>M. Agnes Jones ES</a:t>
            </a:r>
            <a:r>
              <a:rPr lang="en-US" sz="2400" dirty="0">
                <a:latin typeface="Arial"/>
                <a:cs typeface="Arial"/>
              </a:rPr>
              <a:t> to Achieve Excellence:</a:t>
            </a:r>
          </a:p>
        </p:txBody>
      </p:sp>
      <p:graphicFrame>
        <p:nvGraphicFramePr>
          <p:cNvPr id="2" name="Table 4">
            <a:extLst>
              <a:ext uri="{FF2B5EF4-FFF2-40B4-BE49-F238E27FC236}">
                <a16:creationId xmlns:a16="http://schemas.microsoft.com/office/drawing/2014/main" id="{5F427B0E-DA6A-1C18-1166-0D5614C37953}"/>
              </a:ext>
            </a:extLst>
          </p:cNvPr>
          <p:cNvGraphicFramePr>
            <a:graphicFrameLocks noGrp="1"/>
          </p:cNvGraphicFramePr>
          <p:nvPr>
            <p:ph idx="10"/>
            <p:extLst>
              <p:ext uri="{D42A27DB-BD31-4B8C-83A1-F6EECF244321}">
                <p14:modId xmlns:p14="http://schemas.microsoft.com/office/powerpoint/2010/main" val="2803194322"/>
              </p:ext>
            </p:extLst>
          </p:nvPr>
        </p:nvGraphicFramePr>
        <p:xfrm>
          <a:off x="2331315" y="2286000"/>
          <a:ext cx="8915400" cy="4328160"/>
        </p:xfrm>
        <a:graphic>
          <a:graphicData uri="http://schemas.openxmlformats.org/drawingml/2006/table">
            <a:tbl>
              <a:tblPr firstRow="1" bandRow="1">
                <a:tableStyleId>{1E171933-4619-4E11-9A3F-F7608DF75F80}</a:tableStyleId>
              </a:tblPr>
              <a:tblGrid>
                <a:gridCol w="620202">
                  <a:extLst>
                    <a:ext uri="{9D8B030D-6E8A-4147-A177-3AD203B41FA5}">
                      <a16:colId xmlns:a16="http://schemas.microsoft.com/office/drawing/2014/main" val="3224516321"/>
                    </a:ext>
                  </a:extLst>
                </a:gridCol>
                <a:gridCol w="8295198">
                  <a:extLst>
                    <a:ext uri="{9D8B030D-6E8A-4147-A177-3AD203B41FA5}">
                      <a16:colId xmlns:a16="http://schemas.microsoft.com/office/drawing/2014/main" val="4053544079"/>
                    </a:ext>
                  </a:extLst>
                </a:gridCol>
              </a:tblGrid>
              <a:tr h="609600">
                <a:tc>
                  <a:txBody>
                    <a:bodyPr/>
                    <a:lstStyle/>
                    <a:p>
                      <a:pPr algn="ctr"/>
                      <a:endParaRPr lang="en-US" dirty="0"/>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a:r>
                        <a:rPr lang="en-US" dirty="0"/>
                        <a:t>Need</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extLst>
                  <a:ext uri="{0D108BD9-81ED-4DB2-BD59-A6C34878D82A}">
                    <a16:rowId xmlns:a16="http://schemas.microsoft.com/office/drawing/2014/main" val="2359491918"/>
                  </a:ext>
                </a:extLst>
              </a:tr>
              <a:tr h="609600">
                <a:tc>
                  <a:txBody>
                    <a:bodyPr/>
                    <a:lstStyle/>
                    <a:p>
                      <a:pPr algn="ctr"/>
                      <a:r>
                        <a:rPr lang="en-US" dirty="0"/>
                        <a:t>1</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r>
                        <a:rPr lang="en-US" dirty="0"/>
                        <a:t>Building students background knowledge through virtual field trips and ensuring parents have access to assessment like questions.</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extLst>
                  <a:ext uri="{0D108BD9-81ED-4DB2-BD59-A6C34878D82A}">
                    <a16:rowId xmlns:a16="http://schemas.microsoft.com/office/drawing/2014/main" val="27652473"/>
                  </a:ext>
                </a:extLst>
              </a:tr>
              <a:tr h="609600">
                <a:tc>
                  <a:txBody>
                    <a:bodyPr/>
                    <a:lstStyle/>
                    <a:p>
                      <a:pPr algn="ctr"/>
                      <a:r>
                        <a:rPr lang="en-US" dirty="0"/>
                        <a:t>2</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r>
                        <a:rPr lang="en-US" dirty="0"/>
                        <a:t>Tactile learning/real world connections </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extLst>
                  <a:ext uri="{0D108BD9-81ED-4DB2-BD59-A6C34878D82A}">
                    <a16:rowId xmlns:a16="http://schemas.microsoft.com/office/drawing/2014/main" val="2034230819"/>
                  </a:ext>
                </a:extLst>
              </a:tr>
              <a:tr h="609600">
                <a:tc>
                  <a:txBody>
                    <a:bodyPr/>
                    <a:lstStyle/>
                    <a:p>
                      <a:pPr algn="ctr"/>
                      <a:r>
                        <a:rPr lang="en-US" dirty="0"/>
                        <a:t>3</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r>
                        <a:rPr lang="en-US" dirty="0"/>
                        <a:t>Building foundational skills (decoding and ensuring students who are strong decoders work on fluency and comprehension), vocabulary acquisition, keyboarding, and DOK questions (test prep earlier in the year) Accessing resources (OG) </a:t>
                      </a:r>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extLst>
                  <a:ext uri="{0D108BD9-81ED-4DB2-BD59-A6C34878D82A}">
                    <a16:rowId xmlns:a16="http://schemas.microsoft.com/office/drawing/2014/main" val="2097476928"/>
                  </a:ext>
                </a:extLst>
              </a:tr>
            </a:tbl>
          </a:graphicData>
        </a:graphic>
      </p:graphicFrame>
    </p:spTree>
    <p:extLst>
      <p:ext uri="{BB962C8B-B14F-4D97-AF65-F5344CB8AC3E}">
        <p14:creationId xmlns:p14="http://schemas.microsoft.com/office/powerpoint/2010/main" val="347013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9DC43D-3811-E057-0400-2F6E66BE51C0}"/>
              </a:ext>
            </a:extLst>
          </p:cNvPr>
          <p:cNvSpPr>
            <a:spLocks noGrp="1"/>
          </p:cNvSpPr>
          <p:nvPr>
            <p:ph type="title"/>
          </p:nvPr>
        </p:nvSpPr>
        <p:spPr>
          <a:xfrm>
            <a:off x="789923" y="429336"/>
            <a:ext cx="6526458" cy="732651"/>
          </a:xfrm>
        </p:spPr>
        <p:txBody>
          <a:bodyPr>
            <a:normAutofit/>
          </a:bodyPr>
          <a:lstStyle/>
          <a:p>
            <a:r>
              <a:rPr lang="en-US" dirty="0"/>
              <a:t>Next Steps</a:t>
            </a:r>
          </a:p>
        </p:txBody>
      </p:sp>
      <p:graphicFrame>
        <p:nvGraphicFramePr>
          <p:cNvPr id="31" name="Content Placeholder 2" descr="Next steps: Principals will prepare in summer; GO Teams will begin meeting after July 1 to organize for the year; in the first business meeting GO Teams will review strategic priorities and metrics for the year.">
            <a:extLst>
              <a:ext uri="{FF2B5EF4-FFF2-40B4-BE49-F238E27FC236}">
                <a16:creationId xmlns:a16="http://schemas.microsoft.com/office/drawing/2014/main" id="{B1F78851-0640-02F0-F079-21F57C28A08D}"/>
              </a:ext>
            </a:extLst>
          </p:cNvPr>
          <p:cNvGraphicFramePr/>
          <p:nvPr>
            <p:extLst>
              <p:ext uri="{D42A27DB-BD31-4B8C-83A1-F6EECF244321}">
                <p14:modId xmlns:p14="http://schemas.microsoft.com/office/powerpoint/2010/main" val="3740380567"/>
              </p:ext>
            </p:extLst>
          </p:nvPr>
        </p:nvGraphicFramePr>
        <p:xfrm>
          <a:off x="1058631" y="1541053"/>
          <a:ext cx="10546220" cy="3399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7273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485C6F9-716F-BB86-9D3C-12A0E9B6650B}"/>
              </a:ext>
            </a:extLst>
          </p:cNvPr>
          <p:cNvSpPr>
            <a:spLocks noGrp="1"/>
          </p:cNvSpPr>
          <p:nvPr>
            <p:ph type="title"/>
          </p:nvPr>
        </p:nvSpPr>
        <p:spPr>
          <a:xfrm>
            <a:off x="531812" y="914400"/>
            <a:ext cx="3429000" cy="1295400"/>
          </a:xfrm>
        </p:spPr>
        <p:txBody>
          <a:bodyPr/>
          <a:lstStyle/>
          <a:p>
            <a:r>
              <a:rPr lang="en-US" dirty="0">
                <a:solidFill>
                  <a:schemeClr val="accent4"/>
                </a:solidFill>
              </a:rPr>
              <a:t>Information Items</a:t>
            </a:r>
          </a:p>
        </p:txBody>
      </p:sp>
      <p:pic>
        <p:nvPicPr>
          <p:cNvPr id="9" name="Graphic 8" descr="sketch of a few books with a pencil">
            <a:extLst>
              <a:ext uri="{FF2B5EF4-FFF2-40B4-BE49-F238E27FC236}">
                <a16:creationId xmlns:a16="http://schemas.microsoft.com/office/drawing/2014/main" id="{4285B7C6-78CD-6494-6B57-20CB811B4B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61412" y="3276600"/>
            <a:ext cx="2667000" cy="3120390"/>
          </a:xfrm>
          <a:prstGeom prst="rect">
            <a:avLst/>
          </a:prstGeom>
        </p:spPr>
      </p:pic>
    </p:spTree>
    <p:extLst>
      <p:ext uri="{BB962C8B-B14F-4D97-AF65-F5344CB8AC3E}">
        <p14:creationId xmlns:p14="http://schemas.microsoft.com/office/powerpoint/2010/main" val="349074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D22707-E176-420E-82BA-54F425AA042E}"/>
              </a:ext>
            </a:extLst>
          </p:cNvPr>
          <p:cNvSpPr>
            <a:spLocks noGrp="1"/>
          </p:cNvSpPr>
          <p:nvPr>
            <p:ph type="title"/>
          </p:nvPr>
        </p:nvSpPr>
        <p:spPr>
          <a:xfrm>
            <a:off x="597222" y="901698"/>
            <a:ext cx="3048000" cy="1295400"/>
          </a:xfrm>
        </p:spPr>
        <p:txBody>
          <a:bodyPr>
            <a:normAutofit/>
          </a:bodyPr>
          <a:lstStyle/>
          <a:p>
            <a:r>
              <a:rPr lang="en-US" dirty="0">
                <a:solidFill>
                  <a:schemeClr val="accent4"/>
                </a:solidFill>
              </a:rPr>
              <a:t>Principal’s Report</a:t>
            </a:r>
          </a:p>
        </p:txBody>
      </p:sp>
      <p:pic>
        <p:nvPicPr>
          <p:cNvPr id="2" name="Graphic 1" descr="sketch of trophy on top of stack of books">
            <a:extLst>
              <a:ext uri="{FF2B5EF4-FFF2-40B4-BE49-F238E27FC236}">
                <a16:creationId xmlns:a16="http://schemas.microsoft.com/office/drawing/2014/main" id="{01E27CA5-A2A2-9D38-63DE-702785BBF7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99512" y="2971800"/>
            <a:ext cx="2552700" cy="3403599"/>
          </a:xfrm>
          <a:prstGeom prst="rect">
            <a:avLst/>
          </a:prstGeom>
        </p:spPr>
      </p:pic>
    </p:spTree>
    <p:extLst>
      <p:ext uri="{BB962C8B-B14F-4D97-AF65-F5344CB8AC3E}">
        <p14:creationId xmlns:p14="http://schemas.microsoft.com/office/powerpoint/2010/main" val="357222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682803-D24D-29A0-CA4E-C62AD6B018CB}"/>
              </a:ext>
            </a:extLst>
          </p:cNvPr>
          <p:cNvSpPr>
            <a:spLocks noGrp="1"/>
          </p:cNvSpPr>
          <p:nvPr>
            <p:ph type="title"/>
          </p:nvPr>
        </p:nvSpPr>
        <p:spPr>
          <a:xfrm>
            <a:off x="2462437" y="0"/>
            <a:ext cx="8763002" cy="990600"/>
          </a:xfrm>
        </p:spPr>
        <p:txBody>
          <a:bodyPr vert="horz" lIns="121899" tIns="60949" rIns="121899" bIns="60949" rtlCol="0" anchor="b">
            <a:normAutofit/>
          </a:bodyPr>
          <a:lstStyle/>
          <a:p>
            <a:r>
              <a:rPr lang="en-US" dirty="0"/>
              <a:t>Principal Report</a:t>
            </a:r>
          </a:p>
        </p:txBody>
      </p:sp>
      <p:pic>
        <p:nvPicPr>
          <p:cNvPr id="5" name="Content Placeholder 4">
            <a:extLst>
              <a:ext uri="{FF2B5EF4-FFF2-40B4-BE49-F238E27FC236}">
                <a16:creationId xmlns:a16="http://schemas.microsoft.com/office/drawing/2014/main" id="{9BD48551-9947-A48F-BF2B-79152487497E}"/>
              </a:ext>
            </a:extLst>
          </p:cNvPr>
          <p:cNvPicPr>
            <a:picLocks noGrp="1" noChangeAspect="1"/>
          </p:cNvPicPr>
          <p:nvPr>
            <p:ph idx="10"/>
          </p:nvPr>
        </p:nvPicPr>
        <p:blipFill>
          <a:blip r:embed="rId3"/>
          <a:stretch>
            <a:fillRect/>
          </a:stretch>
        </p:blipFill>
        <p:spPr>
          <a:xfrm>
            <a:off x="2462437" y="1066800"/>
            <a:ext cx="9296223" cy="5279571"/>
          </a:xfrm>
          <a:prstGeom prst="rect">
            <a:avLst/>
          </a:prstGeom>
        </p:spPr>
      </p:pic>
    </p:spTree>
    <p:extLst>
      <p:ext uri="{BB962C8B-B14F-4D97-AF65-F5344CB8AC3E}">
        <p14:creationId xmlns:p14="http://schemas.microsoft.com/office/powerpoint/2010/main" val="2628384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298F1-4F9C-18F6-54F1-7FD5222AA0F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F1E0F95-A885-9638-D49C-F214E0C3DE25}"/>
              </a:ext>
            </a:extLst>
          </p:cNvPr>
          <p:cNvSpPr>
            <a:spLocks noGrp="1"/>
          </p:cNvSpPr>
          <p:nvPr>
            <p:ph type="title"/>
          </p:nvPr>
        </p:nvSpPr>
        <p:spPr>
          <a:xfrm>
            <a:off x="2462437" y="0"/>
            <a:ext cx="8763002" cy="990600"/>
          </a:xfrm>
        </p:spPr>
        <p:txBody>
          <a:bodyPr vert="horz" lIns="121899" tIns="60949" rIns="121899" bIns="60949" rtlCol="0" anchor="b">
            <a:normAutofit/>
          </a:bodyPr>
          <a:lstStyle/>
          <a:p>
            <a:r>
              <a:rPr lang="en-US" dirty="0"/>
              <a:t>Principal Report</a:t>
            </a:r>
          </a:p>
        </p:txBody>
      </p:sp>
      <p:pic>
        <p:nvPicPr>
          <p:cNvPr id="7" name="Content Placeholder 6">
            <a:extLst>
              <a:ext uri="{FF2B5EF4-FFF2-40B4-BE49-F238E27FC236}">
                <a16:creationId xmlns:a16="http://schemas.microsoft.com/office/drawing/2014/main" id="{9EF9F5EA-7BDC-E68D-3E38-0B2D4624DC45}"/>
              </a:ext>
            </a:extLst>
          </p:cNvPr>
          <p:cNvPicPr>
            <a:picLocks noGrp="1" noChangeAspect="1"/>
          </p:cNvPicPr>
          <p:nvPr>
            <p:ph idx="10"/>
          </p:nvPr>
        </p:nvPicPr>
        <p:blipFill>
          <a:blip r:embed="rId3"/>
          <a:stretch>
            <a:fillRect/>
          </a:stretch>
        </p:blipFill>
        <p:spPr>
          <a:xfrm>
            <a:off x="7518958" y="186393"/>
            <a:ext cx="4414860" cy="6485213"/>
          </a:xfrm>
          <a:prstGeom prst="rect">
            <a:avLst/>
          </a:prstGeom>
        </p:spPr>
      </p:pic>
      <p:pic>
        <p:nvPicPr>
          <p:cNvPr id="9" name="Picture 8">
            <a:extLst>
              <a:ext uri="{FF2B5EF4-FFF2-40B4-BE49-F238E27FC236}">
                <a16:creationId xmlns:a16="http://schemas.microsoft.com/office/drawing/2014/main" id="{FF075332-D8AF-7C69-27A8-E038EC36AF0A}"/>
              </a:ext>
            </a:extLst>
          </p:cNvPr>
          <p:cNvPicPr>
            <a:picLocks noChangeAspect="1"/>
          </p:cNvPicPr>
          <p:nvPr/>
        </p:nvPicPr>
        <p:blipFill>
          <a:blip r:embed="rId4"/>
          <a:stretch>
            <a:fillRect/>
          </a:stretch>
        </p:blipFill>
        <p:spPr>
          <a:xfrm>
            <a:off x="2844090" y="1001486"/>
            <a:ext cx="3651553" cy="2743253"/>
          </a:xfrm>
          <a:prstGeom prst="rect">
            <a:avLst/>
          </a:prstGeom>
        </p:spPr>
      </p:pic>
      <p:pic>
        <p:nvPicPr>
          <p:cNvPr id="11" name="Picture 10">
            <a:extLst>
              <a:ext uri="{FF2B5EF4-FFF2-40B4-BE49-F238E27FC236}">
                <a16:creationId xmlns:a16="http://schemas.microsoft.com/office/drawing/2014/main" id="{0A826607-B2F4-7E0D-546C-75F687822E4A}"/>
              </a:ext>
            </a:extLst>
          </p:cNvPr>
          <p:cNvPicPr>
            <a:picLocks noChangeAspect="1"/>
          </p:cNvPicPr>
          <p:nvPr/>
        </p:nvPicPr>
        <p:blipFill>
          <a:blip r:embed="rId5"/>
          <a:stretch>
            <a:fillRect/>
          </a:stretch>
        </p:blipFill>
        <p:spPr>
          <a:xfrm>
            <a:off x="3177012" y="3862656"/>
            <a:ext cx="2985709" cy="2819836"/>
          </a:xfrm>
          <a:prstGeom prst="rect">
            <a:avLst/>
          </a:prstGeom>
        </p:spPr>
      </p:pic>
    </p:spTree>
    <p:extLst>
      <p:ext uri="{BB962C8B-B14F-4D97-AF65-F5344CB8AC3E}">
        <p14:creationId xmlns:p14="http://schemas.microsoft.com/office/powerpoint/2010/main" val="369124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8E1B2A2-AB8D-A749-83BF-90273FBD41B5}"/>
              </a:ext>
            </a:extLst>
          </p:cNvPr>
          <p:cNvSpPr>
            <a:spLocks noGrp="1"/>
          </p:cNvSpPr>
          <p:nvPr>
            <p:ph type="title"/>
          </p:nvPr>
        </p:nvSpPr>
        <p:spPr>
          <a:xfrm>
            <a:off x="455612" y="457200"/>
            <a:ext cx="7812088" cy="1524000"/>
          </a:xfrm>
        </p:spPr>
        <p:txBody>
          <a:bodyPr anchor="t">
            <a:noAutofit/>
          </a:bodyPr>
          <a:lstStyle/>
          <a:p>
            <a:pPr>
              <a:lnSpc>
                <a:spcPct val="100000"/>
              </a:lnSpc>
            </a:pPr>
            <a:r>
              <a:rPr lang="en-US" sz="4800" b="1" dirty="0">
                <a:ln w="3175">
                  <a:noFill/>
                </a:ln>
                <a:solidFill>
                  <a:schemeClr val="accent4"/>
                </a:solidFill>
              </a:rPr>
              <a:t>Additional Information Items</a:t>
            </a:r>
          </a:p>
        </p:txBody>
      </p:sp>
      <p:sp>
        <p:nvSpPr>
          <p:cNvPr id="4" name="Content Placeholder 3">
            <a:extLst>
              <a:ext uri="{FF2B5EF4-FFF2-40B4-BE49-F238E27FC236}">
                <a16:creationId xmlns:a16="http://schemas.microsoft.com/office/drawing/2014/main" id="{97B19F55-287D-C3CF-11DA-35CEEF4C8D52}"/>
              </a:ext>
            </a:extLst>
          </p:cNvPr>
          <p:cNvSpPr>
            <a:spLocks noGrp="1"/>
          </p:cNvSpPr>
          <p:nvPr>
            <p:ph idx="1"/>
          </p:nvPr>
        </p:nvSpPr>
        <p:spPr>
          <a:xfrm>
            <a:off x="455612" y="2209800"/>
            <a:ext cx="7162800" cy="4089400"/>
          </a:xfrm>
        </p:spPr>
        <p:txBody>
          <a:bodyPr vert="horz" lIns="121899" tIns="60949" rIns="121899" bIns="60949" rtlCol="0" anchor="t">
            <a:normAutofit/>
          </a:bodyPr>
          <a:lstStyle/>
          <a:p>
            <a:pPr marL="304165" indent="-304165"/>
            <a:r>
              <a:rPr lang="en-US" sz="2400" b="1" dirty="0">
                <a:latin typeface="Montserrat Medium"/>
              </a:rPr>
              <a:t> Cluster Advisory Team Report</a:t>
            </a:r>
            <a:endParaRPr lang="en-US" sz="2400" dirty="0">
              <a:latin typeface="Montserrat Medium"/>
            </a:endParaRPr>
          </a:p>
          <a:p>
            <a:pPr marL="304165" indent="-304165"/>
            <a:r>
              <a:rPr lang="en-US" sz="2400" b="1" dirty="0"/>
              <a:t>GO Team Elections</a:t>
            </a:r>
          </a:p>
          <a:p>
            <a:pPr marL="730810" lvl="1" indent="-304165"/>
            <a:r>
              <a:rPr lang="en-US" sz="2400" b="1" dirty="0">
                <a:cs typeface="Quire Sans"/>
              </a:rPr>
              <a:t>Voting open April 15-24</a:t>
            </a:r>
          </a:p>
          <a:p>
            <a:pPr marL="730810" lvl="1" indent="-304165"/>
            <a:r>
              <a:rPr lang="en-US" sz="2400" b="1" dirty="0">
                <a:cs typeface="Quire Sans"/>
              </a:rPr>
              <a:t>Find candidates, information, and request your voting link at </a:t>
            </a:r>
            <a:r>
              <a:rPr lang="en-US" sz="2400" b="1" dirty="0">
                <a:solidFill>
                  <a:schemeClr val="accent4"/>
                </a:solidFill>
                <a:cs typeface="Quire Sans"/>
                <a:hlinkClick r:id="rId2">
                  <a:extLst>
                    <a:ext uri="{A12FA001-AC4F-418D-AE19-62706E023703}">
                      <ahyp:hlinkClr xmlns:ahyp="http://schemas.microsoft.com/office/drawing/2018/hyperlinkcolor" val="tx"/>
                    </a:ext>
                  </a:extLst>
                </a:hlinkClick>
              </a:rPr>
              <a:t>apsstrongschools.com</a:t>
            </a:r>
            <a:endParaRPr lang="en-US" sz="2400" b="1" dirty="0">
              <a:solidFill>
                <a:schemeClr val="accent4"/>
              </a:solidFill>
              <a:cs typeface="Quire Sans"/>
            </a:endParaRPr>
          </a:p>
          <a:p>
            <a:pPr marL="730810" lvl="1" indent="-304165"/>
            <a:endParaRPr lang="en-US" sz="2400" b="1" dirty="0">
              <a:solidFill>
                <a:schemeClr val="accent4"/>
              </a:solidFill>
              <a:cs typeface="Quire Sans"/>
            </a:endParaRPr>
          </a:p>
        </p:txBody>
      </p:sp>
    </p:spTree>
    <p:extLst>
      <p:ext uri="{BB962C8B-B14F-4D97-AF65-F5344CB8AC3E}">
        <p14:creationId xmlns:p14="http://schemas.microsoft.com/office/powerpoint/2010/main" val="69609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EC8C39E6-DC9C-0C7A-D309-34E2F0F19CCC}"/>
              </a:ext>
            </a:extLst>
          </p:cNvPr>
          <p:cNvSpPr>
            <a:spLocks noGrp="1"/>
          </p:cNvSpPr>
          <p:nvPr>
            <p:ph type="title"/>
          </p:nvPr>
        </p:nvSpPr>
        <p:spPr>
          <a:xfrm>
            <a:off x="74612" y="1089073"/>
            <a:ext cx="4495800" cy="1143000"/>
          </a:xfrm>
        </p:spPr>
        <p:txBody>
          <a:bodyPr>
            <a:normAutofit fontScale="90000"/>
          </a:bodyPr>
          <a:lstStyle/>
          <a:p>
            <a:r>
              <a:rPr lang="en-US" dirty="0">
                <a:solidFill>
                  <a:schemeClr val="accent4"/>
                </a:solidFill>
              </a:rPr>
              <a:t>Cluster Advisory Team Report</a:t>
            </a:r>
          </a:p>
        </p:txBody>
      </p:sp>
      <p:pic>
        <p:nvPicPr>
          <p:cNvPr id="3" name="Picture 2">
            <a:extLst>
              <a:ext uri="{FF2B5EF4-FFF2-40B4-BE49-F238E27FC236}">
                <a16:creationId xmlns:a16="http://schemas.microsoft.com/office/drawing/2014/main" id="{757B2E57-6C76-8A52-2305-F9A382FC735D}"/>
              </a:ext>
            </a:extLst>
          </p:cNvPr>
          <p:cNvPicPr>
            <a:picLocks noChangeAspect="1"/>
          </p:cNvPicPr>
          <p:nvPr/>
        </p:nvPicPr>
        <p:blipFill>
          <a:blip r:embed="rId2"/>
          <a:stretch>
            <a:fillRect/>
          </a:stretch>
        </p:blipFill>
        <p:spPr>
          <a:xfrm>
            <a:off x="4646612" y="2514600"/>
            <a:ext cx="7310127" cy="4114800"/>
          </a:xfrm>
          <a:prstGeom prst="rect">
            <a:avLst/>
          </a:prstGeom>
        </p:spPr>
      </p:pic>
    </p:spTree>
    <p:extLst>
      <p:ext uri="{BB962C8B-B14F-4D97-AF65-F5344CB8AC3E}">
        <p14:creationId xmlns:p14="http://schemas.microsoft.com/office/powerpoint/2010/main" val="168247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046A2-DE59-0783-1E42-7C4C85C94D6E}"/>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1E3857DE-C8BF-68A9-F735-5D7E45D46172}"/>
              </a:ext>
            </a:extLst>
          </p:cNvPr>
          <p:cNvSpPr>
            <a:spLocks noGrp="1"/>
          </p:cNvSpPr>
          <p:nvPr>
            <p:ph type="title"/>
          </p:nvPr>
        </p:nvSpPr>
        <p:spPr>
          <a:xfrm>
            <a:off x="74612" y="1089073"/>
            <a:ext cx="4495800" cy="1143000"/>
          </a:xfrm>
        </p:spPr>
        <p:txBody>
          <a:bodyPr>
            <a:normAutofit fontScale="90000"/>
          </a:bodyPr>
          <a:lstStyle/>
          <a:p>
            <a:r>
              <a:rPr lang="en-US" dirty="0">
                <a:solidFill>
                  <a:schemeClr val="accent4"/>
                </a:solidFill>
              </a:rPr>
              <a:t>Announcements</a:t>
            </a:r>
          </a:p>
        </p:txBody>
      </p:sp>
      <p:sp>
        <p:nvSpPr>
          <p:cNvPr id="5" name="Content Placeholder 2">
            <a:extLst>
              <a:ext uri="{FF2B5EF4-FFF2-40B4-BE49-F238E27FC236}">
                <a16:creationId xmlns:a16="http://schemas.microsoft.com/office/drawing/2014/main" id="{39B01587-080E-D68D-8E59-3DB9DA21C098}"/>
              </a:ext>
            </a:extLst>
          </p:cNvPr>
          <p:cNvSpPr txBox="1">
            <a:spLocks/>
          </p:cNvSpPr>
          <p:nvPr/>
        </p:nvSpPr>
        <p:spPr>
          <a:xfrm>
            <a:off x="6246812" y="1660573"/>
            <a:ext cx="5181600" cy="3276600"/>
          </a:xfrm>
          <a:prstGeom prst="rect">
            <a:avLst/>
          </a:prstGeom>
        </p:spPr>
        <p:txBody>
          <a:bodyPr vert="horz" lIns="121899" tIns="60949" rIns="121899" bIns="60949" rtlCol="0" anchor="t">
            <a:normAutofit fontScale="85000" lnSpcReduction="20000"/>
          </a:bodyPr>
          <a:lst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a:lstStyle>
          <a:p>
            <a:pPr marL="304165" indent="-304165">
              <a:lnSpc>
                <a:spcPct val="120000"/>
              </a:lnSpc>
              <a:spcBef>
                <a:spcPts val="0"/>
              </a:spcBef>
              <a:buClr>
                <a:schemeClr val="accent1"/>
              </a:buClr>
            </a:pPr>
            <a:r>
              <a:rPr lang="en-US" b="1" dirty="0">
                <a:solidFill>
                  <a:schemeClr val="accent4"/>
                </a:solidFill>
              </a:rPr>
              <a:t>GO Team Members</a:t>
            </a:r>
            <a:endParaRPr lang="en-US" dirty="0">
              <a:solidFill>
                <a:schemeClr val="accent4"/>
              </a:solidFill>
            </a:endParaRPr>
          </a:p>
          <a:p>
            <a:pPr marL="730885" lvl="1" indent="-304165">
              <a:lnSpc>
                <a:spcPct val="120000"/>
              </a:lnSpc>
              <a:spcBef>
                <a:spcPts val="0"/>
              </a:spcBef>
              <a:buClr>
                <a:schemeClr val="accent1"/>
              </a:buClr>
              <a:buFont typeface="Arial" panose="020B0604020202020204" pitchFamily="34" charset="0"/>
              <a:buChar char="•"/>
            </a:pPr>
            <a:r>
              <a:rPr lang="en-US" b="1" dirty="0"/>
              <a:t>Complete your end of year surveys </a:t>
            </a:r>
            <a:r>
              <a:rPr lang="en-US" dirty="0">
                <a:solidFill>
                  <a:schemeClr val="bg1"/>
                </a:solidFill>
              </a:rPr>
              <a:t>(</a:t>
            </a:r>
            <a:r>
              <a:rPr lang="en-US" b="1" dirty="0">
                <a:solidFill>
                  <a:schemeClr val="bg1"/>
                </a:solidFill>
              </a:rPr>
              <a:t>AVAILABLE NOW!</a:t>
            </a:r>
            <a:r>
              <a:rPr lang="en-US" dirty="0">
                <a:solidFill>
                  <a:schemeClr val="bg1"/>
                </a:solidFill>
              </a:rPr>
              <a:t> Check your email for the link)</a:t>
            </a:r>
            <a:endParaRPr lang="en-US" dirty="0">
              <a:solidFill>
                <a:schemeClr val="accent1"/>
              </a:solidFill>
              <a:cs typeface="Quire Sans"/>
            </a:endParaRPr>
          </a:p>
          <a:p>
            <a:pPr marL="1157605" lvl="2" indent="-304165">
              <a:lnSpc>
                <a:spcPct val="120000"/>
              </a:lnSpc>
              <a:spcBef>
                <a:spcPts val="0"/>
              </a:spcBef>
              <a:buClr>
                <a:schemeClr val="accent1"/>
              </a:buClr>
              <a:buFont typeface="Arial" panose="020B0604020202020204" pitchFamily="34" charset="0"/>
              <a:buChar char="•"/>
            </a:pPr>
            <a:r>
              <a:rPr lang="en-US" dirty="0">
                <a:solidFill>
                  <a:schemeClr val="bg1"/>
                </a:solidFill>
              </a:rPr>
              <a:t>Principal Feedback Survey </a:t>
            </a:r>
          </a:p>
          <a:p>
            <a:pPr marL="1157605" lvl="2" indent="-304165">
              <a:lnSpc>
                <a:spcPct val="120000"/>
              </a:lnSpc>
              <a:spcBef>
                <a:spcPts val="0"/>
              </a:spcBef>
              <a:buClr>
                <a:schemeClr val="accent1"/>
              </a:buClr>
              <a:buFont typeface="Arial" panose="020B0604020202020204" pitchFamily="34" charset="0"/>
              <a:buChar char="•"/>
            </a:pPr>
            <a:endParaRPr lang="en-US" dirty="0">
              <a:solidFill>
                <a:schemeClr val="bg1"/>
              </a:solidFill>
              <a:cs typeface="Quire Sans"/>
            </a:endParaRPr>
          </a:p>
          <a:p>
            <a:pPr marL="730885" lvl="1" indent="-304165">
              <a:lnSpc>
                <a:spcPct val="120000"/>
              </a:lnSpc>
              <a:spcBef>
                <a:spcPts val="0"/>
              </a:spcBef>
              <a:buClr>
                <a:schemeClr val="accent1"/>
              </a:buClr>
              <a:buFont typeface="Arial" panose="020B0604020202020204" pitchFamily="34" charset="0"/>
              <a:buChar char="•"/>
            </a:pPr>
            <a:r>
              <a:rPr lang="en-US" dirty="0"/>
              <a:t>Complete your required trainings </a:t>
            </a:r>
            <a:r>
              <a:rPr lang="en-US" b="1" dirty="0"/>
              <a:t>ASAP</a:t>
            </a:r>
            <a:endParaRPr lang="en-US" b="1" dirty="0">
              <a:cs typeface="Quire Sans"/>
            </a:endParaRPr>
          </a:p>
          <a:p>
            <a:pPr marL="1157605" lvl="2" indent="-304165">
              <a:lnSpc>
                <a:spcPct val="120000"/>
              </a:lnSpc>
              <a:spcBef>
                <a:spcPts val="0"/>
              </a:spcBef>
              <a:buClr>
                <a:schemeClr val="accent1"/>
              </a:buClr>
              <a:buFont typeface="Arial" panose="020B0604020202020204" pitchFamily="34" charset="0"/>
              <a:buChar char="•"/>
            </a:pPr>
            <a:r>
              <a:rPr lang="en-US" dirty="0">
                <a:solidFill>
                  <a:schemeClr val="bg1"/>
                </a:solidFill>
              </a:rPr>
              <a:t>Contact the GO Team Office with any questions</a:t>
            </a:r>
          </a:p>
          <a:p>
            <a:pPr marL="1157605" lvl="2" indent="-304165">
              <a:lnSpc>
                <a:spcPct val="120000"/>
              </a:lnSpc>
              <a:spcBef>
                <a:spcPts val="0"/>
              </a:spcBef>
              <a:buClr>
                <a:schemeClr val="accent1"/>
              </a:buClr>
              <a:buFont typeface="Arial" panose="020B0604020202020204" pitchFamily="34" charset="0"/>
              <a:buChar char="•"/>
            </a:pPr>
            <a:endParaRPr lang="en-US" dirty="0">
              <a:solidFill>
                <a:schemeClr val="bg1"/>
              </a:solidFill>
              <a:cs typeface="Quire Sans"/>
            </a:endParaRPr>
          </a:p>
          <a:p>
            <a:pPr marL="853440" lvl="2" indent="0">
              <a:lnSpc>
                <a:spcPct val="120000"/>
              </a:lnSpc>
              <a:spcBef>
                <a:spcPts val="0"/>
              </a:spcBef>
              <a:buClr>
                <a:schemeClr val="accent1"/>
              </a:buClr>
              <a:buNone/>
            </a:pPr>
            <a:r>
              <a:rPr lang="en-US" dirty="0">
                <a:solidFill>
                  <a:schemeClr val="bg1"/>
                </a:solidFill>
                <a:cs typeface="Quire Sans"/>
              </a:rPr>
              <a:t>2026-2027 Business Meeting 1: </a:t>
            </a:r>
          </a:p>
          <a:p>
            <a:pPr marL="853440" lvl="2" indent="0">
              <a:lnSpc>
                <a:spcPct val="120000"/>
              </a:lnSpc>
              <a:spcBef>
                <a:spcPts val="0"/>
              </a:spcBef>
              <a:buClr>
                <a:schemeClr val="accent1"/>
              </a:buClr>
              <a:buNone/>
            </a:pPr>
            <a:r>
              <a:rPr lang="en-US" dirty="0">
                <a:solidFill>
                  <a:schemeClr val="bg1"/>
                </a:solidFill>
                <a:cs typeface="Quire Sans"/>
              </a:rPr>
              <a:t>Thursday, July 16, 2026  or Thursday, July 23, 2026</a:t>
            </a:r>
          </a:p>
        </p:txBody>
      </p:sp>
      <p:pic>
        <p:nvPicPr>
          <p:cNvPr id="4" name="Graphic 3">
            <a:extLst>
              <a:ext uri="{FF2B5EF4-FFF2-40B4-BE49-F238E27FC236}">
                <a16:creationId xmlns:a16="http://schemas.microsoft.com/office/drawing/2014/main" id="{D02CEFB5-1E0B-7DEE-D329-A7C13BC847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01140" y="4191000"/>
            <a:ext cx="1959951" cy="1577927"/>
          </a:xfrm>
          <a:prstGeom prst="rect">
            <a:avLst/>
          </a:prstGeom>
        </p:spPr>
      </p:pic>
    </p:spTree>
    <p:extLst>
      <p:ext uri="{BB962C8B-B14F-4D97-AF65-F5344CB8AC3E}">
        <p14:creationId xmlns:p14="http://schemas.microsoft.com/office/powerpoint/2010/main" val="1736605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1034-0942-A62F-042C-846F47CD5440}"/>
              </a:ext>
              <a:ext uri="{C183D7F6-B498-43B3-948B-1728B52AA6E4}">
                <adec:decorative xmlns:adec="http://schemas.microsoft.com/office/drawing/2017/decorative" val="0"/>
              </a:ext>
            </a:extLst>
          </p:cNvPr>
          <p:cNvSpPr>
            <a:spLocks noGrp="1"/>
          </p:cNvSpPr>
          <p:nvPr>
            <p:ph type="title"/>
          </p:nvPr>
        </p:nvSpPr>
        <p:spPr>
          <a:xfrm>
            <a:off x="720725" y="-1143000"/>
            <a:ext cx="5562600" cy="1143000"/>
          </a:xfrm>
        </p:spPr>
        <p:txBody>
          <a:bodyPr vert="horz" lIns="121899" tIns="60949" rIns="121899" bIns="60949" rtlCol="0" anchor="b">
            <a:normAutofit/>
          </a:bodyPr>
          <a:lstStyle/>
          <a:p>
            <a:r>
              <a:rPr lang="en-US" dirty="0"/>
              <a:t>Thank you!</a:t>
            </a:r>
          </a:p>
        </p:txBody>
      </p:sp>
      <p:pic>
        <p:nvPicPr>
          <p:cNvPr id="8" name="Picture 7" descr="Thank you for yet another great year!">
            <a:extLst>
              <a:ext uri="{FF2B5EF4-FFF2-40B4-BE49-F238E27FC236}">
                <a16:creationId xmlns:a16="http://schemas.microsoft.com/office/drawing/2014/main" id="{AC736C6D-CC6C-DA4E-5C75-55CF58E9F510}"/>
              </a:ext>
            </a:extLst>
          </p:cNvPr>
          <p:cNvPicPr>
            <a:picLocks noChangeAspect="1"/>
          </p:cNvPicPr>
          <p:nvPr/>
        </p:nvPicPr>
        <p:blipFill>
          <a:blip r:embed="rId2"/>
          <a:stretch>
            <a:fillRect/>
          </a:stretch>
        </p:blipFill>
        <p:spPr>
          <a:xfrm>
            <a:off x="1293812" y="1371600"/>
            <a:ext cx="6096000" cy="3657600"/>
          </a:xfrm>
          <a:prstGeom prst="rect">
            <a:avLst/>
          </a:prstGeom>
        </p:spPr>
      </p:pic>
    </p:spTree>
    <p:extLst>
      <p:ext uri="{BB962C8B-B14F-4D97-AF65-F5344CB8AC3E}">
        <p14:creationId xmlns:p14="http://schemas.microsoft.com/office/powerpoint/2010/main" val="371437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APS Black&amp;Red 4">
      <a:dk1>
        <a:sysClr val="windowText" lastClr="000000"/>
      </a:dk1>
      <a:lt1>
        <a:srgbClr val="F5F5F5"/>
      </a:lt1>
      <a:dk2>
        <a:srgbClr val="808184"/>
      </a:dk2>
      <a:lt2>
        <a:srgbClr val="F2F2F2"/>
      </a:lt2>
      <a:accent1>
        <a:srgbClr val="808184"/>
      </a:accent1>
      <a:accent2>
        <a:srgbClr val="6497BF"/>
      </a:accent2>
      <a:accent3>
        <a:srgbClr val="F5CE3E"/>
      </a:accent3>
      <a:accent4>
        <a:srgbClr val="D8031C"/>
      </a:accent4>
      <a:accent5>
        <a:srgbClr val="6497BF"/>
      </a:accent5>
      <a:accent6>
        <a:srgbClr val="C0C0C0"/>
      </a:accent6>
      <a:hlink>
        <a:srgbClr val="6497BF"/>
      </a:hlink>
      <a:folHlink>
        <a:srgbClr val="F5CE3E"/>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dcae609-94e2-4108-915c-852935aa21ad">
      <Terms xmlns="http://schemas.microsoft.com/office/infopath/2007/PartnerControls"/>
    </lcf76f155ced4ddcb4097134ff3c332f>
    <TaxCatchAll xmlns="e136758a-e7f7-4029-9cdc-709c7a6ff021" xsi:nil="true"/>
    <SharedWithUsers xmlns="e136758a-e7f7-4029-9cdc-709c7a6ff021">
      <UserInfo>
        <DisplayName>Barnett, Carolyn</DisplayName>
        <AccountId>14</AccountId>
        <AccountType/>
      </UserInfo>
      <UserInfo>
        <DisplayName>Gipson, Chaundra</DisplayName>
        <AccountId>16</AccountId>
        <AccountType/>
      </UserInfo>
      <UserInfo>
        <DisplayName>Jacobi, Diane</DisplayName>
        <AccountId>12</AccountId>
        <AccountType/>
      </UserInfo>
    </SharedWithUsers>
    <_Flow_SignoffStatus xmlns="8dcae609-94e2-4108-915c-852935aa21ad" xsi:nil="true"/>
    <MeetingFocus xmlns="8dcae609-94e2-4108-915c-852935aa21a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7" ma:contentTypeDescription="Create a new document." ma:contentTypeScope="" ma:versionID="b48125cd9cc82ddb144895a4665d364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2d9768bfb68b508591baf6a1732a3443"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etingFocu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etingFocus" ma:index="22" nillable="true" ma:displayName="Brief Description" ma:description="If there was a specific topic covered in the meeting it will be listed here. " ma:format="Dropdown" ma:internalName="MeetingFocus">
      <xsd:simpleType>
        <xsd:restriction base="dms:Text">
          <xsd:maxLength value="255"/>
        </xsd:restriction>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7589DED2-7065-407C-BB58-BE430B9CE579}">
  <ds:schemaRefs>
    <ds:schemaRef ds:uri="http://schemas.microsoft.com/office/2006/documentManagement/types"/>
    <ds:schemaRef ds:uri="http://purl.org/dc/terms/"/>
    <ds:schemaRef ds:uri="ffb952a0-74d9-4848-89d6-000c4b1b707a"/>
    <ds:schemaRef ds:uri="http://schemas.microsoft.com/office/2006/metadata/properties"/>
    <ds:schemaRef ds:uri="http://purl.org/dc/dcmitype/"/>
    <ds:schemaRef ds:uri="http://www.w3.org/XML/1998/namespace"/>
    <ds:schemaRef ds:uri="http://schemas.microsoft.com/office/infopath/2007/PartnerControls"/>
    <ds:schemaRef ds:uri="http://schemas.openxmlformats.org/package/2006/metadata/core-properties"/>
    <ds:schemaRef ds:uri="d37e30bb-5f32-4411-a640-0b4044b692bf"/>
    <ds:schemaRef ds:uri="http://purl.org/dc/elements/1.1/"/>
    <ds:schemaRef ds:uri="8dcae609-94e2-4108-915c-852935aa21ad"/>
    <ds:schemaRef ds:uri="e136758a-e7f7-4029-9cdc-709c7a6ff021"/>
  </ds:schemaRefs>
</ds:datastoreItem>
</file>

<file path=customXml/itemProps3.xml><?xml version="1.0" encoding="utf-8"?>
<ds:datastoreItem xmlns:ds="http://schemas.openxmlformats.org/officeDocument/2006/customXml" ds:itemID="{042F73B9-107B-4F6F-B2A0-987A6EFFF7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933</TotalTime>
  <Words>594</Words>
  <Application>Microsoft Office PowerPoint</Application>
  <PresentationFormat>Custom</PresentationFormat>
  <Paragraphs>95</Paragraphs>
  <Slides>23</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Arial</vt:lpstr>
      <vt:lpstr>Calibri</vt:lpstr>
      <vt:lpstr>Century Gothic</vt:lpstr>
      <vt:lpstr>Courier New</vt:lpstr>
      <vt:lpstr>Montserrat Black</vt:lpstr>
      <vt:lpstr>Montserrat Medium</vt:lpstr>
      <vt:lpstr>Montserrat SemiBold</vt:lpstr>
      <vt:lpstr>Quire Sans</vt:lpstr>
      <vt:lpstr>Tenorite</vt:lpstr>
      <vt:lpstr>Times New Roman</vt:lpstr>
      <vt:lpstr>Wingdings</vt:lpstr>
      <vt:lpstr>Class open house presentation</vt:lpstr>
      <vt:lpstr>GO Team Meeting</vt:lpstr>
      <vt:lpstr>Agenda</vt:lpstr>
      <vt:lpstr>2026 Spring MAP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Pulse Check: Planning for 2026-2027</vt:lpstr>
      <vt:lpstr>Pulse Check: Planning for 2026-2027 Guiding Questions</vt:lpstr>
      <vt:lpstr>ACTIVITY: Strengths &amp; Opportunities</vt:lpstr>
      <vt:lpstr>Planning for 2026-2027: </vt:lpstr>
      <vt:lpstr>Next Steps</vt:lpstr>
      <vt:lpstr>Information Items</vt:lpstr>
      <vt:lpstr>Principal’s Report</vt:lpstr>
      <vt:lpstr>Principal Report</vt:lpstr>
      <vt:lpstr>Principal Report</vt:lpstr>
      <vt:lpstr>Additional Information Items</vt:lpstr>
      <vt:lpstr>Cluster Advisory Team Report</vt:lpstr>
      <vt:lpstr>Announcements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House</dc:title>
  <dc:creator>Jacobi, Diane</dc:creator>
  <cp:lastModifiedBy>DOBASHI, TERUKO</cp:lastModifiedBy>
  <cp:revision>93</cp:revision>
  <dcterms:created xsi:type="dcterms:W3CDTF">2023-03-21T20:20:37Z</dcterms:created>
  <dcterms:modified xsi:type="dcterms:W3CDTF">2026-04-23T22:24:31Z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