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1.xml" ContentType="application/vnd.openxmlformats-officedocument.drawingml.chartshape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1.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2.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23.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drawings/drawing2.xml" ContentType="application/vnd.openxmlformats-officedocument.drawingml.chartshapes+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Lst>
  <p:notesMasterIdLst>
    <p:notesMasterId r:id="rId110"/>
  </p:notesMasterIdLst>
  <p:sldIdLst>
    <p:sldId id="256" r:id="rId5"/>
    <p:sldId id="349" r:id="rId6"/>
    <p:sldId id="350" r:id="rId7"/>
    <p:sldId id="351" r:id="rId8"/>
    <p:sldId id="374" r:id="rId9"/>
    <p:sldId id="373" r:id="rId10"/>
    <p:sldId id="284" r:id="rId11"/>
    <p:sldId id="375" r:id="rId12"/>
    <p:sldId id="376" r:id="rId13"/>
    <p:sldId id="377" r:id="rId14"/>
    <p:sldId id="378" r:id="rId15"/>
    <p:sldId id="379" r:id="rId16"/>
    <p:sldId id="354" r:id="rId17"/>
    <p:sldId id="313" r:id="rId18"/>
    <p:sldId id="360" r:id="rId19"/>
    <p:sldId id="315" r:id="rId20"/>
    <p:sldId id="259" r:id="rId21"/>
    <p:sldId id="258" r:id="rId22"/>
    <p:sldId id="307" r:id="rId23"/>
    <p:sldId id="331" r:id="rId24"/>
    <p:sldId id="260" r:id="rId25"/>
    <p:sldId id="273" r:id="rId26"/>
    <p:sldId id="274" r:id="rId27"/>
    <p:sldId id="319" r:id="rId28"/>
    <p:sldId id="318" r:id="rId29"/>
    <p:sldId id="322" r:id="rId30"/>
    <p:sldId id="332" r:id="rId31"/>
    <p:sldId id="333" r:id="rId32"/>
    <p:sldId id="323" r:id="rId33"/>
    <p:sldId id="334" r:id="rId34"/>
    <p:sldId id="335" r:id="rId35"/>
    <p:sldId id="336" r:id="rId36"/>
    <p:sldId id="337" r:id="rId37"/>
    <p:sldId id="324" r:id="rId38"/>
    <p:sldId id="326" r:id="rId39"/>
    <p:sldId id="338" r:id="rId40"/>
    <p:sldId id="339" r:id="rId41"/>
    <p:sldId id="340" r:id="rId42"/>
    <p:sldId id="330" r:id="rId43"/>
    <p:sldId id="344" r:id="rId44"/>
    <p:sldId id="341" r:id="rId45"/>
    <p:sldId id="342" r:id="rId46"/>
    <p:sldId id="343" r:id="rId47"/>
    <p:sldId id="345" r:id="rId48"/>
    <p:sldId id="346" r:id="rId49"/>
    <p:sldId id="347" r:id="rId50"/>
    <p:sldId id="298" r:id="rId51"/>
    <p:sldId id="348" r:id="rId52"/>
    <p:sldId id="355" r:id="rId53"/>
    <p:sldId id="382" r:id="rId54"/>
    <p:sldId id="294" r:id="rId55"/>
    <p:sldId id="442" r:id="rId56"/>
    <p:sldId id="443" r:id="rId57"/>
    <p:sldId id="444" r:id="rId58"/>
    <p:sldId id="281" r:id="rId59"/>
    <p:sldId id="265" r:id="rId60"/>
    <p:sldId id="445" r:id="rId61"/>
    <p:sldId id="353" r:id="rId62"/>
    <p:sldId id="304" r:id="rId63"/>
    <p:sldId id="452" r:id="rId64"/>
    <p:sldId id="453" r:id="rId65"/>
    <p:sldId id="352" r:id="rId66"/>
    <p:sldId id="356" r:id="rId67"/>
    <p:sldId id="454" r:id="rId68"/>
    <p:sldId id="455" r:id="rId69"/>
    <p:sldId id="261" r:id="rId70"/>
    <p:sldId id="290" r:id="rId71"/>
    <p:sldId id="482" r:id="rId72"/>
    <p:sldId id="507" r:id="rId73"/>
    <p:sldId id="504" r:id="rId74"/>
    <p:sldId id="505" r:id="rId75"/>
    <p:sldId id="506" r:id="rId76"/>
    <p:sldId id="508" r:id="rId77"/>
    <p:sldId id="521" r:id="rId78"/>
    <p:sldId id="523" r:id="rId79"/>
    <p:sldId id="264" r:id="rId80"/>
    <p:sldId id="524" r:id="rId81"/>
    <p:sldId id="520" r:id="rId82"/>
    <p:sldId id="525" r:id="rId83"/>
    <p:sldId id="516" r:id="rId84"/>
    <p:sldId id="289" r:id="rId85"/>
    <p:sldId id="262" r:id="rId86"/>
    <p:sldId id="512" r:id="rId87"/>
    <p:sldId id="285" r:id="rId88"/>
    <p:sldId id="513" r:id="rId89"/>
    <p:sldId id="283" r:id="rId90"/>
    <p:sldId id="306" r:id="rId91"/>
    <p:sldId id="526" r:id="rId92"/>
    <p:sldId id="357" r:id="rId93"/>
    <p:sldId id="361" r:id="rId94"/>
    <p:sldId id="369" r:id="rId95"/>
    <p:sldId id="372" r:id="rId96"/>
    <p:sldId id="370" r:id="rId97"/>
    <p:sldId id="371" r:id="rId98"/>
    <p:sldId id="368" r:id="rId99"/>
    <p:sldId id="367" r:id="rId100"/>
    <p:sldId id="366" r:id="rId101"/>
    <p:sldId id="365" r:id="rId102"/>
    <p:sldId id="364" r:id="rId103"/>
    <p:sldId id="362" r:id="rId104"/>
    <p:sldId id="363" r:id="rId105"/>
    <p:sldId id="527" r:id="rId106"/>
    <p:sldId id="380" r:id="rId107"/>
    <p:sldId id="358" r:id="rId108"/>
    <p:sldId id="381" r:id="rId10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New" id="{0B2DBB22-3C2C-4C86-B0A0-10DE6CEFA902}">
          <p14:sldIdLst>
            <p14:sldId id="256"/>
            <p14:sldId id="349"/>
            <p14:sldId id="350"/>
            <p14:sldId id="351"/>
            <p14:sldId id="374"/>
            <p14:sldId id="373"/>
            <p14:sldId id="284"/>
            <p14:sldId id="375"/>
            <p14:sldId id="376"/>
            <p14:sldId id="377"/>
            <p14:sldId id="378"/>
            <p14:sldId id="379"/>
            <p14:sldId id="354"/>
            <p14:sldId id="313"/>
            <p14:sldId id="360"/>
            <p14:sldId id="315"/>
            <p14:sldId id="259"/>
            <p14:sldId id="258"/>
            <p14:sldId id="307"/>
            <p14:sldId id="331"/>
            <p14:sldId id="260"/>
            <p14:sldId id="273"/>
            <p14:sldId id="274"/>
            <p14:sldId id="319"/>
            <p14:sldId id="318"/>
            <p14:sldId id="322"/>
            <p14:sldId id="332"/>
            <p14:sldId id="333"/>
            <p14:sldId id="323"/>
            <p14:sldId id="334"/>
            <p14:sldId id="335"/>
            <p14:sldId id="336"/>
            <p14:sldId id="337"/>
            <p14:sldId id="324"/>
            <p14:sldId id="326"/>
            <p14:sldId id="338"/>
            <p14:sldId id="339"/>
            <p14:sldId id="340"/>
            <p14:sldId id="330"/>
            <p14:sldId id="344"/>
            <p14:sldId id="341"/>
            <p14:sldId id="342"/>
            <p14:sldId id="343"/>
            <p14:sldId id="345"/>
            <p14:sldId id="346"/>
            <p14:sldId id="347"/>
            <p14:sldId id="298"/>
            <p14:sldId id="348"/>
            <p14:sldId id="355"/>
            <p14:sldId id="382"/>
            <p14:sldId id="294"/>
            <p14:sldId id="442"/>
            <p14:sldId id="443"/>
            <p14:sldId id="444"/>
            <p14:sldId id="281"/>
            <p14:sldId id="265"/>
            <p14:sldId id="445"/>
            <p14:sldId id="353"/>
            <p14:sldId id="304"/>
            <p14:sldId id="452"/>
            <p14:sldId id="453"/>
            <p14:sldId id="352"/>
            <p14:sldId id="356"/>
            <p14:sldId id="454"/>
            <p14:sldId id="455"/>
            <p14:sldId id="261"/>
            <p14:sldId id="290"/>
            <p14:sldId id="482"/>
            <p14:sldId id="507"/>
            <p14:sldId id="504"/>
            <p14:sldId id="505"/>
            <p14:sldId id="506"/>
            <p14:sldId id="508"/>
            <p14:sldId id="521"/>
            <p14:sldId id="523"/>
            <p14:sldId id="264"/>
            <p14:sldId id="524"/>
            <p14:sldId id="520"/>
            <p14:sldId id="525"/>
            <p14:sldId id="516"/>
            <p14:sldId id="289"/>
            <p14:sldId id="262"/>
            <p14:sldId id="512"/>
            <p14:sldId id="285"/>
            <p14:sldId id="513"/>
            <p14:sldId id="283"/>
            <p14:sldId id="306"/>
            <p14:sldId id="526"/>
            <p14:sldId id="357"/>
            <p14:sldId id="361"/>
            <p14:sldId id="369"/>
            <p14:sldId id="372"/>
            <p14:sldId id="370"/>
            <p14:sldId id="371"/>
            <p14:sldId id="368"/>
            <p14:sldId id="367"/>
            <p14:sldId id="366"/>
            <p14:sldId id="365"/>
            <p14:sldId id="364"/>
            <p14:sldId id="362"/>
            <p14:sldId id="363"/>
            <p14:sldId id="527"/>
            <p14:sldId id="380"/>
            <p14:sldId id="358"/>
          </p14:sldIdLst>
        </p14:section>
        <p14:section name="Original" id="{4E85063F-69C1-4BCA-8984-E44BA4FC1CC9}">
          <p14:sldIdLst>
            <p14:sldId id="38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E8E9"/>
    <a:srgbClr val="000000"/>
    <a:srgbClr val="D1FFDB"/>
    <a:srgbClr val="CCCDCF"/>
    <a:srgbClr val="66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03D9A4-9EAD-4273-82B0-E94741F76891}" v="2" dt="2026-04-23T14:16:29.67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002" autoAdjust="0"/>
    <p:restoredTop sz="86395" autoAdjust="0"/>
  </p:normalViewPr>
  <p:slideViewPr>
    <p:cSldViewPr snapToGrid="0">
      <p:cViewPr varScale="1">
        <p:scale>
          <a:sx n="115" d="100"/>
          <a:sy n="115" d="100"/>
        </p:scale>
        <p:origin x="134" y="86"/>
      </p:cViewPr>
      <p:guideLst/>
    </p:cSldViewPr>
  </p:slideViewPr>
  <p:outlineViewPr>
    <p:cViewPr>
      <p:scale>
        <a:sx n="33" d="100"/>
        <a:sy n="33" d="100"/>
      </p:scale>
      <p:origin x="0" y="-3123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viewProps" Target="viewProps.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theme" Target="theme/theme1.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slide" Target="slides/slide102.xml"/><Relationship Id="rId114"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notesMaster" Target="notesMasters/notesMaster1.xml"/><Relationship Id="rId115" Type="http://schemas.microsoft.com/office/2016/11/relationships/changesInfo" Target="changesInfos/changesInfo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cky Grubaugh" userId="a76fa95f-1e2e-4fdc-a58f-3ad04b34adcf" providerId="ADAL" clId="{D2CA2006-7ECB-44C4-9B6C-EBD9750013A6}"/>
    <pc:docChg chg="modSld">
      <pc:chgData name="Becky Grubaugh" userId="a76fa95f-1e2e-4fdc-a58f-3ad04b34adcf" providerId="ADAL" clId="{D2CA2006-7ECB-44C4-9B6C-EBD9750013A6}" dt="2026-04-23T14:19:21.707" v="14" actId="962"/>
      <pc:docMkLst>
        <pc:docMk/>
      </pc:docMkLst>
      <pc:sldChg chg="modSp mod">
        <pc:chgData name="Becky Grubaugh" userId="a76fa95f-1e2e-4fdc-a58f-3ad04b34adcf" providerId="ADAL" clId="{D2CA2006-7ECB-44C4-9B6C-EBD9750013A6}" dt="2026-04-23T14:19:21.707" v="14" actId="962"/>
        <pc:sldMkLst>
          <pc:docMk/>
          <pc:sldMk cId="2918514628" sldId="258"/>
        </pc:sldMkLst>
        <pc:picChg chg="mod">
          <ac:chgData name="Becky Grubaugh" userId="a76fa95f-1e2e-4fdc-a58f-3ad04b34adcf" providerId="ADAL" clId="{D2CA2006-7ECB-44C4-9B6C-EBD9750013A6}" dt="2026-04-23T14:19:21.707" v="14" actId="962"/>
          <ac:picMkLst>
            <pc:docMk/>
            <pc:sldMk cId="2918514628" sldId="258"/>
            <ac:picMk id="5" creationId="{3E98D0D9-842D-D9C4-8BC9-F56C6DDEC53F}"/>
          </ac:picMkLst>
        </pc:picChg>
      </pc:sldChg>
      <pc:sldChg chg="modSp mod">
        <pc:chgData name="Becky Grubaugh" userId="a76fa95f-1e2e-4fdc-a58f-3ad04b34adcf" providerId="ADAL" clId="{D2CA2006-7ECB-44C4-9B6C-EBD9750013A6}" dt="2026-04-23T14:19:07.396" v="4" actId="962"/>
        <pc:sldMkLst>
          <pc:docMk/>
          <pc:sldMk cId="1769771364" sldId="259"/>
        </pc:sldMkLst>
        <pc:picChg chg="mod">
          <ac:chgData name="Becky Grubaugh" userId="a76fa95f-1e2e-4fdc-a58f-3ad04b34adcf" providerId="ADAL" clId="{D2CA2006-7ECB-44C4-9B6C-EBD9750013A6}" dt="2026-04-23T14:19:07.396" v="4" actId="962"/>
          <ac:picMkLst>
            <pc:docMk/>
            <pc:sldMk cId="1769771364" sldId="259"/>
            <ac:picMk id="5" creationId="{4F662B7E-3E90-AECE-6C60-C69BBE975724}"/>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olatheschoolsorg-my.sharepoint.com/personal/cgralappwdsc_olatheschools_org/Documents/Databases/Students/Demographic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cgralappwdsc\AppData\Local\Microsoft\Windows\INetCache\Content.Outlook\9917Z2UF\ELL%20from%20Flenthrope.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1.xml"/></Relationships>
</file>

<file path=ppt/charts/_rels/chart4.xml.rels><?xml version="1.0" encoding="UTF-8" standalone="yes"?>
<Relationships xmlns="http://schemas.openxmlformats.org/package/2006/relationships"><Relationship Id="rId3" Type="http://schemas.openxmlformats.org/officeDocument/2006/relationships/oleObject" Target="https://olatheschoolsorg-my.sharepoint.com/personal/cgralappwdsc_olatheschools_org/Documents/Projections/Enrollment%20Model%202024.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Book3"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Book3"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Book3"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chartUserShapes" Target="../drawings/drawing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'Dist Sum'!$X$4</c:f>
              <c:strCache>
                <c:ptCount val="1"/>
                <c:pt idx="0">
                  <c:v>Gifted</c:v>
                </c:pt>
              </c:strCache>
            </c:strRef>
          </c:tx>
          <c:spPr>
            <a:ln w="38100" cap="rnd">
              <a:solidFill>
                <a:schemeClr val="accent1"/>
              </a:solidFill>
              <a:round/>
            </a:ln>
            <a:effectLst/>
          </c:spPr>
          <c:marker>
            <c:symbol val="none"/>
          </c:marker>
          <c:dLbls>
            <c:dLbl>
              <c:idx val="0"/>
              <c:layout>
                <c:manualLayout>
                  <c:x val="-2.6570048309178744E-2"/>
                  <c:y val="-3.356438870067102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B658-4629-AFDC-E2497824ABB5}"/>
                </c:ext>
              </c:extLst>
            </c:dLbl>
            <c:dLbl>
              <c:idx val="14"/>
              <c:layout>
                <c:manualLayout>
                  <c:x val="-1.932367149758463E-2"/>
                  <c:y val="6.129149240992070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B658-4629-AFDC-E2497824ABB5}"/>
                </c:ext>
              </c:extLst>
            </c:dLbl>
            <c:dLbl>
              <c:idx val="19"/>
              <c:layout>
                <c:manualLayout>
                  <c:x val="-1.570048309178744E-2"/>
                  <c:y val="4.086099493994720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B658-4629-AFDC-E2497824ABB5}"/>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'Dist Sum'!$A$31:$A$50</c:f>
              <c:numCache>
                <c:formatCode>General</c:formatCode>
                <c:ptCount val="20"/>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pt idx="17">
                  <c:v>2022</c:v>
                </c:pt>
                <c:pt idx="18">
                  <c:v>2023</c:v>
                </c:pt>
                <c:pt idx="19">
                  <c:v>2024</c:v>
                </c:pt>
              </c:numCache>
            </c:numRef>
          </c:cat>
          <c:val>
            <c:numRef>
              <c:f>'Dist Sum'!$X$31:$X$50</c:f>
              <c:numCache>
                <c:formatCode>#,##0</c:formatCode>
                <c:ptCount val="20"/>
                <c:pt idx="0">
                  <c:v>820</c:v>
                </c:pt>
                <c:pt idx="1">
                  <c:v>755</c:v>
                </c:pt>
                <c:pt idx="2">
                  <c:v>784</c:v>
                </c:pt>
                <c:pt idx="3">
                  <c:v>807</c:v>
                </c:pt>
                <c:pt idx="4">
                  <c:v>843</c:v>
                </c:pt>
                <c:pt idx="5">
                  <c:v>849</c:v>
                </c:pt>
                <c:pt idx="6">
                  <c:v>823</c:v>
                </c:pt>
                <c:pt idx="7">
                  <c:v>877</c:v>
                </c:pt>
                <c:pt idx="8">
                  <c:v>904</c:v>
                </c:pt>
                <c:pt idx="9">
                  <c:v>917</c:v>
                </c:pt>
                <c:pt idx="10">
                  <c:v>903</c:v>
                </c:pt>
                <c:pt idx="11">
                  <c:v>806</c:v>
                </c:pt>
                <c:pt idx="12">
                  <c:v>793</c:v>
                </c:pt>
                <c:pt idx="13">
                  <c:v>768</c:v>
                </c:pt>
                <c:pt idx="14">
                  <c:v>752</c:v>
                </c:pt>
                <c:pt idx="15">
                  <c:v>688</c:v>
                </c:pt>
                <c:pt idx="16">
                  <c:v>680</c:v>
                </c:pt>
                <c:pt idx="17">
                  <c:v>610</c:v>
                </c:pt>
                <c:pt idx="18">
                  <c:v>645</c:v>
                </c:pt>
                <c:pt idx="19">
                  <c:v>702</c:v>
                </c:pt>
              </c:numCache>
            </c:numRef>
          </c:val>
          <c:smooth val="0"/>
          <c:extLst>
            <c:ext xmlns:c16="http://schemas.microsoft.com/office/drawing/2014/chart" uri="{C3380CC4-5D6E-409C-BE32-E72D297353CC}">
              <c16:uniqueId val="{00000000-B658-4629-AFDC-E2497824ABB5}"/>
            </c:ext>
          </c:extLst>
        </c:ser>
        <c:ser>
          <c:idx val="1"/>
          <c:order val="1"/>
          <c:tx>
            <c:strRef>
              <c:f>'Dist Sum'!$Z$4</c:f>
              <c:strCache>
                <c:ptCount val="1"/>
                <c:pt idx="0">
                  <c:v>Speech &amp; Lang</c:v>
                </c:pt>
              </c:strCache>
            </c:strRef>
          </c:tx>
          <c:spPr>
            <a:ln w="38100" cap="rnd">
              <a:solidFill>
                <a:schemeClr val="accent2"/>
              </a:solidFill>
              <a:round/>
            </a:ln>
            <a:effectLst/>
          </c:spPr>
          <c:marker>
            <c:symbol val="none"/>
          </c:marker>
          <c:dLbls>
            <c:dLbl>
              <c:idx val="0"/>
              <c:layout>
                <c:manualLayout>
                  <c:x val="-1.932367149758454E-2"/>
                  <c:y val="3.210506745281566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B658-4629-AFDC-E2497824ABB5}"/>
                </c:ext>
              </c:extLst>
            </c:dLbl>
            <c:dLbl>
              <c:idx val="14"/>
              <c:layout>
                <c:manualLayout>
                  <c:x val="-2.2946859903381644E-2"/>
                  <c:y val="-3.79423524442367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658-4629-AFDC-E2497824ABB5}"/>
                </c:ext>
              </c:extLst>
            </c:dLbl>
            <c:dLbl>
              <c:idx val="19"/>
              <c:layout>
                <c:manualLayout>
                  <c:x val="-9.6618357487922701E-3"/>
                  <c:y val="-2.918642495710514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658-4629-AFDC-E2497824ABB5}"/>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'Dist Sum'!$A$31:$A$50</c:f>
              <c:numCache>
                <c:formatCode>General</c:formatCode>
                <c:ptCount val="20"/>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pt idx="17">
                  <c:v>2022</c:v>
                </c:pt>
                <c:pt idx="18">
                  <c:v>2023</c:v>
                </c:pt>
                <c:pt idx="19">
                  <c:v>2024</c:v>
                </c:pt>
              </c:numCache>
            </c:numRef>
          </c:cat>
          <c:val>
            <c:numRef>
              <c:f>'Dist Sum'!$Z$31:$Z$50</c:f>
              <c:numCache>
                <c:formatCode>#,##0</c:formatCode>
                <c:ptCount val="20"/>
                <c:pt idx="0">
                  <c:v>664</c:v>
                </c:pt>
                <c:pt idx="1">
                  <c:v>617</c:v>
                </c:pt>
                <c:pt idx="2">
                  <c:v>648</c:v>
                </c:pt>
                <c:pt idx="3">
                  <c:v>670</c:v>
                </c:pt>
                <c:pt idx="4">
                  <c:v>717</c:v>
                </c:pt>
                <c:pt idx="5">
                  <c:v>742</c:v>
                </c:pt>
                <c:pt idx="6">
                  <c:v>810</c:v>
                </c:pt>
                <c:pt idx="7">
                  <c:v>816</c:v>
                </c:pt>
                <c:pt idx="8">
                  <c:v>841</c:v>
                </c:pt>
                <c:pt idx="9">
                  <c:v>877</c:v>
                </c:pt>
                <c:pt idx="10">
                  <c:v>1034</c:v>
                </c:pt>
                <c:pt idx="11">
                  <c:v>854</c:v>
                </c:pt>
                <c:pt idx="12">
                  <c:v>856</c:v>
                </c:pt>
                <c:pt idx="13">
                  <c:v>909</c:v>
                </c:pt>
                <c:pt idx="14">
                  <c:v>1099</c:v>
                </c:pt>
                <c:pt idx="15">
                  <c:v>1115</c:v>
                </c:pt>
                <c:pt idx="16">
                  <c:v>1315</c:v>
                </c:pt>
                <c:pt idx="17">
                  <c:v>1054</c:v>
                </c:pt>
                <c:pt idx="18">
                  <c:v>1088</c:v>
                </c:pt>
                <c:pt idx="19">
                  <c:v>1120</c:v>
                </c:pt>
              </c:numCache>
            </c:numRef>
          </c:val>
          <c:smooth val="0"/>
          <c:extLst>
            <c:ext xmlns:c16="http://schemas.microsoft.com/office/drawing/2014/chart" uri="{C3380CC4-5D6E-409C-BE32-E72D297353CC}">
              <c16:uniqueId val="{00000001-B658-4629-AFDC-E2497824ABB5}"/>
            </c:ext>
          </c:extLst>
        </c:ser>
        <c:ser>
          <c:idx val="2"/>
          <c:order val="2"/>
          <c:tx>
            <c:strRef>
              <c:f>'Dist Sum'!$AA$4</c:f>
              <c:strCache>
                <c:ptCount val="1"/>
                <c:pt idx="0">
                  <c:v>All Other</c:v>
                </c:pt>
              </c:strCache>
            </c:strRef>
          </c:tx>
          <c:spPr>
            <a:ln w="38100" cap="rnd">
              <a:solidFill>
                <a:schemeClr val="accent3"/>
              </a:solidFill>
              <a:round/>
            </a:ln>
            <a:effectLst/>
          </c:spPr>
          <c:marker>
            <c:symbol val="none"/>
          </c:marker>
          <c:dLbls>
            <c:dLbl>
              <c:idx val="0"/>
              <c:layout>
                <c:manualLayout>
                  <c:x val="-2.6570048309178744E-2"/>
                  <c:y val="3.502370994852612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658-4629-AFDC-E2497824ABB5}"/>
                </c:ext>
              </c:extLst>
            </c:dLbl>
            <c:dLbl>
              <c:idx val="14"/>
              <c:layout>
                <c:manualLayout>
                  <c:x val="-2.1739130434782608E-2"/>
                  <c:y val="3.794235244423669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658-4629-AFDC-E2497824ABB5}"/>
                </c:ext>
              </c:extLst>
            </c:dLbl>
            <c:dLbl>
              <c:idx val="19"/>
              <c:layout>
                <c:manualLayout>
                  <c:x val="-9.6618357487922701E-3"/>
                  <c:y val="4.08609949399471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658-4629-AFDC-E2497824ABB5}"/>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'Dist Sum'!$A$31:$A$50</c:f>
              <c:numCache>
                <c:formatCode>General</c:formatCode>
                <c:ptCount val="20"/>
                <c:pt idx="0">
                  <c:v>2005</c:v>
                </c:pt>
                <c:pt idx="1">
                  <c:v>2006</c:v>
                </c:pt>
                <c:pt idx="2">
                  <c:v>2007</c:v>
                </c:pt>
                <c:pt idx="3">
                  <c:v>2008</c:v>
                </c:pt>
                <c:pt idx="4">
                  <c:v>2009</c:v>
                </c:pt>
                <c:pt idx="5">
                  <c:v>2010</c:v>
                </c:pt>
                <c:pt idx="6">
                  <c:v>2011</c:v>
                </c:pt>
                <c:pt idx="7">
                  <c:v>2012</c:v>
                </c:pt>
                <c:pt idx="8">
                  <c:v>2013</c:v>
                </c:pt>
                <c:pt idx="9">
                  <c:v>2014</c:v>
                </c:pt>
                <c:pt idx="10">
                  <c:v>2015</c:v>
                </c:pt>
                <c:pt idx="11">
                  <c:v>2016</c:v>
                </c:pt>
                <c:pt idx="12">
                  <c:v>2017</c:v>
                </c:pt>
                <c:pt idx="13">
                  <c:v>2018</c:v>
                </c:pt>
                <c:pt idx="14">
                  <c:v>2019</c:v>
                </c:pt>
                <c:pt idx="15">
                  <c:v>2020</c:v>
                </c:pt>
                <c:pt idx="16">
                  <c:v>2021</c:v>
                </c:pt>
                <c:pt idx="17">
                  <c:v>2022</c:v>
                </c:pt>
                <c:pt idx="18">
                  <c:v>2023</c:v>
                </c:pt>
                <c:pt idx="19">
                  <c:v>2024</c:v>
                </c:pt>
              </c:numCache>
            </c:numRef>
          </c:cat>
          <c:val>
            <c:numRef>
              <c:f>'Dist Sum'!$AA$31:$AA$50</c:f>
              <c:numCache>
                <c:formatCode>#,##0</c:formatCode>
                <c:ptCount val="20"/>
                <c:pt idx="0">
                  <c:v>2143</c:v>
                </c:pt>
                <c:pt idx="1">
                  <c:v>2247</c:v>
                </c:pt>
                <c:pt idx="2">
                  <c:v>2371</c:v>
                </c:pt>
                <c:pt idx="3">
                  <c:v>2370</c:v>
                </c:pt>
                <c:pt idx="4">
                  <c:v>2416</c:v>
                </c:pt>
                <c:pt idx="5">
                  <c:v>2469</c:v>
                </c:pt>
                <c:pt idx="6">
                  <c:v>2395</c:v>
                </c:pt>
                <c:pt idx="7">
                  <c:v>2522</c:v>
                </c:pt>
                <c:pt idx="8">
                  <c:v>2631</c:v>
                </c:pt>
                <c:pt idx="9">
                  <c:v>2749</c:v>
                </c:pt>
                <c:pt idx="10">
                  <c:v>2912</c:v>
                </c:pt>
                <c:pt idx="11">
                  <c:v>2825</c:v>
                </c:pt>
                <c:pt idx="12">
                  <c:v>2968</c:v>
                </c:pt>
                <c:pt idx="13">
                  <c:v>3107</c:v>
                </c:pt>
                <c:pt idx="14">
                  <c:v>3327</c:v>
                </c:pt>
                <c:pt idx="15">
                  <c:v>3313</c:v>
                </c:pt>
                <c:pt idx="16">
                  <c:v>3525</c:v>
                </c:pt>
                <c:pt idx="17">
                  <c:v>3357</c:v>
                </c:pt>
                <c:pt idx="18">
                  <c:v>3498</c:v>
                </c:pt>
                <c:pt idx="19">
                  <c:v>3517</c:v>
                </c:pt>
              </c:numCache>
            </c:numRef>
          </c:val>
          <c:smooth val="0"/>
          <c:extLst>
            <c:ext xmlns:c16="http://schemas.microsoft.com/office/drawing/2014/chart" uri="{C3380CC4-5D6E-409C-BE32-E72D297353CC}">
              <c16:uniqueId val="{00000002-B658-4629-AFDC-E2497824ABB5}"/>
            </c:ext>
          </c:extLst>
        </c:ser>
        <c:dLbls>
          <c:showLegendKey val="0"/>
          <c:showVal val="0"/>
          <c:showCatName val="0"/>
          <c:showSerName val="0"/>
          <c:showPercent val="0"/>
          <c:showBubbleSize val="0"/>
        </c:dLbls>
        <c:smooth val="0"/>
        <c:axId val="191202848"/>
        <c:axId val="469994608"/>
      </c:lineChart>
      <c:catAx>
        <c:axId val="191202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cap="none" spc="0" normalizeH="0" baseline="0">
                <a:solidFill>
                  <a:schemeClr val="tx1">
                    <a:lumMod val="65000"/>
                    <a:lumOff val="35000"/>
                  </a:schemeClr>
                </a:solidFill>
                <a:latin typeface="+mn-lt"/>
                <a:ea typeface="+mn-ea"/>
                <a:cs typeface="+mn-cs"/>
              </a:defRPr>
            </a:pPr>
            <a:endParaRPr lang="en-US"/>
          </a:p>
        </c:txPr>
        <c:crossAx val="469994608"/>
        <c:crosses val="autoZero"/>
        <c:auto val="1"/>
        <c:lblAlgn val="ctr"/>
        <c:lblOffset val="100"/>
        <c:noMultiLvlLbl val="0"/>
      </c:catAx>
      <c:valAx>
        <c:axId val="469994608"/>
        <c:scaling>
          <c:orientation val="minMax"/>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120284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English</a:t>
            </a:r>
            <a:r>
              <a:rPr lang="en-US" baseline="0" dirty="0"/>
              <a:t> Language Learners</a:t>
            </a:r>
            <a:endParaRPr lang="en-US" dirty="0"/>
          </a:p>
        </c:rich>
      </c:tx>
      <c:layout>
        <c:manualLayout>
          <c:xMode val="edge"/>
          <c:yMode val="edge"/>
          <c:x val="0.4063123359580052"/>
          <c:y val="2.7777777777777776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Sheet1!$C$2</c:f>
              <c:strCache>
                <c:ptCount val="1"/>
                <c:pt idx="0">
                  <c:v>Total Multilingual</c:v>
                </c:pt>
              </c:strCache>
            </c:strRef>
          </c:tx>
          <c:spPr>
            <a:ln w="28575" cap="rnd">
              <a:solidFill>
                <a:schemeClr val="accent1"/>
              </a:solidFill>
              <a:round/>
            </a:ln>
            <a:effectLst/>
          </c:spPr>
          <c:marker>
            <c:symbol val="none"/>
          </c:marker>
          <c:dLbls>
            <c:dLbl>
              <c:idx val="0"/>
              <c:layout>
                <c:manualLayout>
                  <c:x val="-3.502415458937199E-2"/>
                  <c:y val="-3.210506745281566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451-4B07-AD66-64E1E3721364}"/>
                </c:ext>
              </c:extLst>
            </c:dLbl>
            <c:dLbl>
              <c:idx val="5"/>
              <c:layout>
                <c:manualLayout>
                  <c:x val="-1.932367149758454E-2"/>
                  <c:y val="-3.794235244423669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4451-4B07-AD66-64E1E3721364}"/>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Sheet1!$B$3:$B$8</c:f>
              <c:strCache>
                <c:ptCount val="6"/>
                <c:pt idx="0">
                  <c:v>2019-20</c:v>
                </c:pt>
                <c:pt idx="1">
                  <c:v>2020-21</c:v>
                </c:pt>
                <c:pt idx="2">
                  <c:v>2021-22</c:v>
                </c:pt>
                <c:pt idx="3">
                  <c:v>2022-23</c:v>
                </c:pt>
                <c:pt idx="4">
                  <c:v>2023-24</c:v>
                </c:pt>
                <c:pt idx="5">
                  <c:v>2024-25</c:v>
                </c:pt>
              </c:strCache>
            </c:strRef>
          </c:cat>
          <c:val>
            <c:numRef>
              <c:f>Sheet1!$C$3:$C$8</c:f>
              <c:numCache>
                <c:formatCode>#,##0</c:formatCode>
                <c:ptCount val="6"/>
                <c:pt idx="0">
                  <c:v>5343</c:v>
                </c:pt>
                <c:pt idx="1">
                  <c:v>5582</c:v>
                </c:pt>
                <c:pt idx="2">
                  <c:v>5324</c:v>
                </c:pt>
                <c:pt idx="3">
                  <c:v>5540</c:v>
                </c:pt>
                <c:pt idx="4">
                  <c:v>5824</c:v>
                </c:pt>
                <c:pt idx="5">
                  <c:v>6178</c:v>
                </c:pt>
              </c:numCache>
            </c:numRef>
          </c:val>
          <c:smooth val="0"/>
          <c:extLst>
            <c:ext xmlns:c16="http://schemas.microsoft.com/office/drawing/2014/chart" uri="{C3380CC4-5D6E-409C-BE32-E72D297353CC}">
              <c16:uniqueId val="{00000000-4451-4B07-AD66-64E1E3721364}"/>
            </c:ext>
          </c:extLst>
        </c:ser>
        <c:ser>
          <c:idx val="1"/>
          <c:order val="1"/>
          <c:tx>
            <c:strRef>
              <c:f>Sheet1!$D$2</c:f>
              <c:strCache>
                <c:ptCount val="1"/>
                <c:pt idx="0">
                  <c:v>Total ELL</c:v>
                </c:pt>
              </c:strCache>
            </c:strRef>
          </c:tx>
          <c:spPr>
            <a:ln w="28575" cap="rnd">
              <a:solidFill>
                <a:schemeClr val="accent2"/>
              </a:solidFill>
              <a:round/>
            </a:ln>
            <a:effectLst/>
          </c:spPr>
          <c:marker>
            <c:symbol val="none"/>
          </c:marker>
          <c:dLbls>
            <c:dLbl>
              <c:idx val="0"/>
              <c:layout>
                <c:manualLayout>
                  <c:x val="-1.570048309178744E-2"/>
                  <c:y val="-4.377963743565772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451-4B07-AD66-64E1E3721364}"/>
                </c:ext>
              </c:extLst>
            </c:dLbl>
            <c:dLbl>
              <c:idx val="5"/>
              <c:layout>
                <c:manualLayout>
                  <c:x val="-2.1739130434782608E-2"/>
                  <c:y val="-2.626778246139463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4451-4B07-AD66-64E1E3721364}"/>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Sheet1!$B$3:$B$8</c:f>
              <c:strCache>
                <c:ptCount val="6"/>
                <c:pt idx="0">
                  <c:v>2019-20</c:v>
                </c:pt>
                <c:pt idx="1">
                  <c:v>2020-21</c:v>
                </c:pt>
                <c:pt idx="2">
                  <c:v>2021-22</c:v>
                </c:pt>
                <c:pt idx="3">
                  <c:v>2022-23</c:v>
                </c:pt>
                <c:pt idx="4">
                  <c:v>2023-24</c:v>
                </c:pt>
                <c:pt idx="5">
                  <c:v>2024-25</c:v>
                </c:pt>
              </c:strCache>
            </c:strRef>
          </c:cat>
          <c:val>
            <c:numRef>
              <c:f>Sheet1!$D$3:$D$8</c:f>
              <c:numCache>
                <c:formatCode>#,##0</c:formatCode>
                <c:ptCount val="6"/>
                <c:pt idx="0">
                  <c:v>3582</c:v>
                </c:pt>
                <c:pt idx="1">
                  <c:v>3449</c:v>
                </c:pt>
                <c:pt idx="2">
                  <c:v>3221</c:v>
                </c:pt>
                <c:pt idx="3">
                  <c:v>3350</c:v>
                </c:pt>
                <c:pt idx="4">
                  <c:v>3416</c:v>
                </c:pt>
                <c:pt idx="5">
                  <c:v>3658</c:v>
                </c:pt>
              </c:numCache>
            </c:numRef>
          </c:val>
          <c:smooth val="0"/>
          <c:extLst>
            <c:ext xmlns:c16="http://schemas.microsoft.com/office/drawing/2014/chart" uri="{C3380CC4-5D6E-409C-BE32-E72D297353CC}">
              <c16:uniqueId val="{00000001-4451-4B07-AD66-64E1E3721364}"/>
            </c:ext>
          </c:extLst>
        </c:ser>
        <c:ser>
          <c:idx val="2"/>
          <c:order val="2"/>
          <c:tx>
            <c:strRef>
              <c:f>Sheet1!$E$2</c:f>
              <c:strCache>
                <c:ptCount val="1"/>
                <c:pt idx="0">
                  <c:v>3 years or less of US ed</c:v>
                </c:pt>
              </c:strCache>
            </c:strRef>
          </c:tx>
          <c:spPr>
            <a:ln w="28575" cap="rnd">
              <a:solidFill>
                <a:schemeClr val="accent3"/>
              </a:solidFill>
              <a:round/>
            </a:ln>
            <a:effectLst/>
          </c:spPr>
          <c:marker>
            <c:symbol val="none"/>
          </c:marker>
          <c:dLbls>
            <c:dLbl>
              <c:idx val="0"/>
              <c:layout>
                <c:manualLayout>
                  <c:x val="-2.6570048309178744E-2"/>
                  <c:y val="-3.502370994852617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451-4B07-AD66-64E1E3721364}"/>
                </c:ext>
              </c:extLst>
            </c:dLbl>
            <c:dLbl>
              <c:idx val="5"/>
              <c:layout>
                <c:manualLayout>
                  <c:x val="-1.4492753623188406E-2"/>
                  <c:y val="-3.502370994852617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4451-4B07-AD66-64E1E3721364}"/>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Sheet1!$B$3:$B$8</c:f>
              <c:strCache>
                <c:ptCount val="6"/>
                <c:pt idx="0">
                  <c:v>2019-20</c:v>
                </c:pt>
                <c:pt idx="1">
                  <c:v>2020-21</c:v>
                </c:pt>
                <c:pt idx="2">
                  <c:v>2021-22</c:v>
                </c:pt>
                <c:pt idx="3">
                  <c:v>2022-23</c:v>
                </c:pt>
                <c:pt idx="4">
                  <c:v>2023-24</c:v>
                </c:pt>
                <c:pt idx="5">
                  <c:v>2024-25</c:v>
                </c:pt>
              </c:strCache>
            </c:strRef>
          </c:cat>
          <c:val>
            <c:numRef>
              <c:f>Sheet1!$E$3:$E$8</c:f>
              <c:numCache>
                <c:formatCode>#,##0</c:formatCode>
                <c:ptCount val="6"/>
                <c:pt idx="0">
                  <c:v>1459</c:v>
                </c:pt>
                <c:pt idx="1">
                  <c:v>1463</c:v>
                </c:pt>
                <c:pt idx="2">
                  <c:v>1431</c:v>
                </c:pt>
                <c:pt idx="3">
                  <c:v>1663</c:v>
                </c:pt>
                <c:pt idx="4">
                  <c:v>1759</c:v>
                </c:pt>
                <c:pt idx="5">
                  <c:v>2038</c:v>
                </c:pt>
              </c:numCache>
            </c:numRef>
          </c:val>
          <c:smooth val="0"/>
          <c:extLst>
            <c:ext xmlns:c16="http://schemas.microsoft.com/office/drawing/2014/chart" uri="{C3380CC4-5D6E-409C-BE32-E72D297353CC}">
              <c16:uniqueId val="{00000002-4451-4B07-AD66-64E1E3721364}"/>
            </c:ext>
          </c:extLst>
        </c:ser>
        <c:dLbls>
          <c:showLegendKey val="0"/>
          <c:showVal val="0"/>
          <c:showCatName val="0"/>
          <c:showSerName val="0"/>
          <c:showPercent val="0"/>
          <c:showBubbleSize val="0"/>
        </c:dLbls>
        <c:smooth val="0"/>
        <c:axId val="597948255"/>
        <c:axId val="597931935"/>
      </c:lineChart>
      <c:catAx>
        <c:axId val="5979482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97931935"/>
        <c:crosses val="autoZero"/>
        <c:auto val="1"/>
        <c:lblAlgn val="ctr"/>
        <c:lblOffset val="100"/>
        <c:noMultiLvlLbl val="0"/>
      </c:catAx>
      <c:valAx>
        <c:axId val="597931935"/>
        <c:scaling>
          <c:orientation val="minMax"/>
          <c:min val="100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9794825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6976872456160389E-2"/>
          <c:y val="3.5913781002533014E-2"/>
          <c:w val="0.90732264445205224"/>
          <c:h val="0.80336507989036932"/>
        </c:manualLayout>
      </c:layout>
      <c:lineChart>
        <c:grouping val="standard"/>
        <c:varyColors val="0"/>
        <c:ser>
          <c:idx val="0"/>
          <c:order val="0"/>
          <c:tx>
            <c:strRef>
              <c:f>Sheet1!$B$1</c:f>
              <c:strCache>
                <c:ptCount val="1"/>
                <c:pt idx="0">
                  <c:v>N Olathe</c:v>
                </c:pt>
              </c:strCache>
            </c:strRef>
          </c:tx>
          <c:spPr>
            <a:ln w="22225" cap="rnd" cmpd="sng" algn="ctr">
              <a:solidFill>
                <a:schemeClr val="accent1"/>
              </a:solidFill>
              <a:round/>
            </a:ln>
            <a:effectLst/>
          </c:spPr>
          <c:marker>
            <c:symbol val="none"/>
          </c:marker>
          <c:dLbls>
            <c:dLbl>
              <c:idx val="0"/>
              <c:layout>
                <c:manualLayout>
                  <c:x val="-3.9362946479516145E-2"/>
                  <c:y val="-2.626778246139468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AD6-45DD-83A9-7D7A208CC2CA}"/>
                </c:ext>
              </c:extLst>
            </c:dLbl>
            <c:dLbl>
              <c:idx val="8"/>
              <c:layout>
                <c:manualLayout>
                  <c:x val="-3.0971508996158088E-2"/>
                  <c:y val="-3.502370994852620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AD6-45DD-83A9-7D7A208CC2CA}"/>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dLblPos val="ctr"/>
            <c:showLegendKey val="0"/>
            <c:showVal val="0"/>
            <c:showCatName val="0"/>
            <c:showSerName val="0"/>
            <c:showPercent val="0"/>
            <c:showBubbleSize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Sheet1!$A$2:$A$10</c:f>
              <c:numCache>
                <c:formatCode>General</c:formatCode>
                <c:ptCount val="9"/>
                <c:pt idx="0">
                  <c:v>2016</c:v>
                </c:pt>
                <c:pt idx="1">
                  <c:v>2017</c:v>
                </c:pt>
                <c:pt idx="2">
                  <c:v>2018</c:v>
                </c:pt>
                <c:pt idx="3">
                  <c:v>2019</c:v>
                </c:pt>
                <c:pt idx="4">
                  <c:v>2020</c:v>
                </c:pt>
                <c:pt idx="5">
                  <c:v>2021</c:v>
                </c:pt>
                <c:pt idx="6">
                  <c:v>2022</c:v>
                </c:pt>
                <c:pt idx="7">
                  <c:v>2023</c:v>
                </c:pt>
                <c:pt idx="8">
                  <c:v>2024</c:v>
                </c:pt>
              </c:numCache>
            </c:numRef>
          </c:cat>
          <c:val>
            <c:numRef>
              <c:f>Sheet1!$B$2:$B$10</c:f>
              <c:numCache>
                <c:formatCode>"$"#,##0</c:formatCode>
                <c:ptCount val="9"/>
                <c:pt idx="0">
                  <c:v>279555</c:v>
                </c:pt>
                <c:pt idx="1">
                  <c:v>292788</c:v>
                </c:pt>
                <c:pt idx="2">
                  <c:v>312513</c:v>
                </c:pt>
                <c:pt idx="3">
                  <c:v>330982</c:v>
                </c:pt>
                <c:pt idx="4">
                  <c:v>356622</c:v>
                </c:pt>
                <c:pt idx="5">
                  <c:v>396592</c:v>
                </c:pt>
                <c:pt idx="6">
                  <c:v>474773</c:v>
                </c:pt>
                <c:pt idx="7">
                  <c:v>488555</c:v>
                </c:pt>
                <c:pt idx="8">
                  <c:v>487789</c:v>
                </c:pt>
              </c:numCache>
            </c:numRef>
          </c:val>
          <c:smooth val="0"/>
          <c:extLst>
            <c:ext xmlns:c16="http://schemas.microsoft.com/office/drawing/2014/chart" uri="{C3380CC4-5D6E-409C-BE32-E72D297353CC}">
              <c16:uniqueId val="{00000000-DAD6-45DD-83A9-7D7A208CC2CA}"/>
            </c:ext>
          </c:extLst>
        </c:ser>
        <c:ser>
          <c:idx val="1"/>
          <c:order val="1"/>
          <c:tx>
            <c:strRef>
              <c:f>Sheet1!$C$1</c:f>
              <c:strCache>
                <c:ptCount val="1"/>
                <c:pt idx="0">
                  <c:v>S Olathe</c:v>
                </c:pt>
              </c:strCache>
            </c:strRef>
          </c:tx>
          <c:spPr>
            <a:ln w="22225" cap="rnd" cmpd="sng" algn="ctr">
              <a:solidFill>
                <a:schemeClr val="accent2"/>
              </a:solidFill>
              <a:round/>
            </a:ln>
            <a:effectLst/>
          </c:spPr>
          <c:marker>
            <c:symbol val="none"/>
          </c:marker>
          <c:dLbls>
            <c:dLbl>
              <c:idx val="0"/>
              <c:layout>
                <c:manualLayout>
                  <c:x val="-4.0570675948115184E-2"/>
                  <c:y val="3.502370994852617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AD6-45DD-83A9-7D7A208CC2CA}"/>
                </c:ext>
              </c:extLst>
            </c:dLbl>
            <c:dLbl>
              <c:idx val="8"/>
              <c:layout>
                <c:manualLayout>
                  <c:x val="-2.8556050058960197E-2"/>
                  <c:y val="3.794235244423669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AD6-45DD-83A9-7D7A208CC2CA}"/>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accent2"/>
                    </a:solidFill>
                    <a:latin typeface="+mn-lt"/>
                    <a:ea typeface="+mn-ea"/>
                    <a:cs typeface="+mn-cs"/>
                  </a:defRPr>
                </a:pPr>
                <a:endParaRPr lang="en-US"/>
              </a:p>
            </c:txPr>
            <c:dLblPos val="ctr"/>
            <c:showLegendKey val="0"/>
            <c:showVal val="0"/>
            <c:showCatName val="0"/>
            <c:showSerName val="0"/>
            <c:showPercent val="0"/>
            <c:showBubbleSize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Sheet1!$A$2:$A$10</c:f>
              <c:numCache>
                <c:formatCode>General</c:formatCode>
                <c:ptCount val="9"/>
                <c:pt idx="0">
                  <c:v>2016</c:v>
                </c:pt>
                <c:pt idx="1">
                  <c:v>2017</c:v>
                </c:pt>
                <c:pt idx="2">
                  <c:v>2018</c:v>
                </c:pt>
                <c:pt idx="3">
                  <c:v>2019</c:v>
                </c:pt>
                <c:pt idx="4">
                  <c:v>2020</c:v>
                </c:pt>
                <c:pt idx="5">
                  <c:v>2021</c:v>
                </c:pt>
                <c:pt idx="6">
                  <c:v>2022</c:v>
                </c:pt>
                <c:pt idx="7">
                  <c:v>2023</c:v>
                </c:pt>
                <c:pt idx="8">
                  <c:v>2024</c:v>
                </c:pt>
              </c:numCache>
            </c:numRef>
          </c:cat>
          <c:val>
            <c:numRef>
              <c:f>Sheet1!$C$2:$C$10</c:f>
              <c:numCache>
                <c:formatCode>"$"#,##0</c:formatCode>
                <c:ptCount val="9"/>
                <c:pt idx="0">
                  <c:v>248940</c:v>
                </c:pt>
                <c:pt idx="1">
                  <c:v>269123</c:v>
                </c:pt>
                <c:pt idx="2">
                  <c:v>280750</c:v>
                </c:pt>
                <c:pt idx="3">
                  <c:v>295596</c:v>
                </c:pt>
                <c:pt idx="4">
                  <c:v>321139</c:v>
                </c:pt>
                <c:pt idx="5">
                  <c:v>362758</c:v>
                </c:pt>
                <c:pt idx="6">
                  <c:v>403784</c:v>
                </c:pt>
                <c:pt idx="7">
                  <c:v>433019</c:v>
                </c:pt>
                <c:pt idx="8">
                  <c:v>441332</c:v>
                </c:pt>
              </c:numCache>
            </c:numRef>
          </c:val>
          <c:smooth val="0"/>
          <c:extLst>
            <c:ext xmlns:c16="http://schemas.microsoft.com/office/drawing/2014/chart" uri="{C3380CC4-5D6E-409C-BE32-E72D297353CC}">
              <c16:uniqueId val="{00000001-DAD6-45DD-83A9-7D7A208CC2CA}"/>
            </c:ext>
          </c:extLst>
        </c:ser>
        <c:ser>
          <c:idx val="2"/>
          <c:order val="2"/>
          <c:tx>
            <c:strRef>
              <c:f>Sheet1!$D$1</c:f>
              <c:strCache>
                <c:ptCount val="1"/>
                <c:pt idx="0">
                  <c:v>Lenexa</c:v>
                </c:pt>
              </c:strCache>
            </c:strRef>
          </c:tx>
          <c:spPr>
            <a:ln w="22225" cap="rnd" cmpd="sng" algn="ctr">
              <a:solidFill>
                <a:schemeClr val="accent3"/>
              </a:solidFill>
              <a:round/>
            </a:ln>
            <a:effectLst/>
          </c:spPr>
          <c:marker>
            <c:symbol val="none"/>
          </c:marker>
          <c:dLbls>
            <c:dLbl>
              <c:idx val="0"/>
              <c:layout>
                <c:manualLayout>
                  <c:x val="-3.3324299136520977E-2"/>
                  <c:y val="-4.377963743565772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AD6-45DD-83A9-7D7A208CC2CA}"/>
                </c:ext>
              </c:extLst>
            </c:dLbl>
            <c:dLbl>
              <c:idx val="8"/>
              <c:layout>
                <c:manualLayout>
                  <c:x val="-3.0971508996158088E-2"/>
                  <c:y val="-4.086099493994720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AD6-45DD-83A9-7D7A208CC2CA}"/>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dk1">
                        <a:lumMod val="65000"/>
                        <a:lumOff val="35000"/>
                      </a:schemeClr>
                    </a:solidFill>
                    <a:latin typeface="+mn-lt"/>
                    <a:ea typeface="+mn-ea"/>
                    <a:cs typeface="+mn-cs"/>
                  </a:defRPr>
                </a:pPr>
                <a:endParaRPr lang="en-US"/>
              </a:p>
            </c:txPr>
            <c:dLblPos val="ctr"/>
            <c:showLegendKey val="0"/>
            <c:showVal val="0"/>
            <c:showCatName val="0"/>
            <c:showSerName val="0"/>
            <c:showPercent val="0"/>
            <c:showBubbleSize val="0"/>
            <c:extLs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numRef>
              <c:f>Sheet1!$A$2:$A$10</c:f>
              <c:numCache>
                <c:formatCode>General</c:formatCode>
                <c:ptCount val="9"/>
                <c:pt idx="0">
                  <c:v>2016</c:v>
                </c:pt>
                <c:pt idx="1">
                  <c:v>2017</c:v>
                </c:pt>
                <c:pt idx="2">
                  <c:v>2018</c:v>
                </c:pt>
                <c:pt idx="3">
                  <c:v>2019</c:v>
                </c:pt>
                <c:pt idx="4">
                  <c:v>2020</c:v>
                </c:pt>
                <c:pt idx="5">
                  <c:v>2021</c:v>
                </c:pt>
                <c:pt idx="6">
                  <c:v>2022</c:v>
                </c:pt>
                <c:pt idx="7">
                  <c:v>2023</c:v>
                </c:pt>
                <c:pt idx="8">
                  <c:v>2024</c:v>
                </c:pt>
              </c:numCache>
            </c:numRef>
          </c:cat>
          <c:val>
            <c:numRef>
              <c:f>Sheet1!$D$2:$D$10</c:f>
              <c:numCache>
                <c:formatCode>"$"#,##0</c:formatCode>
                <c:ptCount val="9"/>
                <c:pt idx="0">
                  <c:v>318743</c:v>
                </c:pt>
                <c:pt idx="1">
                  <c:v>330063</c:v>
                </c:pt>
                <c:pt idx="2">
                  <c:v>359557</c:v>
                </c:pt>
                <c:pt idx="3">
                  <c:v>360427</c:v>
                </c:pt>
                <c:pt idx="4">
                  <c:v>398122</c:v>
                </c:pt>
                <c:pt idx="5">
                  <c:v>451500</c:v>
                </c:pt>
                <c:pt idx="6">
                  <c:v>499113</c:v>
                </c:pt>
                <c:pt idx="7">
                  <c:v>550056</c:v>
                </c:pt>
                <c:pt idx="8">
                  <c:v>563465</c:v>
                </c:pt>
              </c:numCache>
            </c:numRef>
          </c:val>
          <c:smooth val="0"/>
          <c:extLst>
            <c:ext xmlns:c16="http://schemas.microsoft.com/office/drawing/2014/chart" uri="{C3380CC4-5D6E-409C-BE32-E72D297353CC}">
              <c16:uniqueId val="{00000002-DAD6-45DD-83A9-7D7A208CC2CA}"/>
            </c:ext>
          </c:extLst>
        </c:ser>
        <c:dLbls>
          <c:dLblPos val="ctr"/>
          <c:showLegendKey val="0"/>
          <c:showVal val="1"/>
          <c:showCatName val="0"/>
          <c:showSerName val="0"/>
          <c:showPercent val="0"/>
          <c:showBubbleSize val="0"/>
        </c:dLbls>
        <c:dropLines>
          <c:spPr>
            <a:ln w="9525" cap="flat" cmpd="sng" algn="ctr">
              <a:solidFill>
                <a:schemeClr val="dk1">
                  <a:lumMod val="35000"/>
                  <a:lumOff val="65000"/>
                  <a:alpha val="33000"/>
                </a:schemeClr>
              </a:solidFill>
              <a:round/>
            </a:ln>
            <a:effectLst/>
          </c:spPr>
        </c:dropLines>
        <c:smooth val="0"/>
        <c:axId val="736243824"/>
        <c:axId val="736234704"/>
      </c:lineChart>
      <c:catAx>
        <c:axId val="736243824"/>
        <c:scaling>
          <c:orientation val="minMax"/>
        </c:scaling>
        <c:delete val="0"/>
        <c:axPos val="b"/>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spc="20" baseline="0">
                <a:solidFill>
                  <a:schemeClr val="dk1">
                    <a:lumMod val="65000"/>
                    <a:lumOff val="35000"/>
                  </a:schemeClr>
                </a:solidFill>
                <a:latin typeface="+mn-lt"/>
                <a:ea typeface="+mn-ea"/>
                <a:cs typeface="+mn-cs"/>
              </a:defRPr>
            </a:pPr>
            <a:endParaRPr lang="en-US"/>
          </a:p>
        </c:txPr>
        <c:crossAx val="736234704"/>
        <c:crosses val="autoZero"/>
        <c:auto val="1"/>
        <c:lblAlgn val="ctr"/>
        <c:lblOffset val="100"/>
        <c:noMultiLvlLbl val="0"/>
      </c:catAx>
      <c:valAx>
        <c:axId val="736234704"/>
        <c:scaling>
          <c:orientation val="minMax"/>
        </c:scaling>
        <c:delete val="0"/>
        <c:axPos val="l"/>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spc="20" baseline="0">
                <a:solidFill>
                  <a:schemeClr val="dk1">
                    <a:lumMod val="65000"/>
                    <a:lumOff val="35000"/>
                  </a:schemeClr>
                </a:solidFill>
                <a:latin typeface="+mn-lt"/>
                <a:ea typeface="+mn-ea"/>
                <a:cs typeface="+mn-cs"/>
              </a:defRPr>
            </a:pPr>
            <a:endParaRPr lang="en-US"/>
          </a:p>
        </c:txPr>
        <c:crossAx val="736243824"/>
        <c:crosses val="autoZero"/>
        <c:crossBetween val="between"/>
      </c:valAx>
      <c:spPr>
        <a:gradFill>
          <a:gsLst>
            <a:gs pos="100000">
              <a:schemeClr val="lt1">
                <a:lumMod val="95000"/>
              </a:schemeClr>
            </a:gs>
            <a:gs pos="0">
              <a:schemeClr val="lt1"/>
            </a:gs>
          </a:gsLst>
          <a:lin ang="5400000" scaled="0"/>
        </a:grad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lt1"/>
    </a:solidFill>
    <a:ln>
      <a:noFill/>
    </a:ln>
    <a:effectLst/>
  </c:spPr>
  <c:txPr>
    <a:bodyPr/>
    <a:lstStyle/>
    <a:p>
      <a:pPr>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all" spc="120" normalizeH="0" baseline="0">
                <a:solidFill>
                  <a:schemeClr val="tx1">
                    <a:lumMod val="65000"/>
                    <a:lumOff val="35000"/>
                  </a:schemeClr>
                </a:solidFill>
                <a:latin typeface="+mn-lt"/>
                <a:ea typeface="+mn-ea"/>
                <a:cs typeface="+mn-cs"/>
              </a:defRPr>
            </a:pPr>
            <a:r>
              <a:rPr lang="en-US" dirty="0"/>
              <a:t>OPS 5-Year Enrollment Estimate</a:t>
            </a:r>
          </a:p>
        </c:rich>
      </c:tx>
      <c:overlay val="0"/>
      <c:spPr>
        <a:noFill/>
        <a:ln>
          <a:noFill/>
        </a:ln>
        <a:effectLst/>
      </c:spPr>
      <c:txPr>
        <a:bodyPr rot="0" spcFirstLastPara="1" vertOverflow="ellipsis" vert="horz" wrap="square" anchor="ctr" anchorCtr="1"/>
        <a:lstStyle/>
        <a:p>
          <a:pPr>
            <a:defRPr sz="2128" b="1" i="0" u="none" strike="noStrike" kern="1200" cap="all" spc="120" normalizeH="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1637270341207349"/>
          <c:y val="0.17171296296296298"/>
          <c:w val="0.85862729658792647"/>
          <c:h val="0.61498432487605714"/>
        </c:manualLayout>
      </c:layout>
      <c:lineChart>
        <c:grouping val="standard"/>
        <c:varyColors val="0"/>
        <c:ser>
          <c:idx val="1"/>
          <c:order val="0"/>
          <c:tx>
            <c:strRef>
              <c:f>'5-yr Level'!$D$12</c:f>
              <c:strCache>
                <c:ptCount val="1"/>
                <c:pt idx="0">
                  <c:v>Estimate</c:v>
                </c:pt>
              </c:strCache>
            </c:strRef>
          </c:tx>
          <c:spPr>
            <a:ln w="22225" cap="rnd">
              <a:solidFill>
                <a:schemeClr val="accent2"/>
              </a:solidFill>
              <a:round/>
            </a:ln>
            <a:effectLst/>
          </c:spPr>
          <c:marker>
            <c:symbol val="square"/>
            <c:size val="6"/>
            <c:spPr>
              <a:solidFill>
                <a:schemeClr val="accent2"/>
              </a:solidFill>
              <a:ln w="9525">
                <a:solidFill>
                  <a:schemeClr val="accent2"/>
                </a:solidFill>
                <a:round/>
              </a:ln>
              <a:effectLst/>
            </c:spPr>
          </c:marker>
          <c:dLbls>
            <c:dLbl>
              <c:idx val="5"/>
              <c:layout>
                <c:manualLayout>
                  <c:x val="-1.9444444444444445E-2"/>
                  <c:y val="-4.166666666666675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66A-49DD-87BC-065468C00BD1}"/>
                </c:ext>
              </c:extLst>
            </c:dLbl>
            <c:dLbl>
              <c:idx val="6"/>
              <c:layout>
                <c:manualLayout>
                  <c:x val="-5.2777777777777778E-2"/>
                  <c:y val="4.629629629629629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66A-49DD-87BC-065468C00BD1}"/>
                </c:ext>
              </c:extLst>
            </c:dLbl>
            <c:dLbl>
              <c:idx val="8"/>
              <c:layout>
                <c:manualLayout>
                  <c:x val="-4.4444444444444543E-2"/>
                  <c:y val="5.555555555555555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66A-49DD-87BC-065468C00BD1}"/>
                </c:ext>
              </c:extLst>
            </c:dLbl>
            <c:dLbl>
              <c:idx val="9"/>
              <c:layout>
                <c:manualLayout>
                  <c:x val="-8.3333333333333332E-3"/>
                  <c:y val="-2.777777777777786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66A-49DD-87BC-065468C00BD1}"/>
                </c:ext>
              </c:extLst>
            </c:dLbl>
            <c:dLbl>
              <c:idx val="10"/>
              <c:layout>
                <c:manualLayout>
                  <c:x val="-1.0185067526415994E-16"/>
                  <c:y val="5.555555555555546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66A-49DD-87BC-065468C00BD1}"/>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50000"/>
                        <a:lumOff val="50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'5-yr Level'!$E$2:$O$2</c:f>
              <c:numCache>
                <c:formatCode>General</c:formatCode>
                <c:ptCount val="11"/>
                <c:pt idx="0">
                  <c:v>2019</c:v>
                </c:pt>
                <c:pt idx="1">
                  <c:v>2020</c:v>
                </c:pt>
                <c:pt idx="2">
                  <c:v>2021</c:v>
                </c:pt>
                <c:pt idx="3">
                  <c:v>2022</c:v>
                </c:pt>
                <c:pt idx="4">
                  <c:v>2023</c:v>
                </c:pt>
                <c:pt idx="5">
                  <c:v>2024</c:v>
                </c:pt>
                <c:pt idx="6">
                  <c:v>2025</c:v>
                </c:pt>
                <c:pt idx="7">
                  <c:v>2026</c:v>
                </c:pt>
                <c:pt idx="8">
                  <c:v>2027</c:v>
                </c:pt>
                <c:pt idx="9">
                  <c:v>2028</c:v>
                </c:pt>
                <c:pt idx="10">
                  <c:v>2029</c:v>
                </c:pt>
              </c:numCache>
            </c:numRef>
          </c:cat>
          <c:val>
            <c:numRef>
              <c:f>'5-yr Level'!$E$12:$O$12</c:f>
              <c:numCache>
                <c:formatCode>General</c:formatCode>
                <c:ptCount val="11"/>
                <c:pt idx="5" formatCode="#,##0">
                  <c:v>28146</c:v>
                </c:pt>
                <c:pt idx="6" formatCode="#,##0">
                  <c:v>27923</c:v>
                </c:pt>
                <c:pt idx="7" formatCode="#,##0">
                  <c:v>27570</c:v>
                </c:pt>
                <c:pt idx="8" formatCode="#,##0">
                  <c:v>27341</c:v>
                </c:pt>
                <c:pt idx="9" formatCode="#,##0">
                  <c:v>27264</c:v>
                </c:pt>
                <c:pt idx="10" formatCode="#,##0">
                  <c:v>27104</c:v>
                </c:pt>
              </c:numCache>
            </c:numRef>
          </c:val>
          <c:smooth val="0"/>
          <c:extLst>
            <c:ext xmlns:c16="http://schemas.microsoft.com/office/drawing/2014/chart" uri="{C3380CC4-5D6E-409C-BE32-E72D297353CC}">
              <c16:uniqueId val="{00000005-266A-49DD-87BC-065468C00BD1}"/>
            </c:ext>
          </c:extLst>
        </c:ser>
        <c:ser>
          <c:idx val="0"/>
          <c:order val="1"/>
          <c:tx>
            <c:strRef>
              <c:f>'5-yr Level'!$D$11</c:f>
              <c:strCache>
                <c:ptCount val="1"/>
                <c:pt idx="0">
                  <c:v>Actual</c:v>
                </c:pt>
              </c:strCache>
            </c:strRef>
          </c:tx>
          <c:spPr>
            <a:ln w="22225" cap="rnd">
              <a:solidFill>
                <a:schemeClr val="accent1"/>
              </a:solidFill>
              <a:round/>
            </a:ln>
            <a:effectLst/>
          </c:spPr>
          <c:marker>
            <c:symbol val="diamond"/>
            <c:size val="6"/>
            <c:spPr>
              <a:solidFill>
                <a:schemeClr val="accent1"/>
              </a:solidFill>
              <a:ln w="9525">
                <a:solidFill>
                  <a:schemeClr val="accent1"/>
                </a:solidFill>
                <a:round/>
              </a:ln>
              <a:effectLst/>
            </c:spPr>
          </c:marker>
          <c:dLbls>
            <c:dLbl>
              <c:idx val="0"/>
              <c:layout>
                <c:manualLayout>
                  <c:x val="-3.888888888888889E-2"/>
                  <c:y val="-1.851851851851853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66A-49DD-87BC-065468C00BD1}"/>
                </c:ext>
              </c:extLst>
            </c:dLbl>
            <c:dLbl>
              <c:idx val="1"/>
              <c:layout>
                <c:manualLayout>
                  <c:x val="-6.9444444444444475E-2"/>
                  <c:y val="3.703703703703699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266A-49DD-87BC-065468C00BD1}"/>
                </c:ext>
              </c:extLst>
            </c:dLbl>
            <c:dLbl>
              <c:idx val="2"/>
              <c:layout>
                <c:manualLayout>
                  <c:x val="-2.7777777777777828E-2"/>
                  <c:y val="-1.851851851851851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266A-49DD-87BC-065468C00BD1}"/>
                </c:ext>
              </c:extLst>
            </c:dLbl>
            <c:dLbl>
              <c:idx val="4"/>
              <c:layout>
                <c:manualLayout>
                  <c:x val="-3.3333333333333333E-2"/>
                  <c:y val="4.166666666666666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266A-49DD-87BC-065468C00BD1}"/>
                </c:ext>
              </c:extLst>
            </c:dLbl>
            <c:dLbl>
              <c:idx val="5"/>
              <c:delete val="1"/>
              <c:extLst>
                <c:ext xmlns:c15="http://schemas.microsoft.com/office/drawing/2012/chart" uri="{CE6537A1-D6FC-4f65-9D91-7224C49458BB}"/>
                <c:ext xmlns:c16="http://schemas.microsoft.com/office/drawing/2014/chart" uri="{C3380CC4-5D6E-409C-BE32-E72D297353CC}">
                  <c16:uniqueId val="{0000000A-266A-49DD-87BC-065468C00BD1}"/>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50000"/>
                        <a:lumOff val="50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'5-yr Level'!$E$2:$O$2</c:f>
              <c:numCache>
                <c:formatCode>General</c:formatCode>
                <c:ptCount val="11"/>
                <c:pt idx="0">
                  <c:v>2019</c:v>
                </c:pt>
                <c:pt idx="1">
                  <c:v>2020</c:v>
                </c:pt>
                <c:pt idx="2">
                  <c:v>2021</c:v>
                </c:pt>
                <c:pt idx="3">
                  <c:v>2022</c:v>
                </c:pt>
                <c:pt idx="4">
                  <c:v>2023</c:v>
                </c:pt>
                <c:pt idx="5">
                  <c:v>2024</c:v>
                </c:pt>
                <c:pt idx="6">
                  <c:v>2025</c:v>
                </c:pt>
                <c:pt idx="7">
                  <c:v>2026</c:v>
                </c:pt>
                <c:pt idx="8">
                  <c:v>2027</c:v>
                </c:pt>
                <c:pt idx="9">
                  <c:v>2028</c:v>
                </c:pt>
                <c:pt idx="10">
                  <c:v>2029</c:v>
                </c:pt>
              </c:numCache>
            </c:numRef>
          </c:cat>
          <c:val>
            <c:numRef>
              <c:f>'5-yr Level'!$E$11:$O$11</c:f>
              <c:numCache>
                <c:formatCode>#,##0</c:formatCode>
                <c:ptCount val="11"/>
                <c:pt idx="0">
                  <c:v>30029</c:v>
                </c:pt>
                <c:pt idx="1">
                  <c:v>28951</c:v>
                </c:pt>
                <c:pt idx="2">
                  <c:v>29146</c:v>
                </c:pt>
                <c:pt idx="3">
                  <c:v>28876</c:v>
                </c:pt>
                <c:pt idx="4">
                  <c:v>28408</c:v>
                </c:pt>
                <c:pt idx="5">
                  <c:v>28146</c:v>
                </c:pt>
              </c:numCache>
            </c:numRef>
          </c:val>
          <c:smooth val="0"/>
          <c:extLst>
            <c:ext xmlns:c16="http://schemas.microsoft.com/office/drawing/2014/chart" uri="{C3380CC4-5D6E-409C-BE32-E72D297353CC}">
              <c16:uniqueId val="{0000000B-266A-49DD-87BC-065468C00BD1}"/>
            </c:ext>
          </c:extLst>
        </c:ser>
        <c:dLbls>
          <c:showLegendKey val="0"/>
          <c:showVal val="0"/>
          <c:showCatName val="0"/>
          <c:showSerName val="0"/>
          <c:showPercent val="0"/>
          <c:showBubbleSize val="0"/>
        </c:dLbls>
        <c:marker val="1"/>
        <c:smooth val="0"/>
        <c:axId val="1403380400"/>
        <c:axId val="1403382800"/>
      </c:lineChart>
      <c:catAx>
        <c:axId val="140338040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mn-lt"/>
                <a:ea typeface="+mn-ea"/>
                <a:cs typeface="+mn-cs"/>
              </a:defRPr>
            </a:pPr>
            <a:endParaRPr lang="en-US"/>
          </a:p>
        </c:txPr>
        <c:crossAx val="1403382800"/>
        <c:crosses val="autoZero"/>
        <c:auto val="1"/>
        <c:lblAlgn val="ctr"/>
        <c:lblOffset val="100"/>
        <c:noMultiLvlLbl val="0"/>
      </c:catAx>
      <c:valAx>
        <c:axId val="1403382800"/>
        <c:scaling>
          <c:orientation val="minMax"/>
        </c:scaling>
        <c:delete val="0"/>
        <c:axPos val="l"/>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0338040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Sheet3!$D$5</c:f>
              <c:strCache>
                <c:ptCount val="1"/>
                <c:pt idx="0">
                  <c:v>Actual</c:v>
                </c:pt>
              </c:strCache>
            </c:strRef>
          </c:tx>
          <c:spPr>
            <a:ln w="22225" cap="rnd">
              <a:solidFill>
                <a:schemeClr val="accent1"/>
              </a:solidFill>
              <a:round/>
            </a:ln>
            <a:effectLst/>
          </c:spPr>
          <c:marker>
            <c:symbol val="diamond"/>
            <c:size val="6"/>
            <c:spPr>
              <a:solidFill>
                <a:schemeClr val="accent1"/>
              </a:solidFill>
              <a:ln w="9525">
                <a:solidFill>
                  <a:schemeClr val="accent1"/>
                </a:solidFill>
                <a:round/>
              </a:ln>
              <a:effectLst/>
            </c:spPr>
          </c:marker>
          <c:dLbls>
            <c:dLbl>
              <c:idx val="0"/>
              <c:layout>
                <c:manualLayout>
                  <c:x val="-3.1742173532656251E-2"/>
                  <c:y val="-4.086099493994722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7477-47D7-A939-CB4721607501}"/>
                </c:ext>
              </c:extLst>
            </c:dLbl>
            <c:dLbl>
              <c:idx val="1"/>
              <c:layout>
                <c:manualLayout>
                  <c:x val="-4.2611738750047548E-2"/>
                  <c:y val="3.210506745281566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477-47D7-A939-CB4721607501}"/>
                </c:ext>
              </c:extLst>
            </c:dLbl>
            <c:dLbl>
              <c:idx val="2"/>
              <c:layout>
                <c:manualLayout>
                  <c:x val="-3.8988550344250444E-2"/>
                  <c:y val="-4.377963743565774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477-47D7-A939-CB4721607501}"/>
                </c:ext>
              </c:extLst>
            </c:dLbl>
            <c:dLbl>
              <c:idx val="3"/>
              <c:layout>
                <c:manualLayout>
                  <c:x val="-3.8988550344250444E-2"/>
                  <c:y val="-4.086099493994720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477-47D7-A939-CB4721607501}"/>
                </c:ext>
              </c:extLst>
            </c:dLbl>
            <c:dLbl>
              <c:idx val="4"/>
              <c:layout>
                <c:manualLayout>
                  <c:x val="-3.8988550344250444E-2"/>
                  <c:y val="-3.50237099485262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477-47D7-A939-CB4721607501}"/>
                </c:ext>
              </c:extLst>
            </c:dLbl>
            <c:dLbl>
              <c:idx val="5"/>
              <c:layout>
                <c:manualLayout>
                  <c:x val="-3.8988550344250535E-2"/>
                  <c:y val="-4.086099493994726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7477-47D7-A939-CB4721607501}"/>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Sheet3!$E$2:$O$2</c:f>
              <c:numCache>
                <c:formatCode>General</c:formatCode>
                <c:ptCount val="11"/>
                <c:pt idx="0">
                  <c:v>2019</c:v>
                </c:pt>
                <c:pt idx="1">
                  <c:v>2020</c:v>
                </c:pt>
                <c:pt idx="2">
                  <c:v>2021</c:v>
                </c:pt>
                <c:pt idx="3">
                  <c:v>2022</c:v>
                </c:pt>
                <c:pt idx="4">
                  <c:v>2023</c:v>
                </c:pt>
                <c:pt idx="5">
                  <c:v>2024</c:v>
                </c:pt>
                <c:pt idx="6">
                  <c:v>2025</c:v>
                </c:pt>
                <c:pt idx="7">
                  <c:v>2026</c:v>
                </c:pt>
                <c:pt idx="8">
                  <c:v>2027</c:v>
                </c:pt>
                <c:pt idx="9">
                  <c:v>2028</c:v>
                </c:pt>
                <c:pt idx="10">
                  <c:v>2029</c:v>
                </c:pt>
              </c:numCache>
            </c:numRef>
          </c:cat>
          <c:val>
            <c:numRef>
              <c:f>Sheet3!$E$5:$O$5</c:f>
              <c:numCache>
                <c:formatCode>#,##0</c:formatCode>
                <c:ptCount val="11"/>
                <c:pt idx="0">
                  <c:v>12713</c:v>
                </c:pt>
                <c:pt idx="1">
                  <c:v>12013</c:v>
                </c:pt>
                <c:pt idx="2">
                  <c:v>12199</c:v>
                </c:pt>
                <c:pt idx="3">
                  <c:v>12160</c:v>
                </c:pt>
                <c:pt idx="4">
                  <c:v>12107</c:v>
                </c:pt>
                <c:pt idx="5">
                  <c:v>11903</c:v>
                </c:pt>
              </c:numCache>
            </c:numRef>
          </c:val>
          <c:smooth val="0"/>
          <c:extLst>
            <c:ext xmlns:c16="http://schemas.microsoft.com/office/drawing/2014/chart" uri="{C3380CC4-5D6E-409C-BE32-E72D297353CC}">
              <c16:uniqueId val="{00000005-7477-47D7-A939-CB4721607501}"/>
            </c:ext>
          </c:extLst>
        </c:ser>
        <c:ser>
          <c:idx val="1"/>
          <c:order val="1"/>
          <c:tx>
            <c:strRef>
              <c:f>Sheet3!$D$6</c:f>
              <c:strCache>
                <c:ptCount val="1"/>
                <c:pt idx="0">
                  <c:v>Estimate</c:v>
                </c:pt>
              </c:strCache>
            </c:strRef>
          </c:tx>
          <c:spPr>
            <a:ln w="22225" cap="rnd">
              <a:solidFill>
                <a:schemeClr val="accent2"/>
              </a:solidFill>
              <a:round/>
            </a:ln>
            <a:effectLst/>
          </c:spPr>
          <c:marker>
            <c:symbol val="square"/>
            <c:size val="6"/>
            <c:spPr>
              <a:solidFill>
                <a:schemeClr val="accent2"/>
              </a:solidFill>
              <a:ln w="9525">
                <a:solidFill>
                  <a:schemeClr val="accent2"/>
                </a:solidFill>
                <a:round/>
              </a:ln>
              <a:effectLst/>
            </c:spPr>
          </c:marker>
          <c:dLbls>
            <c:dLbl>
              <c:idx val="5"/>
              <c:delete val="1"/>
              <c:extLst>
                <c:ext xmlns:c15="http://schemas.microsoft.com/office/drawing/2012/chart" uri="{CE6537A1-D6FC-4f65-9D91-7224C49458BB}"/>
                <c:ext xmlns:c16="http://schemas.microsoft.com/office/drawing/2014/chart" uri="{C3380CC4-5D6E-409C-BE32-E72D297353CC}">
                  <c16:uniqueId val="{00000006-7477-47D7-A939-CB4721607501}"/>
                </c:ext>
              </c:extLst>
            </c:dLbl>
            <c:dLbl>
              <c:idx val="6"/>
              <c:layout>
                <c:manualLayout>
                  <c:x val="-1.8457149378066962E-2"/>
                  <c:y val="-3.502370994852617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7477-47D7-A939-CB4721607501}"/>
                </c:ext>
              </c:extLst>
            </c:dLbl>
            <c:dLbl>
              <c:idx val="7"/>
              <c:layout>
                <c:manualLayout>
                  <c:x val="-6.0727680779033053E-2"/>
                  <c:y val="5.253556492278926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7477-47D7-A939-CB4721607501}"/>
                </c:ext>
              </c:extLst>
            </c:dLbl>
            <c:dLbl>
              <c:idx val="8"/>
              <c:layout>
                <c:manualLayout>
                  <c:x val="-2.8118985126859144E-2"/>
                  <c:y val="-4.377963743565782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7477-47D7-A939-CB4721607501}"/>
                </c:ext>
              </c:extLst>
            </c:dLbl>
            <c:dLbl>
              <c:idx val="9"/>
              <c:layout>
                <c:manualLayout>
                  <c:x val="-4.8650386093042716E-2"/>
                  <c:y val="5.545420741849967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7477-47D7-A939-CB4721607501}"/>
                </c:ext>
              </c:extLst>
            </c:dLbl>
            <c:dLbl>
              <c:idx val="10"/>
              <c:layout>
                <c:manualLayout>
                  <c:x val="-3.1224561603712758E-2"/>
                  <c:y val="6.712877740134173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7477-47D7-A939-CB4721607501}"/>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Sheet3!$E$2:$O$2</c:f>
              <c:numCache>
                <c:formatCode>General</c:formatCode>
                <c:ptCount val="11"/>
                <c:pt idx="0">
                  <c:v>2019</c:v>
                </c:pt>
                <c:pt idx="1">
                  <c:v>2020</c:v>
                </c:pt>
                <c:pt idx="2">
                  <c:v>2021</c:v>
                </c:pt>
                <c:pt idx="3">
                  <c:v>2022</c:v>
                </c:pt>
                <c:pt idx="4">
                  <c:v>2023</c:v>
                </c:pt>
                <c:pt idx="5">
                  <c:v>2024</c:v>
                </c:pt>
                <c:pt idx="6">
                  <c:v>2025</c:v>
                </c:pt>
                <c:pt idx="7">
                  <c:v>2026</c:v>
                </c:pt>
                <c:pt idx="8">
                  <c:v>2027</c:v>
                </c:pt>
                <c:pt idx="9">
                  <c:v>2028</c:v>
                </c:pt>
                <c:pt idx="10">
                  <c:v>2029</c:v>
                </c:pt>
              </c:numCache>
            </c:numRef>
          </c:cat>
          <c:val>
            <c:numRef>
              <c:f>Sheet3!$E$6:$O$6</c:f>
              <c:numCache>
                <c:formatCode>General</c:formatCode>
                <c:ptCount val="11"/>
                <c:pt idx="5" formatCode="#,##0">
                  <c:v>11903</c:v>
                </c:pt>
                <c:pt idx="6" formatCode="#,##0">
                  <c:v>11689</c:v>
                </c:pt>
                <c:pt idx="7" formatCode="#,##0">
                  <c:v>11547</c:v>
                </c:pt>
                <c:pt idx="8" formatCode="#,##0">
                  <c:v>11380</c:v>
                </c:pt>
                <c:pt idx="9" formatCode="#,##0">
                  <c:v>11287</c:v>
                </c:pt>
                <c:pt idx="10" formatCode="#,##0">
                  <c:v>11254</c:v>
                </c:pt>
              </c:numCache>
            </c:numRef>
          </c:val>
          <c:smooth val="0"/>
          <c:extLst>
            <c:ext xmlns:c16="http://schemas.microsoft.com/office/drawing/2014/chart" uri="{C3380CC4-5D6E-409C-BE32-E72D297353CC}">
              <c16:uniqueId val="{0000000C-7477-47D7-A939-CB4721607501}"/>
            </c:ext>
          </c:extLst>
        </c:ser>
        <c:dLbls>
          <c:dLblPos val="ctr"/>
          <c:showLegendKey val="0"/>
          <c:showVal val="1"/>
          <c:showCatName val="0"/>
          <c:showSerName val="0"/>
          <c:showPercent val="0"/>
          <c:showBubbleSize val="0"/>
        </c:dLbls>
        <c:marker val="1"/>
        <c:smooth val="0"/>
        <c:axId val="1790445663"/>
        <c:axId val="1790452863"/>
      </c:lineChart>
      <c:catAx>
        <c:axId val="1790445663"/>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mn-lt"/>
                <a:ea typeface="+mn-ea"/>
                <a:cs typeface="+mn-cs"/>
              </a:defRPr>
            </a:pPr>
            <a:endParaRPr lang="en-US"/>
          </a:p>
        </c:txPr>
        <c:crossAx val="1790452863"/>
        <c:crosses val="autoZero"/>
        <c:auto val="1"/>
        <c:lblAlgn val="ctr"/>
        <c:lblOffset val="100"/>
        <c:noMultiLvlLbl val="0"/>
      </c:catAx>
      <c:valAx>
        <c:axId val="1790452863"/>
        <c:scaling>
          <c:orientation val="minMax"/>
        </c:scaling>
        <c:delete val="0"/>
        <c:axPos val="l"/>
        <c:numFmt formatCode="#,##0"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90445663"/>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Sheet3!$D$7</c:f>
              <c:strCache>
                <c:ptCount val="1"/>
                <c:pt idx="0">
                  <c:v>Actual</c:v>
                </c:pt>
              </c:strCache>
            </c:strRef>
          </c:tx>
          <c:spPr>
            <a:ln w="22225" cap="rnd">
              <a:solidFill>
                <a:schemeClr val="accent1"/>
              </a:solidFill>
              <a:round/>
            </a:ln>
            <a:effectLst/>
          </c:spPr>
          <c:marker>
            <c:symbol val="diamond"/>
            <c:size val="6"/>
            <c:spPr>
              <a:solidFill>
                <a:schemeClr val="accent1"/>
              </a:solidFill>
              <a:ln w="9525">
                <a:solidFill>
                  <a:schemeClr val="accent1"/>
                </a:solidFill>
                <a:round/>
              </a:ln>
              <a:effectLst/>
            </c:spPr>
          </c:marker>
          <c:dLbls>
            <c:dLbl>
              <c:idx val="0"/>
              <c:layout>
                <c:manualLayout>
                  <c:x val="-3.1503670736810076E-2"/>
                  <c:y val="-4.377963743565772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1E3-4F35-B33A-31D95E333B33}"/>
                </c:ext>
              </c:extLst>
            </c:dLbl>
            <c:dLbl>
              <c:idx val="1"/>
              <c:layout>
                <c:manualLayout>
                  <c:x val="-1.9426376050819757E-2"/>
                  <c:y val="-3.502370994852617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1E3-4F35-B33A-31D95E333B33}"/>
                </c:ext>
              </c:extLst>
            </c:dLbl>
            <c:dLbl>
              <c:idx val="2"/>
              <c:layout>
                <c:manualLayout>
                  <c:x val="-2.9088211799612004E-2"/>
                  <c:y val="-4.086099493994720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1E3-4F35-B33A-31D95E333B33}"/>
                </c:ext>
              </c:extLst>
            </c:dLbl>
            <c:dLbl>
              <c:idx val="3"/>
              <c:layout>
                <c:manualLayout>
                  <c:x val="-4.5996424359998477E-2"/>
                  <c:y val="4.669827993136823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61E3-4F35-B33A-31D95E333B33}"/>
                </c:ext>
              </c:extLst>
            </c:dLbl>
            <c:dLbl>
              <c:idx val="4"/>
              <c:layout>
                <c:manualLayout>
                  <c:x val="-5.5658260108790748E-2"/>
                  <c:y val="3.794235244423669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1E3-4F35-B33A-31D95E333B33}"/>
                </c:ext>
              </c:extLst>
            </c:dLbl>
            <c:dLbl>
              <c:idx val="5"/>
              <c:delete val="1"/>
              <c:extLst>
                <c:ext xmlns:c15="http://schemas.microsoft.com/office/drawing/2012/chart" uri="{CE6537A1-D6FC-4f65-9D91-7224C49458BB}"/>
                <c:ext xmlns:c16="http://schemas.microsoft.com/office/drawing/2014/chart" uri="{C3380CC4-5D6E-409C-BE32-E72D297353CC}">
                  <c16:uniqueId val="{00000004-61E3-4F35-B33A-31D95E333B33}"/>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Sheet3!$E$2:$O$2</c:f>
              <c:numCache>
                <c:formatCode>General</c:formatCode>
                <c:ptCount val="11"/>
                <c:pt idx="0">
                  <c:v>2019</c:v>
                </c:pt>
                <c:pt idx="1">
                  <c:v>2020</c:v>
                </c:pt>
                <c:pt idx="2">
                  <c:v>2021</c:v>
                </c:pt>
                <c:pt idx="3">
                  <c:v>2022</c:v>
                </c:pt>
                <c:pt idx="4">
                  <c:v>2023</c:v>
                </c:pt>
                <c:pt idx="5">
                  <c:v>2024</c:v>
                </c:pt>
                <c:pt idx="6">
                  <c:v>2025</c:v>
                </c:pt>
                <c:pt idx="7">
                  <c:v>2026</c:v>
                </c:pt>
                <c:pt idx="8">
                  <c:v>2027</c:v>
                </c:pt>
                <c:pt idx="9">
                  <c:v>2028</c:v>
                </c:pt>
                <c:pt idx="10">
                  <c:v>2029</c:v>
                </c:pt>
              </c:numCache>
            </c:numRef>
          </c:cat>
          <c:val>
            <c:numRef>
              <c:f>Sheet3!$E$7:$O$7</c:f>
              <c:numCache>
                <c:formatCode>#,##0</c:formatCode>
                <c:ptCount val="11"/>
                <c:pt idx="0">
                  <c:v>7000</c:v>
                </c:pt>
                <c:pt idx="1">
                  <c:v>6804</c:v>
                </c:pt>
                <c:pt idx="2">
                  <c:v>6586</c:v>
                </c:pt>
                <c:pt idx="3">
                  <c:v>6389</c:v>
                </c:pt>
                <c:pt idx="4">
                  <c:v>6216</c:v>
                </c:pt>
                <c:pt idx="5">
                  <c:v>6275</c:v>
                </c:pt>
              </c:numCache>
            </c:numRef>
          </c:val>
          <c:smooth val="0"/>
          <c:extLst>
            <c:ext xmlns:c16="http://schemas.microsoft.com/office/drawing/2014/chart" uri="{C3380CC4-5D6E-409C-BE32-E72D297353CC}">
              <c16:uniqueId val="{00000005-61E3-4F35-B33A-31D95E333B33}"/>
            </c:ext>
          </c:extLst>
        </c:ser>
        <c:ser>
          <c:idx val="1"/>
          <c:order val="1"/>
          <c:tx>
            <c:strRef>
              <c:f>Sheet3!$D$8</c:f>
              <c:strCache>
                <c:ptCount val="1"/>
                <c:pt idx="0">
                  <c:v>Estimate</c:v>
                </c:pt>
              </c:strCache>
            </c:strRef>
          </c:tx>
          <c:spPr>
            <a:ln w="22225" cap="rnd">
              <a:solidFill>
                <a:schemeClr val="accent2"/>
              </a:solidFill>
              <a:round/>
            </a:ln>
            <a:effectLst/>
          </c:spPr>
          <c:marker>
            <c:symbol val="square"/>
            <c:size val="6"/>
            <c:spPr>
              <a:solidFill>
                <a:schemeClr val="accent2"/>
              </a:solidFill>
              <a:ln w="9525">
                <a:solidFill>
                  <a:schemeClr val="accent2"/>
                </a:solidFill>
                <a:round/>
              </a:ln>
              <a:effectLst/>
            </c:spPr>
          </c:marker>
          <c:dLbls>
            <c:dLbl>
              <c:idx val="5"/>
              <c:layout>
                <c:manualLayout>
                  <c:x val="-3.5126859142607172E-2"/>
                  <c:y val="5.253556492278921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61E3-4F35-B33A-31D95E333B33}"/>
                </c:ext>
              </c:extLst>
            </c:dLbl>
            <c:dLbl>
              <c:idx val="6"/>
              <c:layout>
                <c:manualLayout>
                  <c:x val="-4.1165506485602431E-2"/>
                  <c:y val="5.837284991421029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1E3-4F35-B33A-31D95E333B33}"/>
                </c:ext>
              </c:extLst>
            </c:dLbl>
            <c:dLbl>
              <c:idx val="7"/>
              <c:layout>
                <c:manualLayout>
                  <c:x val="-3.8750047548404366E-2"/>
                  <c:y val="5.253556492278921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61E3-4F35-B33A-31D95E333B33}"/>
                </c:ext>
              </c:extLst>
            </c:dLbl>
            <c:dLbl>
              <c:idx val="8"/>
              <c:layout>
                <c:manualLayout>
                  <c:x val="-3.5126859142607263E-2"/>
                  <c:y val="4.377963743565772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61E3-4F35-B33A-31D95E333B33}"/>
                </c:ext>
              </c:extLst>
            </c:dLbl>
            <c:dLbl>
              <c:idx val="9"/>
              <c:layout>
                <c:manualLayout>
                  <c:x val="-3.8750047548404276E-2"/>
                  <c:y val="4.669827993136813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61E3-4F35-B33A-31D95E333B33}"/>
                </c:ext>
              </c:extLst>
            </c:dLbl>
            <c:dLbl>
              <c:idx val="10"/>
              <c:layout>
                <c:manualLayout>
                  <c:x val="-3.7542318079805244E-2"/>
                  <c:y val="3.794235244423669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61E3-4F35-B33A-31D95E333B33}"/>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Sheet3!$E$2:$O$2</c:f>
              <c:numCache>
                <c:formatCode>General</c:formatCode>
                <c:ptCount val="11"/>
                <c:pt idx="0">
                  <c:v>2019</c:v>
                </c:pt>
                <c:pt idx="1">
                  <c:v>2020</c:v>
                </c:pt>
                <c:pt idx="2">
                  <c:v>2021</c:v>
                </c:pt>
                <c:pt idx="3">
                  <c:v>2022</c:v>
                </c:pt>
                <c:pt idx="4">
                  <c:v>2023</c:v>
                </c:pt>
                <c:pt idx="5">
                  <c:v>2024</c:v>
                </c:pt>
                <c:pt idx="6">
                  <c:v>2025</c:v>
                </c:pt>
                <c:pt idx="7">
                  <c:v>2026</c:v>
                </c:pt>
                <c:pt idx="8">
                  <c:v>2027</c:v>
                </c:pt>
                <c:pt idx="9">
                  <c:v>2028</c:v>
                </c:pt>
                <c:pt idx="10">
                  <c:v>2029</c:v>
                </c:pt>
              </c:numCache>
            </c:numRef>
          </c:cat>
          <c:val>
            <c:numRef>
              <c:f>Sheet3!$E$8:$O$8</c:f>
              <c:numCache>
                <c:formatCode>General</c:formatCode>
                <c:ptCount val="11"/>
                <c:pt idx="5" formatCode="#,##0">
                  <c:v>6275</c:v>
                </c:pt>
                <c:pt idx="6" formatCode="#,##0">
                  <c:v>6357</c:v>
                </c:pt>
                <c:pt idx="7" formatCode="#,##0">
                  <c:v>6401</c:v>
                </c:pt>
                <c:pt idx="8" formatCode="#,##0">
                  <c:v>6343</c:v>
                </c:pt>
                <c:pt idx="9" formatCode="#,##0">
                  <c:v>6287</c:v>
                </c:pt>
                <c:pt idx="10" formatCode="#,##0">
                  <c:v>6210</c:v>
                </c:pt>
              </c:numCache>
            </c:numRef>
          </c:val>
          <c:smooth val="0"/>
          <c:extLst>
            <c:ext xmlns:c16="http://schemas.microsoft.com/office/drawing/2014/chart" uri="{C3380CC4-5D6E-409C-BE32-E72D297353CC}">
              <c16:uniqueId val="{0000000C-61E3-4F35-B33A-31D95E333B33}"/>
            </c:ext>
          </c:extLst>
        </c:ser>
        <c:dLbls>
          <c:dLblPos val="ctr"/>
          <c:showLegendKey val="0"/>
          <c:showVal val="1"/>
          <c:showCatName val="0"/>
          <c:showSerName val="0"/>
          <c:showPercent val="0"/>
          <c:showBubbleSize val="0"/>
        </c:dLbls>
        <c:marker val="1"/>
        <c:smooth val="0"/>
        <c:axId val="1790454783"/>
        <c:axId val="1790448543"/>
      </c:lineChart>
      <c:catAx>
        <c:axId val="1790454783"/>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mn-lt"/>
                <a:ea typeface="+mn-ea"/>
                <a:cs typeface="+mn-cs"/>
              </a:defRPr>
            </a:pPr>
            <a:endParaRPr lang="en-US"/>
          </a:p>
        </c:txPr>
        <c:crossAx val="1790448543"/>
        <c:crosses val="autoZero"/>
        <c:auto val="1"/>
        <c:lblAlgn val="ctr"/>
        <c:lblOffset val="100"/>
        <c:noMultiLvlLbl val="0"/>
      </c:catAx>
      <c:valAx>
        <c:axId val="1790448543"/>
        <c:scaling>
          <c:orientation val="minMax"/>
          <c:max val="7500"/>
          <c:min val="5000"/>
        </c:scaling>
        <c:delete val="0"/>
        <c:axPos val="l"/>
        <c:numFmt formatCode="#,##0"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90454783"/>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3285024154589372E-2"/>
          <c:y val="2.9186424957105148E-2"/>
          <c:w val="0.97342995169082125"/>
          <c:h val="0.80717379344008666"/>
        </c:manualLayout>
      </c:layout>
      <c:lineChart>
        <c:grouping val="standard"/>
        <c:varyColors val="0"/>
        <c:ser>
          <c:idx val="0"/>
          <c:order val="0"/>
          <c:tx>
            <c:strRef>
              <c:f>Sheet3!$D$9</c:f>
              <c:strCache>
                <c:ptCount val="1"/>
                <c:pt idx="0">
                  <c:v>Actual</c:v>
                </c:pt>
              </c:strCache>
            </c:strRef>
          </c:tx>
          <c:spPr>
            <a:ln w="22225" cap="rnd">
              <a:solidFill>
                <a:schemeClr val="accent1"/>
              </a:solidFill>
              <a:round/>
            </a:ln>
            <a:effectLst/>
          </c:spPr>
          <c:marker>
            <c:symbol val="diamond"/>
            <c:size val="6"/>
            <c:spPr>
              <a:solidFill>
                <a:schemeClr val="accent1"/>
              </a:solidFill>
              <a:ln w="9525">
                <a:solidFill>
                  <a:schemeClr val="accent1"/>
                </a:solidFill>
                <a:round/>
              </a:ln>
              <a:effectLst/>
            </c:spPr>
          </c:marker>
          <c:dLbls>
            <c:dLbl>
              <c:idx val="0"/>
              <c:layout>
                <c:manualLayout>
                  <c:x val="-3.391912967400814E-2"/>
                  <c:y val="-3.502370994852617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5CE-4E28-8413-4EDB4DE098B6}"/>
                </c:ext>
              </c:extLst>
            </c:dLbl>
            <c:dLbl>
              <c:idx val="1"/>
              <c:layout>
                <c:manualLayout>
                  <c:x val="-3.5126859142607193E-2"/>
                  <c:y val="4.961692242707874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5CE-4E28-8413-4EDB4DE098B6}"/>
                </c:ext>
              </c:extLst>
            </c:dLbl>
            <c:dLbl>
              <c:idx val="2"/>
              <c:layout>
                <c:manualLayout>
                  <c:x val="-3.5126859142607172E-2"/>
                  <c:y val="-4.669827993136823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5CE-4E28-8413-4EDB4DE098B6}"/>
                </c:ext>
              </c:extLst>
            </c:dLbl>
            <c:dLbl>
              <c:idx val="3"/>
              <c:layout>
                <c:manualLayout>
                  <c:x val="-4.1165506485602341E-2"/>
                  <c:y val="5.545420741849978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5CE-4E28-8413-4EDB4DE098B6}"/>
                </c:ext>
              </c:extLst>
            </c:dLbl>
            <c:dLbl>
              <c:idx val="4"/>
              <c:layout>
                <c:manualLayout>
                  <c:x val="-4.5996424359998477E-2"/>
                  <c:y val="4.669827993136818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5CE-4E28-8413-4EDB4DE098B6}"/>
                </c:ext>
              </c:extLst>
            </c:dLbl>
            <c:dLbl>
              <c:idx val="5"/>
              <c:delete val="1"/>
              <c:extLst>
                <c:ext xmlns:c15="http://schemas.microsoft.com/office/drawing/2012/chart" uri="{CE6537A1-D6FC-4f65-9D91-7224C49458BB}"/>
                <c:ext xmlns:c16="http://schemas.microsoft.com/office/drawing/2014/chart" uri="{C3380CC4-5D6E-409C-BE32-E72D297353CC}">
                  <c16:uniqueId val="{00000005-A5CE-4E28-8413-4EDB4DE098B6}"/>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Sheet3!$E$2:$O$2</c:f>
              <c:numCache>
                <c:formatCode>General</c:formatCode>
                <c:ptCount val="11"/>
                <c:pt idx="0">
                  <c:v>2019</c:v>
                </c:pt>
                <c:pt idx="1">
                  <c:v>2020</c:v>
                </c:pt>
                <c:pt idx="2">
                  <c:v>2021</c:v>
                </c:pt>
                <c:pt idx="3">
                  <c:v>2022</c:v>
                </c:pt>
                <c:pt idx="4">
                  <c:v>2023</c:v>
                </c:pt>
                <c:pt idx="5">
                  <c:v>2024</c:v>
                </c:pt>
                <c:pt idx="6">
                  <c:v>2025</c:v>
                </c:pt>
                <c:pt idx="7">
                  <c:v>2026</c:v>
                </c:pt>
                <c:pt idx="8">
                  <c:v>2027</c:v>
                </c:pt>
                <c:pt idx="9">
                  <c:v>2028</c:v>
                </c:pt>
                <c:pt idx="10">
                  <c:v>2029</c:v>
                </c:pt>
              </c:numCache>
            </c:numRef>
          </c:cat>
          <c:val>
            <c:numRef>
              <c:f>Sheet3!$E$9:$O$9</c:f>
              <c:numCache>
                <c:formatCode>#,##0</c:formatCode>
                <c:ptCount val="11"/>
                <c:pt idx="0">
                  <c:v>9381</c:v>
                </c:pt>
                <c:pt idx="1">
                  <c:v>9341</c:v>
                </c:pt>
                <c:pt idx="2">
                  <c:v>9447</c:v>
                </c:pt>
                <c:pt idx="3">
                  <c:v>9435</c:v>
                </c:pt>
                <c:pt idx="4">
                  <c:v>9272</c:v>
                </c:pt>
                <c:pt idx="5">
                  <c:v>9091</c:v>
                </c:pt>
              </c:numCache>
            </c:numRef>
          </c:val>
          <c:smooth val="0"/>
          <c:extLst>
            <c:ext xmlns:c16="http://schemas.microsoft.com/office/drawing/2014/chart" uri="{C3380CC4-5D6E-409C-BE32-E72D297353CC}">
              <c16:uniqueId val="{00000006-A5CE-4E28-8413-4EDB4DE098B6}"/>
            </c:ext>
          </c:extLst>
        </c:ser>
        <c:ser>
          <c:idx val="1"/>
          <c:order val="1"/>
          <c:tx>
            <c:strRef>
              <c:f>Sheet3!$D$10</c:f>
              <c:strCache>
                <c:ptCount val="1"/>
                <c:pt idx="0">
                  <c:v>Estimate</c:v>
                </c:pt>
              </c:strCache>
            </c:strRef>
          </c:tx>
          <c:spPr>
            <a:ln w="22225" cap="rnd">
              <a:solidFill>
                <a:schemeClr val="accent2"/>
              </a:solidFill>
              <a:round/>
            </a:ln>
            <a:effectLst/>
          </c:spPr>
          <c:marker>
            <c:symbol val="square"/>
            <c:size val="6"/>
            <c:spPr>
              <a:solidFill>
                <a:schemeClr val="accent2"/>
              </a:solidFill>
              <a:ln w="9525">
                <a:solidFill>
                  <a:schemeClr val="accent2"/>
                </a:solidFill>
                <a:round/>
              </a:ln>
              <a:effectLst/>
            </c:spPr>
          </c:marker>
          <c:dLbls>
            <c:dLbl>
              <c:idx val="5"/>
              <c:layout>
                <c:manualLayout>
                  <c:x val="-2.5465023393814904E-2"/>
                  <c:y val="-4.086099493994720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A5CE-4E28-8413-4EDB4DE098B6}"/>
                </c:ext>
              </c:extLst>
            </c:dLbl>
            <c:dLbl>
              <c:idx val="6"/>
              <c:layout>
                <c:manualLayout>
                  <c:x val="-4.5996424359998477E-2"/>
                  <c:y val="3.210506745281566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A5CE-4E28-8413-4EDB4DE098B6}"/>
                </c:ext>
              </c:extLst>
            </c:dLbl>
            <c:dLbl>
              <c:idx val="7"/>
              <c:layout>
                <c:manualLayout>
                  <c:x val="-3.2711400205409198E-2"/>
                  <c:y val="-4.669827993136823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A5CE-4E28-8413-4EDB4DE098B6}"/>
                </c:ext>
              </c:extLst>
            </c:dLbl>
            <c:dLbl>
              <c:idx val="8"/>
              <c:layout>
                <c:manualLayout>
                  <c:x val="-3.5126859142607263E-2"/>
                  <c:y val="4.377963743565772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A5CE-4E28-8413-4EDB4DE098B6}"/>
                </c:ext>
              </c:extLst>
            </c:dLbl>
            <c:dLbl>
              <c:idx val="9"/>
              <c:layout>
                <c:manualLayout>
                  <c:x val="-3.5126859142607353E-2"/>
                  <c:y val="3.502370994852617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A5CE-4E28-8413-4EDB4DE098B6}"/>
                </c:ext>
              </c:extLst>
            </c:dLbl>
            <c:dLbl>
              <c:idx val="10"/>
              <c:layout>
                <c:manualLayout>
                  <c:x val="-3.1503670736810076E-2"/>
                  <c:y val="-4.086099493994726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A5CE-4E28-8413-4EDB4DE098B6}"/>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numRef>
              <c:f>Sheet3!$E$2:$O$2</c:f>
              <c:numCache>
                <c:formatCode>General</c:formatCode>
                <c:ptCount val="11"/>
                <c:pt idx="0">
                  <c:v>2019</c:v>
                </c:pt>
                <c:pt idx="1">
                  <c:v>2020</c:v>
                </c:pt>
                <c:pt idx="2">
                  <c:v>2021</c:v>
                </c:pt>
                <c:pt idx="3">
                  <c:v>2022</c:v>
                </c:pt>
                <c:pt idx="4">
                  <c:v>2023</c:v>
                </c:pt>
                <c:pt idx="5">
                  <c:v>2024</c:v>
                </c:pt>
                <c:pt idx="6">
                  <c:v>2025</c:v>
                </c:pt>
                <c:pt idx="7">
                  <c:v>2026</c:v>
                </c:pt>
                <c:pt idx="8">
                  <c:v>2027</c:v>
                </c:pt>
                <c:pt idx="9">
                  <c:v>2028</c:v>
                </c:pt>
                <c:pt idx="10">
                  <c:v>2029</c:v>
                </c:pt>
              </c:numCache>
            </c:numRef>
          </c:cat>
          <c:val>
            <c:numRef>
              <c:f>Sheet3!$E$10:$O$10</c:f>
              <c:numCache>
                <c:formatCode>General</c:formatCode>
                <c:ptCount val="11"/>
                <c:pt idx="5" formatCode="#,##0">
                  <c:v>9091</c:v>
                </c:pt>
                <c:pt idx="6" formatCode="#,##0">
                  <c:v>8971</c:v>
                </c:pt>
                <c:pt idx="7" formatCode="#,##0">
                  <c:v>8716</c:v>
                </c:pt>
                <c:pt idx="8" formatCode="#,##0">
                  <c:v>8712</c:v>
                </c:pt>
                <c:pt idx="9" formatCode="#,##0">
                  <c:v>8784</c:v>
                </c:pt>
                <c:pt idx="10" formatCode="#,##0">
                  <c:v>8734</c:v>
                </c:pt>
              </c:numCache>
            </c:numRef>
          </c:val>
          <c:smooth val="0"/>
          <c:extLst>
            <c:ext xmlns:c16="http://schemas.microsoft.com/office/drawing/2014/chart" uri="{C3380CC4-5D6E-409C-BE32-E72D297353CC}">
              <c16:uniqueId val="{0000000D-A5CE-4E28-8413-4EDB4DE098B6}"/>
            </c:ext>
          </c:extLst>
        </c:ser>
        <c:dLbls>
          <c:dLblPos val="ctr"/>
          <c:showLegendKey val="0"/>
          <c:showVal val="1"/>
          <c:showCatName val="0"/>
          <c:showSerName val="0"/>
          <c:showPercent val="0"/>
          <c:showBubbleSize val="0"/>
        </c:dLbls>
        <c:marker val="1"/>
        <c:smooth val="0"/>
        <c:axId val="53750671"/>
        <c:axId val="53757871"/>
      </c:lineChart>
      <c:catAx>
        <c:axId val="53750671"/>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mn-lt"/>
                <a:ea typeface="+mn-ea"/>
                <a:cs typeface="+mn-cs"/>
              </a:defRPr>
            </a:pPr>
            <a:endParaRPr lang="en-US"/>
          </a:p>
        </c:txPr>
        <c:crossAx val="53757871"/>
        <c:crosses val="autoZero"/>
        <c:auto val="1"/>
        <c:lblAlgn val="ctr"/>
        <c:lblOffset val="100"/>
        <c:noMultiLvlLbl val="0"/>
      </c:catAx>
      <c:valAx>
        <c:axId val="53757871"/>
        <c:scaling>
          <c:orientation val="minMax"/>
          <c:min val="7500"/>
        </c:scaling>
        <c:delete val="0"/>
        <c:axPos val="l"/>
        <c:numFmt formatCode="#,##0"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750671"/>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BASE</c:v>
                </c:pt>
              </c:strCache>
            </c:strRef>
          </c:tx>
          <c:spPr>
            <a:solidFill>
              <a:schemeClr val="tx1"/>
            </a:solidFill>
            <a:ln>
              <a:noFill/>
            </a:ln>
            <a:effectLst/>
          </c:spPr>
          <c:invertIfNegative val="0"/>
          <c:dPt>
            <c:idx val="0"/>
            <c:invertIfNegative val="0"/>
            <c:bubble3D val="0"/>
            <c:spPr>
              <a:solidFill>
                <a:srgbClr val="FF0000"/>
              </a:solidFill>
              <a:ln>
                <a:noFill/>
              </a:ln>
              <a:effectLst/>
            </c:spPr>
            <c:extLst>
              <c:ext xmlns:c16="http://schemas.microsoft.com/office/drawing/2014/chart" uri="{C3380CC4-5D6E-409C-BE32-E72D297353CC}">
                <c16:uniqueId val="{00000002-04C5-4020-BE8D-CBD61FC8E062}"/>
              </c:ext>
            </c:extLst>
          </c:dPt>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2023-24</c:v>
                </c:pt>
                <c:pt idx="1">
                  <c:v>2024-25</c:v>
                </c:pt>
                <c:pt idx="2">
                  <c:v>2025-26</c:v>
                </c:pt>
                <c:pt idx="3">
                  <c:v>2026-27</c:v>
                </c:pt>
                <c:pt idx="4">
                  <c:v>2027-28</c:v>
                </c:pt>
                <c:pt idx="5">
                  <c:v>2028-29</c:v>
                </c:pt>
              </c:strCache>
            </c:strRef>
          </c:cat>
          <c:val>
            <c:numRef>
              <c:f>Sheet1!$B$2:$B$7</c:f>
              <c:numCache>
                <c:formatCode>General</c:formatCode>
                <c:ptCount val="6"/>
                <c:pt idx="0">
                  <c:v>5088</c:v>
                </c:pt>
                <c:pt idx="1">
                  <c:v>5378</c:v>
                </c:pt>
                <c:pt idx="2">
                  <c:v>5615</c:v>
                </c:pt>
                <c:pt idx="3">
                  <c:v>5772</c:v>
                </c:pt>
                <c:pt idx="4">
                  <c:v>5933</c:v>
                </c:pt>
                <c:pt idx="5">
                  <c:v>6099</c:v>
                </c:pt>
              </c:numCache>
            </c:numRef>
          </c:val>
          <c:extLst>
            <c:ext xmlns:c16="http://schemas.microsoft.com/office/drawing/2014/chart" uri="{C3380CC4-5D6E-409C-BE32-E72D297353CC}">
              <c16:uniqueId val="{00000000-04C5-4020-BE8D-CBD61FC8E062}"/>
            </c:ext>
          </c:extLst>
        </c:ser>
        <c:dLbls>
          <c:showLegendKey val="0"/>
          <c:showVal val="0"/>
          <c:showCatName val="0"/>
          <c:showSerName val="0"/>
          <c:showPercent val="0"/>
          <c:showBubbleSize val="0"/>
        </c:dLbls>
        <c:gapWidth val="150"/>
        <c:axId val="216639408"/>
        <c:axId val="161713152"/>
      </c:barChart>
      <c:catAx>
        <c:axId val="216639408"/>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1713152"/>
        <c:crosses val="autoZero"/>
        <c:auto val="1"/>
        <c:lblAlgn val="ctr"/>
        <c:lblOffset val="100"/>
        <c:noMultiLvlLbl val="0"/>
      </c:catAx>
      <c:valAx>
        <c:axId val="161713152"/>
        <c:scaling>
          <c:orientation val="minMax"/>
        </c:scaling>
        <c:delete val="0"/>
        <c:axPos val="l"/>
        <c:majorGridlines>
          <c:spPr>
            <a:ln w="9525" cap="flat" cmpd="sng" algn="ctr">
              <a:solidFill>
                <a:schemeClr val="tx1">
                  <a:lumMod val="15000"/>
                  <a:lumOff val="85000"/>
                </a:schemeClr>
              </a:solidFill>
              <a:round/>
            </a:ln>
            <a:effectLst/>
          </c:spPr>
        </c:majorGridlines>
        <c:numFmt formatCode="&quot;$&quot;#,##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6639408"/>
        <c:crosses val="autoZero"/>
        <c:crossBetween val="between"/>
      </c:valAx>
      <c:spPr>
        <a:noFill/>
        <a:ln>
          <a:noFill/>
        </a:ln>
        <a:effectLst/>
      </c:spPr>
    </c:plotArea>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092862033550154"/>
          <c:y val="0.1314411797015079"/>
          <c:w val="0.88578635550990914"/>
          <c:h val="0.71045388797652587"/>
        </c:manualLayout>
      </c:layout>
      <c:barChart>
        <c:barDir val="col"/>
        <c:grouping val="stacked"/>
        <c:varyColors val="0"/>
        <c:ser>
          <c:idx val="0"/>
          <c:order val="0"/>
          <c:tx>
            <c:strRef>
              <c:f>Sheet1!$B$1</c:f>
              <c:strCache>
                <c:ptCount val="1"/>
                <c:pt idx="0">
                  <c:v>BOTA</c:v>
                </c:pt>
              </c:strCache>
            </c:strRef>
          </c:tx>
          <c:spPr>
            <a:solidFill>
              <a:schemeClr val="tx1"/>
            </a:solidFill>
            <a:ln>
              <a:noFill/>
            </a:ln>
            <a:effectLst/>
          </c:spPr>
          <c:invertIfNegative val="0"/>
          <c:cat>
            <c:strRef>
              <c:f>Sheet1!$A$2:$A$10</c:f>
              <c:strCache>
                <c:ptCount val="8"/>
                <c:pt idx="0">
                  <c:v>2020-21</c:v>
                </c:pt>
                <c:pt idx="1">
                  <c:v>2021-22</c:v>
                </c:pt>
                <c:pt idx="2">
                  <c:v>2022-23</c:v>
                </c:pt>
                <c:pt idx="3">
                  <c:v>2023-24</c:v>
                </c:pt>
                <c:pt idx="4">
                  <c:v>2024-25</c:v>
                </c:pt>
                <c:pt idx="5">
                  <c:v>2025-26</c:v>
                </c:pt>
                <c:pt idx="6">
                  <c:v>2026-27</c:v>
                </c:pt>
                <c:pt idx="7">
                  <c:v>2027-28</c:v>
                </c:pt>
              </c:strCache>
            </c:strRef>
          </c:cat>
          <c:val>
            <c:numRef>
              <c:f>Sheet1!$B$2:$B$10</c:f>
              <c:numCache>
                <c:formatCode>_("$"* #,##0_);_("$"* \(#,##0\);_("$"* "-"??_);_(@_)</c:formatCode>
                <c:ptCount val="9"/>
                <c:pt idx="0">
                  <c:v>20000000</c:v>
                </c:pt>
                <c:pt idx="1">
                  <c:v>19002945</c:v>
                </c:pt>
                <c:pt idx="2">
                  <c:v>14418320</c:v>
                </c:pt>
                <c:pt idx="3">
                  <c:v>10237367</c:v>
                </c:pt>
                <c:pt idx="4">
                  <c:v>6086605</c:v>
                </c:pt>
                <c:pt idx="5">
                  <c:v>1935842</c:v>
                </c:pt>
                <c:pt idx="6">
                  <c:v>513382</c:v>
                </c:pt>
                <c:pt idx="7">
                  <c:v>0</c:v>
                </c:pt>
              </c:numCache>
            </c:numRef>
          </c:val>
          <c:extLst>
            <c:ext xmlns:c16="http://schemas.microsoft.com/office/drawing/2014/chart" uri="{C3380CC4-5D6E-409C-BE32-E72D297353CC}">
              <c16:uniqueId val="{00000000-4EAF-4E59-B2B7-EC70132E4560}"/>
            </c:ext>
          </c:extLst>
        </c:ser>
        <c:ser>
          <c:idx val="1"/>
          <c:order val="1"/>
          <c:tx>
            <c:strRef>
              <c:f>Sheet1!$C$1</c:f>
              <c:strCache>
                <c:ptCount val="1"/>
                <c:pt idx="0">
                  <c:v>LOB</c:v>
                </c:pt>
              </c:strCache>
            </c:strRef>
          </c:tx>
          <c:spPr>
            <a:solidFill>
              <a:srgbClr val="FF0000"/>
            </a:solidFill>
            <a:ln>
              <a:noFill/>
            </a:ln>
            <a:effectLst/>
          </c:spPr>
          <c:invertIfNegative val="0"/>
          <c:cat>
            <c:strRef>
              <c:f>Sheet1!$A$2:$A$10</c:f>
              <c:strCache>
                <c:ptCount val="8"/>
                <c:pt idx="0">
                  <c:v>2020-21</c:v>
                </c:pt>
                <c:pt idx="1">
                  <c:v>2021-22</c:v>
                </c:pt>
                <c:pt idx="2">
                  <c:v>2022-23</c:v>
                </c:pt>
                <c:pt idx="3">
                  <c:v>2023-24</c:v>
                </c:pt>
                <c:pt idx="4">
                  <c:v>2024-25</c:v>
                </c:pt>
                <c:pt idx="5">
                  <c:v>2025-26</c:v>
                </c:pt>
                <c:pt idx="6">
                  <c:v>2026-27</c:v>
                </c:pt>
                <c:pt idx="7">
                  <c:v>2027-28</c:v>
                </c:pt>
              </c:strCache>
            </c:strRef>
          </c:cat>
          <c:val>
            <c:numRef>
              <c:f>Sheet1!$C$2:$C$10</c:f>
              <c:numCache>
                <c:formatCode>_("$"* #,##0_);_("$"* \(#,##0\);_("$"* "-"??_);_(@_)</c:formatCode>
                <c:ptCount val="9"/>
                <c:pt idx="0">
                  <c:v>6600000</c:v>
                </c:pt>
                <c:pt idx="1">
                  <c:v>6270971.8500000006</c:v>
                </c:pt>
                <c:pt idx="2">
                  <c:v>4758045.6000000006</c:v>
                </c:pt>
                <c:pt idx="3">
                  <c:v>3378331.1100000003</c:v>
                </c:pt>
                <c:pt idx="4">
                  <c:v>2008579.6500000001</c:v>
                </c:pt>
                <c:pt idx="5">
                  <c:v>638827.86</c:v>
                </c:pt>
                <c:pt idx="6">
                  <c:v>169416.06</c:v>
                </c:pt>
                <c:pt idx="7">
                  <c:v>0</c:v>
                </c:pt>
              </c:numCache>
            </c:numRef>
          </c:val>
          <c:extLst>
            <c:ext xmlns:c16="http://schemas.microsoft.com/office/drawing/2014/chart" uri="{C3380CC4-5D6E-409C-BE32-E72D297353CC}">
              <c16:uniqueId val="{00000001-4EAF-4E59-B2B7-EC70132E4560}"/>
            </c:ext>
          </c:extLst>
        </c:ser>
        <c:dLbls>
          <c:showLegendKey val="0"/>
          <c:showVal val="0"/>
          <c:showCatName val="0"/>
          <c:showSerName val="0"/>
          <c:showPercent val="0"/>
          <c:showBubbleSize val="0"/>
        </c:dLbls>
        <c:gapWidth val="219"/>
        <c:overlap val="100"/>
        <c:axId val="2005853488"/>
        <c:axId val="2015779072"/>
      </c:barChart>
      <c:catAx>
        <c:axId val="2005853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15779072"/>
        <c:crosses val="autoZero"/>
        <c:auto val="1"/>
        <c:lblAlgn val="ctr"/>
        <c:lblOffset val="100"/>
        <c:noMultiLvlLbl val="0"/>
      </c:catAx>
      <c:valAx>
        <c:axId val="2015779072"/>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05853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35">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2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30">
  <cs:axisTitle>
    <cs:lnRef idx="0"/>
    <cs:fillRef idx="0"/>
    <cs:effectRef idx="0"/>
    <cs:fontRef idx="minor">
      <a:schemeClr val="dk1">
        <a:lumMod val="65000"/>
        <a:lumOff val="35000"/>
      </a:schemeClr>
    </cs:fontRef>
    <cs:defRPr sz="1197" kern="1200" cap="all"/>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b="0" kern="1200" spc="20" baseline="0"/>
  </cs:categoryAxis>
  <cs:chartArea mods="allowNoLineOverride">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65000"/>
        <a:lumOff val="3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0"/>
    <cs:effectRef idx="0"/>
    <cs:fontRef idx="minor">
      <a:schemeClr val="dk1"/>
    </cs:fontRef>
    <cs:spPr>
      <a:ln w="22225" cap="rnd" cmpd="sng" algn="ctr">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cap="flat" cmpd="sng" algn="ctr">
        <a:solidFill>
          <a:schemeClr val="phClr"/>
        </a:solidFill>
        <a:round/>
      </a:ln>
    </cs:spPr>
  </cs:dataPointMarker>
  <cs:dataPointMarkerLayout symbol="circle" size="4"/>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dk1">
            <a:lumMod val="65000"/>
            <a:lumOff val="35000"/>
          </a:schemeClr>
        </a:solidFill>
      </a:ln>
    </cs:spPr>
  </cs:downBar>
  <cs:dropLine>
    <cs:lnRef idx="0"/>
    <cs:fillRef idx="0"/>
    <cs:effectRef idx="0"/>
    <cs:fontRef idx="minor">
      <a:schemeClr val="dk1"/>
    </cs:fontRef>
    <cs:spPr>
      <a:ln w="9525" cap="flat" cmpd="sng" algn="ctr">
        <a:solidFill>
          <a:schemeClr val="dk1">
            <a:lumMod val="35000"/>
            <a:lumOff val="65000"/>
            <a:alpha val="33000"/>
          </a:schemeClr>
        </a:solidFill>
        <a:round/>
      </a:ln>
    </cs:spPr>
  </cs:dropLine>
  <cs:errorBar>
    <cs:lnRef idx="0"/>
    <cs:fillRef idx="0"/>
    <cs:effectRef idx="0"/>
    <cs:fontRef idx="minor">
      <a:schemeClr val="dk1"/>
    </cs:fontRef>
    <cs:spPr>
      <a:ln w="9525">
        <a:solidFill>
          <a:schemeClr val="dk1">
            <a:lumMod val="65000"/>
            <a:lumOff val="35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gradFill>
        <a:gsLst>
          <a:gs pos="100000">
            <a:schemeClr val="lt1">
              <a:lumMod val="95000"/>
            </a:schemeClr>
          </a:gs>
          <a:gs pos="0">
            <a:schemeClr val="lt1"/>
          </a:gs>
        </a:gsLst>
        <a:lin ang="5400000" scaled="0"/>
      </a:gradFill>
    </cs:spPr>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s:seriesAxis>
  <cs:seriesLine>
    <cs:lnRef idx="0"/>
    <cs:fillRef idx="0"/>
    <cs:effectRef idx="0"/>
    <cs:fontRef idx="minor">
      <a:schemeClr val="dk1"/>
    </cs:fontRef>
    <cs:spPr>
      <a:ln w="9525">
        <a:solidFill>
          <a:schemeClr val="dk1">
            <a:lumMod val="35000"/>
            <a:lumOff val="65000"/>
          </a:schemeClr>
        </a:solidFill>
        <a:prstDash val="dash"/>
      </a:ln>
    </cs:spPr>
  </cs:seriesLine>
  <cs:title>
    <cs:lnRef idx="0"/>
    <cs:fillRef idx="0"/>
    <cs:effectRef idx="0"/>
    <cs:fontRef idx="minor">
      <a:schemeClr val="dk1">
        <a:lumMod val="50000"/>
        <a:lumOff val="50000"/>
      </a:schemeClr>
    </cs:fontRef>
    <cs:defRPr sz="1862" kern="1200" cap="none" spc="20" baseline="0"/>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65000"/>
        <a:lumOff val="35000"/>
      </a:schemeClr>
    </cs:fontRef>
    <cs:defRPr sz="1197" kern="1200" spc="20" baseline="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3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3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3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3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8.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C958259-A434-4105-9D29-477260309BBB}" type="doc">
      <dgm:prSet loTypeId="urn:microsoft.com/office/officeart/2005/8/layout/vList2" loCatId="list" qsTypeId="urn:microsoft.com/office/officeart/2005/8/quickstyle/simple1" qsCatId="simple" csTypeId="urn:microsoft.com/office/officeart/2005/8/colors/accent3_2" csCatId="accent3" phldr="1"/>
      <dgm:spPr/>
      <dgm:t>
        <a:bodyPr/>
        <a:lstStyle/>
        <a:p>
          <a:endParaRPr lang="en-US"/>
        </a:p>
      </dgm:t>
    </dgm:pt>
    <dgm:pt modelId="{9B1F2E34-A918-4059-83BF-46AAE762F510}">
      <dgm:prSet/>
      <dgm:spPr>
        <a:solidFill>
          <a:srgbClr val="CED3D4"/>
        </a:solidFill>
      </dgm:spPr>
      <dgm:t>
        <a:bodyPr/>
        <a:lstStyle/>
        <a:p>
          <a:r>
            <a:rPr lang="en-US" dirty="0">
              <a:solidFill>
                <a:schemeClr val="tx1"/>
              </a:solidFill>
            </a:rPr>
            <a:t>Human Resources will work with classified and certified staff at the impacted buildings to determine employment placement for 2027-2028.</a:t>
          </a:r>
        </a:p>
      </dgm:t>
    </dgm:pt>
    <dgm:pt modelId="{C7C955CA-FCFA-47BC-A829-83C34BDE8B39}" type="parTrans" cxnId="{E18360DA-C20E-41D6-98E4-55AFBDE302C4}">
      <dgm:prSet/>
      <dgm:spPr/>
      <dgm:t>
        <a:bodyPr/>
        <a:lstStyle/>
        <a:p>
          <a:endParaRPr lang="en-US"/>
        </a:p>
      </dgm:t>
    </dgm:pt>
    <dgm:pt modelId="{7E1283C0-D03F-4BBF-81A4-653E0978D329}" type="sibTrans" cxnId="{E18360DA-C20E-41D6-98E4-55AFBDE302C4}">
      <dgm:prSet/>
      <dgm:spPr/>
      <dgm:t>
        <a:bodyPr/>
        <a:lstStyle/>
        <a:p>
          <a:endParaRPr lang="en-US"/>
        </a:p>
      </dgm:t>
    </dgm:pt>
    <dgm:pt modelId="{1DC0DF3F-752E-48B1-B384-8DC2F157AD74}">
      <dgm:prSet/>
      <dgm:spPr>
        <a:solidFill>
          <a:srgbClr val="CED3D4"/>
        </a:solidFill>
      </dgm:spPr>
      <dgm:t>
        <a:bodyPr/>
        <a:lstStyle/>
        <a:p>
          <a:r>
            <a:rPr lang="en-US" dirty="0">
              <a:solidFill>
                <a:schemeClr val="tx1"/>
              </a:solidFill>
            </a:rPr>
            <a:t>Transportation review with communication for new attendance areas, safety variances, etc.</a:t>
          </a:r>
        </a:p>
      </dgm:t>
    </dgm:pt>
    <dgm:pt modelId="{10BB7F16-55EB-47BF-A477-54E1DCDD7ACB}" type="parTrans" cxnId="{B46C73CC-EA32-4B12-A556-6FE032369FBD}">
      <dgm:prSet/>
      <dgm:spPr/>
      <dgm:t>
        <a:bodyPr/>
        <a:lstStyle/>
        <a:p>
          <a:endParaRPr lang="en-US"/>
        </a:p>
      </dgm:t>
    </dgm:pt>
    <dgm:pt modelId="{F01E8F0A-7667-40EE-8E3C-C07D98391FEA}" type="sibTrans" cxnId="{B46C73CC-EA32-4B12-A556-6FE032369FBD}">
      <dgm:prSet/>
      <dgm:spPr/>
      <dgm:t>
        <a:bodyPr/>
        <a:lstStyle/>
        <a:p>
          <a:endParaRPr lang="en-US"/>
        </a:p>
      </dgm:t>
    </dgm:pt>
    <dgm:pt modelId="{E155342D-DA0B-4A72-AF57-62919DF431B3}">
      <dgm:prSet/>
      <dgm:spPr>
        <a:solidFill>
          <a:srgbClr val="CED3D4"/>
        </a:solidFill>
      </dgm:spPr>
      <dgm:t>
        <a:bodyPr/>
        <a:lstStyle/>
        <a:p>
          <a:r>
            <a:rPr lang="en-US" dirty="0">
              <a:solidFill>
                <a:schemeClr val="tx1"/>
              </a:solidFill>
            </a:rPr>
            <a:t>Operations/Service Center will work with staff to move classroom items and belongings to their new school.</a:t>
          </a:r>
        </a:p>
      </dgm:t>
    </dgm:pt>
    <dgm:pt modelId="{1C497769-B402-427B-BC97-0CD6FBE6C993}" type="parTrans" cxnId="{6261572F-2544-49F4-8520-22CCA88BF4F8}">
      <dgm:prSet/>
      <dgm:spPr/>
      <dgm:t>
        <a:bodyPr/>
        <a:lstStyle/>
        <a:p>
          <a:endParaRPr lang="en-US"/>
        </a:p>
      </dgm:t>
    </dgm:pt>
    <dgm:pt modelId="{78D73584-1EC8-423B-8AE4-7815CBE8FE8A}" type="sibTrans" cxnId="{6261572F-2544-49F4-8520-22CCA88BF4F8}">
      <dgm:prSet/>
      <dgm:spPr/>
      <dgm:t>
        <a:bodyPr/>
        <a:lstStyle/>
        <a:p>
          <a:endParaRPr lang="en-US"/>
        </a:p>
      </dgm:t>
    </dgm:pt>
    <dgm:pt modelId="{64660E48-5C5D-410D-B4B3-13F6AEFC82BA}">
      <dgm:prSet/>
      <dgm:spPr>
        <a:solidFill>
          <a:srgbClr val="CED3D4"/>
        </a:solidFill>
      </dgm:spPr>
      <dgm:t>
        <a:bodyPr/>
        <a:lstStyle/>
        <a:p>
          <a:r>
            <a:rPr lang="en-US" dirty="0">
              <a:solidFill>
                <a:schemeClr val="tx1"/>
              </a:solidFill>
            </a:rPr>
            <a:t>Food Production study of new enrollment as a result of boundary changes, analyzing any staff and equipment needs.</a:t>
          </a:r>
        </a:p>
      </dgm:t>
    </dgm:pt>
    <dgm:pt modelId="{D3A6E075-7A1F-4F15-8545-887E230E0467}" type="parTrans" cxnId="{2085D2D7-2CB4-43ED-86BF-0D648F51E375}">
      <dgm:prSet/>
      <dgm:spPr/>
      <dgm:t>
        <a:bodyPr/>
        <a:lstStyle/>
        <a:p>
          <a:endParaRPr lang="en-US"/>
        </a:p>
      </dgm:t>
    </dgm:pt>
    <dgm:pt modelId="{A2ACCC40-A775-4D50-B7C3-46FB0E8FB440}" type="sibTrans" cxnId="{2085D2D7-2CB4-43ED-86BF-0D648F51E375}">
      <dgm:prSet/>
      <dgm:spPr/>
      <dgm:t>
        <a:bodyPr/>
        <a:lstStyle/>
        <a:p>
          <a:endParaRPr lang="en-US"/>
        </a:p>
      </dgm:t>
    </dgm:pt>
    <dgm:pt modelId="{5CAD035C-94FE-4334-9448-740ED72E05A8}" type="pres">
      <dgm:prSet presAssocID="{BC958259-A434-4105-9D29-477260309BBB}" presName="linear" presStyleCnt="0">
        <dgm:presLayoutVars>
          <dgm:animLvl val="lvl"/>
          <dgm:resizeHandles val="exact"/>
        </dgm:presLayoutVars>
      </dgm:prSet>
      <dgm:spPr/>
    </dgm:pt>
    <dgm:pt modelId="{23CB868A-20A5-4559-9F41-3C957FA26CFE}" type="pres">
      <dgm:prSet presAssocID="{9B1F2E34-A918-4059-83BF-46AAE762F510}" presName="parentText" presStyleLbl="node1" presStyleIdx="0" presStyleCnt="4" custLinFactY="-16554" custLinFactNeighborX="-650" custLinFactNeighborY="-100000">
        <dgm:presLayoutVars>
          <dgm:chMax val="0"/>
          <dgm:bulletEnabled val="1"/>
        </dgm:presLayoutVars>
      </dgm:prSet>
      <dgm:spPr/>
    </dgm:pt>
    <dgm:pt modelId="{8EA0EB51-0843-4A91-82FA-341C40FB2E6B}" type="pres">
      <dgm:prSet presAssocID="{7E1283C0-D03F-4BBF-81A4-653E0978D329}" presName="spacer" presStyleCnt="0"/>
      <dgm:spPr/>
    </dgm:pt>
    <dgm:pt modelId="{FA4B987A-08A6-4DCF-8E82-3A7EFC2BAF74}" type="pres">
      <dgm:prSet presAssocID="{1DC0DF3F-752E-48B1-B384-8DC2F157AD74}" presName="parentText" presStyleLbl="node1" presStyleIdx="1" presStyleCnt="4" custLinFactY="-4361" custLinFactNeighborY="-100000">
        <dgm:presLayoutVars>
          <dgm:chMax val="0"/>
          <dgm:bulletEnabled val="1"/>
        </dgm:presLayoutVars>
      </dgm:prSet>
      <dgm:spPr/>
    </dgm:pt>
    <dgm:pt modelId="{BBED3C5B-7049-4898-BC41-BFED0018E7F5}" type="pres">
      <dgm:prSet presAssocID="{F01E8F0A-7667-40EE-8E3C-C07D98391FEA}" presName="spacer" presStyleCnt="0"/>
      <dgm:spPr/>
    </dgm:pt>
    <dgm:pt modelId="{5A89D39A-F1C0-4D8B-AB34-6B48DB8402E8}" type="pres">
      <dgm:prSet presAssocID="{E155342D-DA0B-4A72-AF57-62919DF431B3}" presName="parentText" presStyleLbl="node1" presStyleIdx="2" presStyleCnt="4" custLinFactNeighborY="65279">
        <dgm:presLayoutVars>
          <dgm:chMax val="0"/>
          <dgm:bulletEnabled val="1"/>
        </dgm:presLayoutVars>
      </dgm:prSet>
      <dgm:spPr/>
    </dgm:pt>
    <dgm:pt modelId="{11CB6602-8B2F-4615-A7D9-7C878148D015}" type="pres">
      <dgm:prSet presAssocID="{78D73584-1EC8-423B-8AE4-7815CBE8FE8A}" presName="spacer" presStyleCnt="0"/>
      <dgm:spPr/>
    </dgm:pt>
    <dgm:pt modelId="{3841011B-AE7F-4733-BBD1-9457094A753A}" type="pres">
      <dgm:prSet presAssocID="{64660E48-5C5D-410D-B4B3-13F6AEFC82BA}" presName="parentText" presStyleLbl="node1" presStyleIdx="3" presStyleCnt="4" custLinFactY="53948" custLinFactNeighborY="100000">
        <dgm:presLayoutVars>
          <dgm:chMax val="0"/>
          <dgm:bulletEnabled val="1"/>
        </dgm:presLayoutVars>
      </dgm:prSet>
      <dgm:spPr/>
    </dgm:pt>
  </dgm:ptLst>
  <dgm:cxnLst>
    <dgm:cxn modelId="{98810B07-92C0-4768-A4E1-8D1CBE97595C}" type="presOf" srcId="{BC958259-A434-4105-9D29-477260309BBB}" destId="{5CAD035C-94FE-4334-9448-740ED72E05A8}" srcOrd="0" destOrd="0" presId="urn:microsoft.com/office/officeart/2005/8/layout/vList2"/>
    <dgm:cxn modelId="{6261572F-2544-49F4-8520-22CCA88BF4F8}" srcId="{BC958259-A434-4105-9D29-477260309BBB}" destId="{E155342D-DA0B-4A72-AF57-62919DF431B3}" srcOrd="2" destOrd="0" parTransId="{1C497769-B402-427B-BC97-0CD6FBE6C993}" sibTransId="{78D73584-1EC8-423B-8AE4-7815CBE8FE8A}"/>
    <dgm:cxn modelId="{F8E5355B-EB37-40DD-9DE0-D661C95B8E46}" type="presOf" srcId="{E155342D-DA0B-4A72-AF57-62919DF431B3}" destId="{5A89D39A-F1C0-4D8B-AB34-6B48DB8402E8}" srcOrd="0" destOrd="0" presId="urn:microsoft.com/office/officeart/2005/8/layout/vList2"/>
    <dgm:cxn modelId="{3C1FF65A-24D6-47FD-84DA-F9A678B0E9E5}" type="presOf" srcId="{1DC0DF3F-752E-48B1-B384-8DC2F157AD74}" destId="{FA4B987A-08A6-4DCF-8E82-3A7EFC2BAF74}" srcOrd="0" destOrd="0" presId="urn:microsoft.com/office/officeart/2005/8/layout/vList2"/>
    <dgm:cxn modelId="{43A2B785-3B0F-4209-93AE-677E272359B3}" type="presOf" srcId="{9B1F2E34-A918-4059-83BF-46AAE762F510}" destId="{23CB868A-20A5-4559-9F41-3C957FA26CFE}" srcOrd="0" destOrd="0" presId="urn:microsoft.com/office/officeart/2005/8/layout/vList2"/>
    <dgm:cxn modelId="{B46C73CC-EA32-4B12-A556-6FE032369FBD}" srcId="{BC958259-A434-4105-9D29-477260309BBB}" destId="{1DC0DF3F-752E-48B1-B384-8DC2F157AD74}" srcOrd="1" destOrd="0" parTransId="{10BB7F16-55EB-47BF-A477-54E1DCDD7ACB}" sibTransId="{F01E8F0A-7667-40EE-8E3C-C07D98391FEA}"/>
    <dgm:cxn modelId="{2085D2D7-2CB4-43ED-86BF-0D648F51E375}" srcId="{BC958259-A434-4105-9D29-477260309BBB}" destId="{64660E48-5C5D-410D-B4B3-13F6AEFC82BA}" srcOrd="3" destOrd="0" parTransId="{D3A6E075-7A1F-4F15-8545-887E230E0467}" sibTransId="{A2ACCC40-A775-4D50-B7C3-46FB0E8FB440}"/>
    <dgm:cxn modelId="{E18360DA-C20E-41D6-98E4-55AFBDE302C4}" srcId="{BC958259-A434-4105-9D29-477260309BBB}" destId="{9B1F2E34-A918-4059-83BF-46AAE762F510}" srcOrd="0" destOrd="0" parTransId="{C7C955CA-FCFA-47BC-A829-83C34BDE8B39}" sibTransId="{7E1283C0-D03F-4BBF-81A4-653E0978D329}"/>
    <dgm:cxn modelId="{163F3FE7-E664-41A3-A592-6F1926D806B0}" type="presOf" srcId="{64660E48-5C5D-410D-B4B3-13F6AEFC82BA}" destId="{3841011B-AE7F-4733-BBD1-9457094A753A}" srcOrd="0" destOrd="0" presId="urn:microsoft.com/office/officeart/2005/8/layout/vList2"/>
    <dgm:cxn modelId="{B38B12B9-A97F-4FB6-8145-6CA9DBE5D33F}" type="presParOf" srcId="{5CAD035C-94FE-4334-9448-740ED72E05A8}" destId="{23CB868A-20A5-4559-9F41-3C957FA26CFE}" srcOrd="0" destOrd="0" presId="urn:microsoft.com/office/officeart/2005/8/layout/vList2"/>
    <dgm:cxn modelId="{25238BF3-6E95-4DD7-9F72-3B012BB4EDA1}" type="presParOf" srcId="{5CAD035C-94FE-4334-9448-740ED72E05A8}" destId="{8EA0EB51-0843-4A91-82FA-341C40FB2E6B}" srcOrd="1" destOrd="0" presId="urn:microsoft.com/office/officeart/2005/8/layout/vList2"/>
    <dgm:cxn modelId="{41D425DE-9792-4A08-9075-F38EB77A47A5}" type="presParOf" srcId="{5CAD035C-94FE-4334-9448-740ED72E05A8}" destId="{FA4B987A-08A6-4DCF-8E82-3A7EFC2BAF74}" srcOrd="2" destOrd="0" presId="urn:microsoft.com/office/officeart/2005/8/layout/vList2"/>
    <dgm:cxn modelId="{4E075DF8-07AA-47A9-B045-A13EE5B6B8A8}" type="presParOf" srcId="{5CAD035C-94FE-4334-9448-740ED72E05A8}" destId="{BBED3C5B-7049-4898-BC41-BFED0018E7F5}" srcOrd="3" destOrd="0" presId="urn:microsoft.com/office/officeart/2005/8/layout/vList2"/>
    <dgm:cxn modelId="{553F5126-F25D-4B80-935D-EBC5A7E36DB5}" type="presParOf" srcId="{5CAD035C-94FE-4334-9448-740ED72E05A8}" destId="{5A89D39A-F1C0-4D8B-AB34-6B48DB8402E8}" srcOrd="4" destOrd="0" presId="urn:microsoft.com/office/officeart/2005/8/layout/vList2"/>
    <dgm:cxn modelId="{5EBBE984-84BA-486C-BA7D-A7F6F876FD0E}" type="presParOf" srcId="{5CAD035C-94FE-4334-9448-740ED72E05A8}" destId="{11CB6602-8B2F-4615-A7D9-7C878148D015}" srcOrd="5" destOrd="0" presId="urn:microsoft.com/office/officeart/2005/8/layout/vList2"/>
    <dgm:cxn modelId="{996A20B0-9718-476D-B635-521F1D947FB5}" type="presParOf" srcId="{5CAD035C-94FE-4334-9448-740ED72E05A8}" destId="{3841011B-AE7F-4733-BBD1-9457094A753A}"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F82CF6C-8417-4061-B9C8-588BFF4753AD}" type="doc">
      <dgm:prSet loTypeId="urn:microsoft.com/office/officeart/2008/layout/LinedList" loCatId="list" qsTypeId="urn:microsoft.com/office/officeart/2005/8/quickstyle/simple1" qsCatId="simple" csTypeId="urn:microsoft.com/office/officeart/2005/8/colors/accent2_2" csCatId="accent2"/>
      <dgm:spPr/>
      <dgm:t>
        <a:bodyPr/>
        <a:lstStyle/>
        <a:p>
          <a:endParaRPr lang="en-US"/>
        </a:p>
      </dgm:t>
    </dgm:pt>
    <dgm:pt modelId="{C53B9980-4975-48E4-8A30-8BDFE34466A3}">
      <dgm:prSet/>
      <dgm:spPr/>
      <dgm:t>
        <a:bodyPr/>
        <a:lstStyle/>
        <a:p>
          <a:r>
            <a:rPr lang="en-US" b="1" dirty="0"/>
            <a:t>Smaller kindergarten class than the graduating senior class</a:t>
          </a:r>
          <a:endParaRPr lang="en-US" dirty="0"/>
        </a:p>
      </dgm:t>
    </dgm:pt>
    <dgm:pt modelId="{8F575596-0D8D-42B9-B33C-844A661CEC6B}" type="parTrans" cxnId="{943D7F7F-077E-4312-891F-3DF6BAB3F65A}">
      <dgm:prSet/>
      <dgm:spPr/>
      <dgm:t>
        <a:bodyPr/>
        <a:lstStyle/>
        <a:p>
          <a:endParaRPr lang="en-US"/>
        </a:p>
      </dgm:t>
    </dgm:pt>
    <dgm:pt modelId="{ACAEDCEE-9010-4573-808D-3A2F44CBC9BE}" type="sibTrans" cxnId="{943D7F7F-077E-4312-891F-3DF6BAB3F65A}">
      <dgm:prSet/>
      <dgm:spPr/>
      <dgm:t>
        <a:bodyPr/>
        <a:lstStyle/>
        <a:p>
          <a:endParaRPr lang="en-US"/>
        </a:p>
      </dgm:t>
    </dgm:pt>
    <dgm:pt modelId="{308E7671-6DE0-456D-8057-25BD0F1D224B}">
      <dgm:prSet/>
      <dgm:spPr/>
      <dgm:t>
        <a:bodyPr/>
        <a:lstStyle/>
        <a:p>
          <a:r>
            <a:rPr lang="en-US" b="1" dirty="0"/>
            <a:t>Lower birth rate</a:t>
          </a:r>
          <a:endParaRPr lang="en-US" dirty="0"/>
        </a:p>
      </dgm:t>
    </dgm:pt>
    <dgm:pt modelId="{766499C2-BB0B-40E0-B3F4-BB376CF38201}" type="parTrans" cxnId="{570920FA-1EEE-4948-A6FA-0AF98D748D26}">
      <dgm:prSet/>
      <dgm:spPr/>
      <dgm:t>
        <a:bodyPr/>
        <a:lstStyle/>
        <a:p>
          <a:endParaRPr lang="en-US"/>
        </a:p>
      </dgm:t>
    </dgm:pt>
    <dgm:pt modelId="{3F096D08-B114-4BB1-8D0C-45EBA61CD7C2}" type="sibTrans" cxnId="{570920FA-1EEE-4948-A6FA-0AF98D748D26}">
      <dgm:prSet/>
      <dgm:spPr/>
      <dgm:t>
        <a:bodyPr/>
        <a:lstStyle/>
        <a:p>
          <a:endParaRPr lang="en-US"/>
        </a:p>
      </dgm:t>
    </dgm:pt>
    <dgm:pt modelId="{07AF8904-EE09-4C87-B329-C2827E1FE000}">
      <dgm:prSet/>
      <dgm:spPr/>
      <dgm:t>
        <a:bodyPr/>
        <a:lstStyle/>
        <a:p>
          <a:r>
            <a:rPr lang="en-US" b="1" dirty="0"/>
            <a:t>Empty nesters/aging population</a:t>
          </a:r>
          <a:endParaRPr lang="en-US" dirty="0"/>
        </a:p>
      </dgm:t>
    </dgm:pt>
    <dgm:pt modelId="{CCC1FDB3-1DB0-402A-9A99-98EAAF461C02}" type="parTrans" cxnId="{4870E69D-187B-46B0-8E82-2030F412F518}">
      <dgm:prSet/>
      <dgm:spPr/>
      <dgm:t>
        <a:bodyPr/>
        <a:lstStyle/>
        <a:p>
          <a:endParaRPr lang="en-US"/>
        </a:p>
      </dgm:t>
    </dgm:pt>
    <dgm:pt modelId="{4D228A65-D786-4CA8-91EC-1360E712C0D1}" type="sibTrans" cxnId="{4870E69D-187B-46B0-8E82-2030F412F518}">
      <dgm:prSet/>
      <dgm:spPr/>
      <dgm:t>
        <a:bodyPr/>
        <a:lstStyle/>
        <a:p>
          <a:endParaRPr lang="en-US"/>
        </a:p>
      </dgm:t>
    </dgm:pt>
    <dgm:pt modelId="{3AA70590-A2D8-45BA-A980-6C4E5E73854C}">
      <dgm:prSet/>
      <dgm:spPr/>
      <dgm:t>
        <a:bodyPr/>
        <a:lstStyle/>
        <a:p>
          <a:r>
            <a:rPr lang="en-US" b="1" dirty="0"/>
            <a:t>Home prices</a:t>
          </a:r>
          <a:endParaRPr lang="en-US" dirty="0"/>
        </a:p>
      </dgm:t>
    </dgm:pt>
    <dgm:pt modelId="{993C8354-09BE-4BCC-869C-DF706A5B9110}" type="parTrans" cxnId="{7904AE1C-8710-44E7-BE51-F58F123EB3C1}">
      <dgm:prSet/>
      <dgm:spPr/>
      <dgm:t>
        <a:bodyPr/>
        <a:lstStyle/>
        <a:p>
          <a:endParaRPr lang="en-US"/>
        </a:p>
      </dgm:t>
    </dgm:pt>
    <dgm:pt modelId="{CCEA66A9-0566-4D8B-9879-B29E2971038B}" type="sibTrans" cxnId="{7904AE1C-8710-44E7-BE51-F58F123EB3C1}">
      <dgm:prSet/>
      <dgm:spPr/>
      <dgm:t>
        <a:bodyPr/>
        <a:lstStyle/>
        <a:p>
          <a:endParaRPr lang="en-US"/>
        </a:p>
      </dgm:t>
    </dgm:pt>
    <dgm:pt modelId="{84D91BCB-4BE6-4F3B-A78A-5237875E0C89}">
      <dgm:prSet/>
      <dgm:spPr/>
      <dgm:t>
        <a:bodyPr/>
        <a:lstStyle/>
        <a:p>
          <a:r>
            <a:rPr lang="en-US" b="1" dirty="0"/>
            <a:t>Fewer new construction permits</a:t>
          </a:r>
          <a:endParaRPr lang="en-US" dirty="0"/>
        </a:p>
      </dgm:t>
    </dgm:pt>
    <dgm:pt modelId="{8621AD76-D7FE-4C88-9034-CB9F34686C67}" type="parTrans" cxnId="{F1ACE077-24D0-4CA4-BAEE-941ABEBE2D4F}">
      <dgm:prSet/>
      <dgm:spPr/>
      <dgm:t>
        <a:bodyPr/>
        <a:lstStyle/>
        <a:p>
          <a:endParaRPr lang="en-US"/>
        </a:p>
      </dgm:t>
    </dgm:pt>
    <dgm:pt modelId="{2566B4F4-9BB2-478D-82E0-39A9AA56BF4E}" type="sibTrans" cxnId="{F1ACE077-24D0-4CA4-BAEE-941ABEBE2D4F}">
      <dgm:prSet/>
      <dgm:spPr/>
      <dgm:t>
        <a:bodyPr/>
        <a:lstStyle/>
        <a:p>
          <a:endParaRPr lang="en-US"/>
        </a:p>
      </dgm:t>
    </dgm:pt>
    <dgm:pt modelId="{E752F3DA-36BE-4F04-9FF7-E2C56FA8B008}">
      <dgm:prSet/>
      <dgm:spPr/>
      <dgm:t>
        <a:bodyPr/>
        <a:lstStyle/>
        <a:p>
          <a:r>
            <a:rPr lang="en-US" b="1" dirty="0"/>
            <a:t>More multi-family unit construction</a:t>
          </a:r>
          <a:endParaRPr lang="en-US" dirty="0"/>
        </a:p>
      </dgm:t>
    </dgm:pt>
    <dgm:pt modelId="{952E7DCB-7255-4945-8672-B4ADB13B06FE}" type="parTrans" cxnId="{6FEC58F0-7A26-47E1-8532-C99E5C9C90B4}">
      <dgm:prSet/>
      <dgm:spPr/>
      <dgm:t>
        <a:bodyPr/>
        <a:lstStyle/>
        <a:p>
          <a:endParaRPr lang="en-US"/>
        </a:p>
      </dgm:t>
    </dgm:pt>
    <dgm:pt modelId="{25833EFA-98FB-4B72-8E54-72F8C09EE707}" type="sibTrans" cxnId="{6FEC58F0-7A26-47E1-8532-C99E5C9C90B4}">
      <dgm:prSet/>
      <dgm:spPr/>
      <dgm:t>
        <a:bodyPr/>
        <a:lstStyle/>
        <a:p>
          <a:endParaRPr lang="en-US"/>
        </a:p>
      </dgm:t>
    </dgm:pt>
    <dgm:pt modelId="{30D77FDA-6C93-4C9B-A34A-2E72919A1118}" type="pres">
      <dgm:prSet presAssocID="{2F82CF6C-8417-4061-B9C8-588BFF4753AD}" presName="vert0" presStyleCnt="0">
        <dgm:presLayoutVars>
          <dgm:dir/>
          <dgm:animOne val="branch"/>
          <dgm:animLvl val="lvl"/>
        </dgm:presLayoutVars>
      </dgm:prSet>
      <dgm:spPr/>
    </dgm:pt>
    <dgm:pt modelId="{6BA0C627-76B7-49DE-8399-399E5DA2DDC6}" type="pres">
      <dgm:prSet presAssocID="{C53B9980-4975-48E4-8A30-8BDFE34466A3}" presName="thickLine" presStyleLbl="alignNode1" presStyleIdx="0" presStyleCnt="6"/>
      <dgm:spPr/>
    </dgm:pt>
    <dgm:pt modelId="{FDB3A9A2-B084-4591-BD9D-71D0065F4449}" type="pres">
      <dgm:prSet presAssocID="{C53B9980-4975-48E4-8A30-8BDFE34466A3}" presName="horz1" presStyleCnt="0"/>
      <dgm:spPr/>
    </dgm:pt>
    <dgm:pt modelId="{88F87DEB-51A6-4541-B611-A8AE6B383722}" type="pres">
      <dgm:prSet presAssocID="{C53B9980-4975-48E4-8A30-8BDFE34466A3}" presName="tx1" presStyleLbl="revTx" presStyleIdx="0" presStyleCnt="6"/>
      <dgm:spPr/>
    </dgm:pt>
    <dgm:pt modelId="{795CDB35-A29F-4A59-8CF7-E53080D07CE3}" type="pres">
      <dgm:prSet presAssocID="{C53B9980-4975-48E4-8A30-8BDFE34466A3}" presName="vert1" presStyleCnt="0"/>
      <dgm:spPr/>
    </dgm:pt>
    <dgm:pt modelId="{DA22BDBD-D1DB-4619-A2B6-FD9922F5AB1B}" type="pres">
      <dgm:prSet presAssocID="{308E7671-6DE0-456D-8057-25BD0F1D224B}" presName="thickLine" presStyleLbl="alignNode1" presStyleIdx="1" presStyleCnt="6"/>
      <dgm:spPr/>
    </dgm:pt>
    <dgm:pt modelId="{CC2CC61D-52D5-46B5-BB62-62D72AE47891}" type="pres">
      <dgm:prSet presAssocID="{308E7671-6DE0-456D-8057-25BD0F1D224B}" presName="horz1" presStyleCnt="0"/>
      <dgm:spPr/>
    </dgm:pt>
    <dgm:pt modelId="{EBC57235-767E-4624-9A94-0AC9AADF0A87}" type="pres">
      <dgm:prSet presAssocID="{308E7671-6DE0-456D-8057-25BD0F1D224B}" presName="tx1" presStyleLbl="revTx" presStyleIdx="1" presStyleCnt="6"/>
      <dgm:spPr/>
    </dgm:pt>
    <dgm:pt modelId="{11DFAAA9-F2A9-4CAE-B52C-B187448F122E}" type="pres">
      <dgm:prSet presAssocID="{308E7671-6DE0-456D-8057-25BD0F1D224B}" presName="vert1" presStyleCnt="0"/>
      <dgm:spPr/>
    </dgm:pt>
    <dgm:pt modelId="{B877457D-C5F2-44D9-80B1-5C4DF7285F5C}" type="pres">
      <dgm:prSet presAssocID="{07AF8904-EE09-4C87-B329-C2827E1FE000}" presName="thickLine" presStyleLbl="alignNode1" presStyleIdx="2" presStyleCnt="6"/>
      <dgm:spPr/>
    </dgm:pt>
    <dgm:pt modelId="{ABB1BE9A-5558-40A7-9028-8B635BB52CBE}" type="pres">
      <dgm:prSet presAssocID="{07AF8904-EE09-4C87-B329-C2827E1FE000}" presName="horz1" presStyleCnt="0"/>
      <dgm:spPr/>
    </dgm:pt>
    <dgm:pt modelId="{00B53977-B2FE-4C6C-980E-CC04B229B4C0}" type="pres">
      <dgm:prSet presAssocID="{07AF8904-EE09-4C87-B329-C2827E1FE000}" presName="tx1" presStyleLbl="revTx" presStyleIdx="2" presStyleCnt="6"/>
      <dgm:spPr/>
    </dgm:pt>
    <dgm:pt modelId="{16E6FC9E-E36D-4987-8530-A081F0DDA614}" type="pres">
      <dgm:prSet presAssocID="{07AF8904-EE09-4C87-B329-C2827E1FE000}" presName="vert1" presStyleCnt="0"/>
      <dgm:spPr/>
    </dgm:pt>
    <dgm:pt modelId="{F898B100-B615-4548-8601-E4F7E0870BC7}" type="pres">
      <dgm:prSet presAssocID="{3AA70590-A2D8-45BA-A980-6C4E5E73854C}" presName="thickLine" presStyleLbl="alignNode1" presStyleIdx="3" presStyleCnt="6"/>
      <dgm:spPr/>
    </dgm:pt>
    <dgm:pt modelId="{4DF0E933-BB3E-4835-BB1B-8763CACC5265}" type="pres">
      <dgm:prSet presAssocID="{3AA70590-A2D8-45BA-A980-6C4E5E73854C}" presName="horz1" presStyleCnt="0"/>
      <dgm:spPr/>
    </dgm:pt>
    <dgm:pt modelId="{5514020B-ED0C-4099-A56A-013BE11CD951}" type="pres">
      <dgm:prSet presAssocID="{3AA70590-A2D8-45BA-A980-6C4E5E73854C}" presName="tx1" presStyleLbl="revTx" presStyleIdx="3" presStyleCnt="6"/>
      <dgm:spPr/>
    </dgm:pt>
    <dgm:pt modelId="{9621D9B1-08C3-4FB6-8E57-A42035000D42}" type="pres">
      <dgm:prSet presAssocID="{3AA70590-A2D8-45BA-A980-6C4E5E73854C}" presName="vert1" presStyleCnt="0"/>
      <dgm:spPr/>
    </dgm:pt>
    <dgm:pt modelId="{FA79E21C-E282-4B2E-8842-5035395012C7}" type="pres">
      <dgm:prSet presAssocID="{84D91BCB-4BE6-4F3B-A78A-5237875E0C89}" presName="thickLine" presStyleLbl="alignNode1" presStyleIdx="4" presStyleCnt="6"/>
      <dgm:spPr/>
    </dgm:pt>
    <dgm:pt modelId="{EF75AFDC-789D-4789-8E8F-5DCC6C825775}" type="pres">
      <dgm:prSet presAssocID="{84D91BCB-4BE6-4F3B-A78A-5237875E0C89}" presName="horz1" presStyleCnt="0"/>
      <dgm:spPr/>
    </dgm:pt>
    <dgm:pt modelId="{EDEBAA75-1CAF-436E-9585-0861AFCEE0B3}" type="pres">
      <dgm:prSet presAssocID="{84D91BCB-4BE6-4F3B-A78A-5237875E0C89}" presName="tx1" presStyleLbl="revTx" presStyleIdx="4" presStyleCnt="6"/>
      <dgm:spPr/>
    </dgm:pt>
    <dgm:pt modelId="{4FA1CD70-BCEB-48AC-97D5-47C4437057FB}" type="pres">
      <dgm:prSet presAssocID="{84D91BCB-4BE6-4F3B-A78A-5237875E0C89}" presName="vert1" presStyleCnt="0"/>
      <dgm:spPr/>
    </dgm:pt>
    <dgm:pt modelId="{B7F834F2-70DC-40D4-AAFD-AC2D5F23F66B}" type="pres">
      <dgm:prSet presAssocID="{E752F3DA-36BE-4F04-9FF7-E2C56FA8B008}" presName="thickLine" presStyleLbl="alignNode1" presStyleIdx="5" presStyleCnt="6"/>
      <dgm:spPr/>
    </dgm:pt>
    <dgm:pt modelId="{FF004BEF-4C58-46E5-9098-788E15CA259C}" type="pres">
      <dgm:prSet presAssocID="{E752F3DA-36BE-4F04-9FF7-E2C56FA8B008}" presName="horz1" presStyleCnt="0"/>
      <dgm:spPr/>
    </dgm:pt>
    <dgm:pt modelId="{0E9B85FE-E2E9-47DA-A2D5-3BDA934BF1D1}" type="pres">
      <dgm:prSet presAssocID="{E752F3DA-36BE-4F04-9FF7-E2C56FA8B008}" presName="tx1" presStyleLbl="revTx" presStyleIdx="5" presStyleCnt="6"/>
      <dgm:spPr/>
    </dgm:pt>
    <dgm:pt modelId="{B3DACE36-C7EE-42C6-8F66-64D81B7251C1}" type="pres">
      <dgm:prSet presAssocID="{E752F3DA-36BE-4F04-9FF7-E2C56FA8B008}" presName="vert1" presStyleCnt="0"/>
      <dgm:spPr/>
    </dgm:pt>
  </dgm:ptLst>
  <dgm:cxnLst>
    <dgm:cxn modelId="{B52D3E08-E03F-4204-B410-ACFF7B05218B}" type="presOf" srcId="{3AA70590-A2D8-45BA-A980-6C4E5E73854C}" destId="{5514020B-ED0C-4099-A56A-013BE11CD951}" srcOrd="0" destOrd="0" presId="urn:microsoft.com/office/officeart/2008/layout/LinedList"/>
    <dgm:cxn modelId="{4DFA360C-AC6E-4FD4-A994-38893C4007CC}" type="presOf" srcId="{84D91BCB-4BE6-4F3B-A78A-5237875E0C89}" destId="{EDEBAA75-1CAF-436E-9585-0861AFCEE0B3}" srcOrd="0" destOrd="0" presId="urn:microsoft.com/office/officeart/2008/layout/LinedList"/>
    <dgm:cxn modelId="{7904AE1C-8710-44E7-BE51-F58F123EB3C1}" srcId="{2F82CF6C-8417-4061-B9C8-588BFF4753AD}" destId="{3AA70590-A2D8-45BA-A980-6C4E5E73854C}" srcOrd="3" destOrd="0" parTransId="{993C8354-09BE-4BCC-869C-DF706A5B9110}" sibTransId="{CCEA66A9-0566-4D8B-9879-B29E2971038B}"/>
    <dgm:cxn modelId="{1F492F5C-3A2A-495D-B9B8-187BA67B5300}" type="presOf" srcId="{308E7671-6DE0-456D-8057-25BD0F1D224B}" destId="{EBC57235-767E-4624-9A94-0AC9AADF0A87}" srcOrd="0" destOrd="0" presId="urn:microsoft.com/office/officeart/2008/layout/LinedList"/>
    <dgm:cxn modelId="{9F9B4E6B-EDA4-434E-9E2B-BEB81AE5D55E}" type="presOf" srcId="{E752F3DA-36BE-4F04-9FF7-E2C56FA8B008}" destId="{0E9B85FE-E2E9-47DA-A2D5-3BDA934BF1D1}" srcOrd="0" destOrd="0" presId="urn:microsoft.com/office/officeart/2008/layout/LinedList"/>
    <dgm:cxn modelId="{F1ACE077-24D0-4CA4-BAEE-941ABEBE2D4F}" srcId="{2F82CF6C-8417-4061-B9C8-588BFF4753AD}" destId="{84D91BCB-4BE6-4F3B-A78A-5237875E0C89}" srcOrd="4" destOrd="0" parTransId="{8621AD76-D7FE-4C88-9034-CB9F34686C67}" sibTransId="{2566B4F4-9BB2-478D-82E0-39A9AA56BF4E}"/>
    <dgm:cxn modelId="{943D7F7F-077E-4312-891F-3DF6BAB3F65A}" srcId="{2F82CF6C-8417-4061-B9C8-588BFF4753AD}" destId="{C53B9980-4975-48E4-8A30-8BDFE34466A3}" srcOrd="0" destOrd="0" parTransId="{8F575596-0D8D-42B9-B33C-844A661CEC6B}" sibTransId="{ACAEDCEE-9010-4573-808D-3A2F44CBC9BE}"/>
    <dgm:cxn modelId="{4870E69D-187B-46B0-8E82-2030F412F518}" srcId="{2F82CF6C-8417-4061-B9C8-588BFF4753AD}" destId="{07AF8904-EE09-4C87-B329-C2827E1FE000}" srcOrd="2" destOrd="0" parTransId="{CCC1FDB3-1DB0-402A-9A99-98EAAF461C02}" sibTransId="{4D228A65-D786-4CA8-91EC-1360E712C0D1}"/>
    <dgm:cxn modelId="{EC0827C1-D342-4EBC-9183-911227C925AC}" type="presOf" srcId="{C53B9980-4975-48E4-8A30-8BDFE34466A3}" destId="{88F87DEB-51A6-4541-B611-A8AE6B383722}" srcOrd="0" destOrd="0" presId="urn:microsoft.com/office/officeart/2008/layout/LinedList"/>
    <dgm:cxn modelId="{315682C8-7248-404E-B9A3-36BD9A3360AD}" type="presOf" srcId="{2F82CF6C-8417-4061-B9C8-588BFF4753AD}" destId="{30D77FDA-6C93-4C9B-A34A-2E72919A1118}" srcOrd="0" destOrd="0" presId="urn:microsoft.com/office/officeart/2008/layout/LinedList"/>
    <dgm:cxn modelId="{6CB257CE-27E1-4B7A-9161-1B83DF870AAF}" type="presOf" srcId="{07AF8904-EE09-4C87-B329-C2827E1FE000}" destId="{00B53977-B2FE-4C6C-980E-CC04B229B4C0}" srcOrd="0" destOrd="0" presId="urn:microsoft.com/office/officeart/2008/layout/LinedList"/>
    <dgm:cxn modelId="{6FEC58F0-7A26-47E1-8532-C99E5C9C90B4}" srcId="{2F82CF6C-8417-4061-B9C8-588BFF4753AD}" destId="{E752F3DA-36BE-4F04-9FF7-E2C56FA8B008}" srcOrd="5" destOrd="0" parTransId="{952E7DCB-7255-4945-8672-B4ADB13B06FE}" sibTransId="{25833EFA-98FB-4B72-8E54-72F8C09EE707}"/>
    <dgm:cxn modelId="{570920FA-1EEE-4948-A6FA-0AF98D748D26}" srcId="{2F82CF6C-8417-4061-B9C8-588BFF4753AD}" destId="{308E7671-6DE0-456D-8057-25BD0F1D224B}" srcOrd="1" destOrd="0" parTransId="{766499C2-BB0B-40E0-B3F4-BB376CF38201}" sibTransId="{3F096D08-B114-4BB1-8D0C-45EBA61CD7C2}"/>
    <dgm:cxn modelId="{41B03C1A-67FC-4576-BE92-5D1ED7420CFF}" type="presParOf" srcId="{30D77FDA-6C93-4C9B-A34A-2E72919A1118}" destId="{6BA0C627-76B7-49DE-8399-399E5DA2DDC6}" srcOrd="0" destOrd="0" presId="urn:microsoft.com/office/officeart/2008/layout/LinedList"/>
    <dgm:cxn modelId="{CFE9394D-EFC6-461A-B5CD-10913FF5AE70}" type="presParOf" srcId="{30D77FDA-6C93-4C9B-A34A-2E72919A1118}" destId="{FDB3A9A2-B084-4591-BD9D-71D0065F4449}" srcOrd="1" destOrd="0" presId="urn:microsoft.com/office/officeart/2008/layout/LinedList"/>
    <dgm:cxn modelId="{76A841FC-A20E-4593-B919-3EB2CD288D92}" type="presParOf" srcId="{FDB3A9A2-B084-4591-BD9D-71D0065F4449}" destId="{88F87DEB-51A6-4541-B611-A8AE6B383722}" srcOrd="0" destOrd="0" presId="urn:microsoft.com/office/officeart/2008/layout/LinedList"/>
    <dgm:cxn modelId="{5E9F8C9D-CAA6-472B-872E-7AD7DFE621E0}" type="presParOf" srcId="{FDB3A9A2-B084-4591-BD9D-71D0065F4449}" destId="{795CDB35-A29F-4A59-8CF7-E53080D07CE3}" srcOrd="1" destOrd="0" presId="urn:microsoft.com/office/officeart/2008/layout/LinedList"/>
    <dgm:cxn modelId="{44640A2B-7160-4455-BE64-E605041A1CBA}" type="presParOf" srcId="{30D77FDA-6C93-4C9B-A34A-2E72919A1118}" destId="{DA22BDBD-D1DB-4619-A2B6-FD9922F5AB1B}" srcOrd="2" destOrd="0" presId="urn:microsoft.com/office/officeart/2008/layout/LinedList"/>
    <dgm:cxn modelId="{1D5F8D29-5DED-41AB-8EC2-A7236E44C15D}" type="presParOf" srcId="{30D77FDA-6C93-4C9B-A34A-2E72919A1118}" destId="{CC2CC61D-52D5-46B5-BB62-62D72AE47891}" srcOrd="3" destOrd="0" presId="urn:microsoft.com/office/officeart/2008/layout/LinedList"/>
    <dgm:cxn modelId="{649E91AA-204B-4C9F-93EF-1F23B60B286D}" type="presParOf" srcId="{CC2CC61D-52D5-46B5-BB62-62D72AE47891}" destId="{EBC57235-767E-4624-9A94-0AC9AADF0A87}" srcOrd="0" destOrd="0" presId="urn:microsoft.com/office/officeart/2008/layout/LinedList"/>
    <dgm:cxn modelId="{9DDCEF67-5F28-4E37-AB3E-153B965D18C9}" type="presParOf" srcId="{CC2CC61D-52D5-46B5-BB62-62D72AE47891}" destId="{11DFAAA9-F2A9-4CAE-B52C-B187448F122E}" srcOrd="1" destOrd="0" presId="urn:microsoft.com/office/officeart/2008/layout/LinedList"/>
    <dgm:cxn modelId="{E28D2FD6-8EFF-47B7-9259-8F3FF1785B61}" type="presParOf" srcId="{30D77FDA-6C93-4C9B-A34A-2E72919A1118}" destId="{B877457D-C5F2-44D9-80B1-5C4DF7285F5C}" srcOrd="4" destOrd="0" presId="urn:microsoft.com/office/officeart/2008/layout/LinedList"/>
    <dgm:cxn modelId="{4B1A73E4-6314-4DFD-A406-781E63127823}" type="presParOf" srcId="{30D77FDA-6C93-4C9B-A34A-2E72919A1118}" destId="{ABB1BE9A-5558-40A7-9028-8B635BB52CBE}" srcOrd="5" destOrd="0" presId="urn:microsoft.com/office/officeart/2008/layout/LinedList"/>
    <dgm:cxn modelId="{D0699AAD-E908-4828-ADF2-D8F9930862CE}" type="presParOf" srcId="{ABB1BE9A-5558-40A7-9028-8B635BB52CBE}" destId="{00B53977-B2FE-4C6C-980E-CC04B229B4C0}" srcOrd="0" destOrd="0" presId="urn:microsoft.com/office/officeart/2008/layout/LinedList"/>
    <dgm:cxn modelId="{DFB7352B-6860-4FB4-9A1D-E98BB2D835C6}" type="presParOf" srcId="{ABB1BE9A-5558-40A7-9028-8B635BB52CBE}" destId="{16E6FC9E-E36D-4987-8530-A081F0DDA614}" srcOrd="1" destOrd="0" presId="urn:microsoft.com/office/officeart/2008/layout/LinedList"/>
    <dgm:cxn modelId="{EB33EAC5-2909-41E3-A111-D2152FB50B50}" type="presParOf" srcId="{30D77FDA-6C93-4C9B-A34A-2E72919A1118}" destId="{F898B100-B615-4548-8601-E4F7E0870BC7}" srcOrd="6" destOrd="0" presId="urn:microsoft.com/office/officeart/2008/layout/LinedList"/>
    <dgm:cxn modelId="{556EA916-982D-4855-B871-34BD6E4D7C8D}" type="presParOf" srcId="{30D77FDA-6C93-4C9B-A34A-2E72919A1118}" destId="{4DF0E933-BB3E-4835-BB1B-8763CACC5265}" srcOrd="7" destOrd="0" presId="urn:microsoft.com/office/officeart/2008/layout/LinedList"/>
    <dgm:cxn modelId="{0D681070-54ED-43EF-B77F-898A48A98472}" type="presParOf" srcId="{4DF0E933-BB3E-4835-BB1B-8763CACC5265}" destId="{5514020B-ED0C-4099-A56A-013BE11CD951}" srcOrd="0" destOrd="0" presId="urn:microsoft.com/office/officeart/2008/layout/LinedList"/>
    <dgm:cxn modelId="{5C8DA83E-BC4E-4BFC-8D41-3BB4670F6220}" type="presParOf" srcId="{4DF0E933-BB3E-4835-BB1B-8763CACC5265}" destId="{9621D9B1-08C3-4FB6-8E57-A42035000D42}" srcOrd="1" destOrd="0" presId="urn:microsoft.com/office/officeart/2008/layout/LinedList"/>
    <dgm:cxn modelId="{BFFFC4E6-1963-4412-836D-EA18A662F59A}" type="presParOf" srcId="{30D77FDA-6C93-4C9B-A34A-2E72919A1118}" destId="{FA79E21C-E282-4B2E-8842-5035395012C7}" srcOrd="8" destOrd="0" presId="urn:microsoft.com/office/officeart/2008/layout/LinedList"/>
    <dgm:cxn modelId="{357C2191-E14F-4E27-A5D7-5EFE00932422}" type="presParOf" srcId="{30D77FDA-6C93-4C9B-A34A-2E72919A1118}" destId="{EF75AFDC-789D-4789-8E8F-5DCC6C825775}" srcOrd="9" destOrd="0" presId="urn:microsoft.com/office/officeart/2008/layout/LinedList"/>
    <dgm:cxn modelId="{C2F2A83E-0EDA-481D-8F62-2C855D2A0685}" type="presParOf" srcId="{EF75AFDC-789D-4789-8E8F-5DCC6C825775}" destId="{EDEBAA75-1CAF-436E-9585-0861AFCEE0B3}" srcOrd="0" destOrd="0" presId="urn:microsoft.com/office/officeart/2008/layout/LinedList"/>
    <dgm:cxn modelId="{DC171C3A-B072-43EC-91CF-A8E969269B35}" type="presParOf" srcId="{EF75AFDC-789D-4789-8E8F-5DCC6C825775}" destId="{4FA1CD70-BCEB-48AC-97D5-47C4437057FB}" srcOrd="1" destOrd="0" presId="urn:microsoft.com/office/officeart/2008/layout/LinedList"/>
    <dgm:cxn modelId="{E16198C5-2ECF-419F-93F9-088CC9E5F1F9}" type="presParOf" srcId="{30D77FDA-6C93-4C9B-A34A-2E72919A1118}" destId="{B7F834F2-70DC-40D4-AAFD-AC2D5F23F66B}" srcOrd="10" destOrd="0" presId="urn:microsoft.com/office/officeart/2008/layout/LinedList"/>
    <dgm:cxn modelId="{6FA3F5E0-6171-4519-8D57-0C0A6AB58E8B}" type="presParOf" srcId="{30D77FDA-6C93-4C9B-A34A-2E72919A1118}" destId="{FF004BEF-4C58-46E5-9098-788E15CA259C}" srcOrd="11" destOrd="0" presId="urn:microsoft.com/office/officeart/2008/layout/LinedList"/>
    <dgm:cxn modelId="{19866276-D471-4EAD-BB86-2595FAFE092B}" type="presParOf" srcId="{FF004BEF-4C58-46E5-9098-788E15CA259C}" destId="{0E9B85FE-E2E9-47DA-A2D5-3BDA934BF1D1}" srcOrd="0" destOrd="0" presId="urn:microsoft.com/office/officeart/2008/layout/LinedList"/>
    <dgm:cxn modelId="{56E35823-BD09-4A15-B9DA-061015CECACA}" type="presParOf" srcId="{FF004BEF-4C58-46E5-9098-788E15CA259C}" destId="{B3DACE36-C7EE-42C6-8F66-64D81B7251C1}"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8A77BC1-8B89-45B0-8350-A2D2EEAE9CEA}" type="doc">
      <dgm:prSet loTypeId="urn:microsoft.com/office/officeart/2008/layout/LinedList" loCatId="list" qsTypeId="urn:microsoft.com/office/officeart/2005/8/quickstyle/simple1" qsCatId="simple" csTypeId="urn:microsoft.com/office/officeart/2005/8/colors/accent3_2" csCatId="accent3" phldr="1"/>
      <dgm:spPr/>
      <dgm:t>
        <a:bodyPr/>
        <a:lstStyle/>
        <a:p>
          <a:endParaRPr lang="en-US"/>
        </a:p>
      </dgm:t>
    </dgm:pt>
    <dgm:pt modelId="{A0DB44F2-821F-487D-A9EB-06297C481F06}">
      <dgm:prSet/>
      <dgm:spPr/>
      <dgm:t>
        <a:bodyPr/>
        <a:lstStyle/>
        <a:p>
          <a:r>
            <a:rPr lang="en-US" dirty="0"/>
            <a:t>We are entering a new phase in Olathe where our growth is declining.</a:t>
          </a:r>
        </a:p>
      </dgm:t>
    </dgm:pt>
    <dgm:pt modelId="{DA1AE9C1-3A8B-40A2-B082-893EA7DDE30B}" type="parTrans" cxnId="{5D380A8C-CCD4-4850-84A3-6D791A0F33E5}">
      <dgm:prSet/>
      <dgm:spPr/>
      <dgm:t>
        <a:bodyPr/>
        <a:lstStyle/>
        <a:p>
          <a:endParaRPr lang="en-US"/>
        </a:p>
      </dgm:t>
    </dgm:pt>
    <dgm:pt modelId="{9046D9F7-5F21-4BE1-A542-CFBB45D705F9}" type="sibTrans" cxnId="{5D380A8C-CCD4-4850-84A3-6D791A0F33E5}">
      <dgm:prSet/>
      <dgm:spPr/>
      <dgm:t>
        <a:bodyPr/>
        <a:lstStyle/>
        <a:p>
          <a:endParaRPr lang="en-US"/>
        </a:p>
      </dgm:t>
    </dgm:pt>
    <dgm:pt modelId="{950DD075-3E2A-4DE5-9F5E-078306D869D2}">
      <dgm:prSet/>
      <dgm:spPr/>
      <dgm:t>
        <a:bodyPr/>
        <a:lstStyle/>
        <a:p>
          <a:r>
            <a:rPr lang="en-US" dirty="0"/>
            <a:t>Continued monitoring of school enrollment numbers and projections</a:t>
          </a:r>
          <a:r>
            <a:rPr lang="en-US" dirty="0">
              <a:latin typeface="Aptos Display" panose="02110004020202020204"/>
            </a:rPr>
            <a:t>.</a:t>
          </a:r>
          <a:endParaRPr lang="en-US" dirty="0"/>
        </a:p>
      </dgm:t>
    </dgm:pt>
    <dgm:pt modelId="{C3CEAA1E-9549-404A-82CB-CDF4A34B27E8}" type="parTrans" cxnId="{D309FCAA-19F4-4DDC-87E6-E893088070A9}">
      <dgm:prSet/>
      <dgm:spPr/>
      <dgm:t>
        <a:bodyPr/>
        <a:lstStyle/>
        <a:p>
          <a:endParaRPr lang="en-US"/>
        </a:p>
      </dgm:t>
    </dgm:pt>
    <dgm:pt modelId="{ED293B2A-BF81-4624-A90D-F04FAA0A4FC5}" type="sibTrans" cxnId="{D309FCAA-19F4-4DDC-87E6-E893088070A9}">
      <dgm:prSet/>
      <dgm:spPr/>
      <dgm:t>
        <a:bodyPr/>
        <a:lstStyle/>
        <a:p>
          <a:endParaRPr lang="en-US"/>
        </a:p>
      </dgm:t>
    </dgm:pt>
    <dgm:pt modelId="{49F94A1A-89D5-41F5-BB53-AAFF46A5F80A}">
      <dgm:prSet/>
      <dgm:spPr/>
      <dgm:t>
        <a:bodyPr/>
        <a:lstStyle/>
        <a:p>
          <a:r>
            <a:rPr lang="en-US" dirty="0"/>
            <a:t>Future evaluation of the need for our current number of schools considering the declining enrollment in certain areas of the district.</a:t>
          </a:r>
        </a:p>
      </dgm:t>
    </dgm:pt>
    <dgm:pt modelId="{F11D78BC-43A3-44FF-B9CA-EF506D07F971}" type="parTrans" cxnId="{DD3FA2A1-778E-4C31-9075-298C84CBF4F0}">
      <dgm:prSet/>
      <dgm:spPr/>
      <dgm:t>
        <a:bodyPr/>
        <a:lstStyle/>
        <a:p>
          <a:endParaRPr lang="en-US"/>
        </a:p>
      </dgm:t>
    </dgm:pt>
    <dgm:pt modelId="{6AC469FC-69E6-4DAA-AAA7-92A2906EB8EC}" type="sibTrans" cxnId="{DD3FA2A1-778E-4C31-9075-298C84CBF4F0}">
      <dgm:prSet/>
      <dgm:spPr/>
      <dgm:t>
        <a:bodyPr/>
        <a:lstStyle/>
        <a:p>
          <a:endParaRPr lang="en-US"/>
        </a:p>
      </dgm:t>
    </dgm:pt>
    <dgm:pt modelId="{F7EF07C3-7392-4C4F-9C4C-F99BFCE2B3B7}">
      <dgm:prSet/>
      <dgm:spPr/>
      <dgm:t>
        <a:bodyPr/>
        <a:lstStyle/>
        <a:p>
          <a:pPr rtl="0"/>
          <a:r>
            <a:rPr lang="en-US" dirty="0"/>
            <a:t>Open communication with our staff and stakeholders</a:t>
          </a:r>
          <a:r>
            <a:rPr lang="en-US" dirty="0">
              <a:latin typeface="Aptos Display" panose="02110004020202020204"/>
            </a:rPr>
            <a:t> regarding future </a:t>
          </a:r>
          <a:r>
            <a:rPr lang="en-US" dirty="0"/>
            <a:t>enrollment projections.</a:t>
          </a:r>
        </a:p>
      </dgm:t>
    </dgm:pt>
    <dgm:pt modelId="{EDD9AB91-211E-4EBA-8B6B-1212509BDFFE}" type="parTrans" cxnId="{733CCD46-2EA1-411B-8998-8874CAAEACB3}">
      <dgm:prSet/>
      <dgm:spPr/>
      <dgm:t>
        <a:bodyPr/>
        <a:lstStyle/>
        <a:p>
          <a:endParaRPr lang="en-US"/>
        </a:p>
      </dgm:t>
    </dgm:pt>
    <dgm:pt modelId="{4EEA6A57-D796-4C37-98B2-CF101D9AD153}" type="sibTrans" cxnId="{733CCD46-2EA1-411B-8998-8874CAAEACB3}">
      <dgm:prSet/>
      <dgm:spPr/>
      <dgm:t>
        <a:bodyPr/>
        <a:lstStyle/>
        <a:p>
          <a:endParaRPr lang="en-US"/>
        </a:p>
      </dgm:t>
    </dgm:pt>
    <dgm:pt modelId="{2171D6DE-D4D3-4D22-9090-D1D45F2A382C}" type="pres">
      <dgm:prSet presAssocID="{F8A77BC1-8B89-45B0-8350-A2D2EEAE9CEA}" presName="vert0" presStyleCnt="0">
        <dgm:presLayoutVars>
          <dgm:dir/>
          <dgm:animOne val="branch"/>
          <dgm:animLvl val="lvl"/>
        </dgm:presLayoutVars>
      </dgm:prSet>
      <dgm:spPr/>
    </dgm:pt>
    <dgm:pt modelId="{6F1F5B18-EFCC-4EF1-8401-BF648C952CA3}" type="pres">
      <dgm:prSet presAssocID="{A0DB44F2-821F-487D-A9EB-06297C481F06}" presName="thickLine" presStyleLbl="alignNode1" presStyleIdx="0" presStyleCnt="4"/>
      <dgm:spPr/>
    </dgm:pt>
    <dgm:pt modelId="{332DFB43-5AD2-4470-9C09-F2B5749B4C01}" type="pres">
      <dgm:prSet presAssocID="{A0DB44F2-821F-487D-A9EB-06297C481F06}" presName="horz1" presStyleCnt="0"/>
      <dgm:spPr/>
    </dgm:pt>
    <dgm:pt modelId="{A2BEE24D-6C63-4AB9-845C-6EBE68FA1218}" type="pres">
      <dgm:prSet presAssocID="{A0DB44F2-821F-487D-A9EB-06297C481F06}" presName="tx1" presStyleLbl="revTx" presStyleIdx="0" presStyleCnt="4"/>
      <dgm:spPr/>
    </dgm:pt>
    <dgm:pt modelId="{50D0D0BC-F53B-4644-B3CA-8C9B0EE5FF3E}" type="pres">
      <dgm:prSet presAssocID="{A0DB44F2-821F-487D-A9EB-06297C481F06}" presName="vert1" presStyleCnt="0"/>
      <dgm:spPr/>
    </dgm:pt>
    <dgm:pt modelId="{A0B4188E-12F9-4682-B295-E37959F95844}" type="pres">
      <dgm:prSet presAssocID="{950DD075-3E2A-4DE5-9F5E-078306D869D2}" presName="thickLine" presStyleLbl="alignNode1" presStyleIdx="1" presStyleCnt="4"/>
      <dgm:spPr/>
    </dgm:pt>
    <dgm:pt modelId="{2B5C2E48-5E0F-47B1-B896-F4C2DC9968FB}" type="pres">
      <dgm:prSet presAssocID="{950DD075-3E2A-4DE5-9F5E-078306D869D2}" presName="horz1" presStyleCnt="0"/>
      <dgm:spPr/>
    </dgm:pt>
    <dgm:pt modelId="{FC89DA3B-C0BE-4488-A5FE-6CEBBBE778E4}" type="pres">
      <dgm:prSet presAssocID="{950DD075-3E2A-4DE5-9F5E-078306D869D2}" presName="tx1" presStyleLbl="revTx" presStyleIdx="1" presStyleCnt="4"/>
      <dgm:spPr/>
    </dgm:pt>
    <dgm:pt modelId="{6EB75513-4CE6-4E3D-80F4-472E84012974}" type="pres">
      <dgm:prSet presAssocID="{950DD075-3E2A-4DE5-9F5E-078306D869D2}" presName="vert1" presStyleCnt="0"/>
      <dgm:spPr/>
    </dgm:pt>
    <dgm:pt modelId="{C6AE4744-1395-4641-9AF1-F909D288A32B}" type="pres">
      <dgm:prSet presAssocID="{49F94A1A-89D5-41F5-BB53-AAFF46A5F80A}" presName="thickLine" presStyleLbl="alignNode1" presStyleIdx="2" presStyleCnt="4"/>
      <dgm:spPr/>
    </dgm:pt>
    <dgm:pt modelId="{3CC741C3-EC3A-4EDE-9F20-582A4E2C90DF}" type="pres">
      <dgm:prSet presAssocID="{49F94A1A-89D5-41F5-BB53-AAFF46A5F80A}" presName="horz1" presStyleCnt="0"/>
      <dgm:spPr/>
    </dgm:pt>
    <dgm:pt modelId="{A4650946-2FC8-4CBC-B985-D54DB306426F}" type="pres">
      <dgm:prSet presAssocID="{49F94A1A-89D5-41F5-BB53-AAFF46A5F80A}" presName="tx1" presStyleLbl="revTx" presStyleIdx="2" presStyleCnt="4"/>
      <dgm:spPr/>
    </dgm:pt>
    <dgm:pt modelId="{4D091152-E103-41E5-8CA4-D5D60587B26F}" type="pres">
      <dgm:prSet presAssocID="{49F94A1A-89D5-41F5-BB53-AAFF46A5F80A}" presName="vert1" presStyleCnt="0"/>
      <dgm:spPr/>
    </dgm:pt>
    <dgm:pt modelId="{28412DC7-1A72-418F-8C32-7DC98564B7F5}" type="pres">
      <dgm:prSet presAssocID="{F7EF07C3-7392-4C4F-9C4C-F99BFCE2B3B7}" presName="thickLine" presStyleLbl="alignNode1" presStyleIdx="3" presStyleCnt="4"/>
      <dgm:spPr/>
    </dgm:pt>
    <dgm:pt modelId="{FEDCFCD3-0078-466A-A8C3-36E13D9FAA1C}" type="pres">
      <dgm:prSet presAssocID="{F7EF07C3-7392-4C4F-9C4C-F99BFCE2B3B7}" presName="horz1" presStyleCnt="0"/>
      <dgm:spPr/>
    </dgm:pt>
    <dgm:pt modelId="{3EBF2F94-B447-4A5E-8276-427EF37420B2}" type="pres">
      <dgm:prSet presAssocID="{F7EF07C3-7392-4C4F-9C4C-F99BFCE2B3B7}" presName="tx1" presStyleLbl="revTx" presStyleIdx="3" presStyleCnt="4"/>
      <dgm:spPr/>
    </dgm:pt>
    <dgm:pt modelId="{59A175DD-81FB-4F03-AD76-6E317D01BBC4}" type="pres">
      <dgm:prSet presAssocID="{F7EF07C3-7392-4C4F-9C4C-F99BFCE2B3B7}" presName="vert1" presStyleCnt="0"/>
      <dgm:spPr/>
    </dgm:pt>
  </dgm:ptLst>
  <dgm:cxnLst>
    <dgm:cxn modelId="{6291FB25-8A2C-448D-A7D4-BB974EAAE750}" type="presOf" srcId="{950DD075-3E2A-4DE5-9F5E-078306D869D2}" destId="{FC89DA3B-C0BE-4488-A5FE-6CEBBBE778E4}" srcOrd="0" destOrd="0" presId="urn:microsoft.com/office/officeart/2008/layout/LinedList"/>
    <dgm:cxn modelId="{EDCCF237-4813-4253-A9D9-D3F07120C36D}" type="presOf" srcId="{F7EF07C3-7392-4C4F-9C4C-F99BFCE2B3B7}" destId="{3EBF2F94-B447-4A5E-8276-427EF37420B2}" srcOrd="0" destOrd="0" presId="urn:microsoft.com/office/officeart/2008/layout/LinedList"/>
    <dgm:cxn modelId="{733CCD46-2EA1-411B-8998-8874CAAEACB3}" srcId="{F8A77BC1-8B89-45B0-8350-A2D2EEAE9CEA}" destId="{F7EF07C3-7392-4C4F-9C4C-F99BFCE2B3B7}" srcOrd="3" destOrd="0" parTransId="{EDD9AB91-211E-4EBA-8B6B-1212509BDFFE}" sibTransId="{4EEA6A57-D796-4C37-98B2-CF101D9AD153}"/>
    <dgm:cxn modelId="{5D380A8C-CCD4-4850-84A3-6D791A0F33E5}" srcId="{F8A77BC1-8B89-45B0-8350-A2D2EEAE9CEA}" destId="{A0DB44F2-821F-487D-A9EB-06297C481F06}" srcOrd="0" destOrd="0" parTransId="{DA1AE9C1-3A8B-40A2-B082-893EA7DDE30B}" sibTransId="{9046D9F7-5F21-4BE1-A542-CFBB45D705F9}"/>
    <dgm:cxn modelId="{DD3FA2A1-778E-4C31-9075-298C84CBF4F0}" srcId="{F8A77BC1-8B89-45B0-8350-A2D2EEAE9CEA}" destId="{49F94A1A-89D5-41F5-BB53-AAFF46A5F80A}" srcOrd="2" destOrd="0" parTransId="{F11D78BC-43A3-44FF-B9CA-EF506D07F971}" sibTransId="{6AC469FC-69E6-4DAA-AAA7-92A2906EB8EC}"/>
    <dgm:cxn modelId="{F49CF7A8-5487-4C35-BBF2-DB7283C9973B}" type="presOf" srcId="{F8A77BC1-8B89-45B0-8350-A2D2EEAE9CEA}" destId="{2171D6DE-D4D3-4D22-9090-D1D45F2A382C}" srcOrd="0" destOrd="0" presId="urn:microsoft.com/office/officeart/2008/layout/LinedList"/>
    <dgm:cxn modelId="{D309FCAA-19F4-4DDC-87E6-E893088070A9}" srcId="{F8A77BC1-8B89-45B0-8350-A2D2EEAE9CEA}" destId="{950DD075-3E2A-4DE5-9F5E-078306D869D2}" srcOrd="1" destOrd="0" parTransId="{C3CEAA1E-9549-404A-82CB-CDF4A34B27E8}" sibTransId="{ED293B2A-BF81-4624-A90D-F04FAA0A4FC5}"/>
    <dgm:cxn modelId="{06CAF3CD-FDF0-43CC-938C-3F65B0F98338}" type="presOf" srcId="{49F94A1A-89D5-41F5-BB53-AAFF46A5F80A}" destId="{A4650946-2FC8-4CBC-B985-D54DB306426F}" srcOrd="0" destOrd="0" presId="urn:microsoft.com/office/officeart/2008/layout/LinedList"/>
    <dgm:cxn modelId="{575C02DB-42E5-4C90-9E1C-462970630329}" type="presOf" srcId="{A0DB44F2-821F-487D-A9EB-06297C481F06}" destId="{A2BEE24D-6C63-4AB9-845C-6EBE68FA1218}" srcOrd="0" destOrd="0" presId="urn:microsoft.com/office/officeart/2008/layout/LinedList"/>
    <dgm:cxn modelId="{6372B027-2D6F-4F90-9E26-CED197AFC2A1}" type="presParOf" srcId="{2171D6DE-D4D3-4D22-9090-D1D45F2A382C}" destId="{6F1F5B18-EFCC-4EF1-8401-BF648C952CA3}" srcOrd="0" destOrd="0" presId="urn:microsoft.com/office/officeart/2008/layout/LinedList"/>
    <dgm:cxn modelId="{22B5762E-A9DA-4DB0-A211-EC69867AE446}" type="presParOf" srcId="{2171D6DE-D4D3-4D22-9090-D1D45F2A382C}" destId="{332DFB43-5AD2-4470-9C09-F2B5749B4C01}" srcOrd="1" destOrd="0" presId="urn:microsoft.com/office/officeart/2008/layout/LinedList"/>
    <dgm:cxn modelId="{60F88782-7C24-43E9-88EF-7B1B6F8BFB25}" type="presParOf" srcId="{332DFB43-5AD2-4470-9C09-F2B5749B4C01}" destId="{A2BEE24D-6C63-4AB9-845C-6EBE68FA1218}" srcOrd="0" destOrd="0" presId="urn:microsoft.com/office/officeart/2008/layout/LinedList"/>
    <dgm:cxn modelId="{BD10B1F4-5F11-4252-954E-F5D39ECECF44}" type="presParOf" srcId="{332DFB43-5AD2-4470-9C09-F2B5749B4C01}" destId="{50D0D0BC-F53B-4644-B3CA-8C9B0EE5FF3E}" srcOrd="1" destOrd="0" presId="urn:microsoft.com/office/officeart/2008/layout/LinedList"/>
    <dgm:cxn modelId="{F289E45E-49E3-4833-9DD2-6B36A32B5D4E}" type="presParOf" srcId="{2171D6DE-D4D3-4D22-9090-D1D45F2A382C}" destId="{A0B4188E-12F9-4682-B295-E37959F95844}" srcOrd="2" destOrd="0" presId="urn:microsoft.com/office/officeart/2008/layout/LinedList"/>
    <dgm:cxn modelId="{54F3C21D-0105-4C0B-87C4-B7B524E16E54}" type="presParOf" srcId="{2171D6DE-D4D3-4D22-9090-D1D45F2A382C}" destId="{2B5C2E48-5E0F-47B1-B896-F4C2DC9968FB}" srcOrd="3" destOrd="0" presId="urn:microsoft.com/office/officeart/2008/layout/LinedList"/>
    <dgm:cxn modelId="{55240E84-7E07-4F6E-9218-E1C8615D62F0}" type="presParOf" srcId="{2B5C2E48-5E0F-47B1-B896-F4C2DC9968FB}" destId="{FC89DA3B-C0BE-4488-A5FE-6CEBBBE778E4}" srcOrd="0" destOrd="0" presId="urn:microsoft.com/office/officeart/2008/layout/LinedList"/>
    <dgm:cxn modelId="{7C3DA11D-76F6-4AE9-B4D9-7FCA4DDAAED7}" type="presParOf" srcId="{2B5C2E48-5E0F-47B1-B896-F4C2DC9968FB}" destId="{6EB75513-4CE6-4E3D-80F4-472E84012974}" srcOrd="1" destOrd="0" presId="urn:microsoft.com/office/officeart/2008/layout/LinedList"/>
    <dgm:cxn modelId="{C1E520C1-5A5F-4391-834E-E71D9044C708}" type="presParOf" srcId="{2171D6DE-D4D3-4D22-9090-D1D45F2A382C}" destId="{C6AE4744-1395-4641-9AF1-F909D288A32B}" srcOrd="4" destOrd="0" presId="urn:microsoft.com/office/officeart/2008/layout/LinedList"/>
    <dgm:cxn modelId="{EC0842BD-CCCA-4987-B6B2-6DCBD9DB45AD}" type="presParOf" srcId="{2171D6DE-D4D3-4D22-9090-D1D45F2A382C}" destId="{3CC741C3-EC3A-4EDE-9F20-582A4E2C90DF}" srcOrd="5" destOrd="0" presId="urn:microsoft.com/office/officeart/2008/layout/LinedList"/>
    <dgm:cxn modelId="{FF94045E-C158-46FE-B850-4E4F66C0492A}" type="presParOf" srcId="{3CC741C3-EC3A-4EDE-9F20-582A4E2C90DF}" destId="{A4650946-2FC8-4CBC-B985-D54DB306426F}" srcOrd="0" destOrd="0" presId="urn:microsoft.com/office/officeart/2008/layout/LinedList"/>
    <dgm:cxn modelId="{6A042DE4-C797-48E3-B264-927F8CD36E80}" type="presParOf" srcId="{3CC741C3-EC3A-4EDE-9F20-582A4E2C90DF}" destId="{4D091152-E103-41E5-8CA4-D5D60587B26F}" srcOrd="1" destOrd="0" presId="urn:microsoft.com/office/officeart/2008/layout/LinedList"/>
    <dgm:cxn modelId="{270EBF9B-AAF9-474E-AE6D-42B12F983E50}" type="presParOf" srcId="{2171D6DE-D4D3-4D22-9090-D1D45F2A382C}" destId="{28412DC7-1A72-418F-8C32-7DC98564B7F5}" srcOrd="6" destOrd="0" presId="urn:microsoft.com/office/officeart/2008/layout/LinedList"/>
    <dgm:cxn modelId="{DF7401C1-928B-463C-8293-3893CFD45F79}" type="presParOf" srcId="{2171D6DE-D4D3-4D22-9090-D1D45F2A382C}" destId="{FEDCFCD3-0078-466A-A8C3-36E13D9FAA1C}" srcOrd="7" destOrd="0" presId="urn:microsoft.com/office/officeart/2008/layout/LinedList"/>
    <dgm:cxn modelId="{B7432852-9BB5-4635-A76B-E474E5DF40FE}" type="presParOf" srcId="{FEDCFCD3-0078-466A-A8C3-36E13D9FAA1C}" destId="{3EBF2F94-B447-4A5E-8276-427EF37420B2}" srcOrd="0" destOrd="0" presId="urn:microsoft.com/office/officeart/2008/layout/LinedList"/>
    <dgm:cxn modelId="{4DE32133-4B4A-42F1-A8F1-B67288FC24BA}" type="presParOf" srcId="{FEDCFCD3-0078-466A-A8C3-36E13D9FAA1C}" destId="{59A175DD-81FB-4F03-AD76-6E317D01BBC4}"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CB868A-20A5-4559-9F41-3C957FA26CFE}">
      <dsp:nvSpPr>
        <dsp:cNvPr id="0" name=""/>
        <dsp:cNvSpPr/>
      </dsp:nvSpPr>
      <dsp:spPr>
        <a:xfrm>
          <a:off x="0" y="0"/>
          <a:ext cx="10515600" cy="1074060"/>
        </a:xfrm>
        <a:prstGeom prst="roundRect">
          <a:avLst/>
        </a:prstGeom>
        <a:solidFill>
          <a:srgbClr val="CED3D4"/>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solidFill>
                <a:schemeClr val="tx1"/>
              </a:solidFill>
            </a:rPr>
            <a:t>Human Resources will work with classified and certified staff at the impacted buildings to determine employment placement for 2027-2028.</a:t>
          </a:r>
        </a:p>
      </dsp:txBody>
      <dsp:txXfrm>
        <a:off x="52431" y="52431"/>
        <a:ext cx="10410738" cy="969198"/>
      </dsp:txXfrm>
    </dsp:sp>
    <dsp:sp modelId="{FA4B987A-08A6-4DCF-8E82-3A7EFC2BAF74}">
      <dsp:nvSpPr>
        <dsp:cNvPr id="0" name=""/>
        <dsp:cNvSpPr/>
      </dsp:nvSpPr>
      <dsp:spPr>
        <a:xfrm>
          <a:off x="0" y="1096085"/>
          <a:ext cx="10515600" cy="1074060"/>
        </a:xfrm>
        <a:prstGeom prst="roundRect">
          <a:avLst/>
        </a:prstGeom>
        <a:solidFill>
          <a:srgbClr val="CED3D4"/>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solidFill>
                <a:schemeClr val="tx1"/>
              </a:solidFill>
            </a:rPr>
            <a:t>Transportation review with communication for new attendance areas, safety variances, etc.</a:t>
          </a:r>
        </a:p>
      </dsp:txBody>
      <dsp:txXfrm>
        <a:off x="52431" y="1148516"/>
        <a:ext cx="10410738" cy="969198"/>
      </dsp:txXfrm>
    </dsp:sp>
    <dsp:sp modelId="{5A89D39A-F1C0-4D8B-AB34-6B48DB8402E8}">
      <dsp:nvSpPr>
        <dsp:cNvPr id="0" name=""/>
        <dsp:cNvSpPr/>
      </dsp:nvSpPr>
      <dsp:spPr>
        <a:xfrm>
          <a:off x="0" y="2423265"/>
          <a:ext cx="10515600" cy="1074060"/>
        </a:xfrm>
        <a:prstGeom prst="roundRect">
          <a:avLst/>
        </a:prstGeom>
        <a:solidFill>
          <a:srgbClr val="CED3D4"/>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solidFill>
                <a:schemeClr val="tx1"/>
              </a:solidFill>
            </a:rPr>
            <a:t>Operations/Service Center will work with staff to move classroom items and belongings to their new school.</a:t>
          </a:r>
        </a:p>
      </dsp:txBody>
      <dsp:txXfrm>
        <a:off x="52431" y="2475696"/>
        <a:ext cx="10410738" cy="969198"/>
      </dsp:txXfrm>
    </dsp:sp>
    <dsp:sp modelId="{3841011B-AE7F-4733-BBD1-9457094A753A}">
      <dsp:nvSpPr>
        <dsp:cNvPr id="0" name=""/>
        <dsp:cNvSpPr/>
      </dsp:nvSpPr>
      <dsp:spPr>
        <a:xfrm>
          <a:off x="0" y="3593190"/>
          <a:ext cx="10515600" cy="1074060"/>
        </a:xfrm>
        <a:prstGeom prst="roundRect">
          <a:avLst/>
        </a:prstGeom>
        <a:solidFill>
          <a:srgbClr val="CED3D4"/>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solidFill>
                <a:schemeClr val="tx1"/>
              </a:solidFill>
            </a:rPr>
            <a:t>Food Production study of new enrollment as a result of boundary changes, analyzing any staff and equipment needs.</a:t>
          </a:r>
        </a:p>
      </dsp:txBody>
      <dsp:txXfrm>
        <a:off x="52431" y="3645621"/>
        <a:ext cx="10410738" cy="96919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A0C627-76B7-49DE-8399-399E5DA2DDC6}">
      <dsp:nvSpPr>
        <dsp:cNvPr id="0" name=""/>
        <dsp:cNvSpPr/>
      </dsp:nvSpPr>
      <dsp:spPr>
        <a:xfrm>
          <a:off x="0" y="2124"/>
          <a:ext cx="10515600" cy="0"/>
        </a:xfrm>
        <a:prstGeom prst="line">
          <a:avLst/>
        </a:prstGeom>
        <a:solidFill>
          <a:schemeClr val="accent2">
            <a:hueOff val="0"/>
            <a:satOff val="0"/>
            <a:lumOff val="0"/>
            <a:alphaOff val="0"/>
          </a:schemeClr>
        </a:solidFill>
        <a:ln w="1079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8F87DEB-51A6-4541-B611-A8AE6B383722}">
      <dsp:nvSpPr>
        <dsp:cNvPr id="0" name=""/>
        <dsp:cNvSpPr/>
      </dsp:nvSpPr>
      <dsp:spPr>
        <a:xfrm>
          <a:off x="0" y="2124"/>
          <a:ext cx="10515600" cy="724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en-US" sz="3300" b="1" kern="1200" dirty="0"/>
            <a:t>Smaller kindergarten class than the graduating senior class</a:t>
          </a:r>
          <a:endParaRPr lang="en-US" sz="3300" kern="1200" dirty="0"/>
        </a:p>
      </dsp:txBody>
      <dsp:txXfrm>
        <a:off x="0" y="2124"/>
        <a:ext cx="10515600" cy="724514"/>
      </dsp:txXfrm>
    </dsp:sp>
    <dsp:sp modelId="{DA22BDBD-D1DB-4619-A2B6-FD9922F5AB1B}">
      <dsp:nvSpPr>
        <dsp:cNvPr id="0" name=""/>
        <dsp:cNvSpPr/>
      </dsp:nvSpPr>
      <dsp:spPr>
        <a:xfrm>
          <a:off x="0" y="726639"/>
          <a:ext cx="10515600" cy="0"/>
        </a:xfrm>
        <a:prstGeom prst="line">
          <a:avLst/>
        </a:prstGeom>
        <a:solidFill>
          <a:schemeClr val="accent2">
            <a:hueOff val="0"/>
            <a:satOff val="0"/>
            <a:lumOff val="0"/>
            <a:alphaOff val="0"/>
          </a:schemeClr>
        </a:solidFill>
        <a:ln w="1079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BC57235-767E-4624-9A94-0AC9AADF0A87}">
      <dsp:nvSpPr>
        <dsp:cNvPr id="0" name=""/>
        <dsp:cNvSpPr/>
      </dsp:nvSpPr>
      <dsp:spPr>
        <a:xfrm>
          <a:off x="0" y="726639"/>
          <a:ext cx="10515600" cy="724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en-US" sz="3300" b="1" kern="1200" dirty="0"/>
            <a:t>Lower birth rate</a:t>
          </a:r>
          <a:endParaRPr lang="en-US" sz="3300" kern="1200" dirty="0"/>
        </a:p>
      </dsp:txBody>
      <dsp:txXfrm>
        <a:off x="0" y="726639"/>
        <a:ext cx="10515600" cy="724514"/>
      </dsp:txXfrm>
    </dsp:sp>
    <dsp:sp modelId="{B877457D-C5F2-44D9-80B1-5C4DF7285F5C}">
      <dsp:nvSpPr>
        <dsp:cNvPr id="0" name=""/>
        <dsp:cNvSpPr/>
      </dsp:nvSpPr>
      <dsp:spPr>
        <a:xfrm>
          <a:off x="0" y="1451154"/>
          <a:ext cx="10515600" cy="0"/>
        </a:xfrm>
        <a:prstGeom prst="line">
          <a:avLst/>
        </a:prstGeom>
        <a:solidFill>
          <a:schemeClr val="accent2">
            <a:hueOff val="0"/>
            <a:satOff val="0"/>
            <a:lumOff val="0"/>
            <a:alphaOff val="0"/>
          </a:schemeClr>
        </a:solidFill>
        <a:ln w="1079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0B53977-B2FE-4C6C-980E-CC04B229B4C0}">
      <dsp:nvSpPr>
        <dsp:cNvPr id="0" name=""/>
        <dsp:cNvSpPr/>
      </dsp:nvSpPr>
      <dsp:spPr>
        <a:xfrm>
          <a:off x="0" y="1451154"/>
          <a:ext cx="10515600" cy="724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en-US" sz="3300" b="1" kern="1200" dirty="0"/>
            <a:t>Empty nesters/aging population</a:t>
          </a:r>
          <a:endParaRPr lang="en-US" sz="3300" kern="1200" dirty="0"/>
        </a:p>
      </dsp:txBody>
      <dsp:txXfrm>
        <a:off x="0" y="1451154"/>
        <a:ext cx="10515600" cy="724514"/>
      </dsp:txXfrm>
    </dsp:sp>
    <dsp:sp modelId="{F898B100-B615-4548-8601-E4F7E0870BC7}">
      <dsp:nvSpPr>
        <dsp:cNvPr id="0" name=""/>
        <dsp:cNvSpPr/>
      </dsp:nvSpPr>
      <dsp:spPr>
        <a:xfrm>
          <a:off x="0" y="2175669"/>
          <a:ext cx="10515600" cy="0"/>
        </a:xfrm>
        <a:prstGeom prst="line">
          <a:avLst/>
        </a:prstGeom>
        <a:solidFill>
          <a:schemeClr val="accent2">
            <a:hueOff val="0"/>
            <a:satOff val="0"/>
            <a:lumOff val="0"/>
            <a:alphaOff val="0"/>
          </a:schemeClr>
        </a:solidFill>
        <a:ln w="1079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514020B-ED0C-4099-A56A-013BE11CD951}">
      <dsp:nvSpPr>
        <dsp:cNvPr id="0" name=""/>
        <dsp:cNvSpPr/>
      </dsp:nvSpPr>
      <dsp:spPr>
        <a:xfrm>
          <a:off x="0" y="2175669"/>
          <a:ext cx="10515600" cy="724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en-US" sz="3300" b="1" kern="1200" dirty="0"/>
            <a:t>Home prices</a:t>
          </a:r>
          <a:endParaRPr lang="en-US" sz="3300" kern="1200" dirty="0"/>
        </a:p>
      </dsp:txBody>
      <dsp:txXfrm>
        <a:off x="0" y="2175669"/>
        <a:ext cx="10515600" cy="724514"/>
      </dsp:txXfrm>
    </dsp:sp>
    <dsp:sp modelId="{FA79E21C-E282-4B2E-8842-5035395012C7}">
      <dsp:nvSpPr>
        <dsp:cNvPr id="0" name=""/>
        <dsp:cNvSpPr/>
      </dsp:nvSpPr>
      <dsp:spPr>
        <a:xfrm>
          <a:off x="0" y="2900183"/>
          <a:ext cx="10515600" cy="0"/>
        </a:xfrm>
        <a:prstGeom prst="line">
          <a:avLst/>
        </a:prstGeom>
        <a:solidFill>
          <a:schemeClr val="accent2">
            <a:hueOff val="0"/>
            <a:satOff val="0"/>
            <a:lumOff val="0"/>
            <a:alphaOff val="0"/>
          </a:schemeClr>
        </a:solidFill>
        <a:ln w="1079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DEBAA75-1CAF-436E-9585-0861AFCEE0B3}">
      <dsp:nvSpPr>
        <dsp:cNvPr id="0" name=""/>
        <dsp:cNvSpPr/>
      </dsp:nvSpPr>
      <dsp:spPr>
        <a:xfrm>
          <a:off x="0" y="2900183"/>
          <a:ext cx="10515600" cy="724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en-US" sz="3300" b="1" kern="1200" dirty="0"/>
            <a:t>Fewer new construction permits</a:t>
          </a:r>
          <a:endParaRPr lang="en-US" sz="3300" kern="1200" dirty="0"/>
        </a:p>
      </dsp:txBody>
      <dsp:txXfrm>
        <a:off x="0" y="2900183"/>
        <a:ext cx="10515600" cy="724514"/>
      </dsp:txXfrm>
    </dsp:sp>
    <dsp:sp modelId="{B7F834F2-70DC-40D4-AAFD-AC2D5F23F66B}">
      <dsp:nvSpPr>
        <dsp:cNvPr id="0" name=""/>
        <dsp:cNvSpPr/>
      </dsp:nvSpPr>
      <dsp:spPr>
        <a:xfrm>
          <a:off x="0" y="3624698"/>
          <a:ext cx="10515600" cy="0"/>
        </a:xfrm>
        <a:prstGeom prst="line">
          <a:avLst/>
        </a:prstGeom>
        <a:solidFill>
          <a:schemeClr val="accent2">
            <a:hueOff val="0"/>
            <a:satOff val="0"/>
            <a:lumOff val="0"/>
            <a:alphaOff val="0"/>
          </a:schemeClr>
        </a:solidFill>
        <a:ln w="1079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E9B85FE-E2E9-47DA-A2D5-3BDA934BF1D1}">
      <dsp:nvSpPr>
        <dsp:cNvPr id="0" name=""/>
        <dsp:cNvSpPr/>
      </dsp:nvSpPr>
      <dsp:spPr>
        <a:xfrm>
          <a:off x="0" y="3624698"/>
          <a:ext cx="10515600" cy="724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5730" tIns="125730" rIns="125730" bIns="125730" numCol="1" spcCol="1270" anchor="t" anchorCtr="0">
          <a:noAutofit/>
        </a:bodyPr>
        <a:lstStyle/>
        <a:p>
          <a:pPr marL="0" lvl="0" indent="0" algn="l" defTabSz="1466850">
            <a:lnSpc>
              <a:spcPct val="90000"/>
            </a:lnSpc>
            <a:spcBef>
              <a:spcPct val="0"/>
            </a:spcBef>
            <a:spcAft>
              <a:spcPct val="35000"/>
            </a:spcAft>
            <a:buNone/>
          </a:pPr>
          <a:r>
            <a:rPr lang="en-US" sz="3300" b="1" kern="1200" dirty="0"/>
            <a:t>More multi-family unit construction</a:t>
          </a:r>
          <a:endParaRPr lang="en-US" sz="3300" kern="1200" dirty="0"/>
        </a:p>
      </dsp:txBody>
      <dsp:txXfrm>
        <a:off x="0" y="3624698"/>
        <a:ext cx="10515600" cy="72451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1F5B18-EFCC-4EF1-8401-BF648C952CA3}">
      <dsp:nvSpPr>
        <dsp:cNvPr id="0" name=""/>
        <dsp:cNvSpPr/>
      </dsp:nvSpPr>
      <dsp:spPr>
        <a:xfrm>
          <a:off x="0" y="0"/>
          <a:ext cx="6172199" cy="0"/>
        </a:xfrm>
        <a:prstGeom prst="line">
          <a:avLst/>
        </a:prstGeom>
        <a:solidFill>
          <a:schemeClr val="accent3">
            <a:hueOff val="0"/>
            <a:satOff val="0"/>
            <a:lumOff val="0"/>
            <a:alphaOff val="0"/>
          </a:schemeClr>
        </a:solidFill>
        <a:ln w="1079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2BEE24D-6C63-4AB9-845C-6EBE68FA1218}">
      <dsp:nvSpPr>
        <dsp:cNvPr id="0" name=""/>
        <dsp:cNvSpPr/>
      </dsp:nvSpPr>
      <dsp:spPr>
        <a:xfrm>
          <a:off x="0" y="0"/>
          <a:ext cx="6172199" cy="1218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We are entering a new phase in Olathe where our growth is declining.</a:t>
          </a:r>
        </a:p>
      </dsp:txBody>
      <dsp:txXfrm>
        <a:off x="0" y="0"/>
        <a:ext cx="6172199" cy="1218406"/>
      </dsp:txXfrm>
    </dsp:sp>
    <dsp:sp modelId="{A0B4188E-12F9-4682-B295-E37959F95844}">
      <dsp:nvSpPr>
        <dsp:cNvPr id="0" name=""/>
        <dsp:cNvSpPr/>
      </dsp:nvSpPr>
      <dsp:spPr>
        <a:xfrm>
          <a:off x="0" y="1218406"/>
          <a:ext cx="6172199" cy="0"/>
        </a:xfrm>
        <a:prstGeom prst="line">
          <a:avLst/>
        </a:prstGeom>
        <a:solidFill>
          <a:schemeClr val="accent3">
            <a:hueOff val="0"/>
            <a:satOff val="0"/>
            <a:lumOff val="0"/>
            <a:alphaOff val="0"/>
          </a:schemeClr>
        </a:solidFill>
        <a:ln w="1079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C89DA3B-C0BE-4488-A5FE-6CEBBBE778E4}">
      <dsp:nvSpPr>
        <dsp:cNvPr id="0" name=""/>
        <dsp:cNvSpPr/>
      </dsp:nvSpPr>
      <dsp:spPr>
        <a:xfrm>
          <a:off x="0" y="1218406"/>
          <a:ext cx="6172199" cy="1218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Continued monitoring of school enrollment numbers and projections</a:t>
          </a:r>
          <a:r>
            <a:rPr lang="en-US" sz="2400" kern="1200" dirty="0">
              <a:latin typeface="Aptos Display" panose="02110004020202020204"/>
            </a:rPr>
            <a:t>.</a:t>
          </a:r>
          <a:endParaRPr lang="en-US" sz="2400" kern="1200" dirty="0"/>
        </a:p>
      </dsp:txBody>
      <dsp:txXfrm>
        <a:off x="0" y="1218406"/>
        <a:ext cx="6172199" cy="1218406"/>
      </dsp:txXfrm>
    </dsp:sp>
    <dsp:sp modelId="{C6AE4744-1395-4641-9AF1-F909D288A32B}">
      <dsp:nvSpPr>
        <dsp:cNvPr id="0" name=""/>
        <dsp:cNvSpPr/>
      </dsp:nvSpPr>
      <dsp:spPr>
        <a:xfrm>
          <a:off x="0" y="2436812"/>
          <a:ext cx="6172199" cy="0"/>
        </a:xfrm>
        <a:prstGeom prst="line">
          <a:avLst/>
        </a:prstGeom>
        <a:solidFill>
          <a:schemeClr val="accent3">
            <a:hueOff val="0"/>
            <a:satOff val="0"/>
            <a:lumOff val="0"/>
            <a:alphaOff val="0"/>
          </a:schemeClr>
        </a:solidFill>
        <a:ln w="1079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4650946-2FC8-4CBC-B985-D54DB306426F}">
      <dsp:nvSpPr>
        <dsp:cNvPr id="0" name=""/>
        <dsp:cNvSpPr/>
      </dsp:nvSpPr>
      <dsp:spPr>
        <a:xfrm>
          <a:off x="0" y="2436812"/>
          <a:ext cx="6172199" cy="1218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Future evaluation of the need for our current number of schools considering the declining enrollment in certain areas of the district.</a:t>
          </a:r>
        </a:p>
      </dsp:txBody>
      <dsp:txXfrm>
        <a:off x="0" y="2436812"/>
        <a:ext cx="6172199" cy="1218406"/>
      </dsp:txXfrm>
    </dsp:sp>
    <dsp:sp modelId="{28412DC7-1A72-418F-8C32-7DC98564B7F5}">
      <dsp:nvSpPr>
        <dsp:cNvPr id="0" name=""/>
        <dsp:cNvSpPr/>
      </dsp:nvSpPr>
      <dsp:spPr>
        <a:xfrm>
          <a:off x="0" y="3655218"/>
          <a:ext cx="6172199" cy="0"/>
        </a:xfrm>
        <a:prstGeom prst="line">
          <a:avLst/>
        </a:prstGeom>
        <a:solidFill>
          <a:schemeClr val="accent3">
            <a:hueOff val="0"/>
            <a:satOff val="0"/>
            <a:lumOff val="0"/>
            <a:alphaOff val="0"/>
          </a:schemeClr>
        </a:solidFill>
        <a:ln w="1079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EBF2F94-B447-4A5E-8276-427EF37420B2}">
      <dsp:nvSpPr>
        <dsp:cNvPr id="0" name=""/>
        <dsp:cNvSpPr/>
      </dsp:nvSpPr>
      <dsp:spPr>
        <a:xfrm>
          <a:off x="0" y="3655218"/>
          <a:ext cx="6172199" cy="1218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rtl="0">
            <a:lnSpc>
              <a:spcPct val="90000"/>
            </a:lnSpc>
            <a:spcBef>
              <a:spcPct val="0"/>
            </a:spcBef>
            <a:spcAft>
              <a:spcPct val="35000"/>
            </a:spcAft>
            <a:buNone/>
          </a:pPr>
          <a:r>
            <a:rPr lang="en-US" sz="2400" kern="1200" dirty="0"/>
            <a:t>Open communication with our staff and stakeholders</a:t>
          </a:r>
          <a:r>
            <a:rPr lang="en-US" sz="2400" kern="1200" dirty="0">
              <a:latin typeface="Aptos Display" panose="02110004020202020204"/>
            </a:rPr>
            <a:t> regarding future </a:t>
          </a:r>
          <a:r>
            <a:rPr lang="en-US" sz="2400" kern="1200" dirty="0"/>
            <a:t>enrollment projections.</a:t>
          </a:r>
        </a:p>
      </dsp:txBody>
      <dsp:txXfrm>
        <a:off x="0" y="3655218"/>
        <a:ext cx="6172199" cy="121840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0.00827</cdr:x>
      <cdr:y>0.95207</cdr:y>
    </cdr:from>
    <cdr:to>
      <cdr:x>0.35916</cdr:x>
      <cdr:y>1</cdr:y>
    </cdr:to>
    <cdr:sp macro="" textlink="">
      <cdr:nvSpPr>
        <cdr:cNvPr id="2" name="TextBox 1">
          <a:extLst xmlns:a="http://schemas.openxmlformats.org/drawingml/2006/main">
            <a:ext uri="{FF2B5EF4-FFF2-40B4-BE49-F238E27FC236}">
              <a16:creationId xmlns:a16="http://schemas.microsoft.com/office/drawing/2014/main" id="{A578E727-857D-FA31-7BD5-BA2F7284CEA9}"/>
            </a:ext>
          </a:extLst>
        </cdr:cNvPr>
        <cdr:cNvSpPr txBox="1"/>
      </cdr:nvSpPr>
      <cdr:spPr>
        <a:xfrm xmlns:a="http://schemas.openxmlformats.org/drawingml/2006/main">
          <a:off x="86957" y="4528970"/>
          <a:ext cx="3689873" cy="22798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100" kern="1200" dirty="0"/>
            <a:t>Source:  Johnson County Appraiser Revaluation Reports</a:t>
          </a:r>
        </a:p>
      </cdr:txBody>
    </cdr:sp>
  </cdr:relSizeAnchor>
</c:userShapes>
</file>

<file path=ppt/drawings/drawing2.xml><?xml version="1.0" encoding="utf-8"?>
<c:userShapes xmlns:c="http://schemas.openxmlformats.org/drawingml/2006/chart">
  <cdr:relSizeAnchor xmlns:cdr="http://schemas.openxmlformats.org/drawingml/2006/chartDrawing">
    <cdr:from>
      <cdr:x>0.13109</cdr:x>
      <cdr:y>0.14401</cdr:y>
    </cdr:from>
    <cdr:to>
      <cdr:x>0.2029</cdr:x>
      <cdr:y>0.22042</cdr:y>
    </cdr:to>
    <cdr:sp macro="" textlink="">
      <cdr:nvSpPr>
        <cdr:cNvPr id="2" name="TextBox 1">
          <a:extLst xmlns:a="http://schemas.openxmlformats.org/drawingml/2006/main">
            <a:ext uri="{FF2B5EF4-FFF2-40B4-BE49-F238E27FC236}">
              <a16:creationId xmlns:a16="http://schemas.microsoft.com/office/drawing/2014/main" id="{0DC0E059-699B-47AC-B5B8-667922B6B32E}"/>
            </a:ext>
          </a:extLst>
        </cdr:cNvPr>
        <cdr:cNvSpPr txBox="1"/>
      </cdr:nvSpPr>
      <cdr:spPr>
        <a:xfrm xmlns:a="http://schemas.openxmlformats.org/drawingml/2006/main">
          <a:off x="1378526" y="626630"/>
          <a:ext cx="755073" cy="33250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0.40075</cdr:x>
      <cdr:y>0.44165</cdr:y>
    </cdr:from>
    <cdr:to>
      <cdr:x>0.48715</cdr:x>
      <cdr:y>0.5023</cdr:y>
    </cdr:to>
    <cdr:sp macro="" textlink="">
      <cdr:nvSpPr>
        <cdr:cNvPr id="3" name="TextBox 6">
          <a:extLst xmlns:a="http://schemas.openxmlformats.org/drawingml/2006/main">
            <a:ext uri="{FF2B5EF4-FFF2-40B4-BE49-F238E27FC236}">
              <a16:creationId xmlns:a16="http://schemas.microsoft.com/office/drawing/2014/main" id="{08A8F226-E434-4319-A254-63AF0E601D64}"/>
            </a:ext>
          </a:extLst>
        </cdr:cNvPr>
        <cdr:cNvSpPr txBox="1"/>
      </cdr:nvSpPr>
      <cdr:spPr>
        <a:xfrm xmlns:a="http://schemas.openxmlformats.org/drawingml/2006/main">
          <a:off x="4214127" y="1921768"/>
          <a:ext cx="908526" cy="263890"/>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050" dirty="0"/>
            <a:t>$13,615,698</a:t>
          </a:r>
        </a:p>
      </cdr:txBody>
    </cdr:sp>
  </cdr:relSizeAnchor>
  <cdr:relSizeAnchor xmlns:cdr="http://schemas.openxmlformats.org/drawingml/2006/chartDrawing">
    <cdr:from>
      <cdr:x>0.5</cdr:x>
      <cdr:y>0.56991</cdr:y>
    </cdr:from>
    <cdr:to>
      <cdr:x>0.58564</cdr:x>
      <cdr:y>0.62827</cdr:y>
    </cdr:to>
    <cdr:sp macro="" textlink="">
      <cdr:nvSpPr>
        <cdr:cNvPr id="4" name="TextBox 6">
          <a:extLst xmlns:a="http://schemas.openxmlformats.org/drawingml/2006/main">
            <a:ext uri="{FF2B5EF4-FFF2-40B4-BE49-F238E27FC236}">
              <a16:creationId xmlns:a16="http://schemas.microsoft.com/office/drawing/2014/main" id="{08A8F226-E434-4319-A254-63AF0E601D64}"/>
            </a:ext>
          </a:extLst>
        </cdr:cNvPr>
        <cdr:cNvSpPr txBox="1"/>
      </cdr:nvSpPr>
      <cdr:spPr>
        <a:xfrm xmlns:a="http://schemas.openxmlformats.org/drawingml/2006/main">
          <a:off x="5257800" y="2479880"/>
          <a:ext cx="900545" cy="253916"/>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050" dirty="0"/>
            <a:t>$8,095,185</a:t>
          </a:r>
        </a:p>
      </cdr:txBody>
    </cdr:sp>
  </cdr:relSizeAnchor>
  <cdr:relSizeAnchor xmlns:cdr="http://schemas.openxmlformats.org/drawingml/2006/chartDrawing">
    <cdr:from>
      <cdr:x>0.60101</cdr:x>
      <cdr:y>0.70045</cdr:y>
    </cdr:from>
    <cdr:to>
      <cdr:x>0.68665</cdr:x>
      <cdr:y>0.75881</cdr:y>
    </cdr:to>
    <cdr:sp macro="" textlink="">
      <cdr:nvSpPr>
        <cdr:cNvPr id="5" name="TextBox 6">
          <a:extLst xmlns:a="http://schemas.openxmlformats.org/drawingml/2006/main">
            <a:ext uri="{FF2B5EF4-FFF2-40B4-BE49-F238E27FC236}">
              <a16:creationId xmlns:a16="http://schemas.microsoft.com/office/drawing/2014/main" id="{08A8F226-E434-4319-A254-63AF0E601D64}"/>
            </a:ext>
          </a:extLst>
        </cdr:cNvPr>
        <cdr:cNvSpPr txBox="1"/>
      </cdr:nvSpPr>
      <cdr:spPr>
        <a:xfrm xmlns:a="http://schemas.openxmlformats.org/drawingml/2006/main">
          <a:off x="6319982" y="3047915"/>
          <a:ext cx="900545" cy="253916"/>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050" dirty="0"/>
            <a:t>$2,574,670</a:t>
          </a:r>
        </a:p>
      </cdr:txBody>
    </cdr:sp>
  </cdr:relSizeAnchor>
  <cdr:relSizeAnchor xmlns:cdr="http://schemas.openxmlformats.org/drawingml/2006/chartDrawing">
    <cdr:from>
      <cdr:x>0.69719</cdr:x>
      <cdr:y>0.75458</cdr:y>
    </cdr:from>
    <cdr:to>
      <cdr:x>0.78283</cdr:x>
      <cdr:y>0.81294</cdr:y>
    </cdr:to>
    <cdr:sp macro="" textlink="">
      <cdr:nvSpPr>
        <cdr:cNvPr id="6" name="TextBox 6">
          <a:extLst xmlns:a="http://schemas.openxmlformats.org/drawingml/2006/main">
            <a:ext uri="{FF2B5EF4-FFF2-40B4-BE49-F238E27FC236}">
              <a16:creationId xmlns:a16="http://schemas.microsoft.com/office/drawing/2014/main" id="{08A8F226-E434-4319-A254-63AF0E601D64}"/>
            </a:ext>
          </a:extLst>
        </cdr:cNvPr>
        <cdr:cNvSpPr txBox="1"/>
      </cdr:nvSpPr>
      <cdr:spPr>
        <a:xfrm xmlns:a="http://schemas.openxmlformats.org/drawingml/2006/main">
          <a:off x="7331365" y="3283443"/>
          <a:ext cx="900545" cy="253916"/>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050" dirty="0"/>
            <a:t>$682,798</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2B0D2B-9831-4175-AFA6-9177B4472528}" type="datetimeFigureOut">
              <a:rPr lang="en-US" smtClean="0"/>
              <a:t>4/23/2026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885A9E-2E12-4CD5-9891-690C0EFA10EC}" type="slidenum">
              <a:rPr lang="en-US" smtClean="0"/>
              <a:t>‹#›</a:t>
            </a:fld>
            <a:endParaRPr lang="en-US" dirty="0"/>
          </a:p>
        </p:txBody>
      </p:sp>
    </p:spTree>
    <p:extLst>
      <p:ext uri="{BB962C8B-B14F-4D97-AF65-F5344CB8AC3E}">
        <p14:creationId xmlns:p14="http://schemas.microsoft.com/office/powerpoint/2010/main" val="658895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Jim updated notes version</a:t>
            </a:r>
          </a:p>
        </p:txBody>
      </p:sp>
      <p:sp>
        <p:nvSpPr>
          <p:cNvPr id="4" name="Slide Number Placeholder 3"/>
          <p:cNvSpPr>
            <a:spLocks noGrp="1"/>
          </p:cNvSpPr>
          <p:nvPr>
            <p:ph type="sldNum" sz="quarter" idx="5"/>
          </p:nvPr>
        </p:nvSpPr>
        <p:spPr/>
        <p:txBody>
          <a:bodyPr/>
          <a:lstStyle/>
          <a:p>
            <a:fld id="{07885A9E-2E12-4CD5-9891-690C0EFA10EC}" type="slidenum">
              <a:rPr lang="en-US" smtClean="0"/>
              <a:t>1</a:t>
            </a:fld>
            <a:endParaRPr lang="en-US" dirty="0"/>
          </a:p>
        </p:txBody>
      </p:sp>
    </p:spTree>
    <p:extLst>
      <p:ext uri="{BB962C8B-B14F-4D97-AF65-F5344CB8AC3E}">
        <p14:creationId xmlns:p14="http://schemas.microsoft.com/office/powerpoint/2010/main" val="39068796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E24BC4-1477-8B8F-ED96-C671E0BAF8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427276-EE1A-6FCF-B15D-975E14C3B4B0}"/>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0A06A289-E73F-C003-D702-31C779FB51B4}"/>
              </a:ext>
            </a:extLst>
          </p:cNvPr>
          <p:cNvSpPr>
            <a:spLocks noGrp="1"/>
          </p:cNvSpPr>
          <p:nvPr>
            <p:ph type="body" idx="1"/>
          </p:nvPr>
        </p:nvSpPr>
        <p:spPr/>
        <p:txBody>
          <a:bodyPr/>
          <a:lstStyle/>
          <a:p>
            <a:r>
              <a:rPr lang="en-US" dirty="0"/>
              <a:t>2023-24 number is audited total from state</a:t>
            </a:r>
          </a:p>
          <a:p>
            <a:endParaRPr lang="en-US" dirty="0">
              <a:latin typeface="Calibri"/>
              <a:ea typeface="Calibri"/>
              <a:cs typeface="Calibri"/>
            </a:endParaRPr>
          </a:p>
        </p:txBody>
      </p:sp>
      <p:sp>
        <p:nvSpPr>
          <p:cNvPr id="4" name="Slide Number Placeholder 3">
            <a:extLst>
              <a:ext uri="{FF2B5EF4-FFF2-40B4-BE49-F238E27FC236}">
                <a16:creationId xmlns:a16="http://schemas.microsoft.com/office/drawing/2014/main" id="{7C7CDE45-13CA-A30D-1CD6-A57CBE49F806}"/>
              </a:ext>
            </a:extLst>
          </p:cNvPr>
          <p:cNvSpPr>
            <a:spLocks noGrp="1"/>
          </p:cNvSpPr>
          <p:nvPr>
            <p:ph type="sldNum" sz="quarter" idx="5"/>
          </p:nvPr>
        </p:nvSpPr>
        <p:spPr/>
        <p:txBody>
          <a:bodyPr/>
          <a:lstStyle/>
          <a:p>
            <a:fld id="{07885A9E-2E12-4CD5-9891-690C0EFA10EC}" type="slidenum">
              <a:rPr lang="en-US" smtClean="0"/>
              <a:t>14</a:t>
            </a:fld>
            <a:endParaRPr lang="en-US" dirty="0"/>
          </a:p>
        </p:txBody>
      </p:sp>
    </p:spTree>
    <p:extLst>
      <p:ext uri="{BB962C8B-B14F-4D97-AF65-F5344CB8AC3E}">
        <p14:creationId xmlns:p14="http://schemas.microsoft.com/office/powerpoint/2010/main" val="15977036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54 years of consecutive growth (1965 to 2019).</a:t>
            </a:r>
          </a:p>
          <a:p>
            <a:r>
              <a:rPr lang="en-US" dirty="0"/>
              <a:t>During that time grew by 26,529 students (491 students a year).  </a:t>
            </a:r>
          </a:p>
          <a:p>
            <a:r>
              <a:rPr lang="en-US" dirty="0"/>
              <a:t>Since 2019 district has lost 1,762 students (293 students a year).</a:t>
            </a:r>
          </a:p>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07885A9E-2E12-4CD5-9891-690C0EFA10EC}" type="slidenum">
              <a:rPr lang="en-US" smtClean="0"/>
              <a:t>16</a:t>
            </a:fld>
            <a:endParaRPr lang="en-US" dirty="0"/>
          </a:p>
        </p:txBody>
      </p:sp>
    </p:spTree>
    <p:extLst>
      <p:ext uri="{BB962C8B-B14F-4D97-AF65-F5344CB8AC3E}">
        <p14:creationId xmlns:p14="http://schemas.microsoft.com/office/powerpoint/2010/main" val="3420315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885A9E-2E12-4CD5-9891-690C0EFA10EC}" type="slidenum">
              <a:rPr lang="en-US" smtClean="0"/>
              <a:t>17</a:t>
            </a:fld>
            <a:endParaRPr lang="en-US" dirty="0"/>
          </a:p>
        </p:txBody>
      </p:sp>
    </p:spTree>
    <p:extLst>
      <p:ext uri="{BB962C8B-B14F-4D97-AF65-F5344CB8AC3E}">
        <p14:creationId xmlns:p14="http://schemas.microsoft.com/office/powerpoint/2010/main" val="28398268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In 1990 our district was 95% caucasion.</a:t>
            </a:r>
          </a:p>
          <a:p>
            <a:r>
              <a:rPr lang="en-US" dirty="0"/>
              <a:t>Based on current trends Olathe will be a minority majority (no single racial group being the majority) by 2037.  </a:t>
            </a:r>
          </a:p>
        </p:txBody>
      </p:sp>
      <p:sp>
        <p:nvSpPr>
          <p:cNvPr id="4" name="Slide Number Placeholder 3"/>
          <p:cNvSpPr>
            <a:spLocks noGrp="1"/>
          </p:cNvSpPr>
          <p:nvPr>
            <p:ph type="sldNum" sz="quarter" idx="5"/>
          </p:nvPr>
        </p:nvSpPr>
        <p:spPr/>
        <p:txBody>
          <a:bodyPr/>
          <a:lstStyle/>
          <a:p>
            <a:fld id="{07885A9E-2E12-4CD5-9891-690C0EFA10EC}" type="slidenum">
              <a:rPr lang="en-US" smtClean="0"/>
              <a:t>18</a:t>
            </a:fld>
            <a:endParaRPr lang="en-US" dirty="0"/>
          </a:p>
        </p:txBody>
      </p:sp>
    </p:spTree>
    <p:extLst>
      <p:ext uri="{BB962C8B-B14F-4D97-AF65-F5344CB8AC3E}">
        <p14:creationId xmlns:p14="http://schemas.microsoft.com/office/powerpoint/2010/main" val="5192584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From 1990-2024 district grew by 13,584 students.  Only 3,400of those students Caucasian, 10,200 minority.  Hispanic population has increased by 5,000%  </a:t>
            </a:r>
          </a:p>
        </p:txBody>
      </p:sp>
      <p:sp>
        <p:nvSpPr>
          <p:cNvPr id="4" name="Slide Number Placeholder 3"/>
          <p:cNvSpPr>
            <a:spLocks noGrp="1"/>
          </p:cNvSpPr>
          <p:nvPr>
            <p:ph type="sldNum" sz="quarter" idx="5"/>
          </p:nvPr>
        </p:nvSpPr>
        <p:spPr/>
        <p:txBody>
          <a:bodyPr/>
          <a:lstStyle/>
          <a:p>
            <a:fld id="{07885A9E-2E12-4CD5-9891-690C0EFA10EC}" type="slidenum">
              <a:rPr lang="en-US" smtClean="0"/>
              <a:t>19</a:t>
            </a:fld>
            <a:endParaRPr lang="en-US" dirty="0"/>
          </a:p>
        </p:txBody>
      </p:sp>
    </p:spTree>
    <p:extLst>
      <p:ext uri="{BB962C8B-B14F-4D97-AF65-F5344CB8AC3E}">
        <p14:creationId xmlns:p14="http://schemas.microsoft.com/office/powerpoint/2010/main" val="7289765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Dip in 2020 and 2021 was because families did not have to fill out paperwork to receive free meals these two years, free meals were provided to all students.  </a:t>
            </a:r>
          </a:p>
        </p:txBody>
      </p:sp>
      <p:sp>
        <p:nvSpPr>
          <p:cNvPr id="4" name="Slide Number Placeholder 3"/>
          <p:cNvSpPr>
            <a:spLocks noGrp="1"/>
          </p:cNvSpPr>
          <p:nvPr>
            <p:ph type="sldNum" sz="quarter" idx="5"/>
          </p:nvPr>
        </p:nvSpPr>
        <p:spPr/>
        <p:txBody>
          <a:bodyPr/>
          <a:lstStyle/>
          <a:p>
            <a:fld id="{07885A9E-2E12-4CD5-9891-690C0EFA10EC}" type="slidenum">
              <a:rPr lang="en-US" smtClean="0"/>
              <a:t>21</a:t>
            </a:fld>
            <a:endParaRPr lang="en-US" dirty="0"/>
          </a:p>
        </p:txBody>
      </p:sp>
    </p:spTree>
    <p:extLst>
      <p:ext uri="{BB962C8B-B14F-4D97-AF65-F5344CB8AC3E}">
        <p14:creationId xmlns:p14="http://schemas.microsoft.com/office/powerpoint/2010/main" val="42705480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Peak enrollment was 2019, but number of student receiving SPED services continues to increase +190 Other Sped (Resource, Behavior Disorder, Autism, Etc.)  and +21 in speech and language</a:t>
            </a:r>
          </a:p>
        </p:txBody>
      </p:sp>
      <p:sp>
        <p:nvSpPr>
          <p:cNvPr id="4" name="Slide Number Placeholder 3"/>
          <p:cNvSpPr>
            <a:spLocks noGrp="1"/>
          </p:cNvSpPr>
          <p:nvPr>
            <p:ph type="sldNum" sz="quarter" idx="5"/>
          </p:nvPr>
        </p:nvSpPr>
        <p:spPr/>
        <p:txBody>
          <a:bodyPr/>
          <a:lstStyle/>
          <a:p>
            <a:fld id="{07885A9E-2E12-4CD5-9891-690C0EFA10EC}" type="slidenum">
              <a:rPr lang="en-US" smtClean="0"/>
              <a:t>22</a:t>
            </a:fld>
            <a:endParaRPr lang="en-US" dirty="0"/>
          </a:p>
        </p:txBody>
      </p:sp>
    </p:spTree>
    <p:extLst>
      <p:ext uri="{BB962C8B-B14F-4D97-AF65-F5344CB8AC3E}">
        <p14:creationId xmlns:p14="http://schemas.microsoft.com/office/powerpoint/2010/main" val="12846653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This graph starts at our peak enrollment year of 2019.  </a:t>
            </a:r>
          </a:p>
          <a:p>
            <a:r>
              <a:rPr lang="en-US" dirty="0"/>
              <a:t>Red line is total students receiving ELL Services and it has increased slightly 76 students (2%).  </a:t>
            </a:r>
          </a:p>
          <a:p>
            <a:r>
              <a:rPr lang="en-US" dirty="0"/>
              <a:t>Light blue line show immigrants that have been in United States less than three years.  That number of students has increased by 40% since 2019.  </a:t>
            </a:r>
          </a:p>
        </p:txBody>
      </p:sp>
      <p:sp>
        <p:nvSpPr>
          <p:cNvPr id="4" name="Slide Number Placeholder 3"/>
          <p:cNvSpPr>
            <a:spLocks noGrp="1"/>
          </p:cNvSpPr>
          <p:nvPr>
            <p:ph type="sldNum" sz="quarter" idx="5"/>
          </p:nvPr>
        </p:nvSpPr>
        <p:spPr/>
        <p:txBody>
          <a:bodyPr/>
          <a:lstStyle/>
          <a:p>
            <a:fld id="{07885A9E-2E12-4CD5-9891-690C0EFA10EC}" type="slidenum">
              <a:rPr lang="en-US" smtClean="0"/>
              <a:t>23</a:t>
            </a:fld>
            <a:endParaRPr lang="en-US" dirty="0"/>
          </a:p>
        </p:txBody>
      </p:sp>
    </p:spTree>
    <p:extLst>
      <p:ext uri="{BB962C8B-B14F-4D97-AF65-F5344CB8AC3E}">
        <p14:creationId xmlns:p14="http://schemas.microsoft.com/office/powerpoint/2010/main" val="20146412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MP data includes homes built in what is now the canyon creek attendance area, which used to feed Manchester Park</a:t>
            </a:r>
          </a:p>
        </p:txBody>
      </p:sp>
      <p:sp>
        <p:nvSpPr>
          <p:cNvPr id="4" name="Slide Number Placeholder 3"/>
          <p:cNvSpPr>
            <a:spLocks noGrp="1"/>
          </p:cNvSpPr>
          <p:nvPr>
            <p:ph type="sldNum" sz="quarter" idx="5"/>
          </p:nvPr>
        </p:nvSpPr>
        <p:spPr/>
        <p:txBody>
          <a:bodyPr/>
          <a:lstStyle/>
          <a:p>
            <a:fld id="{07885A9E-2E12-4CD5-9891-690C0EFA10EC}" type="slidenum">
              <a:rPr lang="en-US" smtClean="0"/>
              <a:t>25</a:t>
            </a:fld>
            <a:endParaRPr lang="en-US" dirty="0"/>
          </a:p>
        </p:txBody>
      </p:sp>
    </p:spTree>
    <p:extLst>
      <p:ext uri="{BB962C8B-B14F-4D97-AF65-F5344CB8AC3E}">
        <p14:creationId xmlns:p14="http://schemas.microsoft.com/office/powerpoint/2010/main" val="33125771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CST had 932 students during the 2009-2010 school year</a:t>
            </a:r>
          </a:p>
        </p:txBody>
      </p:sp>
      <p:sp>
        <p:nvSpPr>
          <p:cNvPr id="4" name="Slide Number Placeholder 3"/>
          <p:cNvSpPr>
            <a:spLocks noGrp="1"/>
          </p:cNvSpPr>
          <p:nvPr>
            <p:ph type="sldNum" sz="quarter" idx="5"/>
          </p:nvPr>
        </p:nvSpPr>
        <p:spPr/>
        <p:txBody>
          <a:bodyPr/>
          <a:lstStyle/>
          <a:p>
            <a:fld id="{07885A9E-2E12-4CD5-9891-690C0EFA10EC}" type="slidenum">
              <a:rPr lang="en-US" smtClean="0"/>
              <a:t>27</a:t>
            </a:fld>
            <a:endParaRPr lang="en-US" dirty="0"/>
          </a:p>
        </p:txBody>
      </p:sp>
    </p:spTree>
    <p:extLst>
      <p:ext uri="{BB962C8B-B14F-4D97-AF65-F5344CB8AC3E}">
        <p14:creationId xmlns:p14="http://schemas.microsoft.com/office/powerpoint/2010/main" val="13362843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07885A9E-2E12-4CD5-9891-690C0EFA10EC}" type="slidenum">
              <a:rPr lang="en-US" smtClean="0"/>
              <a:t>28</a:t>
            </a:fld>
            <a:endParaRPr lang="en-US" dirty="0"/>
          </a:p>
        </p:txBody>
      </p:sp>
    </p:spTree>
    <p:extLst>
      <p:ext uri="{BB962C8B-B14F-4D97-AF65-F5344CB8AC3E}">
        <p14:creationId xmlns:p14="http://schemas.microsoft.com/office/powerpoint/2010/main" val="39489040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0DCA39-0F23-2533-3F1D-FDAD2E441F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40B269-DFF3-BAB1-FCC3-F5EECE3B3A86}"/>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3DD955E8-B3EC-F414-F9E6-80B42505A675}"/>
              </a:ext>
            </a:extLst>
          </p:cNvPr>
          <p:cNvSpPr>
            <a:spLocks noGrp="1"/>
          </p:cNvSpPr>
          <p:nvPr>
            <p:ph type="body" idx="1"/>
          </p:nvPr>
        </p:nvSpPr>
        <p:spPr/>
        <p:txBody>
          <a:bodyPr/>
          <a:lstStyle/>
          <a:p>
            <a:r>
              <a:rPr lang="en-US" dirty="0">
                <a:latin typeface="Calibri"/>
                <a:ea typeface="Calibri"/>
                <a:cs typeface="Calibri"/>
              </a:rPr>
              <a:t>Overall we have gained 627 HS students since 2015</a:t>
            </a:r>
          </a:p>
        </p:txBody>
      </p:sp>
      <p:sp>
        <p:nvSpPr>
          <p:cNvPr id="4" name="Slide Number Placeholder 3">
            <a:extLst>
              <a:ext uri="{FF2B5EF4-FFF2-40B4-BE49-F238E27FC236}">
                <a16:creationId xmlns:a16="http://schemas.microsoft.com/office/drawing/2014/main" id="{AB5C785A-7EEF-1C06-66DC-0240F0B4B603}"/>
              </a:ext>
            </a:extLst>
          </p:cNvPr>
          <p:cNvSpPr>
            <a:spLocks noGrp="1"/>
          </p:cNvSpPr>
          <p:nvPr>
            <p:ph type="sldNum" sz="quarter" idx="5"/>
          </p:nvPr>
        </p:nvSpPr>
        <p:spPr/>
        <p:txBody>
          <a:bodyPr/>
          <a:lstStyle/>
          <a:p>
            <a:fld id="{07885A9E-2E12-4CD5-9891-690C0EFA10EC}" type="slidenum">
              <a:rPr lang="en-US" smtClean="0"/>
              <a:t>29</a:t>
            </a:fld>
            <a:endParaRPr lang="en-US" dirty="0"/>
          </a:p>
        </p:txBody>
      </p:sp>
    </p:spTree>
    <p:extLst>
      <p:ext uri="{BB962C8B-B14F-4D97-AF65-F5344CB8AC3E}">
        <p14:creationId xmlns:p14="http://schemas.microsoft.com/office/powerpoint/2010/main" val="3050514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263C8B-C3B9-BD4E-C530-DA1E4E9DF2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E913ED-E09B-155F-324D-D2373AA87E99}"/>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5A93B7C8-5506-0804-1CE5-CD5E1140AEC9}"/>
              </a:ext>
            </a:extLst>
          </p:cNvPr>
          <p:cNvSpPr>
            <a:spLocks noGrp="1"/>
          </p:cNvSpPr>
          <p:nvPr>
            <p:ph type="body" idx="1"/>
          </p:nvPr>
        </p:nvSpPr>
        <p:spPr/>
        <p:txBody>
          <a:bodyPr/>
          <a:lstStyle/>
          <a:p>
            <a:r>
              <a:rPr lang="en-US" dirty="0"/>
              <a:t>When looking at this data comparing class sizes, this illustrates trends that started in 05/06 with K being the largest and 11/12 the smallest.  </a:t>
            </a:r>
          </a:p>
          <a:p>
            <a:r>
              <a:rPr lang="en-US" dirty="0"/>
              <a:t>13/14 shows fairly even classes across the board.  </a:t>
            </a:r>
          </a:p>
          <a:p>
            <a:r>
              <a:rPr lang="en-US" dirty="0"/>
              <a:t>24/25 reverses the trend with 11/12 the largest and K the smallest. </a:t>
            </a:r>
          </a:p>
        </p:txBody>
      </p:sp>
      <p:sp>
        <p:nvSpPr>
          <p:cNvPr id="4" name="Slide Number Placeholder 3">
            <a:extLst>
              <a:ext uri="{FF2B5EF4-FFF2-40B4-BE49-F238E27FC236}">
                <a16:creationId xmlns:a16="http://schemas.microsoft.com/office/drawing/2014/main" id="{58280300-F6AD-A796-5AC2-689A2D68613A}"/>
              </a:ext>
            </a:extLst>
          </p:cNvPr>
          <p:cNvSpPr>
            <a:spLocks noGrp="1"/>
          </p:cNvSpPr>
          <p:nvPr>
            <p:ph type="sldNum" sz="quarter" idx="5"/>
          </p:nvPr>
        </p:nvSpPr>
        <p:spPr/>
        <p:txBody>
          <a:bodyPr/>
          <a:lstStyle/>
          <a:p>
            <a:fld id="{07885A9E-2E12-4CD5-9891-690C0EFA10EC}" type="slidenum">
              <a:rPr lang="en-US" smtClean="0"/>
              <a:t>30</a:t>
            </a:fld>
            <a:endParaRPr lang="en-US" dirty="0"/>
          </a:p>
        </p:txBody>
      </p:sp>
    </p:spTree>
    <p:extLst>
      <p:ext uri="{BB962C8B-B14F-4D97-AF65-F5344CB8AC3E}">
        <p14:creationId xmlns:p14="http://schemas.microsoft.com/office/powerpoint/2010/main" val="39393294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22425F-9DFE-40CD-198C-15E4505371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7ADA6E-A240-1D93-103F-783650DE7ABE}"/>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8E19FC44-7EFC-C474-D9CC-2E97A81FB535}"/>
              </a:ext>
            </a:extLst>
          </p:cNvPr>
          <p:cNvSpPr>
            <a:spLocks noGrp="1"/>
          </p:cNvSpPr>
          <p:nvPr>
            <p:ph type="body" idx="1"/>
          </p:nvPr>
        </p:nvSpPr>
        <p:spPr/>
        <p:txBody>
          <a:bodyPr/>
          <a:lstStyle/>
          <a:p>
            <a:r>
              <a:rPr lang="en-US" dirty="0"/>
              <a:t>Enrollment is a triangle shape with the biggest grades on the bottom and the smallest grades at top, is a hallmark of a rapidly growing district.  </a:t>
            </a:r>
          </a:p>
          <a:p>
            <a:endParaRPr lang="en-US" dirty="0"/>
          </a:p>
          <a:p>
            <a:r>
              <a:rPr lang="en-US" dirty="0"/>
              <a:t>Demographics in square with the upper grades and the lower grades equal, is a hallmark of a district with steady enrollment.</a:t>
            </a:r>
          </a:p>
          <a:p>
            <a:endParaRPr lang="en-US" dirty="0"/>
          </a:p>
          <a:p>
            <a:r>
              <a:rPr lang="en-US" dirty="0"/>
              <a:t>An inverted triangle with the biggest grades at the top and the smallest grades at the bottom is a hallmark of a declining district.</a:t>
            </a:r>
          </a:p>
          <a:p>
            <a:endParaRPr lang="en-US" dirty="0"/>
          </a:p>
          <a:p>
            <a:endParaRPr lang="en-US" dirty="0"/>
          </a:p>
        </p:txBody>
      </p:sp>
      <p:sp>
        <p:nvSpPr>
          <p:cNvPr id="4" name="Slide Number Placeholder 3">
            <a:extLst>
              <a:ext uri="{FF2B5EF4-FFF2-40B4-BE49-F238E27FC236}">
                <a16:creationId xmlns:a16="http://schemas.microsoft.com/office/drawing/2014/main" id="{DF01D428-9EC2-675D-388A-169AA2EFFA36}"/>
              </a:ext>
            </a:extLst>
          </p:cNvPr>
          <p:cNvSpPr>
            <a:spLocks noGrp="1"/>
          </p:cNvSpPr>
          <p:nvPr>
            <p:ph type="sldNum" sz="quarter" idx="5"/>
          </p:nvPr>
        </p:nvSpPr>
        <p:spPr/>
        <p:txBody>
          <a:bodyPr/>
          <a:lstStyle/>
          <a:p>
            <a:fld id="{07885A9E-2E12-4CD5-9891-690C0EFA10EC}" type="slidenum">
              <a:rPr lang="en-US" smtClean="0"/>
              <a:t>31</a:t>
            </a:fld>
            <a:endParaRPr lang="en-US" dirty="0"/>
          </a:p>
        </p:txBody>
      </p:sp>
    </p:spTree>
    <p:extLst>
      <p:ext uri="{BB962C8B-B14F-4D97-AF65-F5344CB8AC3E}">
        <p14:creationId xmlns:p14="http://schemas.microsoft.com/office/powerpoint/2010/main" val="5591165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84871E-BAC5-9E27-9C82-3BB4A5C5E5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EC48BB-058C-AAB4-5CC4-2F08C005EB6B}"/>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5AFB54E6-AE90-D7F4-00B8-0AA7D22F8775}"/>
              </a:ext>
            </a:extLst>
          </p:cNvPr>
          <p:cNvSpPr>
            <a:spLocks noGrp="1"/>
          </p:cNvSpPr>
          <p:nvPr>
            <p:ph type="body" idx="1"/>
          </p:nvPr>
        </p:nvSpPr>
        <p:spPr/>
        <p:txBody>
          <a:bodyPr/>
          <a:lstStyle/>
          <a:p>
            <a:r>
              <a:rPr lang="en-US" dirty="0"/>
              <a:t>Number of newly constructed single-family homes has not equaled the level of 2007.  </a:t>
            </a:r>
          </a:p>
          <a:p>
            <a:r>
              <a:rPr lang="en-US" dirty="0"/>
              <a:t>Which was right before the 2008 Recession, with the housing market collapse and the global financial crisis. </a:t>
            </a:r>
          </a:p>
          <a:p>
            <a:r>
              <a:rPr lang="en-US" dirty="0"/>
              <a:t>Single family homes have remained below 2007 building numbers since then.</a:t>
            </a:r>
          </a:p>
          <a:p>
            <a:r>
              <a:rPr lang="en-US" dirty="0"/>
              <a:t>House = 45 students per 100 homes</a:t>
            </a:r>
          </a:p>
          <a:p>
            <a:r>
              <a:rPr lang="en-US" dirty="0"/>
              <a:t>Apartments = 10 students per 100 homes</a:t>
            </a:r>
          </a:p>
        </p:txBody>
      </p:sp>
      <p:sp>
        <p:nvSpPr>
          <p:cNvPr id="4" name="Slide Number Placeholder 3">
            <a:extLst>
              <a:ext uri="{FF2B5EF4-FFF2-40B4-BE49-F238E27FC236}">
                <a16:creationId xmlns:a16="http://schemas.microsoft.com/office/drawing/2014/main" id="{E9A5BEA2-5701-4A8C-52FA-075C4BA4C5BD}"/>
              </a:ext>
            </a:extLst>
          </p:cNvPr>
          <p:cNvSpPr>
            <a:spLocks noGrp="1"/>
          </p:cNvSpPr>
          <p:nvPr>
            <p:ph type="sldNum" sz="quarter" idx="5"/>
          </p:nvPr>
        </p:nvSpPr>
        <p:spPr/>
        <p:txBody>
          <a:bodyPr/>
          <a:lstStyle/>
          <a:p>
            <a:fld id="{07885A9E-2E12-4CD5-9891-690C0EFA10EC}" type="slidenum">
              <a:rPr lang="en-US" smtClean="0"/>
              <a:t>35</a:t>
            </a:fld>
            <a:endParaRPr lang="en-US" dirty="0"/>
          </a:p>
        </p:txBody>
      </p:sp>
    </p:spTree>
    <p:extLst>
      <p:ext uri="{BB962C8B-B14F-4D97-AF65-F5344CB8AC3E}">
        <p14:creationId xmlns:p14="http://schemas.microsoft.com/office/powerpoint/2010/main" val="33290884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Home prices in Olathe School District have increased by 75% in the past 8 years.</a:t>
            </a:r>
          </a:p>
        </p:txBody>
      </p:sp>
      <p:sp>
        <p:nvSpPr>
          <p:cNvPr id="4" name="Slide Number Placeholder 3"/>
          <p:cNvSpPr>
            <a:spLocks noGrp="1"/>
          </p:cNvSpPr>
          <p:nvPr>
            <p:ph type="sldNum" sz="quarter" idx="5"/>
          </p:nvPr>
        </p:nvSpPr>
        <p:spPr/>
        <p:txBody>
          <a:bodyPr/>
          <a:lstStyle/>
          <a:p>
            <a:fld id="{07885A9E-2E12-4CD5-9891-690C0EFA10EC}" type="slidenum">
              <a:rPr lang="en-US" smtClean="0"/>
              <a:t>36</a:t>
            </a:fld>
            <a:endParaRPr lang="en-US" dirty="0"/>
          </a:p>
        </p:txBody>
      </p:sp>
    </p:spTree>
    <p:extLst>
      <p:ext uri="{BB962C8B-B14F-4D97-AF65-F5344CB8AC3E}">
        <p14:creationId xmlns:p14="http://schemas.microsoft.com/office/powerpoint/2010/main" val="18897203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Average age is increased over 3% over the last 10 years in this data set</a:t>
            </a:r>
          </a:p>
        </p:txBody>
      </p:sp>
      <p:sp>
        <p:nvSpPr>
          <p:cNvPr id="4" name="Slide Number Placeholder 3"/>
          <p:cNvSpPr>
            <a:spLocks noGrp="1"/>
          </p:cNvSpPr>
          <p:nvPr>
            <p:ph type="sldNum" sz="quarter" idx="5"/>
          </p:nvPr>
        </p:nvSpPr>
        <p:spPr/>
        <p:txBody>
          <a:bodyPr/>
          <a:lstStyle/>
          <a:p>
            <a:fld id="{07885A9E-2E12-4CD5-9891-690C0EFA10EC}" type="slidenum">
              <a:rPr lang="en-US" smtClean="0"/>
              <a:t>37</a:t>
            </a:fld>
            <a:endParaRPr lang="en-US" dirty="0"/>
          </a:p>
        </p:txBody>
      </p:sp>
    </p:spTree>
    <p:extLst>
      <p:ext uri="{BB962C8B-B14F-4D97-AF65-F5344CB8AC3E}">
        <p14:creationId xmlns:p14="http://schemas.microsoft.com/office/powerpoint/2010/main" val="13632279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Almost a 50% reduction in births in Olathe since 2002</a:t>
            </a:r>
          </a:p>
          <a:p>
            <a:r>
              <a:rPr lang="en-US" dirty="0"/>
              <a:t>Difference between 19.5 and 11.1 birth rate is 1,200 kids annually</a:t>
            </a:r>
          </a:p>
        </p:txBody>
      </p:sp>
      <p:sp>
        <p:nvSpPr>
          <p:cNvPr id="4" name="Slide Number Placeholder 3"/>
          <p:cNvSpPr>
            <a:spLocks noGrp="1"/>
          </p:cNvSpPr>
          <p:nvPr>
            <p:ph type="sldNum" sz="quarter" idx="5"/>
          </p:nvPr>
        </p:nvSpPr>
        <p:spPr/>
        <p:txBody>
          <a:bodyPr/>
          <a:lstStyle/>
          <a:p>
            <a:fld id="{07885A9E-2E12-4CD5-9891-690C0EFA10EC}" type="slidenum">
              <a:rPr lang="en-US" smtClean="0"/>
              <a:t>38</a:t>
            </a:fld>
            <a:endParaRPr lang="en-US" dirty="0"/>
          </a:p>
        </p:txBody>
      </p:sp>
    </p:spTree>
    <p:extLst>
      <p:ext uri="{BB962C8B-B14F-4D97-AF65-F5344CB8AC3E}">
        <p14:creationId xmlns:p14="http://schemas.microsoft.com/office/powerpoint/2010/main" val="26705742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Overall 5 year projection shows a decline of about 800 students over the next five years.</a:t>
            </a:r>
          </a:p>
        </p:txBody>
      </p:sp>
      <p:sp>
        <p:nvSpPr>
          <p:cNvPr id="4" name="Slide Number Placeholder 3"/>
          <p:cNvSpPr>
            <a:spLocks noGrp="1"/>
          </p:cNvSpPr>
          <p:nvPr>
            <p:ph type="sldNum" sz="quarter" idx="5"/>
          </p:nvPr>
        </p:nvSpPr>
        <p:spPr/>
        <p:txBody>
          <a:bodyPr/>
          <a:lstStyle/>
          <a:p>
            <a:fld id="{07885A9E-2E12-4CD5-9891-690C0EFA10EC}" type="slidenum">
              <a:rPr lang="en-US" smtClean="0"/>
              <a:t>40</a:t>
            </a:fld>
            <a:endParaRPr lang="en-US" dirty="0"/>
          </a:p>
        </p:txBody>
      </p:sp>
    </p:spTree>
    <p:extLst>
      <p:ext uri="{BB962C8B-B14F-4D97-AF65-F5344CB8AC3E}">
        <p14:creationId xmlns:p14="http://schemas.microsoft.com/office/powerpoint/2010/main" val="12685723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Current data suggests a drop of 435 students over the next five years at ES</a:t>
            </a:r>
          </a:p>
        </p:txBody>
      </p:sp>
      <p:sp>
        <p:nvSpPr>
          <p:cNvPr id="4" name="Slide Number Placeholder 3"/>
          <p:cNvSpPr>
            <a:spLocks noGrp="1"/>
          </p:cNvSpPr>
          <p:nvPr>
            <p:ph type="sldNum" sz="quarter" idx="5"/>
          </p:nvPr>
        </p:nvSpPr>
        <p:spPr/>
        <p:txBody>
          <a:bodyPr/>
          <a:lstStyle/>
          <a:p>
            <a:fld id="{07885A9E-2E12-4CD5-9891-690C0EFA10EC}" type="slidenum">
              <a:rPr lang="en-US" smtClean="0"/>
              <a:t>41</a:t>
            </a:fld>
            <a:endParaRPr lang="en-US" dirty="0"/>
          </a:p>
        </p:txBody>
      </p:sp>
    </p:spTree>
    <p:extLst>
      <p:ext uri="{BB962C8B-B14F-4D97-AF65-F5344CB8AC3E}">
        <p14:creationId xmlns:p14="http://schemas.microsoft.com/office/powerpoint/2010/main" val="23781262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Losing 147 students at MS over the next 5 years.</a:t>
            </a:r>
          </a:p>
        </p:txBody>
      </p:sp>
      <p:sp>
        <p:nvSpPr>
          <p:cNvPr id="4" name="Slide Number Placeholder 3"/>
          <p:cNvSpPr>
            <a:spLocks noGrp="1"/>
          </p:cNvSpPr>
          <p:nvPr>
            <p:ph type="sldNum" sz="quarter" idx="5"/>
          </p:nvPr>
        </p:nvSpPr>
        <p:spPr/>
        <p:txBody>
          <a:bodyPr/>
          <a:lstStyle/>
          <a:p>
            <a:fld id="{07885A9E-2E12-4CD5-9891-690C0EFA10EC}" type="slidenum">
              <a:rPr lang="en-US" smtClean="0"/>
              <a:t>42</a:t>
            </a:fld>
            <a:endParaRPr lang="en-US" dirty="0"/>
          </a:p>
        </p:txBody>
      </p:sp>
    </p:spTree>
    <p:extLst>
      <p:ext uri="{BB962C8B-B14F-4D97-AF65-F5344CB8AC3E}">
        <p14:creationId xmlns:p14="http://schemas.microsoft.com/office/powerpoint/2010/main" val="42014742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HS drops 237 over the next five years (avg. of 47 per school, or about 10 students a year)</a:t>
            </a:r>
          </a:p>
        </p:txBody>
      </p:sp>
      <p:sp>
        <p:nvSpPr>
          <p:cNvPr id="4" name="Slide Number Placeholder 3"/>
          <p:cNvSpPr>
            <a:spLocks noGrp="1"/>
          </p:cNvSpPr>
          <p:nvPr>
            <p:ph type="sldNum" sz="quarter" idx="5"/>
          </p:nvPr>
        </p:nvSpPr>
        <p:spPr/>
        <p:txBody>
          <a:bodyPr/>
          <a:lstStyle/>
          <a:p>
            <a:fld id="{07885A9E-2E12-4CD5-9891-690C0EFA10EC}" type="slidenum">
              <a:rPr lang="en-US" smtClean="0"/>
              <a:t>43</a:t>
            </a:fld>
            <a:endParaRPr lang="en-US" dirty="0"/>
          </a:p>
        </p:txBody>
      </p:sp>
    </p:spTree>
    <p:extLst>
      <p:ext uri="{BB962C8B-B14F-4D97-AF65-F5344CB8AC3E}">
        <p14:creationId xmlns:p14="http://schemas.microsoft.com/office/powerpoint/2010/main" val="7126339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Shawnee Mission’s is one of the 2 district's who's peak was  not 2019, the peak was in1969.  SMSD has declined since 2019 too</a:t>
            </a:r>
          </a:p>
          <a:p>
            <a:r>
              <a:rPr lang="en-US" dirty="0"/>
              <a:t>(Almost half of Spring Hill’s growth is due to growth within their Virtual Schools (from 1,147 to 1,752 students.)  </a:t>
            </a:r>
          </a:p>
          <a:p>
            <a:endParaRPr lang="en-US" dirty="0"/>
          </a:p>
        </p:txBody>
      </p:sp>
      <p:sp>
        <p:nvSpPr>
          <p:cNvPr id="4" name="Slide Number Placeholder 3"/>
          <p:cNvSpPr>
            <a:spLocks noGrp="1"/>
          </p:cNvSpPr>
          <p:nvPr>
            <p:ph type="sldNum" sz="quarter" idx="5"/>
          </p:nvPr>
        </p:nvSpPr>
        <p:spPr/>
        <p:txBody>
          <a:bodyPr/>
          <a:lstStyle/>
          <a:p>
            <a:fld id="{07885A9E-2E12-4CD5-9891-690C0EFA10EC}" type="slidenum">
              <a:rPr lang="en-US" smtClean="0"/>
              <a:t>44</a:t>
            </a:fld>
            <a:endParaRPr lang="en-US" dirty="0"/>
          </a:p>
        </p:txBody>
      </p:sp>
    </p:spTree>
    <p:extLst>
      <p:ext uri="{BB962C8B-B14F-4D97-AF65-F5344CB8AC3E}">
        <p14:creationId xmlns:p14="http://schemas.microsoft.com/office/powerpoint/2010/main" val="29888856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latin typeface="Calibri"/>
                <a:ea typeface="Calibri"/>
                <a:cs typeface="Calibri"/>
              </a:rPr>
              <a:t>Frisco ISD, a suburban school district north of Dallas, between 2011-12 and 2019-20 grew by an average of 2,800 students a year.  </a:t>
            </a:r>
          </a:p>
        </p:txBody>
      </p:sp>
      <p:sp>
        <p:nvSpPr>
          <p:cNvPr id="4" name="Slide Number Placeholder 3"/>
          <p:cNvSpPr>
            <a:spLocks noGrp="1"/>
          </p:cNvSpPr>
          <p:nvPr>
            <p:ph type="sldNum" sz="quarter" idx="5"/>
          </p:nvPr>
        </p:nvSpPr>
        <p:spPr/>
        <p:txBody>
          <a:bodyPr/>
          <a:lstStyle/>
          <a:p>
            <a:fld id="{07885A9E-2E12-4CD5-9891-690C0EFA10EC}" type="slidenum">
              <a:rPr lang="en-US" smtClean="0"/>
              <a:t>45</a:t>
            </a:fld>
            <a:endParaRPr lang="en-US" dirty="0"/>
          </a:p>
        </p:txBody>
      </p:sp>
    </p:spTree>
    <p:extLst>
      <p:ext uri="{BB962C8B-B14F-4D97-AF65-F5344CB8AC3E}">
        <p14:creationId xmlns:p14="http://schemas.microsoft.com/office/powerpoint/2010/main" val="24366822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Current open enrollment data</a:t>
            </a:r>
          </a:p>
        </p:txBody>
      </p:sp>
      <p:sp>
        <p:nvSpPr>
          <p:cNvPr id="4" name="Slide Number Placeholder 3"/>
          <p:cNvSpPr>
            <a:spLocks noGrp="1"/>
          </p:cNvSpPr>
          <p:nvPr>
            <p:ph type="sldNum" sz="quarter" idx="5"/>
          </p:nvPr>
        </p:nvSpPr>
        <p:spPr/>
        <p:txBody>
          <a:bodyPr/>
          <a:lstStyle/>
          <a:p>
            <a:fld id="{07885A9E-2E12-4CD5-9891-690C0EFA10EC}" type="slidenum">
              <a:rPr lang="en-US" smtClean="0"/>
              <a:t>46</a:t>
            </a:fld>
            <a:endParaRPr lang="en-US" dirty="0"/>
          </a:p>
        </p:txBody>
      </p:sp>
    </p:spTree>
    <p:extLst>
      <p:ext uri="{BB962C8B-B14F-4D97-AF65-F5344CB8AC3E}">
        <p14:creationId xmlns:p14="http://schemas.microsoft.com/office/powerpoint/2010/main" val="2108563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7DF1AA-A375-433D-BE20-81623593FB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F586A8-4688-4F42-F76D-FF9E6ACB4BFC}"/>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91D6A549-9190-F7E5-C2EB-594BF5719C00}"/>
              </a:ext>
            </a:extLst>
          </p:cNvPr>
          <p:cNvSpPr>
            <a:spLocks noGrp="1"/>
          </p:cNvSpPr>
          <p:nvPr>
            <p:ph type="body" idx="1"/>
          </p:nvPr>
        </p:nvSpPr>
        <p:spPr/>
        <p:txBody>
          <a:bodyPr/>
          <a:lstStyle/>
          <a:p>
            <a:r>
              <a:rPr lang="en-US" dirty="0"/>
              <a:t>Public perception of our funding- one big bucket.</a:t>
            </a:r>
          </a:p>
        </p:txBody>
      </p:sp>
      <p:sp>
        <p:nvSpPr>
          <p:cNvPr id="4" name="Slide Number Placeholder 3">
            <a:extLst>
              <a:ext uri="{FF2B5EF4-FFF2-40B4-BE49-F238E27FC236}">
                <a16:creationId xmlns:a16="http://schemas.microsoft.com/office/drawing/2014/main" id="{9CFEF6BB-0A64-382B-486D-E703FFAA0760}"/>
              </a:ext>
            </a:extLst>
          </p:cNvPr>
          <p:cNvSpPr>
            <a:spLocks noGrp="1"/>
          </p:cNvSpPr>
          <p:nvPr>
            <p:ph type="sldNum" sz="quarter" idx="5"/>
          </p:nvPr>
        </p:nvSpPr>
        <p:spPr/>
        <p:txBody>
          <a:bodyPr/>
          <a:lstStyle/>
          <a:p>
            <a:fld id="{537B2FD2-EC28-425C-B301-EA744F64874C}" type="slidenum">
              <a:rPr lang="en-US" smtClean="0"/>
              <a:t>50</a:t>
            </a:fld>
            <a:endParaRPr lang="en-US" dirty="0"/>
          </a:p>
        </p:txBody>
      </p:sp>
    </p:spTree>
    <p:extLst>
      <p:ext uri="{BB962C8B-B14F-4D97-AF65-F5344CB8AC3E}">
        <p14:creationId xmlns:p14="http://schemas.microsoft.com/office/powerpoint/2010/main" val="7771173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sz="1200" dirty="0">
                <a:latin typeface="Constantia" pitchFamily="18" charset="0"/>
              </a:rPr>
              <a:t>To understand how school districts account for their money think of your personal finances made up of  individual checkbooks and special accounts …</a:t>
            </a:r>
          </a:p>
          <a:p>
            <a:endParaRPr lang="en-US" sz="1200" baseline="0" dirty="0">
              <a:latin typeface="Constantia" pitchFamily="18" charset="0"/>
            </a:endParaRPr>
          </a:p>
          <a:p>
            <a:r>
              <a:rPr lang="en-US" sz="1200" dirty="0">
                <a:latin typeface="Constantia" pitchFamily="18" charset="0"/>
              </a:rPr>
              <a:t>Maybe you have set up accounts for specific purposes like house payments, vacations, entertainment or a rainy day.</a:t>
            </a:r>
            <a:endParaRPr lang="en-US" baseline="0" dirty="0"/>
          </a:p>
        </p:txBody>
      </p:sp>
      <p:sp>
        <p:nvSpPr>
          <p:cNvPr id="4" name="Slide Number Placeholder 3"/>
          <p:cNvSpPr>
            <a:spLocks noGrp="1"/>
          </p:cNvSpPr>
          <p:nvPr>
            <p:ph type="sldNum" sz="quarter" idx="10"/>
          </p:nvPr>
        </p:nvSpPr>
        <p:spPr/>
        <p:txBody>
          <a:bodyPr/>
          <a:lstStyle/>
          <a:p>
            <a:fld id="{FD1019EE-E628-47D0-BFE0-9F7591D72F99}" type="slidenum">
              <a:rPr lang="en-US" smtClean="0">
                <a:solidFill>
                  <a:prstClr val="black"/>
                </a:solidFill>
              </a:rPr>
              <a:pPr/>
              <a:t>51</a:t>
            </a:fld>
            <a:endParaRPr lang="en-US" dirty="0">
              <a:solidFill>
                <a:prstClr val="black"/>
              </a:solidFill>
            </a:endParaRPr>
          </a:p>
        </p:txBody>
      </p:sp>
    </p:spTree>
    <p:extLst>
      <p:ext uri="{BB962C8B-B14F-4D97-AF65-F5344CB8AC3E}">
        <p14:creationId xmlns:p14="http://schemas.microsoft.com/office/powerpoint/2010/main" val="27987346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sz="1200" dirty="0">
                <a:latin typeface="Constantia" pitchFamily="18" charset="0"/>
              </a:rPr>
              <a:t>And don’t forget that escrow account you have at your mortgage holder- that’s yours too.  So is your pension fund and that 5-year CD you bought last year you can’t touch until it matures or be penalized.  It’s all your money, even if some of it is harder to use than others.</a:t>
            </a:r>
            <a:endParaRPr lang="en-US" baseline="0" dirty="0"/>
          </a:p>
        </p:txBody>
      </p:sp>
      <p:sp>
        <p:nvSpPr>
          <p:cNvPr id="4" name="Slide Number Placeholder 3"/>
          <p:cNvSpPr>
            <a:spLocks noGrp="1"/>
          </p:cNvSpPr>
          <p:nvPr>
            <p:ph type="sldNum" sz="quarter" idx="10"/>
          </p:nvPr>
        </p:nvSpPr>
        <p:spPr/>
        <p:txBody>
          <a:bodyPr/>
          <a:lstStyle/>
          <a:p>
            <a:fld id="{FD1019EE-E628-47D0-BFE0-9F7591D72F99}" type="slidenum">
              <a:rPr lang="en-US" smtClean="0">
                <a:solidFill>
                  <a:prstClr val="black"/>
                </a:solidFill>
              </a:rPr>
              <a:pPr/>
              <a:t>52</a:t>
            </a:fld>
            <a:endParaRPr lang="en-US" dirty="0">
              <a:solidFill>
                <a:prstClr val="black"/>
              </a:solidFill>
            </a:endParaRPr>
          </a:p>
        </p:txBody>
      </p:sp>
    </p:spTree>
    <p:extLst>
      <p:ext uri="{BB962C8B-B14F-4D97-AF65-F5344CB8AC3E}">
        <p14:creationId xmlns:p14="http://schemas.microsoft.com/office/powerpoint/2010/main" val="3751868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6076FC-E061-4726-4C83-DDF3D2C9A5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EDB5FD-166D-C57D-9DB5-BB90AF373826}"/>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3AC2B6C1-1529-A888-1268-46A1457C2369}"/>
              </a:ext>
            </a:extLst>
          </p:cNvPr>
          <p:cNvSpPr>
            <a:spLocks noGrp="1"/>
          </p:cNvSpPr>
          <p:nvPr>
            <p:ph type="body" idx="1"/>
          </p:nvPr>
        </p:nvSpPr>
        <p:spPr/>
        <p:txBody>
          <a:bodyPr/>
          <a:lstStyle/>
          <a:p>
            <a:r>
              <a:rPr lang="en-US" dirty="0"/>
              <a:t>Well school districts have the same kinds of checkbooks or accounts that are called funds.</a:t>
            </a:r>
          </a:p>
          <a:p>
            <a:endParaRPr lang="en-US" dirty="0"/>
          </a:p>
          <a:p>
            <a:r>
              <a:rPr lang="en-US" dirty="0"/>
              <a:t>We have 27 different funds or checkbooks and 31 different funding sources.</a:t>
            </a:r>
          </a:p>
        </p:txBody>
      </p:sp>
      <p:sp>
        <p:nvSpPr>
          <p:cNvPr id="4" name="Slide Number Placeholder 3">
            <a:extLst>
              <a:ext uri="{FF2B5EF4-FFF2-40B4-BE49-F238E27FC236}">
                <a16:creationId xmlns:a16="http://schemas.microsoft.com/office/drawing/2014/main" id="{E22D4E01-B66F-F98F-6C8A-DFCE064A090C}"/>
              </a:ext>
            </a:extLst>
          </p:cNvPr>
          <p:cNvSpPr>
            <a:spLocks noGrp="1"/>
          </p:cNvSpPr>
          <p:nvPr>
            <p:ph type="sldNum" sz="quarter" idx="5"/>
          </p:nvPr>
        </p:nvSpPr>
        <p:spPr/>
        <p:txBody>
          <a:bodyPr/>
          <a:lstStyle/>
          <a:p>
            <a:fld id="{537B2FD2-EC28-425C-B301-EA744F64874C}" type="slidenum">
              <a:rPr lang="en-US" smtClean="0"/>
              <a:t>53</a:t>
            </a:fld>
            <a:endParaRPr lang="en-US" dirty="0"/>
          </a:p>
        </p:txBody>
      </p:sp>
    </p:spTree>
    <p:extLst>
      <p:ext uri="{BB962C8B-B14F-4D97-AF65-F5344CB8AC3E}">
        <p14:creationId xmlns:p14="http://schemas.microsoft.com/office/powerpoint/2010/main" val="4247498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FC23C7-F4CE-D039-27A3-AA84BBB6B1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789BDC-ADD1-F026-F5B5-4CC3E33B60EB}"/>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268A9B48-C65C-539A-3A71-BA1BF1B94B7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8C4C965-22C5-F76A-1F3A-9624C8192BC7}"/>
              </a:ext>
            </a:extLst>
          </p:cNvPr>
          <p:cNvSpPr>
            <a:spLocks noGrp="1"/>
          </p:cNvSpPr>
          <p:nvPr>
            <p:ph type="sldNum" sz="quarter" idx="5"/>
          </p:nvPr>
        </p:nvSpPr>
        <p:spPr/>
        <p:txBody>
          <a:bodyPr/>
          <a:lstStyle/>
          <a:p>
            <a:fld id="{537B2FD2-EC28-425C-B301-EA744F64874C}" type="slidenum">
              <a:rPr lang="en-US" smtClean="0"/>
              <a:t>54</a:t>
            </a:fld>
            <a:endParaRPr lang="en-US" dirty="0"/>
          </a:p>
        </p:txBody>
      </p:sp>
    </p:spTree>
    <p:extLst>
      <p:ext uri="{BB962C8B-B14F-4D97-AF65-F5344CB8AC3E}">
        <p14:creationId xmlns:p14="http://schemas.microsoft.com/office/powerpoint/2010/main" val="9250437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But even with all of those different funds, we are really supported by the three- legged stool of Legax Max, Capital Outlay and Bond and Interest.</a:t>
            </a:r>
          </a:p>
        </p:txBody>
      </p:sp>
      <p:sp>
        <p:nvSpPr>
          <p:cNvPr id="4" name="Slide Number Placeholder 3"/>
          <p:cNvSpPr>
            <a:spLocks noGrp="1"/>
          </p:cNvSpPr>
          <p:nvPr>
            <p:ph type="sldNum" sz="quarter" idx="5"/>
          </p:nvPr>
        </p:nvSpPr>
        <p:spPr/>
        <p:txBody>
          <a:bodyPr/>
          <a:lstStyle/>
          <a:p>
            <a:fld id="{DC868014-7D73-470B-A35D-0EF39A885759}" type="slidenum">
              <a:rPr lang="en-US" smtClean="0"/>
              <a:t>55</a:t>
            </a:fld>
            <a:endParaRPr lang="en-US" dirty="0"/>
          </a:p>
        </p:txBody>
      </p:sp>
    </p:spTree>
    <p:extLst>
      <p:ext uri="{BB962C8B-B14F-4D97-AF65-F5344CB8AC3E}">
        <p14:creationId xmlns:p14="http://schemas.microsoft.com/office/powerpoint/2010/main" val="40594682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1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dirty="0"/>
          </a:p>
        </p:txBody>
      </p:sp>
      <p:sp>
        <p:nvSpPr>
          <p:cNvPr id="198" name="Google Shape;198;p12:notes"/>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p>
            <a:r>
              <a:rPr lang="en-US" dirty="0"/>
              <a:t>The simplest analogy I can think of to explain how our budget works is to talk about these three buckets.</a:t>
            </a:r>
            <a:endParaRPr dirty="0"/>
          </a:p>
        </p:txBody>
      </p:sp>
      <p:sp>
        <p:nvSpPr>
          <p:cNvPr id="199" name="Google Shape;199;p12:notes"/>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fld id="{00000000-1234-1234-1234-123412341234}" type="slidenum">
              <a:rPr lang="en-US"/>
              <a:pPr/>
              <a:t>56</a:t>
            </a:fld>
            <a:endParaRPr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37B2FD2-EC28-425C-B301-EA744F64874C}" type="slidenum">
              <a:rPr lang="en-US" smtClean="0"/>
              <a:t>57</a:t>
            </a:fld>
            <a:endParaRPr lang="en-US" dirty="0"/>
          </a:p>
        </p:txBody>
      </p:sp>
    </p:spTree>
    <p:extLst>
      <p:ext uri="{BB962C8B-B14F-4D97-AF65-F5344CB8AC3E}">
        <p14:creationId xmlns:p14="http://schemas.microsoft.com/office/powerpoint/2010/main" val="1215265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BA72F9-3514-2F14-71FF-1710FB9725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F89777-99A2-51E3-DF78-89E6D89F905A}"/>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1F7EA765-C824-AAE3-9CA4-D6B1E329598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17F954E-DA9D-BDE5-0D2B-B2117E146F2B}"/>
              </a:ext>
            </a:extLst>
          </p:cNvPr>
          <p:cNvSpPr>
            <a:spLocks noGrp="1"/>
          </p:cNvSpPr>
          <p:nvPr>
            <p:ph type="sldNum" sz="quarter" idx="5"/>
          </p:nvPr>
        </p:nvSpPr>
        <p:spPr/>
        <p:txBody>
          <a:bodyPr/>
          <a:lstStyle/>
          <a:p>
            <a:fld id="{537B2FD2-EC28-425C-B301-EA744F64874C}" type="slidenum">
              <a:rPr lang="en-US" smtClean="0"/>
              <a:t>58</a:t>
            </a:fld>
            <a:endParaRPr lang="en-US" dirty="0"/>
          </a:p>
        </p:txBody>
      </p:sp>
    </p:spTree>
    <p:extLst>
      <p:ext uri="{BB962C8B-B14F-4D97-AF65-F5344CB8AC3E}">
        <p14:creationId xmlns:p14="http://schemas.microsoft.com/office/powerpoint/2010/main" val="262528389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a:extLst>
            <a:ext uri="{FF2B5EF4-FFF2-40B4-BE49-F238E27FC236}">
              <a16:creationId xmlns:a16="http://schemas.microsoft.com/office/drawing/2014/main" id="{9907B866-F962-1A73-0272-83F9102C66F8}"/>
            </a:ext>
          </a:extLst>
        </p:cNvPr>
        <p:cNvGrpSpPr/>
        <p:nvPr/>
      </p:nvGrpSpPr>
      <p:grpSpPr>
        <a:xfrm>
          <a:off x="0" y="0"/>
          <a:ext cx="0" cy="0"/>
          <a:chOff x="0" y="0"/>
          <a:chExt cx="0" cy="0"/>
        </a:xfrm>
      </p:grpSpPr>
      <p:sp>
        <p:nvSpPr>
          <p:cNvPr id="276" name="Google Shape;276;g3b5f1b0ee4e_0_13:notes">
            <a:extLst>
              <a:ext uri="{FF2B5EF4-FFF2-40B4-BE49-F238E27FC236}">
                <a16:creationId xmlns:a16="http://schemas.microsoft.com/office/drawing/2014/main" id="{C4C68BC7-B980-7B2E-FB63-C76775A6FE60}"/>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dirty="0"/>
          </a:p>
        </p:txBody>
      </p:sp>
      <p:sp>
        <p:nvSpPr>
          <p:cNvPr id="277" name="Google Shape;277;g3b5f1b0ee4e_0_13:notes">
            <a:extLst>
              <a:ext uri="{FF2B5EF4-FFF2-40B4-BE49-F238E27FC236}">
                <a16:creationId xmlns:a16="http://schemas.microsoft.com/office/drawing/2014/main" id="{73387C0D-6C20-EC32-A28B-E5CC936F5A64}"/>
              </a:ext>
            </a:extLst>
          </p:cNvPr>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endParaRPr dirty="0"/>
          </a:p>
        </p:txBody>
      </p:sp>
      <p:sp>
        <p:nvSpPr>
          <p:cNvPr id="278" name="Google Shape;278;g3b5f1b0ee4e_0_13:notes">
            <a:extLst>
              <a:ext uri="{FF2B5EF4-FFF2-40B4-BE49-F238E27FC236}">
                <a16:creationId xmlns:a16="http://schemas.microsoft.com/office/drawing/2014/main" id="{A691C9E0-54AF-954C-486D-B1E5D5F6D71F}"/>
              </a:ext>
            </a:extLst>
          </p:cNvPr>
          <p:cNvSpPr txBox="1">
            <a:spLocks noGrp="1"/>
          </p:cNvSpPr>
          <p:nvPr>
            <p:ph type="sldNum" idx="12"/>
          </p:nvPr>
        </p:nvSpPr>
        <p:spPr>
          <a:xfrm>
            <a:off x="3970938" y="8829967"/>
            <a:ext cx="3037840" cy="466345"/>
          </a:xfrm>
          <a:prstGeom prst="rect">
            <a:avLst/>
          </a:prstGeom>
          <a:noFill/>
          <a:ln>
            <a:noFill/>
          </a:ln>
        </p:spPr>
        <p:txBody>
          <a:bodyPr spcFirstLastPara="1" wrap="square" lIns="93162" tIns="46568" rIns="93162" bIns="46568" anchor="b" anchorCtr="0">
            <a:noAutofit/>
          </a:bodyPr>
          <a:lstStyle/>
          <a:p>
            <a:pPr defTabSz="931774">
              <a:buClr>
                <a:srgbClr val="000000"/>
              </a:buClr>
              <a:defRPr/>
            </a:pPr>
            <a:fld id="{00000000-1234-1234-1234-123412341234}" type="slidenum">
              <a:rPr lang="en-US" sz="1400" kern="0">
                <a:solidFill>
                  <a:srgbClr val="000000"/>
                </a:solidFill>
                <a:latin typeface="Arial"/>
                <a:cs typeface="Arial"/>
                <a:sym typeface="Arial"/>
              </a:rPr>
              <a:pPr defTabSz="931774">
                <a:buClr>
                  <a:srgbClr val="000000"/>
                </a:buClr>
                <a:defRPr/>
              </a:pPr>
              <a:t>59</a:t>
            </a:fld>
            <a:endParaRPr sz="1400" kern="0" dirty="0">
              <a:solidFill>
                <a:srgbClr val="000000"/>
              </a:solidFill>
              <a:latin typeface="Arial"/>
              <a:cs typeface="Arial"/>
              <a:sym typeface="Arial"/>
            </a:endParaRPr>
          </a:p>
        </p:txBody>
      </p:sp>
    </p:spTree>
    <p:extLst>
      <p:ext uri="{BB962C8B-B14F-4D97-AF65-F5344CB8AC3E}">
        <p14:creationId xmlns:p14="http://schemas.microsoft.com/office/powerpoint/2010/main" val="28429825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Unlike a business, our Board cannot increase prices.</a:t>
            </a:r>
          </a:p>
          <a:p>
            <a:r>
              <a:rPr lang="en-US" dirty="0"/>
              <a:t>They can only maximize the use of their authority.</a:t>
            </a:r>
          </a:p>
          <a:p>
            <a:r>
              <a:rPr lang="en-US" dirty="0"/>
              <a:t>Everything else has to be adjusted on the expense side of the equation.</a:t>
            </a:r>
          </a:p>
        </p:txBody>
      </p:sp>
      <p:sp>
        <p:nvSpPr>
          <p:cNvPr id="4" name="Slide Number Placeholder 3"/>
          <p:cNvSpPr>
            <a:spLocks noGrp="1"/>
          </p:cNvSpPr>
          <p:nvPr>
            <p:ph type="sldNum" sz="quarter" idx="5"/>
          </p:nvPr>
        </p:nvSpPr>
        <p:spPr/>
        <p:txBody>
          <a:bodyPr/>
          <a:lstStyle/>
          <a:p>
            <a:fld id="{2AEB7774-1541-4EA2-B00F-4925D5C27340}" type="slidenum">
              <a:rPr lang="en-US" smtClean="0"/>
              <a:t>60</a:t>
            </a:fld>
            <a:endParaRPr lang="en-US" dirty="0"/>
          </a:p>
        </p:txBody>
      </p:sp>
    </p:spTree>
    <p:extLst>
      <p:ext uri="{BB962C8B-B14F-4D97-AF65-F5344CB8AC3E}">
        <p14:creationId xmlns:p14="http://schemas.microsoft.com/office/powerpoint/2010/main" val="380877654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801F7A-3269-95FD-05FB-771BD92B72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33D909-1E17-F634-94DD-80B9323DB1C8}"/>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17D1E04F-5291-2E5C-8726-98F4F03580E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A88BB5B-3775-3590-DA7F-ED0D6FEF1E7E}"/>
              </a:ext>
            </a:extLst>
          </p:cNvPr>
          <p:cNvSpPr>
            <a:spLocks noGrp="1"/>
          </p:cNvSpPr>
          <p:nvPr>
            <p:ph type="sldNum" sz="quarter" idx="5"/>
          </p:nvPr>
        </p:nvSpPr>
        <p:spPr/>
        <p:txBody>
          <a:bodyPr/>
          <a:lstStyle/>
          <a:p>
            <a:fld id="{537B2FD2-EC28-425C-B301-EA744F64874C}" type="slidenum">
              <a:rPr lang="en-US" smtClean="0"/>
              <a:t>63</a:t>
            </a:fld>
            <a:endParaRPr lang="en-US" dirty="0"/>
          </a:p>
        </p:txBody>
      </p:sp>
    </p:spTree>
    <p:extLst>
      <p:ext uri="{BB962C8B-B14F-4D97-AF65-F5344CB8AC3E}">
        <p14:creationId xmlns:p14="http://schemas.microsoft.com/office/powerpoint/2010/main" val="127192909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A64DCB-FD06-9B20-6130-6E91200A66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F49BB4-1E1E-B714-799B-01BFDA27D67E}"/>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B4DC8EE0-94F7-BCDC-1E90-35CBA2F21C2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9CDF203-31BB-D1AD-08B0-0EE608FE692C}"/>
              </a:ext>
            </a:extLst>
          </p:cNvPr>
          <p:cNvSpPr>
            <a:spLocks noGrp="1"/>
          </p:cNvSpPr>
          <p:nvPr>
            <p:ph type="sldNum" sz="quarter" idx="5"/>
          </p:nvPr>
        </p:nvSpPr>
        <p:spPr/>
        <p:txBody>
          <a:bodyPr/>
          <a:lstStyle/>
          <a:p>
            <a:fld id="{537B2FD2-EC28-425C-B301-EA744F64874C}" type="slidenum">
              <a:rPr lang="en-US" smtClean="0"/>
              <a:t>64</a:t>
            </a:fld>
            <a:endParaRPr lang="en-US" dirty="0"/>
          </a:p>
        </p:txBody>
      </p:sp>
    </p:spTree>
    <p:extLst>
      <p:ext uri="{BB962C8B-B14F-4D97-AF65-F5344CB8AC3E}">
        <p14:creationId xmlns:p14="http://schemas.microsoft.com/office/powerpoint/2010/main" val="425878811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6196B-FE43-C769-8944-9D062AD36B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43479B-6C3D-FAF7-57D9-92081950570A}"/>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14F96DA4-459E-10E2-051F-67B4B1DCF40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CA48907-4BE5-CA4E-6AAE-AEBE865C8CD8}"/>
              </a:ext>
            </a:extLst>
          </p:cNvPr>
          <p:cNvSpPr>
            <a:spLocks noGrp="1"/>
          </p:cNvSpPr>
          <p:nvPr>
            <p:ph type="sldNum" sz="quarter" idx="5"/>
          </p:nvPr>
        </p:nvSpPr>
        <p:spPr/>
        <p:txBody>
          <a:bodyPr/>
          <a:lstStyle/>
          <a:p>
            <a:fld id="{537B2FD2-EC28-425C-B301-EA744F64874C}" type="slidenum">
              <a:rPr lang="en-US" smtClean="0"/>
              <a:t>65</a:t>
            </a:fld>
            <a:endParaRPr lang="en-US" dirty="0"/>
          </a:p>
        </p:txBody>
      </p:sp>
    </p:spTree>
    <p:extLst>
      <p:ext uri="{BB962C8B-B14F-4D97-AF65-F5344CB8AC3E}">
        <p14:creationId xmlns:p14="http://schemas.microsoft.com/office/powerpoint/2010/main" val="62287474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C868014-7D73-470B-A35D-0EF39A885759}" type="slidenum">
              <a:rPr lang="en-US" smtClean="0"/>
              <a:t>66</a:t>
            </a:fld>
            <a:endParaRPr lang="en-US" dirty="0"/>
          </a:p>
        </p:txBody>
      </p:sp>
    </p:spTree>
    <p:extLst>
      <p:ext uri="{BB962C8B-B14F-4D97-AF65-F5344CB8AC3E}">
        <p14:creationId xmlns:p14="http://schemas.microsoft.com/office/powerpoint/2010/main" val="174013685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You have seen this chart before in the budget book but I thought it important to walk through it again.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868014-7D73-470B-A35D-0EF39A88575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122689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You could begin</a:t>
            </a:r>
            <a:r>
              <a:rPr lang="en-US" baseline="0" dirty="0"/>
              <a:t> by explain that e</a:t>
            </a:r>
            <a:r>
              <a:rPr lang="en-US" dirty="0"/>
              <a:t>ven with equalization, districts would be</a:t>
            </a:r>
            <a:r>
              <a:rPr lang="en-US" baseline="0" dirty="0"/>
              <a:t> operating on an uneven playing field if the difference in students was not recognized.</a:t>
            </a:r>
          </a:p>
          <a:p>
            <a:endParaRPr lang="en-US" baseline="0" dirty="0"/>
          </a:p>
          <a:p>
            <a:pPr defTabSz="931774">
              <a:defRPr/>
            </a:pPr>
            <a:r>
              <a:rPr lang="en-US" dirty="0"/>
              <a:t>Weightings are a recognition that not all students and communities are the same.</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EDE82E-AB3D-4DD2-B37C-65504FE62C7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5752201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Take Anna</a:t>
            </a:r>
            <a:r>
              <a:rPr lang="en-US" baseline="0" dirty="0"/>
              <a:t> for instance.</a:t>
            </a:r>
          </a:p>
          <a:p>
            <a:endParaRPr lang="en-US" baseline="0" dirty="0"/>
          </a:p>
          <a:p>
            <a:r>
              <a:rPr lang="en-US" baseline="0" dirty="0"/>
              <a:t>Anna just move here from another country.</a:t>
            </a:r>
          </a:p>
          <a:p>
            <a:endParaRPr lang="en-US" baseline="0" dirty="0"/>
          </a:p>
          <a:p>
            <a:r>
              <a:rPr lang="en-US" baseline="0" dirty="0"/>
              <a:t>Joseph does not speak English and qualifies for free lunch.</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EDE82E-AB3D-4DD2-B37C-65504FE62C7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9895713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If we provide the same funding to Joseph</a:t>
            </a:r>
            <a:r>
              <a:rPr lang="en-US" baseline="0" dirty="0"/>
              <a:t> that we receive for any child, our BASE, Joseph is at a disadvantage.</a:t>
            </a:r>
          </a:p>
          <a:p>
            <a:endParaRPr lang="en-US" baseline="0" dirty="0"/>
          </a:p>
          <a:p>
            <a:r>
              <a:rPr lang="en-US" baseline="0" dirty="0"/>
              <a:t>Weightings are what can balance the scales of academic success.</a:t>
            </a:r>
          </a:p>
          <a:p>
            <a:endParaRPr lang="en-US" baseline="0" dirty="0"/>
          </a:p>
          <a:p>
            <a:r>
              <a:rPr lang="en-US" dirty="0"/>
              <a:t>Assume</a:t>
            </a:r>
            <a:r>
              <a:rPr lang="en-US" baseline="0" dirty="0"/>
              <a:t> the silver dollar represents 1FTE of funding.</a:t>
            </a:r>
          </a:p>
          <a:p>
            <a:endParaRPr lang="en-US" baseline="0" dirty="0"/>
          </a:p>
          <a:p>
            <a:r>
              <a:rPr lang="en-US" baseline="0" dirty="0"/>
              <a:t>Now lets add another 45 cents or .45 FTE of funding for Joseph being at-risk as measured by his qualifying for free lunch.</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EDE82E-AB3D-4DD2-B37C-65504FE62C7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1003515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The at-risk weighting</a:t>
            </a:r>
            <a:r>
              <a:rPr lang="en-US" baseline="0" dirty="0"/>
              <a:t> helps tip the scales in Joseph’s favor but he still is not on a level playing field.</a:t>
            </a:r>
          </a:p>
          <a:p>
            <a:endParaRPr lang="en-US" baseline="0" dirty="0"/>
          </a:p>
          <a:p>
            <a:r>
              <a:rPr lang="en-US" baseline="0" dirty="0"/>
              <a:t>Now lets add another 40 cents or .40 FTE of funding for Joseph needing ELL services.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EDE82E-AB3D-4DD2-B37C-65504FE62C7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277570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Now Joseph</a:t>
            </a:r>
            <a:r>
              <a:rPr lang="en-US" baseline="0" dirty="0"/>
              <a:t> is on a level playing field- his needs are balanced with the proper funding at 1.85 FTE.</a:t>
            </a:r>
          </a:p>
          <a:p>
            <a:endParaRPr lang="en-US" baseline="0" dirty="0"/>
          </a:p>
          <a:p>
            <a:r>
              <a:rPr lang="en-US" baseline="0" dirty="0"/>
              <a:t>That’s what weightings do.  They level the playing field by allocating additional funding toward the different challenges of our students.</a:t>
            </a:r>
          </a:p>
          <a:p>
            <a:endParaRPr lang="en-US" baseline="0" dirty="0"/>
          </a:p>
          <a:p>
            <a:r>
              <a:rPr lang="en-US" baseline="0" dirty="0"/>
              <a:t>See- pictures  worth a thousand words.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EDE82E-AB3D-4DD2-B37C-65504FE62C7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3354475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BFB0A6-EEAC-FBCE-029B-CE9E0584B2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0B6972-4C64-636E-FD8C-9B6368ABB8FD}"/>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DA13D6CE-EC9F-B3A7-A21F-206FD9E2E8C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C53F2E6-24CF-2527-2F49-B4161095A3D0}"/>
              </a:ext>
            </a:extLst>
          </p:cNvPr>
          <p:cNvSpPr>
            <a:spLocks noGrp="1"/>
          </p:cNvSpPr>
          <p:nvPr>
            <p:ph type="sldNum" sz="quarter" idx="5"/>
          </p:nvPr>
        </p:nvSpPr>
        <p:spPr/>
        <p:txBody>
          <a:bodyPr/>
          <a:lstStyle/>
          <a:p>
            <a:fld id="{537B2FD2-EC28-425C-B301-EA744F64874C}" type="slidenum">
              <a:rPr lang="en-US" smtClean="0"/>
              <a:t>73</a:t>
            </a:fld>
            <a:endParaRPr lang="en-US" dirty="0"/>
          </a:p>
        </p:txBody>
      </p:sp>
    </p:spTree>
    <p:extLst>
      <p:ext uri="{BB962C8B-B14F-4D97-AF65-F5344CB8AC3E}">
        <p14:creationId xmlns:p14="http://schemas.microsoft.com/office/powerpoint/2010/main" val="151585755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6A66F4-0D4E-07DF-B66A-E1CCE93FA8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062601-9D19-F617-2E6E-32A2032DB00A}"/>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8DE7CE2A-562D-D699-DE4A-F596C9E54D1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9F17EA2-2105-E7E4-4461-63C89D9427D0}"/>
              </a:ext>
            </a:extLst>
          </p:cNvPr>
          <p:cNvSpPr>
            <a:spLocks noGrp="1"/>
          </p:cNvSpPr>
          <p:nvPr>
            <p:ph type="sldNum" sz="quarter" idx="5"/>
          </p:nvPr>
        </p:nvSpPr>
        <p:spPr/>
        <p:txBody>
          <a:bodyPr/>
          <a:lstStyle/>
          <a:p>
            <a:fld id="{537B2FD2-EC28-425C-B301-EA744F64874C}" type="slidenum">
              <a:rPr lang="en-US" smtClean="0"/>
              <a:t>74</a:t>
            </a:fld>
            <a:endParaRPr lang="en-US" dirty="0"/>
          </a:p>
        </p:txBody>
      </p:sp>
    </p:spTree>
    <p:extLst>
      <p:ext uri="{BB962C8B-B14F-4D97-AF65-F5344CB8AC3E}">
        <p14:creationId xmlns:p14="http://schemas.microsoft.com/office/powerpoint/2010/main" val="340759301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2081F9-9FD5-1F50-6EB6-6FD13483DE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6DDB73-BB12-300B-E874-B501EFD4D3F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9EE6D927-B5E9-38DC-C032-C05A8FF4AFD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D45BE0D-FABA-7DF8-0078-029644A18465}"/>
              </a:ext>
            </a:extLst>
          </p:cNvPr>
          <p:cNvSpPr>
            <a:spLocks noGrp="1"/>
          </p:cNvSpPr>
          <p:nvPr>
            <p:ph type="sldNum" sz="quarter" idx="5"/>
          </p:nvPr>
        </p:nvSpPr>
        <p:spPr/>
        <p:txBody>
          <a:bodyPr/>
          <a:lstStyle/>
          <a:p>
            <a:fld id="{537B2FD2-EC28-425C-B301-EA744F64874C}" type="slidenum">
              <a:rPr lang="en-US" smtClean="0"/>
              <a:t>75</a:t>
            </a:fld>
            <a:endParaRPr lang="en-US" dirty="0"/>
          </a:p>
        </p:txBody>
      </p:sp>
    </p:spTree>
    <p:extLst>
      <p:ext uri="{BB962C8B-B14F-4D97-AF65-F5344CB8AC3E}">
        <p14:creationId xmlns:p14="http://schemas.microsoft.com/office/powerpoint/2010/main" val="427224027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p1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dirty="0"/>
          </a:p>
        </p:txBody>
      </p:sp>
      <p:sp>
        <p:nvSpPr>
          <p:cNvPr id="183" name="Google Shape;183;p11:notes"/>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p>
            <a:r>
              <a:rPr lang="en-US" dirty="0"/>
              <a:t>(Shawnee Mission is the neighboring district)</a:t>
            </a:r>
            <a:endParaRPr dirty="0"/>
          </a:p>
          <a:p>
            <a:endParaRPr dirty="0"/>
          </a:p>
          <a:p>
            <a:r>
              <a:rPr lang="en-US" dirty="0"/>
              <a:t>Because of this additional capital outlay, our neighbor is able to fund their education initiatives often without the use of bond funds- a luxury we do not have and therefore need bond funds for repairs to buildings and infrastructure and other items our neighbors purchase out of the capital outlay bucket.</a:t>
            </a:r>
            <a:endParaRPr dirty="0"/>
          </a:p>
          <a:p>
            <a:endParaRPr dirty="0"/>
          </a:p>
          <a:p>
            <a:r>
              <a:rPr lang="en-US" dirty="0"/>
              <a:t>So how does all this help retain and attract quality staff?</a:t>
            </a:r>
            <a:endParaRPr dirty="0"/>
          </a:p>
          <a:p>
            <a:endParaRPr dirty="0"/>
          </a:p>
        </p:txBody>
      </p:sp>
      <p:sp>
        <p:nvSpPr>
          <p:cNvPr id="184" name="Google Shape;184;p11:notes"/>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fld id="{00000000-1234-1234-1234-123412341234}" type="slidenum">
              <a:rPr lang="en-US"/>
              <a:pPr/>
              <a:t>76</a:t>
            </a:fld>
            <a:endParaRPr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540B55-D355-B8ED-0E24-2443474FCA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13574D-FF80-E554-B0DA-0299E4B0A89E}"/>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E135CC1B-0BF1-8CD8-D0E7-1D54AE0AD7A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1E64EB2-1A8F-E1A3-565A-8FAAEE109E58}"/>
              </a:ext>
            </a:extLst>
          </p:cNvPr>
          <p:cNvSpPr>
            <a:spLocks noGrp="1"/>
          </p:cNvSpPr>
          <p:nvPr>
            <p:ph type="sldNum" sz="quarter" idx="5"/>
          </p:nvPr>
        </p:nvSpPr>
        <p:spPr/>
        <p:txBody>
          <a:bodyPr/>
          <a:lstStyle/>
          <a:p>
            <a:fld id="{537B2FD2-EC28-425C-B301-EA744F64874C}" type="slidenum">
              <a:rPr lang="en-US" smtClean="0"/>
              <a:t>77</a:t>
            </a:fld>
            <a:endParaRPr lang="en-US" dirty="0"/>
          </a:p>
        </p:txBody>
      </p:sp>
    </p:spTree>
    <p:extLst>
      <p:ext uri="{BB962C8B-B14F-4D97-AF65-F5344CB8AC3E}">
        <p14:creationId xmlns:p14="http://schemas.microsoft.com/office/powerpoint/2010/main" val="33942056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5FD169-518C-0AF4-F691-03B0F12ADA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4458BE-A72A-5F3E-B976-34F0676225C6}"/>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EE267BE4-FED9-7273-0BA7-24CD9DA5DE0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7E368FA-CC19-C167-AD57-E0D0914F105B}"/>
              </a:ext>
            </a:extLst>
          </p:cNvPr>
          <p:cNvSpPr>
            <a:spLocks noGrp="1"/>
          </p:cNvSpPr>
          <p:nvPr>
            <p:ph type="sldNum" sz="quarter" idx="5"/>
          </p:nvPr>
        </p:nvSpPr>
        <p:spPr/>
        <p:txBody>
          <a:bodyPr/>
          <a:lstStyle/>
          <a:p>
            <a:fld id="{537B2FD2-EC28-425C-B301-EA744F64874C}" type="slidenum">
              <a:rPr lang="en-US" smtClean="0"/>
              <a:t>78</a:t>
            </a:fld>
            <a:endParaRPr lang="en-US" dirty="0"/>
          </a:p>
        </p:txBody>
      </p:sp>
    </p:spTree>
    <p:extLst>
      <p:ext uri="{BB962C8B-B14F-4D97-AF65-F5344CB8AC3E}">
        <p14:creationId xmlns:p14="http://schemas.microsoft.com/office/powerpoint/2010/main" val="333151579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868014-7D73-470B-A35D-0EF39A88575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4598710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So again, although we are all taxed in Olathe, not all of the funding goes directly to Olathe.</a:t>
            </a:r>
          </a:p>
          <a:p>
            <a:r>
              <a:rPr lang="en-US" dirty="0"/>
              <a:t>As I mentioned earlier, the 20 mills goes to Topeka and then back to us through a funding formula called the Legal Maximum Budget.</a:t>
            </a:r>
          </a:p>
        </p:txBody>
      </p:sp>
      <p:sp>
        <p:nvSpPr>
          <p:cNvPr id="4" name="Slide Number Placeholder 3"/>
          <p:cNvSpPr>
            <a:spLocks noGrp="1"/>
          </p:cNvSpPr>
          <p:nvPr>
            <p:ph type="sldNum" sz="quarter" idx="5"/>
          </p:nvPr>
        </p:nvSpPr>
        <p:spPr/>
        <p:txBody>
          <a:bodyPr/>
          <a:lstStyle/>
          <a:p>
            <a:fld id="{2AEB7774-1541-4EA2-B00F-4925D5C27340}" type="slidenum">
              <a:rPr lang="en-US" smtClean="0"/>
              <a:t>80</a:t>
            </a:fld>
            <a:endParaRPr lang="en-US" dirty="0"/>
          </a:p>
        </p:txBody>
      </p:sp>
    </p:spTree>
    <p:extLst>
      <p:ext uri="{BB962C8B-B14F-4D97-AF65-F5344CB8AC3E}">
        <p14:creationId xmlns:p14="http://schemas.microsoft.com/office/powerpoint/2010/main" val="323870965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E5F8D1-90A6-4549-9FAB-6EBCF18793C1}" type="slidenum">
              <a:rPr lang="en-US" smtClean="0"/>
              <a:t>81</a:t>
            </a:fld>
            <a:endParaRPr lang="en-US" dirty="0"/>
          </a:p>
        </p:txBody>
      </p:sp>
    </p:spTree>
    <p:extLst>
      <p:ext uri="{BB962C8B-B14F-4D97-AF65-F5344CB8AC3E}">
        <p14:creationId xmlns:p14="http://schemas.microsoft.com/office/powerpoint/2010/main" val="158873102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So once we fill our Operating Bucket, how do we empty it?</a:t>
            </a:r>
          </a:p>
          <a:p>
            <a:r>
              <a:rPr lang="en-US" dirty="0"/>
              <a:t>What does all of that money go towards?</a:t>
            </a:r>
          </a:p>
        </p:txBody>
      </p:sp>
      <p:sp>
        <p:nvSpPr>
          <p:cNvPr id="4" name="Slide Number Placeholder 3"/>
          <p:cNvSpPr>
            <a:spLocks noGrp="1"/>
          </p:cNvSpPr>
          <p:nvPr>
            <p:ph type="sldNum" sz="quarter" idx="5"/>
          </p:nvPr>
        </p:nvSpPr>
        <p:spPr/>
        <p:txBody>
          <a:bodyPr/>
          <a:lstStyle/>
          <a:p>
            <a:fld id="{C6E5F8D1-90A6-4549-9FAB-6EBCF18793C1}" type="slidenum">
              <a:rPr lang="en-US" smtClean="0"/>
              <a:t>82</a:t>
            </a:fld>
            <a:endParaRPr lang="en-US" dirty="0"/>
          </a:p>
        </p:txBody>
      </p:sp>
    </p:spTree>
    <p:extLst>
      <p:ext uri="{BB962C8B-B14F-4D97-AF65-F5344CB8AC3E}">
        <p14:creationId xmlns:p14="http://schemas.microsoft.com/office/powerpoint/2010/main" val="268196446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Last year, this is how we emptied the bucket.</a:t>
            </a:r>
          </a:p>
          <a:p>
            <a:r>
              <a:rPr lang="en-US" dirty="0"/>
              <a:t>Notice that if we include school administration with instruction and student supports, 80% of our operating funds went directly in support of students.</a:t>
            </a:r>
          </a:p>
          <a:p>
            <a:r>
              <a:rPr lang="en-US" dirty="0"/>
              <a:t>I don’t know about you but I think we are emptying the bucket wisely.</a:t>
            </a:r>
          </a:p>
        </p:txBody>
      </p:sp>
      <p:sp>
        <p:nvSpPr>
          <p:cNvPr id="4" name="Slide Number Placeholder 3"/>
          <p:cNvSpPr>
            <a:spLocks noGrp="1"/>
          </p:cNvSpPr>
          <p:nvPr>
            <p:ph type="sldNum" sz="quarter" idx="5"/>
          </p:nvPr>
        </p:nvSpPr>
        <p:spPr/>
        <p:txBody>
          <a:bodyPr/>
          <a:lstStyle/>
          <a:p>
            <a:fld id="{C6E5F8D1-90A6-4549-9FAB-6EBCF18793C1}" type="slidenum">
              <a:rPr lang="en-US" smtClean="0"/>
              <a:t>83</a:t>
            </a:fld>
            <a:endParaRPr lang="en-US" dirty="0"/>
          </a:p>
        </p:txBody>
      </p:sp>
    </p:spTree>
    <p:extLst>
      <p:ext uri="{BB962C8B-B14F-4D97-AF65-F5344CB8AC3E}">
        <p14:creationId xmlns:p14="http://schemas.microsoft.com/office/powerpoint/2010/main" val="69314554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F5D3BD-B18B-0064-B80A-A56B3240DE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D18B3A-3187-3112-530C-8DB2894A03AB}"/>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EA3E8AAB-6895-3B95-D236-54818F7F9AA7}"/>
              </a:ext>
            </a:extLst>
          </p:cNvPr>
          <p:cNvSpPr>
            <a:spLocks noGrp="1"/>
          </p:cNvSpPr>
          <p:nvPr>
            <p:ph type="body" idx="1"/>
          </p:nvPr>
        </p:nvSpPr>
        <p:spPr/>
        <p:txBody>
          <a:bodyPr/>
          <a:lstStyle/>
          <a:p>
            <a:r>
              <a:rPr lang="en-US" dirty="0"/>
              <a:t>(Highlight only $14 million for all other non-special education operating costs)</a:t>
            </a:r>
            <a:br>
              <a:rPr lang="en-US" dirty="0"/>
            </a:br>
            <a:r>
              <a:rPr lang="en-US" dirty="0"/>
              <a:t>Special education services are required, and they help students who need extra support.</a:t>
            </a:r>
            <a:br>
              <a:rPr lang="en-US" dirty="0"/>
            </a:br>
            <a:r>
              <a:rPr lang="en-US" dirty="0"/>
              <a:t>Over the last ten years, the cost of providing those services increased by </a:t>
            </a:r>
            <a:r>
              <a:rPr lang="en-US" b="1" dirty="0"/>
              <a:t>$37.4 million</a:t>
            </a:r>
            <a:r>
              <a:rPr lang="en-US" dirty="0"/>
              <a:t>.</a:t>
            </a:r>
          </a:p>
          <a:p>
            <a:r>
              <a:rPr lang="en-US" dirty="0"/>
              <a:t>State support increased too — by </a:t>
            </a:r>
            <a:r>
              <a:rPr lang="en-US" b="1" dirty="0"/>
              <a:t>$15.5 million</a:t>
            </a:r>
            <a:r>
              <a:rPr lang="en-US" dirty="0"/>
              <a:t> — but that’s less than the total increase in costs.</a:t>
            </a:r>
            <a:br>
              <a:rPr lang="en-US" dirty="0"/>
            </a:br>
            <a:r>
              <a:rPr lang="en-US" dirty="0"/>
              <a:t>That means the district had to cover the remaining </a:t>
            </a:r>
            <a:r>
              <a:rPr lang="en-US" b="1" dirty="0"/>
              <a:t>$21.9 million</a:t>
            </a:r>
            <a:r>
              <a:rPr lang="en-US" dirty="0"/>
              <a:t> with local dollars.</a:t>
            </a:r>
          </a:p>
          <a:p>
            <a:r>
              <a:rPr lang="en-US" dirty="0"/>
              <a:t>At the same time, the overall general education budget did increase — but inflation rose faster.</a:t>
            </a:r>
            <a:br>
              <a:rPr lang="en-US" dirty="0"/>
            </a:br>
            <a:r>
              <a:rPr lang="en-US" dirty="0"/>
              <a:t>So even though the budget number is higher, it doesn’t buy as much as it used to.</a:t>
            </a:r>
          </a:p>
          <a:p>
            <a:r>
              <a:rPr lang="en-US" dirty="0"/>
              <a:t>Bottom line: special education costs have grown faster than state funding, and the gap has required more local dollars — which puts pressure on the rest of the budget.</a:t>
            </a:r>
          </a:p>
          <a:p>
            <a:endParaRPr lang="en-US" dirty="0"/>
          </a:p>
        </p:txBody>
      </p:sp>
      <p:sp>
        <p:nvSpPr>
          <p:cNvPr id="4" name="Slide Number Placeholder 3">
            <a:extLst>
              <a:ext uri="{FF2B5EF4-FFF2-40B4-BE49-F238E27FC236}">
                <a16:creationId xmlns:a16="http://schemas.microsoft.com/office/drawing/2014/main" id="{49FD359E-001E-7807-A12A-8ED897593323}"/>
              </a:ext>
            </a:extLst>
          </p:cNvPr>
          <p:cNvSpPr>
            <a:spLocks noGrp="1"/>
          </p:cNvSpPr>
          <p:nvPr>
            <p:ph type="sldNum" sz="quarter" idx="5"/>
          </p:nvPr>
        </p:nvSpPr>
        <p:spPr/>
        <p:txBody>
          <a:bodyPr/>
          <a:lstStyle/>
          <a:p>
            <a:pPr defTabSz="931774">
              <a:defRPr/>
            </a:pPr>
            <a:fld id="{A2259D30-A984-453C-9D25-750A36167991}" type="slidenum">
              <a:rPr lang="en-US">
                <a:solidFill>
                  <a:prstClr val="black"/>
                </a:solidFill>
                <a:latin typeface="Aptos" panose="02110004020202020204"/>
              </a:rPr>
              <a:pPr defTabSz="931774">
                <a:defRPr/>
              </a:pPr>
              <a:t>84</a:t>
            </a:fld>
            <a:endParaRPr lang="en-US" dirty="0">
              <a:solidFill>
                <a:prstClr val="black"/>
              </a:solidFill>
              <a:latin typeface="Aptos" panose="02110004020202020204"/>
            </a:endParaRPr>
          </a:p>
        </p:txBody>
      </p:sp>
    </p:spTree>
    <p:extLst>
      <p:ext uri="{BB962C8B-B14F-4D97-AF65-F5344CB8AC3E}">
        <p14:creationId xmlns:p14="http://schemas.microsoft.com/office/powerpoint/2010/main" val="424717339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p2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dirty="0"/>
          </a:p>
        </p:txBody>
      </p:sp>
      <p:sp>
        <p:nvSpPr>
          <p:cNvPr id="365" name="Google Shape;365;p22:notes"/>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p>
            <a:r>
              <a:rPr lang="en-US" dirty="0"/>
              <a:t>We desperately need help from our legislature to address this.</a:t>
            </a:r>
            <a:endParaRPr dirty="0"/>
          </a:p>
          <a:p>
            <a:endParaRPr dirty="0"/>
          </a:p>
          <a:p>
            <a:r>
              <a:rPr lang="en-US" dirty="0"/>
              <a:t>Unfortunately, Bond 2026 cannot fix this but does help us with operating fund relief in the short-term.</a:t>
            </a:r>
            <a:endParaRPr dirty="0"/>
          </a:p>
        </p:txBody>
      </p:sp>
      <p:sp>
        <p:nvSpPr>
          <p:cNvPr id="366" name="Google Shape;366;p22:notes"/>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defTabSz="931774">
              <a:buClr>
                <a:srgbClr val="000000"/>
              </a:buClr>
              <a:defRPr/>
            </a:pPr>
            <a:fld id="{00000000-1234-1234-1234-123412341234}" type="slidenum">
              <a:rPr lang="en-US" sz="1400" kern="0">
                <a:solidFill>
                  <a:srgbClr val="000000"/>
                </a:solidFill>
                <a:latin typeface="Arial"/>
                <a:cs typeface="Arial"/>
                <a:sym typeface="Arial"/>
              </a:rPr>
              <a:pPr defTabSz="931774">
                <a:buClr>
                  <a:srgbClr val="000000"/>
                </a:buClr>
                <a:defRPr/>
              </a:pPr>
              <a:t>85</a:t>
            </a:fld>
            <a:endParaRPr sz="1400" kern="0" dirty="0">
              <a:solidFill>
                <a:srgbClr val="000000"/>
              </a:solidFill>
              <a:latin typeface="Arial"/>
              <a:cs typeface="Arial"/>
              <a:sym typeface="Arial"/>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868014-7D73-470B-A35D-0EF39A88575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596395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a:extLst>
            <a:ext uri="{FF2B5EF4-FFF2-40B4-BE49-F238E27FC236}">
              <a16:creationId xmlns:a16="http://schemas.microsoft.com/office/drawing/2014/main" id="{CC6158BB-1DFD-26DB-160E-E82F363121AA}"/>
            </a:ext>
          </a:extLst>
        </p:cNvPr>
        <p:cNvGrpSpPr/>
        <p:nvPr/>
      </p:nvGrpSpPr>
      <p:grpSpPr>
        <a:xfrm>
          <a:off x="0" y="0"/>
          <a:ext cx="0" cy="0"/>
          <a:chOff x="0" y="0"/>
          <a:chExt cx="0" cy="0"/>
        </a:xfrm>
      </p:grpSpPr>
      <p:sp>
        <p:nvSpPr>
          <p:cNvPr id="276" name="Google Shape;276;g3b5f1b0ee4e_0_13:notes">
            <a:extLst>
              <a:ext uri="{FF2B5EF4-FFF2-40B4-BE49-F238E27FC236}">
                <a16:creationId xmlns:a16="http://schemas.microsoft.com/office/drawing/2014/main" id="{9E9F5684-3892-2F94-3C68-8A11FB039A13}"/>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US" dirty="0"/>
          </a:p>
        </p:txBody>
      </p:sp>
      <p:sp>
        <p:nvSpPr>
          <p:cNvPr id="277" name="Google Shape;277;g3b5f1b0ee4e_0_13:notes">
            <a:extLst>
              <a:ext uri="{FF2B5EF4-FFF2-40B4-BE49-F238E27FC236}">
                <a16:creationId xmlns:a16="http://schemas.microsoft.com/office/drawing/2014/main" id="{882EEFEA-8A03-8C87-3F97-AC03737489CF}"/>
              </a:ext>
            </a:extLst>
          </p:cNvPr>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endParaRPr dirty="0"/>
          </a:p>
        </p:txBody>
      </p:sp>
      <p:sp>
        <p:nvSpPr>
          <p:cNvPr id="278" name="Google Shape;278;g3b5f1b0ee4e_0_13:notes">
            <a:extLst>
              <a:ext uri="{FF2B5EF4-FFF2-40B4-BE49-F238E27FC236}">
                <a16:creationId xmlns:a16="http://schemas.microsoft.com/office/drawing/2014/main" id="{16A3F2F5-1592-62FB-3E28-C95AF085006E}"/>
              </a:ext>
            </a:extLst>
          </p:cNvPr>
          <p:cNvSpPr txBox="1">
            <a:spLocks noGrp="1"/>
          </p:cNvSpPr>
          <p:nvPr>
            <p:ph type="sldNum" idx="12"/>
          </p:nvPr>
        </p:nvSpPr>
        <p:spPr>
          <a:xfrm>
            <a:off x="3970938" y="8829967"/>
            <a:ext cx="3037840" cy="466345"/>
          </a:xfrm>
          <a:prstGeom prst="rect">
            <a:avLst/>
          </a:prstGeom>
          <a:noFill/>
          <a:ln>
            <a:noFill/>
          </a:ln>
        </p:spPr>
        <p:txBody>
          <a:bodyPr spcFirstLastPara="1" wrap="square" lIns="93162" tIns="46568" rIns="93162" bIns="46568" anchor="b" anchorCtr="0">
            <a:noAutofit/>
          </a:bodyPr>
          <a:lstStyle/>
          <a:p>
            <a:pPr defTabSz="931774">
              <a:buClr>
                <a:srgbClr val="000000"/>
              </a:buClr>
              <a:defRPr/>
            </a:pPr>
            <a:fld id="{00000000-1234-1234-1234-123412341234}" type="slidenum">
              <a:rPr lang="en-US" sz="1400" kern="0">
                <a:solidFill>
                  <a:srgbClr val="000000"/>
                </a:solidFill>
                <a:latin typeface="Arial"/>
                <a:cs typeface="Arial"/>
                <a:sym typeface="Arial"/>
              </a:rPr>
              <a:pPr defTabSz="931774">
                <a:buClr>
                  <a:srgbClr val="000000"/>
                </a:buClr>
                <a:defRPr/>
              </a:pPr>
              <a:t>87</a:t>
            </a:fld>
            <a:endParaRPr sz="1400" kern="0" dirty="0">
              <a:solidFill>
                <a:srgbClr val="000000"/>
              </a:solidFill>
              <a:latin typeface="Arial"/>
              <a:cs typeface="Arial"/>
              <a:sym typeface="Arial"/>
            </a:endParaRPr>
          </a:p>
        </p:txBody>
      </p:sp>
    </p:spTree>
    <p:extLst>
      <p:ext uri="{BB962C8B-B14F-4D97-AF65-F5344CB8AC3E}">
        <p14:creationId xmlns:p14="http://schemas.microsoft.com/office/powerpoint/2010/main" val="375119983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885A9E-2E12-4CD5-9891-690C0EFA10EC}" type="slidenum">
              <a:rPr lang="en-US" smtClean="0"/>
              <a:t>96</a:t>
            </a:fld>
            <a:endParaRPr lang="en-US" dirty="0"/>
          </a:p>
        </p:txBody>
      </p:sp>
    </p:spTree>
    <p:extLst>
      <p:ext uri="{BB962C8B-B14F-4D97-AF65-F5344CB8AC3E}">
        <p14:creationId xmlns:p14="http://schemas.microsoft.com/office/powerpoint/2010/main" val="39484248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7044350-5034-55AE-1C30-B1654EE5629B}"/>
              </a:ext>
            </a:extLst>
          </p:cNvPr>
          <p:cNvSpPr>
            <a:spLocks noGrp="1" noRot="1" noMove="1" noResize="1" noEditPoints="1" noAdjustHandles="1" noChangeArrowheads="1" noChangeShapeType="1"/>
          </p:cNvSpPr>
          <p:nvPr/>
        </p:nvSpPr>
        <p:spPr>
          <a:xfrm>
            <a:off x="0" y="-47094"/>
            <a:ext cx="12192000" cy="690509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descr="A black and blue background with small blue dots&#10;&#10;Description automatically generated">
            <a:extLst>
              <a:ext uri="{FF2B5EF4-FFF2-40B4-BE49-F238E27FC236}">
                <a16:creationId xmlns:a16="http://schemas.microsoft.com/office/drawing/2014/main" id="{4DD19543-CF47-2AAD-D4B4-73ECC6F4AF37}"/>
              </a:ext>
            </a:extLst>
          </p:cNvPr>
          <p:cNvPicPr>
            <a:picLocks noChangeAspect="1"/>
          </p:cNvPicPr>
          <p:nvPr/>
        </p:nvPicPr>
        <p:blipFill rotWithShape="1">
          <a:blip r:embed="rId2">
            <a:alphaModFix amt="5000"/>
            <a:extLst>
              <a:ext uri="{28A0092B-C50C-407E-A947-70E740481C1C}">
                <a14:useLocalDpi xmlns:a14="http://schemas.microsoft.com/office/drawing/2010/main" val="0"/>
              </a:ext>
            </a:extLst>
          </a:blip>
          <a:srcRect l="8906" t="15876" r="6859" b="7791"/>
          <a:stretch/>
        </p:blipFill>
        <p:spPr>
          <a:xfrm>
            <a:off x="1" y="-47093"/>
            <a:ext cx="12192000" cy="6905094"/>
          </a:xfrm>
          <a:prstGeom prst="rect">
            <a:avLst/>
          </a:prstGeom>
        </p:spPr>
      </p:pic>
      <p:sp>
        <p:nvSpPr>
          <p:cNvPr id="2" name="Title 1">
            <a:extLst>
              <a:ext uri="{FF2B5EF4-FFF2-40B4-BE49-F238E27FC236}">
                <a16:creationId xmlns:a16="http://schemas.microsoft.com/office/drawing/2014/main" id="{09742AB1-1666-12DB-11E1-01AD795D1966}"/>
              </a:ext>
            </a:extLst>
          </p:cNvPr>
          <p:cNvSpPr>
            <a:spLocks noGrp="1"/>
          </p:cNvSpPr>
          <p:nvPr>
            <p:ph type="ctrTitle"/>
          </p:nvPr>
        </p:nvSpPr>
        <p:spPr>
          <a:xfrm>
            <a:off x="4110446" y="1534329"/>
            <a:ext cx="7870044" cy="1894671"/>
          </a:xfrm>
        </p:spPr>
        <p:txBody>
          <a:bodyPr anchor="b"/>
          <a:lstStyle>
            <a:lvl1pPr algn="ctr">
              <a:defRPr sz="6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924FCD56-269B-20A5-50F3-A8BFD6B990B6}"/>
              </a:ext>
            </a:extLst>
          </p:cNvPr>
          <p:cNvSpPr>
            <a:spLocks noGrp="1"/>
          </p:cNvSpPr>
          <p:nvPr>
            <p:ph type="subTitle" idx="1"/>
          </p:nvPr>
        </p:nvSpPr>
        <p:spPr>
          <a:xfrm>
            <a:off x="4110446" y="3477941"/>
            <a:ext cx="7870044"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307A05F-6869-48B2-704D-A19D045B502F}"/>
              </a:ext>
            </a:extLst>
          </p:cNvPr>
          <p:cNvSpPr>
            <a:spLocks noGrp="1"/>
          </p:cNvSpPr>
          <p:nvPr>
            <p:ph type="dt" sz="half" idx="10"/>
          </p:nvPr>
        </p:nvSpPr>
        <p:spPr/>
        <p:txBody>
          <a:bodyPr/>
          <a:lstStyle/>
          <a:p>
            <a:fld id="{F23FE1F2-83DD-42AB-9B07-96816094418E}" type="datetimeFigureOut">
              <a:rPr lang="en-US" smtClean="0"/>
              <a:t>4/23/2026</a:t>
            </a:fld>
            <a:endParaRPr lang="en-US" dirty="0"/>
          </a:p>
        </p:txBody>
      </p:sp>
      <p:sp>
        <p:nvSpPr>
          <p:cNvPr id="5" name="Footer Placeholder 4">
            <a:extLst>
              <a:ext uri="{FF2B5EF4-FFF2-40B4-BE49-F238E27FC236}">
                <a16:creationId xmlns:a16="http://schemas.microsoft.com/office/drawing/2014/main" id="{D86070C5-1AB0-A54D-7848-BA33216E3A0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B154EA0-71AE-C50F-7462-40D79F844CAF}"/>
              </a:ext>
            </a:extLst>
          </p:cNvPr>
          <p:cNvSpPr>
            <a:spLocks noGrp="1"/>
          </p:cNvSpPr>
          <p:nvPr>
            <p:ph type="sldNum" sz="quarter" idx="12"/>
          </p:nvPr>
        </p:nvSpPr>
        <p:spPr/>
        <p:txBody>
          <a:bodyPr/>
          <a:lstStyle/>
          <a:p>
            <a:fld id="{A50053E6-4306-4E6B-9FE2-96BB12FDAC72}" type="slidenum">
              <a:rPr lang="en-US" smtClean="0"/>
              <a:pPr/>
              <a:t>‹#›</a:t>
            </a:fld>
            <a:endParaRPr lang="en-US" dirty="0"/>
          </a:p>
        </p:txBody>
      </p:sp>
      <p:pic>
        <p:nvPicPr>
          <p:cNvPr id="12" name="Picture 11" descr="A logo with a red apple&#10;&#10;Description automatically generated">
            <a:extLst>
              <a:ext uri="{FF2B5EF4-FFF2-40B4-BE49-F238E27FC236}">
                <a16:creationId xmlns:a16="http://schemas.microsoft.com/office/drawing/2014/main" id="{40814F15-CA79-667A-EDB8-F1A9720564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3708" y="1195476"/>
            <a:ext cx="3317931" cy="3867053"/>
          </a:xfrm>
          <a:prstGeom prst="rect">
            <a:avLst/>
          </a:prstGeom>
        </p:spPr>
      </p:pic>
    </p:spTree>
    <p:extLst>
      <p:ext uri="{BB962C8B-B14F-4D97-AF65-F5344CB8AC3E}">
        <p14:creationId xmlns:p14="http://schemas.microsoft.com/office/powerpoint/2010/main" val="19574283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42AB1-1666-12DB-11E1-01AD795D196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24FCD56-269B-20A5-50F3-A8BFD6B990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307A05F-6869-48B2-704D-A19D045B502F}"/>
              </a:ext>
            </a:extLst>
          </p:cNvPr>
          <p:cNvSpPr>
            <a:spLocks noGrp="1"/>
          </p:cNvSpPr>
          <p:nvPr>
            <p:ph type="dt" sz="half" idx="10"/>
          </p:nvPr>
        </p:nvSpPr>
        <p:spPr/>
        <p:txBody>
          <a:bodyPr/>
          <a:lstStyle/>
          <a:p>
            <a:fld id="{F23FE1F2-83DD-42AB-9B07-96816094418E}" type="datetimeFigureOut">
              <a:rPr lang="en-US" smtClean="0"/>
              <a:t>4/23/2026</a:t>
            </a:fld>
            <a:endParaRPr lang="en-US" dirty="0"/>
          </a:p>
        </p:txBody>
      </p:sp>
      <p:sp>
        <p:nvSpPr>
          <p:cNvPr id="5" name="Footer Placeholder 4">
            <a:extLst>
              <a:ext uri="{FF2B5EF4-FFF2-40B4-BE49-F238E27FC236}">
                <a16:creationId xmlns:a16="http://schemas.microsoft.com/office/drawing/2014/main" id="{D86070C5-1AB0-A54D-7848-BA33216E3A0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B154EA0-71AE-C50F-7462-40D79F844CAF}"/>
              </a:ext>
            </a:extLst>
          </p:cNvPr>
          <p:cNvSpPr>
            <a:spLocks noGrp="1"/>
          </p:cNvSpPr>
          <p:nvPr>
            <p:ph type="sldNum" sz="quarter" idx="12"/>
          </p:nvPr>
        </p:nvSpPr>
        <p:spPr/>
        <p:txBody>
          <a:bodyPr/>
          <a:lstStyle/>
          <a:p>
            <a:fld id="{A50053E6-4306-4E6B-9FE2-96BB12FDAC72}" type="slidenum">
              <a:rPr lang="en-US" smtClean="0"/>
              <a:t>‹#›</a:t>
            </a:fld>
            <a:endParaRPr lang="en-US" dirty="0"/>
          </a:p>
        </p:txBody>
      </p:sp>
    </p:spTree>
    <p:extLst>
      <p:ext uri="{BB962C8B-B14F-4D97-AF65-F5344CB8AC3E}">
        <p14:creationId xmlns:p14="http://schemas.microsoft.com/office/powerpoint/2010/main" val="42035619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0581F-2A70-A0D4-9C82-62035A5EE3B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64538C1-CA67-FE5D-D9B4-EC7D5D40D9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DDDF25-3B23-3CEF-A0EF-16030249BB3F}"/>
              </a:ext>
            </a:extLst>
          </p:cNvPr>
          <p:cNvSpPr>
            <a:spLocks noGrp="1"/>
          </p:cNvSpPr>
          <p:nvPr>
            <p:ph type="dt" sz="half" idx="10"/>
          </p:nvPr>
        </p:nvSpPr>
        <p:spPr/>
        <p:txBody>
          <a:bodyPr/>
          <a:lstStyle/>
          <a:p>
            <a:fld id="{F23FE1F2-83DD-42AB-9B07-96816094418E}" type="datetimeFigureOut">
              <a:rPr lang="en-US" smtClean="0"/>
              <a:t>4/23/2026</a:t>
            </a:fld>
            <a:endParaRPr lang="en-US" dirty="0"/>
          </a:p>
        </p:txBody>
      </p:sp>
      <p:sp>
        <p:nvSpPr>
          <p:cNvPr id="5" name="Footer Placeholder 4">
            <a:extLst>
              <a:ext uri="{FF2B5EF4-FFF2-40B4-BE49-F238E27FC236}">
                <a16:creationId xmlns:a16="http://schemas.microsoft.com/office/drawing/2014/main" id="{95BA406A-D844-BEA0-5328-1903F5CC02B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CE905F0-9C33-CDD4-3D08-853F236D00E7}"/>
              </a:ext>
            </a:extLst>
          </p:cNvPr>
          <p:cNvSpPr>
            <a:spLocks noGrp="1"/>
          </p:cNvSpPr>
          <p:nvPr>
            <p:ph type="sldNum" sz="quarter" idx="12"/>
          </p:nvPr>
        </p:nvSpPr>
        <p:spPr/>
        <p:txBody>
          <a:bodyPr/>
          <a:lstStyle/>
          <a:p>
            <a:fld id="{A50053E6-4306-4E6B-9FE2-96BB12FDAC72}" type="slidenum">
              <a:rPr lang="en-US" smtClean="0"/>
              <a:t>‹#›</a:t>
            </a:fld>
            <a:endParaRPr lang="en-US" dirty="0"/>
          </a:p>
        </p:txBody>
      </p:sp>
    </p:spTree>
    <p:extLst>
      <p:ext uri="{BB962C8B-B14F-4D97-AF65-F5344CB8AC3E}">
        <p14:creationId xmlns:p14="http://schemas.microsoft.com/office/powerpoint/2010/main" val="9527425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EF6E3-939B-1337-5F5D-DD43116520D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87D2EAC-4B4E-F3BA-80E0-E1A197F89BB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B9A0293-092B-B5A2-6EFD-14190232ED91}"/>
              </a:ext>
            </a:extLst>
          </p:cNvPr>
          <p:cNvSpPr>
            <a:spLocks noGrp="1"/>
          </p:cNvSpPr>
          <p:nvPr>
            <p:ph type="dt" sz="half" idx="10"/>
          </p:nvPr>
        </p:nvSpPr>
        <p:spPr/>
        <p:txBody>
          <a:bodyPr/>
          <a:lstStyle/>
          <a:p>
            <a:fld id="{F23FE1F2-83DD-42AB-9B07-96816094418E}" type="datetimeFigureOut">
              <a:rPr lang="en-US" smtClean="0"/>
              <a:t>4/23/2026</a:t>
            </a:fld>
            <a:endParaRPr lang="en-US" dirty="0"/>
          </a:p>
        </p:txBody>
      </p:sp>
      <p:sp>
        <p:nvSpPr>
          <p:cNvPr id="5" name="Footer Placeholder 4">
            <a:extLst>
              <a:ext uri="{FF2B5EF4-FFF2-40B4-BE49-F238E27FC236}">
                <a16:creationId xmlns:a16="http://schemas.microsoft.com/office/drawing/2014/main" id="{1F9CAABC-50EE-9E83-D12C-6C3F94BD2DD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7E42E81-3745-9E98-5277-79BFAB987D78}"/>
              </a:ext>
            </a:extLst>
          </p:cNvPr>
          <p:cNvSpPr>
            <a:spLocks noGrp="1"/>
          </p:cNvSpPr>
          <p:nvPr>
            <p:ph type="sldNum" sz="quarter" idx="12"/>
          </p:nvPr>
        </p:nvSpPr>
        <p:spPr/>
        <p:txBody>
          <a:bodyPr/>
          <a:lstStyle/>
          <a:p>
            <a:fld id="{A50053E6-4306-4E6B-9FE2-96BB12FDAC72}" type="slidenum">
              <a:rPr lang="en-US" smtClean="0"/>
              <a:t>‹#›</a:t>
            </a:fld>
            <a:endParaRPr lang="en-US" dirty="0"/>
          </a:p>
        </p:txBody>
      </p:sp>
    </p:spTree>
    <p:extLst>
      <p:ext uri="{BB962C8B-B14F-4D97-AF65-F5344CB8AC3E}">
        <p14:creationId xmlns:p14="http://schemas.microsoft.com/office/powerpoint/2010/main" val="29432035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37765-3F40-AA8D-7218-86240205F21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AFA3FC1-CA9B-08A3-3E4E-EB06F8002D1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3AC590D-99BE-C203-5AA3-F93298A9BB2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F65CC51-B9CC-A8BF-6E29-5505A524E65B}"/>
              </a:ext>
            </a:extLst>
          </p:cNvPr>
          <p:cNvSpPr>
            <a:spLocks noGrp="1"/>
          </p:cNvSpPr>
          <p:nvPr>
            <p:ph type="dt" sz="half" idx="10"/>
          </p:nvPr>
        </p:nvSpPr>
        <p:spPr/>
        <p:txBody>
          <a:bodyPr/>
          <a:lstStyle/>
          <a:p>
            <a:fld id="{F23FE1F2-83DD-42AB-9B07-96816094418E}" type="datetimeFigureOut">
              <a:rPr lang="en-US" smtClean="0"/>
              <a:t>4/23/2026</a:t>
            </a:fld>
            <a:endParaRPr lang="en-US" dirty="0"/>
          </a:p>
        </p:txBody>
      </p:sp>
      <p:sp>
        <p:nvSpPr>
          <p:cNvPr id="6" name="Footer Placeholder 5">
            <a:extLst>
              <a:ext uri="{FF2B5EF4-FFF2-40B4-BE49-F238E27FC236}">
                <a16:creationId xmlns:a16="http://schemas.microsoft.com/office/drawing/2014/main" id="{A1D0E768-B014-586F-AC29-3E2F635789B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FC6A67F-29A6-2A59-689F-CAF084A4FE7E}"/>
              </a:ext>
            </a:extLst>
          </p:cNvPr>
          <p:cNvSpPr>
            <a:spLocks noGrp="1"/>
          </p:cNvSpPr>
          <p:nvPr>
            <p:ph type="sldNum" sz="quarter" idx="12"/>
          </p:nvPr>
        </p:nvSpPr>
        <p:spPr/>
        <p:txBody>
          <a:bodyPr/>
          <a:lstStyle/>
          <a:p>
            <a:fld id="{A50053E6-4306-4E6B-9FE2-96BB12FDAC72}" type="slidenum">
              <a:rPr lang="en-US" smtClean="0"/>
              <a:t>‹#›</a:t>
            </a:fld>
            <a:endParaRPr lang="en-US" dirty="0"/>
          </a:p>
        </p:txBody>
      </p:sp>
    </p:spTree>
    <p:extLst>
      <p:ext uri="{BB962C8B-B14F-4D97-AF65-F5344CB8AC3E}">
        <p14:creationId xmlns:p14="http://schemas.microsoft.com/office/powerpoint/2010/main" val="29016555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3DDDB-E84A-998F-223B-51DD2E27790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1C2DB8A-4150-66A1-F4FD-1015662BCFD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3E6A675-6E78-C29E-75D2-6051569EB87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A1B5485-3DBA-7C7B-9038-CC5743A6C1D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7642BCE-AFB0-CE3E-36EE-65EE055AFB7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2320CBF-94F8-C161-1078-6395CC803499}"/>
              </a:ext>
            </a:extLst>
          </p:cNvPr>
          <p:cNvSpPr>
            <a:spLocks noGrp="1"/>
          </p:cNvSpPr>
          <p:nvPr>
            <p:ph type="dt" sz="half" idx="10"/>
          </p:nvPr>
        </p:nvSpPr>
        <p:spPr/>
        <p:txBody>
          <a:bodyPr/>
          <a:lstStyle/>
          <a:p>
            <a:fld id="{F23FE1F2-83DD-42AB-9B07-96816094418E}" type="datetimeFigureOut">
              <a:rPr lang="en-US" smtClean="0"/>
              <a:t>4/23/2026</a:t>
            </a:fld>
            <a:endParaRPr lang="en-US" dirty="0"/>
          </a:p>
        </p:txBody>
      </p:sp>
      <p:sp>
        <p:nvSpPr>
          <p:cNvPr id="8" name="Footer Placeholder 7">
            <a:extLst>
              <a:ext uri="{FF2B5EF4-FFF2-40B4-BE49-F238E27FC236}">
                <a16:creationId xmlns:a16="http://schemas.microsoft.com/office/drawing/2014/main" id="{12946E25-0CF5-F057-F5F4-A5F6C06A67CA}"/>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0C305BF8-3FA0-5552-64B7-D80B0120C475}"/>
              </a:ext>
            </a:extLst>
          </p:cNvPr>
          <p:cNvSpPr>
            <a:spLocks noGrp="1"/>
          </p:cNvSpPr>
          <p:nvPr>
            <p:ph type="sldNum" sz="quarter" idx="12"/>
          </p:nvPr>
        </p:nvSpPr>
        <p:spPr/>
        <p:txBody>
          <a:bodyPr/>
          <a:lstStyle/>
          <a:p>
            <a:fld id="{A50053E6-4306-4E6B-9FE2-96BB12FDAC72}" type="slidenum">
              <a:rPr lang="en-US" smtClean="0"/>
              <a:t>‹#›</a:t>
            </a:fld>
            <a:endParaRPr lang="en-US" dirty="0"/>
          </a:p>
        </p:txBody>
      </p:sp>
    </p:spTree>
    <p:extLst>
      <p:ext uri="{BB962C8B-B14F-4D97-AF65-F5344CB8AC3E}">
        <p14:creationId xmlns:p14="http://schemas.microsoft.com/office/powerpoint/2010/main" val="1222045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DAF13-9FD6-DB5F-E172-4C168BE7E3E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6D20757-0C3A-3F8D-B2B1-107000465406}"/>
              </a:ext>
            </a:extLst>
          </p:cNvPr>
          <p:cNvSpPr>
            <a:spLocks noGrp="1"/>
          </p:cNvSpPr>
          <p:nvPr>
            <p:ph type="dt" sz="half" idx="10"/>
          </p:nvPr>
        </p:nvSpPr>
        <p:spPr/>
        <p:txBody>
          <a:bodyPr/>
          <a:lstStyle/>
          <a:p>
            <a:fld id="{F23FE1F2-83DD-42AB-9B07-96816094418E}" type="datetimeFigureOut">
              <a:rPr lang="en-US" smtClean="0"/>
              <a:t>4/23/2026</a:t>
            </a:fld>
            <a:endParaRPr lang="en-US" dirty="0"/>
          </a:p>
        </p:txBody>
      </p:sp>
      <p:sp>
        <p:nvSpPr>
          <p:cNvPr id="4" name="Footer Placeholder 3">
            <a:extLst>
              <a:ext uri="{FF2B5EF4-FFF2-40B4-BE49-F238E27FC236}">
                <a16:creationId xmlns:a16="http://schemas.microsoft.com/office/drawing/2014/main" id="{F4AAE0F2-0E33-3743-BC7F-7D155372E6F2}"/>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96E4E7B-FE20-660C-EF14-BF0AD5005D40}"/>
              </a:ext>
            </a:extLst>
          </p:cNvPr>
          <p:cNvSpPr>
            <a:spLocks noGrp="1"/>
          </p:cNvSpPr>
          <p:nvPr>
            <p:ph type="sldNum" sz="quarter" idx="12"/>
          </p:nvPr>
        </p:nvSpPr>
        <p:spPr/>
        <p:txBody>
          <a:bodyPr/>
          <a:lstStyle/>
          <a:p>
            <a:fld id="{A50053E6-4306-4E6B-9FE2-96BB12FDAC72}" type="slidenum">
              <a:rPr lang="en-US" smtClean="0"/>
              <a:t>‹#›</a:t>
            </a:fld>
            <a:endParaRPr lang="en-US" dirty="0"/>
          </a:p>
        </p:txBody>
      </p:sp>
    </p:spTree>
    <p:extLst>
      <p:ext uri="{BB962C8B-B14F-4D97-AF65-F5344CB8AC3E}">
        <p14:creationId xmlns:p14="http://schemas.microsoft.com/office/powerpoint/2010/main" val="19896449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05990EA-4648-70F0-48D0-4D41F2112837}"/>
              </a:ext>
            </a:extLst>
          </p:cNvPr>
          <p:cNvSpPr>
            <a:spLocks noGrp="1"/>
          </p:cNvSpPr>
          <p:nvPr>
            <p:ph type="dt" sz="half" idx="10"/>
          </p:nvPr>
        </p:nvSpPr>
        <p:spPr/>
        <p:txBody>
          <a:bodyPr/>
          <a:lstStyle/>
          <a:p>
            <a:fld id="{F23FE1F2-83DD-42AB-9B07-96816094418E}" type="datetimeFigureOut">
              <a:rPr lang="en-US" smtClean="0"/>
              <a:t>4/23/2026</a:t>
            </a:fld>
            <a:endParaRPr lang="en-US" dirty="0"/>
          </a:p>
        </p:txBody>
      </p:sp>
      <p:sp>
        <p:nvSpPr>
          <p:cNvPr id="3" name="Footer Placeholder 2">
            <a:extLst>
              <a:ext uri="{FF2B5EF4-FFF2-40B4-BE49-F238E27FC236}">
                <a16:creationId xmlns:a16="http://schemas.microsoft.com/office/drawing/2014/main" id="{F68C4B95-83B4-1643-00E3-6D928FB44207}"/>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0828431D-5DCB-1128-E370-27533C80A7AF}"/>
              </a:ext>
            </a:extLst>
          </p:cNvPr>
          <p:cNvSpPr>
            <a:spLocks noGrp="1"/>
          </p:cNvSpPr>
          <p:nvPr>
            <p:ph type="sldNum" sz="quarter" idx="12"/>
          </p:nvPr>
        </p:nvSpPr>
        <p:spPr/>
        <p:txBody>
          <a:bodyPr/>
          <a:lstStyle/>
          <a:p>
            <a:fld id="{A50053E6-4306-4E6B-9FE2-96BB12FDAC72}" type="slidenum">
              <a:rPr lang="en-US" smtClean="0"/>
              <a:t>‹#›</a:t>
            </a:fld>
            <a:endParaRPr lang="en-US" dirty="0"/>
          </a:p>
        </p:txBody>
      </p:sp>
    </p:spTree>
    <p:extLst>
      <p:ext uri="{BB962C8B-B14F-4D97-AF65-F5344CB8AC3E}">
        <p14:creationId xmlns:p14="http://schemas.microsoft.com/office/powerpoint/2010/main" val="3762578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A67C8-8EB1-BE2D-122A-2541BF1F7D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282641A-9BC8-CB88-9167-491C7AE3FFB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EF09AFC-B360-FDE7-15D6-4D7A6057C4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DB7538E-914D-8FCA-C942-A9DDA2BE1734}"/>
              </a:ext>
            </a:extLst>
          </p:cNvPr>
          <p:cNvSpPr>
            <a:spLocks noGrp="1"/>
          </p:cNvSpPr>
          <p:nvPr>
            <p:ph type="dt" sz="half" idx="10"/>
          </p:nvPr>
        </p:nvSpPr>
        <p:spPr/>
        <p:txBody>
          <a:bodyPr/>
          <a:lstStyle/>
          <a:p>
            <a:fld id="{F23FE1F2-83DD-42AB-9B07-96816094418E}" type="datetimeFigureOut">
              <a:rPr lang="en-US" smtClean="0"/>
              <a:t>4/23/2026</a:t>
            </a:fld>
            <a:endParaRPr lang="en-US" dirty="0"/>
          </a:p>
        </p:txBody>
      </p:sp>
      <p:sp>
        <p:nvSpPr>
          <p:cNvPr id="6" name="Footer Placeholder 5">
            <a:extLst>
              <a:ext uri="{FF2B5EF4-FFF2-40B4-BE49-F238E27FC236}">
                <a16:creationId xmlns:a16="http://schemas.microsoft.com/office/drawing/2014/main" id="{23382BC0-E8EB-4EBF-EC4C-217056E298B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02B2A72-735A-B601-6BD3-A5BA1B01ED3B}"/>
              </a:ext>
            </a:extLst>
          </p:cNvPr>
          <p:cNvSpPr>
            <a:spLocks noGrp="1"/>
          </p:cNvSpPr>
          <p:nvPr>
            <p:ph type="sldNum" sz="quarter" idx="12"/>
          </p:nvPr>
        </p:nvSpPr>
        <p:spPr/>
        <p:txBody>
          <a:bodyPr/>
          <a:lstStyle/>
          <a:p>
            <a:fld id="{A50053E6-4306-4E6B-9FE2-96BB12FDAC72}" type="slidenum">
              <a:rPr lang="en-US" smtClean="0"/>
              <a:t>‹#›</a:t>
            </a:fld>
            <a:endParaRPr lang="en-US" dirty="0"/>
          </a:p>
        </p:txBody>
      </p:sp>
    </p:spTree>
    <p:extLst>
      <p:ext uri="{BB962C8B-B14F-4D97-AF65-F5344CB8AC3E}">
        <p14:creationId xmlns:p14="http://schemas.microsoft.com/office/powerpoint/2010/main" val="5371334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8BF14-79E3-B132-ACB6-6F6979A688F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F47156C-672F-BED5-1D86-28A177B511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E369C64A-8E7B-5FE6-3260-F0EE333AF7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93FCCD-B19E-DA58-785E-A86C13F0540B}"/>
              </a:ext>
            </a:extLst>
          </p:cNvPr>
          <p:cNvSpPr>
            <a:spLocks noGrp="1"/>
          </p:cNvSpPr>
          <p:nvPr>
            <p:ph type="dt" sz="half" idx="10"/>
          </p:nvPr>
        </p:nvSpPr>
        <p:spPr/>
        <p:txBody>
          <a:bodyPr/>
          <a:lstStyle/>
          <a:p>
            <a:fld id="{F23FE1F2-83DD-42AB-9B07-96816094418E}" type="datetimeFigureOut">
              <a:rPr lang="en-US" smtClean="0"/>
              <a:t>4/23/2026</a:t>
            </a:fld>
            <a:endParaRPr lang="en-US" dirty="0"/>
          </a:p>
        </p:txBody>
      </p:sp>
      <p:sp>
        <p:nvSpPr>
          <p:cNvPr id="6" name="Footer Placeholder 5">
            <a:extLst>
              <a:ext uri="{FF2B5EF4-FFF2-40B4-BE49-F238E27FC236}">
                <a16:creationId xmlns:a16="http://schemas.microsoft.com/office/drawing/2014/main" id="{4A24EBF4-EB6E-E409-1E45-8DE033E4EB7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7F8C7A3-FD08-3E30-1785-F2CC67FFE231}"/>
              </a:ext>
            </a:extLst>
          </p:cNvPr>
          <p:cNvSpPr>
            <a:spLocks noGrp="1"/>
          </p:cNvSpPr>
          <p:nvPr>
            <p:ph type="sldNum" sz="quarter" idx="12"/>
          </p:nvPr>
        </p:nvSpPr>
        <p:spPr/>
        <p:txBody>
          <a:bodyPr/>
          <a:lstStyle/>
          <a:p>
            <a:fld id="{A50053E6-4306-4E6B-9FE2-96BB12FDAC72}" type="slidenum">
              <a:rPr lang="en-US" smtClean="0"/>
              <a:t>‹#›</a:t>
            </a:fld>
            <a:endParaRPr lang="en-US" dirty="0"/>
          </a:p>
        </p:txBody>
      </p:sp>
    </p:spTree>
    <p:extLst>
      <p:ext uri="{BB962C8B-B14F-4D97-AF65-F5344CB8AC3E}">
        <p14:creationId xmlns:p14="http://schemas.microsoft.com/office/powerpoint/2010/main" val="15806328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96776-F14D-1B49-5C90-14324F91477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88A806D-EE95-2239-9A6E-53695592BDF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7EB12C-50FA-3A21-BC4C-91A4EDBF1876}"/>
              </a:ext>
            </a:extLst>
          </p:cNvPr>
          <p:cNvSpPr>
            <a:spLocks noGrp="1"/>
          </p:cNvSpPr>
          <p:nvPr>
            <p:ph type="dt" sz="half" idx="10"/>
          </p:nvPr>
        </p:nvSpPr>
        <p:spPr/>
        <p:txBody>
          <a:bodyPr/>
          <a:lstStyle/>
          <a:p>
            <a:fld id="{F23FE1F2-83DD-42AB-9B07-96816094418E}" type="datetimeFigureOut">
              <a:rPr lang="en-US" smtClean="0"/>
              <a:t>4/23/2026</a:t>
            </a:fld>
            <a:endParaRPr lang="en-US" dirty="0"/>
          </a:p>
        </p:txBody>
      </p:sp>
      <p:sp>
        <p:nvSpPr>
          <p:cNvPr id="5" name="Footer Placeholder 4">
            <a:extLst>
              <a:ext uri="{FF2B5EF4-FFF2-40B4-BE49-F238E27FC236}">
                <a16:creationId xmlns:a16="http://schemas.microsoft.com/office/drawing/2014/main" id="{0E131E2D-8744-4D6F-0AE1-477035E18E1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67DA269-7853-AF19-C30E-4B14129F293B}"/>
              </a:ext>
            </a:extLst>
          </p:cNvPr>
          <p:cNvSpPr>
            <a:spLocks noGrp="1"/>
          </p:cNvSpPr>
          <p:nvPr>
            <p:ph type="sldNum" sz="quarter" idx="12"/>
          </p:nvPr>
        </p:nvSpPr>
        <p:spPr/>
        <p:txBody>
          <a:bodyPr/>
          <a:lstStyle/>
          <a:p>
            <a:fld id="{A50053E6-4306-4E6B-9FE2-96BB12FDAC72}" type="slidenum">
              <a:rPr lang="en-US" smtClean="0"/>
              <a:t>‹#›</a:t>
            </a:fld>
            <a:endParaRPr lang="en-US" dirty="0"/>
          </a:p>
        </p:txBody>
      </p:sp>
    </p:spTree>
    <p:extLst>
      <p:ext uri="{BB962C8B-B14F-4D97-AF65-F5344CB8AC3E}">
        <p14:creationId xmlns:p14="http://schemas.microsoft.com/office/powerpoint/2010/main" val="40428609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1B4C658-45D8-724F-32F9-67F6A797634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7DD1D50-0B02-E128-63AD-34FEDBD20AA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B405FF-4AB3-82A1-2438-C88C932C4CBF}"/>
              </a:ext>
            </a:extLst>
          </p:cNvPr>
          <p:cNvSpPr>
            <a:spLocks noGrp="1"/>
          </p:cNvSpPr>
          <p:nvPr>
            <p:ph type="dt" sz="half" idx="10"/>
          </p:nvPr>
        </p:nvSpPr>
        <p:spPr/>
        <p:txBody>
          <a:bodyPr/>
          <a:lstStyle/>
          <a:p>
            <a:fld id="{F23FE1F2-83DD-42AB-9B07-96816094418E}" type="datetimeFigureOut">
              <a:rPr lang="en-US" smtClean="0"/>
              <a:t>4/23/2026</a:t>
            </a:fld>
            <a:endParaRPr lang="en-US" dirty="0"/>
          </a:p>
        </p:txBody>
      </p:sp>
      <p:sp>
        <p:nvSpPr>
          <p:cNvPr id="5" name="Footer Placeholder 4">
            <a:extLst>
              <a:ext uri="{FF2B5EF4-FFF2-40B4-BE49-F238E27FC236}">
                <a16:creationId xmlns:a16="http://schemas.microsoft.com/office/drawing/2014/main" id="{B8EF48EB-B36C-0D2E-BFBC-43BFF96C47E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72C0C6A-9716-D4BB-4E9D-7E25569BD150}"/>
              </a:ext>
            </a:extLst>
          </p:cNvPr>
          <p:cNvSpPr>
            <a:spLocks noGrp="1"/>
          </p:cNvSpPr>
          <p:nvPr>
            <p:ph type="sldNum" sz="quarter" idx="12"/>
          </p:nvPr>
        </p:nvSpPr>
        <p:spPr/>
        <p:txBody>
          <a:bodyPr/>
          <a:lstStyle/>
          <a:p>
            <a:fld id="{A50053E6-4306-4E6B-9FE2-96BB12FDAC72}" type="slidenum">
              <a:rPr lang="en-US" smtClean="0"/>
              <a:t>‹#›</a:t>
            </a:fld>
            <a:endParaRPr lang="en-US" dirty="0"/>
          </a:p>
        </p:txBody>
      </p:sp>
    </p:spTree>
    <p:extLst>
      <p:ext uri="{BB962C8B-B14F-4D97-AF65-F5344CB8AC3E}">
        <p14:creationId xmlns:p14="http://schemas.microsoft.com/office/powerpoint/2010/main" val="38749436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E3714B2-19CB-431F-B437-44BCD2DB14F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54398FE-8838-72D3-1E8E-10F3A0D6674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F15378-7BA1-7D12-C21C-1C54F04DC5D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23FE1F2-83DD-42AB-9B07-96816094418E}" type="datetimeFigureOut">
              <a:rPr lang="en-US" smtClean="0"/>
              <a:t>4/23/2026</a:t>
            </a:fld>
            <a:endParaRPr lang="en-US" dirty="0"/>
          </a:p>
        </p:txBody>
      </p:sp>
      <p:sp>
        <p:nvSpPr>
          <p:cNvPr id="5" name="Footer Placeholder 4">
            <a:extLst>
              <a:ext uri="{FF2B5EF4-FFF2-40B4-BE49-F238E27FC236}">
                <a16:creationId xmlns:a16="http://schemas.microsoft.com/office/drawing/2014/main" id="{78B9C6EB-045D-6834-1575-DCA47CF914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BDAD8181-C999-75A1-5380-39DBEE1DBC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50053E6-4306-4E6B-9FE2-96BB12FDAC72}" type="slidenum">
              <a:rPr lang="en-US" smtClean="0"/>
              <a:t>‹#›</a:t>
            </a:fld>
            <a:endParaRPr lang="en-US" dirty="0"/>
          </a:p>
        </p:txBody>
      </p:sp>
      <p:sp>
        <p:nvSpPr>
          <p:cNvPr id="7" name="Rectangle 6">
            <a:extLst>
              <a:ext uri="{FF2B5EF4-FFF2-40B4-BE49-F238E27FC236}">
                <a16:creationId xmlns:a16="http://schemas.microsoft.com/office/drawing/2014/main" id="{7DBC2D3D-EEBC-C35B-DCE8-44C521993FF2}"/>
              </a:ext>
            </a:extLst>
          </p:cNvPr>
          <p:cNvSpPr/>
          <p:nvPr/>
        </p:nvSpPr>
        <p:spPr>
          <a:xfrm>
            <a:off x="0" y="-21435"/>
            <a:ext cx="4064000" cy="31591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8956341E-8C05-96F1-C3F3-0937F2E888CC}"/>
              </a:ext>
            </a:extLst>
          </p:cNvPr>
          <p:cNvSpPr/>
          <p:nvPr/>
        </p:nvSpPr>
        <p:spPr>
          <a:xfrm>
            <a:off x="4064000" y="-21435"/>
            <a:ext cx="4064000" cy="31591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DA8DDFC5-90A9-D59F-4390-BE3FC7D28566}"/>
              </a:ext>
            </a:extLst>
          </p:cNvPr>
          <p:cNvSpPr/>
          <p:nvPr/>
        </p:nvSpPr>
        <p:spPr>
          <a:xfrm>
            <a:off x="8128000" y="-21435"/>
            <a:ext cx="4064000" cy="315919"/>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A white apple with a leaf&#10;&#10;Description automatically generated">
            <a:extLst>
              <a:ext uri="{FF2B5EF4-FFF2-40B4-BE49-F238E27FC236}">
                <a16:creationId xmlns:a16="http://schemas.microsoft.com/office/drawing/2014/main" id="{4C10EAD1-C212-05C4-9AB3-AFFCF4DD626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48168" y="-68528"/>
            <a:ext cx="406936" cy="406936"/>
          </a:xfrm>
          <a:prstGeom prst="rect">
            <a:avLst/>
          </a:prstGeom>
        </p:spPr>
      </p:pic>
    </p:spTree>
    <p:extLst>
      <p:ext uri="{BB962C8B-B14F-4D97-AF65-F5344CB8AC3E}">
        <p14:creationId xmlns:p14="http://schemas.microsoft.com/office/powerpoint/2010/main" val="1066467682"/>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b="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image" Target="../media/image12.png"/><Relationship Id="rId4" Type="http://schemas.openxmlformats.org/officeDocument/2006/relationships/image" Target="../media/image11.png"/></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image" Target="../media/image12.png"/><Relationship Id="rId4" Type="http://schemas.openxmlformats.org/officeDocument/2006/relationships/image" Target="../media/image11.png"/></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9.png"/><Relationship Id="rId1" Type="http://schemas.openxmlformats.org/officeDocument/2006/relationships/slideLayout" Target="../slideLayouts/slideLayout9.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0.xml"/><Relationship Id="rId1"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1.xml"/><Relationship Id="rId1" Type="http://schemas.openxmlformats.org/officeDocument/2006/relationships/slideLayout" Target="../slideLayouts/slideLayout9.xml"/></Relationships>
</file>

<file path=ppt/slides/_rels/slide5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_rels/slide5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5.xml"/><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6.xml"/><Relationship Id="rId1" Type="http://schemas.openxmlformats.org/officeDocument/2006/relationships/slideLayout" Target="../slideLayouts/slideLayout8.xml"/><Relationship Id="rId4" Type="http://schemas.openxmlformats.org/officeDocument/2006/relationships/image" Target="../media/image28.pn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8.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8.xml"/><Relationship Id="rId4" Type="http://schemas.openxmlformats.org/officeDocument/2006/relationships/image" Target="../media/image31.png"/></Relationships>
</file>

<file path=ppt/slides/_rels/slide6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4.xml"/><Relationship Id="rId1" Type="http://schemas.openxmlformats.org/officeDocument/2006/relationships/slideLayout" Target="../slideLayouts/slideLayout8.xml"/></Relationships>
</file>

<file path=ppt/slides/_rels/slide70.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45.xml"/><Relationship Id="rId1" Type="http://schemas.openxmlformats.org/officeDocument/2006/relationships/slideLayout" Target="../slideLayouts/slideLayout8.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 Id="rId9" Type="http://schemas.openxmlformats.org/officeDocument/2006/relationships/image" Target="../media/image37.png"/></Relationships>
</file>

<file path=ppt/slides/_rels/slide71.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46.xml"/><Relationship Id="rId1" Type="http://schemas.openxmlformats.org/officeDocument/2006/relationships/slideLayout" Target="../slideLayouts/slideLayout8.xml"/><Relationship Id="rId6" Type="http://schemas.openxmlformats.org/officeDocument/2006/relationships/image" Target="../media/image41.png"/><Relationship Id="rId11" Type="http://schemas.openxmlformats.org/officeDocument/2006/relationships/image" Target="../media/image37.png"/><Relationship Id="rId5" Type="http://schemas.openxmlformats.org/officeDocument/2006/relationships/image" Target="../media/image40.png"/><Relationship Id="rId10" Type="http://schemas.openxmlformats.org/officeDocument/2006/relationships/image" Target="../media/image45.png"/><Relationship Id="rId4" Type="http://schemas.openxmlformats.org/officeDocument/2006/relationships/image" Target="../media/image39.png"/><Relationship Id="rId9" Type="http://schemas.openxmlformats.org/officeDocument/2006/relationships/image" Target="../media/image44.png"/></Relationships>
</file>

<file path=ppt/slides/_rels/slide72.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37.png"/><Relationship Id="rId3" Type="http://schemas.openxmlformats.org/officeDocument/2006/relationships/image" Target="../media/image46.png"/><Relationship Id="rId7" Type="http://schemas.openxmlformats.org/officeDocument/2006/relationships/image" Target="../media/image44.png"/><Relationship Id="rId12" Type="http://schemas.openxmlformats.org/officeDocument/2006/relationships/image" Target="../media/image41.png"/><Relationship Id="rId2" Type="http://schemas.openxmlformats.org/officeDocument/2006/relationships/notesSlide" Target="../notesSlides/notesSlide47.xml"/><Relationship Id="rId1" Type="http://schemas.openxmlformats.org/officeDocument/2006/relationships/slideLayout" Target="../slideLayouts/slideLayout8.xml"/><Relationship Id="rId6" Type="http://schemas.openxmlformats.org/officeDocument/2006/relationships/image" Target="../media/image45.png"/><Relationship Id="rId11" Type="http://schemas.openxmlformats.org/officeDocument/2006/relationships/image" Target="../media/image40.png"/><Relationship Id="rId5" Type="http://schemas.openxmlformats.org/officeDocument/2006/relationships/image" Target="../media/image43.jpeg"/><Relationship Id="rId10" Type="http://schemas.openxmlformats.org/officeDocument/2006/relationships/image" Target="../media/image39.png"/><Relationship Id="rId4" Type="http://schemas.openxmlformats.org/officeDocument/2006/relationships/image" Target="../media/image42.png"/><Relationship Id="rId9" Type="http://schemas.openxmlformats.org/officeDocument/2006/relationships/image" Target="../media/image38.png"/></Relationships>
</file>

<file path=ppt/slides/_rels/slide7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9.xml"/><Relationship Id="rId1" Type="http://schemas.openxmlformats.org/officeDocument/2006/relationships/slideLayout" Target="../slideLayouts/slideLayout8.xml"/><Relationship Id="rId4" Type="http://schemas.openxmlformats.org/officeDocument/2006/relationships/image" Target="../media/image50.png"/></Relationships>
</file>

<file path=ppt/slides/_rels/slide7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0.xml"/><Relationship Id="rId1" Type="http://schemas.openxmlformats.org/officeDocument/2006/relationships/slideLayout" Target="../slideLayouts/slideLayout8.xml"/><Relationship Id="rId4" Type="http://schemas.openxmlformats.org/officeDocument/2006/relationships/image" Target="../media/image50.png"/></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8.xml"/></Relationships>
</file>

<file path=ppt/slides/_rels/slide7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3.xml"/><Relationship Id="rId1" Type="http://schemas.openxmlformats.org/officeDocument/2006/relationships/slideLayout" Target="../slideLayouts/slideLayout8.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79.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55.xml"/><Relationship Id="rId1" Type="http://schemas.openxmlformats.org/officeDocument/2006/relationships/slideLayout" Target="../slideLayouts/slideLayout8.xml"/><Relationship Id="rId5" Type="http://schemas.openxmlformats.org/officeDocument/2006/relationships/image" Target="../media/image30.png"/><Relationship Id="rId4" Type="http://schemas.openxmlformats.org/officeDocument/2006/relationships/image" Target="../media/image31.png"/></Relationships>
</file>

<file path=ppt/slides/_rels/slide8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7.xml"/><Relationship Id="rId1" Type="http://schemas.openxmlformats.org/officeDocument/2006/relationships/slideLayout" Target="../slideLayouts/slideLayout3.xml"/><Relationship Id="rId5" Type="http://schemas.openxmlformats.org/officeDocument/2006/relationships/image" Target="../media/image58.jpeg"/><Relationship Id="rId4" Type="http://schemas.microsoft.com/office/2007/relationships/hdphoto" Target="../media/hdphoto1.wdp"/></Relationships>
</file>

<file path=ppt/slides/_rels/slide8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8.xml"/><Relationship Id="rId1" Type="http://schemas.openxmlformats.org/officeDocument/2006/relationships/slideLayout" Target="../slideLayouts/slideLayout3.xml"/><Relationship Id="rId4" Type="http://schemas.openxmlformats.org/officeDocument/2006/relationships/image" Target="../media/image59.emf"/></Relationships>
</file>

<file path=ppt/slides/_rels/slide84.xml.rels><?xml version="1.0" encoding="UTF-8" standalone="yes"?>
<Relationships xmlns="http://schemas.openxmlformats.org/package/2006/relationships"><Relationship Id="rId3" Type="http://schemas.openxmlformats.org/officeDocument/2006/relationships/image" Target="../media/image60.svg"/><Relationship Id="rId2" Type="http://schemas.openxmlformats.org/officeDocument/2006/relationships/notesSlide" Target="../notesSlides/notesSlide59.xml"/><Relationship Id="rId1" Type="http://schemas.openxmlformats.org/officeDocument/2006/relationships/slideLayout" Target="../slideLayouts/slideLayout8.xml"/><Relationship Id="rId4" Type="http://schemas.openxmlformats.org/officeDocument/2006/relationships/image" Target="../media/image61.svg"/></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8.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2.xml"/><Relationship Id="rId1" Type="http://schemas.openxmlformats.org/officeDocument/2006/relationships/slideLayout" Target="../slideLayouts/slideLayout8.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5.xml"/></Relationships>
</file>

<file path=ppt/slides/_rels/slide92.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5.xml"/></Relationships>
</file>

<file path=ppt/slides/_rels/slide99.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5.xml"/></Relationships>
</file>

<file path=ppt/slides/_rels/slide100.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5.xml"/></Relationships>
</file>

<file path=ppt/slides/_rels/slide101.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5.xml"/></Relationships>
</file>

<file path=ppt/slides/_rels/slide102.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841A30F-CB2E-02B9-3A25-7932A81FA472}"/>
              </a:ext>
            </a:extLst>
          </p:cNvPr>
          <p:cNvSpPr>
            <a:spLocks noGrp="1"/>
          </p:cNvSpPr>
          <p:nvPr>
            <p:ph type="ctrTitle"/>
          </p:nvPr>
        </p:nvSpPr>
        <p:spPr>
          <a:xfrm>
            <a:off x="4469767" y="1903608"/>
            <a:ext cx="7335305" cy="1918757"/>
          </a:xfrm>
        </p:spPr>
        <p:txBody>
          <a:bodyPr/>
          <a:lstStyle/>
          <a:p>
            <a:r>
              <a:rPr lang="en-US" b="1" dirty="0"/>
              <a:t>Facility Alignment</a:t>
            </a:r>
            <a:br>
              <a:rPr lang="en-US" b="1" dirty="0"/>
            </a:br>
            <a:r>
              <a:rPr lang="en-US" b="1" dirty="0"/>
              <a:t>Task Force</a:t>
            </a:r>
          </a:p>
        </p:txBody>
      </p:sp>
      <p:sp>
        <p:nvSpPr>
          <p:cNvPr id="2" name="Subtitle 1">
            <a:extLst>
              <a:ext uri="{FF2B5EF4-FFF2-40B4-BE49-F238E27FC236}">
                <a16:creationId xmlns:a16="http://schemas.microsoft.com/office/drawing/2014/main" id="{70C0659D-0E3F-FE8B-237C-8B92C8F2718C}"/>
              </a:ext>
            </a:extLst>
          </p:cNvPr>
          <p:cNvSpPr>
            <a:spLocks noGrp="1"/>
          </p:cNvSpPr>
          <p:nvPr>
            <p:ph type="subTitle" idx="1"/>
          </p:nvPr>
        </p:nvSpPr>
        <p:spPr>
          <a:xfrm>
            <a:off x="4799124" y="3822365"/>
            <a:ext cx="6187049" cy="1454969"/>
          </a:xfrm>
        </p:spPr>
        <p:txBody>
          <a:bodyPr/>
          <a:lstStyle/>
          <a:p>
            <a:endParaRPr lang="en-US" dirty="0"/>
          </a:p>
          <a:p>
            <a:r>
              <a:rPr lang="en-US" dirty="0"/>
              <a:t>April 14, 2026</a:t>
            </a:r>
          </a:p>
          <a:p>
            <a:endParaRPr lang="en-US" dirty="0"/>
          </a:p>
        </p:txBody>
      </p:sp>
    </p:spTree>
    <p:extLst>
      <p:ext uri="{BB962C8B-B14F-4D97-AF65-F5344CB8AC3E}">
        <p14:creationId xmlns:p14="http://schemas.microsoft.com/office/powerpoint/2010/main" val="1532741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869DF-2196-F1BA-1B2A-973C9C2F1B8F}"/>
              </a:ext>
            </a:extLst>
          </p:cNvPr>
          <p:cNvSpPr>
            <a:spLocks noGrp="1"/>
          </p:cNvSpPr>
          <p:nvPr>
            <p:ph type="title"/>
          </p:nvPr>
        </p:nvSpPr>
        <p:spPr/>
        <p:txBody>
          <a:bodyPr/>
          <a:lstStyle/>
          <a:p>
            <a:pPr algn="ctr"/>
            <a:r>
              <a:rPr lang="en-US" dirty="0"/>
              <a:t>Facility Alignment Task Force</a:t>
            </a:r>
            <a:br>
              <a:rPr lang="en-US" dirty="0"/>
            </a:br>
            <a:r>
              <a:rPr lang="en-US" dirty="0"/>
              <a:t>Meeting #1</a:t>
            </a:r>
          </a:p>
        </p:txBody>
      </p:sp>
      <p:sp>
        <p:nvSpPr>
          <p:cNvPr id="3" name="Content Placeholder 2">
            <a:extLst>
              <a:ext uri="{FF2B5EF4-FFF2-40B4-BE49-F238E27FC236}">
                <a16:creationId xmlns:a16="http://schemas.microsoft.com/office/drawing/2014/main" id="{940F5665-8FB6-81E0-53B4-B8B982294B4C}"/>
              </a:ext>
            </a:extLst>
          </p:cNvPr>
          <p:cNvSpPr>
            <a:spLocks noGrp="1"/>
          </p:cNvSpPr>
          <p:nvPr>
            <p:ph idx="1"/>
          </p:nvPr>
        </p:nvSpPr>
        <p:spPr/>
        <p:txBody>
          <a:bodyPr>
            <a:normAutofit lnSpcReduction="10000"/>
          </a:bodyPr>
          <a:lstStyle/>
          <a:p>
            <a:r>
              <a:rPr lang="en-US" sz="3600" dirty="0"/>
              <a:t>Agenda:</a:t>
            </a:r>
          </a:p>
          <a:p>
            <a:pPr lvl="2"/>
            <a:r>
              <a:rPr lang="en-US" sz="3200" dirty="0"/>
              <a:t>Welcome</a:t>
            </a:r>
          </a:p>
          <a:p>
            <a:pPr lvl="2"/>
            <a:r>
              <a:rPr lang="en-US" sz="3200" dirty="0"/>
              <a:t>Introductions</a:t>
            </a:r>
          </a:p>
          <a:p>
            <a:pPr lvl="2"/>
            <a:r>
              <a:rPr lang="en-US" sz="3200" dirty="0"/>
              <a:t>Purpose and norms</a:t>
            </a:r>
          </a:p>
          <a:p>
            <a:pPr lvl="2"/>
            <a:r>
              <a:rPr lang="en-US" sz="3200" dirty="0"/>
              <a:t>Timeline review</a:t>
            </a:r>
          </a:p>
          <a:p>
            <a:pPr lvl="2"/>
            <a:r>
              <a:rPr lang="en-US" sz="3200" dirty="0"/>
              <a:t>Student Enrollment presentation</a:t>
            </a:r>
          </a:p>
          <a:p>
            <a:pPr lvl="2"/>
            <a:r>
              <a:rPr lang="en-US" sz="3200" dirty="0"/>
              <a:t>School Finance 101 presentation</a:t>
            </a:r>
          </a:p>
          <a:p>
            <a:pPr lvl="2"/>
            <a:r>
              <a:rPr lang="en-US" sz="3200" dirty="0"/>
              <a:t>OPS Boundary overview</a:t>
            </a:r>
          </a:p>
          <a:p>
            <a:pPr lvl="2"/>
            <a:r>
              <a:rPr lang="en-US" sz="3200" dirty="0"/>
              <a:t>Wrap up</a:t>
            </a:r>
          </a:p>
          <a:p>
            <a:pPr lvl="1"/>
            <a:endParaRPr lang="en-US" dirty="0"/>
          </a:p>
        </p:txBody>
      </p:sp>
    </p:spTree>
    <p:extLst>
      <p:ext uri="{BB962C8B-B14F-4D97-AF65-F5344CB8AC3E}">
        <p14:creationId xmlns:p14="http://schemas.microsoft.com/office/powerpoint/2010/main" val="38679332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14EC9-B3B2-EC2D-0938-8FE935756BEF}"/>
              </a:ext>
            </a:extLst>
          </p:cNvPr>
          <p:cNvSpPr>
            <a:spLocks noGrp="1"/>
          </p:cNvSpPr>
          <p:nvPr>
            <p:ph type="title"/>
          </p:nvPr>
        </p:nvSpPr>
        <p:spPr/>
        <p:txBody>
          <a:bodyPr/>
          <a:lstStyle/>
          <a:p>
            <a:pPr algn="ctr"/>
            <a:r>
              <a:rPr lang="en-US" dirty="0"/>
              <a:t>Welcome and Introductions</a:t>
            </a:r>
          </a:p>
        </p:txBody>
      </p:sp>
      <p:sp>
        <p:nvSpPr>
          <p:cNvPr id="3" name="Content Placeholder 2">
            <a:extLst>
              <a:ext uri="{FF2B5EF4-FFF2-40B4-BE49-F238E27FC236}">
                <a16:creationId xmlns:a16="http://schemas.microsoft.com/office/drawing/2014/main" id="{C3B62C0F-7980-5205-F7B9-7A7A665730B6}"/>
              </a:ext>
            </a:extLst>
          </p:cNvPr>
          <p:cNvSpPr>
            <a:spLocks noGrp="1"/>
          </p:cNvSpPr>
          <p:nvPr>
            <p:ph idx="1"/>
          </p:nvPr>
        </p:nvSpPr>
        <p:spPr/>
        <p:txBody>
          <a:bodyPr>
            <a:normAutofit/>
          </a:bodyPr>
          <a:lstStyle/>
          <a:p>
            <a:r>
              <a:rPr lang="en-US" dirty="0"/>
              <a:t>We have over 120 members of our Facility Alignment Task Force...</a:t>
            </a:r>
          </a:p>
          <a:p>
            <a:endParaRPr lang="en-US" dirty="0"/>
          </a:p>
          <a:p>
            <a:r>
              <a:rPr lang="en-US" dirty="0"/>
              <a:t>At your table, please share your:</a:t>
            </a:r>
          </a:p>
          <a:p>
            <a:pPr lvl="1"/>
            <a:r>
              <a:rPr lang="en-US" dirty="0"/>
              <a:t>Name</a:t>
            </a:r>
          </a:p>
          <a:p>
            <a:pPr lvl="1"/>
            <a:r>
              <a:rPr lang="en-US" dirty="0"/>
              <a:t>School representation</a:t>
            </a:r>
          </a:p>
          <a:p>
            <a:pPr lvl="1"/>
            <a:r>
              <a:rPr lang="en-US" dirty="0"/>
              <a:t>Role (staff, parent, administrator, etc.)</a:t>
            </a:r>
          </a:p>
          <a:p>
            <a:pPr lvl="1"/>
            <a:r>
              <a:rPr lang="en-US" dirty="0"/>
              <a:t>Favorite ride at Disneyland or Disneyworld</a:t>
            </a:r>
          </a:p>
          <a:p>
            <a:pPr lvl="1"/>
            <a:endParaRPr lang="en-US" dirty="0"/>
          </a:p>
          <a:p>
            <a:r>
              <a:rPr lang="en-US" dirty="0"/>
              <a:t>Show of hands activity</a:t>
            </a:r>
          </a:p>
          <a:p>
            <a:pPr marL="457200" lvl="1" indent="0">
              <a:buNone/>
            </a:pPr>
            <a:endParaRPr lang="en-US" sz="3200" dirty="0">
              <a:solidFill>
                <a:srgbClr val="FF0000"/>
              </a:solidFill>
            </a:endParaRPr>
          </a:p>
          <a:p>
            <a:pPr marL="457200" lvl="1" indent="0">
              <a:buNone/>
            </a:pPr>
            <a:endParaRPr lang="en-US" sz="3200" dirty="0">
              <a:solidFill>
                <a:srgbClr val="FF0000"/>
              </a:solidFill>
            </a:endParaRPr>
          </a:p>
        </p:txBody>
      </p:sp>
    </p:spTree>
    <p:extLst>
      <p:ext uri="{BB962C8B-B14F-4D97-AF65-F5344CB8AC3E}">
        <p14:creationId xmlns:p14="http://schemas.microsoft.com/office/powerpoint/2010/main" val="39070540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63E8D-5288-A29A-D174-548903BD92A3}"/>
              </a:ext>
            </a:extLst>
          </p:cNvPr>
          <p:cNvSpPr>
            <a:spLocks noGrp="1"/>
          </p:cNvSpPr>
          <p:nvPr>
            <p:ph type="title"/>
          </p:nvPr>
        </p:nvSpPr>
        <p:spPr/>
        <p:txBody>
          <a:bodyPr/>
          <a:lstStyle/>
          <a:p>
            <a:pPr algn="ctr"/>
            <a:r>
              <a:rPr lang="en-US" dirty="0"/>
              <a:t>Purpose and Norms</a:t>
            </a:r>
          </a:p>
        </p:txBody>
      </p:sp>
      <p:sp>
        <p:nvSpPr>
          <p:cNvPr id="3" name="Content Placeholder 2">
            <a:extLst>
              <a:ext uri="{FF2B5EF4-FFF2-40B4-BE49-F238E27FC236}">
                <a16:creationId xmlns:a16="http://schemas.microsoft.com/office/drawing/2014/main" id="{49B538BC-D789-E406-CC93-1E0BA638C79F}"/>
              </a:ext>
            </a:extLst>
          </p:cNvPr>
          <p:cNvSpPr>
            <a:spLocks noGrp="1"/>
          </p:cNvSpPr>
          <p:nvPr>
            <p:ph sz="half" idx="1"/>
          </p:nvPr>
        </p:nvSpPr>
        <p:spPr/>
        <p:txBody>
          <a:bodyPr>
            <a:normAutofit lnSpcReduction="10000"/>
          </a:bodyPr>
          <a:lstStyle/>
          <a:p>
            <a:pPr marL="0" indent="0" algn="ctr">
              <a:buNone/>
            </a:pPr>
            <a:r>
              <a:rPr lang="en-US" sz="3600" dirty="0"/>
              <a:t>Purpose</a:t>
            </a:r>
          </a:p>
          <a:p>
            <a:r>
              <a:rPr lang="en-US" dirty="0"/>
              <a:t>Review OPS student enrollment data past, present, and future</a:t>
            </a:r>
          </a:p>
          <a:p>
            <a:r>
              <a:rPr lang="en-US" dirty="0"/>
              <a:t>Gain an understanding of our  budget and how we are funded</a:t>
            </a:r>
          </a:p>
          <a:p>
            <a:r>
              <a:rPr lang="en-US" dirty="0"/>
              <a:t>Provide feedback on recommendations to align the number of instructional buildings to our current and future enrollment</a:t>
            </a:r>
          </a:p>
          <a:p>
            <a:endParaRPr lang="en-US" dirty="0"/>
          </a:p>
        </p:txBody>
      </p:sp>
      <p:sp>
        <p:nvSpPr>
          <p:cNvPr id="4" name="Content Placeholder 3">
            <a:extLst>
              <a:ext uri="{FF2B5EF4-FFF2-40B4-BE49-F238E27FC236}">
                <a16:creationId xmlns:a16="http://schemas.microsoft.com/office/drawing/2014/main" id="{5C4786F7-0C7B-9157-A9E9-CDFBEE2DF4C3}"/>
              </a:ext>
            </a:extLst>
          </p:cNvPr>
          <p:cNvSpPr>
            <a:spLocks noGrp="1"/>
          </p:cNvSpPr>
          <p:nvPr>
            <p:ph sz="half" idx="2"/>
          </p:nvPr>
        </p:nvSpPr>
        <p:spPr/>
        <p:txBody>
          <a:bodyPr>
            <a:normAutofit lnSpcReduction="10000"/>
          </a:bodyPr>
          <a:lstStyle/>
          <a:p>
            <a:pPr marL="0" indent="0" algn="ctr">
              <a:buNone/>
            </a:pPr>
            <a:r>
              <a:rPr lang="en-US" sz="3600" dirty="0"/>
              <a:t>Norms</a:t>
            </a:r>
          </a:p>
          <a:p>
            <a:r>
              <a:rPr lang="en-US" dirty="0"/>
              <a:t>Ask questions</a:t>
            </a:r>
          </a:p>
          <a:p>
            <a:r>
              <a:rPr lang="en-US" dirty="0"/>
              <a:t>Be engaged</a:t>
            </a:r>
          </a:p>
          <a:p>
            <a:r>
              <a:rPr lang="en-US" dirty="0"/>
              <a:t>Be respectful</a:t>
            </a:r>
          </a:p>
          <a:p>
            <a:r>
              <a:rPr lang="en-US" dirty="0"/>
              <a:t>Seek to understand</a:t>
            </a:r>
          </a:p>
          <a:p>
            <a:r>
              <a:rPr lang="en-US" dirty="0"/>
              <a:t>Try to put on your big picture hat</a:t>
            </a:r>
          </a:p>
          <a:p>
            <a:r>
              <a:rPr lang="en-US" dirty="0"/>
              <a:t>Look for a long-term solution that is best for the district</a:t>
            </a:r>
          </a:p>
          <a:p>
            <a:r>
              <a:rPr lang="en-US" dirty="0"/>
              <a:t>Have a little fun</a:t>
            </a:r>
          </a:p>
          <a:p>
            <a:endParaRPr lang="en-US" dirty="0"/>
          </a:p>
          <a:p>
            <a:endParaRPr lang="en-US" dirty="0"/>
          </a:p>
        </p:txBody>
      </p:sp>
    </p:spTree>
    <p:extLst>
      <p:ext uri="{BB962C8B-B14F-4D97-AF65-F5344CB8AC3E}">
        <p14:creationId xmlns:p14="http://schemas.microsoft.com/office/powerpoint/2010/main" val="31547077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AAD48-04F5-4AF5-B56B-CD7A387FC516}"/>
              </a:ext>
            </a:extLst>
          </p:cNvPr>
          <p:cNvSpPr>
            <a:spLocks noGrp="1"/>
          </p:cNvSpPr>
          <p:nvPr>
            <p:ph type="ctrTitle"/>
          </p:nvPr>
        </p:nvSpPr>
        <p:spPr/>
        <p:txBody>
          <a:bodyPr/>
          <a:lstStyle/>
          <a:p>
            <a:r>
              <a:rPr lang="en-US" dirty="0"/>
              <a:t>Timeline</a:t>
            </a:r>
          </a:p>
        </p:txBody>
      </p:sp>
    </p:spTree>
    <p:extLst>
      <p:ext uri="{BB962C8B-B14F-4D97-AF65-F5344CB8AC3E}">
        <p14:creationId xmlns:p14="http://schemas.microsoft.com/office/powerpoint/2010/main" val="4996422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444A1-418A-8DAF-B219-F3BB3EFCA046}"/>
              </a:ext>
            </a:extLst>
          </p:cNvPr>
          <p:cNvSpPr>
            <a:spLocks noGrp="1"/>
          </p:cNvSpPr>
          <p:nvPr>
            <p:ph type="title"/>
          </p:nvPr>
        </p:nvSpPr>
        <p:spPr>
          <a:xfrm>
            <a:off x="838200" y="365126"/>
            <a:ext cx="10515600" cy="771466"/>
          </a:xfrm>
        </p:spPr>
        <p:txBody>
          <a:bodyPr>
            <a:noAutofit/>
          </a:bodyPr>
          <a:lstStyle/>
          <a:p>
            <a:pPr algn="ctr"/>
            <a:r>
              <a:rPr lang="en-US" sz="3200" b="1" spc="300" dirty="0">
                <a:solidFill>
                  <a:schemeClr val="accent2"/>
                </a:solidFill>
              </a:rPr>
              <a:t>STUDENT ENROLLMENT &amp; FACILITY ALIGNMENT</a:t>
            </a:r>
          </a:p>
        </p:txBody>
      </p:sp>
      <p:sp>
        <p:nvSpPr>
          <p:cNvPr id="4" name="Parallelogram 3">
            <a:extLst>
              <a:ext uri="{FF2B5EF4-FFF2-40B4-BE49-F238E27FC236}">
                <a16:creationId xmlns:a16="http://schemas.microsoft.com/office/drawing/2014/main" id="{2ADA5288-5DD5-3A63-C46E-604072E72D07}"/>
              </a:ext>
            </a:extLst>
          </p:cNvPr>
          <p:cNvSpPr/>
          <p:nvPr/>
        </p:nvSpPr>
        <p:spPr>
          <a:xfrm>
            <a:off x="875944" y="1187865"/>
            <a:ext cx="3465319" cy="675118"/>
          </a:xfrm>
          <a:prstGeom prst="parallelogram">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PHASE ONE</a:t>
            </a:r>
          </a:p>
          <a:p>
            <a:pPr algn="ctr"/>
            <a:r>
              <a:rPr lang="en-US" sz="1050" b="1" spc="300" dirty="0"/>
              <a:t>FEBRUARY – MAY 2026</a:t>
            </a:r>
          </a:p>
        </p:txBody>
      </p:sp>
      <p:sp>
        <p:nvSpPr>
          <p:cNvPr id="7" name="Parallelogram 6">
            <a:extLst>
              <a:ext uri="{FF2B5EF4-FFF2-40B4-BE49-F238E27FC236}">
                <a16:creationId xmlns:a16="http://schemas.microsoft.com/office/drawing/2014/main" id="{92494250-23C4-DE39-9F01-E5743CC59C15}"/>
              </a:ext>
            </a:extLst>
          </p:cNvPr>
          <p:cNvSpPr/>
          <p:nvPr/>
        </p:nvSpPr>
        <p:spPr>
          <a:xfrm>
            <a:off x="4294262" y="1187865"/>
            <a:ext cx="3465319" cy="675118"/>
          </a:xfrm>
          <a:prstGeom prst="parallelogram">
            <a:avLst/>
          </a:prstGeom>
          <a:solidFill>
            <a:schemeClr val="accent1">
              <a:lumMod val="75000"/>
              <a:lumOff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PHASE TWO</a:t>
            </a:r>
          </a:p>
          <a:p>
            <a:pPr algn="ctr"/>
            <a:r>
              <a:rPr lang="en-US" sz="1050" b="1" spc="300" dirty="0"/>
              <a:t>JUNE – OCTOBER 2026</a:t>
            </a:r>
          </a:p>
        </p:txBody>
      </p:sp>
      <p:sp>
        <p:nvSpPr>
          <p:cNvPr id="8" name="Parallelogram 7">
            <a:extLst>
              <a:ext uri="{FF2B5EF4-FFF2-40B4-BE49-F238E27FC236}">
                <a16:creationId xmlns:a16="http://schemas.microsoft.com/office/drawing/2014/main" id="{F89891BA-54C0-5692-B7BC-665B9CF06D6E}"/>
              </a:ext>
            </a:extLst>
          </p:cNvPr>
          <p:cNvSpPr/>
          <p:nvPr/>
        </p:nvSpPr>
        <p:spPr>
          <a:xfrm>
            <a:off x="7759581" y="1187865"/>
            <a:ext cx="3465319" cy="675118"/>
          </a:xfrm>
          <a:prstGeom prst="parallelogram">
            <a:avLst/>
          </a:prstGeom>
          <a:solidFill>
            <a:schemeClr val="accent3">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PHASE THREE</a:t>
            </a:r>
          </a:p>
          <a:p>
            <a:pPr algn="ctr"/>
            <a:r>
              <a:rPr lang="en-US" sz="1050" b="1" spc="300" dirty="0"/>
              <a:t>OCTOBER – JANUARY 2027</a:t>
            </a:r>
          </a:p>
        </p:txBody>
      </p:sp>
      <p:sp>
        <p:nvSpPr>
          <p:cNvPr id="3" name="Content Placeholder 2">
            <a:extLst>
              <a:ext uri="{FF2B5EF4-FFF2-40B4-BE49-F238E27FC236}">
                <a16:creationId xmlns:a16="http://schemas.microsoft.com/office/drawing/2014/main" id="{5C06F10D-79CC-2B01-2E02-A8BB715044F0}"/>
              </a:ext>
            </a:extLst>
          </p:cNvPr>
          <p:cNvSpPr>
            <a:spLocks noGrp="1"/>
          </p:cNvSpPr>
          <p:nvPr>
            <p:ph idx="1"/>
          </p:nvPr>
        </p:nvSpPr>
        <p:spPr>
          <a:xfrm>
            <a:off x="838200" y="2069180"/>
            <a:ext cx="10515600" cy="4351338"/>
          </a:xfrm>
        </p:spPr>
        <p:txBody>
          <a:bodyPr>
            <a:normAutofit lnSpcReduction="10000"/>
          </a:bodyPr>
          <a:lstStyle/>
          <a:p>
            <a:r>
              <a:rPr lang="en-US" dirty="0"/>
              <a:t>The Olathe Public Schools will conduct a three-phase study to analyze student enrollment and facility alignment as the district works to reduce the footprint of our schools to align with current and future enrollment projections.</a:t>
            </a:r>
          </a:p>
          <a:p>
            <a:endParaRPr lang="en-US" dirty="0"/>
          </a:p>
          <a:p>
            <a:r>
              <a:rPr lang="en-US" dirty="0"/>
              <a:t>The three-phase study will be a collaborative process with involvement from parents, staff, and administration.  The goal of the task force and steering committee will be to provide a recommendation to the Board of Education regarding the number of schools to consider reducing.  District staff will also work with a school consolidation consultant throughout the process.</a:t>
            </a:r>
          </a:p>
          <a:p>
            <a:endParaRPr lang="en-US" dirty="0"/>
          </a:p>
          <a:p>
            <a:endParaRPr lang="en-US" dirty="0"/>
          </a:p>
        </p:txBody>
      </p:sp>
    </p:spTree>
    <p:extLst>
      <p:ext uri="{BB962C8B-B14F-4D97-AF65-F5344CB8AC3E}">
        <p14:creationId xmlns:p14="http://schemas.microsoft.com/office/powerpoint/2010/main" val="32517610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5F812-554D-AEBF-50C7-B384CFE32E9E}"/>
              </a:ext>
            </a:extLst>
          </p:cNvPr>
          <p:cNvSpPr>
            <a:spLocks noGrp="1"/>
          </p:cNvSpPr>
          <p:nvPr>
            <p:ph type="title"/>
          </p:nvPr>
        </p:nvSpPr>
        <p:spPr>
          <a:xfrm>
            <a:off x="64093" y="615298"/>
            <a:ext cx="12127907" cy="775754"/>
          </a:xfrm>
        </p:spPr>
        <p:txBody>
          <a:bodyPr>
            <a:normAutofit fontScale="90000"/>
          </a:bodyPr>
          <a:lstStyle/>
          <a:p>
            <a:pPr algn="ctr"/>
            <a:r>
              <a:rPr lang="en-US" sz="4000" b="1" dirty="0">
                <a:solidFill>
                  <a:schemeClr val="accent1"/>
                </a:solidFill>
              </a:rPr>
              <a:t>PHASE ONE</a:t>
            </a:r>
            <a:br>
              <a:rPr lang="en-US" sz="3200" b="1" dirty="0">
                <a:solidFill>
                  <a:schemeClr val="accent1"/>
                </a:solidFill>
              </a:rPr>
            </a:br>
            <a:r>
              <a:rPr lang="en-US" sz="2700" b="1" spc="300" dirty="0">
                <a:solidFill>
                  <a:schemeClr val="accent2"/>
                </a:solidFill>
              </a:rPr>
              <a:t>STUDENT ENROLLMENT &amp; FACILITY ALIGNMENT TASK FORCE</a:t>
            </a:r>
            <a:endParaRPr lang="en-US" sz="3200" b="1" spc="300" dirty="0">
              <a:solidFill>
                <a:schemeClr val="accent2"/>
              </a:solidFill>
            </a:endParaRPr>
          </a:p>
        </p:txBody>
      </p:sp>
      <p:sp>
        <p:nvSpPr>
          <p:cNvPr id="9" name="Rectangle: Diagonal Corners Snipped 8">
            <a:extLst>
              <a:ext uri="{FF2B5EF4-FFF2-40B4-BE49-F238E27FC236}">
                <a16:creationId xmlns:a16="http://schemas.microsoft.com/office/drawing/2014/main" id="{3409A8FC-7F75-E784-9FF8-4DCCDA37164B}"/>
              </a:ext>
            </a:extLst>
          </p:cNvPr>
          <p:cNvSpPr/>
          <p:nvPr/>
        </p:nvSpPr>
        <p:spPr>
          <a:xfrm>
            <a:off x="940038" y="1818777"/>
            <a:ext cx="2253132" cy="969691"/>
          </a:xfrm>
          <a:prstGeom prst="snip2DiagRect">
            <a:avLst/>
          </a:prstGeom>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9256" tIns="108296" rIns="169256" bIns="108296" numCol="1" spcCol="1270" anchor="ctr" anchorCtr="0">
            <a:noAutofit/>
          </a:bodyPr>
          <a:lstStyle/>
          <a:p>
            <a:pPr marL="0" lvl="0" indent="0" algn="r" defTabSz="1422400">
              <a:lnSpc>
                <a:spcPct val="90000"/>
              </a:lnSpc>
              <a:spcBef>
                <a:spcPct val="0"/>
              </a:spcBef>
              <a:spcAft>
                <a:spcPct val="35000"/>
              </a:spcAft>
              <a:buNone/>
            </a:pPr>
            <a:r>
              <a:rPr lang="en-US" sz="3200" kern="1200" dirty="0"/>
              <a:t>February </a:t>
            </a:r>
          </a:p>
        </p:txBody>
      </p:sp>
      <p:sp>
        <p:nvSpPr>
          <p:cNvPr id="8" name="Rectangle: Diagonal Corners Snipped 7">
            <a:extLst>
              <a:ext uri="{FF2B5EF4-FFF2-40B4-BE49-F238E27FC236}">
                <a16:creationId xmlns:a16="http://schemas.microsoft.com/office/drawing/2014/main" id="{B3D8E3D9-2840-9FD9-E412-C0361C3CF9AE}"/>
              </a:ext>
            </a:extLst>
          </p:cNvPr>
          <p:cNvSpPr/>
          <p:nvPr/>
        </p:nvSpPr>
        <p:spPr>
          <a:xfrm>
            <a:off x="3193170" y="1818778"/>
            <a:ext cx="7928707" cy="969690"/>
          </a:xfrm>
          <a:prstGeom prst="snip2Diag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771" tIns="70254" rIns="102639" bIns="70255"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t>Present the process and timeline to the BOE</a:t>
            </a:r>
          </a:p>
        </p:txBody>
      </p:sp>
      <p:sp>
        <p:nvSpPr>
          <p:cNvPr id="11" name="Rectangle: Diagonal Corners Snipped 10">
            <a:extLst>
              <a:ext uri="{FF2B5EF4-FFF2-40B4-BE49-F238E27FC236}">
                <a16:creationId xmlns:a16="http://schemas.microsoft.com/office/drawing/2014/main" id="{6DE04272-0554-68BC-1C52-B3CD56CEB9E7}"/>
              </a:ext>
            </a:extLst>
          </p:cNvPr>
          <p:cNvSpPr/>
          <p:nvPr/>
        </p:nvSpPr>
        <p:spPr>
          <a:xfrm>
            <a:off x="954782" y="3290258"/>
            <a:ext cx="2308727" cy="969691"/>
          </a:xfrm>
          <a:prstGeom prst="snip2DiagRect">
            <a:avLst/>
          </a:prstGeom>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9256" tIns="108296" rIns="169256" bIns="108296" numCol="1" spcCol="1270" anchor="ctr" anchorCtr="0">
            <a:noAutofit/>
          </a:bodyPr>
          <a:lstStyle/>
          <a:p>
            <a:pPr marL="0" lvl="0" indent="0" algn="r" defTabSz="1422400">
              <a:lnSpc>
                <a:spcPct val="90000"/>
              </a:lnSpc>
              <a:spcBef>
                <a:spcPct val="0"/>
              </a:spcBef>
              <a:spcAft>
                <a:spcPct val="35000"/>
              </a:spcAft>
              <a:buNone/>
            </a:pPr>
            <a:r>
              <a:rPr lang="en-US" sz="3200" kern="1200" dirty="0"/>
              <a:t>March</a:t>
            </a:r>
          </a:p>
        </p:txBody>
      </p:sp>
      <p:sp>
        <p:nvSpPr>
          <p:cNvPr id="10" name="Rectangle: Diagonal Corners Snipped 9">
            <a:extLst>
              <a:ext uri="{FF2B5EF4-FFF2-40B4-BE49-F238E27FC236}">
                <a16:creationId xmlns:a16="http://schemas.microsoft.com/office/drawing/2014/main" id="{7D339390-7ECF-8A57-8CB7-D9CD4CA0E6E0}"/>
              </a:ext>
            </a:extLst>
          </p:cNvPr>
          <p:cNvSpPr/>
          <p:nvPr/>
        </p:nvSpPr>
        <p:spPr>
          <a:xfrm>
            <a:off x="3263509" y="3290258"/>
            <a:ext cx="7868139" cy="2952444"/>
          </a:xfrm>
          <a:prstGeom prst="snip2Diag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8101" tIns="56919" rIns="75969" bIns="56920" numCol="1" spcCol="1270" anchor="ctr" anchorCtr="0">
            <a:noAutofit/>
          </a:bodyPr>
          <a:lstStyle/>
          <a:p>
            <a:pPr marL="342900" lvl="1" indent="-342900" algn="l" defTabSz="444500">
              <a:lnSpc>
                <a:spcPct val="90000"/>
              </a:lnSpc>
              <a:spcBef>
                <a:spcPct val="0"/>
              </a:spcBef>
              <a:spcAft>
                <a:spcPct val="15000"/>
              </a:spcAft>
              <a:buFont typeface="Arial" panose="020B0604020202020204" pitchFamily="34" charset="0"/>
              <a:buChar char="•"/>
            </a:pPr>
            <a:r>
              <a:rPr lang="en-US" sz="2400" kern="1200" dirty="0"/>
              <a:t>Establish the Student Enrollment and Facility Alignment Task Force </a:t>
            </a:r>
          </a:p>
          <a:p>
            <a:pPr marL="342900" lvl="1" indent="-342900" algn="l" defTabSz="444500">
              <a:lnSpc>
                <a:spcPct val="90000"/>
              </a:lnSpc>
              <a:spcBef>
                <a:spcPct val="0"/>
              </a:spcBef>
              <a:spcAft>
                <a:spcPct val="15000"/>
              </a:spcAft>
              <a:buFont typeface="Arial" panose="020B0604020202020204" pitchFamily="34" charset="0"/>
              <a:buChar char="•"/>
            </a:pPr>
            <a:r>
              <a:rPr lang="en-US" sz="2400" kern="1200" dirty="0"/>
              <a:t>The Task Force will be made up of 1 parent and 1 staff member from each school in the district, in addition to building administration, district leadership, and community leaders</a:t>
            </a:r>
          </a:p>
          <a:p>
            <a:pPr marL="342900" lvl="1" indent="-342900" algn="l" defTabSz="444500">
              <a:lnSpc>
                <a:spcPct val="90000"/>
              </a:lnSpc>
              <a:spcBef>
                <a:spcPct val="0"/>
              </a:spcBef>
              <a:spcAft>
                <a:spcPct val="15000"/>
              </a:spcAft>
              <a:buFont typeface="Arial" panose="020B0604020202020204" pitchFamily="34" charset="0"/>
              <a:buChar char="•"/>
            </a:pPr>
            <a:r>
              <a:rPr lang="en-US" sz="2400" kern="1200" dirty="0"/>
              <a:t>The Task Force will have three meetings from April to May</a:t>
            </a:r>
          </a:p>
        </p:txBody>
      </p:sp>
    </p:spTree>
    <p:extLst>
      <p:ext uri="{BB962C8B-B14F-4D97-AF65-F5344CB8AC3E}">
        <p14:creationId xmlns:p14="http://schemas.microsoft.com/office/powerpoint/2010/main" val="39882886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
            <a:extLst>
              <a:ext uri="{FF2B5EF4-FFF2-40B4-BE49-F238E27FC236}">
                <a16:creationId xmlns:a16="http://schemas.microsoft.com/office/drawing/2014/main" id="{1131B700-8F3F-48BD-1234-7BA39661F3F0}"/>
              </a:ext>
            </a:extLst>
          </p:cNvPr>
          <p:cNvSpPr txBox="1">
            <a:spLocks noGrp="1"/>
          </p:cNvSpPr>
          <p:nvPr>
            <p:ph type="title" idx="4294967295"/>
          </p:nvPr>
        </p:nvSpPr>
        <p:spPr>
          <a:xfrm>
            <a:off x="64093" y="615298"/>
            <a:ext cx="12127907" cy="775754"/>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b="0" kern="1200">
                <a:solidFill>
                  <a:schemeClr val="tx2"/>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schemeClr val="accent1"/>
                </a:solidFill>
                <a:effectLst/>
                <a:uLnTx/>
                <a:uFillTx/>
                <a:latin typeface="+mj-lt"/>
                <a:ea typeface="+mj-ea"/>
                <a:cs typeface="+mj-cs"/>
              </a:rPr>
              <a:t>PHASE ONE (continued)</a:t>
            </a:r>
            <a:br>
              <a:rPr kumimoji="0" lang="en-US" sz="3200" b="1" i="0" u="none" strike="noStrike" kern="1200" cap="none" spc="0" normalizeH="0" baseline="0" noProof="0" dirty="0">
                <a:ln>
                  <a:noFill/>
                </a:ln>
                <a:solidFill>
                  <a:schemeClr val="accent1"/>
                </a:solidFill>
                <a:effectLst/>
                <a:uLnTx/>
                <a:uFillTx/>
                <a:latin typeface="+mj-lt"/>
                <a:ea typeface="+mj-ea"/>
                <a:cs typeface="+mj-cs"/>
              </a:rPr>
            </a:br>
            <a:r>
              <a:rPr kumimoji="0" lang="en-US" sz="2700" b="1" i="0" u="none" strike="noStrike" kern="1200" cap="none" spc="300" normalizeH="0" baseline="0" noProof="0" dirty="0">
                <a:ln>
                  <a:noFill/>
                </a:ln>
                <a:solidFill>
                  <a:schemeClr val="accent2"/>
                </a:solidFill>
                <a:effectLst/>
                <a:uLnTx/>
                <a:uFillTx/>
                <a:latin typeface="+mj-lt"/>
                <a:ea typeface="+mj-ea"/>
                <a:cs typeface="+mj-cs"/>
              </a:rPr>
              <a:t>STUDENT ENROLLMENT &amp; FACILITY ALIGNMENT TASK FORCE</a:t>
            </a:r>
            <a:endParaRPr kumimoji="0" lang="en-US" sz="3200" b="1" i="0" u="none" strike="noStrike" kern="1200" cap="none" spc="300" normalizeH="0" baseline="0" noProof="0" dirty="0">
              <a:ln>
                <a:noFill/>
              </a:ln>
              <a:solidFill>
                <a:schemeClr val="accent2"/>
              </a:solidFill>
              <a:effectLst/>
              <a:uLnTx/>
              <a:uFillTx/>
              <a:latin typeface="+mj-lt"/>
              <a:ea typeface="+mj-ea"/>
              <a:cs typeface="+mj-cs"/>
            </a:endParaRPr>
          </a:p>
        </p:txBody>
      </p:sp>
      <p:sp>
        <p:nvSpPr>
          <p:cNvPr id="5" name="Rectangle: Diagonal Corners Snipped 4">
            <a:extLst>
              <a:ext uri="{FF2B5EF4-FFF2-40B4-BE49-F238E27FC236}">
                <a16:creationId xmlns:a16="http://schemas.microsoft.com/office/drawing/2014/main" id="{51A863E3-FB2B-EF01-F387-FF2B23BF7E56}"/>
              </a:ext>
            </a:extLst>
          </p:cNvPr>
          <p:cNvSpPr/>
          <p:nvPr/>
        </p:nvSpPr>
        <p:spPr>
          <a:xfrm>
            <a:off x="1004131" y="1771776"/>
            <a:ext cx="2090762" cy="969691"/>
          </a:xfrm>
          <a:prstGeom prst="snip2Diag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9256" tIns="108296" rIns="169256" bIns="108296" numCol="1" spcCol="1270" anchor="ctr" anchorCtr="0">
            <a:noAutofit/>
          </a:bodyPr>
          <a:lstStyle/>
          <a:p>
            <a:pPr marL="0" lvl="0" indent="0" algn="r" defTabSz="1422400">
              <a:lnSpc>
                <a:spcPct val="90000"/>
              </a:lnSpc>
              <a:spcBef>
                <a:spcPct val="0"/>
              </a:spcBef>
              <a:spcAft>
                <a:spcPct val="35000"/>
              </a:spcAft>
              <a:buNone/>
            </a:pPr>
            <a:r>
              <a:rPr lang="en-US" sz="3200" kern="1200" dirty="0"/>
              <a:t>April</a:t>
            </a:r>
          </a:p>
        </p:txBody>
      </p:sp>
      <p:sp>
        <p:nvSpPr>
          <p:cNvPr id="15" name="Rectangle: Diagonal Corners Snipped 14">
            <a:extLst>
              <a:ext uri="{FF2B5EF4-FFF2-40B4-BE49-F238E27FC236}">
                <a16:creationId xmlns:a16="http://schemas.microsoft.com/office/drawing/2014/main" id="{1CA373C3-9474-F4BD-FC80-58341D2606D6}"/>
              </a:ext>
            </a:extLst>
          </p:cNvPr>
          <p:cNvSpPr/>
          <p:nvPr/>
        </p:nvSpPr>
        <p:spPr>
          <a:xfrm>
            <a:off x="3094893" y="1771777"/>
            <a:ext cx="7928707" cy="2185626"/>
          </a:xfrm>
          <a:prstGeom prst="snip2Diag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771" tIns="70254" rIns="102639" bIns="70255"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t>Session 1 – Goals and norms, outcomes, Enrollment review, school finance 101, and a school boundary overview</a:t>
            </a:r>
          </a:p>
          <a:p>
            <a:pPr marL="228600" lvl="1" indent="-228600" algn="l" defTabSz="1066800">
              <a:lnSpc>
                <a:spcPct val="90000"/>
              </a:lnSpc>
              <a:spcBef>
                <a:spcPct val="0"/>
              </a:spcBef>
              <a:spcAft>
                <a:spcPct val="15000"/>
              </a:spcAft>
              <a:buChar char="•"/>
            </a:pPr>
            <a:r>
              <a:rPr lang="en-US" sz="2400" kern="1200" dirty="0"/>
              <a:t>Session 2 – Quadrant/data breakdown of elementary and middle schools and a presentation from our third-party demographer </a:t>
            </a:r>
          </a:p>
        </p:txBody>
      </p:sp>
      <p:sp>
        <p:nvSpPr>
          <p:cNvPr id="7" name="Rectangle: Diagonal Corners Snipped 6">
            <a:extLst>
              <a:ext uri="{FF2B5EF4-FFF2-40B4-BE49-F238E27FC236}">
                <a16:creationId xmlns:a16="http://schemas.microsoft.com/office/drawing/2014/main" id="{CCF99800-C67A-D00A-BFD2-87F6D4D75774}"/>
              </a:ext>
            </a:extLst>
          </p:cNvPr>
          <p:cNvSpPr/>
          <p:nvPr/>
        </p:nvSpPr>
        <p:spPr>
          <a:xfrm>
            <a:off x="1004131" y="4359525"/>
            <a:ext cx="2090762" cy="969691"/>
          </a:xfrm>
          <a:prstGeom prst="snip2DiagRect">
            <a:avLst/>
          </a:prstGeom>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9256" tIns="108296" rIns="169256" bIns="108296" numCol="1" spcCol="1270" anchor="ctr" anchorCtr="0">
            <a:noAutofit/>
          </a:bodyPr>
          <a:lstStyle/>
          <a:p>
            <a:pPr marL="0" lvl="0" indent="0" algn="r" defTabSz="1422400">
              <a:lnSpc>
                <a:spcPct val="90000"/>
              </a:lnSpc>
              <a:spcBef>
                <a:spcPct val="0"/>
              </a:spcBef>
              <a:spcAft>
                <a:spcPct val="35000"/>
              </a:spcAft>
              <a:buNone/>
            </a:pPr>
            <a:r>
              <a:rPr lang="en-US" sz="3200" kern="1200" dirty="0"/>
              <a:t>May</a:t>
            </a:r>
          </a:p>
        </p:txBody>
      </p:sp>
      <p:sp>
        <p:nvSpPr>
          <p:cNvPr id="6" name="Rectangle: Diagonal Corners Snipped 5">
            <a:extLst>
              <a:ext uri="{FF2B5EF4-FFF2-40B4-BE49-F238E27FC236}">
                <a16:creationId xmlns:a16="http://schemas.microsoft.com/office/drawing/2014/main" id="{4F3E7139-946C-5EFB-780A-886F856FE7B3}"/>
              </a:ext>
            </a:extLst>
          </p:cNvPr>
          <p:cNvSpPr/>
          <p:nvPr/>
        </p:nvSpPr>
        <p:spPr>
          <a:xfrm>
            <a:off x="3094893" y="4359525"/>
            <a:ext cx="7938477" cy="1878905"/>
          </a:xfrm>
          <a:prstGeom prst="snip2Diag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8101" tIns="56919" rIns="75969" bIns="56920" numCol="1" spcCol="1270" anchor="ctr" anchorCtr="0">
            <a:noAutofit/>
          </a:bodyPr>
          <a:lstStyle/>
          <a:p>
            <a:pPr marL="342900" lvl="1" indent="-342900" algn="l" defTabSz="444500">
              <a:lnSpc>
                <a:spcPct val="90000"/>
              </a:lnSpc>
              <a:spcBef>
                <a:spcPct val="0"/>
              </a:spcBef>
              <a:spcAft>
                <a:spcPct val="15000"/>
              </a:spcAft>
              <a:buFont typeface="Arial" panose="020B0604020202020204" pitchFamily="34" charset="0"/>
              <a:buChar char="•"/>
            </a:pPr>
            <a:r>
              <a:rPr lang="en-US" sz="2400" kern="1200" dirty="0"/>
              <a:t>Session 3 – Data analysis, small group work, discussion over alignment numbers, survey and recommendations </a:t>
            </a:r>
          </a:p>
          <a:p>
            <a:pPr marL="342900" lvl="1" indent="-342900" algn="l" defTabSz="444500">
              <a:lnSpc>
                <a:spcPct val="90000"/>
              </a:lnSpc>
              <a:spcBef>
                <a:spcPct val="0"/>
              </a:spcBef>
              <a:spcAft>
                <a:spcPct val="15000"/>
              </a:spcAft>
              <a:buFont typeface="Arial" panose="020B0604020202020204" pitchFamily="34" charset="0"/>
              <a:buChar char="•"/>
            </a:pPr>
            <a:r>
              <a:rPr lang="en-US" sz="2400" kern="1200" dirty="0"/>
              <a:t>Establish the Facility Alignment Steering Committee (group of 15)</a:t>
            </a:r>
          </a:p>
        </p:txBody>
      </p:sp>
    </p:spTree>
    <p:extLst>
      <p:ext uri="{BB962C8B-B14F-4D97-AF65-F5344CB8AC3E}">
        <p14:creationId xmlns:p14="http://schemas.microsoft.com/office/powerpoint/2010/main" val="25994140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E422F-74FF-43D6-B23C-005C0A1109D9}"/>
              </a:ext>
            </a:extLst>
          </p:cNvPr>
          <p:cNvSpPr>
            <a:spLocks noGrp="1"/>
          </p:cNvSpPr>
          <p:nvPr>
            <p:ph type="title"/>
          </p:nvPr>
        </p:nvSpPr>
        <p:spPr>
          <a:xfrm>
            <a:off x="838200" y="576399"/>
            <a:ext cx="10515600" cy="839832"/>
          </a:xfrm>
        </p:spPr>
        <p:txBody>
          <a:bodyPr vert="horz" lIns="91440" tIns="45720" rIns="91440" bIns="45720" rtlCol="0" anchor="ctr">
            <a:normAutofit fontScale="90000"/>
          </a:bodyPr>
          <a:lstStyle/>
          <a:p>
            <a:pPr algn="ctr"/>
            <a:r>
              <a:rPr lang="en-US" b="1" dirty="0">
                <a:solidFill>
                  <a:schemeClr val="tx2">
                    <a:lumMod val="75000"/>
                    <a:lumOff val="25000"/>
                  </a:schemeClr>
                </a:solidFill>
              </a:rPr>
              <a:t>PHASE TWO</a:t>
            </a:r>
            <a:br>
              <a:rPr lang="en-US" sz="3600" b="1" dirty="0">
                <a:solidFill>
                  <a:schemeClr val="accent1"/>
                </a:solidFill>
              </a:rPr>
            </a:br>
            <a:r>
              <a:rPr lang="en-US" sz="3200" b="1" spc="300" dirty="0">
                <a:solidFill>
                  <a:schemeClr val="accent2"/>
                </a:solidFill>
              </a:rPr>
              <a:t>FACILITY ALIGNMENT STEERING COMMITTEE</a:t>
            </a:r>
            <a:endParaRPr lang="en-US" sz="3200" dirty="0">
              <a:solidFill>
                <a:schemeClr val="accent2"/>
              </a:solidFill>
            </a:endParaRPr>
          </a:p>
        </p:txBody>
      </p:sp>
      <p:sp>
        <p:nvSpPr>
          <p:cNvPr id="4" name="Rectangle: Diagonal Corners Snipped 3">
            <a:extLst>
              <a:ext uri="{FF2B5EF4-FFF2-40B4-BE49-F238E27FC236}">
                <a16:creationId xmlns:a16="http://schemas.microsoft.com/office/drawing/2014/main" id="{52239535-040B-D286-B2F3-A63091AC4F6B}"/>
              </a:ext>
            </a:extLst>
          </p:cNvPr>
          <p:cNvSpPr/>
          <p:nvPr/>
        </p:nvSpPr>
        <p:spPr>
          <a:xfrm>
            <a:off x="1004131" y="1848688"/>
            <a:ext cx="2090762" cy="969691"/>
          </a:xfrm>
          <a:prstGeom prst="snip2DiagRect">
            <a:avLst/>
          </a:prstGeom>
          <a:solidFill>
            <a:schemeClr val="accent1">
              <a:lumMod val="75000"/>
              <a:lumOff val="2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9256" tIns="108296" rIns="169256" bIns="108296" numCol="1" spcCol="1270" anchor="ctr" anchorCtr="0">
            <a:noAutofit/>
          </a:bodyPr>
          <a:lstStyle/>
          <a:p>
            <a:pPr marL="0" lvl="0" indent="0" algn="r" defTabSz="1422400">
              <a:lnSpc>
                <a:spcPct val="90000"/>
              </a:lnSpc>
              <a:spcBef>
                <a:spcPct val="0"/>
              </a:spcBef>
              <a:spcAft>
                <a:spcPct val="35000"/>
              </a:spcAft>
              <a:buNone/>
            </a:pPr>
            <a:r>
              <a:rPr lang="en-US" sz="3200" kern="1200" dirty="0"/>
              <a:t>June</a:t>
            </a:r>
          </a:p>
        </p:txBody>
      </p:sp>
      <p:sp>
        <p:nvSpPr>
          <p:cNvPr id="7" name="Rectangle: Diagonal Corners Snipped 6">
            <a:extLst>
              <a:ext uri="{FF2B5EF4-FFF2-40B4-BE49-F238E27FC236}">
                <a16:creationId xmlns:a16="http://schemas.microsoft.com/office/drawing/2014/main" id="{C3496FD4-5A18-04C6-6A00-EC21FF4DBDE8}"/>
              </a:ext>
            </a:extLst>
          </p:cNvPr>
          <p:cNvSpPr/>
          <p:nvPr/>
        </p:nvSpPr>
        <p:spPr>
          <a:xfrm>
            <a:off x="3094893" y="1848688"/>
            <a:ext cx="7928707" cy="1267477"/>
          </a:xfrm>
          <a:prstGeom prst="snip2Diag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771" tIns="70254" rIns="102639" bIns="70255"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t>Board of Education update</a:t>
            </a:r>
          </a:p>
          <a:p>
            <a:pPr marL="228600" lvl="1" indent="-228600" algn="l" defTabSz="1066800">
              <a:lnSpc>
                <a:spcPct val="90000"/>
              </a:lnSpc>
              <a:spcBef>
                <a:spcPct val="0"/>
              </a:spcBef>
              <a:spcAft>
                <a:spcPct val="15000"/>
              </a:spcAft>
              <a:buChar char="•"/>
            </a:pPr>
            <a:r>
              <a:rPr lang="en-US" sz="2400" kern="1200" dirty="0"/>
              <a:t>Meeting #1 with the Facility Alignment Steering Committee</a:t>
            </a:r>
          </a:p>
        </p:txBody>
      </p:sp>
      <p:sp>
        <p:nvSpPr>
          <p:cNvPr id="6" name="Rectangle: Diagonal Corners Snipped 5">
            <a:extLst>
              <a:ext uri="{FF2B5EF4-FFF2-40B4-BE49-F238E27FC236}">
                <a16:creationId xmlns:a16="http://schemas.microsoft.com/office/drawing/2014/main" id="{443A0C0F-1769-F106-430C-DB40FEBB7811}"/>
              </a:ext>
            </a:extLst>
          </p:cNvPr>
          <p:cNvSpPr/>
          <p:nvPr/>
        </p:nvSpPr>
        <p:spPr>
          <a:xfrm>
            <a:off x="1004131" y="3735682"/>
            <a:ext cx="2090762" cy="969691"/>
          </a:xfrm>
          <a:prstGeom prst="snip2DiagRect">
            <a:avLst/>
          </a:prstGeom>
          <a:solidFill>
            <a:schemeClr val="accent1">
              <a:lumMod val="75000"/>
              <a:lumOff val="2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9256" tIns="108296" rIns="169256" bIns="108296" numCol="1" spcCol="1270" anchor="ctr" anchorCtr="0">
            <a:noAutofit/>
          </a:bodyPr>
          <a:lstStyle/>
          <a:p>
            <a:pPr marL="0" lvl="0" indent="0" algn="r" defTabSz="1422400">
              <a:lnSpc>
                <a:spcPct val="90000"/>
              </a:lnSpc>
              <a:spcBef>
                <a:spcPct val="0"/>
              </a:spcBef>
              <a:spcAft>
                <a:spcPct val="35000"/>
              </a:spcAft>
              <a:buNone/>
            </a:pPr>
            <a:r>
              <a:rPr lang="en-US" sz="3200" kern="1200" dirty="0"/>
              <a:t>July</a:t>
            </a:r>
          </a:p>
        </p:txBody>
      </p:sp>
      <p:sp>
        <p:nvSpPr>
          <p:cNvPr id="5" name="Rectangle: Diagonal Corners Snipped 4">
            <a:extLst>
              <a:ext uri="{FF2B5EF4-FFF2-40B4-BE49-F238E27FC236}">
                <a16:creationId xmlns:a16="http://schemas.microsoft.com/office/drawing/2014/main" id="{A1B3CEC1-05ED-DB43-77DE-99FC3DE3B4AE}"/>
              </a:ext>
            </a:extLst>
          </p:cNvPr>
          <p:cNvSpPr/>
          <p:nvPr/>
        </p:nvSpPr>
        <p:spPr>
          <a:xfrm>
            <a:off x="3094893" y="3735682"/>
            <a:ext cx="7938477" cy="1165331"/>
          </a:xfrm>
          <a:prstGeom prst="snip2Diag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8101" tIns="56919" rIns="75969" bIns="56920" numCol="1" spcCol="1270" anchor="ctr" anchorCtr="0">
            <a:noAutofit/>
          </a:bodyPr>
          <a:lstStyle/>
          <a:p>
            <a:pPr marL="342900" lvl="1" indent="-342900" algn="l" defTabSz="444500">
              <a:lnSpc>
                <a:spcPct val="90000"/>
              </a:lnSpc>
              <a:spcBef>
                <a:spcPct val="0"/>
              </a:spcBef>
              <a:spcAft>
                <a:spcPct val="15000"/>
              </a:spcAft>
              <a:buFont typeface="Arial" panose="020B0604020202020204" pitchFamily="34" charset="0"/>
              <a:buChar char="•"/>
            </a:pPr>
            <a:r>
              <a:rPr lang="en-US" sz="2400" kern="1200" dirty="0"/>
              <a:t>Meeting #2 with the Facility Alignment Steering Committee</a:t>
            </a:r>
          </a:p>
        </p:txBody>
      </p:sp>
      <p:sp>
        <p:nvSpPr>
          <p:cNvPr id="11" name="Rectangle: Diagonal Corners Snipped 10">
            <a:extLst>
              <a:ext uri="{FF2B5EF4-FFF2-40B4-BE49-F238E27FC236}">
                <a16:creationId xmlns:a16="http://schemas.microsoft.com/office/drawing/2014/main" id="{FCF10B0E-1F1B-10DB-645B-8B46B9B881B8}"/>
              </a:ext>
            </a:extLst>
          </p:cNvPr>
          <p:cNvSpPr/>
          <p:nvPr/>
        </p:nvSpPr>
        <p:spPr>
          <a:xfrm>
            <a:off x="1004131" y="5333470"/>
            <a:ext cx="2090762" cy="969691"/>
          </a:xfrm>
          <a:prstGeom prst="snip2DiagRect">
            <a:avLst/>
          </a:prstGeom>
          <a:solidFill>
            <a:schemeClr val="accent1">
              <a:lumMod val="75000"/>
              <a:lumOff val="2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9256" tIns="108296" rIns="169256" bIns="108296" numCol="1" spcCol="1270" anchor="ctr" anchorCtr="0">
            <a:noAutofit/>
          </a:bodyPr>
          <a:lstStyle/>
          <a:p>
            <a:pPr marL="0" lvl="0" indent="0" algn="r" defTabSz="1422400">
              <a:lnSpc>
                <a:spcPct val="90000"/>
              </a:lnSpc>
              <a:spcBef>
                <a:spcPct val="0"/>
              </a:spcBef>
              <a:spcAft>
                <a:spcPct val="35000"/>
              </a:spcAft>
              <a:buNone/>
            </a:pPr>
            <a:r>
              <a:rPr lang="en-US" sz="3200" kern="1200" dirty="0"/>
              <a:t>August</a:t>
            </a:r>
          </a:p>
        </p:txBody>
      </p:sp>
      <p:sp>
        <p:nvSpPr>
          <p:cNvPr id="10" name="Rectangle: Diagonal Corners Snipped 9">
            <a:extLst>
              <a:ext uri="{FF2B5EF4-FFF2-40B4-BE49-F238E27FC236}">
                <a16:creationId xmlns:a16="http://schemas.microsoft.com/office/drawing/2014/main" id="{6A2D5086-4E93-D978-E89E-3E2D28344E8D}"/>
              </a:ext>
            </a:extLst>
          </p:cNvPr>
          <p:cNvSpPr/>
          <p:nvPr/>
        </p:nvSpPr>
        <p:spPr>
          <a:xfrm>
            <a:off x="3094893" y="5333470"/>
            <a:ext cx="7938477" cy="1242519"/>
          </a:xfrm>
          <a:prstGeom prst="snip2Diag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8101" tIns="56919" rIns="75969" bIns="56920" numCol="1" spcCol="1270" anchor="ctr" anchorCtr="0">
            <a:noAutofit/>
          </a:bodyPr>
          <a:lstStyle/>
          <a:p>
            <a:pPr marL="342900" lvl="1" indent="-342900" algn="l" defTabSz="444500">
              <a:lnSpc>
                <a:spcPct val="90000"/>
              </a:lnSpc>
              <a:spcBef>
                <a:spcPct val="0"/>
              </a:spcBef>
              <a:spcAft>
                <a:spcPct val="15000"/>
              </a:spcAft>
              <a:buFont typeface="Arial" panose="020B0604020202020204" pitchFamily="34" charset="0"/>
              <a:buChar char="•"/>
            </a:pPr>
            <a:r>
              <a:rPr lang="en-US" sz="2400" kern="1200" dirty="0"/>
              <a:t>Board of Education update</a:t>
            </a:r>
          </a:p>
          <a:p>
            <a:pPr marL="342900" lvl="1" indent="-342900" algn="l" defTabSz="444500">
              <a:lnSpc>
                <a:spcPct val="90000"/>
              </a:lnSpc>
              <a:spcBef>
                <a:spcPct val="0"/>
              </a:spcBef>
              <a:spcAft>
                <a:spcPct val="15000"/>
              </a:spcAft>
              <a:buFont typeface="Arial" panose="020B0604020202020204" pitchFamily="34" charset="0"/>
              <a:buChar char="•"/>
            </a:pPr>
            <a:r>
              <a:rPr lang="en-US" sz="2400" kern="1200" dirty="0"/>
              <a:t>Meeting #3 with the Facility Alignment Steering Committee</a:t>
            </a:r>
          </a:p>
        </p:txBody>
      </p:sp>
    </p:spTree>
    <p:extLst>
      <p:ext uri="{BB962C8B-B14F-4D97-AF65-F5344CB8AC3E}">
        <p14:creationId xmlns:p14="http://schemas.microsoft.com/office/powerpoint/2010/main" val="13214496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5130E8-4B69-E5F3-D33B-84D6DB611234}"/>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44D11761-0A6D-FA9B-7251-41EC3E5E99A3}"/>
              </a:ext>
            </a:extLst>
          </p:cNvPr>
          <p:cNvSpPr>
            <a:spLocks noGrp="1"/>
          </p:cNvSpPr>
          <p:nvPr>
            <p:ph type="title"/>
          </p:nvPr>
        </p:nvSpPr>
        <p:spPr>
          <a:xfrm>
            <a:off x="838200" y="576399"/>
            <a:ext cx="10515600" cy="839832"/>
          </a:xfrm>
        </p:spPr>
        <p:txBody>
          <a:bodyPr vert="horz" lIns="91440" tIns="45720" rIns="91440" bIns="45720" rtlCol="0" anchor="ctr">
            <a:normAutofit fontScale="90000"/>
          </a:bodyPr>
          <a:lstStyle/>
          <a:p>
            <a:pPr algn="ctr"/>
            <a:r>
              <a:rPr lang="en-US" b="1" dirty="0">
                <a:solidFill>
                  <a:schemeClr val="tx2">
                    <a:lumMod val="75000"/>
                    <a:lumOff val="25000"/>
                  </a:schemeClr>
                </a:solidFill>
              </a:rPr>
              <a:t>PHASE TWO (continued)</a:t>
            </a:r>
            <a:br>
              <a:rPr lang="en-US" sz="3600" b="1" dirty="0">
                <a:solidFill>
                  <a:schemeClr val="accent1"/>
                </a:solidFill>
              </a:rPr>
            </a:br>
            <a:r>
              <a:rPr lang="en-US" sz="3200" b="1" spc="300" dirty="0">
                <a:solidFill>
                  <a:schemeClr val="accent2"/>
                </a:solidFill>
              </a:rPr>
              <a:t>FACILITY ALIGNMENT STEERING COMMITTEE</a:t>
            </a:r>
            <a:endParaRPr lang="en-US" sz="3200" dirty="0">
              <a:solidFill>
                <a:schemeClr val="accent2"/>
              </a:solidFill>
            </a:endParaRPr>
          </a:p>
        </p:txBody>
      </p:sp>
      <p:sp>
        <p:nvSpPr>
          <p:cNvPr id="4" name="Rectangle: Diagonal Corners Snipped 3">
            <a:extLst>
              <a:ext uri="{FF2B5EF4-FFF2-40B4-BE49-F238E27FC236}">
                <a16:creationId xmlns:a16="http://schemas.microsoft.com/office/drawing/2014/main" id="{F426E4FB-4545-0AE3-E141-A2ADF38586D6}"/>
              </a:ext>
            </a:extLst>
          </p:cNvPr>
          <p:cNvSpPr/>
          <p:nvPr/>
        </p:nvSpPr>
        <p:spPr>
          <a:xfrm>
            <a:off x="1004131" y="2161523"/>
            <a:ext cx="2090762" cy="969691"/>
          </a:xfrm>
          <a:prstGeom prst="snip2DiagRect">
            <a:avLst/>
          </a:prstGeom>
          <a:solidFill>
            <a:schemeClr val="accent1">
              <a:lumMod val="75000"/>
              <a:lumOff val="2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9256" tIns="108296" rIns="169256" bIns="108296" numCol="1" spcCol="1270" anchor="ctr" anchorCtr="0">
            <a:noAutofit/>
          </a:bodyPr>
          <a:lstStyle/>
          <a:p>
            <a:pPr marL="0" lvl="0" indent="0" algn="r" defTabSz="1422400">
              <a:lnSpc>
                <a:spcPct val="90000"/>
              </a:lnSpc>
              <a:spcBef>
                <a:spcPct val="0"/>
              </a:spcBef>
              <a:spcAft>
                <a:spcPct val="35000"/>
              </a:spcAft>
              <a:buNone/>
            </a:pPr>
            <a:r>
              <a:rPr lang="en-US" sz="2400" dirty="0"/>
              <a:t>September</a:t>
            </a:r>
            <a:endParaRPr lang="en-US" sz="2400" kern="1200" dirty="0"/>
          </a:p>
        </p:txBody>
      </p:sp>
      <p:sp>
        <p:nvSpPr>
          <p:cNvPr id="7" name="Rectangle: Diagonal Corners Snipped 6">
            <a:extLst>
              <a:ext uri="{FF2B5EF4-FFF2-40B4-BE49-F238E27FC236}">
                <a16:creationId xmlns:a16="http://schemas.microsoft.com/office/drawing/2014/main" id="{8EDDB021-54F6-92FE-15E8-459316CE18D0}"/>
              </a:ext>
            </a:extLst>
          </p:cNvPr>
          <p:cNvSpPr/>
          <p:nvPr/>
        </p:nvSpPr>
        <p:spPr>
          <a:xfrm>
            <a:off x="3094893" y="2161523"/>
            <a:ext cx="7928707" cy="1267477"/>
          </a:xfrm>
          <a:prstGeom prst="snip2Diag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771" tIns="70254" rIns="102639" bIns="70255"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t>Presentation to the Board of Education with a recommendation for building consolidation and timeline as a future action item</a:t>
            </a:r>
          </a:p>
        </p:txBody>
      </p:sp>
      <p:sp>
        <p:nvSpPr>
          <p:cNvPr id="6" name="Rectangle: Diagonal Corners Snipped 5">
            <a:extLst>
              <a:ext uri="{FF2B5EF4-FFF2-40B4-BE49-F238E27FC236}">
                <a16:creationId xmlns:a16="http://schemas.microsoft.com/office/drawing/2014/main" id="{65DA79EF-D383-8F97-F6EC-23C8252E6B29}"/>
              </a:ext>
            </a:extLst>
          </p:cNvPr>
          <p:cNvSpPr/>
          <p:nvPr/>
        </p:nvSpPr>
        <p:spPr>
          <a:xfrm>
            <a:off x="1004131" y="4048517"/>
            <a:ext cx="2090762" cy="969691"/>
          </a:xfrm>
          <a:prstGeom prst="snip2DiagRect">
            <a:avLst/>
          </a:prstGeom>
          <a:solidFill>
            <a:schemeClr val="accent1">
              <a:lumMod val="75000"/>
              <a:lumOff val="2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9256" tIns="108296" rIns="169256" bIns="108296" numCol="1" spcCol="1270" anchor="ctr" anchorCtr="0">
            <a:noAutofit/>
          </a:bodyPr>
          <a:lstStyle/>
          <a:p>
            <a:pPr marL="0" lvl="0" indent="0" algn="r" defTabSz="1422400">
              <a:lnSpc>
                <a:spcPct val="90000"/>
              </a:lnSpc>
              <a:spcBef>
                <a:spcPct val="0"/>
              </a:spcBef>
              <a:spcAft>
                <a:spcPct val="35000"/>
              </a:spcAft>
              <a:buNone/>
            </a:pPr>
            <a:r>
              <a:rPr lang="en-US" sz="3200" kern="1200" dirty="0"/>
              <a:t>October</a:t>
            </a:r>
          </a:p>
        </p:txBody>
      </p:sp>
      <p:sp>
        <p:nvSpPr>
          <p:cNvPr id="5" name="Rectangle: Diagonal Corners Snipped 4">
            <a:extLst>
              <a:ext uri="{FF2B5EF4-FFF2-40B4-BE49-F238E27FC236}">
                <a16:creationId xmlns:a16="http://schemas.microsoft.com/office/drawing/2014/main" id="{A9181051-CFED-0549-3B39-5E7C07791CCB}"/>
              </a:ext>
            </a:extLst>
          </p:cNvPr>
          <p:cNvSpPr/>
          <p:nvPr/>
        </p:nvSpPr>
        <p:spPr>
          <a:xfrm>
            <a:off x="3094893" y="4048517"/>
            <a:ext cx="7938477" cy="1165331"/>
          </a:xfrm>
          <a:prstGeom prst="snip2Diag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8101" tIns="56919" rIns="75969" bIns="56920" numCol="1" spcCol="1270" anchor="ctr" anchorCtr="0">
            <a:noAutofit/>
          </a:bodyPr>
          <a:lstStyle/>
          <a:p>
            <a:pPr marL="342900" lvl="1" indent="-342900" algn="l" defTabSz="444500">
              <a:lnSpc>
                <a:spcPct val="90000"/>
              </a:lnSpc>
              <a:spcBef>
                <a:spcPct val="0"/>
              </a:spcBef>
              <a:spcAft>
                <a:spcPct val="15000"/>
              </a:spcAft>
              <a:buFont typeface="Arial" panose="020B0604020202020204" pitchFamily="34" charset="0"/>
              <a:buChar char="•"/>
            </a:pPr>
            <a:r>
              <a:rPr lang="en-US" sz="2400" kern="1200" dirty="0"/>
              <a:t>Board of Education asked to take action on school consolidation</a:t>
            </a:r>
          </a:p>
        </p:txBody>
      </p:sp>
    </p:spTree>
    <p:extLst>
      <p:ext uri="{BB962C8B-B14F-4D97-AF65-F5344CB8AC3E}">
        <p14:creationId xmlns:p14="http://schemas.microsoft.com/office/powerpoint/2010/main" val="20533260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1AE26E-51BD-0A6B-6A3D-113BF1086689}"/>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5E1A2DC1-8954-B0F3-F508-A0944DCE6FF6}"/>
              </a:ext>
            </a:extLst>
          </p:cNvPr>
          <p:cNvSpPr>
            <a:spLocks noGrp="1"/>
          </p:cNvSpPr>
          <p:nvPr>
            <p:ph type="title"/>
          </p:nvPr>
        </p:nvSpPr>
        <p:spPr>
          <a:xfrm>
            <a:off x="838200" y="356530"/>
            <a:ext cx="10515600" cy="1325563"/>
          </a:xfrm>
        </p:spPr>
        <p:txBody>
          <a:bodyPr vert="horz" lIns="91440" tIns="45720" rIns="91440" bIns="45720" rtlCol="0" anchor="ctr">
            <a:normAutofit/>
          </a:bodyPr>
          <a:lstStyle/>
          <a:p>
            <a:pPr algn="ctr"/>
            <a:r>
              <a:rPr lang="en-US" b="1" dirty="0">
                <a:solidFill>
                  <a:schemeClr val="tx2">
                    <a:lumMod val="75000"/>
                    <a:lumOff val="25000"/>
                  </a:schemeClr>
                </a:solidFill>
              </a:rPr>
              <a:t>PHASE THREE</a:t>
            </a:r>
            <a:br>
              <a:rPr lang="en-US" sz="3600" b="1" dirty="0">
                <a:solidFill>
                  <a:schemeClr val="accent1"/>
                </a:solidFill>
              </a:rPr>
            </a:br>
            <a:r>
              <a:rPr lang="en-US" sz="2900" b="1" spc="300" dirty="0">
                <a:solidFill>
                  <a:schemeClr val="accent2"/>
                </a:solidFill>
              </a:rPr>
              <a:t>BOUNDARY ADJUSTMENT TIMELINE</a:t>
            </a:r>
          </a:p>
        </p:txBody>
      </p:sp>
      <p:sp>
        <p:nvSpPr>
          <p:cNvPr id="4" name="Rectangle: Diagonal Corners Snipped 3">
            <a:extLst>
              <a:ext uri="{FF2B5EF4-FFF2-40B4-BE49-F238E27FC236}">
                <a16:creationId xmlns:a16="http://schemas.microsoft.com/office/drawing/2014/main" id="{41E6BAD8-FB24-D538-02E0-C1522C023CFA}"/>
              </a:ext>
            </a:extLst>
          </p:cNvPr>
          <p:cNvSpPr/>
          <p:nvPr/>
        </p:nvSpPr>
        <p:spPr>
          <a:xfrm>
            <a:off x="726393" y="1819691"/>
            <a:ext cx="2090762" cy="969691"/>
          </a:xfrm>
          <a:prstGeom prst="snip2DiagRect">
            <a:avLst/>
          </a:prstGeom>
          <a:solidFill>
            <a:schemeClr val="accent1">
              <a:lumMod val="75000"/>
              <a:lumOff val="2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9256" tIns="108296" rIns="169256" bIns="108296" numCol="1" spcCol="1270" anchor="ctr" anchorCtr="0">
            <a:noAutofit/>
          </a:bodyPr>
          <a:lstStyle/>
          <a:p>
            <a:pPr marL="0" lvl="0" indent="0" algn="r" defTabSz="1422400">
              <a:lnSpc>
                <a:spcPct val="90000"/>
              </a:lnSpc>
              <a:spcBef>
                <a:spcPct val="0"/>
              </a:spcBef>
              <a:spcAft>
                <a:spcPct val="35000"/>
              </a:spcAft>
              <a:buNone/>
            </a:pPr>
            <a:r>
              <a:rPr lang="en-US" sz="3200" dirty="0"/>
              <a:t>October</a:t>
            </a:r>
            <a:endParaRPr lang="en-US" sz="3200" kern="1200" dirty="0"/>
          </a:p>
        </p:txBody>
      </p:sp>
      <p:sp>
        <p:nvSpPr>
          <p:cNvPr id="7" name="Rectangle: Diagonal Corners Snipped 6">
            <a:extLst>
              <a:ext uri="{FF2B5EF4-FFF2-40B4-BE49-F238E27FC236}">
                <a16:creationId xmlns:a16="http://schemas.microsoft.com/office/drawing/2014/main" id="{A181249E-B1DF-BC15-BCDF-70D6F95C62E3}"/>
              </a:ext>
            </a:extLst>
          </p:cNvPr>
          <p:cNvSpPr/>
          <p:nvPr/>
        </p:nvSpPr>
        <p:spPr>
          <a:xfrm>
            <a:off x="2826925" y="1819691"/>
            <a:ext cx="8923542" cy="1267477"/>
          </a:xfrm>
          <a:prstGeom prst="snip2Diag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771" tIns="70254" rIns="102639" bIns="70255"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t>District leadership will hold parent information nights at the impacted buildings to review potential boundary adjustments at the buildings impacted for the 2027-2028 school year</a:t>
            </a:r>
          </a:p>
        </p:txBody>
      </p:sp>
      <p:sp>
        <p:nvSpPr>
          <p:cNvPr id="6" name="Rectangle: Diagonal Corners Snipped 5">
            <a:extLst>
              <a:ext uri="{FF2B5EF4-FFF2-40B4-BE49-F238E27FC236}">
                <a16:creationId xmlns:a16="http://schemas.microsoft.com/office/drawing/2014/main" id="{08281A47-767D-A093-8FC5-0901752C1AE1}"/>
              </a:ext>
            </a:extLst>
          </p:cNvPr>
          <p:cNvSpPr/>
          <p:nvPr/>
        </p:nvSpPr>
        <p:spPr>
          <a:xfrm>
            <a:off x="726393" y="3497248"/>
            <a:ext cx="2090762" cy="969691"/>
          </a:xfrm>
          <a:prstGeom prst="snip2DiagRect">
            <a:avLst/>
          </a:prstGeom>
          <a:solidFill>
            <a:schemeClr val="accent1">
              <a:lumMod val="75000"/>
              <a:lumOff val="2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9256" tIns="108296" rIns="169256" bIns="108296" numCol="1" spcCol="1270" anchor="ctr" anchorCtr="0">
            <a:noAutofit/>
          </a:bodyPr>
          <a:lstStyle/>
          <a:p>
            <a:pPr marL="0" lvl="0" indent="0" algn="r" defTabSz="1422400">
              <a:lnSpc>
                <a:spcPct val="90000"/>
              </a:lnSpc>
              <a:spcBef>
                <a:spcPct val="0"/>
              </a:spcBef>
              <a:spcAft>
                <a:spcPct val="35000"/>
              </a:spcAft>
              <a:buNone/>
            </a:pPr>
            <a:r>
              <a:rPr lang="en-US" sz="2700" kern="1200" dirty="0"/>
              <a:t>December</a:t>
            </a:r>
          </a:p>
        </p:txBody>
      </p:sp>
      <p:sp>
        <p:nvSpPr>
          <p:cNvPr id="5" name="Rectangle: Diagonal Corners Snipped 4">
            <a:extLst>
              <a:ext uri="{FF2B5EF4-FFF2-40B4-BE49-F238E27FC236}">
                <a16:creationId xmlns:a16="http://schemas.microsoft.com/office/drawing/2014/main" id="{2483E171-831C-C65F-AE76-D03D55A342C6}"/>
              </a:ext>
            </a:extLst>
          </p:cNvPr>
          <p:cNvSpPr/>
          <p:nvPr/>
        </p:nvSpPr>
        <p:spPr>
          <a:xfrm>
            <a:off x="2817155" y="3497249"/>
            <a:ext cx="8934538" cy="1142740"/>
          </a:xfrm>
          <a:prstGeom prst="snip2Diag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8101" tIns="56919" rIns="75969" bIns="56920" numCol="1" spcCol="1270" anchor="ctr" anchorCtr="0">
            <a:noAutofit/>
          </a:bodyPr>
          <a:lstStyle/>
          <a:p>
            <a:pPr marL="342900" lvl="1" indent="-342900" algn="l" defTabSz="444500">
              <a:lnSpc>
                <a:spcPct val="90000"/>
              </a:lnSpc>
              <a:spcBef>
                <a:spcPct val="0"/>
              </a:spcBef>
              <a:spcAft>
                <a:spcPct val="15000"/>
              </a:spcAft>
              <a:buFont typeface="Arial" panose="020B0604020202020204" pitchFamily="34" charset="0"/>
              <a:buChar char="•"/>
            </a:pPr>
            <a:r>
              <a:rPr lang="en-US" sz="2400" kern="1200" dirty="0"/>
              <a:t>Boundary options will be presented to the Board of Education as a future action item</a:t>
            </a:r>
          </a:p>
        </p:txBody>
      </p:sp>
      <p:sp>
        <p:nvSpPr>
          <p:cNvPr id="11" name="Rectangle: Diagonal Corners Snipped 10">
            <a:extLst>
              <a:ext uri="{FF2B5EF4-FFF2-40B4-BE49-F238E27FC236}">
                <a16:creationId xmlns:a16="http://schemas.microsoft.com/office/drawing/2014/main" id="{BAB1FD01-4507-3784-2F36-79A8219D9C9C}"/>
              </a:ext>
            </a:extLst>
          </p:cNvPr>
          <p:cNvSpPr/>
          <p:nvPr/>
        </p:nvSpPr>
        <p:spPr>
          <a:xfrm>
            <a:off x="726393" y="5147211"/>
            <a:ext cx="2090762" cy="969691"/>
          </a:xfrm>
          <a:prstGeom prst="snip2DiagRect">
            <a:avLst/>
          </a:prstGeom>
          <a:solidFill>
            <a:schemeClr val="accent1">
              <a:lumMod val="75000"/>
              <a:lumOff val="2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9256" tIns="108296" rIns="169256" bIns="108296" numCol="1" spcCol="1270" anchor="ctr" anchorCtr="0">
            <a:noAutofit/>
          </a:bodyPr>
          <a:lstStyle/>
          <a:p>
            <a:pPr marL="0" lvl="0" indent="0" algn="r" defTabSz="1422400">
              <a:lnSpc>
                <a:spcPct val="90000"/>
              </a:lnSpc>
              <a:spcBef>
                <a:spcPct val="0"/>
              </a:spcBef>
              <a:spcAft>
                <a:spcPct val="35000"/>
              </a:spcAft>
              <a:buNone/>
            </a:pPr>
            <a:r>
              <a:rPr lang="en-US" sz="3200" kern="1200" dirty="0"/>
              <a:t>January</a:t>
            </a:r>
          </a:p>
        </p:txBody>
      </p:sp>
      <p:sp>
        <p:nvSpPr>
          <p:cNvPr id="10" name="Rectangle: Diagonal Corners Snipped 9">
            <a:extLst>
              <a:ext uri="{FF2B5EF4-FFF2-40B4-BE49-F238E27FC236}">
                <a16:creationId xmlns:a16="http://schemas.microsoft.com/office/drawing/2014/main" id="{A94DF8DF-59C9-3657-38BB-BD80C352B008}"/>
              </a:ext>
            </a:extLst>
          </p:cNvPr>
          <p:cNvSpPr/>
          <p:nvPr/>
        </p:nvSpPr>
        <p:spPr>
          <a:xfrm>
            <a:off x="2817155" y="5147212"/>
            <a:ext cx="8934538" cy="1142740"/>
          </a:xfrm>
          <a:prstGeom prst="snip2Diag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8101" tIns="56919" rIns="75969" bIns="56920" numCol="1" spcCol="1270" anchor="ctr" anchorCtr="0">
            <a:noAutofit/>
          </a:bodyPr>
          <a:lstStyle/>
          <a:p>
            <a:pPr marL="342900" lvl="1" indent="-342900" algn="l" defTabSz="444500">
              <a:lnSpc>
                <a:spcPct val="90000"/>
              </a:lnSpc>
              <a:spcBef>
                <a:spcPct val="0"/>
              </a:spcBef>
              <a:spcAft>
                <a:spcPct val="15000"/>
              </a:spcAft>
              <a:buFont typeface="Arial" panose="020B0604020202020204" pitchFamily="34" charset="0"/>
              <a:buChar char="•"/>
            </a:pPr>
            <a:r>
              <a:rPr lang="en-US" sz="2400" kern="1200" dirty="0"/>
              <a:t>The Board of Education will be asked to take action on new boundaries in the impacted communities</a:t>
            </a:r>
          </a:p>
        </p:txBody>
      </p:sp>
    </p:spTree>
    <p:extLst>
      <p:ext uri="{BB962C8B-B14F-4D97-AF65-F5344CB8AC3E}">
        <p14:creationId xmlns:p14="http://schemas.microsoft.com/office/powerpoint/2010/main" val="21100581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5C777-3B4B-46BD-AB1E-3E513FB2D636}"/>
              </a:ext>
            </a:extLst>
          </p:cNvPr>
          <p:cNvSpPr>
            <a:spLocks noGrp="1"/>
          </p:cNvSpPr>
          <p:nvPr>
            <p:ph type="title"/>
          </p:nvPr>
        </p:nvSpPr>
        <p:spPr/>
        <p:txBody>
          <a:bodyPr/>
          <a:lstStyle/>
          <a:p>
            <a:pPr algn="ctr"/>
            <a:r>
              <a:rPr lang="en-US" b="1" dirty="0">
                <a:solidFill>
                  <a:schemeClr val="accent2"/>
                </a:solidFill>
              </a:rPr>
              <a:t>ADDITIONAL WORK</a:t>
            </a:r>
          </a:p>
        </p:txBody>
      </p:sp>
      <p:graphicFrame>
        <p:nvGraphicFramePr>
          <p:cNvPr id="4" name="Content Placeholder 3" descr="Human Resources will work with classified and certified staff at the impacted buildings to determine employment placement for 2027-28. Transportation review with communication for new attendance areas, safety variances, etc. Operations / Service Center will work with staff to move classroom items and belongings to their new school. Food Production study of new enrollment as a result of boundary changes, analyzing any staff and equipment needs.">
            <a:extLst>
              <a:ext uri="{FF2B5EF4-FFF2-40B4-BE49-F238E27FC236}">
                <a16:creationId xmlns:a16="http://schemas.microsoft.com/office/drawing/2014/main" id="{C6A2F1B4-DEFA-495A-B7D8-19CABC7F0914}"/>
              </a:ext>
            </a:extLst>
          </p:cNvPr>
          <p:cNvGraphicFramePr>
            <a:graphicFrameLocks noGrp="1"/>
          </p:cNvGraphicFramePr>
          <p:nvPr>
            <p:ph idx="1"/>
            <p:extLst>
              <p:ext uri="{D42A27DB-BD31-4B8C-83A1-F6EECF244321}">
                <p14:modId xmlns:p14="http://schemas.microsoft.com/office/powerpoint/2010/main" val="544090407"/>
              </p:ext>
            </p:extLst>
          </p:nvPr>
        </p:nvGraphicFramePr>
        <p:xfrm>
          <a:off x="919385" y="1577797"/>
          <a:ext cx="10515600" cy="4667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987124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AAD48-04F5-4AF5-B56B-CD7A387FC516}"/>
              </a:ext>
            </a:extLst>
          </p:cNvPr>
          <p:cNvSpPr>
            <a:spLocks noGrp="1"/>
          </p:cNvSpPr>
          <p:nvPr>
            <p:ph type="ctrTitle"/>
          </p:nvPr>
        </p:nvSpPr>
        <p:spPr/>
        <p:txBody>
          <a:bodyPr/>
          <a:lstStyle/>
          <a:p>
            <a:r>
              <a:rPr lang="en-US" dirty="0"/>
              <a:t>Student Enrollment </a:t>
            </a:r>
          </a:p>
        </p:txBody>
      </p:sp>
      <p:sp>
        <p:nvSpPr>
          <p:cNvPr id="3" name="Subtitle 2">
            <a:extLst>
              <a:ext uri="{FF2B5EF4-FFF2-40B4-BE49-F238E27FC236}">
                <a16:creationId xmlns:a16="http://schemas.microsoft.com/office/drawing/2014/main" id="{77DA7B22-D3F9-400F-917D-53E56FB01856}"/>
              </a:ext>
            </a:extLst>
          </p:cNvPr>
          <p:cNvSpPr>
            <a:spLocks noGrp="1"/>
          </p:cNvSpPr>
          <p:nvPr>
            <p:ph type="subTitle" idx="1"/>
          </p:nvPr>
        </p:nvSpPr>
        <p:spPr/>
        <p:txBody>
          <a:bodyPr/>
          <a:lstStyle/>
          <a:p>
            <a:endParaRPr lang="en-US" dirty="0"/>
          </a:p>
          <a:p>
            <a:r>
              <a:rPr lang="en-US" sz="3600" dirty="0"/>
              <a:t>2025-2026</a:t>
            </a:r>
          </a:p>
        </p:txBody>
      </p:sp>
    </p:spTree>
    <p:extLst>
      <p:ext uri="{BB962C8B-B14F-4D97-AF65-F5344CB8AC3E}">
        <p14:creationId xmlns:p14="http://schemas.microsoft.com/office/powerpoint/2010/main" val="38887555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AC938B-3949-DA90-C8F4-130D03BCBC4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DB0A15B-1E93-5BFA-5421-993369620559}"/>
              </a:ext>
            </a:extLst>
          </p:cNvPr>
          <p:cNvSpPr>
            <a:spLocks noGrp="1"/>
          </p:cNvSpPr>
          <p:nvPr>
            <p:ph type="title"/>
          </p:nvPr>
        </p:nvSpPr>
        <p:spPr/>
        <p:txBody>
          <a:bodyPr/>
          <a:lstStyle/>
          <a:p>
            <a:pPr algn="ctr"/>
            <a:r>
              <a:rPr lang="en-US" b="1" dirty="0"/>
              <a:t>Olathe Public Schools Enrollment</a:t>
            </a:r>
          </a:p>
        </p:txBody>
      </p:sp>
      <p:graphicFrame>
        <p:nvGraphicFramePr>
          <p:cNvPr id="7" name="Table 6">
            <a:extLst>
              <a:ext uri="{FF2B5EF4-FFF2-40B4-BE49-F238E27FC236}">
                <a16:creationId xmlns:a16="http://schemas.microsoft.com/office/drawing/2014/main" id="{6F298A6B-6190-0FA9-7B61-961EB6C8A207}"/>
              </a:ext>
            </a:extLst>
          </p:cNvPr>
          <p:cNvGraphicFramePr>
            <a:graphicFrameLocks noGrp="1"/>
          </p:cNvGraphicFramePr>
          <p:nvPr>
            <p:extLst>
              <p:ext uri="{D42A27DB-BD31-4B8C-83A1-F6EECF244321}">
                <p14:modId xmlns:p14="http://schemas.microsoft.com/office/powerpoint/2010/main" val="3709200385"/>
              </p:ext>
            </p:extLst>
          </p:nvPr>
        </p:nvGraphicFramePr>
        <p:xfrm>
          <a:off x="1464407" y="1988063"/>
          <a:ext cx="9263186" cy="3885201"/>
        </p:xfrm>
        <a:graphic>
          <a:graphicData uri="http://schemas.openxmlformats.org/drawingml/2006/table">
            <a:tbl>
              <a:tblPr firstRow="1" bandRow="1">
                <a:tableStyleId>{5C22544A-7EE6-4342-B048-85BDC9FD1C3A}</a:tableStyleId>
              </a:tblPr>
              <a:tblGrid>
                <a:gridCol w="4631593">
                  <a:extLst>
                    <a:ext uri="{9D8B030D-6E8A-4147-A177-3AD203B41FA5}">
                      <a16:colId xmlns:a16="http://schemas.microsoft.com/office/drawing/2014/main" val="3929617804"/>
                    </a:ext>
                  </a:extLst>
                </a:gridCol>
                <a:gridCol w="4631593">
                  <a:extLst>
                    <a:ext uri="{9D8B030D-6E8A-4147-A177-3AD203B41FA5}">
                      <a16:colId xmlns:a16="http://schemas.microsoft.com/office/drawing/2014/main" val="789243596"/>
                    </a:ext>
                  </a:extLst>
                </a:gridCol>
              </a:tblGrid>
              <a:tr h="548499">
                <a:tc>
                  <a:txBody>
                    <a:bodyPr/>
                    <a:lstStyle/>
                    <a:p>
                      <a:endParaRPr lang="en-US"/>
                    </a:p>
                  </a:txBody>
                  <a:tcPr/>
                </a:tc>
                <a:tc>
                  <a:txBody>
                    <a:bodyPr/>
                    <a:lstStyle/>
                    <a:p>
                      <a:r>
                        <a:rPr lang="en-US" sz="2800" dirty="0"/>
                        <a:t>2025-26</a:t>
                      </a:r>
                    </a:p>
                  </a:txBody>
                  <a:tcPr/>
                </a:tc>
                <a:extLst>
                  <a:ext uri="{0D108BD9-81ED-4DB2-BD59-A6C34878D82A}">
                    <a16:rowId xmlns:a16="http://schemas.microsoft.com/office/drawing/2014/main" val="1757734519"/>
                  </a:ext>
                </a:extLst>
              </a:tr>
              <a:tr h="556117">
                <a:tc>
                  <a:txBody>
                    <a:bodyPr/>
                    <a:lstStyle/>
                    <a:p>
                      <a:r>
                        <a:rPr lang="en-US" sz="2400" b="1" dirty="0"/>
                        <a:t>District Enrollment</a:t>
                      </a:r>
                    </a:p>
                  </a:txBody>
                  <a:tcPr/>
                </a:tc>
                <a:tc>
                  <a:txBody>
                    <a:bodyPr/>
                    <a:lstStyle/>
                    <a:p>
                      <a:r>
                        <a:rPr lang="en-US" sz="2400" b="1" dirty="0"/>
                        <a:t>28,140</a:t>
                      </a:r>
                    </a:p>
                  </a:txBody>
                  <a:tcPr/>
                </a:tc>
                <a:extLst>
                  <a:ext uri="{0D108BD9-81ED-4DB2-BD59-A6C34878D82A}">
                    <a16:rowId xmlns:a16="http://schemas.microsoft.com/office/drawing/2014/main" val="2125468904"/>
                  </a:ext>
                </a:extLst>
              </a:tr>
              <a:tr h="556117">
                <a:tc>
                  <a:txBody>
                    <a:bodyPr/>
                    <a:lstStyle/>
                    <a:p>
                      <a:r>
                        <a:rPr lang="en-US" sz="2400" dirty="0"/>
                        <a:t>Early Childhood</a:t>
                      </a:r>
                    </a:p>
                  </a:txBody>
                  <a:tcPr/>
                </a:tc>
                <a:tc>
                  <a:txBody>
                    <a:bodyPr/>
                    <a:lstStyle/>
                    <a:p>
                      <a:r>
                        <a:rPr lang="en-US" sz="2400" dirty="0"/>
                        <a:t>951</a:t>
                      </a:r>
                    </a:p>
                  </a:txBody>
                  <a:tcPr/>
                </a:tc>
                <a:extLst>
                  <a:ext uri="{0D108BD9-81ED-4DB2-BD59-A6C34878D82A}">
                    <a16:rowId xmlns:a16="http://schemas.microsoft.com/office/drawing/2014/main" val="1005310281"/>
                  </a:ext>
                </a:extLst>
              </a:tr>
              <a:tr h="556117">
                <a:tc>
                  <a:txBody>
                    <a:bodyPr/>
                    <a:lstStyle/>
                    <a:p>
                      <a:r>
                        <a:rPr lang="en-US" sz="2400" dirty="0"/>
                        <a:t>Grades K-5</a:t>
                      </a:r>
                    </a:p>
                  </a:txBody>
                  <a:tcPr/>
                </a:tc>
                <a:tc>
                  <a:txBody>
                    <a:bodyPr/>
                    <a:lstStyle/>
                    <a:p>
                      <a:r>
                        <a:rPr lang="en-US" sz="2400" dirty="0"/>
                        <a:t>11,669</a:t>
                      </a:r>
                    </a:p>
                  </a:txBody>
                  <a:tcPr/>
                </a:tc>
                <a:extLst>
                  <a:ext uri="{0D108BD9-81ED-4DB2-BD59-A6C34878D82A}">
                    <a16:rowId xmlns:a16="http://schemas.microsoft.com/office/drawing/2014/main" val="2964477398"/>
                  </a:ext>
                </a:extLst>
              </a:tr>
              <a:tr h="556117">
                <a:tc>
                  <a:txBody>
                    <a:bodyPr/>
                    <a:lstStyle/>
                    <a:p>
                      <a:r>
                        <a:rPr lang="en-US" sz="2400" dirty="0"/>
                        <a:t>Middle School</a:t>
                      </a:r>
                    </a:p>
                  </a:txBody>
                  <a:tcPr/>
                </a:tc>
                <a:tc>
                  <a:txBody>
                    <a:bodyPr/>
                    <a:lstStyle/>
                    <a:p>
                      <a:r>
                        <a:rPr lang="en-US" sz="2400" dirty="0"/>
                        <a:t>6,320</a:t>
                      </a:r>
                    </a:p>
                  </a:txBody>
                  <a:tcPr/>
                </a:tc>
                <a:extLst>
                  <a:ext uri="{0D108BD9-81ED-4DB2-BD59-A6C34878D82A}">
                    <a16:rowId xmlns:a16="http://schemas.microsoft.com/office/drawing/2014/main" val="2527915446"/>
                  </a:ext>
                </a:extLst>
              </a:tr>
              <a:tr h="556117">
                <a:tc>
                  <a:txBody>
                    <a:bodyPr/>
                    <a:lstStyle/>
                    <a:p>
                      <a:r>
                        <a:rPr lang="en-US" sz="2400" dirty="0"/>
                        <a:t>High School</a:t>
                      </a:r>
                    </a:p>
                  </a:txBody>
                  <a:tcPr/>
                </a:tc>
                <a:tc>
                  <a:txBody>
                    <a:bodyPr/>
                    <a:lstStyle/>
                    <a:p>
                      <a:r>
                        <a:rPr lang="en-US" sz="2400" dirty="0"/>
                        <a:t>8,938</a:t>
                      </a:r>
                    </a:p>
                  </a:txBody>
                  <a:tcPr/>
                </a:tc>
                <a:extLst>
                  <a:ext uri="{0D108BD9-81ED-4DB2-BD59-A6C34878D82A}">
                    <a16:rowId xmlns:a16="http://schemas.microsoft.com/office/drawing/2014/main" val="3650852732"/>
                  </a:ext>
                </a:extLst>
              </a:tr>
              <a:tr h="556117">
                <a:tc>
                  <a:txBody>
                    <a:bodyPr/>
                    <a:lstStyle/>
                    <a:p>
                      <a:r>
                        <a:rPr lang="en-US" sz="2400" dirty="0"/>
                        <a:t>Alternative</a:t>
                      </a:r>
                    </a:p>
                  </a:txBody>
                  <a:tcPr/>
                </a:tc>
                <a:tc>
                  <a:txBody>
                    <a:bodyPr/>
                    <a:lstStyle/>
                    <a:p>
                      <a:r>
                        <a:rPr lang="en-US" sz="2400" dirty="0"/>
                        <a:t>262</a:t>
                      </a:r>
                    </a:p>
                  </a:txBody>
                  <a:tcPr/>
                </a:tc>
                <a:extLst>
                  <a:ext uri="{0D108BD9-81ED-4DB2-BD59-A6C34878D82A}">
                    <a16:rowId xmlns:a16="http://schemas.microsoft.com/office/drawing/2014/main" val="3135603712"/>
                  </a:ext>
                </a:extLst>
              </a:tr>
            </a:tbl>
          </a:graphicData>
        </a:graphic>
      </p:graphicFrame>
    </p:spTree>
    <p:extLst>
      <p:ext uri="{BB962C8B-B14F-4D97-AF65-F5344CB8AC3E}">
        <p14:creationId xmlns:p14="http://schemas.microsoft.com/office/powerpoint/2010/main" val="8621955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47045-20F9-EBA2-FD37-E72B530EA00D}"/>
              </a:ext>
            </a:extLst>
          </p:cNvPr>
          <p:cNvSpPr>
            <a:spLocks noGrp="1"/>
          </p:cNvSpPr>
          <p:nvPr>
            <p:ph type="title"/>
          </p:nvPr>
        </p:nvSpPr>
        <p:spPr>
          <a:xfrm>
            <a:off x="838200" y="365125"/>
            <a:ext cx="10515600" cy="842344"/>
          </a:xfrm>
        </p:spPr>
        <p:txBody>
          <a:bodyPr>
            <a:normAutofit fontScale="90000"/>
          </a:bodyPr>
          <a:lstStyle/>
          <a:p>
            <a:pPr algn="ctr"/>
            <a:r>
              <a:rPr lang="en-US" b="1" dirty="0"/>
              <a:t>Olathe Public Schools Enrollment (Continued)</a:t>
            </a:r>
            <a:endParaRPr lang="en-US" dirty="0">
              <a:solidFill>
                <a:srgbClr val="000000"/>
              </a:solidFill>
            </a:endParaRPr>
          </a:p>
        </p:txBody>
      </p:sp>
      <p:graphicFrame>
        <p:nvGraphicFramePr>
          <p:cNvPr id="4" name="Content Placeholder 3">
            <a:extLst>
              <a:ext uri="{FF2B5EF4-FFF2-40B4-BE49-F238E27FC236}">
                <a16:creationId xmlns:a16="http://schemas.microsoft.com/office/drawing/2014/main" id="{C4B3FAAB-9CAD-447A-C352-31EA7126BCB0}"/>
              </a:ext>
            </a:extLst>
          </p:cNvPr>
          <p:cNvGraphicFramePr>
            <a:graphicFrameLocks noGrp="1"/>
          </p:cNvGraphicFramePr>
          <p:nvPr>
            <p:ph idx="1"/>
            <p:extLst>
              <p:ext uri="{D42A27DB-BD31-4B8C-83A1-F6EECF244321}">
                <p14:modId xmlns:p14="http://schemas.microsoft.com/office/powerpoint/2010/main" val="2708580375"/>
              </p:ext>
            </p:extLst>
          </p:nvPr>
        </p:nvGraphicFramePr>
        <p:xfrm>
          <a:off x="836341" y="1449658"/>
          <a:ext cx="10515596" cy="4877242"/>
        </p:xfrm>
        <a:graphic>
          <a:graphicData uri="http://schemas.openxmlformats.org/drawingml/2006/table">
            <a:tbl>
              <a:tblPr firstRow="1" bandRow="1">
                <a:tableStyleId>{5C22544A-7EE6-4342-B048-85BDC9FD1C3A}</a:tableStyleId>
              </a:tblPr>
              <a:tblGrid>
                <a:gridCol w="4328159">
                  <a:extLst>
                    <a:ext uri="{9D8B030D-6E8A-4147-A177-3AD203B41FA5}">
                      <a16:colId xmlns:a16="http://schemas.microsoft.com/office/drawing/2014/main" val="1932122044"/>
                    </a:ext>
                  </a:extLst>
                </a:gridCol>
                <a:gridCol w="2123438">
                  <a:extLst>
                    <a:ext uri="{9D8B030D-6E8A-4147-A177-3AD203B41FA5}">
                      <a16:colId xmlns:a16="http://schemas.microsoft.com/office/drawing/2014/main" val="1048676406"/>
                    </a:ext>
                  </a:extLst>
                </a:gridCol>
                <a:gridCol w="2331719">
                  <a:extLst>
                    <a:ext uri="{9D8B030D-6E8A-4147-A177-3AD203B41FA5}">
                      <a16:colId xmlns:a16="http://schemas.microsoft.com/office/drawing/2014/main" val="1903803505"/>
                    </a:ext>
                  </a:extLst>
                </a:gridCol>
                <a:gridCol w="1732280">
                  <a:extLst>
                    <a:ext uri="{9D8B030D-6E8A-4147-A177-3AD203B41FA5}">
                      <a16:colId xmlns:a16="http://schemas.microsoft.com/office/drawing/2014/main" val="1912087270"/>
                    </a:ext>
                  </a:extLst>
                </a:gridCol>
              </a:tblGrid>
              <a:tr h="581883">
                <a:tc>
                  <a:txBody>
                    <a:bodyPr/>
                    <a:lstStyle/>
                    <a:p>
                      <a:endParaRPr lang="en-US" dirty="0"/>
                    </a:p>
                  </a:txBody>
                  <a:tcPr/>
                </a:tc>
                <a:tc>
                  <a:txBody>
                    <a:bodyPr/>
                    <a:lstStyle/>
                    <a:p>
                      <a:pPr algn="ctr"/>
                      <a:r>
                        <a:rPr lang="en-US" sz="2800" dirty="0"/>
                        <a:t>2024-25</a:t>
                      </a:r>
                    </a:p>
                  </a:txBody>
                  <a:tcPr/>
                </a:tc>
                <a:tc>
                  <a:txBody>
                    <a:bodyPr/>
                    <a:lstStyle/>
                    <a:p>
                      <a:pPr algn="ctr"/>
                      <a:r>
                        <a:rPr lang="en-US" sz="2800" dirty="0"/>
                        <a:t>2025-26</a:t>
                      </a:r>
                    </a:p>
                  </a:txBody>
                  <a:tcPr/>
                </a:tc>
                <a:tc>
                  <a:txBody>
                    <a:bodyPr/>
                    <a:lstStyle/>
                    <a:p>
                      <a:pPr algn="ctr"/>
                      <a:r>
                        <a:rPr lang="en-US" sz="1800" dirty="0"/>
                        <a:t>Difference</a:t>
                      </a:r>
                    </a:p>
                  </a:txBody>
                  <a:tcPr/>
                </a:tc>
                <a:extLst>
                  <a:ext uri="{0D108BD9-81ED-4DB2-BD59-A6C34878D82A}">
                    <a16:rowId xmlns:a16="http://schemas.microsoft.com/office/drawing/2014/main" val="2520120890"/>
                  </a:ext>
                </a:extLst>
              </a:tr>
              <a:tr h="878115">
                <a:tc>
                  <a:txBody>
                    <a:bodyPr/>
                    <a:lstStyle/>
                    <a:p>
                      <a:r>
                        <a:rPr lang="en-US" sz="3200" b="1" dirty="0"/>
                        <a:t>District Enrollment</a:t>
                      </a:r>
                    </a:p>
                  </a:txBody>
                  <a:tcPr anchor="ctr"/>
                </a:tc>
                <a:tc>
                  <a:txBody>
                    <a:bodyPr/>
                    <a:lstStyle/>
                    <a:p>
                      <a:pPr algn="ctr"/>
                      <a:r>
                        <a:rPr lang="en-US" sz="3200" b="1" dirty="0"/>
                        <a:t>28,454</a:t>
                      </a:r>
                    </a:p>
                  </a:txBody>
                  <a:tcPr anchor="ctr"/>
                </a:tc>
                <a:tc>
                  <a:txBody>
                    <a:bodyPr/>
                    <a:lstStyle/>
                    <a:p>
                      <a:pPr algn="ctr"/>
                      <a:r>
                        <a:rPr lang="en-US" sz="3200" b="1" dirty="0"/>
                        <a:t>28,140</a:t>
                      </a:r>
                    </a:p>
                  </a:txBody>
                  <a:tcPr anchor="ctr"/>
                </a:tc>
                <a:tc>
                  <a:txBody>
                    <a:bodyPr/>
                    <a:lstStyle/>
                    <a:p>
                      <a:pPr algn="ctr"/>
                      <a:r>
                        <a:rPr lang="en-US" sz="3200" b="1" dirty="0"/>
                        <a:t>-314</a:t>
                      </a:r>
                    </a:p>
                  </a:txBody>
                  <a:tcPr anchor="ctr"/>
                </a:tc>
                <a:extLst>
                  <a:ext uri="{0D108BD9-81ED-4DB2-BD59-A6C34878D82A}">
                    <a16:rowId xmlns:a16="http://schemas.microsoft.com/office/drawing/2014/main" val="3377258581"/>
                  </a:ext>
                </a:extLst>
              </a:tr>
              <a:tr h="677101">
                <a:tc>
                  <a:txBody>
                    <a:bodyPr/>
                    <a:lstStyle/>
                    <a:p>
                      <a:r>
                        <a:rPr lang="en-US" sz="2400" dirty="0"/>
                        <a:t>Early Childhood</a:t>
                      </a:r>
                    </a:p>
                  </a:txBody>
                  <a:tcPr anchor="ctr"/>
                </a:tc>
                <a:tc>
                  <a:txBody>
                    <a:bodyPr/>
                    <a:lstStyle/>
                    <a:p>
                      <a:pPr algn="ctr"/>
                      <a:r>
                        <a:rPr lang="en-US" sz="2400" dirty="0"/>
                        <a:t>872</a:t>
                      </a:r>
                    </a:p>
                  </a:txBody>
                  <a:tcPr anchor="ctr"/>
                </a:tc>
                <a:tc>
                  <a:txBody>
                    <a:bodyPr/>
                    <a:lstStyle/>
                    <a:p>
                      <a:pPr algn="ctr"/>
                      <a:r>
                        <a:rPr lang="en-US" sz="2400" dirty="0"/>
                        <a:t>951</a:t>
                      </a:r>
                    </a:p>
                  </a:txBody>
                  <a:tcPr anchor="ctr"/>
                </a:tc>
                <a:tc>
                  <a:txBody>
                    <a:bodyPr/>
                    <a:lstStyle/>
                    <a:p>
                      <a:pPr algn="ctr"/>
                      <a:r>
                        <a:rPr lang="en-US" sz="2400" dirty="0"/>
                        <a:t>+79</a:t>
                      </a:r>
                    </a:p>
                  </a:txBody>
                  <a:tcPr anchor="ctr"/>
                </a:tc>
                <a:extLst>
                  <a:ext uri="{0D108BD9-81ED-4DB2-BD59-A6C34878D82A}">
                    <a16:rowId xmlns:a16="http://schemas.microsoft.com/office/drawing/2014/main" val="321714946"/>
                  </a:ext>
                </a:extLst>
              </a:tr>
              <a:tr h="624202">
                <a:tc>
                  <a:txBody>
                    <a:bodyPr/>
                    <a:lstStyle/>
                    <a:p>
                      <a:r>
                        <a:rPr lang="en-US" sz="2400" dirty="0"/>
                        <a:t>Grades K-5</a:t>
                      </a:r>
                    </a:p>
                  </a:txBody>
                  <a:tcPr anchor="ctr"/>
                </a:tc>
                <a:tc>
                  <a:txBody>
                    <a:bodyPr/>
                    <a:lstStyle/>
                    <a:p>
                      <a:pPr algn="ctr"/>
                      <a:r>
                        <a:rPr lang="en-US" sz="2400" dirty="0"/>
                        <a:t>11,903</a:t>
                      </a:r>
                    </a:p>
                  </a:txBody>
                  <a:tcPr anchor="ctr"/>
                </a:tc>
                <a:tc>
                  <a:txBody>
                    <a:bodyPr/>
                    <a:lstStyle/>
                    <a:p>
                      <a:pPr algn="ctr"/>
                      <a:r>
                        <a:rPr lang="en-US" sz="2400" dirty="0"/>
                        <a:t>11,669</a:t>
                      </a:r>
                    </a:p>
                  </a:txBody>
                  <a:tcPr anchor="ctr"/>
                </a:tc>
                <a:tc>
                  <a:txBody>
                    <a:bodyPr/>
                    <a:lstStyle/>
                    <a:p>
                      <a:pPr algn="ctr"/>
                      <a:r>
                        <a:rPr lang="en-US" sz="2400" dirty="0"/>
                        <a:t>-234</a:t>
                      </a:r>
                    </a:p>
                  </a:txBody>
                  <a:tcPr anchor="ctr"/>
                </a:tc>
                <a:extLst>
                  <a:ext uri="{0D108BD9-81ED-4DB2-BD59-A6C34878D82A}">
                    <a16:rowId xmlns:a16="http://schemas.microsoft.com/office/drawing/2014/main" val="3941956298"/>
                  </a:ext>
                </a:extLst>
              </a:tr>
              <a:tr h="730000">
                <a:tc>
                  <a:txBody>
                    <a:bodyPr/>
                    <a:lstStyle/>
                    <a:p>
                      <a:r>
                        <a:rPr lang="en-US" sz="2400" dirty="0"/>
                        <a:t>Middle School</a:t>
                      </a:r>
                    </a:p>
                  </a:txBody>
                  <a:tcPr anchor="ctr"/>
                </a:tc>
                <a:tc>
                  <a:txBody>
                    <a:bodyPr/>
                    <a:lstStyle/>
                    <a:p>
                      <a:pPr algn="ctr"/>
                      <a:r>
                        <a:rPr lang="en-US" sz="2400" dirty="0"/>
                        <a:t>6,273</a:t>
                      </a:r>
                    </a:p>
                  </a:txBody>
                  <a:tcPr anchor="ctr"/>
                </a:tc>
                <a:tc>
                  <a:txBody>
                    <a:bodyPr/>
                    <a:lstStyle/>
                    <a:p>
                      <a:pPr algn="ctr"/>
                      <a:r>
                        <a:rPr lang="en-US" sz="2400" dirty="0"/>
                        <a:t>6,320</a:t>
                      </a:r>
                    </a:p>
                  </a:txBody>
                  <a:tcPr anchor="ctr"/>
                </a:tc>
                <a:tc>
                  <a:txBody>
                    <a:bodyPr/>
                    <a:lstStyle/>
                    <a:p>
                      <a:pPr algn="ctr"/>
                      <a:r>
                        <a:rPr lang="en-US" sz="2400" dirty="0"/>
                        <a:t>+47</a:t>
                      </a:r>
                    </a:p>
                  </a:txBody>
                  <a:tcPr anchor="ctr"/>
                </a:tc>
                <a:extLst>
                  <a:ext uri="{0D108BD9-81ED-4DB2-BD59-A6C34878D82A}">
                    <a16:rowId xmlns:a16="http://schemas.microsoft.com/office/drawing/2014/main" val="408571671"/>
                  </a:ext>
                </a:extLst>
              </a:tr>
              <a:tr h="634782">
                <a:tc>
                  <a:txBody>
                    <a:bodyPr/>
                    <a:lstStyle/>
                    <a:p>
                      <a:r>
                        <a:rPr lang="en-US" sz="2400" dirty="0"/>
                        <a:t>High School</a:t>
                      </a:r>
                    </a:p>
                  </a:txBody>
                  <a:tcPr anchor="ctr"/>
                </a:tc>
                <a:tc>
                  <a:txBody>
                    <a:bodyPr/>
                    <a:lstStyle/>
                    <a:p>
                      <a:pPr algn="ctr"/>
                      <a:r>
                        <a:rPr lang="en-US" sz="2400" dirty="0"/>
                        <a:t>9,149</a:t>
                      </a:r>
                    </a:p>
                  </a:txBody>
                  <a:tcPr anchor="ctr"/>
                </a:tc>
                <a:tc>
                  <a:txBody>
                    <a:bodyPr/>
                    <a:lstStyle/>
                    <a:p>
                      <a:pPr algn="ctr"/>
                      <a:r>
                        <a:rPr lang="en-US" sz="2400" dirty="0"/>
                        <a:t>8,938</a:t>
                      </a:r>
                    </a:p>
                  </a:txBody>
                  <a:tcPr anchor="ctr"/>
                </a:tc>
                <a:tc>
                  <a:txBody>
                    <a:bodyPr/>
                    <a:lstStyle/>
                    <a:p>
                      <a:pPr algn="ctr"/>
                      <a:r>
                        <a:rPr lang="en-US" sz="2400" dirty="0"/>
                        <a:t>-211</a:t>
                      </a:r>
                    </a:p>
                  </a:txBody>
                  <a:tcPr anchor="ctr"/>
                </a:tc>
                <a:extLst>
                  <a:ext uri="{0D108BD9-81ED-4DB2-BD59-A6C34878D82A}">
                    <a16:rowId xmlns:a16="http://schemas.microsoft.com/office/drawing/2014/main" val="2629292606"/>
                  </a:ext>
                </a:extLst>
              </a:tr>
              <a:tr h="751159">
                <a:tc>
                  <a:txBody>
                    <a:bodyPr/>
                    <a:lstStyle/>
                    <a:p>
                      <a:r>
                        <a:rPr lang="en-US" sz="2400" dirty="0"/>
                        <a:t>Alternative</a:t>
                      </a:r>
                    </a:p>
                  </a:txBody>
                  <a:tcPr anchor="ctr"/>
                </a:tc>
                <a:tc>
                  <a:txBody>
                    <a:bodyPr/>
                    <a:lstStyle/>
                    <a:p>
                      <a:pPr algn="ctr"/>
                      <a:r>
                        <a:rPr lang="en-US" sz="2400" dirty="0"/>
                        <a:t>257</a:t>
                      </a:r>
                    </a:p>
                  </a:txBody>
                  <a:tcPr anchor="ctr"/>
                </a:tc>
                <a:tc>
                  <a:txBody>
                    <a:bodyPr/>
                    <a:lstStyle/>
                    <a:p>
                      <a:pPr algn="ctr"/>
                      <a:r>
                        <a:rPr lang="en-US" sz="2400" dirty="0"/>
                        <a:t>262</a:t>
                      </a:r>
                    </a:p>
                  </a:txBody>
                  <a:tcPr anchor="ctr"/>
                </a:tc>
                <a:tc>
                  <a:txBody>
                    <a:bodyPr/>
                    <a:lstStyle/>
                    <a:p>
                      <a:pPr algn="ctr"/>
                      <a:r>
                        <a:rPr lang="en-US" sz="2400" dirty="0"/>
                        <a:t>+5</a:t>
                      </a:r>
                    </a:p>
                  </a:txBody>
                  <a:tcPr anchor="ctr"/>
                </a:tc>
                <a:extLst>
                  <a:ext uri="{0D108BD9-81ED-4DB2-BD59-A6C34878D82A}">
                    <a16:rowId xmlns:a16="http://schemas.microsoft.com/office/drawing/2014/main" val="3378175980"/>
                  </a:ext>
                </a:extLst>
              </a:tr>
            </a:tbl>
          </a:graphicData>
        </a:graphic>
      </p:graphicFrame>
    </p:spTree>
    <p:extLst>
      <p:ext uri="{BB962C8B-B14F-4D97-AF65-F5344CB8AC3E}">
        <p14:creationId xmlns:p14="http://schemas.microsoft.com/office/powerpoint/2010/main" val="42330711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2CB2478E-8DBA-6127-7AE6-F9902CE9AB5C}"/>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USD 233 Student Enrollment from 1965-2025</a:t>
            </a:r>
          </a:p>
        </p:txBody>
      </p:sp>
      <p:pic>
        <p:nvPicPr>
          <p:cNvPr id="9" name="Picture 8" descr="A graph of a student enrollment in Olathe Public Schools from 1965 to 2025.">
            <a:extLst>
              <a:ext uri="{FF2B5EF4-FFF2-40B4-BE49-F238E27FC236}">
                <a16:creationId xmlns:a16="http://schemas.microsoft.com/office/drawing/2014/main" id="{075AC0FA-9F8B-9E13-1929-5AD330BA0629}"/>
              </a:ext>
            </a:extLst>
          </p:cNvPr>
          <p:cNvPicPr>
            <a:picLocks noChangeAspect="1"/>
          </p:cNvPicPr>
          <p:nvPr/>
        </p:nvPicPr>
        <p:blipFill>
          <a:blip r:embed="rId3"/>
          <a:stretch>
            <a:fillRect/>
          </a:stretch>
        </p:blipFill>
        <p:spPr>
          <a:xfrm>
            <a:off x="-868093" y="362414"/>
            <a:ext cx="9003065" cy="6597805"/>
          </a:xfrm>
          <a:prstGeom prst="rect">
            <a:avLst/>
          </a:prstGeom>
        </p:spPr>
      </p:pic>
      <p:sp>
        <p:nvSpPr>
          <p:cNvPr id="4" name="TextBox 3">
            <a:extLst>
              <a:ext uri="{FF2B5EF4-FFF2-40B4-BE49-F238E27FC236}">
                <a16:creationId xmlns:a16="http://schemas.microsoft.com/office/drawing/2014/main" id="{D56185A0-B8DF-5790-27FA-22513C8CAB05}"/>
              </a:ext>
            </a:extLst>
          </p:cNvPr>
          <p:cNvSpPr txBox="1"/>
          <p:nvPr/>
        </p:nvSpPr>
        <p:spPr>
          <a:xfrm>
            <a:off x="1868557" y="5907820"/>
            <a:ext cx="663934" cy="307777"/>
          </a:xfrm>
          <a:prstGeom prst="rect">
            <a:avLst/>
          </a:prstGeom>
          <a:noFill/>
        </p:spPr>
        <p:txBody>
          <a:bodyPr wrap="square" rtlCol="0">
            <a:spAutoFit/>
          </a:bodyPr>
          <a:lstStyle/>
          <a:p>
            <a:r>
              <a:rPr lang="en-US" sz="1400" dirty="0">
                <a:solidFill>
                  <a:schemeClr val="bg1"/>
                </a:solidFill>
                <a:effectLst>
                  <a:outerShdw blurRad="38100" dist="38100" dir="2700000" algn="tl">
                    <a:srgbClr val="000000">
                      <a:alpha val="43137"/>
                    </a:srgbClr>
                  </a:outerShdw>
                </a:effectLst>
              </a:rPr>
              <a:t>‘70s</a:t>
            </a:r>
          </a:p>
        </p:txBody>
      </p:sp>
      <p:sp>
        <p:nvSpPr>
          <p:cNvPr id="5" name="TextBox 4">
            <a:extLst>
              <a:ext uri="{FF2B5EF4-FFF2-40B4-BE49-F238E27FC236}">
                <a16:creationId xmlns:a16="http://schemas.microsoft.com/office/drawing/2014/main" id="{CB9C02E9-2C1B-FD2E-A7DD-6E955EF7143A}"/>
              </a:ext>
            </a:extLst>
          </p:cNvPr>
          <p:cNvSpPr txBox="1"/>
          <p:nvPr/>
        </p:nvSpPr>
        <p:spPr>
          <a:xfrm>
            <a:off x="2703444" y="5907820"/>
            <a:ext cx="663934" cy="307777"/>
          </a:xfrm>
          <a:prstGeom prst="rect">
            <a:avLst/>
          </a:prstGeom>
          <a:noFill/>
        </p:spPr>
        <p:txBody>
          <a:bodyPr wrap="square" rtlCol="0">
            <a:spAutoFit/>
          </a:bodyPr>
          <a:lstStyle/>
          <a:p>
            <a:r>
              <a:rPr lang="en-US" sz="1400" dirty="0">
                <a:solidFill>
                  <a:schemeClr val="bg1"/>
                </a:solidFill>
                <a:effectLst>
                  <a:outerShdw blurRad="38100" dist="38100" dir="2700000" algn="tl">
                    <a:srgbClr val="000000">
                      <a:alpha val="43137"/>
                    </a:srgbClr>
                  </a:outerShdw>
                </a:effectLst>
              </a:rPr>
              <a:t>‘80s</a:t>
            </a:r>
          </a:p>
        </p:txBody>
      </p:sp>
      <p:sp>
        <p:nvSpPr>
          <p:cNvPr id="6" name="TextBox 5">
            <a:extLst>
              <a:ext uri="{FF2B5EF4-FFF2-40B4-BE49-F238E27FC236}">
                <a16:creationId xmlns:a16="http://schemas.microsoft.com/office/drawing/2014/main" id="{74219BA1-B944-6918-C083-A1F57122F920}"/>
              </a:ext>
            </a:extLst>
          </p:cNvPr>
          <p:cNvSpPr txBox="1"/>
          <p:nvPr/>
        </p:nvSpPr>
        <p:spPr>
          <a:xfrm>
            <a:off x="3633746" y="5907820"/>
            <a:ext cx="663934" cy="307777"/>
          </a:xfrm>
          <a:prstGeom prst="rect">
            <a:avLst/>
          </a:prstGeom>
          <a:noFill/>
        </p:spPr>
        <p:txBody>
          <a:bodyPr wrap="square" rtlCol="0">
            <a:spAutoFit/>
          </a:bodyPr>
          <a:lstStyle/>
          <a:p>
            <a:r>
              <a:rPr lang="en-US" sz="1400" dirty="0">
                <a:solidFill>
                  <a:schemeClr val="bg1"/>
                </a:solidFill>
                <a:effectLst>
                  <a:outerShdw blurRad="38100" dist="38100" dir="2700000" algn="tl">
                    <a:srgbClr val="000000">
                      <a:alpha val="43137"/>
                    </a:srgbClr>
                  </a:outerShdw>
                </a:effectLst>
              </a:rPr>
              <a:t>‘90s</a:t>
            </a:r>
          </a:p>
        </p:txBody>
      </p:sp>
      <p:sp>
        <p:nvSpPr>
          <p:cNvPr id="7" name="TextBox 6">
            <a:extLst>
              <a:ext uri="{FF2B5EF4-FFF2-40B4-BE49-F238E27FC236}">
                <a16:creationId xmlns:a16="http://schemas.microsoft.com/office/drawing/2014/main" id="{01144216-3271-C929-25A8-AF0FCF1B2D5A}"/>
              </a:ext>
            </a:extLst>
          </p:cNvPr>
          <p:cNvSpPr txBox="1"/>
          <p:nvPr/>
        </p:nvSpPr>
        <p:spPr>
          <a:xfrm>
            <a:off x="4532243" y="5907820"/>
            <a:ext cx="663934" cy="307777"/>
          </a:xfrm>
          <a:prstGeom prst="rect">
            <a:avLst/>
          </a:prstGeom>
          <a:noFill/>
        </p:spPr>
        <p:txBody>
          <a:bodyPr wrap="square" rtlCol="0">
            <a:spAutoFit/>
          </a:bodyPr>
          <a:lstStyle/>
          <a:p>
            <a:r>
              <a:rPr lang="en-US" sz="1400" dirty="0">
                <a:solidFill>
                  <a:schemeClr val="bg1"/>
                </a:solidFill>
                <a:effectLst>
                  <a:outerShdw blurRad="38100" dist="38100" dir="2700000" algn="tl">
                    <a:srgbClr val="000000">
                      <a:alpha val="43137"/>
                    </a:srgbClr>
                  </a:outerShdw>
                </a:effectLst>
              </a:rPr>
              <a:t>‘00s</a:t>
            </a:r>
          </a:p>
        </p:txBody>
      </p:sp>
      <p:sp>
        <p:nvSpPr>
          <p:cNvPr id="8" name="TextBox 7">
            <a:extLst>
              <a:ext uri="{FF2B5EF4-FFF2-40B4-BE49-F238E27FC236}">
                <a16:creationId xmlns:a16="http://schemas.microsoft.com/office/drawing/2014/main" id="{912CDCA6-7B74-A1D8-3DC0-6616EE0C0F08}"/>
              </a:ext>
            </a:extLst>
          </p:cNvPr>
          <p:cNvSpPr txBox="1"/>
          <p:nvPr/>
        </p:nvSpPr>
        <p:spPr>
          <a:xfrm>
            <a:off x="5386397" y="5907820"/>
            <a:ext cx="663934" cy="307777"/>
          </a:xfrm>
          <a:prstGeom prst="rect">
            <a:avLst/>
          </a:prstGeom>
          <a:noFill/>
        </p:spPr>
        <p:txBody>
          <a:bodyPr wrap="square" rtlCol="0">
            <a:spAutoFit/>
          </a:bodyPr>
          <a:lstStyle/>
          <a:p>
            <a:r>
              <a:rPr lang="en-US" sz="1400" dirty="0">
                <a:solidFill>
                  <a:schemeClr val="bg1"/>
                </a:solidFill>
                <a:effectLst>
                  <a:outerShdw blurRad="38100" dist="38100" dir="2700000" algn="tl">
                    <a:srgbClr val="000000">
                      <a:alpha val="43137"/>
                    </a:srgbClr>
                  </a:outerShdw>
                </a:effectLst>
              </a:rPr>
              <a:t>‘10s</a:t>
            </a:r>
          </a:p>
        </p:txBody>
      </p:sp>
      <p:sp>
        <p:nvSpPr>
          <p:cNvPr id="11" name="TextBox 10">
            <a:extLst>
              <a:ext uri="{FF2B5EF4-FFF2-40B4-BE49-F238E27FC236}">
                <a16:creationId xmlns:a16="http://schemas.microsoft.com/office/drawing/2014/main" id="{36FA5223-E277-F082-588C-18F77FF25E45}"/>
              </a:ext>
            </a:extLst>
          </p:cNvPr>
          <p:cNvSpPr txBox="1"/>
          <p:nvPr/>
        </p:nvSpPr>
        <p:spPr>
          <a:xfrm>
            <a:off x="6133051" y="5907820"/>
            <a:ext cx="663934" cy="307777"/>
          </a:xfrm>
          <a:prstGeom prst="rect">
            <a:avLst/>
          </a:prstGeom>
          <a:noFill/>
        </p:spPr>
        <p:txBody>
          <a:bodyPr wrap="square" rtlCol="0">
            <a:spAutoFit/>
          </a:bodyPr>
          <a:lstStyle/>
          <a:p>
            <a:r>
              <a:rPr lang="en-US" sz="1400" dirty="0">
                <a:solidFill>
                  <a:schemeClr val="bg1"/>
                </a:solidFill>
                <a:effectLst>
                  <a:outerShdw blurRad="38100" dist="38100" dir="2700000" algn="tl">
                    <a:srgbClr val="000000">
                      <a:alpha val="43137"/>
                    </a:srgbClr>
                  </a:outerShdw>
                </a:effectLst>
              </a:rPr>
              <a:t>‘20s</a:t>
            </a:r>
          </a:p>
        </p:txBody>
      </p:sp>
      <p:graphicFrame>
        <p:nvGraphicFramePr>
          <p:cNvPr id="3" name="Content Placeholder 8">
            <a:extLst>
              <a:ext uri="{FF2B5EF4-FFF2-40B4-BE49-F238E27FC236}">
                <a16:creationId xmlns:a16="http://schemas.microsoft.com/office/drawing/2014/main" id="{58EE3D2D-8A42-539E-EC11-D000276CC3E5}"/>
              </a:ext>
            </a:extLst>
          </p:cNvPr>
          <p:cNvGraphicFramePr>
            <a:graphicFrameLocks noGrp="1"/>
          </p:cNvGraphicFramePr>
          <p:nvPr>
            <p:ph idx="1"/>
            <p:extLst>
              <p:ext uri="{D42A27DB-BD31-4B8C-83A1-F6EECF244321}">
                <p14:modId xmlns:p14="http://schemas.microsoft.com/office/powerpoint/2010/main" val="1643692146"/>
              </p:ext>
            </p:extLst>
          </p:nvPr>
        </p:nvGraphicFramePr>
        <p:xfrm>
          <a:off x="7478276" y="1832774"/>
          <a:ext cx="3935875" cy="3827266"/>
        </p:xfrm>
        <a:graphic>
          <a:graphicData uri="http://schemas.openxmlformats.org/drawingml/2006/table">
            <a:tbl>
              <a:tblPr firstRow="1">
                <a:tableStyleId>{5C22544A-7EE6-4342-B048-85BDC9FD1C3A}</a:tableStyleId>
              </a:tblPr>
              <a:tblGrid>
                <a:gridCol w="1077327">
                  <a:extLst>
                    <a:ext uri="{9D8B030D-6E8A-4147-A177-3AD203B41FA5}">
                      <a16:colId xmlns:a16="http://schemas.microsoft.com/office/drawing/2014/main" val="3441023675"/>
                    </a:ext>
                  </a:extLst>
                </a:gridCol>
                <a:gridCol w="1482919">
                  <a:extLst>
                    <a:ext uri="{9D8B030D-6E8A-4147-A177-3AD203B41FA5}">
                      <a16:colId xmlns:a16="http://schemas.microsoft.com/office/drawing/2014/main" val="23163373"/>
                    </a:ext>
                  </a:extLst>
                </a:gridCol>
                <a:gridCol w="1375629">
                  <a:extLst>
                    <a:ext uri="{9D8B030D-6E8A-4147-A177-3AD203B41FA5}">
                      <a16:colId xmlns:a16="http://schemas.microsoft.com/office/drawing/2014/main" val="1647954515"/>
                    </a:ext>
                  </a:extLst>
                </a:gridCol>
              </a:tblGrid>
              <a:tr h="768121">
                <a:tc>
                  <a:txBody>
                    <a:bodyPr/>
                    <a:lstStyle/>
                    <a:p>
                      <a:pPr algn="ctr" fontAlgn="b"/>
                      <a:r>
                        <a:rPr lang="en-US" sz="1600" u="none" strike="noStrike" dirty="0">
                          <a:solidFill>
                            <a:schemeClr val="bg1"/>
                          </a:solidFill>
                          <a:effectLst/>
                        </a:rPr>
                        <a:t>Decade</a:t>
                      </a:r>
                      <a:endParaRPr lang="en-US" sz="1600" b="1" i="0" u="none" strike="noStrike" dirty="0">
                        <a:solidFill>
                          <a:schemeClr val="bg1"/>
                        </a:solidFill>
                        <a:effectLst/>
                        <a:latin typeface="Calibri" panose="020F0502020204030204" pitchFamily="34" charset="0"/>
                      </a:endParaRPr>
                    </a:p>
                  </a:txBody>
                  <a:tcPr marL="9525" marR="9525" marT="9525" marB="0" anchor="ctr">
                    <a:solidFill>
                      <a:schemeClr val="tx2"/>
                    </a:solidFill>
                  </a:tcPr>
                </a:tc>
                <a:tc>
                  <a:txBody>
                    <a:bodyPr/>
                    <a:lstStyle/>
                    <a:p>
                      <a:pPr algn="ctr" fontAlgn="b"/>
                      <a:r>
                        <a:rPr lang="en-US" sz="1600" u="none" strike="noStrike" dirty="0">
                          <a:solidFill>
                            <a:schemeClr val="bg1"/>
                          </a:solidFill>
                          <a:effectLst/>
                        </a:rPr>
                        <a:t>Enrollment Change</a:t>
                      </a:r>
                      <a:endParaRPr lang="en-US" sz="1600" b="1" i="0" u="none" strike="noStrike" dirty="0">
                        <a:solidFill>
                          <a:schemeClr val="bg1"/>
                        </a:solidFill>
                        <a:effectLst/>
                        <a:latin typeface="Calibri" panose="020F0502020204030204" pitchFamily="34" charset="0"/>
                      </a:endParaRPr>
                    </a:p>
                  </a:txBody>
                  <a:tcPr marL="9525" marR="9525" marT="9525" marB="0" anchor="ctr">
                    <a:solidFill>
                      <a:schemeClr val="tx2"/>
                    </a:solidFill>
                  </a:tcPr>
                </a:tc>
                <a:tc>
                  <a:txBody>
                    <a:bodyPr/>
                    <a:lstStyle/>
                    <a:p>
                      <a:pPr marL="0" algn="ctr" defTabSz="914400" rtl="0" eaLnBrk="1" fontAlgn="b" latinLnBrk="0" hangingPunct="1"/>
                      <a:r>
                        <a:rPr lang="en-US" sz="1600" u="none" strike="noStrike" kern="1200" dirty="0">
                          <a:solidFill>
                            <a:schemeClr val="bg1"/>
                          </a:solidFill>
                          <a:effectLst/>
                          <a:latin typeface="+mn-lt"/>
                          <a:ea typeface="+mn-ea"/>
                          <a:cs typeface="+mn-cs"/>
                        </a:rPr>
                        <a:t>Bldgs. Const.</a:t>
                      </a:r>
                    </a:p>
                  </a:txBody>
                  <a:tcPr marL="9525" marR="9525" marT="9525" marB="0" anchor="ctr">
                    <a:solidFill>
                      <a:schemeClr val="tx2"/>
                    </a:solidFill>
                  </a:tcPr>
                </a:tc>
                <a:extLst>
                  <a:ext uri="{0D108BD9-81ED-4DB2-BD59-A6C34878D82A}">
                    <a16:rowId xmlns:a16="http://schemas.microsoft.com/office/drawing/2014/main" val="164194410"/>
                  </a:ext>
                </a:extLst>
              </a:tr>
              <a:tr h="380018">
                <a:tc>
                  <a:txBody>
                    <a:bodyPr/>
                    <a:lstStyle/>
                    <a:p>
                      <a:pPr algn="r" fontAlgn="b"/>
                      <a:r>
                        <a:rPr lang="en-US" sz="2000" u="none" strike="noStrike" dirty="0">
                          <a:effectLst/>
                        </a:rPr>
                        <a:t>2020s</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-1,803</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a:t>
                      </a:r>
                      <a:endParaRPr lang="en-US" sz="2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737784795"/>
                  </a:ext>
                </a:extLst>
              </a:tr>
              <a:tr h="380018">
                <a:tc>
                  <a:txBody>
                    <a:bodyPr/>
                    <a:lstStyle/>
                    <a:p>
                      <a:pPr algn="r" fontAlgn="b"/>
                      <a:r>
                        <a:rPr lang="en-US" sz="2000" u="none" strike="noStrike" dirty="0">
                          <a:effectLst/>
                        </a:rPr>
                        <a:t>2010s</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+3,014</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7</a:t>
                      </a:r>
                      <a:endParaRPr lang="en-US" sz="2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368540942"/>
                  </a:ext>
                </a:extLst>
              </a:tr>
              <a:tr h="380018">
                <a:tc>
                  <a:txBody>
                    <a:bodyPr/>
                    <a:lstStyle/>
                    <a:p>
                      <a:pPr algn="r" fontAlgn="b"/>
                      <a:r>
                        <a:rPr lang="en-US" sz="2000" u="none" strike="noStrike" dirty="0">
                          <a:effectLst/>
                        </a:rPr>
                        <a:t>2000s</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+6,802</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17</a:t>
                      </a:r>
                      <a:endParaRPr lang="en-US" sz="2000" b="0" i="0" u="none" strike="noStrike" dirty="0">
                        <a:solidFill>
                          <a:srgbClr val="000000"/>
                        </a:solidFill>
                        <a:effectLst/>
                        <a:latin typeface="Calibri" panose="020F0502020204030204" pitchFamily="34" charset="0"/>
                      </a:endParaRPr>
                    </a:p>
                  </a:txBody>
                  <a:tcPr marL="9525" marR="9525" marT="9525" marB="0" anchor="b">
                    <a:solidFill>
                      <a:schemeClr val="accent2">
                        <a:lumMod val="20000"/>
                        <a:lumOff val="80000"/>
                      </a:schemeClr>
                    </a:solidFill>
                  </a:tcPr>
                </a:tc>
                <a:extLst>
                  <a:ext uri="{0D108BD9-81ED-4DB2-BD59-A6C34878D82A}">
                    <a16:rowId xmlns:a16="http://schemas.microsoft.com/office/drawing/2014/main" val="3327422456"/>
                  </a:ext>
                </a:extLst>
              </a:tr>
              <a:tr h="380018">
                <a:tc>
                  <a:txBody>
                    <a:bodyPr/>
                    <a:lstStyle/>
                    <a:p>
                      <a:pPr algn="r" fontAlgn="b"/>
                      <a:r>
                        <a:rPr lang="en-US" sz="2000" u="none" strike="noStrike" dirty="0">
                          <a:effectLst/>
                        </a:rPr>
                        <a:t>1990s</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+6,426</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12</a:t>
                      </a:r>
                      <a:endParaRPr lang="en-US" sz="2000" b="0" i="0" u="none" strike="noStrike" dirty="0">
                        <a:solidFill>
                          <a:srgbClr val="000000"/>
                        </a:solidFill>
                        <a:effectLst/>
                        <a:latin typeface="Calibri" panose="020F0502020204030204" pitchFamily="34" charset="0"/>
                      </a:endParaRPr>
                    </a:p>
                  </a:txBody>
                  <a:tcPr marL="9525" marR="9525" marT="9525" marB="0" anchor="b">
                    <a:solidFill>
                      <a:schemeClr val="accent2">
                        <a:lumMod val="20000"/>
                        <a:lumOff val="80000"/>
                      </a:schemeClr>
                    </a:solidFill>
                  </a:tcPr>
                </a:tc>
                <a:extLst>
                  <a:ext uri="{0D108BD9-81ED-4DB2-BD59-A6C34878D82A}">
                    <a16:rowId xmlns:a16="http://schemas.microsoft.com/office/drawing/2014/main" val="1147659715"/>
                  </a:ext>
                </a:extLst>
              </a:tr>
              <a:tr h="380018">
                <a:tc>
                  <a:txBody>
                    <a:bodyPr/>
                    <a:lstStyle/>
                    <a:p>
                      <a:pPr algn="r" fontAlgn="b"/>
                      <a:r>
                        <a:rPr lang="en-US" sz="2000" u="none" strike="noStrike" dirty="0">
                          <a:effectLst/>
                        </a:rPr>
                        <a:t>1980s</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+5,876</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15</a:t>
                      </a:r>
                      <a:endParaRPr lang="en-US" sz="2000" b="0" i="0" u="none" strike="noStrike" dirty="0">
                        <a:solidFill>
                          <a:srgbClr val="000000"/>
                        </a:solidFill>
                        <a:effectLst/>
                        <a:latin typeface="Calibri" panose="020F0502020204030204" pitchFamily="34" charset="0"/>
                      </a:endParaRPr>
                    </a:p>
                  </a:txBody>
                  <a:tcPr marL="9525" marR="9525" marT="9525" marB="0" anchor="b">
                    <a:solidFill>
                      <a:schemeClr val="accent2">
                        <a:lumMod val="20000"/>
                        <a:lumOff val="80000"/>
                      </a:schemeClr>
                    </a:solidFill>
                  </a:tcPr>
                </a:tc>
                <a:extLst>
                  <a:ext uri="{0D108BD9-81ED-4DB2-BD59-A6C34878D82A}">
                    <a16:rowId xmlns:a16="http://schemas.microsoft.com/office/drawing/2014/main" val="3763578280"/>
                  </a:ext>
                </a:extLst>
              </a:tr>
              <a:tr h="380018">
                <a:tc>
                  <a:txBody>
                    <a:bodyPr/>
                    <a:lstStyle/>
                    <a:p>
                      <a:pPr algn="r" fontAlgn="b"/>
                      <a:r>
                        <a:rPr lang="en-US" sz="2000" u="none" strike="noStrike" dirty="0">
                          <a:effectLst/>
                        </a:rPr>
                        <a:t>1970s</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+3,479</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7</a:t>
                      </a:r>
                      <a:endParaRPr lang="en-US" sz="2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235414482"/>
                  </a:ext>
                </a:extLst>
              </a:tr>
              <a:tr h="399019">
                <a:tc>
                  <a:txBody>
                    <a:bodyPr/>
                    <a:lstStyle/>
                    <a:p>
                      <a:pPr algn="r" fontAlgn="b"/>
                      <a:r>
                        <a:rPr lang="en-US" sz="2000" u="none" strike="noStrike" dirty="0">
                          <a:effectLst/>
                        </a:rPr>
                        <a:t>1960s</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+1,996</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4</a:t>
                      </a:r>
                      <a:endParaRPr lang="en-US" sz="2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089852492"/>
                  </a:ext>
                </a:extLst>
              </a:tr>
              <a:tr h="380018">
                <a:tc>
                  <a:txBody>
                    <a:bodyPr/>
                    <a:lstStyle/>
                    <a:p>
                      <a:pPr algn="r" fontAlgn="b"/>
                      <a:r>
                        <a:rPr lang="en-US" sz="2000" u="none" strike="noStrike" dirty="0">
                          <a:effectLst/>
                        </a:rPr>
                        <a:t>1950s</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+1,474</a:t>
                      </a:r>
                      <a:endParaRPr lang="en-US" sz="2000" b="0"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u="none" strike="noStrike" dirty="0">
                          <a:effectLst/>
                        </a:rPr>
                        <a:t>5</a:t>
                      </a:r>
                      <a:endParaRPr lang="en-US" sz="20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091623014"/>
                  </a:ext>
                </a:extLst>
              </a:tr>
            </a:tbl>
          </a:graphicData>
        </a:graphic>
      </p:graphicFrame>
    </p:spTree>
    <p:extLst>
      <p:ext uri="{BB962C8B-B14F-4D97-AF65-F5344CB8AC3E}">
        <p14:creationId xmlns:p14="http://schemas.microsoft.com/office/powerpoint/2010/main" val="42095948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85F8FB3-152A-3E3B-DC72-A54A0EAA1BDD}"/>
              </a:ext>
            </a:extLst>
          </p:cNvPr>
          <p:cNvSpPr>
            <a:spLocks noGrp="1"/>
          </p:cNvSpPr>
          <p:nvPr>
            <p:ph type="title"/>
          </p:nvPr>
        </p:nvSpPr>
        <p:spPr>
          <a:xfrm>
            <a:off x="-3098" y="198374"/>
            <a:ext cx="2683934" cy="2096721"/>
          </a:xfrm>
        </p:spPr>
        <p:txBody>
          <a:bodyPr>
            <a:normAutofit/>
          </a:bodyPr>
          <a:lstStyle/>
          <a:p>
            <a:pPr algn="r"/>
            <a:r>
              <a:rPr lang="en-US" sz="3200" b="1" dirty="0"/>
              <a:t>2025-26 </a:t>
            </a:r>
            <a:br>
              <a:rPr lang="en-US" sz="3200" b="1" dirty="0"/>
            </a:br>
            <a:r>
              <a:rPr lang="en-US" sz="3200" b="1" dirty="0"/>
              <a:t>Racial/Ethnic </a:t>
            </a:r>
            <a:br>
              <a:rPr lang="en-US" sz="3200" b="1" dirty="0"/>
            </a:br>
            <a:r>
              <a:rPr lang="en-US" sz="3200" b="1" dirty="0"/>
              <a:t>Breakdown</a:t>
            </a:r>
          </a:p>
        </p:txBody>
      </p:sp>
      <p:pic>
        <p:nvPicPr>
          <p:cNvPr id="5" name="Picture 4" descr="Pie chart of racial/ethnic student breakdown for 2025-26. ">
            <a:extLst>
              <a:ext uri="{FF2B5EF4-FFF2-40B4-BE49-F238E27FC236}">
                <a16:creationId xmlns:a16="http://schemas.microsoft.com/office/drawing/2014/main" id="{4F662B7E-3E90-AECE-6C60-C69BBE97572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676842" y="468699"/>
            <a:ext cx="8473093" cy="6136008"/>
          </a:xfrm>
          <a:prstGeom prst="rect">
            <a:avLst/>
          </a:prstGeom>
        </p:spPr>
      </p:pic>
    </p:spTree>
    <p:extLst>
      <p:ext uri="{BB962C8B-B14F-4D97-AF65-F5344CB8AC3E}">
        <p14:creationId xmlns:p14="http://schemas.microsoft.com/office/powerpoint/2010/main" val="17697713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2">
            <a:extLst>
              <a:ext uri="{FF2B5EF4-FFF2-40B4-BE49-F238E27FC236}">
                <a16:creationId xmlns:a16="http://schemas.microsoft.com/office/drawing/2014/main" id="{6745EC0B-9881-2F0A-14F4-44B156F9A236}"/>
              </a:ext>
            </a:extLst>
          </p:cNvPr>
          <p:cNvSpPr>
            <a:spLocks noGrp="1"/>
          </p:cNvSpPr>
          <p:nvPr>
            <p:ph type="title"/>
          </p:nvPr>
        </p:nvSpPr>
        <p:spPr/>
        <p:txBody>
          <a:bodyPr>
            <a:normAutofit/>
          </a:bodyPr>
          <a:lstStyle/>
          <a:p>
            <a:pPr algn="ctr"/>
            <a:r>
              <a:rPr lang="en-US" sz="4000" b="1" dirty="0"/>
              <a:t>Racial/Ethnic Makeup of OPS Over Time</a:t>
            </a:r>
          </a:p>
        </p:txBody>
      </p:sp>
      <p:pic>
        <p:nvPicPr>
          <p:cNvPr id="5" name="Content Placeholder 4" descr="Barb chart of racial/ethnic student breakdown for 2025-26. ">
            <a:extLst>
              <a:ext uri="{FF2B5EF4-FFF2-40B4-BE49-F238E27FC236}">
                <a16:creationId xmlns:a16="http://schemas.microsoft.com/office/drawing/2014/main" id="{3E98D0D9-842D-D9C4-8BC9-F56C6DDEC53F}"/>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665674" y="1327785"/>
            <a:ext cx="11246732" cy="5326698"/>
          </a:xfrm>
          <a:prstGeom prst="rect">
            <a:avLst/>
          </a:prstGeom>
        </p:spPr>
      </p:pic>
    </p:spTree>
    <p:extLst>
      <p:ext uri="{BB962C8B-B14F-4D97-AF65-F5344CB8AC3E}">
        <p14:creationId xmlns:p14="http://schemas.microsoft.com/office/powerpoint/2010/main" val="29185146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70AA3-937F-AEF6-3F20-195CAC76DDFF}"/>
              </a:ext>
            </a:extLst>
          </p:cNvPr>
          <p:cNvSpPr>
            <a:spLocks noGrp="1"/>
          </p:cNvSpPr>
          <p:nvPr>
            <p:ph type="title"/>
          </p:nvPr>
        </p:nvSpPr>
        <p:spPr/>
        <p:txBody>
          <a:bodyPr/>
          <a:lstStyle/>
          <a:p>
            <a:r>
              <a:rPr lang="en-US" sz="4000" b="1" dirty="0"/>
              <a:t>Racial/Ethnic Makeup of OPS Over Time (Continued)</a:t>
            </a:r>
            <a:endParaRPr lang="en-US" dirty="0"/>
          </a:p>
        </p:txBody>
      </p:sp>
      <p:graphicFrame>
        <p:nvGraphicFramePr>
          <p:cNvPr id="4" name="Content Placeholder 3">
            <a:extLst>
              <a:ext uri="{FF2B5EF4-FFF2-40B4-BE49-F238E27FC236}">
                <a16:creationId xmlns:a16="http://schemas.microsoft.com/office/drawing/2014/main" id="{158292E7-642B-63C5-1D5E-FF5C2743EB0F}"/>
              </a:ext>
            </a:extLst>
          </p:cNvPr>
          <p:cNvGraphicFramePr>
            <a:graphicFrameLocks noGrp="1"/>
          </p:cNvGraphicFramePr>
          <p:nvPr>
            <p:ph idx="1"/>
            <p:extLst>
              <p:ext uri="{D42A27DB-BD31-4B8C-83A1-F6EECF244321}">
                <p14:modId xmlns:p14="http://schemas.microsoft.com/office/powerpoint/2010/main" val="677346550"/>
              </p:ext>
            </p:extLst>
          </p:nvPr>
        </p:nvGraphicFramePr>
        <p:xfrm>
          <a:off x="838200" y="1825625"/>
          <a:ext cx="9341430" cy="3606797"/>
        </p:xfrm>
        <a:graphic>
          <a:graphicData uri="http://schemas.openxmlformats.org/drawingml/2006/table">
            <a:tbl>
              <a:tblPr firstRow="1" bandCol="1">
                <a:tableStyleId>{5C22544A-7EE6-4342-B048-85BDC9FD1C3A}</a:tableStyleId>
              </a:tblPr>
              <a:tblGrid>
                <a:gridCol w="2142433">
                  <a:extLst>
                    <a:ext uri="{9D8B030D-6E8A-4147-A177-3AD203B41FA5}">
                      <a16:colId xmlns:a16="http://schemas.microsoft.com/office/drawing/2014/main" val="421339762"/>
                    </a:ext>
                  </a:extLst>
                </a:gridCol>
                <a:gridCol w="1208689">
                  <a:extLst>
                    <a:ext uri="{9D8B030D-6E8A-4147-A177-3AD203B41FA5}">
                      <a16:colId xmlns:a16="http://schemas.microsoft.com/office/drawing/2014/main" val="3889026353"/>
                    </a:ext>
                  </a:extLst>
                </a:gridCol>
                <a:gridCol w="1155553">
                  <a:extLst>
                    <a:ext uri="{9D8B030D-6E8A-4147-A177-3AD203B41FA5}">
                      <a16:colId xmlns:a16="http://schemas.microsoft.com/office/drawing/2014/main" val="1252505842"/>
                    </a:ext>
                  </a:extLst>
                </a:gridCol>
                <a:gridCol w="1208689">
                  <a:extLst>
                    <a:ext uri="{9D8B030D-6E8A-4147-A177-3AD203B41FA5}">
                      <a16:colId xmlns:a16="http://schemas.microsoft.com/office/drawing/2014/main" val="3578986463"/>
                    </a:ext>
                  </a:extLst>
                </a:gridCol>
                <a:gridCol w="1037895">
                  <a:extLst>
                    <a:ext uri="{9D8B030D-6E8A-4147-A177-3AD203B41FA5}">
                      <a16:colId xmlns:a16="http://schemas.microsoft.com/office/drawing/2014/main" val="2296818958"/>
                    </a:ext>
                  </a:extLst>
                </a:gridCol>
                <a:gridCol w="1182413">
                  <a:extLst>
                    <a:ext uri="{9D8B030D-6E8A-4147-A177-3AD203B41FA5}">
                      <a16:colId xmlns:a16="http://schemas.microsoft.com/office/drawing/2014/main" val="369270809"/>
                    </a:ext>
                  </a:extLst>
                </a:gridCol>
                <a:gridCol w="1405758">
                  <a:extLst>
                    <a:ext uri="{9D8B030D-6E8A-4147-A177-3AD203B41FA5}">
                      <a16:colId xmlns:a16="http://schemas.microsoft.com/office/drawing/2014/main" val="2722170591"/>
                    </a:ext>
                  </a:extLst>
                </a:gridCol>
              </a:tblGrid>
              <a:tr h="370840">
                <a:tc>
                  <a:txBody>
                    <a:bodyPr/>
                    <a:lstStyle/>
                    <a:p>
                      <a:endParaRPr lang="en-US" dirty="0"/>
                    </a:p>
                  </a:txBody>
                  <a:tcPr/>
                </a:tc>
                <a:tc>
                  <a:txBody>
                    <a:bodyPr/>
                    <a:lstStyle/>
                    <a:p>
                      <a:pPr algn="ctr"/>
                      <a:r>
                        <a:rPr lang="en-US" dirty="0"/>
                        <a:t>1990</a:t>
                      </a:r>
                    </a:p>
                  </a:txBody>
                  <a:tcPr/>
                </a:tc>
                <a:tc>
                  <a:txBody>
                    <a:bodyPr/>
                    <a:lstStyle/>
                    <a:p>
                      <a:pPr algn="ctr"/>
                      <a:r>
                        <a:rPr lang="en-US" dirty="0"/>
                        <a:t>1990 Percent</a:t>
                      </a:r>
                    </a:p>
                  </a:txBody>
                  <a:tcPr/>
                </a:tc>
                <a:tc>
                  <a:txBody>
                    <a:bodyPr/>
                    <a:lstStyle/>
                    <a:p>
                      <a:pPr algn="ctr"/>
                      <a:r>
                        <a:rPr lang="en-US" dirty="0"/>
                        <a:t>2025 Numbers</a:t>
                      </a:r>
                    </a:p>
                  </a:txBody>
                  <a:tcPr/>
                </a:tc>
                <a:tc>
                  <a:txBody>
                    <a:bodyPr/>
                    <a:lstStyle/>
                    <a:p>
                      <a:pPr algn="ctr"/>
                      <a:r>
                        <a:rPr lang="en-US" dirty="0"/>
                        <a:t>2025 Percent</a:t>
                      </a:r>
                    </a:p>
                  </a:txBody>
                  <a:tcPr/>
                </a:tc>
                <a:tc>
                  <a:txBody>
                    <a:bodyPr/>
                    <a:lstStyle/>
                    <a:p>
                      <a:pPr algn="ctr"/>
                      <a:r>
                        <a:rPr lang="en-US" dirty="0"/>
                        <a:t>Number Change</a:t>
                      </a:r>
                    </a:p>
                  </a:txBody>
                  <a:tcPr/>
                </a:tc>
                <a:tc>
                  <a:txBody>
                    <a:bodyPr/>
                    <a:lstStyle/>
                    <a:p>
                      <a:pPr algn="ctr"/>
                      <a:r>
                        <a:rPr lang="en-US" dirty="0"/>
                        <a:t>Percent Change</a:t>
                      </a:r>
                    </a:p>
                  </a:txBody>
                  <a:tcPr/>
                </a:tc>
                <a:extLst>
                  <a:ext uri="{0D108BD9-81ED-4DB2-BD59-A6C34878D82A}">
                    <a16:rowId xmlns:a16="http://schemas.microsoft.com/office/drawing/2014/main" val="3346175924"/>
                  </a:ext>
                </a:extLst>
              </a:tr>
              <a:tr h="370840">
                <a:tc>
                  <a:txBody>
                    <a:bodyPr/>
                    <a:lstStyle/>
                    <a:p>
                      <a:r>
                        <a:rPr lang="en-US" dirty="0"/>
                        <a:t>District Enrollment</a:t>
                      </a:r>
                    </a:p>
                  </a:txBody>
                  <a:tcPr/>
                </a:tc>
                <a:tc>
                  <a:txBody>
                    <a:bodyPr/>
                    <a:lstStyle/>
                    <a:p>
                      <a:pPr algn="r"/>
                      <a:r>
                        <a:rPr lang="en-US" dirty="0"/>
                        <a:t>14,870</a:t>
                      </a:r>
                    </a:p>
                  </a:txBody>
                  <a:tcPr/>
                </a:tc>
                <a:tc>
                  <a:txBody>
                    <a:bodyPr/>
                    <a:lstStyle/>
                    <a:p>
                      <a:pPr algn="ctr"/>
                      <a:r>
                        <a:rPr lang="en-US" dirty="0"/>
                        <a:t>100%</a:t>
                      </a:r>
                    </a:p>
                  </a:txBody>
                  <a:tcPr/>
                </a:tc>
                <a:tc>
                  <a:txBody>
                    <a:bodyPr/>
                    <a:lstStyle/>
                    <a:p>
                      <a:pPr algn="r"/>
                      <a:r>
                        <a:rPr lang="en-US" dirty="0"/>
                        <a:t>28,140</a:t>
                      </a:r>
                    </a:p>
                  </a:txBody>
                  <a:tcPr/>
                </a:tc>
                <a:tc>
                  <a:txBody>
                    <a:bodyPr/>
                    <a:lstStyle/>
                    <a:p>
                      <a:pPr algn="ctr"/>
                      <a:r>
                        <a:rPr lang="en-US" dirty="0"/>
                        <a:t>100%</a:t>
                      </a:r>
                    </a:p>
                  </a:txBody>
                  <a:tcPr/>
                </a:tc>
                <a:tc>
                  <a:txBody>
                    <a:bodyPr/>
                    <a:lstStyle/>
                    <a:p>
                      <a:pPr algn="r"/>
                      <a:r>
                        <a:rPr lang="en-US" dirty="0"/>
                        <a:t>13,270</a:t>
                      </a:r>
                    </a:p>
                  </a:txBody>
                  <a:tcPr/>
                </a:tc>
                <a:tc>
                  <a:txBody>
                    <a:bodyPr/>
                    <a:lstStyle/>
                    <a:p>
                      <a:pPr algn="ctr"/>
                      <a:r>
                        <a:rPr lang="en-US" dirty="0"/>
                        <a:t>189%</a:t>
                      </a:r>
                    </a:p>
                  </a:txBody>
                  <a:tcPr/>
                </a:tc>
                <a:extLst>
                  <a:ext uri="{0D108BD9-81ED-4DB2-BD59-A6C34878D82A}">
                    <a16:rowId xmlns:a16="http://schemas.microsoft.com/office/drawing/2014/main" val="1898336381"/>
                  </a:ext>
                </a:extLst>
              </a:tr>
              <a:tr h="370840">
                <a:tc>
                  <a:txBody>
                    <a:bodyPr/>
                    <a:lstStyle/>
                    <a:p>
                      <a:r>
                        <a:rPr lang="en-US" dirty="0"/>
                        <a:t>Caucasian</a:t>
                      </a:r>
                    </a:p>
                  </a:txBody>
                  <a:tcPr/>
                </a:tc>
                <a:tc>
                  <a:txBody>
                    <a:bodyPr/>
                    <a:lstStyle/>
                    <a:p>
                      <a:pPr algn="r"/>
                      <a:r>
                        <a:rPr lang="en-US" dirty="0"/>
                        <a:t>14,262</a:t>
                      </a:r>
                    </a:p>
                  </a:txBody>
                  <a:tcPr/>
                </a:tc>
                <a:tc>
                  <a:txBody>
                    <a:bodyPr/>
                    <a:lstStyle/>
                    <a:p>
                      <a:pPr algn="ctr"/>
                      <a:r>
                        <a:rPr lang="en-US" dirty="0"/>
                        <a:t>95.6%</a:t>
                      </a:r>
                    </a:p>
                  </a:txBody>
                  <a:tcPr/>
                </a:tc>
                <a:tc>
                  <a:txBody>
                    <a:bodyPr/>
                    <a:lstStyle/>
                    <a:p>
                      <a:pPr algn="r"/>
                      <a:r>
                        <a:rPr lang="en-US" dirty="0"/>
                        <a:t>17,238</a:t>
                      </a:r>
                    </a:p>
                  </a:txBody>
                  <a:tcPr/>
                </a:tc>
                <a:tc>
                  <a:txBody>
                    <a:bodyPr/>
                    <a:lstStyle/>
                    <a:p>
                      <a:pPr algn="ctr"/>
                      <a:r>
                        <a:rPr lang="en-US" dirty="0"/>
                        <a:t>61.3%</a:t>
                      </a:r>
                    </a:p>
                  </a:txBody>
                  <a:tcPr/>
                </a:tc>
                <a:tc>
                  <a:txBody>
                    <a:bodyPr/>
                    <a:lstStyle/>
                    <a:p>
                      <a:pPr algn="r"/>
                      <a:r>
                        <a:rPr lang="en-US" dirty="0"/>
                        <a:t>2,976</a:t>
                      </a:r>
                    </a:p>
                  </a:txBody>
                  <a:tcPr/>
                </a:tc>
                <a:tc>
                  <a:txBody>
                    <a:bodyPr/>
                    <a:lstStyle/>
                    <a:p>
                      <a:pPr algn="ctr"/>
                      <a:r>
                        <a:rPr lang="en-US" dirty="0"/>
                        <a:t>124%</a:t>
                      </a:r>
                    </a:p>
                  </a:txBody>
                  <a:tcPr/>
                </a:tc>
                <a:extLst>
                  <a:ext uri="{0D108BD9-81ED-4DB2-BD59-A6C34878D82A}">
                    <a16:rowId xmlns:a16="http://schemas.microsoft.com/office/drawing/2014/main" val="216186080"/>
                  </a:ext>
                </a:extLst>
              </a:tr>
              <a:tr h="370840">
                <a:tc>
                  <a:txBody>
                    <a:bodyPr/>
                    <a:lstStyle/>
                    <a:p>
                      <a:r>
                        <a:rPr lang="en-US" dirty="0"/>
                        <a:t>Native American</a:t>
                      </a:r>
                    </a:p>
                  </a:txBody>
                  <a:tcPr/>
                </a:tc>
                <a:tc>
                  <a:txBody>
                    <a:bodyPr/>
                    <a:lstStyle/>
                    <a:p>
                      <a:pPr algn="r"/>
                      <a:r>
                        <a:rPr lang="en-US" dirty="0"/>
                        <a:t>32</a:t>
                      </a:r>
                    </a:p>
                  </a:txBody>
                  <a:tcPr/>
                </a:tc>
                <a:tc>
                  <a:txBody>
                    <a:bodyPr/>
                    <a:lstStyle/>
                    <a:p>
                      <a:pPr algn="ctr"/>
                      <a:r>
                        <a:rPr lang="en-US" dirty="0"/>
                        <a:t>0.2%</a:t>
                      </a:r>
                    </a:p>
                  </a:txBody>
                  <a:tcPr/>
                </a:tc>
                <a:tc>
                  <a:txBody>
                    <a:bodyPr/>
                    <a:lstStyle/>
                    <a:p>
                      <a:pPr algn="r"/>
                      <a:r>
                        <a:rPr lang="en-US" dirty="0"/>
                        <a:t>81</a:t>
                      </a:r>
                    </a:p>
                  </a:txBody>
                  <a:tcPr/>
                </a:tc>
                <a:tc>
                  <a:txBody>
                    <a:bodyPr/>
                    <a:lstStyle/>
                    <a:p>
                      <a:pPr algn="ctr"/>
                      <a:r>
                        <a:rPr lang="en-US" dirty="0"/>
                        <a:t>0.3%</a:t>
                      </a:r>
                    </a:p>
                  </a:txBody>
                  <a:tcPr/>
                </a:tc>
                <a:tc>
                  <a:txBody>
                    <a:bodyPr/>
                    <a:lstStyle/>
                    <a:p>
                      <a:pPr algn="r"/>
                      <a:r>
                        <a:rPr lang="en-US" dirty="0"/>
                        <a:t>49</a:t>
                      </a:r>
                    </a:p>
                  </a:txBody>
                  <a:tcPr/>
                </a:tc>
                <a:tc>
                  <a:txBody>
                    <a:bodyPr/>
                    <a:lstStyle/>
                    <a:p>
                      <a:pPr algn="ctr"/>
                      <a:r>
                        <a:rPr lang="en-US" dirty="0"/>
                        <a:t>253%</a:t>
                      </a:r>
                    </a:p>
                  </a:txBody>
                  <a:tcPr/>
                </a:tc>
                <a:extLst>
                  <a:ext uri="{0D108BD9-81ED-4DB2-BD59-A6C34878D82A}">
                    <a16:rowId xmlns:a16="http://schemas.microsoft.com/office/drawing/2014/main" val="3038496468"/>
                  </a:ext>
                </a:extLst>
              </a:tr>
              <a:tr h="370840">
                <a:tc>
                  <a:txBody>
                    <a:bodyPr/>
                    <a:lstStyle/>
                    <a:p>
                      <a:r>
                        <a:rPr lang="en-US" dirty="0"/>
                        <a:t>Asian</a:t>
                      </a:r>
                    </a:p>
                  </a:txBody>
                  <a:tcPr/>
                </a:tc>
                <a:tc>
                  <a:txBody>
                    <a:bodyPr/>
                    <a:lstStyle/>
                    <a:p>
                      <a:pPr algn="r"/>
                      <a:r>
                        <a:rPr lang="en-US" dirty="0"/>
                        <a:t>173</a:t>
                      </a:r>
                    </a:p>
                  </a:txBody>
                  <a:tcPr/>
                </a:tc>
                <a:tc>
                  <a:txBody>
                    <a:bodyPr/>
                    <a:lstStyle/>
                    <a:p>
                      <a:pPr algn="ctr"/>
                      <a:r>
                        <a:rPr lang="en-US" dirty="0"/>
                        <a:t>1.2%</a:t>
                      </a:r>
                    </a:p>
                  </a:txBody>
                  <a:tcPr/>
                </a:tc>
                <a:tc>
                  <a:txBody>
                    <a:bodyPr/>
                    <a:lstStyle/>
                    <a:p>
                      <a:pPr algn="r"/>
                      <a:r>
                        <a:rPr lang="en-US" dirty="0"/>
                        <a:t>1,252</a:t>
                      </a:r>
                    </a:p>
                  </a:txBody>
                  <a:tcPr/>
                </a:tc>
                <a:tc>
                  <a:txBody>
                    <a:bodyPr/>
                    <a:lstStyle/>
                    <a:p>
                      <a:pPr algn="ctr"/>
                      <a:r>
                        <a:rPr lang="en-US" dirty="0"/>
                        <a:t>4.6%</a:t>
                      </a:r>
                    </a:p>
                  </a:txBody>
                  <a:tcPr/>
                </a:tc>
                <a:tc>
                  <a:txBody>
                    <a:bodyPr/>
                    <a:lstStyle/>
                    <a:p>
                      <a:pPr algn="r"/>
                      <a:r>
                        <a:rPr lang="en-US" dirty="0"/>
                        <a:t>1,079</a:t>
                      </a:r>
                    </a:p>
                  </a:txBody>
                  <a:tcPr/>
                </a:tc>
                <a:tc>
                  <a:txBody>
                    <a:bodyPr/>
                    <a:lstStyle/>
                    <a:p>
                      <a:pPr algn="ctr"/>
                      <a:r>
                        <a:rPr lang="en-US" dirty="0"/>
                        <a:t>724%</a:t>
                      </a:r>
                    </a:p>
                  </a:txBody>
                  <a:tcPr/>
                </a:tc>
                <a:extLst>
                  <a:ext uri="{0D108BD9-81ED-4DB2-BD59-A6C34878D82A}">
                    <a16:rowId xmlns:a16="http://schemas.microsoft.com/office/drawing/2014/main" val="2020599151"/>
                  </a:ext>
                </a:extLst>
              </a:tr>
              <a:tr h="370840">
                <a:tc>
                  <a:txBody>
                    <a:bodyPr/>
                    <a:lstStyle/>
                    <a:p>
                      <a:r>
                        <a:rPr lang="en-US" dirty="0"/>
                        <a:t>African American</a:t>
                      </a:r>
                    </a:p>
                  </a:txBody>
                  <a:tcPr/>
                </a:tc>
                <a:tc>
                  <a:txBody>
                    <a:bodyPr/>
                    <a:lstStyle/>
                    <a:p>
                      <a:pPr algn="r"/>
                      <a:r>
                        <a:rPr lang="en-US" dirty="0"/>
                        <a:t>347</a:t>
                      </a:r>
                    </a:p>
                  </a:txBody>
                  <a:tcPr/>
                </a:tc>
                <a:tc>
                  <a:txBody>
                    <a:bodyPr/>
                    <a:lstStyle/>
                    <a:p>
                      <a:pPr algn="ctr"/>
                      <a:r>
                        <a:rPr lang="en-US" dirty="0"/>
                        <a:t>2.3%</a:t>
                      </a:r>
                    </a:p>
                  </a:txBody>
                  <a:tcPr/>
                </a:tc>
                <a:tc>
                  <a:txBody>
                    <a:bodyPr/>
                    <a:lstStyle/>
                    <a:p>
                      <a:pPr algn="r"/>
                      <a:r>
                        <a:rPr lang="en-US" dirty="0"/>
                        <a:t>2,226</a:t>
                      </a:r>
                    </a:p>
                  </a:txBody>
                  <a:tcPr/>
                </a:tc>
                <a:tc>
                  <a:txBody>
                    <a:bodyPr/>
                    <a:lstStyle/>
                    <a:p>
                      <a:pPr algn="ctr"/>
                      <a:r>
                        <a:rPr lang="en-US" dirty="0"/>
                        <a:t>7.9%</a:t>
                      </a:r>
                    </a:p>
                  </a:txBody>
                  <a:tcPr/>
                </a:tc>
                <a:tc>
                  <a:txBody>
                    <a:bodyPr/>
                    <a:lstStyle/>
                    <a:p>
                      <a:pPr algn="r"/>
                      <a:r>
                        <a:rPr lang="en-US" dirty="0"/>
                        <a:t>1,879</a:t>
                      </a:r>
                    </a:p>
                  </a:txBody>
                  <a:tcPr/>
                </a:tc>
                <a:tc>
                  <a:txBody>
                    <a:bodyPr/>
                    <a:lstStyle/>
                    <a:p>
                      <a:pPr algn="ctr"/>
                      <a:r>
                        <a:rPr lang="en-US" dirty="0"/>
                        <a:t>641%</a:t>
                      </a:r>
                    </a:p>
                  </a:txBody>
                  <a:tcPr/>
                </a:tc>
                <a:extLst>
                  <a:ext uri="{0D108BD9-81ED-4DB2-BD59-A6C34878D82A}">
                    <a16:rowId xmlns:a16="http://schemas.microsoft.com/office/drawing/2014/main" val="1645781577"/>
                  </a:ext>
                </a:extLst>
              </a:tr>
              <a:tr h="370840">
                <a:tc>
                  <a:txBody>
                    <a:bodyPr/>
                    <a:lstStyle/>
                    <a:p>
                      <a:r>
                        <a:rPr lang="en-US" dirty="0"/>
                        <a:t>Hispanic/Latino</a:t>
                      </a:r>
                    </a:p>
                  </a:txBody>
                  <a:tcPr/>
                </a:tc>
                <a:tc>
                  <a:txBody>
                    <a:bodyPr/>
                    <a:lstStyle/>
                    <a:p>
                      <a:pPr algn="r"/>
                      <a:r>
                        <a:rPr lang="en-US" dirty="0"/>
                        <a:t>112</a:t>
                      </a:r>
                    </a:p>
                  </a:txBody>
                  <a:tcPr/>
                </a:tc>
                <a:tc>
                  <a:txBody>
                    <a:bodyPr/>
                    <a:lstStyle/>
                    <a:p>
                      <a:pPr algn="ctr"/>
                      <a:r>
                        <a:rPr lang="en-US" dirty="0"/>
                        <a:t>0.8%</a:t>
                      </a:r>
                    </a:p>
                  </a:txBody>
                  <a:tcPr/>
                </a:tc>
                <a:tc>
                  <a:txBody>
                    <a:bodyPr/>
                    <a:lstStyle/>
                    <a:p>
                      <a:pPr algn="r"/>
                      <a:r>
                        <a:rPr lang="en-US" dirty="0"/>
                        <a:t>5,703</a:t>
                      </a:r>
                    </a:p>
                  </a:txBody>
                  <a:tcPr/>
                </a:tc>
                <a:tc>
                  <a:txBody>
                    <a:bodyPr/>
                    <a:lstStyle/>
                    <a:p>
                      <a:pPr algn="ctr"/>
                      <a:r>
                        <a:rPr lang="en-US" dirty="0"/>
                        <a:t>20.3%</a:t>
                      </a:r>
                    </a:p>
                  </a:txBody>
                  <a:tcPr/>
                </a:tc>
                <a:tc>
                  <a:txBody>
                    <a:bodyPr/>
                    <a:lstStyle/>
                    <a:p>
                      <a:pPr algn="r"/>
                      <a:r>
                        <a:rPr lang="en-US" dirty="0"/>
                        <a:t>5,591</a:t>
                      </a:r>
                    </a:p>
                  </a:txBody>
                  <a:tcPr/>
                </a:tc>
                <a:tc>
                  <a:txBody>
                    <a:bodyPr/>
                    <a:lstStyle/>
                    <a:p>
                      <a:pPr algn="ctr"/>
                      <a:r>
                        <a:rPr lang="en-US" dirty="0"/>
                        <a:t>5,091%</a:t>
                      </a:r>
                    </a:p>
                  </a:txBody>
                  <a:tcPr/>
                </a:tc>
                <a:extLst>
                  <a:ext uri="{0D108BD9-81ED-4DB2-BD59-A6C34878D82A}">
                    <a16:rowId xmlns:a16="http://schemas.microsoft.com/office/drawing/2014/main" val="1460803381"/>
                  </a:ext>
                </a:extLst>
              </a:tr>
              <a:tr h="370839">
                <a:tc>
                  <a:txBody>
                    <a:bodyPr/>
                    <a:lstStyle/>
                    <a:p>
                      <a:pPr lvl="0">
                        <a:buNone/>
                      </a:pPr>
                      <a:r>
                        <a:rPr lang="en-US" dirty="0"/>
                        <a:t>Pac Islander</a:t>
                      </a:r>
                    </a:p>
                  </a:txBody>
                  <a:tcPr/>
                </a:tc>
                <a:tc>
                  <a:txBody>
                    <a:bodyPr/>
                    <a:lstStyle/>
                    <a:p>
                      <a:pPr lvl="0" algn="r">
                        <a:buNone/>
                      </a:pPr>
                      <a:r>
                        <a:rPr lang="en-US" dirty="0"/>
                        <a:t>NA</a:t>
                      </a:r>
                    </a:p>
                  </a:txBody>
                  <a:tcPr/>
                </a:tc>
                <a:tc>
                  <a:txBody>
                    <a:bodyPr/>
                    <a:lstStyle/>
                    <a:p>
                      <a:pPr lvl="0" algn="ctr">
                        <a:buNone/>
                      </a:pPr>
                      <a:r>
                        <a:rPr lang="en-US" dirty="0"/>
                        <a:t>0</a:t>
                      </a:r>
                    </a:p>
                  </a:txBody>
                  <a:tcPr/>
                </a:tc>
                <a:tc>
                  <a:txBody>
                    <a:bodyPr/>
                    <a:lstStyle/>
                    <a:p>
                      <a:pPr lvl="0" algn="r">
                        <a:buNone/>
                      </a:pPr>
                      <a:r>
                        <a:rPr lang="en-US" dirty="0"/>
                        <a:t>65</a:t>
                      </a:r>
                    </a:p>
                  </a:txBody>
                  <a:tcPr/>
                </a:tc>
                <a:tc>
                  <a:txBody>
                    <a:bodyPr/>
                    <a:lstStyle/>
                    <a:p>
                      <a:pPr lvl="0" algn="ctr">
                        <a:buNone/>
                      </a:pPr>
                      <a:r>
                        <a:rPr lang="en-US" dirty="0"/>
                        <a:t>0.2%</a:t>
                      </a:r>
                    </a:p>
                  </a:txBody>
                  <a:tcPr/>
                </a:tc>
                <a:tc>
                  <a:txBody>
                    <a:bodyPr/>
                    <a:lstStyle/>
                    <a:p>
                      <a:pPr lvl="0" algn="r">
                        <a:buNone/>
                      </a:pPr>
                      <a:r>
                        <a:rPr lang="en-US" dirty="0"/>
                        <a:t>65</a:t>
                      </a:r>
                    </a:p>
                  </a:txBody>
                  <a:tcPr/>
                </a:tc>
                <a:tc>
                  <a:txBody>
                    <a:bodyPr/>
                    <a:lstStyle/>
                    <a:p>
                      <a:pPr lvl="0" algn="ctr">
                        <a:buNone/>
                      </a:pPr>
                      <a:endParaRPr lang="en-US" dirty="0"/>
                    </a:p>
                  </a:txBody>
                  <a:tcPr/>
                </a:tc>
                <a:extLst>
                  <a:ext uri="{0D108BD9-81ED-4DB2-BD59-A6C34878D82A}">
                    <a16:rowId xmlns:a16="http://schemas.microsoft.com/office/drawing/2014/main" val="3867095542"/>
                  </a:ext>
                </a:extLst>
              </a:tr>
              <a:tr h="370838">
                <a:tc>
                  <a:txBody>
                    <a:bodyPr/>
                    <a:lstStyle/>
                    <a:p>
                      <a:pPr lvl="0">
                        <a:buNone/>
                      </a:pPr>
                      <a:r>
                        <a:rPr lang="en-US" dirty="0"/>
                        <a:t>Multi-racial</a:t>
                      </a:r>
                    </a:p>
                  </a:txBody>
                  <a:tcPr/>
                </a:tc>
                <a:tc>
                  <a:txBody>
                    <a:bodyPr/>
                    <a:lstStyle/>
                    <a:p>
                      <a:pPr lvl="0" algn="r">
                        <a:buNone/>
                      </a:pPr>
                      <a:r>
                        <a:rPr lang="en-US" dirty="0"/>
                        <a:t>NA</a:t>
                      </a:r>
                    </a:p>
                  </a:txBody>
                  <a:tcPr/>
                </a:tc>
                <a:tc>
                  <a:txBody>
                    <a:bodyPr/>
                    <a:lstStyle/>
                    <a:p>
                      <a:pPr lvl="0" algn="ctr">
                        <a:buNone/>
                      </a:pPr>
                      <a:r>
                        <a:rPr lang="en-US" dirty="0"/>
                        <a:t>0</a:t>
                      </a:r>
                    </a:p>
                  </a:txBody>
                  <a:tcPr/>
                </a:tc>
                <a:tc>
                  <a:txBody>
                    <a:bodyPr/>
                    <a:lstStyle/>
                    <a:p>
                      <a:pPr lvl="0" algn="r">
                        <a:buNone/>
                      </a:pPr>
                      <a:r>
                        <a:rPr lang="en-US" dirty="0"/>
                        <a:t>1,575</a:t>
                      </a:r>
                    </a:p>
                  </a:txBody>
                  <a:tcPr/>
                </a:tc>
                <a:tc>
                  <a:txBody>
                    <a:bodyPr/>
                    <a:lstStyle/>
                    <a:p>
                      <a:pPr lvl="0" algn="ctr">
                        <a:buNone/>
                      </a:pPr>
                      <a:r>
                        <a:rPr lang="en-US" dirty="0"/>
                        <a:t>5.6%</a:t>
                      </a:r>
                    </a:p>
                  </a:txBody>
                  <a:tcPr/>
                </a:tc>
                <a:tc>
                  <a:txBody>
                    <a:bodyPr/>
                    <a:lstStyle/>
                    <a:p>
                      <a:pPr lvl="0" algn="r">
                        <a:buNone/>
                      </a:pPr>
                      <a:r>
                        <a:rPr lang="en-US" dirty="0"/>
                        <a:t>1,575</a:t>
                      </a:r>
                    </a:p>
                  </a:txBody>
                  <a:tcPr/>
                </a:tc>
                <a:tc>
                  <a:txBody>
                    <a:bodyPr/>
                    <a:lstStyle/>
                    <a:p>
                      <a:pPr lvl="0" algn="r">
                        <a:buNone/>
                      </a:pPr>
                      <a:endParaRPr lang="en-US" dirty="0"/>
                    </a:p>
                  </a:txBody>
                  <a:tcPr/>
                </a:tc>
                <a:extLst>
                  <a:ext uri="{0D108BD9-81ED-4DB2-BD59-A6C34878D82A}">
                    <a16:rowId xmlns:a16="http://schemas.microsoft.com/office/drawing/2014/main" val="2991891437"/>
                  </a:ext>
                </a:extLst>
              </a:tr>
            </a:tbl>
          </a:graphicData>
        </a:graphic>
      </p:graphicFrame>
    </p:spTree>
    <p:extLst>
      <p:ext uri="{BB962C8B-B14F-4D97-AF65-F5344CB8AC3E}">
        <p14:creationId xmlns:p14="http://schemas.microsoft.com/office/powerpoint/2010/main" val="11236873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02545-073D-9426-C89B-829DBBC3721A}"/>
              </a:ext>
            </a:extLst>
          </p:cNvPr>
          <p:cNvSpPr>
            <a:spLocks noGrp="1"/>
          </p:cNvSpPr>
          <p:nvPr>
            <p:ph type="title"/>
          </p:nvPr>
        </p:nvSpPr>
        <p:spPr>
          <a:xfrm>
            <a:off x="838200" y="1624965"/>
            <a:ext cx="10515600" cy="1325563"/>
          </a:xfrm>
        </p:spPr>
        <p:txBody>
          <a:bodyPr>
            <a:noAutofit/>
          </a:bodyPr>
          <a:lstStyle/>
          <a:p>
            <a:r>
              <a:rPr lang="en-US" sz="2800" b="1" dirty="0"/>
              <a:t>Fewer students doesn’t mean fewer challenges — we’re seeing more complex needs across our schools.</a:t>
            </a:r>
            <a:br>
              <a:rPr lang="en-US" sz="2800" b="1" dirty="0"/>
            </a:br>
            <a:endParaRPr lang="en-US" sz="2800" dirty="0"/>
          </a:p>
        </p:txBody>
      </p:sp>
      <p:pic>
        <p:nvPicPr>
          <p:cNvPr id="6" name="Content Placeholder 4" descr="A graph showing Olathe Public School student participation in the national free and reduced lunch program from 2005-2024">
            <a:extLst>
              <a:ext uri="{FF2B5EF4-FFF2-40B4-BE49-F238E27FC236}">
                <a16:creationId xmlns:a16="http://schemas.microsoft.com/office/drawing/2014/main" id="{C89C63E3-23DD-0E09-9296-73249D45F305}"/>
              </a:ext>
            </a:extLst>
          </p:cNvPr>
          <p:cNvPicPr>
            <a:picLocks noGrp="1" noChangeAspect="1"/>
          </p:cNvPicPr>
          <p:nvPr>
            <p:ph idx="1"/>
          </p:nvPr>
        </p:nvPicPr>
        <p:blipFill>
          <a:blip r:embed="rId2"/>
          <a:srcRect r="57220" b="52577"/>
          <a:stretch/>
        </p:blipFill>
        <p:spPr>
          <a:xfrm>
            <a:off x="0" y="2896236"/>
            <a:ext cx="4171515" cy="2291409"/>
          </a:xfrm>
        </p:spPr>
      </p:pic>
      <p:pic>
        <p:nvPicPr>
          <p:cNvPr id="9" name="Picture 8" descr="A graph comparing the number of multilingual students in Olathe Public schools, the total number of English Language Learners in Olahte Public Schools and the total number of students who have had 3 years or less of U.S. education from 2019-2025">
            <a:extLst>
              <a:ext uri="{FF2B5EF4-FFF2-40B4-BE49-F238E27FC236}">
                <a16:creationId xmlns:a16="http://schemas.microsoft.com/office/drawing/2014/main" id="{E5A9AF32-2996-99A0-B97C-E4B4C41F3BF1}"/>
              </a:ext>
            </a:extLst>
          </p:cNvPr>
          <p:cNvPicPr>
            <a:picLocks noChangeAspect="1"/>
          </p:cNvPicPr>
          <p:nvPr/>
        </p:nvPicPr>
        <p:blipFill>
          <a:blip r:embed="rId3"/>
          <a:srcRect t="-673"/>
          <a:stretch>
            <a:fillRect/>
          </a:stretch>
        </p:blipFill>
        <p:spPr>
          <a:xfrm>
            <a:off x="4158513" y="3011685"/>
            <a:ext cx="3729346" cy="2123116"/>
          </a:xfrm>
          <a:prstGeom prst="rect">
            <a:avLst/>
          </a:prstGeom>
          <a:ln>
            <a:solidFill>
              <a:srgbClr val="E7E8E9"/>
            </a:solidFill>
          </a:ln>
        </p:spPr>
      </p:pic>
      <p:pic>
        <p:nvPicPr>
          <p:cNvPr id="8" name="Content Placeholder 4" descr="A graph comparing the number of gifted students, students receiving speech and language services and all other students in Olathe Public Schools">
            <a:extLst>
              <a:ext uri="{FF2B5EF4-FFF2-40B4-BE49-F238E27FC236}">
                <a16:creationId xmlns:a16="http://schemas.microsoft.com/office/drawing/2014/main" id="{5C9CABBC-8DD4-D708-921E-6B9235DEAA36}"/>
              </a:ext>
            </a:extLst>
          </p:cNvPr>
          <p:cNvPicPr>
            <a:picLocks noChangeAspect="1"/>
          </p:cNvPicPr>
          <p:nvPr/>
        </p:nvPicPr>
        <p:blipFill>
          <a:blip r:embed="rId2"/>
          <a:srcRect l="55160" t="1896" r="5503" b="52908"/>
          <a:stretch/>
        </p:blipFill>
        <p:spPr>
          <a:xfrm>
            <a:off x="8020486" y="2974148"/>
            <a:ext cx="3795281" cy="2160653"/>
          </a:xfrm>
          <a:prstGeom prst="rect">
            <a:avLst/>
          </a:prstGeom>
        </p:spPr>
      </p:pic>
    </p:spTree>
    <p:extLst>
      <p:ext uri="{BB962C8B-B14F-4D97-AF65-F5344CB8AC3E}">
        <p14:creationId xmlns:p14="http://schemas.microsoft.com/office/powerpoint/2010/main" val="9108621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74D431D-44D1-6E8A-3647-A4882FF897AC}"/>
              </a:ext>
            </a:extLst>
          </p:cNvPr>
          <p:cNvSpPr>
            <a:spLocks noGrp="1"/>
          </p:cNvSpPr>
          <p:nvPr>
            <p:ph type="title"/>
          </p:nvPr>
        </p:nvSpPr>
        <p:spPr/>
        <p:txBody>
          <a:bodyPr>
            <a:normAutofit/>
          </a:bodyPr>
          <a:lstStyle/>
          <a:p>
            <a:pPr algn="ctr"/>
            <a:r>
              <a:rPr lang="en-US" sz="3600" b="1" dirty="0">
                <a:solidFill>
                  <a:schemeClr val="tx1"/>
                </a:solidFill>
              </a:rPr>
              <a:t>National Free/Reduced Lunch Program Participation</a:t>
            </a:r>
          </a:p>
        </p:txBody>
      </p:sp>
      <p:pic>
        <p:nvPicPr>
          <p:cNvPr id="6" name="Content Placeholder 5" descr="A graph showing the number of Olathe Public Schools students who have participated in the national free/reduced lunch program from 2001-2025">
            <a:extLst>
              <a:ext uri="{FF2B5EF4-FFF2-40B4-BE49-F238E27FC236}">
                <a16:creationId xmlns:a16="http://schemas.microsoft.com/office/drawing/2014/main" id="{15B36646-6334-7A17-0EA7-D9898DF2A633}"/>
              </a:ext>
            </a:extLst>
          </p:cNvPr>
          <p:cNvPicPr>
            <a:picLocks noGrp="1" noChangeAspect="1"/>
          </p:cNvPicPr>
          <p:nvPr>
            <p:ph idx="1"/>
          </p:nvPr>
        </p:nvPicPr>
        <p:blipFill>
          <a:blip r:embed="rId3"/>
          <a:stretch>
            <a:fillRect/>
          </a:stretch>
        </p:blipFill>
        <p:spPr>
          <a:xfrm>
            <a:off x="705695" y="1035747"/>
            <a:ext cx="11198781" cy="5931094"/>
          </a:xfrm>
          <a:prstGeom prst="rect">
            <a:avLst/>
          </a:prstGeom>
        </p:spPr>
      </p:pic>
    </p:spTree>
    <p:extLst>
      <p:ext uri="{BB962C8B-B14F-4D97-AF65-F5344CB8AC3E}">
        <p14:creationId xmlns:p14="http://schemas.microsoft.com/office/powerpoint/2010/main" val="4276936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1CBAB6B-D1A7-7210-78FE-9F6086FD0639}"/>
              </a:ext>
            </a:extLst>
          </p:cNvPr>
          <p:cNvSpPr>
            <a:spLocks noGrp="1"/>
          </p:cNvSpPr>
          <p:nvPr>
            <p:ph type="title"/>
          </p:nvPr>
        </p:nvSpPr>
        <p:spPr>
          <a:xfrm>
            <a:off x="334433" y="365125"/>
            <a:ext cx="11684000" cy="1325563"/>
          </a:xfrm>
        </p:spPr>
        <p:txBody>
          <a:bodyPr>
            <a:normAutofit/>
          </a:bodyPr>
          <a:lstStyle/>
          <a:p>
            <a:pPr algn="ctr"/>
            <a:r>
              <a:rPr lang="en-US" sz="3600" b="1" dirty="0"/>
              <a:t>Olathe Students Receiving Special Education Services</a:t>
            </a:r>
          </a:p>
        </p:txBody>
      </p:sp>
      <p:graphicFrame>
        <p:nvGraphicFramePr>
          <p:cNvPr id="7" name="Content Placeholder 6" descr="line graph showing number of students receiving gifted, speech and language, and all other special education services from 2005 through 2024">
            <a:extLst>
              <a:ext uri="{FF2B5EF4-FFF2-40B4-BE49-F238E27FC236}">
                <a16:creationId xmlns:a16="http://schemas.microsoft.com/office/drawing/2014/main" id="{00000000-0008-0000-2700-000002000000}"/>
              </a:ext>
            </a:extLst>
          </p:cNvPr>
          <p:cNvGraphicFramePr>
            <a:graphicFrameLocks noGrp="1"/>
          </p:cNvGraphicFramePr>
          <p:nvPr>
            <p:ph idx="1"/>
            <p:extLst>
              <p:ext uri="{D42A27DB-BD31-4B8C-83A1-F6EECF244321}">
                <p14:modId xmlns:p14="http://schemas.microsoft.com/office/powerpoint/2010/main" val="3809869219"/>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824749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E631FE7-9102-4ABF-E921-6CE1C9E14C7C}"/>
              </a:ext>
            </a:extLst>
          </p:cNvPr>
          <p:cNvSpPr>
            <a:spLocks noGrp="1"/>
          </p:cNvSpPr>
          <p:nvPr>
            <p:ph type="title"/>
          </p:nvPr>
        </p:nvSpPr>
        <p:spPr/>
        <p:txBody>
          <a:bodyPr>
            <a:normAutofit/>
          </a:bodyPr>
          <a:lstStyle/>
          <a:p>
            <a:pPr algn="ctr"/>
            <a:r>
              <a:rPr lang="en-US" sz="4000" b="1" dirty="0"/>
              <a:t>English Language Learners</a:t>
            </a:r>
          </a:p>
        </p:txBody>
      </p:sp>
      <p:graphicFrame>
        <p:nvGraphicFramePr>
          <p:cNvPr id="4" name="Content Placeholder 3" descr="line graph showing number of English Language Learners from 2019-20 school year through 2024-25 school year">
            <a:extLst>
              <a:ext uri="{FF2B5EF4-FFF2-40B4-BE49-F238E27FC236}">
                <a16:creationId xmlns:a16="http://schemas.microsoft.com/office/drawing/2014/main" id="{E732B897-4622-F218-3D35-83ABB0866C34}"/>
              </a:ext>
            </a:extLst>
          </p:cNvPr>
          <p:cNvGraphicFramePr>
            <a:graphicFrameLocks noGrp="1"/>
          </p:cNvGraphicFramePr>
          <p:nvPr>
            <p:ph idx="1"/>
            <p:extLst>
              <p:ext uri="{D42A27DB-BD31-4B8C-83A1-F6EECF244321}">
                <p14:modId xmlns:p14="http://schemas.microsoft.com/office/powerpoint/2010/main" val="1379334713"/>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691696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1C01D2-1606-3800-9ADC-FE35D9B29FE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8AE0167-6F53-F285-47A7-279F36BE8FC3}"/>
              </a:ext>
            </a:extLst>
          </p:cNvPr>
          <p:cNvSpPr>
            <a:spLocks noGrp="1"/>
          </p:cNvSpPr>
          <p:nvPr>
            <p:ph type="title"/>
          </p:nvPr>
        </p:nvSpPr>
        <p:spPr/>
        <p:txBody>
          <a:bodyPr>
            <a:normAutofit/>
          </a:bodyPr>
          <a:lstStyle/>
          <a:p>
            <a:pPr algn="ctr"/>
            <a:r>
              <a:rPr lang="en-US" sz="4000" b="1" dirty="0"/>
              <a:t>Largest and Smallest Elementary Schools</a:t>
            </a:r>
          </a:p>
        </p:txBody>
      </p:sp>
      <p:graphicFrame>
        <p:nvGraphicFramePr>
          <p:cNvPr id="4" name="Content Placeholder 3">
            <a:extLst>
              <a:ext uri="{FF2B5EF4-FFF2-40B4-BE49-F238E27FC236}">
                <a16:creationId xmlns:a16="http://schemas.microsoft.com/office/drawing/2014/main" id="{6D751AFA-65D5-3F58-1D61-1143E5463CB7}"/>
              </a:ext>
            </a:extLst>
          </p:cNvPr>
          <p:cNvGraphicFramePr>
            <a:graphicFrameLocks noGrp="1"/>
          </p:cNvGraphicFramePr>
          <p:nvPr>
            <p:ph idx="1"/>
            <p:extLst>
              <p:ext uri="{D42A27DB-BD31-4B8C-83A1-F6EECF244321}">
                <p14:modId xmlns:p14="http://schemas.microsoft.com/office/powerpoint/2010/main" val="1284675389"/>
              </p:ext>
            </p:extLst>
          </p:nvPr>
        </p:nvGraphicFramePr>
        <p:xfrm>
          <a:off x="3111500" y="1645921"/>
          <a:ext cx="5968999" cy="4164216"/>
        </p:xfrm>
        <a:graphic>
          <a:graphicData uri="http://schemas.openxmlformats.org/drawingml/2006/table">
            <a:tbl>
              <a:tblPr firstRow="1" bandRow="1">
                <a:tableStyleId>{5C22544A-7EE6-4342-B048-85BDC9FD1C3A}</a:tableStyleId>
              </a:tblPr>
              <a:tblGrid>
                <a:gridCol w="1666032">
                  <a:extLst>
                    <a:ext uri="{9D8B030D-6E8A-4147-A177-3AD203B41FA5}">
                      <a16:colId xmlns:a16="http://schemas.microsoft.com/office/drawing/2014/main" val="1097029350"/>
                    </a:ext>
                  </a:extLst>
                </a:gridCol>
                <a:gridCol w="2469087">
                  <a:extLst>
                    <a:ext uri="{9D8B030D-6E8A-4147-A177-3AD203B41FA5}">
                      <a16:colId xmlns:a16="http://schemas.microsoft.com/office/drawing/2014/main" val="3064887935"/>
                    </a:ext>
                  </a:extLst>
                </a:gridCol>
                <a:gridCol w="1833880">
                  <a:extLst>
                    <a:ext uri="{9D8B030D-6E8A-4147-A177-3AD203B41FA5}">
                      <a16:colId xmlns:a16="http://schemas.microsoft.com/office/drawing/2014/main" val="275685200"/>
                    </a:ext>
                  </a:extLst>
                </a:gridCol>
              </a:tblGrid>
              <a:tr h="423027">
                <a:tc>
                  <a:txBody>
                    <a:bodyPr/>
                    <a:lstStyle/>
                    <a:p>
                      <a:r>
                        <a:rPr lang="en-US" dirty="0"/>
                        <a:t>Enrollment Rank</a:t>
                      </a:r>
                    </a:p>
                  </a:txBody>
                  <a:tcPr/>
                </a:tc>
                <a:tc>
                  <a:txBody>
                    <a:bodyPr/>
                    <a:lstStyle/>
                    <a:p>
                      <a:r>
                        <a:rPr lang="en-US" dirty="0"/>
                        <a:t>School</a:t>
                      </a:r>
                    </a:p>
                  </a:txBody>
                  <a:tcPr/>
                </a:tc>
                <a:tc>
                  <a:txBody>
                    <a:bodyPr/>
                    <a:lstStyle/>
                    <a:p>
                      <a:pPr algn="ctr"/>
                      <a:r>
                        <a:rPr lang="en-US" dirty="0"/>
                        <a:t>2025 Enrollment</a:t>
                      </a:r>
                    </a:p>
                  </a:txBody>
                  <a:tcPr/>
                </a:tc>
                <a:extLst>
                  <a:ext uri="{0D108BD9-81ED-4DB2-BD59-A6C34878D82A}">
                    <a16:rowId xmlns:a16="http://schemas.microsoft.com/office/drawing/2014/main" val="335648088"/>
                  </a:ext>
                </a:extLst>
              </a:tr>
              <a:tr h="440517">
                <a:tc>
                  <a:txBody>
                    <a:bodyPr/>
                    <a:lstStyle/>
                    <a:p>
                      <a:pPr algn="ctr"/>
                      <a:r>
                        <a:rPr lang="en-US" sz="2000" dirty="0"/>
                        <a:t>1</a:t>
                      </a:r>
                    </a:p>
                  </a:txBody>
                  <a:tcPr/>
                </a:tc>
                <a:tc>
                  <a:txBody>
                    <a:bodyPr/>
                    <a:lstStyle/>
                    <a:p>
                      <a:r>
                        <a:rPr lang="en-US" dirty="0"/>
                        <a:t>Manchester Park </a:t>
                      </a:r>
                    </a:p>
                  </a:txBody>
                  <a:tcPr/>
                </a:tc>
                <a:tc>
                  <a:txBody>
                    <a:bodyPr/>
                    <a:lstStyle/>
                    <a:p>
                      <a:pPr algn="ctr"/>
                      <a:r>
                        <a:rPr lang="en-US" dirty="0"/>
                        <a:t>601</a:t>
                      </a:r>
                    </a:p>
                  </a:txBody>
                  <a:tcPr/>
                </a:tc>
                <a:extLst>
                  <a:ext uri="{0D108BD9-81ED-4DB2-BD59-A6C34878D82A}">
                    <a16:rowId xmlns:a16="http://schemas.microsoft.com/office/drawing/2014/main" val="551118784"/>
                  </a:ext>
                </a:extLst>
              </a:tr>
              <a:tr h="440517">
                <a:tc>
                  <a:txBody>
                    <a:bodyPr/>
                    <a:lstStyle/>
                    <a:p>
                      <a:pPr algn="ctr"/>
                      <a:r>
                        <a:rPr lang="en-US" sz="2000" dirty="0"/>
                        <a:t>2</a:t>
                      </a:r>
                    </a:p>
                  </a:txBody>
                  <a:tcPr/>
                </a:tc>
                <a:tc>
                  <a:txBody>
                    <a:bodyPr/>
                    <a:lstStyle/>
                    <a:p>
                      <a:r>
                        <a:rPr lang="en-US" dirty="0"/>
                        <a:t>Clearwater Creek</a:t>
                      </a:r>
                    </a:p>
                  </a:txBody>
                  <a:tcPr/>
                </a:tc>
                <a:tc>
                  <a:txBody>
                    <a:bodyPr/>
                    <a:lstStyle/>
                    <a:p>
                      <a:pPr algn="ctr"/>
                      <a:r>
                        <a:rPr lang="en-US" dirty="0"/>
                        <a:t>521</a:t>
                      </a:r>
                    </a:p>
                  </a:txBody>
                  <a:tcPr/>
                </a:tc>
                <a:extLst>
                  <a:ext uri="{0D108BD9-81ED-4DB2-BD59-A6C34878D82A}">
                    <a16:rowId xmlns:a16="http://schemas.microsoft.com/office/drawing/2014/main" val="1316377517"/>
                  </a:ext>
                </a:extLst>
              </a:tr>
              <a:tr h="440517">
                <a:tc>
                  <a:txBody>
                    <a:bodyPr/>
                    <a:lstStyle/>
                    <a:p>
                      <a:pPr algn="ctr"/>
                      <a:r>
                        <a:rPr lang="en-US" sz="2000" dirty="0"/>
                        <a:t>3</a:t>
                      </a:r>
                    </a:p>
                  </a:txBody>
                  <a:tcPr/>
                </a:tc>
                <a:tc>
                  <a:txBody>
                    <a:bodyPr/>
                    <a:lstStyle/>
                    <a:p>
                      <a:r>
                        <a:rPr lang="en-US" dirty="0"/>
                        <a:t>Mahaffie</a:t>
                      </a:r>
                    </a:p>
                  </a:txBody>
                  <a:tcPr/>
                </a:tc>
                <a:tc>
                  <a:txBody>
                    <a:bodyPr/>
                    <a:lstStyle/>
                    <a:p>
                      <a:pPr algn="ctr"/>
                      <a:r>
                        <a:rPr lang="en-US" dirty="0"/>
                        <a:t>463</a:t>
                      </a:r>
                    </a:p>
                  </a:txBody>
                  <a:tcPr/>
                </a:tc>
                <a:extLst>
                  <a:ext uri="{0D108BD9-81ED-4DB2-BD59-A6C34878D82A}">
                    <a16:rowId xmlns:a16="http://schemas.microsoft.com/office/drawing/2014/main" val="4037158105"/>
                  </a:ext>
                </a:extLst>
              </a:tr>
              <a:tr h="440517">
                <a:tc>
                  <a:txBody>
                    <a:bodyPr/>
                    <a:lstStyle/>
                    <a:p>
                      <a:pPr algn="ctr"/>
                      <a:endParaRPr lang="en-US" sz="2000" dirty="0"/>
                    </a:p>
                  </a:txBody>
                  <a:tcPr/>
                </a:tc>
                <a:tc>
                  <a:txBody>
                    <a:bodyPr/>
                    <a:lstStyle/>
                    <a:p>
                      <a:endParaRPr lang="en-US" dirty="0"/>
                    </a:p>
                  </a:txBody>
                  <a:tcPr/>
                </a:tc>
                <a:tc>
                  <a:txBody>
                    <a:bodyPr/>
                    <a:lstStyle/>
                    <a:p>
                      <a:pPr algn="ctr"/>
                      <a:endParaRPr lang="en-US" dirty="0"/>
                    </a:p>
                  </a:txBody>
                  <a:tcPr/>
                </a:tc>
                <a:extLst>
                  <a:ext uri="{0D108BD9-81ED-4DB2-BD59-A6C34878D82A}">
                    <a16:rowId xmlns:a16="http://schemas.microsoft.com/office/drawing/2014/main" val="490089683"/>
                  </a:ext>
                </a:extLst>
              </a:tr>
              <a:tr h="440517">
                <a:tc>
                  <a:txBody>
                    <a:bodyPr/>
                    <a:lstStyle/>
                    <a:p>
                      <a:pPr algn="ctr"/>
                      <a:r>
                        <a:rPr lang="en-US" sz="2000" dirty="0"/>
                        <a:t>34</a:t>
                      </a:r>
                    </a:p>
                  </a:txBody>
                  <a:tcPr/>
                </a:tc>
                <a:tc>
                  <a:txBody>
                    <a:bodyPr/>
                    <a:lstStyle/>
                    <a:p>
                      <a:r>
                        <a:rPr lang="en-US" dirty="0"/>
                        <a:t>Green Springs</a:t>
                      </a:r>
                    </a:p>
                  </a:txBody>
                  <a:tcPr/>
                </a:tc>
                <a:tc>
                  <a:txBody>
                    <a:bodyPr/>
                    <a:lstStyle/>
                    <a:p>
                      <a:pPr algn="ctr"/>
                      <a:r>
                        <a:rPr lang="en-US" dirty="0"/>
                        <a:t>217</a:t>
                      </a:r>
                    </a:p>
                  </a:txBody>
                  <a:tcPr/>
                </a:tc>
                <a:extLst>
                  <a:ext uri="{0D108BD9-81ED-4DB2-BD59-A6C34878D82A}">
                    <a16:rowId xmlns:a16="http://schemas.microsoft.com/office/drawing/2014/main" val="1810059829"/>
                  </a:ext>
                </a:extLst>
              </a:tr>
              <a:tr h="440517">
                <a:tc>
                  <a:txBody>
                    <a:bodyPr/>
                    <a:lstStyle/>
                    <a:p>
                      <a:pPr algn="ctr"/>
                      <a:r>
                        <a:rPr lang="en-US" sz="2000" dirty="0"/>
                        <a:t>35</a:t>
                      </a:r>
                    </a:p>
                  </a:txBody>
                  <a:tcPr/>
                </a:tc>
                <a:tc>
                  <a:txBody>
                    <a:bodyPr/>
                    <a:lstStyle/>
                    <a:p>
                      <a:r>
                        <a:rPr lang="en-US" dirty="0"/>
                        <a:t>Northview</a:t>
                      </a:r>
                    </a:p>
                  </a:txBody>
                  <a:tcPr/>
                </a:tc>
                <a:tc>
                  <a:txBody>
                    <a:bodyPr/>
                    <a:lstStyle/>
                    <a:p>
                      <a:pPr algn="ctr"/>
                      <a:r>
                        <a:rPr lang="en-US" dirty="0"/>
                        <a:t>199</a:t>
                      </a:r>
                    </a:p>
                  </a:txBody>
                  <a:tcPr/>
                </a:tc>
                <a:extLst>
                  <a:ext uri="{0D108BD9-81ED-4DB2-BD59-A6C34878D82A}">
                    <a16:rowId xmlns:a16="http://schemas.microsoft.com/office/drawing/2014/main" val="1505038869"/>
                  </a:ext>
                </a:extLst>
              </a:tr>
              <a:tr h="440517">
                <a:tc>
                  <a:txBody>
                    <a:bodyPr/>
                    <a:lstStyle/>
                    <a:p>
                      <a:pPr algn="ctr"/>
                      <a:r>
                        <a:rPr lang="en-US" sz="2000" dirty="0"/>
                        <a:t>36</a:t>
                      </a:r>
                    </a:p>
                  </a:txBody>
                  <a:tcPr/>
                </a:tc>
                <a:tc>
                  <a:txBody>
                    <a:bodyPr/>
                    <a:lstStyle/>
                    <a:p>
                      <a:r>
                        <a:rPr lang="en-US" dirty="0"/>
                        <a:t>Westview</a:t>
                      </a:r>
                    </a:p>
                  </a:txBody>
                  <a:tcPr/>
                </a:tc>
                <a:tc>
                  <a:txBody>
                    <a:bodyPr/>
                    <a:lstStyle/>
                    <a:p>
                      <a:pPr algn="ctr"/>
                      <a:r>
                        <a:rPr lang="en-US" dirty="0"/>
                        <a:t>144</a:t>
                      </a:r>
                    </a:p>
                  </a:txBody>
                  <a:tcPr/>
                </a:tc>
                <a:extLst>
                  <a:ext uri="{0D108BD9-81ED-4DB2-BD59-A6C34878D82A}">
                    <a16:rowId xmlns:a16="http://schemas.microsoft.com/office/drawing/2014/main" val="3913949336"/>
                  </a:ext>
                </a:extLst>
              </a:tr>
              <a:tr h="440517">
                <a:tc>
                  <a:txBody>
                    <a:bodyPr/>
                    <a:lstStyle/>
                    <a:p>
                      <a:pPr algn="ctr"/>
                      <a:endParaRPr lang="en-US" sz="2000" dirty="0">
                        <a:solidFill>
                          <a:schemeClr val="bg1"/>
                        </a:solidFill>
                      </a:endParaRPr>
                    </a:p>
                  </a:txBody>
                  <a:tcPr>
                    <a:solidFill>
                      <a:schemeClr val="tx2"/>
                    </a:solidFill>
                  </a:tcPr>
                </a:tc>
                <a:tc>
                  <a:txBody>
                    <a:bodyPr/>
                    <a:lstStyle/>
                    <a:p>
                      <a:r>
                        <a:rPr lang="en-US" b="1" dirty="0">
                          <a:solidFill>
                            <a:schemeClr val="bg1"/>
                          </a:solidFill>
                        </a:rPr>
                        <a:t>2025 Elem Total</a:t>
                      </a:r>
                    </a:p>
                  </a:txBody>
                  <a:tcPr>
                    <a:solidFill>
                      <a:schemeClr val="tx2"/>
                    </a:solidFill>
                  </a:tcPr>
                </a:tc>
                <a:tc>
                  <a:txBody>
                    <a:bodyPr/>
                    <a:lstStyle/>
                    <a:p>
                      <a:pPr algn="ctr"/>
                      <a:r>
                        <a:rPr lang="en-US" b="1" dirty="0">
                          <a:solidFill>
                            <a:schemeClr val="bg1"/>
                          </a:solidFill>
                        </a:rPr>
                        <a:t>12,620</a:t>
                      </a:r>
                    </a:p>
                  </a:txBody>
                  <a:tcPr>
                    <a:solidFill>
                      <a:schemeClr val="tx2"/>
                    </a:solidFill>
                  </a:tcPr>
                </a:tc>
                <a:extLst>
                  <a:ext uri="{0D108BD9-81ED-4DB2-BD59-A6C34878D82A}">
                    <a16:rowId xmlns:a16="http://schemas.microsoft.com/office/drawing/2014/main" val="2101245607"/>
                  </a:ext>
                </a:extLst>
              </a:tr>
            </a:tbl>
          </a:graphicData>
        </a:graphic>
      </p:graphicFrame>
      <p:graphicFrame>
        <p:nvGraphicFramePr>
          <p:cNvPr id="5" name="Content Placeholder 3">
            <a:extLst>
              <a:ext uri="{FF2B5EF4-FFF2-40B4-BE49-F238E27FC236}">
                <a16:creationId xmlns:a16="http://schemas.microsoft.com/office/drawing/2014/main" id="{843EF48F-520E-E499-66CB-4ECC3DFE5696}"/>
              </a:ext>
            </a:extLst>
          </p:cNvPr>
          <p:cNvGraphicFramePr>
            <a:graphicFrameLocks/>
          </p:cNvGraphicFramePr>
          <p:nvPr>
            <p:extLst>
              <p:ext uri="{D42A27DB-BD31-4B8C-83A1-F6EECF244321}">
                <p14:modId xmlns:p14="http://schemas.microsoft.com/office/powerpoint/2010/main" val="571340736"/>
              </p:ext>
            </p:extLst>
          </p:nvPr>
        </p:nvGraphicFramePr>
        <p:xfrm>
          <a:off x="9187179" y="1645921"/>
          <a:ext cx="1648461" cy="4143677"/>
        </p:xfrm>
        <a:graphic>
          <a:graphicData uri="http://schemas.openxmlformats.org/drawingml/2006/table">
            <a:tbl>
              <a:tblPr firstRow="1" bandRow="1">
                <a:tableStyleId>{5C22544A-7EE6-4342-B048-85BDC9FD1C3A}</a:tableStyleId>
              </a:tblPr>
              <a:tblGrid>
                <a:gridCol w="1648461">
                  <a:extLst>
                    <a:ext uri="{9D8B030D-6E8A-4147-A177-3AD203B41FA5}">
                      <a16:colId xmlns:a16="http://schemas.microsoft.com/office/drawing/2014/main" val="3109626034"/>
                    </a:ext>
                  </a:extLst>
                </a:gridCol>
              </a:tblGrid>
              <a:tr h="629919">
                <a:tc>
                  <a:txBody>
                    <a:bodyPr/>
                    <a:lstStyle/>
                    <a:p>
                      <a:pPr algn="ctr"/>
                      <a:r>
                        <a:rPr lang="en-US" dirty="0"/>
                        <a:t>2015 Enrollment</a:t>
                      </a:r>
                    </a:p>
                  </a:txBody>
                  <a:tcPr anchor="ctr"/>
                </a:tc>
                <a:extLst>
                  <a:ext uri="{0D108BD9-81ED-4DB2-BD59-A6C34878D82A}">
                    <a16:rowId xmlns:a16="http://schemas.microsoft.com/office/drawing/2014/main" val="335648088"/>
                  </a:ext>
                </a:extLst>
              </a:tr>
              <a:tr h="441959">
                <a:tc>
                  <a:txBody>
                    <a:bodyPr/>
                    <a:lstStyle/>
                    <a:p>
                      <a:pPr algn="ctr"/>
                      <a:r>
                        <a:rPr lang="en-US" dirty="0">
                          <a:solidFill>
                            <a:schemeClr val="tx1"/>
                          </a:solidFill>
                        </a:rPr>
                        <a:t>615</a:t>
                      </a:r>
                    </a:p>
                  </a:txBody>
                  <a:tcPr/>
                </a:tc>
                <a:extLst>
                  <a:ext uri="{0D108BD9-81ED-4DB2-BD59-A6C34878D82A}">
                    <a16:rowId xmlns:a16="http://schemas.microsoft.com/office/drawing/2014/main" val="551118784"/>
                  </a:ext>
                </a:extLst>
              </a:tr>
              <a:tr h="462280">
                <a:tc>
                  <a:txBody>
                    <a:bodyPr/>
                    <a:lstStyle/>
                    <a:p>
                      <a:pPr algn="ctr"/>
                      <a:r>
                        <a:rPr lang="en-US" dirty="0"/>
                        <a:t>589</a:t>
                      </a:r>
                    </a:p>
                  </a:txBody>
                  <a:tcPr/>
                </a:tc>
                <a:extLst>
                  <a:ext uri="{0D108BD9-81ED-4DB2-BD59-A6C34878D82A}">
                    <a16:rowId xmlns:a16="http://schemas.microsoft.com/office/drawing/2014/main" val="1316377517"/>
                  </a:ext>
                </a:extLst>
              </a:tr>
              <a:tr h="411480">
                <a:tc>
                  <a:txBody>
                    <a:bodyPr/>
                    <a:lstStyle/>
                    <a:p>
                      <a:pPr algn="ctr"/>
                      <a:r>
                        <a:rPr lang="en-US" dirty="0"/>
                        <a:t>403</a:t>
                      </a:r>
                    </a:p>
                  </a:txBody>
                  <a:tcPr/>
                </a:tc>
                <a:extLst>
                  <a:ext uri="{0D108BD9-81ED-4DB2-BD59-A6C34878D82A}">
                    <a16:rowId xmlns:a16="http://schemas.microsoft.com/office/drawing/2014/main" val="4037158105"/>
                  </a:ext>
                </a:extLst>
              </a:tr>
              <a:tr h="447040">
                <a:tc>
                  <a:txBody>
                    <a:bodyPr/>
                    <a:lstStyle/>
                    <a:p>
                      <a:pPr algn="ctr"/>
                      <a:endParaRPr lang="en-US" dirty="0"/>
                    </a:p>
                  </a:txBody>
                  <a:tcPr/>
                </a:tc>
                <a:extLst>
                  <a:ext uri="{0D108BD9-81ED-4DB2-BD59-A6C34878D82A}">
                    <a16:rowId xmlns:a16="http://schemas.microsoft.com/office/drawing/2014/main" val="490089683"/>
                  </a:ext>
                </a:extLst>
              </a:tr>
              <a:tr h="426720">
                <a:tc>
                  <a:txBody>
                    <a:bodyPr/>
                    <a:lstStyle/>
                    <a:p>
                      <a:pPr algn="ctr"/>
                      <a:r>
                        <a:rPr lang="en-US" dirty="0">
                          <a:solidFill>
                            <a:schemeClr val="tx2"/>
                          </a:solidFill>
                        </a:rPr>
                        <a:t>266</a:t>
                      </a:r>
                    </a:p>
                  </a:txBody>
                  <a:tcPr/>
                </a:tc>
                <a:extLst>
                  <a:ext uri="{0D108BD9-81ED-4DB2-BD59-A6C34878D82A}">
                    <a16:rowId xmlns:a16="http://schemas.microsoft.com/office/drawing/2014/main" val="4096251619"/>
                  </a:ext>
                </a:extLst>
              </a:tr>
              <a:tr h="452120">
                <a:tc>
                  <a:txBody>
                    <a:bodyPr/>
                    <a:lstStyle/>
                    <a:p>
                      <a:pPr algn="ctr"/>
                      <a:r>
                        <a:rPr lang="en-US" dirty="0">
                          <a:solidFill>
                            <a:schemeClr val="tx1"/>
                          </a:solidFill>
                        </a:rPr>
                        <a:t>262</a:t>
                      </a:r>
                    </a:p>
                  </a:txBody>
                  <a:tcPr/>
                </a:tc>
                <a:extLst>
                  <a:ext uri="{0D108BD9-81ED-4DB2-BD59-A6C34878D82A}">
                    <a16:rowId xmlns:a16="http://schemas.microsoft.com/office/drawing/2014/main" val="1107780234"/>
                  </a:ext>
                </a:extLst>
              </a:tr>
              <a:tr h="430999">
                <a:tc>
                  <a:txBody>
                    <a:bodyPr/>
                    <a:lstStyle/>
                    <a:p>
                      <a:pPr algn="ctr"/>
                      <a:r>
                        <a:rPr lang="en-US" dirty="0"/>
                        <a:t>254</a:t>
                      </a:r>
                    </a:p>
                  </a:txBody>
                  <a:tcPr/>
                </a:tc>
                <a:extLst>
                  <a:ext uri="{0D108BD9-81ED-4DB2-BD59-A6C34878D82A}">
                    <a16:rowId xmlns:a16="http://schemas.microsoft.com/office/drawing/2014/main" val="1085246120"/>
                  </a:ext>
                </a:extLst>
              </a:tr>
              <a:tr h="430999">
                <a:tc>
                  <a:txBody>
                    <a:bodyPr/>
                    <a:lstStyle/>
                    <a:p>
                      <a:pPr algn="ctr"/>
                      <a:r>
                        <a:rPr lang="en-US" dirty="0">
                          <a:solidFill>
                            <a:schemeClr val="bg1"/>
                          </a:solidFill>
                        </a:rPr>
                        <a:t>14,079</a:t>
                      </a:r>
                    </a:p>
                  </a:txBody>
                  <a:tcPr>
                    <a:solidFill>
                      <a:schemeClr val="tx1"/>
                    </a:solidFill>
                  </a:tcPr>
                </a:tc>
                <a:extLst>
                  <a:ext uri="{0D108BD9-81ED-4DB2-BD59-A6C34878D82A}">
                    <a16:rowId xmlns:a16="http://schemas.microsoft.com/office/drawing/2014/main" val="1969937316"/>
                  </a:ext>
                </a:extLst>
              </a:tr>
            </a:tbl>
          </a:graphicData>
        </a:graphic>
      </p:graphicFrame>
    </p:spTree>
    <p:extLst>
      <p:ext uri="{BB962C8B-B14F-4D97-AF65-F5344CB8AC3E}">
        <p14:creationId xmlns:p14="http://schemas.microsoft.com/office/powerpoint/2010/main" val="7317868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C28167-A270-8DF2-1FE5-026EC8DA18E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CD2E795-2C69-7BD1-6026-2E3435CB6AFB}"/>
              </a:ext>
            </a:extLst>
          </p:cNvPr>
          <p:cNvSpPr>
            <a:spLocks noGrp="1"/>
          </p:cNvSpPr>
          <p:nvPr>
            <p:ph type="title"/>
          </p:nvPr>
        </p:nvSpPr>
        <p:spPr/>
        <p:txBody>
          <a:bodyPr>
            <a:normAutofit/>
          </a:bodyPr>
          <a:lstStyle/>
          <a:p>
            <a:pPr algn="ctr"/>
            <a:r>
              <a:rPr lang="en-US" sz="4000" b="1" dirty="0"/>
              <a:t>Largest and Smallest Elementary Schools (continued)</a:t>
            </a:r>
          </a:p>
        </p:txBody>
      </p:sp>
      <p:sp>
        <p:nvSpPr>
          <p:cNvPr id="6" name="Arrow: Pentagon 5">
            <a:extLst>
              <a:ext uri="{FF2B5EF4-FFF2-40B4-BE49-F238E27FC236}">
                <a16:creationId xmlns:a16="http://schemas.microsoft.com/office/drawing/2014/main" id="{92B03D8B-6EED-272A-D008-E6BB0DC28F05}"/>
              </a:ext>
            </a:extLst>
          </p:cNvPr>
          <p:cNvSpPr/>
          <p:nvPr/>
        </p:nvSpPr>
        <p:spPr>
          <a:xfrm>
            <a:off x="187960" y="1894111"/>
            <a:ext cx="2859789" cy="1112948"/>
          </a:xfrm>
          <a:prstGeom prst="homePlate">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b="1" dirty="0">
              <a:solidFill>
                <a:schemeClr val="accent2"/>
              </a:solidFill>
            </a:endParaRPr>
          </a:p>
          <a:p>
            <a:pPr algn="ctr"/>
            <a:r>
              <a:rPr lang="en-US" dirty="0">
                <a:solidFill>
                  <a:schemeClr val="bg1"/>
                </a:solidFill>
              </a:rPr>
              <a:t>550 homes built + Creation of Spanish Immersion Program</a:t>
            </a:r>
          </a:p>
          <a:p>
            <a:pPr algn="ctr"/>
            <a:endParaRPr lang="en-US" dirty="0"/>
          </a:p>
        </p:txBody>
      </p:sp>
      <p:sp>
        <p:nvSpPr>
          <p:cNvPr id="7" name="Arrow: Pentagon 6">
            <a:extLst>
              <a:ext uri="{FF2B5EF4-FFF2-40B4-BE49-F238E27FC236}">
                <a16:creationId xmlns:a16="http://schemas.microsoft.com/office/drawing/2014/main" id="{A62B1D0A-8696-CD45-6C3E-44A97FA135CD}"/>
              </a:ext>
            </a:extLst>
          </p:cNvPr>
          <p:cNvSpPr/>
          <p:nvPr/>
        </p:nvSpPr>
        <p:spPr>
          <a:xfrm>
            <a:off x="187960" y="4849812"/>
            <a:ext cx="2870200" cy="533400"/>
          </a:xfrm>
          <a:prstGeom prst="homePlate">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solidFill>
                  <a:schemeClr val="bg1"/>
                </a:solidFill>
              </a:rPr>
              <a:t>43% decline in 11 years</a:t>
            </a:r>
          </a:p>
        </p:txBody>
      </p:sp>
      <p:graphicFrame>
        <p:nvGraphicFramePr>
          <p:cNvPr id="4" name="Content Placeholder 3">
            <a:extLst>
              <a:ext uri="{FF2B5EF4-FFF2-40B4-BE49-F238E27FC236}">
                <a16:creationId xmlns:a16="http://schemas.microsoft.com/office/drawing/2014/main" id="{E288BCCD-5B51-C9A7-E9C9-6135400FC202}"/>
              </a:ext>
            </a:extLst>
          </p:cNvPr>
          <p:cNvGraphicFramePr>
            <a:graphicFrameLocks noGrp="1"/>
          </p:cNvGraphicFramePr>
          <p:nvPr>
            <p:ph idx="1"/>
            <p:extLst>
              <p:ext uri="{D42A27DB-BD31-4B8C-83A1-F6EECF244321}">
                <p14:modId xmlns:p14="http://schemas.microsoft.com/office/powerpoint/2010/main" val="3299667910"/>
              </p:ext>
            </p:extLst>
          </p:nvPr>
        </p:nvGraphicFramePr>
        <p:xfrm>
          <a:off x="3111500" y="1645921"/>
          <a:ext cx="5968999" cy="4164216"/>
        </p:xfrm>
        <a:graphic>
          <a:graphicData uri="http://schemas.openxmlformats.org/drawingml/2006/table">
            <a:tbl>
              <a:tblPr firstRow="1" bandRow="1">
                <a:tableStyleId>{5C22544A-7EE6-4342-B048-85BDC9FD1C3A}</a:tableStyleId>
              </a:tblPr>
              <a:tblGrid>
                <a:gridCol w="1666032">
                  <a:extLst>
                    <a:ext uri="{9D8B030D-6E8A-4147-A177-3AD203B41FA5}">
                      <a16:colId xmlns:a16="http://schemas.microsoft.com/office/drawing/2014/main" val="1097029350"/>
                    </a:ext>
                  </a:extLst>
                </a:gridCol>
                <a:gridCol w="2469087">
                  <a:extLst>
                    <a:ext uri="{9D8B030D-6E8A-4147-A177-3AD203B41FA5}">
                      <a16:colId xmlns:a16="http://schemas.microsoft.com/office/drawing/2014/main" val="3064887935"/>
                    </a:ext>
                  </a:extLst>
                </a:gridCol>
                <a:gridCol w="1833880">
                  <a:extLst>
                    <a:ext uri="{9D8B030D-6E8A-4147-A177-3AD203B41FA5}">
                      <a16:colId xmlns:a16="http://schemas.microsoft.com/office/drawing/2014/main" val="275685200"/>
                    </a:ext>
                  </a:extLst>
                </a:gridCol>
              </a:tblGrid>
              <a:tr h="423027">
                <a:tc>
                  <a:txBody>
                    <a:bodyPr/>
                    <a:lstStyle/>
                    <a:p>
                      <a:r>
                        <a:rPr lang="en-US" dirty="0"/>
                        <a:t>Enrollment Rank</a:t>
                      </a:r>
                    </a:p>
                  </a:txBody>
                  <a:tcPr/>
                </a:tc>
                <a:tc>
                  <a:txBody>
                    <a:bodyPr/>
                    <a:lstStyle/>
                    <a:p>
                      <a:r>
                        <a:rPr lang="en-US" dirty="0"/>
                        <a:t>School</a:t>
                      </a:r>
                    </a:p>
                  </a:txBody>
                  <a:tcPr/>
                </a:tc>
                <a:tc>
                  <a:txBody>
                    <a:bodyPr/>
                    <a:lstStyle/>
                    <a:p>
                      <a:pPr algn="ctr"/>
                      <a:r>
                        <a:rPr lang="en-US" dirty="0"/>
                        <a:t>2025 Enrollment</a:t>
                      </a:r>
                    </a:p>
                  </a:txBody>
                  <a:tcPr/>
                </a:tc>
                <a:extLst>
                  <a:ext uri="{0D108BD9-81ED-4DB2-BD59-A6C34878D82A}">
                    <a16:rowId xmlns:a16="http://schemas.microsoft.com/office/drawing/2014/main" val="335648088"/>
                  </a:ext>
                </a:extLst>
              </a:tr>
              <a:tr h="440517">
                <a:tc>
                  <a:txBody>
                    <a:bodyPr/>
                    <a:lstStyle/>
                    <a:p>
                      <a:pPr algn="ctr"/>
                      <a:r>
                        <a:rPr lang="en-US" sz="2000" dirty="0">
                          <a:solidFill>
                            <a:schemeClr val="accent2"/>
                          </a:solidFill>
                        </a:rPr>
                        <a:t>1</a:t>
                      </a:r>
                    </a:p>
                  </a:txBody>
                  <a:tcPr/>
                </a:tc>
                <a:tc>
                  <a:txBody>
                    <a:bodyPr/>
                    <a:lstStyle/>
                    <a:p>
                      <a:r>
                        <a:rPr lang="en-US" dirty="0">
                          <a:solidFill>
                            <a:schemeClr val="accent2"/>
                          </a:solidFill>
                        </a:rPr>
                        <a:t>Manchester Park </a:t>
                      </a:r>
                    </a:p>
                  </a:txBody>
                  <a:tcPr/>
                </a:tc>
                <a:tc>
                  <a:txBody>
                    <a:bodyPr/>
                    <a:lstStyle/>
                    <a:p>
                      <a:pPr algn="ctr"/>
                      <a:r>
                        <a:rPr lang="en-US" dirty="0">
                          <a:solidFill>
                            <a:schemeClr val="accent2"/>
                          </a:solidFill>
                        </a:rPr>
                        <a:t>601</a:t>
                      </a:r>
                    </a:p>
                  </a:txBody>
                  <a:tcPr/>
                </a:tc>
                <a:extLst>
                  <a:ext uri="{0D108BD9-81ED-4DB2-BD59-A6C34878D82A}">
                    <a16:rowId xmlns:a16="http://schemas.microsoft.com/office/drawing/2014/main" val="551118784"/>
                  </a:ext>
                </a:extLst>
              </a:tr>
              <a:tr h="440517">
                <a:tc>
                  <a:txBody>
                    <a:bodyPr/>
                    <a:lstStyle/>
                    <a:p>
                      <a:pPr algn="ctr"/>
                      <a:r>
                        <a:rPr lang="en-US" sz="2000" dirty="0"/>
                        <a:t>2</a:t>
                      </a:r>
                    </a:p>
                  </a:txBody>
                  <a:tcPr/>
                </a:tc>
                <a:tc>
                  <a:txBody>
                    <a:bodyPr/>
                    <a:lstStyle/>
                    <a:p>
                      <a:r>
                        <a:rPr lang="en-US" dirty="0"/>
                        <a:t>Clearwater Creek</a:t>
                      </a:r>
                    </a:p>
                  </a:txBody>
                  <a:tcPr/>
                </a:tc>
                <a:tc>
                  <a:txBody>
                    <a:bodyPr/>
                    <a:lstStyle/>
                    <a:p>
                      <a:pPr algn="ctr"/>
                      <a:r>
                        <a:rPr lang="en-US" dirty="0"/>
                        <a:t>521</a:t>
                      </a:r>
                    </a:p>
                  </a:txBody>
                  <a:tcPr/>
                </a:tc>
                <a:extLst>
                  <a:ext uri="{0D108BD9-81ED-4DB2-BD59-A6C34878D82A}">
                    <a16:rowId xmlns:a16="http://schemas.microsoft.com/office/drawing/2014/main" val="1316377517"/>
                  </a:ext>
                </a:extLst>
              </a:tr>
              <a:tr h="440517">
                <a:tc>
                  <a:txBody>
                    <a:bodyPr/>
                    <a:lstStyle/>
                    <a:p>
                      <a:pPr algn="ctr"/>
                      <a:r>
                        <a:rPr lang="en-US" sz="2000" dirty="0"/>
                        <a:t>3</a:t>
                      </a:r>
                    </a:p>
                  </a:txBody>
                  <a:tcPr/>
                </a:tc>
                <a:tc>
                  <a:txBody>
                    <a:bodyPr/>
                    <a:lstStyle/>
                    <a:p>
                      <a:r>
                        <a:rPr lang="en-US" dirty="0"/>
                        <a:t>Mahaffie</a:t>
                      </a:r>
                    </a:p>
                  </a:txBody>
                  <a:tcPr/>
                </a:tc>
                <a:tc>
                  <a:txBody>
                    <a:bodyPr/>
                    <a:lstStyle/>
                    <a:p>
                      <a:pPr algn="ctr"/>
                      <a:r>
                        <a:rPr lang="en-US" dirty="0"/>
                        <a:t>463</a:t>
                      </a:r>
                    </a:p>
                  </a:txBody>
                  <a:tcPr/>
                </a:tc>
                <a:extLst>
                  <a:ext uri="{0D108BD9-81ED-4DB2-BD59-A6C34878D82A}">
                    <a16:rowId xmlns:a16="http://schemas.microsoft.com/office/drawing/2014/main" val="4037158105"/>
                  </a:ext>
                </a:extLst>
              </a:tr>
              <a:tr h="440517">
                <a:tc>
                  <a:txBody>
                    <a:bodyPr/>
                    <a:lstStyle/>
                    <a:p>
                      <a:pPr algn="ctr"/>
                      <a:endParaRPr lang="en-US" sz="2000" dirty="0"/>
                    </a:p>
                  </a:txBody>
                  <a:tcPr/>
                </a:tc>
                <a:tc>
                  <a:txBody>
                    <a:bodyPr/>
                    <a:lstStyle/>
                    <a:p>
                      <a:endParaRPr lang="en-US" dirty="0"/>
                    </a:p>
                  </a:txBody>
                  <a:tcPr/>
                </a:tc>
                <a:tc>
                  <a:txBody>
                    <a:bodyPr/>
                    <a:lstStyle/>
                    <a:p>
                      <a:pPr algn="ctr"/>
                      <a:endParaRPr lang="en-US" dirty="0"/>
                    </a:p>
                  </a:txBody>
                  <a:tcPr/>
                </a:tc>
                <a:extLst>
                  <a:ext uri="{0D108BD9-81ED-4DB2-BD59-A6C34878D82A}">
                    <a16:rowId xmlns:a16="http://schemas.microsoft.com/office/drawing/2014/main" val="490089683"/>
                  </a:ext>
                </a:extLst>
              </a:tr>
              <a:tr h="440517">
                <a:tc>
                  <a:txBody>
                    <a:bodyPr/>
                    <a:lstStyle/>
                    <a:p>
                      <a:pPr algn="ctr"/>
                      <a:r>
                        <a:rPr lang="en-US" sz="2000" dirty="0"/>
                        <a:t>34</a:t>
                      </a:r>
                    </a:p>
                  </a:txBody>
                  <a:tcPr/>
                </a:tc>
                <a:tc>
                  <a:txBody>
                    <a:bodyPr/>
                    <a:lstStyle/>
                    <a:p>
                      <a:r>
                        <a:rPr lang="en-US" dirty="0"/>
                        <a:t>Green Springs</a:t>
                      </a:r>
                    </a:p>
                  </a:txBody>
                  <a:tcPr/>
                </a:tc>
                <a:tc>
                  <a:txBody>
                    <a:bodyPr/>
                    <a:lstStyle/>
                    <a:p>
                      <a:pPr algn="ctr"/>
                      <a:r>
                        <a:rPr lang="en-US" dirty="0"/>
                        <a:t>217</a:t>
                      </a:r>
                    </a:p>
                  </a:txBody>
                  <a:tcPr/>
                </a:tc>
                <a:extLst>
                  <a:ext uri="{0D108BD9-81ED-4DB2-BD59-A6C34878D82A}">
                    <a16:rowId xmlns:a16="http://schemas.microsoft.com/office/drawing/2014/main" val="1810059829"/>
                  </a:ext>
                </a:extLst>
              </a:tr>
              <a:tr h="440517">
                <a:tc>
                  <a:txBody>
                    <a:bodyPr/>
                    <a:lstStyle/>
                    <a:p>
                      <a:pPr algn="ctr"/>
                      <a:r>
                        <a:rPr lang="en-US" sz="2000" dirty="0"/>
                        <a:t>35</a:t>
                      </a:r>
                    </a:p>
                  </a:txBody>
                  <a:tcPr/>
                </a:tc>
                <a:tc>
                  <a:txBody>
                    <a:bodyPr/>
                    <a:lstStyle/>
                    <a:p>
                      <a:r>
                        <a:rPr lang="en-US" dirty="0"/>
                        <a:t>Northview</a:t>
                      </a:r>
                    </a:p>
                  </a:txBody>
                  <a:tcPr/>
                </a:tc>
                <a:tc>
                  <a:txBody>
                    <a:bodyPr/>
                    <a:lstStyle/>
                    <a:p>
                      <a:pPr algn="ctr"/>
                      <a:r>
                        <a:rPr lang="en-US" dirty="0"/>
                        <a:t>199</a:t>
                      </a:r>
                    </a:p>
                  </a:txBody>
                  <a:tcPr/>
                </a:tc>
                <a:extLst>
                  <a:ext uri="{0D108BD9-81ED-4DB2-BD59-A6C34878D82A}">
                    <a16:rowId xmlns:a16="http://schemas.microsoft.com/office/drawing/2014/main" val="1505038869"/>
                  </a:ext>
                </a:extLst>
              </a:tr>
              <a:tr h="440517">
                <a:tc>
                  <a:txBody>
                    <a:bodyPr/>
                    <a:lstStyle/>
                    <a:p>
                      <a:pPr algn="ctr"/>
                      <a:r>
                        <a:rPr lang="en-US" sz="2000" dirty="0">
                          <a:solidFill>
                            <a:schemeClr val="accent2"/>
                          </a:solidFill>
                        </a:rPr>
                        <a:t>36</a:t>
                      </a:r>
                    </a:p>
                  </a:txBody>
                  <a:tcPr/>
                </a:tc>
                <a:tc>
                  <a:txBody>
                    <a:bodyPr/>
                    <a:lstStyle/>
                    <a:p>
                      <a:r>
                        <a:rPr lang="en-US" dirty="0">
                          <a:solidFill>
                            <a:schemeClr val="accent2"/>
                          </a:solidFill>
                        </a:rPr>
                        <a:t>Westview</a:t>
                      </a:r>
                    </a:p>
                  </a:txBody>
                  <a:tcPr/>
                </a:tc>
                <a:tc>
                  <a:txBody>
                    <a:bodyPr/>
                    <a:lstStyle/>
                    <a:p>
                      <a:pPr algn="ctr"/>
                      <a:r>
                        <a:rPr lang="en-US" dirty="0">
                          <a:solidFill>
                            <a:schemeClr val="accent2"/>
                          </a:solidFill>
                        </a:rPr>
                        <a:t>144</a:t>
                      </a:r>
                    </a:p>
                  </a:txBody>
                  <a:tcPr/>
                </a:tc>
                <a:extLst>
                  <a:ext uri="{0D108BD9-81ED-4DB2-BD59-A6C34878D82A}">
                    <a16:rowId xmlns:a16="http://schemas.microsoft.com/office/drawing/2014/main" val="3913949336"/>
                  </a:ext>
                </a:extLst>
              </a:tr>
              <a:tr h="440517">
                <a:tc>
                  <a:txBody>
                    <a:bodyPr/>
                    <a:lstStyle/>
                    <a:p>
                      <a:pPr algn="ctr"/>
                      <a:endParaRPr lang="en-US" sz="2000" dirty="0">
                        <a:solidFill>
                          <a:schemeClr val="bg1"/>
                        </a:solidFill>
                      </a:endParaRPr>
                    </a:p>
                  </a:txBody>
                  <a:tcPr>
                    <a:solidFill>
                      <a:schemeClr val="tx2"/>
                    </a:solidFill>
                  </a:tcPr>
                </a:tc>
                <a:tc>
                  <a:txBody>
                    <a:bodyPr/>
                    <a:lstStyle/>
                    <a:p>
                      <a:r>
                        <a:rPr lang="en-US" b="1" dirty="0">
                          <a:solidFill>
                            <a:schemeClr val="bg1"/>
                          </a:solidFill>
                        </a:rPr>
                        <a:t>2025 Elem Total</a:t>
                      </a:r>
                    </a:p>
                  </a:txBody>
                  <a:tcPr>
                    <a:solidFill>
                      <a:schemeClr val="tx2"/>
                    </a:solidFill>
                  </a:tcPr>
                </a:tc>
                <a:tc>
                  <a:txBody>
                    <a:bodyPr/>
                    <a:lstStyle/>
                    <a:p>
                      <a:pPr algn="ctr"/>
                      <a:r>
                        <a:rPr lang="en-US" b="1" dirty="0">
                          <a:solidFill>
                            <a:schemeClr val="bg1"/>
                          </a:solidFill>
                        </a:rPr>
                        <a:t>12,620</a:t>
                      </a:r>
                    </a:p>
                  </a:txBody>
                  <a:tcPr>
                    <a:solidFill>
                      <a:schemeClr val="tx2"/>
                    </a:solidFill>
                  </a:tcPr>
                </a:tc>
                <a:extLst>
                  <a:ext uri="{0D108BD9-81ED-4DB2-BD59-A6C34878D82A}">
                    <a16:rowId xmlns:a16="http://schemas.microsoft.com/office/drawing/2014/main" val="2101245607"/>
                  </a:ext>
                </a:extLst>
              </a:tr>
            </a:tbl>
          </a:graphicData>
        </a:graphic>
      </p:graphicFrame>
      <p:graphicFrame>
        <p:nvGraphicFramePr>
          <p:cNvPr id="5" name="Content Placeholder 3">
            <a:extLst>
              <a:ext uri="{FF2B5EF4-FFF2-40B4-BE49-F238E27FC236}">
                <a16:creationId xmlns:a16="http://schemas.microsoft.com/office/drawing/2014/main" id="{4B45C38E-D136-4B03-9B9E-D14429DAD2A9}"/>
              </a:ext>
            </a:extLst>
          </p:cNvPr>
          <p:cNvGraphicFramePr>
            <a:graphicFrameLocks/>
          </p:cNvGraphicFramePr>
          <p:nvPr>
            <p:extLst>
              <p:ext uri="{D42A27DB-BD31-4B8C-83A1-F6EECF244321}">
                <p14:modId xmlns:p14="http://schemas.microsoft.com/office/powerpoint/2010/main" val="585351384"/>
              </p:ext>
            </p:extLst>
          </p:nvPr>
        </p:nvGraphicFramePr>
        <p:xfrm>
          <a:off x="9187179" y="1645921"/>
          <a:ext cx="1648461" cy="4143677"/>
        </p:xfrm>
        <a:graphic>
          <a:graphicData uri="http://schemas.openxmlformats.org/drawingml/2006/table">
            <a:tbl>
              <a:tblPr firstRow="1" bandRow="1">
                <a:tableStyleId>{5C22544A-7EE6-4342-B048-85BDC9FD1C3A}</a:tableStyleId>
              </a:tblPr>
              <a:tblGrid>
                <a:gridCol w="1648461">
                  <a:extLst>
                    <a:ext uri="{9D8B030D-6E8A-4147-A177-3AD203B41FA5}">
                      <a16:colId xmlns:a16="http://schemas.microsoft.com/office/drawing/2014/main" val="3109626034"/>
                    </a:ext>
                  </a:extLst>
                </a:gridCol>
              </a:tblGrid>
              <a:tr h="629919">
                <a:tc>
                  <a:txBody>
                    <a:bodyPr/>
                    <a:lstStyle/>
                    <a:p>
                      <a:pPr algn="ctr"/>
                      <a:r>
                        <a:rPr lang="en-US" dirty="0"/>
                        <a:t>2015 Enrollment</a:t>
                      </a:r>
                    </a:p>
                  </a:txBody>
                  <a:tcPr anchor="ctr"/>
                </a:tc>
                <a:extLst>
                  <a:ext uri="{0D108BD9-81ED-4DB2-BD59-A6C34878D82A}">
                    <a16:rowId xmlns:a16="http://schemas.microsoft.com/office/drawing/2014/main" val="335648088"/>
                  </a:ext>
                </a:extLst>
              </a:tr>
              <a:tr h="441959">
                <a:tc>
                  <a:txBody>
                    <a:bodyPr/>
                    <a:lstStyle/>
                    <a:p>
                      <a:pPr algn="ctr"/>
                      <a:r>
                        <a:rPr lang="en-US" dirty="0">
                          <a:solidFill>
                            <a:schemeClr val="tx1"/>
                          </a:solidFill>
                        </a:rPr>
                        <a:t>615</a:t>
                      </a:r>
                    </a:p>
                  </a:txBody>
                  <a:tcPr/>
                </a:tc>
                <a:extLst>
                  <a:ext uri="{0D108BD9-81ED-4DB2-BD59-A6C34878D82A}">
                    <a16:rowId xmlns:a16="http://schemas.microsoft.com/office/drawing/2014/main" val="551118784"/>
                  </a:ext>
                </a:extLst>
              </a:tr>
              <a:tr h="462280">
                <a:tc>
                  <a:txBody>
                    <a:bodyPr/>
                    <a:lstStyle/>
                    <a:p>
                      <a:pPr algn="ctr"/>
                      <a:r>
                        <a:rPr lang="en-US" dirty="0"/>
                        <a:t>589</a:t>
                      </a:r>
                    </a:p>
                  </a:txBody>
                  <a:tcPr/>
                </a:tc>
                <a:extLst>
                  <a:ext uri="{0D108BD9-81ED-4DB2-BD59-A6C34878D82A}">
                    <a16:rowId xmlns:a16="http://schemas.microsoft.com/office/drawing/2014/main" val="1316377517"/>
                  </a:ext>
                </a:extLst>
              </a:tr>
              <a:tr h="411480">
                <a:tc>
                  <a:txBody>
                    <a:bodyPr/>
                    <a:lstStyle/>
                    <a:p>
                      <a:pPr algn="ctr"/>
                      <a:r>
                        <a:rPr lang="en-US" dirty="0"/>
                        <a:t>403</a:t>
                      </a:r>
                    </a:p>
                  </a:txBody>
                  <a:tcPr/>
                </a:tc>
                <a:extLst>
                  <a:ext uri="{0D108BD9-81ED-4DB2-BD59-A6C34878D82A}">
                    <a16:rowId xmlns:a16="http://schemas.microsoft.com/office/drawing/2014/main" val="4037158105"/>
                  </a:ext>
                </a:extLst>
              </a:tr>
              <a:tr h="447040">
                <a:tc>
                  <a:txBody>
                    <a:bodyPr/>
                    <a:lstStyle/>
                    <a:p>
                      <a:pPr algn="ctr"/>
                      <a:endParaRPr lang="en-US" dirty="0"/>
                    </a:p>
                  </a:txBody>
                  <a:tcPr/>
                </a:tc>
                <a:extLst>
                  <a:ext uri="{0D108BD9-81ED-4DB2-BD59-A6C34878D82A}">
                    <a16:rowId xmlns:a16="http://schemas.microsoft.com/office/drawing/2014/main" val="490089683"/>
                  </a:ext>
                </a:extLst>
              </a:tr>
              <a:tr h="426720">
                <a:tc>
                  <a:txBody>
                    <a:bodyPr/>
                    <a:lstStyle/>
                    <a:p>
                      <a:pPr algn="ctr"/>
                      <a:r>
                        <a:rPr lang="en-US" dirty="0">
                          <a:solidFill>
                            <a:schemeClr val="tx2"/>
                          </a:solidFill>
                        </a:rPr>
                        <a:t>266</a:t>
                      </a:r>
                    </a:p>
                  </a:txBody>
                  <a:tcPr/>
                </a:tc>
                <a:extLst>
                  <a:ext uri="{0D108BD9-81ED-4DB2-BD59-A6C34878D82A}">
                    <a16:rowId xmlns:a16="http://schemas.microsoft.com/office/drawing/2014/main" val="4096251619"/>
                  </a:ext>
                </a:extLst>
              </a:tr>
              <a:tr h="452120">
                <a:tc>
                  <a:txBody>
                    <a:bodyPr/>
                    <a:lstStyle/>
                    <a:p>
                      <a:pPr algn="ctr"/>
                      <a:r>
                        <a:rPr lang="en-US" dirty="0">
                          <a:solidFill>
                            <a:schemeClr val="tx1"/>
                          </a:solidFill>
                        </a:rPr>
                        <a:t>262</a:t>
                      </a:r>
                    </a:p>
                  </a:txBody>
                  <a:tcPr/>
                </a:tc>
                <a:extLst>
                  <a:ext uri="{0D108BD9-81ED-4DB2-BD59-A6C34878D82A}">
                    <a16:rowId xmlns:a16="http://schemas.microsoft.com/office/drawing/2014/main" val="1107780234"/>
                  </a:ext>
                </a:extLst>
              </a:tr>
              <a:tr h="430999">
                <a:tc>
                  <a:txBody>
                    <a:bodyPr/>
                    <a:lstStyle/>
                    <a:p>
                      <a:pPr algn="ctr"/>
                      <a:r>
                        <a:rPr lang="en-US" dirty="0"/>
                        <a:t>254</a:t>
                      </a:r>
                    </a:p>
                  </a:txBody>
                  <a:tcPr/>
                </a:tc>
                <a:extLst>
                  <a:ext uri="{0D108BD9-81ED-4DB2-BD59-A6C34878D82A}">
                    <a16:rowId xmlns:a16="http://schemas.microsoft.com/office/drawing/2014/main" val="1085246120"/>
                  </a:ext>
                </a:extLst>
              </a:tr>
              <a:tr h="430999">
                <a:tc>
                  <a:txBody>
                    <a:bodyPr/>
                    <a:lstStyle/>
                    <a:p>
                      <a:pPr algn="ctr"/>
                      <a:r>
                        <a:rPr lang="en-US" dirty="0">
                          <a:solidFill>
                            <a:schemeClr val="bg1"/>
                          </a:solidFill>
                        </a:rPr>
                        <a:t>14,079</a:t>
                      </a:r>
                    </a:p>
                  </a:txBody>
                  <a:tcPr>
                    <a:solidFill>
                      <a:schemeClr val="tx1"/>
                    </a:solidFill>
                  </a:tcPr>
                </a:tc>
                <a:extLst>
                  <a:ext uri="{0D108BD9-81ED-4DB2-BD59-A6C34878D82A}">
                    <a16:rowId xmlns:a16="http://schemas.microsoft.com/office/drawing/2014/main" val="1969937316"/>
                  </a:ext>
                </a:extLst>
              </a:tr>
            </a:tbl>
          </a:graphicData>
        </a:graphic>
      </p:graphicFrame>
    </p:spTree>
    <p:extLst>
      <p:ext uri="{BB962C8B-B14F-4D97-AF65-F5344CB8AC3E}">
        <p14:creationId xmlns:p14="http://schemas.microsoft.com/office/powerpoint/2010/main" val="38414734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BBDD11-40CD-7B25-2175-5B5815EF2B6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DCF5084-4A20-2465-652F-482091D3182F}"/>
              </a:ext>
            </a:extLst>
          </p:cNvPr>
          <p:cNvSpPr>
            <a:spLocks noGrp="1"/>
          </p:cNvSpPr>
          <p:nvPr>
            <p:ph type="title"/>
          </p:nvPr>
        </p:nvSpPr>
        <p:spPr/>
        <p:txBody>
          <a:bodyPr>
            <a:normAutofit/>
          </a:bodyPr>
          <a:lstStyle/>
          <a:p>
            <a:pPr algn="ctr"/>
            <a:r>
              <a:rPr lang="en-US" sz="4000" b="1" dirty="0"/>
              <a:t>Three Largest and Smallest Middle Schools</a:t>
            </a:r>
          </a:p>
        </p:txBody>
      </p:sp>
      <p:sp>
        <p:nvSpPr>
          <p:cNvPr id="7" name="Arrow: Pentagon 6">
            <a:extLst>
              <a:ext uri="{FF2B5EF4-FFF2-40B4-BE49-F238E27FC236}">
                <a16:creationId xmlns:a16="http://schemas.microsoft.com/office/drawing/2014/main" id="{D99D317E-60C8-6603-39CA-23B4E38E92EA}"/>
              </a:ext>
            </a:extLst>
          </p:cNvPr>
          <p:cNvSpPr/>
          <p:nvPr/>
        </p:nvSpPr>
        <p:spPr>
          <a:xfrm>
            <a:off x="180158" y="7070334"/>
            <a:ext cx="2816860" cy="698964"/>
          </a:xfrm>
          <a:prstGeom prst="homePlat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t>2015’s 8th largest school would rank 2nd in 2024</a:t>
            </a:r>
          </a:p>
        </p:txBody>
      </p:sp>
      <p:sp>
        <p:nvSpPr>
          <p:cNvPr id="8" name="Arrow: Pentagon 7">
            <a:extLst>
              <a:ext uri="{FF2B5EF4-FFF2-40B4-BE49-F238E27FC236}">
                <a16:creationId xmlns:a16="http://schemas.microsoft.com/office/drawing/2014/main" id="{F64E3E80-ED4C-27A4-173D-6101E72785EA}"/>
              </a:ext>
            </a:extLst>
          </p:cNvPr>
          <p:cNvSpPr/>
          <p:nvPr/>
        </p:nvSpPr>
        <p:spPr>
          <a:xfrm>
            <a:off x="180158" y="7112952"/>
            <a:ext cx="2816860" cy="613728"/>
          </a:xfrm>
          <a:prstGeom prst="homePlat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t>CST enrollment down 25% in 10 years</a:t>
            </a:r>
          </a:p>
        </p:txBody>
      </p:sp>
      <p:graphicFrame>
        <p:nvGraphicFramePr>
          <p:cNvPr id="4" name="Content Placeholder 3">
            <a:extLst>
              <a:ext uri="{FF2B5EF4-FFF2-40B4-BE49-F238E27FC236}">
                <a16:creationId xmlns:a16="http://schemas.microsoft.com/office/drawing/2014/main" id="{D2CB96F7-F80C-EFDC-1B86-C3DD04C7DCDD}"/>
              </a:ext>
            </a:extLst>
          </p:cNvPr>
          <p:cNvGraphicFramePr>
            <a:graphicFrameLocks noGrp="1"/>
          </p:cNvGraphicFramePr>
          <p:nvPr>
            <p:ph idx="1"/>
            <p:extLst>
              <p:ext uri="{D42A27DB-BD31-4B8C-83A1-F6EECF244321}">
                <p14:modId xmlns:p14="http://schemas.microsoft.com/office/powerpoint/2010/main" val="2491619737"/>
              </p:ext>
            </p:extLst>
          </p:nvPr>
        </p:nvGraphicFramePr>
        <p:xfrm>
          <a:off x="3101612" y="1785199"/>
          <a:ext cx="5094242" cy="3994597"/>
        </p:xfrm>
        <a:graphic>
          <a:graphicData uri="http://schemas.openxmlformats.org/drawingml/2006/table">
            <a:tbl>
              <a:tblPr firstRow="1" bandRow="1">
                <a:tableStyleId>{5C22544A-7EE6-4342-B048-85BDC9FD1C3A}</a:tableStyleId>
              </a:tblPr>
              <a:tblGrid>
                <a:gridCol w="1408067">
                  <a:extLst>
                    <a:ext uri="{9D8B030D-6E8A-4147-A177-3AD203B41FA5}">
                      <a16:colId xmlns:a16="http://schemas.microsoft.com/office/drawing/2014/main" val="3315871807"/>
                    </a:ext>
                  </a:extLst>
                </a:gridCol>
                <a:gridCol w="2102304">
                  <a:extLst>
                    <a:ext uri="{9D8B030D-6E8A-4147-A177-3AD203B41FA5}">
                      <a16:colId xmlns:a16="http://schemas.microsoft.com/office/drawing/2014/main" val="3064887935"/>
                    </a:ext>
                  </a:extLst>
                </a:gridCol>
                <a:gridCol w="1583871">
                  <a:extLst>
                    <a:ext uri="{9D8B030D-6E8A-4147-A177-3AD203B41FA5}">
                      <a16:colId xmlns:a16="http://schemas.microsoft.com/office/drawing/2014/main" val="275685200"/>
                    </a:ext>
                  </a:extLst>
                </a:gridCol>
              </a:tblGrid>
              <a:tr h="708901">
                <a:tc>
                  <a:txBody>
                    <a:bodyPr/>
                    <a:lstStyle/>
                    <a:p>
                      <a:pPr algn="ctr"/>
                      <a:r>
                        <a:rPr lang="en-US" dirty="0"/>
                        <a:t>Enrollment Rank</a:t>
                      </a:r>
                    </a:p>
                  </a:txBody>
                  <a:tcPr/>
                </a:tc>
                <a:tc>
                  <a:txBody>
                    <a:bodyPr/>
                    <a:lstStyle/>
                    <a:p>
                      <a:pPr algn="ctr"/>
                      <a:r>
                        <a:rPr lang="en-US" dirty="0"/>
                        <a:t>School</a:t>
                      </a:r>
                    </a:p>
                  </a:txBody>
                  <a:tcPr anchor="ctr"/>
                </a:tc>
                <a:tc>
                  <a:txBody>
                    <a:bodyPr/>
                    <a:lstStyle/>
                    <a:p>
                      <a:pPr algn="ctr"/>
                      <a:r>
                        <a:rPr lang="en-US" dirty="0"/>
                        <a:t>2025 Enrollment</a:t>
                      </a:r>
                    </a:p>
                  </a:txBody>
                  <a:tcPr/>
                </a:tc>
                <a:extLst>
                  <a:ext uri="{0D108BD9-81ED-4DB2-BD59-A6C34878D82A}">
                    <a16:rowId xmlns:a16="http://schemas.microsoft.com/office/drawing/2014/main" val="335648088"/>
                  </a:ext>
                </a:extLst>
              </a:tr>
              <a:tr h="410712">
                <a:tc>
                  <a:txBody>
                    <a:bodyPr/>
                    <a:lstStyle/>
                    <a:p>
                      <a:pPr algn="ctr"/>
                      <a:r>
                        <a:rPr lang="en-US" dirty="0"/>
                        <a:t>1</a:t>
                      </a:r>
                    </a:p>
                  </a:txBody>
                  <a:tcPr/>
                </a:tc>
                <a:tc>
                  <a:txBody>
                    <a:bodyPr/>
                    <a:lstStyle/>
                    <a:p>
                      <a:r>
                        <a:rPr lang="en-US" dirty="0"/>
                        <a:t>Prairie Trail</a:t>
                      </a:r>
                    </a:p>
                  </a:txBody>
                  <a:tcPr/>
                </a:tc>
                <a:tc>
                  <a:txBody>
                    <a:bodyPr/>
                    <a:lstStyle/>
                    <a:p>
                      <a:pPr algn="ctr"/>
                      <a:r>
                        <a:rPr lang="en-US" dirty="0"/>
                        <a:t>735</a:t>
                      </a:r>
                    </a:p>
                  </a:txBody>
                  <a:tcPr/>
                </a:tc>
                <a:extLst>
                  <a:ext uri="{0D108BD9-81ED-4DB2-BD59-A6C34878D82A}">
                    <a16:rowId xmlns:a16="http://schemas.microsoft.com/office/drawing/2014/main" val="551118784"/>
                  </a:ext>
                </a:extLst>
              </a:tr>
              <a:tr h="410712">
                <a:tc>
                  <a:txBody>
                    <a:bodyPr/>
                    <a:lstStyle/>
                    <a:p>
                      <a:pPr algn="ctr"/>
                      <a:r>
                        <a:rPr lang="en-US" dirty="0"/>
                        <a:t>2</a:t>
                      </a:r>
                    </a:p>
                  </a:txBody>
                  <a:tcPr/>
                </a:tc>
                <a:tc>
                  <a:txBody>
                    <a:bodyPr/>
                    <a:lstStyle/>
                    <a:p>
                      <a:r>
                        <a:rPr lang="en-US" dirty="0"/>
                        <a:t>Frontier Trail</a:t>
                      </a:r>
                    </a:p>
                  </a:txBody>
                  <a:tcPr/>
                </a:tc>
                <a:tc>
                  <a:txBody>
                    <a:bodyPr/>
                    <a:lstStyle/>
                    <a:p>
                      <a:pPr algn="ctr"/>
                      <a:r>
                        <a:rPr lang="en-US" dirty="0"/>
                        <a:t>699</a:t>
                      </a:r>
                    </a:p>
                  </a:txBody>
                  <a:tcPr/>
                </a:tc>
                <a:extLst>
                  <a:ext uri="{0D108BD9-81ED-4DB2-BD59-A6C34878D82A}">
                    <a16:rowId xmlns:a16="http://schemas.microsoft.com/office/drawing/2014/main" val="1316377517"/>
                  </a:ext>
                </a:extLst>
              </a:tr>
              <a:tr h="410712">
                <a:tc>
                  <a:txBody>
                    <a:bodyPr/>
                    <a:lstStyle/>
                    <a:p>
                      <a:pPr algn="ctr"/>
                      <a:r>
                        <a:rPr lang="en-US" dirty="0"/>
                        <a:t>3</a:t>
                      </a:r>
                    </a:p>
                  </a:txBody>
                  <a:tcPr/>
                </a:tc>
                <a:tc>
                  <a:txBody>
                    <a:bodyPr/>
                    <a:lstStyle/>
                    <a:p>
                      <a:r>
                        <a:rPr lang="en-US" dirty="0"/>
                        <a:t>Mission Trail</a:t>
                      </a:r>
                    </a:p>
                  </a:txBody>
                  <a:tcPr/>
                </a:tc>
                <a:tc>
                  <a:txBody>
                    <a:bodyPr/>
                    <a:lstStyle/>
                    <a:p>
                      <a:pPr algn="ctr"/>
                      <a:r>
                        <a:rPr lang="en-US" dirty="0"/>
                        <a:t>667</a:t>
                      </a:r>
                    </a:p>
                  </a:txBody>
                  <a:tcPr/>
                </a:tc>
                <a:extLst>
                  <a:ext uri="{0D108BD9-81ED-4DB2-BD59-A6C34878D82A}">
                    <a16:rowId xmlns:a16="http://schemas.microsoft.com/office/drawing/2014/main" val="4037158105"/>
                  </a:ext>
                </a:extLst>
              </a:tr>
              <a:tr h="410712">
                <a:tc>
                  <a:txBody>
                    <a:bodyPr/>
                    <a:lstStyle/>
                    <a:p>
                      <a:pPr algn="ctr"/>
                      <a:endParaRPr lang="en-US" dirty="0"/>
                    </a:p>
                  </a:txBody>
                  <a:tcPr/>
                </a:tc>
                <a:tc>
                  <a:txBody>
                    <a:bodyPr/>
                    <a:lstStyle/>
                    <a:p>
                      <a:endParaRPr lang="en-US" dirty="0"/>
                    </a:p>
                  </a:txBody>
                  <a:tcPr/>
                </a:tc>
                <a:tc>
                  <a:txBody>
                    <a:bodyPr/>
                    <a:lstStyle/>
                    <a:p>
                      <a:pPr algn="ctr"/>
                      <a:endParaRPr lang="en-US" dirty="0"/>
                    </a:p>
                  </a:txBody>
                  <a:tcPr/>
                </a:tc>
                <a:extLst>
                  <a:ext uri="{0D108BD9-81ED-4DB2-BD59-A6C34878D82A}">
                    <a16:rowId xmlns:a16="http://schemas.microsoft.com/office/drawing/2014/main" val="490089683"/>
                  </a:ext>
                </a:extLst>
              </a:tr>
              <a:tr h="410712">
                <a:tc>
                  <a:txBody>
                    <a:bodyPr/>
                    <a:lstStyle/>
                    <a:p>
                      <a:pPr algn="ctr"/>
                      <a:r>
                        <a:rPr lang="en-US" dirty="0"/>
                        <a:t>8</a:t>
                      </a:r>
                    </a:p>
                  </a:txBody>
                  <a:tcPr/>
                </a:tc>
                <a:tc>
                  <a:txBody>
                    <a:bodyPr/>
                    <a:lstStyle/>
                    <a:p>
                      <a:r>
                        <a:rPr lang="en-US" dirty="0"/>
                        <a:t>Chisholm Trail</a:t>
                      </a:r>
                    </a:p>
                  </a:txBody>
                  <a:tcPr/>
                </a:tc>
                <a:tc>
                  <a:txBody>
                    <a:bodyPr/>
                    <a:lstStyle/>
                    <a:p>
                      <a:pPr algn="ctr"/>
                      <a:r>
                        <a:rPr lang="en-US" dirty="0"/>
                        <a:t>580</a:t>
                      </a:r>
                    </a:p>
                  </a:txBody>
                  <a:tcPr/>
                </a:tc>
                <a:extLst>
                  <a:ext uri="{0D108BD9-81ED-4DB2-BD59-A6C34878D82A}">
                    <a16:rowId xmlns:a16="http://schemas.microsoft.com/office/drawing/2014/main" val="4096251619"/>
                  </a:ext>
                </a:extLst>
              </a:tr>
              <a:tr h="410712">
                <a:tc>
                  <a:txBody>
                    <a:bodyPr/>
                    <a:lstStyle/>
                    <a:p>
                      <a:pPr algn="ctr"/>
                      <a:r>
                        <a:rPr lang="en-US" dirty="0"/>
                        <a:t>9</a:t>
                      </a:r>
                    </a:p>
                  </a:txBody>
                  <a:tcPr/>
                </a:tc>
                <a:tc>
                  <a:txBody>
                    <a:bodyPr/>
                    <a:lstStyle/>
                    <a:p>
                      <a:r>
                        <a:rPr lang="en-US" dirty="0"/>
                        <a:t>Indian Trail</a:t>
                      </a:r>
                    </a:p>
                  </a:txBody>
                  <a:tcPr/>
                </a:tc>
                <a:tc>
                  <a:txBody>
                    <a:bodyPr/>
                    <a:lstStyle/>
                    <a:p>
                      <a:pPr algn="ctr"/>
                      <a:r>
                        <a:rPr lang="en-US" dirty="0"/>
                        <a:t>578</a:t>
                      </a:r>
                    </a:p>
                  </a:txBody>
                  <a:tcPr/>
                </a:tc>
                <a:extLst>
                  <a:ext uri="{0D108BD9-81ED-4DB2-BD59-A6C34878D82A}">
                    <a16:rowId xmlns:a16="http://schemas.microsoft.com/office/drawing/2014/main" val="1107780234"/>
                  </a:ext>
                </a:extLst>
              </a:tr>
              <a:tr h="410712">
                <a:tc>
                  <a:txBody>
                    <a:bodyPr/>
                    <a:lstStyle/>
                    <a:p>
                      <a:pPr algn="ctr"/>
                      <a:r>
                        <a:rPr lang="en-US" dirty="0"/>
                        <a:t>10</a:t>
                      </a:r>
                    </a:p>
                  </a:txBody>
                  <a:tcPr/>
                </a:tc>
                <a:tc>
                  <a:txBody>
                    <a:bodyPr/>
                    <a:lstStyle/>
                    <a:p>
                      <a:r>
                        <a:rPr lang="en-US" dirty="0"/>
                        <a:t>Summit Trail</a:t>
                      </a:r>
                    </a:p>
                  </a:txBody>
                  <a:tcPr/>
                </a:tc>
                <a:tc>
                  <a:txBody>
                    <a:bodyPr/>
                    <a:lstStyle/>
                    <a:p>
                      <a:pPr algn="ctr"/>
                      <a:r>
                        <a:rPr lang="en-US" dirty="0"/>
                        <a:t>576</a:t>
                      </a:r>
                    </a:p>
                  </a:txBody>
                  <a:tcPr/>
                </a:tc>
                <a:extLst>
                  <a:ext uri="{0D108BD9-81ED-4DB2-BD59-A6C34878D82A}">
                    <a16:rowId xmlns:a16="http://schemas.microsoft.com/office/drawing/2014/main" val="1085246120"/>
                  </a:ext>
                </a:extLst>
              </a:tr>
              <a:tr h="410712">
                <a:tc>
                  <a:txBody>
                    <a:bodyPr/>
                    <a:lstStyle/>
                    <a:p>
                      <a:pPr algn="ctr"/>
                      <a:endParaRPr lang="en-US" dirty="0">
                        <a:solidFill>
                          <a:schemeClr val="bg1"/>
                        </a:solidFill>
                      </a:endParaRPr>
                    </a:p>
                  </a:txBody>
                  <a:tcPr>
                    <a:solidFill>
                      <a:schemeClr val="tx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2025 Total MS Enroll</a:t>
                      </a:r>
                    </a:p>
                  </a:txBody>
                  <a:tcPr>
                    <a:solidFill>
                      <a:schemeClr val="tx1"/>
                    </a:solidFill>
                  </a:tcPr>
                </a:tc>
                <a:tc>
                  <a:txBody>
                    <a:bodyPr/>
                    <a:lstStyle/>
                    <a:p>
                      <a:pPr algn="ctr"/>
                      <a:r>
                        <a:rPr lang="en-US" dirty="0">
                          <a:solidFill>
                            <a:schemeClr val="bg1"/>
                          </a:solidFill>
                        </a:rPr>
                        <a:t>6,320</a:t>
                      </a:r>
                    </a:p>
                  </a:txBody>
                  <a:tcPr>
                    <a:solidFill>
                      <a:schemeClr val="tx1"/>
                    </a:solidFill>
                  </a:tcPr>
                </a:tc>
                <a:extLst>
                  <a:ext uri="{0D108BD9-81ED-4DB2-BD59-A6C34878D82A}">
                    <a16:rowId xmlns:a16="http://schemas.microsoft.com/office/drawing/2014/main" val="3342869100"/>
                  </a:ext>
                </a:extLst>
              </a:tr>
            </a:tbl>
          </a:graphicData>
        </a:graphic>
      </p:graphicFrame>
      <p:graphicFrame>
        <p:nvGraphicFramePr>
          <p:cNvPr id="2" name="Content Placeholder 3">
            <a:extLst>
              <a:ext uri="{FF2B5EF4-FFF2-40B4-BE49-F238E27FC236}">
                <a16:creationId xmlns:a16="http://schemas.microsoft.com/office/drawing/2014/main" id="{C5C5E0BC-9DCA-3972-0FA7-BF85B031C7B6}"/>
              </a:ext>
            </a:extLst>
          </p:cNvPr>
          <p:cNvGraphicFramePr>
            <a:graphicFrameLocks/>
          </p:cNvGraphicFramePr>
          <p:nvPr/>
        </p:nvGraphicFramePr>
        <p:xfrm>
          <a:off x="8300448" y="1766331"/>
          <a:ext cx="3414213" cy="4244952"/>
        </p:xfrm>
        <a:graphic>
          <a:graphicData uri="http://schemas.openxmlformats.org/drawingml/2006/table">
            <a:tbl>
              <a:tblPr firstRow="1" bandRow="1">
                <a:tableStyleId>{5C22544A-7EE6-4342-B048-85BDC9FD1C3A}</a:tableStyleId>
              </a:tblPr>
              <a:tblGrid>
                <a:gridCol w="410906">
                  <a:extLst>
                    <a:ext uri="{9D8B030D-6E8A-4147-A177-3AD203B41FA5}">
                      <a16:colId xmlns:a16="http://schemas.microsoft.com/office/drawing/2014/main" val="250597791"/>
                    </a:ext>
                  </a:extLst>
                </a:gridCol>
                <a:gridCol w="1660282">
                  <a:extLst>
                    <a:ext uri="{9D8B030D-6E8A-4147-A177-3AD203B41FA5}">
                      <a16:colId xmlns:a16="http://schemas.microsoft.com/office/drawing/2014/main" val="2275992804"/>
                    </a:ext>
                  </a:extLst>
                </a:gridCol>
                <a:gridCol w="1343025">
                  <a:extLst>
                    <a:ext uri="{9D8B030D-6E8A-4147-A177-3AD203B41FA5}">
                      <a16:colId xmlns:a16="http://schemas.microsoft.com/office/drawing/2014/main" val="3109626034"/>
                    </a:ext>
                  </a:extLst>
                </a:gridCol>
              </a:tblGrid>
              <a:tr h="738141">
                <a:tc>
                  <a:txBody>
                    <a:bodyPr/>
                    <a:lstStyle/>
                    <a:p>
                      <a:pPr algn="ctr"/>
                      <a:endParaRPr lang="en-US" dirty="0"/>
                    </a:p>
                  </a:txBody>
                  <a:tcPr anchor="ctr"/>
                </a:tc>
                <a:tc>
                  <a:txBody>
                    <a:bodyPr/>
                    <a:lstStyle/>
                    <a:p>
                      <a:pPr algn="ctr"/>
                      <a:r>
                        <a:rPr lang="en-US" dirty="0"/>
                        <a:t>School</a:t>
                      </a:r>
                    </a:p>
                  </a:txBody>
                  <a:tcPr anchor="ctr"/>
                </a:tc>
                <a:tc>
                  <a:txBody>
                    <a:bodyPr/>
                    <a:lstStyle/>
                    <a:p>
                      <a:pPr algn="ctr"/>
                      <a:r>
                        <a:rPr lang="en-US" dirty="0"/>
                        <a:t>2015 Enrollment</a:t>
                      </a:r>
                    </a:p>
                  </a:txBody>
                  <a:tcPr anchor="ctr"/>
                </a:tc>
                <a:extLst>
                  <a:ext uri="{0D108BD9-81ED-4DB2-BD59-A6C34878D82A}">
                    <a16:rowId xmlns:a16="http://schemas.microsoft.com/office/drawing/2014/main" val="335648088"/>
                  </a:ext>
                </a:extLst>
              </a:tr>
              <a:tr h="387804">
                <a:tc>
                  <a:txBody>
                    <a:bodyPr/>
                    <a:lstStyle/>
                    <a:p>
                      <a:pPr algn="ctr"/>
                      <a:r>
                        <a:rPr lang="en-US" sz="1700" dirty="0"/>
                        <a:t>1</a:t>
                      </a:r>
                    </a:p>
                  </a:txBody>
                  <a:tcPr/>
                </a:tc>
                <a:tc>
                  <a:txBody>
                    <a:bodyPr/>
                    <a:lstStyle/>
                    <a:p>
                      <a:r>
                        <a:rPr lang="en-US" sz="1700" dirty="0"/>
                        <a:t>Prairie Trail</a:t>
                      </a:r>
                    </a:p>
                  </a:txBody>
                  <a:tcPr/>
                </a:tc>
                <a:tc>
                  <a:txBody>
                    <a:bodyPr/>
                    <a:lstStyle/>
                    <a:p>
                      <a:pPr algn="ctr"/>
                      <a:r>
                        <a:rPr lang="en-US" sz="1700" dirty="0"/>
                        <a:t>850</a:t>
                      </a:r>
                    </a:p>
                  </a:txBody>
                  <a:tcPr/>
                </a:tc>
                <a:extLst>
                  <a:ext uri="{0D108BD9-81ED-4DB2-BD59-A6C34878D82A}">
                    <a16:rowId xmlns:a16="http://schemas.microsoft.com/office/drawing/2014/main" val="551118784"/>
                  </a:ext>
                </a:extLst>
              </a:tr>
              <a:tr h="412296">
                <a:tc>
                  <a:txBody>
                    <a:bodyPr/>
                    <a:lstStyle/>
                    <a:p>
                      <a:pPr algn="ctr"/>
                      <a:r>
                        <a:rPr lang="en-US" sz="1700" dirty="0"/>
                        <a:t>2</a:t>
                      </a:r>
                    </a:p>
                  </a:txBody>
                  <a:tcPr/>
                </a:tc>
                <a:tc>
                  <a:txBody>
                    <a:bodyPr/>
                    <a:lstStyle/>
                    <a:p>
                      <a:r>
                        <a:rPr lang="en-US" sz="1700" dirty="0"/>
                        <a:t>Mission Trail</a:t>
                      </a:r>
                    </a:p>
                  </a:txBody>
                  <a:tcPr/>
                </a:tc>
                <a:tc>
                  <a:txBody>
                    <a:bodyPr/>
                    <a:lstStyle/>
                    <a:p>
                      <a:pPr algn="ctr"/>
                      <a:r>
                        <a:rPr lang="en-US" sz="1700" dirty="0"/>
                        <a:t>813</a:t>
                      </a:r>
                    </a:p>
                  </a:txBody>
                  <a:tcPr/>
                </a:tc>
                <a:extLst>
                  <a:ext uri="{0D108BD9-81ED-4DB2-BD59-A6C34878D82A}">
                    <a16:rowId xmlns:a16="http://schemas.microsoft.com/office/drawing/2014/main" val="1316377517"/>
                  </a:ext>
                </a:extLst>
              </a:tr>
              <a:tr h="395968">
                <a:tc>
                  <a:txBody>
                    <a:bodyPr/>
                    <a:lstStyle/>
                    <a:p>
                      <a:pPr algn="ctr"/>
                      <a:r>
                        <a:rPr lang="en-US" sz="1700" dirty="0"/>
                        <a:t>3</a:t>
                      </a:r>
                    </a:p>
                  </a:txBody>
                  <a:tcPr/>
                </a:tc>
                <a:tc>
                  <a:txBody>
                    <a:bodyPr/>
                    <a:lstStyle/>
                    <a:p>
                      <a:r>
                        <a:rPr lang="en-US" sz="1700" dirty="0"/>
                        <a:t>Chisholm Trail</a:t>
                      </a:r>
                    </a:p>
                  </a:txBody>
                  <a:tcPr/>
                </a:tc>
                <a:tc>
                  <a:txBody>
                    <a:bodyPr/>
                    <a:lstStyle/>
                    <a:p>
                      <a:pPr algn="ctr"/>
                      <a:r>
                        <a:rPr lang="en-US" sz="1700" dirty="0">
                          <a:solidFill>
                            <a:schemeClr val="tx1"/>
                          </a:solidFill>
                        </a:rPr>
                        <a:t>769</a:t>
                      </a:r>
                    </a:p>
                  </a:txBody>
                  <a:tcPr/>
                </a:tc>
                <a:extLst>
                  <a:ext uri="{0D108BD9-81ED-4DB2-BD59-A6C34878D82A}">
                    <a16:rowId xmlns:a16="http://schemas.microsoft.com/office/drawing/2014/main" val="4037158105"/>
                  </a:ext>
                </a:extLst>
              </a:tr>
              <a:tr h="428625">
                <a:tc>
                  <a:txBody>
                    <a:bodyPr/>
                    <a:lstStyle/>
                    <a:p>
                      <a:pPr algn="ctr"/>
                      <a:endParaRPr lang="en-US" sz="1700" dirty="0"/>
                    </a:p>
                  </a:txBody>
                  <a:tcPr/>
                </a:tc>
                <a:tc>
                  <a:txBody>
                    <a:bodyPr/>
                    <a:lstStyle/>
                    <a:p>
                      <a:endParaRPr lang="en-US" sz="1700" dirty="0"/>
                    </a:p>
                  </a:txBody>
                  <a:tcPr/>
                </a:tc>
                <a:tc>
                  <a:txBody>
                    <a:bodyPr/>
                    <a:lstStyle/>
                    <a:p>
                      <a:pPr algn="ctr"/>
                      <a:endParaRPr lang="en-US" sz="1700" dirty="0"/>
                    </a:p>
                  </a:txBody>
                  <a:tcPr/>
                </a:tc>
                <a:extLst>
                  <a:ext uri="{0D108BD9-81ED-4DB2-BD59-A6C34878D82A}">
                    <a16:rowId xmlns:a16="http://schemas.microsoft.com/office/drawing/2014/main" val="490089683"/>
                  </a:ext>
                </a:extLst>
              </a:tr>
              <a:tr h="404132">
                <a:tc>
                  <a:txBody>
                    <a:bodyPr/>
                    <a:lstStyle/>
                    <a:p>
                      <a:pPr algn="ctr"/>
                      <a:r>
                        <a:rPr lang="en-US" sz="1700" dirty="0"/>
                        <a:t>7</a:t>
                      </a:r>
                    </a:p>
                  </a:txBody>
                  <a:tcPr/>
                </a:tc>
                <a:tc>
                  <a:txBody>
                    <a:bodyPr/>
                    <a:lstStyle/>
                    <a:p>
                      <a:pPr lvl="0">
                        <a:buNone/>
                      </a:pPr>
                      <a:r>
                        <a:rPr lang="en-US" sz="1700" dirty="0"/>
                        <a:t>California Trail</a:t>
                      </a:r>
                      <a:endParaRPr lang="en-US" dirty="0"/>
                    </a:p>
                  </a:txBody>
                  <a:tcPr/>
                </a:tc>
                <a:tc>
                  <a:txBody>
                    <a:bodyPr/>
                    <a:lstStyle/>
                    <a:p>
                      <a:pPr lvl="0" algn="ctr">
                        <a:buNone/>
                      </a:pPr>
                      <a:r>
                        <a:rPr lang="en-US" sz="1700" dirty="0"/>
                        <a:t>729</a:t>
                      </a:r>
                      <a:endParaRPr lang="en-US" dirty="0"/>
                    </a:p>
                  </a:txBody>
                  <a:tcPr/>
                </a:tc>
                <a:extLst>
                  <a:ext uri="{0D108BD9-81ED-4DB2-BD59-A6C34878D82A}">
                    <a16:rowId xmlns:a16="http://schemas.microsoft.com/office/drawing/2014/main" val="4096251619"/>
                  </a:ext>
                </a:extLst>
              </a:tr>
              <a:tr h="428625">
                <a:tc>
                  <a:txBody>
                    <a:bodyPr/>
                    <a:lstStyle/>
                    <a:p>
                      <a:pPr algn="ctr"/>
                      <a:r>
                        <a:rPr lang="en-US" sz="1700" dirty="0"/>
                        <a:t>8</a:t>
                      </a:r>
                    </a:p>
                  </a:txBody>
                  <a:tcPr/>
                </a:tc>
                <a:tc>
                  <a:txBody>
                    <a:bodyPr/>
                    <a:lstStyle/>
                    <a:p>
                      <a:r>
                        <a:rPr lang="en-US" sz="1700" dirty="0"/>
                        <a:t>Pioneer Trail</a:t>
                      </a:r>
                    </a:p>
                  </a:txBody>
                  <a:tcPr/>
                </a:tc>
                <a:tc>
                  <a:txBody>
                    <a:bodyPr/>
                    <a:lstStyle/>
                    <a:p>
                      <a:pPr algn="ctr"/>
                      <a:r>
                        <a:rPr lang="en-US" sz="1700" dirty="0"/>
                        <a:t>695</a:t>
                      </a:r>
                    </a:p>
                  </a:txBody>
                  <a:tcPr/>
                </a:tc>
                <a:extLst>
                  <a:ext uri="{0D108BD9-81ED-4DB2-BD59-A6C34878D82A}">
                    <a16:rowId xmlns:a16="http://schemas.microsoft.com/office/drawing/2014/main" val="1107780234"/>
                  </a:ext>
                </a:extLst>
              </a:tr>
              <a:tr h="400050">
                <a:tc>
                  <a:txBody>
                    <a:bodyPr/>
                    <a:lstStyle/>
                    <a:p>
                      <a:pPr algn="ctr"/>
                      <a:r>
                        <a:rPr lang="en-US" sz="1700" dirty="0"/>
                        <a:t>9</a:t>
                      </a:r>
                    </a:p>
                  </a:txBody>
                  <a:tcPr/>
                </a:tc>
                <a:tc>
                  <a:txBody>
                    <a:bodyPr/>
                    <a:lstStyle/>
                    <a:p>
                      <a:r>
                        <a:rPr lang="en-US" sz="1700" dirty="0"/>
                        <a:t>Oregon Trail</a:t>
                      </a:r>
                    </a:p>
                  </a:txBody>
                  <a:tcPr/>
                </a:tc>
                <a:tc>
                  <a:txBody>
                    <a:bodyPr/>
                    <a:lstStyle/>
                    <a:p>
                      <a:pPr algn="ctr"/>
                      <a:r>
                        <a:rPr lang="en-US" sz="1700" dirty="0"/>
                        <a:t>550</a:t>
                      </a:r>
                    </a:p>
                  </a:txBody>
                  <a:tcPr/>
                </a:tc>
                <a:extLst>
                  <a:ext uri="{0D108BD9-81ED-4DB2-BD59-A6C34878D82A}">
                    <a16:rowId xmlns:a16="http://schemas.microsoft.com/office/drawing/2014/main" val="1085246120"/>
                  </a:ext>
                </a:extLst>
              </a:tr>
              <a:tr h="649311">
                <a:tc>
                  <a:txBody>
                    <a:bodyPr/>
                    <a:lstStyle/>
                    <a:p>
                      <a:endParaRPr lang="en-US" sz="1700" dirty="0">
                        <a:solidFill>
                          <a:schemeClr val="bg1"/>
                        </a:solidFill>
                      </a:endParaRPr>
                    </a:p>
                  </a:txBody>
                  <a:tcPr>
                    <a:solidFill>
                      <a:schemeClr val="tx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solidFill>
                          <a:latin typeface="+mn-lt"/>
                          <a:ea typeface="+mn-ea"/>
                          <a:cs typeface="+mn-cs"/>
                        </a:rPr>
                        <a:t>2015 Total MS Enrollment</a:t>
                      </a:r>
                    </a:p>
                  </a:txBody>
                  <a:tcPr>
                    <a:solidFill>
                      <a:schemeClr val="tx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solidFill>
                          <a:latin typeface="+mn-lt"/>
                          <a:ea typeface="+mn-ea"/>
                          <a:cs typeface="+mn-cs"/>
                        </a:rPr>
                        <a:t>6,670</a:t>
                      </a:r>
                    </a:p>
                  </a:txBody>
                  <a:tcPr>
                    <a:solidFill>
                      <a:schemeClr val="tx1"/>
                    </a:solidFill>
                  </a:tcPr>
                </a:tc>
                <a:extLst>
                  <a:ext uri="{0D108BD9-81ED-4DB2-BD59-A6C34878D82A}">
                    <a16:rowId xmlns:a16="http://schemas.microsoft.com/office/drawing/2014/main" val="3342869100"/>
                  </a:ext>
                </a:extLst>
              </a:tr>
            </a:tbl>
          </a:graphicData>
        </a:graphic>
      </p:graphicFrame>
    </p:spTree>
    <p:extLst>
      <p:ext uri="{BB962C8B-B14F-4D97-AF65-F5344CB8AC3E}">
        <p14:creationId xmlns:p14="http://schemas.microsoft.com/office/powerpoint/2010/main" val="266196744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2075C3-AA62-5733-8975-8A8838E204B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D0B97CA-09D4-06D1-7A70-4740E808FB97}"/>
              </a:ext>
            </a:extLst>
          </p:cNvPr>
          <p:cNvSpPr>
            <a:spLocks noGrp="1"/>
          </p:cNvSpPr>
          <p:nvPr>
            <p:ph type="title"/>
          </p:nvPr>
        </p:nvSpPr>
        <p:spPr/>
        <p:txBody>
          <a:bodyPr>
            <a:normAutofit/>
          </a:bodyPr>
          <a:lstStyle/>
          <a:p>
            <a:pPr algn="ctr"/>
            <a:r>
              <a:rPr lang="en-US" sz="4000" b="1" dirty="0"/>
              <a:t>Three Largest and Smallest Middle Schools (continued)</a:t>
            </a:r>
          </a:p>
        </p:txBody>
      </p:sp>
      <p:sp>
        <p:nvSpPr>
          <p:cNvPr id="7" name="Arrow: Pentagon 6">
            <a:extLst>
              <a:ext uri="{FF2B5EF4-FFF2-40B4-BE49-F238E27FC236}">
                <a16:creationId xmlns:a16="http://schemas.microsoft.com/office/drawing/2014/main" id="{D935F4E8-156B-5219-51E1-91EF44CDB768}"/>
              </a:ext>
            </a:extLst>
          </p:cNvPr>
          <p:cNvSpPr/>
          <p:nvPr/>
        </p:nvSpPr>
        <p:spPr>
          <a:xfrm>
            <a:off x="180158" y="2800032"/>
            <a:ext cx="2816860" cy="698964"/>
          </a:xfrm>
          <a:prstGeom prst="homePlate">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dirty="0"/>
              <a:t>2015’s 8th largest school would rank 3rd in 2025</a:t>
            </a:r>
          </a:p>
        </p:txBody>
      </p:sp>
      <p:sp>
        <p:nvSpPr>
          <p:cNvPr id="8" name="Arrow: Pentagon 7">
            <a:extLst>
              <a:ext uri="{FF2B5EF4-FFF2-40B4-BE49-F238E27FC236}">
                <a16:creationId xmlns:a16="http://schemas.microsoft.com/office/drawing/2014/main" id="{05DC2C18-A00F-E5D3-CDF9-1382EFE650C2}"/>
              </a:ext>
            </a:extLst>
          </p:cNvPr>
          <p:cNvSpPr/>
          <p:nvPr/>
        </p:nvSpPr>
        <p:spPr>
          <a:xfrm>
            <a:off x="180158" y="4054682"/>
            <a:ext cx="2816860" cy="613728"/>
          </a:xfrm>
          <a:prstGeom prst="homePlate">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dirty="0"/>
              <a:t>CST enrollment down 25% in 11 years</a:t>
            </a:r>
          </a:p>
        </p:txBody>
      </p:sp>
      <p:graphicFrame>
        <p:nvGraphicFramePr>
          <p:cNvPr id="4" name="Content Placeholder 3">
            <a:extLst>
              <a:ext uri="{FF2B5EF4-FFF2-40B4-BE49-F238E27FC236}">
                <a16:creationId xmlns:a16="http://schemas.microsoft.com/office/drawing/2014/main" id="{35FE3403-31E4-3A66-4F62-A918B3E2C9C6}"/>
              </a:ext>
            </a:extLst>
          </p:cNvPr>
          <p:cNvGraphicFramePr>
            <a:graphicFrameLocks noGrp="1"/>
          </p:cNvGraphicFramePr>
          <p:nvPr>
            <p:ph idx="1"/>
            <p:extLst>
              <p:ext uri="{D42A27DB-BD31-4B8C-83A1-F6EECF244321}">
                <p14:modId xmlns:p14="http://schemas.microsoft.com/office/powerpoint/2010/main" val="1965088761"/>
              </p:ext>
            </p:extLst>
          </p:nvPr>
        </p:nvGraphicFramePr>
        <p:xfrm>
          <a:off x="3101612" y="1785199"/>
          <a:ext cx="5094242" cy="4223965"/>
        </p:xfrm>
        <a:graphic>
          <a:graphicData uri="http://schemas.openxmlformats.org/drawingml/2006/table">
            <a:tbl>
              <a:tblPr firstRow="1" bandRow="1">
                <a:tableStyleId>{5C22544A-7EE6-4342-B048-85BDC9FD1C3A}</a:tableStyleId>
              </a:tblPr>
              <a:tblGrid>
                <a:gridCol w="1408067">
                  <a:extLst>
                    <a:ext uri="{9D8B030D-6E8A-4147-A177-3AD203B41FA5}">
                      <a16:colId xmlns:a16="http://schemas.microsoft.com/office/drawing/2014/main" val="3315871807"/>
                    </a:ext>
                  </a:extLst>
                </a:gridCol>
                <a:gridCol w="2102304">
                  <a:extLst>
                    <a:ext uri="{9D8B030D-6E8A-4147-A177-3AD203B41FA5}">
                      <a16:colId xmlns:a16="http://schemas.microsoft.com/office/drawing/2014/main" val="3064887935"/>
                    </a:ext>
                  </a:extLst>
                </a:gridCol>
                <a:gridCol w="1583871">
                  <a:extLst>
                    <a:ext uri="{9D8B030D-6E8A-4147-A177-3AD203B41FA5}">
                      <a16:colId xmlns:a16="http://schemas.microsoft.com/office/drawing/2014/main" val="275685200"/>
                    </a:ext>
                  </a:extLst>
                </a:gridCol>
              </a:tblGrid>
              <a:tr h="708901">
                <a:tc>
                  <a:txBody>
                    <a:bodyPr/>
                    <a:lstStyle/>
                    <a:p>
                      <a:pPr algn="ctr"/>
                      <a:r>
                        <a:rPr lang="en-US" dirty="0"/>
                        <a:t>Enrollment Rank</a:t>
                      </a:r>
                    </a:p>
                  </a:txBody>
                  <a:tcPr/>
                </a:tc>
                <a:tc>
                  <a:txBody>
                    <a:bodyPr/>
                    <a:lstStyle/>
                    <a:p>
                      <a:pPr algn="ctr"/>
                      <a:r>
                        <a:rPr lang="en-US" dirty="0"/>
                        <a:t>School</a:t>
                      </a:r>
                    </a:p>
                  </a:txBody>
                  <a:tcPr anchor="ctr"/>
                </a:tc>
                <a:tc>
                  <a:txBody>
                    <a:bodyPr/>
                    <a:lstStyle/>
                    <a:p>
                      <a:pPr algn="ctr"/>
                      <a:r>
                        <a:rPr lang="en-US" dirty="0"/>
                        <a:t>2025 Enrollment</a:t>
                      </a:r>
                    </a:p>
                  </a:txBody>
                  <a:tcPr/>
                </a:tc>
                <a:extLst>
                  <a:ext uri="{0D108BD9-81ED-4DB2-BD59-A6C34878D82A}">
                    <a16:rowId xmlns:a16="http://schemas.microsoft.com/office/drawing/2014/main" val="335648088"/>
                  </a:ext>
                </a:extLst>
              </a:tr>
              <a:tr h="410712">
                <a:tc>
                  <a:txBody>
                    <a:bodyPr/>
                    <a:lstStyle/>
                    <a:p>
                      <a:pPr algn="ctr"/>
                      <a:r>
                        <a:rPr lang="en-US" dirty="0"/>
                        <a:t>1</a:t>
                      </a:r>
                    </a:p>
                  </a:txBody>
                  <a:tcPr/>
                </a:tc>
                <a:tc>
                  <a:txBody>
                    <a:bodyPr/>
                    <a:lstStyle/>
                    <a:p>
                      <a:r>
                        <a:rPr lang="en-US" dirty="0"/>
                        <a:t>Prairie Trail</a:t>
                      </a:r>
                    </a:p>
                  </a:txBody>
                  <a:tcPr/>
                </a:tc>
                <a:tc>
                  <a:txBody>
                    <a:bodyPr/>
                    <a:lstStyle/>
                    <a:p>
                      <a:pPr algn="ctr"/>
                      <a:r>
                        <a:rPr lang="en-US" dirty="0"/>
                        <a:t>735</a:t>
                      </a:r>
                    </a:p>
                  </a:txBody>
                  <a:tcPr/>
                </a:tc>
                <a:extLst>
                  <a:ext uri="{0D108BD9-81ED-4DB2-BD59-A6C34878D82A}">
                    <a16:rowId xmlns:a16="http://schemas.microsoft.com/office/drawing/2014/main" val="551118784"/>
                  </a:ext>
                </a:extLst>
              </a:tr>
              <a:tr h="410712">
                <a:tc>
                  <a:txBody>
                    <a:bodyPr/>
                    <a:lstStyle/>
                    <a:p>
                      <a:pPr algn="ctr"/>
                      <a:r>
                        <a:rPr lang="en-US" dirty="0">
                          <a:solidFill>
                            <a:schemeClr val="accent2"/>
                          </a:solidFill>
                        </a:rPr>
                        <a:t>2</a:t>
                      </a:r>
                    </a:p>
                  </a:txBody>
                  <a:tcPr/>
                </a:tc>
                <a:tc>
                  <a:txBody>
                    <a:bodyPr/>
                    <a:lstStyle/>
                    <a:p>
                      <a:r>
                        <a:rPr lang="en-US" dirty="0">
                          <a:solidFill>
                            <a:schemeClr val="accent2"/>
                          </a:solidFill>
                        </a:rPr>
                        <a:t>Frontier Trail</a:t>
                      </a:r>
                    </a:p>
                  </a:txBody>
                  <a:tcPr/>
                </a:tc>
                <a:tc>
                  <a:txBody>
                    <a:bodyPr/>
                    <a:lstStyle/>
                    <a:p>
                      <a:pPr algn="ctr"/>
                      <a:r>
                        <a:rPr lang="en-US" dirty="0">
                          <a:solidFill>
                            <a:schemeClr val="accent2"/>
                          </a:solidFill>
                        </a:rPr>
                        <a:t>699</a:t>
                      </a:r>
                    </a:p>
                  </a:txBody>
                  <a:tcPr/>
                </a:tc>
                <a:extLst>
                  <a:ext uri="{0D108BD9-81ED-4DB2-BD59-A6C34878D82A}">
                    <a16:rowId xmlns:a16="http://schemas.microsoft.com/office/drawing/2014/main" val="1316377517"/>
                  </a:ext>
                </a:extLst>
              </a:tr>
              <a:tr h="410712">
                <a:tc>
                  <a:txBody>
                    <a:bodyPr/>
                    <a:lstStyle/>
                    <a:p>
                      <a:pPr algn="ctr"/>
                      <a:r>
                        <a:rPr lang="en-US" dirty="0"/>
                        <a:t>3</a:t>
                      </a:r>
                    </a:p>
                  </a:txBody>
                  <a:tcPr/>
                </a:tc>
                <a:tc>
                  <a:txBody>
                    <a:bodyPr/>
                    <a:lstStyle/>
                    <a:p>
                      <a:r>
                        <a:rPr lang="en-US" dirty="0"/>
                        <a:t>Mission Trail</a:t>
                      </a:r>
                    </a:p>
                  </a:txBody>
                  <a:tcPr/>
                </a:tc>
                <a:tc>
                  <a:txBody>
                    <a:bodyPr/>
                    <a:lstStyle/>
                    <a:p>
                      <a:pPr algn="ctr"/>
                      <a:r>
                        <a:rPr lang="en-US" dirty="0"/>
                        <a:t>667</a:t>
                      </a:r>
                    </a:p>
                  </a:txBody>
                  <a:tcPr/>
                </a:tc>
                <a:extLst>
                  <a:ext uri="{0D108BD9-81ED-4DB2-BD59-A6C34878D82A}">
                    <a16:rowId xmlns:a16="http://schemas.microsoft.com/office/drawing/2014/main" val="4037158105"/>
                  </a:ext>
                </a:extLst>
              </a:tr>
              <a:tr h="410712">
                <a:tc>
                  <a:txBody>
                    <a:bodyPr/>
                    <a:lstStyle/>
                    <a:p>
                      <a:pPr algn="ctr"/>
                      <a:endParaRPr lang="en-US" dirty="0"/>
                    </a:p>
                  </a:txBody>
                  <a:tcPr/>
                </a:tc>
                <a:tc>
                  <a:txBody>
                    <a:bodyPr/>
                    <a:lstStyle/>
                    <a:p>
                      <a:endParaRPr lang="en-US" dirty="0"/>
                    </a:p>
                  </a:txBody>
                  <a:tcPr/>
                </a:tc>
                <a:tc>
                  <a:txBody>
                    <a:bodyPr/>
                    <a:lstStyle/>
                    <a:p>
                      <a:pPr algn="ctr"/>
                      <a:endParaRPr lang="en-US" dirty="0"/>
                    </a:p>
                  </a:txBody>
                  <a:tcPr/>
                </a:tc>
                <a:extLst>
                  <a:ext uri="{0D108BD9-81ED-4DB2-BD59-A6C34878D82A}">
                    <a16:rowId xmlns:a16="http://schemas.microsoft.com/office/drawing/2014/main" val="490089683"/>
                  </a:ext>
                </a:extLst>
              </a:tr>
              <a:tr h="410712">
                <a:tc>
                  <a:txBody>
                    <a:bodyPr/>
                    <a:lstStyle/>
                    <a:p>
                      <a:pPr algn="ctr"/>
                      <a:r>
                        <a:rPr lang="en-US" dirty="0">
                          <a:solidFill>
                            <a:schemeClr val="accent2"/>
                          </a:solidFill>
                        </a:rPr>
                        <a:t>8</a:t>
                      </a:r>
                    </a:p>
                  </a:txBody>
                  <a:tcPr/>
                </a:tc>
                <a:tc>
                  <a:txBody>
                    <a:bodyPr/>
                    <a:lstStyle/>
                    <a:p>
                      <a:r>
                        <a:rPr lang="en-US" dirty="0">
                          <a:solidFill>
                            <a:schemeClr val="accent2"/>
                          </a:solidFill>
                        </a:rPr>
                        <a:t>Chisholm Trail</a:t>
                      </a:r>
                    </a:p>
                  </a:txBody>
                  <a:tcPr/>
                </a:tc>
                <a:tc>
                  <a:txBody>
                    <a:bodyPr/>
                    <a:lstStyle/>
                    <a:p>
                      <a:pPr algn="ctr"/>
                      <a:r>
                        <a:rPr lang="en-US" dirty="0">
                          <a:solidFill>
                            <a:schemeClr val="accent2"/>
                          </a:solidFill>
                        </a:rPr>
                        <a:t>580</a:t>
                      </a:r>
                    </a:p>
                  </a:txBody>
                  <a:tcPr/>
                </a:tc>
                <a:extLst>
                  <a:ext uri="{0D108BD9-81ED-4DB2-BD59-A6C34878D82A}">
                    <a16:rowId xmlns:a16="http://schemas.microsoft.com/office/drawing/2014/main" val="4096251619"/>
                  </a:ext>
                </a:extLst>
              </a:tr>
              <a:tr h="410712">
                <a:tc>
                  <a:txBody>
                    <a:bodyPr/>
                    <a:lstStyle/>
                    <a:p>
                      <a:pPr algn="ctr"/>
                      <a:r>
                        <a:rPr lang="en-US" dirty="0"/>
                        <a:t>9</a:t>
                      </a:r>
                    </a:p>
                  </a:txBody>
                  <a:tcPr/>
                </a:tc>
                <a:tc>
                  <a:txBody>
                    <a:bodyPr/>
                    <a:lstStyle/>
                    <a:p>
                      <a:r>
                        <a:rPr lang="en-US" dirty="0"/>
                        <a:t>Indian Trail</a:t>
                      </a:r>
                    </a:p>
                  </a:txBody>
                  <a:tcPr/>
                </a:tc>
                <a:tc>
                  <a:txBody>
                    <a:bodyPr/>
                    <a:lstStyle/>
                    <a:p>
                      <a:pPr algn="ctr"/>
                      <a:r>
                        <a:rPr lang="en-US" dirty="0"/>
                        <a:t>578</a:t>
                      </a:r>
                    </a:p>
                  </a:txBody>
                  <a:tcPr/>
                </a:tc>
                <a:extLst>
                  <a:ext uri="{0D108BD9-81ED-4DB2-BD59-A6C34878D82A}">
                    <a16:rowId xmlns:a16="http://schemas.microsoft.com/office/drawing/2014/main" val="1107780234"/>
                  </a:ext>
                </a:extLst>
              </a:tr>
              <a:tr h="410712">
                <a:tc>
                  <a:txBody>
                    <a:bodyPr/>
                    <a:lstStyle/>
                    <a:p>
                      <a:pPr algn="ctr"/>
                      <a:r>
                        <a:rPr lang="en-US" dirty="0">
                          <a:solidFill>
                            <a:srgbClr val="000000"/>
                          </a:solidFill>
                        </a:rPr>
                        <a:t>10</a:t>
                      </a:r>
                    </a:p>
                  </a:txBody>
                  <a:tcPr/>
                </a:tc>
                <a:tc>
                  <a:txBody>
                    <a:bodyPr/>
                    <a:lstStyle/>
                    <a:p>
                      <a:r>
                        <a:rPr lang="en-US" dirty="0">
                          <a:solidFill>
                            <a:schemeClr val="accent1"/>
                          </a:solidFill>
                        </a:rPr>
                        <a:t>Summit Trail</a:t>
                      </a:r>
                    </a:p>
                  </a:txBody>
                  <a:tcPr/>
                </a:tc>
                <a:tc>
                  <a:txBody>
                    <a:bodyPr/>
                    <a:lstStyle/>
                    <a:p>
                      <a:pPr algn="ctr"/>
                      <a:r>
                        <a:rPr lang="en-US" dirty="0">
                          <a:solidFill>
                            <a:schemeClr val="accent1"/>
                          </a:solidFill>
                        </a:rPr>
                        <a:t>576</a:t>
                      </a:r>
                    </a:p>
                  </a:txBody>
                  <a:tcPr/>
                </a:tc>
                <a:extLst>
                  <a:ext uri="{0D108BD9-81ED-4DB2-BD59-A6C34878D82A}">
                    <a16:rowId xmlns:a16="http://schemas.microsoft.com/office/drawing/2014/main" val="1085246120"/>
                  </a:ext>
                </a:extLst>
              </a:tr>
              <a:tr h="410712">
                <a:tc>
                  <a:txBody>
                    <a:bodyPr/>
                    <a:lstStyle/>
                    <a:p>
                      <a:pPr algn="ctr"/>
                      <a:endParaRPr lang="en-US" dirty="0">
                        <a:solidFill>
                          <a:schemeClr val="bg1"/>
                        </a:solidFill>
                      </a:endParaRPr>
                    </a:p>
                  </a:txBody>
                  <a:tcPr>
                    <a:solidFill>
                      <a:schemeClr val="tx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rPr>
                        <a:t>2025 Total MS Enroll</a:t>
                      </a:r>
                    </a:p>
                  </a:txBody>
                  <a:tcPr>
                    <a:solidFill>
                      <a:schemeClr val="tx1"/>
                    </a:solidFill>
                  </a:tcPr>
                </a:tc>
                <a:tc>
                  <a:txBody>
                    <a:bodyPr/>
                    <a:lstStyle/>
                    <a:p>
                      <a:pPr algn="ctr"/>
                      <a:r>
                        <a:rPr lang="en-US" dirty="0">
                          <a:solidFill>
                            <a:schemeClr val="bg1"/>
                          </a:solidFill>
                        </a:rPr>
                        <a:t>6,320</a:t>
                      </a:r>
                    </a:p>
                  </a:txBody>
                  <a:tcPr>
                    <a:solidFill>
                      <a:schemeClr val="tx1"/>
                    </a:solidFill>
                  </a:tcPr>
                </a:tc>
                <a:extLst>
                  <a:ext uri="{0D108BD9-81ED-4DB2-BD59-A6C34878D82A}">
                    <a16:rowId xmlns:a16="http://schemas.microsoft.com/office/drawing/2014/main" val="3342869100"/>
                  </a:ext>
                </a:extLst>
              </a:tr>
            </a:tbl>
          </a:graphicData>
        </a:graphic>
      </p:graphicFrame>
      <p:graphicFrame>
        <p:nvGraphicFramePr>
          <p:cNvPr id="2" name="Content Placeholder 3">
            <a:extLst>
              <a:ext uri="{FF2B5EF4-FFF2-40B4-BE49-F238E27FC236}">
                <a16:creationId xmlns:a16="http://schemas.microsoft.com/office/drawing/2014/main" id="{EF7765CA-627E-F108-5F1F-F11AD203323E}"/>
              </a:ext>
            </a:extLst>
          </p:cNvPr>
          <p:cNvGraphicFramePr>
            <a:graphicFrameLocks/>
          </p:cNvGraphicFramePr>
          <p:nvPr>
            <p:extLst>
              <p:ext uri="{D42A27DB-BD31-4B8C-83A1-F6EECF244321}">
                <p14:modId xmlns:p14="http://schemas.microsoft.com/office/powerpoint/2010/main" val="767912527"/>
              </p:ext>
            </p:extLst>
          </p:nvPr>
        </p:nvGraphicFramePr>
        <p:xfrm>
          <a:off x="8300448" y="1766331"/>
          <a:ext cx="3414213" cy="4244952"/>
        </p:xfrm>
        <a:graphic>
          <a:graphicData uri="http://schemas.openxmlformats.org/drawingml/2006/table">
            <a:tbl>
              <a:tblPr firstRow="1" bandRow="1">
                <a:tableStyleId>{5C22544A-7EE6-4342-B048-85BDC9FD1C3A}</a:tableStyleId>
              </a:tblPr>
              <a:tblGrid>
                <a:gridCol w="410906">
                  <a:extLst>
                    <a:ext uri="{9D8B030D-6E8A-4147-A177-3AD203B41FA5}">
                      <a16:colId xmlns:a16="http://schemas.microsoft.com/office/drawing/2014/main" val="250597791"/>
                    </a:ext>
                  </a:extLst>
                </a:gridCol>
                <a:gridCol w="1660282">
                  <a:extLst>
                    <a:ext uri="{9D8B030D-6E8A-4147-A177-3AD203B41FA5}">
                      <a16:colId xmlns:a16="http://schemas.microsoft.com/office/drawing/2014/main" val="2275992804"/>
                    </a:ext>
                  </a:extLst>
                </a:gridCol>
                <a:gridCol w="1343025">
                  <a:extLst>
                    <a:ext uri="{9D8B030D-6E8A-4147-A177-3AD203B41FA5}">
                      <a16:colId xmlns:a16="http://schemas.microsoft.com/office/drawing/2014/main" val="3109626034"/>
                    </a:ext>
                  </a:extLst>
                </a:gridCol>
              </a:tblGrid>
              <a:tr h="738141">
                <a:tc>
                  <a:txBody>
                    <a:bodyPr/>
                    <a:lstStyle/>
                    <a:p>
                      <a:pPr algn="ctr"/>
                      <a:endParaRPr lang="en-US" dirty="0"/>
                    </a:p>
                  </a:txBody>
                  <a:tcPr anchor="ctr"/>
                </a:tc>
                <a:tc>
                  <a:txBody>
                    <a:bodyPr/>
                    <a:lstStyle/>
                    <a:p>
                      <a:pPr algn="ctr"/>
                      <a:r>
                        <a:rPr lang="en-US" dirty="0"/>
                        <a:t>School</a:t>
                      </a:r>
                    </a:p>
                  </a:txBody>
                  <a:tcPr anchor="ctr"/>
                </a:tc>
                <a:tc>
                  <a:txBody>
                    <a:bodyPr/>
                    <a:lstStyle/>
                    <a:p>
                      <a:pPr algn="ctr"/>
                      <a:r>
                        <a:rPr lang="en-US" dirty="0"/>
                        <a:t>2015 Enrollment</a:t>
                      </a:r>
                    </a:p>
                  </a:txBody>
                  <a:tcPr anchor="ctr"/>
                </a:tc>
                <a:extLst>
                  <a:ext uri="{0D108BD9-81ED-4DB2-BD59-A6C34878D82A}">
                    <a16:rowId xmlns:a16="http://schemas.microsoft.com/office/drawing/2014/main" val="335648088"/>
                  </a:ext>
                </a:extLst>
              </a:tr>
              <a:tr h="387804">
                <a:tc>
                  <a:txBody>
                    <a:bodyPr/>
                    <a:lstStyle/>
                    <a:p>
                      <a:pPr algn="ctr"/>
                      <a:r>
                        <a:rPr lang="en-US" sz="1700" dirty="0"/>
                        <a:t>1</a:t>
                      </a:r>
                    </a:p>
                  </a:txBody>
                  <a:tcPr/>
                </a:tc>
                <a:tc>
                  <a:txBody>
                    <a:bodyPr/>
                    <a:lstStyle/>
                    <a:p>
                      <a:r>
                        <a:rPr lang="en-US" sz="1700" dirty="0"/>
                        <a:t>Prairie Trail</a:t>
                      </a:r>
                    </a:p>
                  </a:txBody>
                  <a:tcPr/>
                </a:tc>
                <a:tc>
                  <a:txBody>
                    <a:bodyPr/>
                    <a:lstStyle/>
                    <a:p>
                      <a:pPr algn="ctr"/>
                      <a:r>
                        <a:rPr lang="en-US" sz="1700" dirty="0"/>
                        <a:t>850</a:t>
                      </a:r>
                    </a:p>
                  </a:txBody>
                  <a:tcPr/>
                </a:tc>
                <a:extLst>
                  <a:ext uri="{0D108BD9-81ED-4DB2-BD59-A6C34878D82A}">
                    <a16:rowId xmlns:a16="http://schemas.microsoft.com/office/drawing/2014/main" val="551118784"/>
                  </a:ext>
                </a:extLst>
              </a:tr>
              <a:tr h="412296">
                <a:tc>
                  <a:txBody>
                    <a:bodyPr/>
                    <a:lstStyle/>
                    <a:p>
                      <a:pPr algn="ctr"/>
                      <a:r>
                        <a:rPr lang="en-US" sz="1700" dirty="0"/>
                        <a:t>2</a:t>
                      </a:r>
                    </a:p>
                  </a:txBody>
                  <a:tcPr/>
                </a:tc>
                <a:tc>
                  <a:txBody>
                    <a:bodyPr/>
                    <a:lstStyle/>
                    <a:p>
                      <a:r>
                        <a:rPr lang="en-US" sz="1700" dirty="0"/>
                        <a:t>Mission Trail</a:t>
                      </a:r>
                    </a:p>
                  </a:txBody>
                  <a:tcPr/>
                </a:tc>
                <a:tc>
                  <a:txBody>
                    <a:bodyPr/>
                    <a:lstStyle/>
                    <a:p>
                      <a:pPr algn="ctr"/>
                      <a:r>
                        <a:rPr lang="en-US" sz="1700" dirty="0"/>
                        <a:t>813</a:t>
                      </a:r>
                    </a:p>
                  </a:txBody>
                  <a:tcPr/>
                </a:tc>
                <a:extLst>
                  <a:ext uri="{0D108BD9-81ED-4DB2-BD59-A6C34878D82A}">
                    <a16:rowId xmlns:a16="http://schemas.microsoft.com/office/drawing/2014/main" val="1316377517"/>
                  </a:ext>
                </a:extLst>
              </a:tr>
              <a:tr h="395968">
                <a:tc>
                  <a:txBody>
                    <a:bodyPr/>
                    <a:lstStyle/>
                    <a:p>
                      <a:pPr algn="ctr"/>
                      <a:r>
                        <a:rPr lang="en-US" sz="1700" dirty="0"/>
                        <a:t>3</a:t>
                      </a:r>
                    </a:p>
                  </a:txBody>
                  <a:tcPr/>
                </a:tc>
                <a:tc>
                  <a:txBody>
                    <a:bodyPr/>
                    <a:lstStyle/>
                    <a:p>
                      <a:r>
                        <a:rPr lang="en-US" sz="1700" dirty="0"/>
                        <a:t>Chisholm Trail</a:t>
                      </a:r>
                    </a:p>
                  </a:txBody>
                  <a:tcPr/>
                </a:tc>
                <a:tc>
                  <a:txBody>
                    <a:bodyPr/>
                    <a:lstStyle/>
                    <a:p>
                      <a:pPr algn="ctr"/>
                      <a:r>
                        <a:rPr lang="en-US" sz="1700" dirty="0">
                          <a:solidFill>
                            <a:schemeClr val="tx1"/>
                          </a:solidFill>
                        </a:rPr>
                        <a:t>769</a:t>
                      </a:r>
                    </a:p>
                  </a:txBody>
                  <a:tcPr/>
                </a:tc>
                <a:extLst>
                  <a:ext uri="{0D108BD9-81ED-4DB2-BD59-A6C34878D82A}">
                    <a16:rowId xmlns:a16="http://schemas.microsoft.com/office/drawing/2014/main" val="4037158105"/>
                  </a:ext>
                </a:extLst>
              </a:tr>
              <a:tr h="428625">
                <a:tc>
                  <a:txBody>
                    <a:bodyPr/>
                    <a:lstStyle/>
                    <a:p>
                      <a:pPr algn="ctr"/>
                      <a:endParaRPr lang="en-US" sz="1700" dirty="0"/>
                    </a:p>
                  </a:txBody>
                  <a:tcPr/>
                </a:tc>
                <a:tc>
                  <a:txBody>
                    <a:bodyPr/>
                    <a:lstStyle/>
                    <a:p>
                      <a:endParaRPr lang="en-US" sz="1700" dirty="0"/>
                    </a:p>
                  </a:txBody>
                  <a:tcPr/>
                </a:tc>
                <a:tc>
                  <a:txBody>
                    <a:bodyPr/>
                    <a:lstStyle/>
                    <a:p>
                      <a:pPr algn="ctr"/>
                      <a:endParaRPr lang="en-US" sz="1700" dirty="0"/>
                    </a:p>
                  </a:txBody>
                  <a:tcPr/>
                </a:tc>
                <a:extLst>
                  <a:ext uri="{0D108BD9-81ED-4DB2-BD59-A6C34878D82A}">
                    <a16:rowId xmlns:a16="http://schemas.microsoft.com/office/drawing/2014/main" val="490089683"/>
                  </a:ext>
                </a:extLst>
              </a:tr>
              <a:tr h="404132">
                <a:tc>
                  <a:txBody>
                    <a:bodyPr/>
                    <a:lstStyle/>
                    <a:p>
                      <a:pPr algn="ctr"/>
                      <a:r>
                        <a:rPr lang="en-US" sz="1700" dirty="0"/>
                        <a:t>7</a:t>
                      </a:r>
                    </a:p>
                  </a:txBody>
                  <a:tcPr/>
                </a:tc>
                <a:tc>
                  <a:txBody>
                    <a:bodyPr/>
                    <a:lstStyle/>
                    <a:p>
                      <a:pPr lvl="0">
                        <a:buNone/>
                      </a:pPr>
                      <a:r>
                        <a:rPr lang="en-US" sz="1700" dirty="0"/>
                        <a:t>California Trail</a:t>
                      </a:r>
                      <a:endParaRPr lang="en-US" dirty="0"/>
                    </a:p>
                  </a:txBody>
                  <a:tcPr/>
                </a:tc>
                <a:tc>
                  <a:txBody>
                    <a:bodyPr/>
                    <a:lstStyle/>
                    <a:p>
                      <a:pPr lvl="0" algn="ctr">
                        <a:buNone/>
                      </a:pPr>
                      <a:r>
                        <a:rPr lang="en-US" sz="1700" dirty="0"/>
                        <a:t>729</a:t>
                      </a:r>
                      <a:endParaRPr lang="en-US" dirty="0"/>
                    </a:p>
                  </a:txBody>
                  <a:tcPr/>
                </a:tc>
                <a:extLst>
                  <a:ext uri="{0D108BD9-81ED-4DB2-BD59-A6C34878D82A}">
                    <a16:rowId xmlns:a16="http://schemas.microsoft.com/office/drawing/2014/main" val="4096251619"/>
                  </a:ext>
                </a:extLst>
              </a:tr>
              <a:tr h="428625">
                <a:tc>
                  <a:txBody>
                    <a:bodyPr/>
                    <a:lstStyle/>
                    <a:p>
                      <a:pPr algn="ctr"/>
                      <a:r>
                        <a:rPr lang="en-US" sz="1700" dirty="0"/>
                        <a:t>8</a:t>
                      </a:r>
                    </a:p>
                  </a:txBody>
                  <a:tcPr/>
                </a:tc>
                <a:tc>
                  <a:txBody>
                    <a:bodyPr/>
                    <a:lstStyle/>
                    <a:p>
                      <a:r>
                        <a:rPr lang="en-US" sz="1700" dirty="0"/>
                        <a:t>Pioneer Trail</a:t>
                      </a:r>
                    </a:p>
                  </a:txBody>
                  <a:tcPr/>
                </a:tc>
                <a:tc>
                  <a:txBody>
                    <a:bodyPr/>
                    <a:lstStyle/>
                    <a:p>
                      <a:pPr algn="ctr"/>
                      <a:r>
                        <a:rPr lang="en-US" sz="1700" dirty="0"/>
                        <a:t>695</a:t>
                      </a:r>
                    </a:p>
                  </a:txBody>
                  <a:tcPr/>
                </a:tc>
                <a:extLst>
                  <a:ext uri="{0D108BD9-81ED-4DB2-BD59-A6C34878D82A}">
                    <a16:rowId xmlns:a16="http://schemas.microsoft.com/office/drawing/2014/main" val="1107780234"/>
                  </a:ext>
                </a:extLst>
              </a:tr>
              <a:tr h="400050">
                <a:tc>
                  <a:txBody>
                    <a:bodyPr/>
                    <a:lstStyle/>
                    <a:p>
                      <a:pPr algn="ctr"/>
                      <a:r>
                        <a:rPr lang="en-US" sz="1700" dirty="0"/>
                        <a:t>9</a:t>
                      </a:r>
                    </a:p>
                  </a:txBody>
                  <a:tcPr/>
                </a:tc>
                <a:tc>
                  <a:txBody>
                    <a:bodyPr/>
                    <a:lstStyle/>
                    <a:p>
                      <a:r>
                        <a:rPr lang="en-US" sz="1700" dirty="0"/>
                        <a:t>Oregon Trail</a:t>
                      </a:r>
                    </a:p>
                  </a:txBody>
                  <a:tcPr/>
                </a:tc>
                <a:tc>
                  <a:txBody>
                    <a:bodyPr/>
                    <a:lstStyle/>
                    <a:p>
                      <a:pPr algn="ctr"/>
                      <a:r>
                        <a:rPr lang="en-US" sz="1700" dirty="0"/>
                        <a:t>550</a:t>
                      </a:r>
                    </a:p>
                  </a:txBody>
                  <a:tcPr/>
                </a:tc>
                <a:extLst>
                  <a:ext uri="{0D108BD9-81ED-4DB2-BD59-A6C34878D82A}">
                    <a16:rowId xmlns:a16="http://schemas.microsoft.com/office/drawing/2014/main" val="1085246120"/>
                  </a:ext>
                </a:extLst>
              </a:tr>
              <a:tr h="649311">
                <a:tc>
                  <a:txBody>
                    <a:bodyPr/>
                    <a:lstStyle/>
                    <a:p>
                      <a:endParaRPr lang="en-US" sz="1700" dirty="0">
                        <a:solidFill>
                          <a:schemeClr val="bg1"/>
                        </a:solidFill>
                      </a:endParaRPr>
                    </a:p>
                  </a:txBody>
                  <a:tcPr>
                    <a:solidFill>
                      <a:schemeClr val="tx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solidFill>
                          <a:latin typeface="+mn-lt"/>
                          <a:ea typeface="+mn-ea"/>
                          <a:cs typeface="+mn-cs"/>
                        </a:rPr>
                        <a:t>2015 Total MS Enrollment</a:t>
                      </a:r>
                    </a:p>
                  </a:txBody>
                  <a:tcP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bg1"/>
                          </a:solidFill>
                          <a:latin typeface="+mn-lt"/>
                          <a:ea typeface="+mn-ea"/>
                          <a:cs typeface="+mn-cs"/>
                        </a:rPr>
                        <a:t>6,670</a:t>
                      </a:r>
                    </a:p>
                  </a:txBody>
                  <a:tcPr>
                    <a:solidFill>
                      <a:schemeClr val="tx1"/>
                    </a:solidFill>
                  </a:tcPr>
                </a:tc>
                <a:extLst>
                  <a:ext uri="{0D108BD9-81ED-4DB2-BD59-A6C34878D82A}">
                    <a16:rowId xmlns:a16="http://schemas.microsoft.com/office/drawing/2014/main" val="3342869100"/>
                  </a:ext>
                </a:extLst>
              </a:tr>
            </a:tbl>
          </a:graphicData>
        </a:graphic>
      </p:graphicFrame>
    </p:spTree>
    <p:extLst>
      <p:ext uri="{BB962C8B-B14F-4D97-AF65-F5344CB8AC3E}">
        <p14:creationId xmlns:p14="http://schemas.microsoft.com/office/powerpoint/2010/main" val="41808539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808CDA6-4EDF-3D30-B954-B083230A64BD}"/>
              </a:ext>
            </a:extLst>
          </p:cNvPr>
          <p:cNvSpPr>
            <a:spLocks noGrp="1"/>
          </p:cNvSpPr>
          <p:nvPr>
            <p:ph type="title"/>
          </p:nvPr>
        </p:nvSpPr>
        <p:spPr/>
        <p:txBody>
          <a:bodyPr>
            <a:normAutofit/>
          </a:bodyPr>
          <a:lstStyle/>
          <a:p>
            <a:pPr algn="ctr"/>
            <a:r>
              <a:rPr lang="en-US" sz="4000" b="1" dirty="0"/>
              <a:t>High School Enrollments</a:t>
            </a:r>
          </a:p>
        </p:txBody>
      </p:sp>
      <p:graphicFrame>
        <p:nvGraphicFramePr>
          <p:cNvPr id="4" name="Content Placeholder 3">
            <a:extLst>
              <a:ext uri="{FF2B5EF4-FFF2-40B4-BE49-F238E27FC236}">
                <a16:creationId xmlns:a16="http://schemas.microsoft.com/office/drawing/2014/main" id="{CF329457-1153-DF7C-55DA-A9B32F69EEDA}"/>
              </a:ext>
            </a:extLst>
          </p:cNvPr>
          <p:cNvGraphicFramePr>
            <a:graphicFrameLocks noGrp="1"/>
          </p:cNvGraphicFramePr>
          <p:nvPr>
            <p:ph idx="1"/>
            <p:extLst>
              <p:ext uri="{D42A27DB-BD31-4B8C-83A1-F6EECF244321}">
                <p14:modId xmlns:p14="http://schemas.microsoft.com/office/powerpoint/2010/main" val="686702179"/>
              </p:ext>
            </p:extLst>
          </p:nvPr>
        </p:nvGraphicFramePr>
        <p:xfrm>
          <a:off x="3331634" y="1812925"/>
          <a:ext cx="5262032" cy="3965577"/>
        </p:xfrm>
        <a:graphic>
          <a:graphicData uri="http://schemas.openxmlformats.org/drawingml/2006/table">
            <a:tbl>
              <a:tblPr firstRow="1" bandRow="1">
                <a:tableStyleId>{5C22544A-7EE6-4342-B048-85BDC9FD1C3A}</a:tableStyleId>
              </a:tblPr>
              <a:tblGrid>
                <a:gridCol w="3030838">
                  <a:extLst>
                    <a:ext uri="{9D8B030D-6E8A-4147-A177-3AD203B41FA5}">
                      <a16:colId xmlns:a16="http://schemas.microsoft.com/office/drawing/2014/main" val="3959510740"/>
                    </a:ext>
                  </a:extLst>
                </a:gridCol>
                <a:gridCol w="2231194">
                  <a:extLst>
                    <a:ext uri="{9D8B030D-6E8A-4147-A177-3AD203B41FA5}">
                      <a16:colId xmlns:a16="http://schemas.microsoft.com/office/drawing/2014/main" val="1649604715"/>
                    </a:ext>
                  </a:extLst>
                </a:gridCol>
              </a:tblGrid>
              <a:tr h="566511">
                <a:tc>
                  <a:txBody>
                    <a:bodyPr/>
                    <a:lstStyle/>
                    <a:p>
                      <a:r>
                        <a:rPr lang="en-US" dirty="0"/>
                        <a:t>School</a:t>
                      </a:r>
                    </a:p>
                  </a:txBody>
                  <a:tcPr anchor="ctr"/>
                </a:tc>
                <a:tc>
                  <a:txBody>
                    <a:bodyPr/>
                    <a:lstStyle/>
                    <a:p>
                      <a:pPr algn="ctr"/>
                      <a:r>
                        <a:rPr lang="en-US" dirty="0"/>
                        <a:t>2025</a:t>
                      </a:r>
                    </a:p>
                  </a:txBody>
                  <a:tcPr anchor="ctr"/>
                </a:tc>
                <a:extLst>
                  <a:ext uri="{0D108BD9-81ED-4DB2-BD59-A6C34878D82A}">
                    <a16:rowId xmlns:a16="http://schemas.microsoft.com/office/drawing/2014/main" val="402659104"/>
                  </a:ext>
                </a:extLst>
              </a:tr>
              <a:tr h="566511">
                <a:tc>
                  <a:txBody>
                    <a:bodyPr/>
                    <a:lstStyle/>
                    <a:p>
                      <a:r>
                        <a:rPr lang="en-US" dirty="0"/>
                        <a:t>Olathe East</a:t>
                      </a:r>
                    </a:p>
                  </a:txBody>
                  <a:tcPr anchor="ctr"/>
                </a:tc>
                <a:tc>
                  <a:txBody>
                    <a:bodyPr/>
                    <a:lstStyle/>
                    <a:p>
                      <a:pPr algn="ctr" fontAlgn="b"/>
                      <a:r>
                        <a:rPr lang="en-US" sz="1800" b="0" i="0" u="none" strike="noStrike" dirty="0">
                          <a:solidFill>
                            <a:srgbClr val="000000"/>
                          </a:solidFill>
                          <a:effectLst/>
                          <a:latin typeface="Arial"/>
                        </a:rPr>
                        <a:t>1,805</a:t>
                      </a:r>
                      <a:endParaRPr lang="en-US" sz="18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1804969861"/>
                  </a:ext>
                </a:extLst>
              </a:tr>
              <a:tr h="566511">
                <a:tc>
                  <a:txBody>
                    <a:bodyPr/>
                    <a:lstStyle/>
                    <a:p>
                      <a:r>
                        <a:rPr lang="en-US" dirty="0"/>
                        <a:t>Olathe North</a:t>
                      </a:r>
                    </a:p>
                  </a:txBody>
                  <a:tcPr anchor="ctr"/>
                </a:tc>
                <a:tc>
                  <a:txBody>
                    <a:bodyPr/>
                    <a:lstStyle/>
                    <a:p>
                      <a:pPr algn="ctr" fontAlgn="b"/>
                      <a:r>
                        <a:rPr lang="en-US" sz="1800" b="0" i="0" u="none" strike="noStrike" dirty="0">
                          <a:solidFill>
                            <a:srgbClr val="000000"/>
                          </a:solidFill>
                          <a:effectLst/>
                          <a:latin typeface="Arial"/>
                        </a:rPr>
                        <a:t>1,929</a:t>
                      </a:r>
                      <a:endParaRPr lang="en-US" sz="18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1144675847"/>
                  </a:ext>
                </a:extLst>
              </a:tr>
              <a:tr h="566511">
                <a:tc>
                  <a:txBody>
                    <a:bodyPr/>
                    <a:lstStyle/>
                    <a:p>
                      <a:r>
                        <a:rPr lang="en-US" dirty="0"/>
                        <a:t>Olathe Northwest</a:t>
                      </a:r>
                    </a:p>
                  </a:txBody>
                  <a:tcPr anchor="ctr"/>
                </a:tc>
                <a:tc>
                  <a:txBody>
                    <a:bodyPr/>
                    <a:lstStyle/>
                    <a:p>
                      <a:pPr algn="ctr" fontAlgn="b"/>
                      <a:r>
                        <a:rPr lang="en-US" sz="1800" b="0" i="0" u="none" strike="noStrike" dirty="0">
                          <a:solidFill>
                            <a:srgbClr val="000000"/>
                          </a:solidFill>
                          <a:effectLst/>
                          <a:latin typeface="Arial"/>
                        </a:rPr>
                        <a:t>1,938</a:t>
                      </a:r>
                      <a:endParaRPr lang="en-US" sz="18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1804936343"/>
                  </a:ext>
                </a:extLst>
              </a:tr>
              <a:tr h="566511">
                <a:tc>
                  <a:txBody>
                    <a:bodyPr/>
                    <a:lstStyle/>
                    <a:p>
                      <a:r>
                        <a:rPr lang="en-US" dirty="0"/>
                        <a:t>Olathe South</a:t>
                      </a:r>
                    </a:p>
                  </a:txBody>
                  <a:tcPr anchor="ctr"/>
                </a:tc>
                <a:tc>
                  <a:txBody>
                    <a:bodyPr/>
                    <a:lstStyle/>
                    <a:p>
                      <a:pPr algn="ctr" fontAlgn="b"/>
                      <a:r>
                        <a:rPr lang="en-US" sz="1800" b="0" i="0" u="none" strike="noStrike" dirty="0">
                          <a:solidFill>
                            <a:srgbClr val="000000"/>
                          </a:solidFill>
                          <a:effectLst/>
                          <a:latin typeface="Arial"/>
                        </a:rPr>
                        <a:t>1,740</a:t>
                      </a:r>
                      <a:endParaRPr lang="en-US" sz="18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715517317"/>
                  </a:ext>
                </a:extLst>
              </a:tr>
              <a:tr h="566511">
                <a:tc>
                  <a:txBody>
                    <a:bodyPr/>
                    <a:lstStyle/>
                    <a:p>
                      <a:r>
                        <a:rPr lang="en-US" dirty="0"/>
                        <a:t>Olathe West</a:t>
                      </a:r>
                    </a:p>
                  </a:txBody>
                  <a:tcPr anchor="ctr"/>
                </a:tc>
                <a:tc>
                  <a:txBody>
                    <a:bodyPr/>
                    <a:lstStyle/>
                    <a:p>
                      <a:pPr algn="ctr" fontAlgn="b"/>
                      <a:r>
                        <a:rPr lang="en-US" sz="1800" b="0" i="0" u="none" strike="noStrike" dirty="0">
                          <a:solidFill>
                            <a:srgbClr val="000000"/>
                          </a:solidFill>
                          <a:effectLst/>
                          <a:latin typeface="Arial"/>
                        </a:rPr>
                        <a:t>1,526</a:t>
                      </a:r>
                      <a:endParaRPr lang="en-US" sz="18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1766916184"/>
                  </a:ext>
                </a:extLst>
              </a:tr>
              <a:tr h="566511">
                <a:tc>
                  <a:txBody>
                    <a:bodyPr/>
                    <a:lstStyle/>
                    <a:p>
                      <a:r>
                        <a:rPr lang="en-US" dirty="0">
                          <a:solidFill>
                            <a:schemeClr val="bg1"/>
                          </a:solidFill>
                        </a:rPr>
                        <a:t>Total</a:t>
                      </a:r>
                    </a:p>
                  </a:txBody>
                  <a:tcPr anchor="ctr">
                    <a:solidFill>
                      <a:schemeClr val="tx2"/>
                    </a:solidFill>
                  </a:tcPr>
                </a:tc>
                <a:tc>
                  <a:txBody>
                    <a:bodyPr/>
                    <a:lstStyle/>
                    <a:p>
                      <a:pPr algn="ctr" fontAlgn="b"/>
                      <a:r>
                        <a:rPr lang="en-US" sz="1800" b="0" i="0" u="none" strike="noStrike" dirty="0">
                          <a:solidFill>
                            <a:schemeClr val="bg1"/>
                          </a:solidFill>
                          <a:effectLst/>
                          <a:latin typeface="Arial"/>
                        </a:rPr>
                        <a:t>8,938</a:t>
                      </a:r>
                      <a:endParaRPr lang="en-US" sz="1800" b="0" i="0" u="none" strike="noStrike" dirty="0">
                        <a:solidFill>
                          <a:schemeClr val="bg1"/>
                        </a:solidFill>
                        <a:effectLst/>
                        <a:latin typeface="Arial" panose="020B0604020202020204" pitchFamily="34" charset="0"/>
                      </a:endParaRPr>
                    </a:p>
                  </a:txBody>
                  <a:tcPr marL="9525" marR="9525" marT="9525" marB="0" anchor="ctr">
                    <a:solidFill>
                      <a:schemeClr val="tx2"/>
                    </a:solidFill>
                  </a:tcPr>
                </a:tc>
                <a:extLst>
                  <a:ext uri="{0D108BD9-81ED-4DB2-BD59-A6C34878D82A}">
                    <a16:rowId xmlns:a16="http://schemas.microsoft.com/office/drawing/2014/main" val="984756716"/>
                  </a:ext>
                </a:extLst>
              </a:tr>
            </a:tbl>
          </a:graphicData>
        </a:graphic>
      </p:graphicFrame>
      <p:graphicFrame>
        <p:nvGraphicFramePr>
          <p:cNvPr id="2" name="Content Placeholder 3">
            <a:extLst>
              <a:ext uri="{FF2B5EF4-FFF2-40B4-BE49-F238E27FC236}">
                <a16:creationId xmlns:a16="http://schemas.microsoft.com/office/drawing/2014/main" id="{6561C322-CAF6-BE40-4697-315493288CBA}"/>
              </a:ext>
            </a:extLst>
          </p:cNvPr>
          <p:cNvGraphicFramePr>
            <a:graphicFrameLocks/>
          </p:cNvGraphicFramePr>
          <p:nvPr/>
        </p:nvGraphicFramePr>
        <p:xfrm>
          <a:off x="12595859" y="1812925"/>
          <a:ext cx="2484121" cy="3965577"/>
        </p:xfrm>
        <a:graphic>
          <a:graphicData uri="http://schemas.openxmlformats.org/drawingml/2006/table">
            <a:tbl>
              <a:tblPr firstRow="1" bandRow="1">
                <a:tableStyleId>{5C22544A-7EE6-4342-B048-85BDC9FD1C3A}</a:tableStyleId>
              </a:tblPr>
              <a:tblGrid>
                <a:gridCol w="1143001">
                  <a:extLst>
                    <a:ext uri="{9D8B030D-6E8A-4147-A177-3AD203B41FA5}">
                      <a16:colId xmlns:a16="http://schemas.microsoft.com/office/drawing/2014/main" val="3918441121"/>
                    </a:ext>
                  </a:extLst>
                </a:gridCol>
                <a:gridCol w="1341120">
                  <a:extLst>
                    <a:ext uri="{9D8B030D-6E8A-4147-A177-3AD203B41FA5}">
                      <a16:colId xmlns:a16="http://schemas.microsoft.com/office/drawing/2014/main" val="1925138081"/>
                    </a:ext>
                  </a:extLst>
                </a:gridCol>
              </a:tblGrid>
              <a:tr h="566511">
                <a:tc>
                  <a:txBody>
                    <a:bodyPr/>
                    <a:lstStyle/>
                    <a:p>
                      <a:pPr algn="ctr"/>
                      <a:r>
                        <a:rPr lang="en-US" dirty="0"/>
                        <a:t>2015</a:t>
                      </a:r>
                    </a:p>
                  </a:txBody>
                  <a:tcPr anchor="ctr"/>
                </a:tc>
                <a:tc>
                  <a:txBody>
                    <a:bodyPr/>
                    <a:lstStyle/>
                    <a:p>
                      <a:pPr algn="ctr"/>
                      <a:r>
                        <a:rPr lang="en-US" dirty="0"/>
                        <a:t>+/-</a:t>
                      </a:r>
                    </a:p>
                  </a:txBody>
                  <a:tcPr anchor="ctr"/>
                </a:tc>
                <a:extLst>
                  <a:ext uri="{0D108BD9-81ED-4DB2-BD59-A6C34878D82A}">
                    <a16:rowId xmlns:a16="http://schemas.microsoft.com/office/drawing/2014/main" val="402659104"/>
                  </a:ext>
                </a:extLst>
              </a:tr>
              <a:tr h="566511">
                <a:tc>
                  <a:txBody>
                    <a:bodyPr/>
                    <a:lstStyle/>
                    <a:p>
                      <a:pPr algn="ctr"/>
                      <a:r>
                        <a:rPr lang="en-US" sz="1800" dirty="0">
                          <a:solidFill>
                            <a:schemeClr val="tx1"/>
                          </a:solidFill>
                          <a:latin typeface="+mn-lt"/>
                        </a:rPr>
                        <a:t>1,995</a:t>
                      </a:r>
                    </a:p>
                  </a:txBody>
                  <a:tcPr anchor="ctr"/>
                </a:tc>
                <a:tc>
                  <a:txBody>
                    <a:bodyPr/>
                    <a:lstStyle/>
                    <a:p>
                      <a:pPr algn="ctr"/>
                      <a:r>
                        <a:rPr lang="en-US" sz="1800" dirty="0">
                          <a:solidFill>
                            <a:schemeClr val="tx1"/>
                          </a:solidFill>
                          <a:latin typeface="+mn-lt"/>
                        </a:rPr>
                        <a:t>-152</a:t>
                      </a:r>
                    </a:p>
                  </a:txBody>
                  <a:tcPr anchor="ctr"/>
                </a:tc>
                <a:extLst>
                  <a:ext uri="{0D108BD9-81ED-4DB2-BD59-A6C34878D82A}">
                    <a16:rowId xmlns:a16="http://schemas.microsoft.com/office/drawing/2014/main" val="1804969861"/>
                  </a:ext>
                </a:extLst>
              </a:tr>
              <a:tr h="566511">
                <a:tc>
                  <a:txBody>
                    <a:bodyPr/>
                    <a:lstStyle/>
                    <a:p>
                      <a:pPr algn="ctr"/>
                      <a:r>
                        <a:rPr lang="en-US" sz="1800" dirty="0">
                          <a:solidFill>
                            <a:schemeClr val="tx1"/>
                          </a:solidFill>
                          <a:latin typeface="+mn-lt"/>
                        </a:rPr>
                        <a:t>2,237</a:t>
                      </a:r>
                    </a:p>
                  </a:txBody>
                  <a:tcPr anchor="ctr"/>
                </a:tc>
                <a:tc>
                  <a:txBody>
                    <a:bodyPr/>
                    <a:lstStyle/>
                    <a:p>
                      <a:pPr algn="ctr"/>
                      <a:r>
                        <a:rPr lang="en-US" sz="1800" dirty="0">
                          <a:solidFill>
                            <a:schemeClr val="tx1"/>
                          </a:solidFill>
                          <a:latin typeface="+mn-lt"/>
                        </a:rPr>
                        <a:t>-228</a:t>
                      </a:r>
                    </a:p>
                  </a:txBody>
                  <a:tcPr anchor="ctr"/>
                </a:tc>
                <a:extLst>
                  <a:ext uri="{0D108BD9-81ED-4DB2-BD59-A6C34878D82A}">
                    <a16:rowId xmlns:a16="http://schemas.microsoft.com/office/drawing/2014/main" val="1144675847"/>
                  </a:ext>
                </a:extLst>
              </a:tr>
              <a:tr h="566511">
                <a:tc>
                  <a:txBody>
                    <a:bodyPr/>
                    <a:lstStyle/>
                    <a:p>
                      <a:pPr algn="ctr"/>
                      <a:r>
                        <a:rPr lang="en-US" sz="1800" dirty="0">
                          <a:solidFill>
                            <a:schemeClr val="tx1"/>
                          </a:solidFill>
                          <a:latin typeface="+mn-lt"/>
                        </a:rPr>
                        <a:t>2,180</a:t>
                      </a:r>
                    </a:p>
                  </a:txBody>
                  <a:tcPr anchor="ctr"/>
                </a:tc>
                <a:tc>
                  <a:txBody>
                    <a:bodyPr/>
                    <a:lstStyle/>
                    <a:p>
                      <a:pPr algn="ctr"/>
                      <a:r>
                        <a:rPr lang="en-US" sz="1800" dirty="0">
                          <a:solidFill>
                            <a:schemeClr val="tx1"/>
                          </a:solidFill>
                          <a:latin typeface="+mn-lt"/>
                        </a:rPr>
                        <a:t>-221</a:t>
                      </a:r>
                    </a:p>
                  </a:txBody>
                  <a:tcPr anchor="ctr"/>
                </a:tc>
                <a:extLst>
                  <a:ext uri="{0D108BD9-81ED-4DB2-BD59-A6C34878D82A}">
                    <a16:rowId xmlns:a16="http://schemas.microsoft.com/office/drawing/2014/main" val="1804936343"/>
                  </a:ext>
                </a:extLst>
              </a:tr>
              <a:tr h="566511">
                <a:tc>
                  <a:txBody>
                    <a:bodyPr/>
                    <a:lstStyle/>
                    <a:p>
                      <a:pPr algn="ctr"/>
                      <a:r>
                        <a:rPr lang="en-US" sz="1800" dirty="0">
                          <a:solidFill>
                            <a:schemeClr val="tx1"/>
                          </a:solidFill>
                          <a:latin typeface="+mn-lt"/>
                        </a:rPr>
                        <a:t>2,110</a:t>
                      </a:r>
                    </a:p>
                  </a:txBody>
                  <a:tcPr anchor="ctr"/>
                </a:tc>
                <a:tc>
                  <a:txBody>
                    <a:bodyPr/>
                    <a:lstStyle/>
                    <a:p>
                      <a:pPr algn="ctr"/>
                      <a:r>
                        <a:rPr lang="en-US" sz="1800" dirty="0">
                          <a:solidFill>
                            <a:schemeClr val="tx1"/>
                          </a:solidFill>
                          <a:latin typeface="+mn-lt"/>
                        </a:rPr>
                        <a:t>-327</a:t>
                      </a:r>
                    </a:p>
                  </a:txBody>
                  <a:tcPr anchor="ctr"/>
                </a:tc>
                <a:extLst>
                  <a:ext uri="{0D108BD9-81ED-4DB2-BD59-A6C34878D82A}">
                    <a16:rowId xmlns:a16="http://schemas.microsoft.com/office/drawing/2014/main" val="715517317"/>
                  </a:ext>
                </a:extLst>
              </a:tr>
              <a:tr h="566511">
                <a:tc>
                  <a:txBody>
                    <a:bodyPr/>
                    <a:lstStyle/>
                    <a:p>
                      <a:pPr algn="ctr"/>
                      <a:r>
                        <a:rPr lang="en-US" sz="1800" dirty="0">
                          <a:solidFill>
                            <a:schemeClr val="tx1"/>
                          </a:solidFill>
                          <a:latin typeface="+mn-lt"/>
                        </a:rPr>
                        <a:t>0</a:t>
                      </a:r>
                    </a:p>
                  </a:txBody>
                  <a:tcPr anchor="ctr"/>
                </a:tc>
                <a:tc>
                  <a:txBody>
                    <a:bodyPr/>
                    <a:lstStyle/>
                    <a:p>
                      <a:pPr algn="ctr"/>
                      <a:r>
                        <a:rPr lang="en-US" sz="1800" dirty="0">
                          <a:solidFill>
                            <a:schemeClr val="tx1"/>
                          </a:solidFill>
                          <a:latin typeface="+mn-lt"/>
                        </a:rPr>
                        <a:t>+1,555</a:t>
                      </a:r>
                    </a:p>
                  </a:txBody>
                  <a:tcPr anchor="ctr"/>
                </a:tc>
                <a:extLst>
                  <a:ext uri="{0D108BD9-81ED-4DB2-BD59-A6C34878D82A}">
                    <a16:rowId xmlns:a16="http://schemas.microsoft.com/office/drawing/2014/main" val="1766916184"/>
                  </a:ext>
                </a:extLst>
              </a:tr>
              <a:tr h="566511">
                <a:tc>
                  <a:txBody>
                    <a:bodyPr/>
                    <a:lstStyle/>
                    <a:p>
                      <a:r>
                        <a:rPr lang="en-US" sz="1800" dirty="0">
                          <a:solidFill>
                            <a:schemeClr val="bg1"/>
                          </a:solidFill>
                          <a:latin typeface="+mn-lt"/>
                        </a:rPr>
                        <a:t>8,522</a:t>
                      </a:r>
                    </a:p>
                  </a:txBody>
                  <a:tcPr anchor="ctr">
                    <a:solidFill>
                      <a:schemeClr val="tx1"/>
                    </a:solidFill>
                  </a:tcPr>
                </a:tc>
                <a:tc>
                  <a:txBody>
                    <a:bodyPr/>
                    <a:lstStyle/>
                    <a:p>
                      <a:pPr algn="ctr"/>
                      <a:r>
                        <a:rPr lang="en-US" sz="1800" dirty="0">
                          <a:solidFill>
                            <a:schemeClr val="bg1"/>
                          </a:solidFill>
                          <a:latin typeface="+mn-lt"/>
                        </a:rPr>
                        <a:t>+627</a:t>
                      </a:r>
                    </a:p>
                  </a:txBody>
                  <a:tcPr anchor="ctr">
                    <a:solidFill>
                      <a:schemeClr val="tx1"/>
                    </a:solidFill>
                  </a:tcPr>
                </a:tc>
                <a:extLst>
                  <a:ext uri="{0D108BD9-81ED-4DB2-BD59-A6C34878D82A}">
                    <a16:rowId xmlns:a16="http://schemas.microsoft.com/office/drawing/2014/main" val="984756716"/>
                  </a:ext>
                </a:extLst>
              </a:tr>
            </a:tbl>
          </a:graphicData>
        </a:graphic>
      </p:graphicFrame>
    </p:spTree>
    <p:extLst>
      <p:ext uri="{BB962C8B-B14F-4D97-AF65-F5344CB8AC3E}">
        <p14:creationId xmlns:p14="http://schemas.microsoft.com/office/powerpoint/2010/main" val="42114344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535E52-D35D-4CCE-D54E-62BC38DA016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5615633-7959-D58A-9AA5-6E7392060272}"/>
              </a:ext>
            </a:extLst>
          </p:cNvPr>
          <p:cNvSpPr>
            <a:spLocks noGrp="1"/>
          </p:cNvSpPr>
          <p:nvPr>
            <p:ph type="title"/>
          </p:nvPr>
        </p:nvSpPr>
        <p:spPr/>
        <p:txBody>
          <a:bodyPr>
            <a:normAutofit/>
          </a:bodyPr>
          <a:lstStyle/>
          <a:p>
            <a:pPr algn="ctr"/>
            <a:r>
              <a:rPr lang="en-US" sz="4000" b="1" dirty="0"/>
              <a:t>High School Enrollments (continued)</a:t>
            </a:r>
          </a:p>
        </p:txBody>
      </p:sp>
      <p:graphicFrame>
        <p:nvGraphicFramePr>
          <p:cNvPr id="4" name="Content Placeholder 3">
            <a:extLst>
              <a:ext uri="{FF2B5EF4-FFF2-40B4-BE49-F238E27FC236}">
                <a16:creationId xmlns:a16="http://schemas.microsoft.com/office/drawing/2014/main" id="{A6AE1505-7C61-A844-A84B-F380C3A44D07}"/>
              </a:ext>
            </a:extLst>
          </p:cNvPr>
          <p:cNvGraphicFramePr>
            <a:graphicFrameLocks noGrp="1"/>
          </p:cNvGraphicFramePr>
          <p:nvPr>
            <p:ph idx="1"/>
            <p:extLst>
              <p:ext uri="{D42A27DB-BD31-4B8C-83A1-F6EECF244321}">
                <p14:modId xmlns:p14="http://schemas.microsoft.com/office/powerpoint/2010/main" val="3458559805"/>
              </p:ext>
            </p:extLst>
          </p:nvPr>
        </p:nvGraphicFramePr>
        <p:xfrm>
          <a:off x="2386754" y="1812925"/>
          <a:ext cx="5262032" cy="3965577"/>
        </p:xfrm>
        <a:graphic>
          <a:graphicData uri="http://schemas.openxmlformats.org/drawingml/2006/table">
            <a:tbl>
              <a:tblPr firstRow="1" bandRow="1">
                <a:tableStyleId>{5C22544A-7EE6-4342-B048-85BDC9FD1C3A}</a:tableStyleId>
              </a:tblPr>
              <a:tblGrid>
                <a:gridCol w="3030838">
                  <a:extLst>
                    <a:ext uri="{9D8B030D-6E8A-4147-A177-3AD203B41FA5}">
                      <a16:colId xmlns:a16="http://schemas.microsoft.com/office/drawing/2014/main" val="3959510740"/>
                    </a:ext>
                  </a:extLst>
                </a:gridCol>
                <a:gridCol w="2231194">
                  <a:extLst>
                    <a:ext uri="{9D8B030D-6E8A-4147-A177-3AD203B41FA5}">
                      <a16:colId xmlns:a16="http://schemas.microsoft.com/office/drawing/2014/main" val="1649604715"/>
                    </a:ext>
                  </a:extLst>
                </a:gridCol>
              </a:tblGrid>
              <a:tr h="566511">
                <a:tc>
                  <a:txBody>
                    <a:bodyPr/>
                    <a:lstStyle/>
                    <a:p>
                      <a:r>
                        <a:rPr lang="en-US" dirty="0"/>
                        <a:t>School</a:t>
                      </a:r>
                    </a:p>
                  </a:txBody>
                  <a:tcPr anchor="ctr"/>
                </a:tc>
                <a:tc>
                  <a:txBody>
                    <a:bodyPr/>
                    <a:lstStyle/>
                    <a:p>
                      <a:pPr algn="ctr"/>
                      <a:r>
                        <a:rPr lang="en-US" dirty="0"/>
                        <a:t>2024</a:t>
                      </a:r>
                    </a:p>
                  </a:txBody>
                  <a:tcPr anchor="ctr"/>
                </a:tc>
                <a:extLst>
                  <a:ext uri="{0D108BD9-81ED-4DB2-BD59-A6C34878D82A}">
                    <a16:rowId xmlns:a16="http://schemas.microsoft.com/office/drawing/2014/main" val="402659104"/>
                  </a:ext>
                </a:extLst>
              </a:tr>
              <a:tr h="566511">
                <a:tc>
                  <a:txBody>
                    <a:bodyPr/>
                    <a:lstStyle/>
                    <a:p>
                      <a:r>
                        <a:rPr lang="en-US" dirty="0"/>
                        <a:t>Olathe East</a:t>
                      </a:r>
                    </a:p>
                  </a:txBody>
                  <a:tcPr anchor="ctr"/>
                </a:tc>
                <a:tc>
                  <a:txBody>
                    <a:bodyPr/>
                    <a:lstStyle/>
                    <a:p>
                      <a:pPr algn="ctr" fontAlgn="b"/>
                      <a:r>
                        <a:rPr lang="en-US" sz="1800" b="0" i="0" u="none" strike="noStrike" dirty="0">
                          <a:solidFill>
                            <a:srgbClr val="000000"/>
                          </a:solidFill>
                          <a:effectLst/>
                          <a:latin typeface="Arial"/>
                        </a:rPr>
                        <a:t>1,805</a:t>
                      </a:r>
                      <a:endParaRPr lang="en-US" sz="18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1804969861"/>
                  </a:ext>
                </a:extLst>
              </a:tr>
              <a:tr h="566511">
                <a:tc>
                  <a:txBody>
                    <a:bodyPr/>
                    <a:lstStyle/>
                    <a:p>
                      <a:r>
                        <a:rPr lang="en-US" dirty="0"/>
                        <a:t>Olathe North</a:t>
                      </a:r>
                    </a:p>
                  </a:txBody>
                  <a:tcPr anchor="ctr"/>
                </a:tc>
                <a:tc>
                  <a:txBody>
                    <a:bodyPr/>
                    <a:lstStyle/>
                    <a:p>
                      <a:pPr algn="ctr" fontAlgn="b"/>
                      <a:r>
                        <a:rPr lang="en-US" sz="1800" b="0" i="0" u="none" strike="noStrike" dirty="0">
                          <a:solidFill>
                            <a:srgbClr val="000000"/>
                          </a:solidFill>
                          <a:effectLst/>
                          <a:latin typeface="Arial"/>
                        </a:rPr>
                        <a:t>1,929</a:t>
                      </a:r>
                      <a:endParaRPr lang="en-US" sz="18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1144675847"/>
                  </a:ext>
                </a:extLst>
              </a:tr>
              <a:tr h="566511">
                <a:tc>
                  <a:txBody>
                    <a:bodyPr/>
                    <a:lstStyle/>
                    <a:p>
                      <a:r>
                        <a:rPr lang="en-US" dirty="0"/>
                        <a:t>Olathe Northwest</a:t>
                      </a:r>
                    </a:p>
                  </a:txBody>
                  <a:tcPr anchor="ctr"/>
                </a:tc>
                <a:tc>
                  <a:txBody>
                    <a:bodyPr/>
                    <a:lstStyle/>
                    <a:p>
                      <a:pPr algn="ctr" fontAlgn="b"/>
                      <a:r>
                        <a:rPr lang="en-US" sz="1800" b="0" i="0" u="none" strike="noStrike" dirty="0">
                          <a:solidFill>
                            <a:srgbClr val="000000"/>
                          </a:solidFill>
                          <a:effectLst/>
                          <a:latin typeface="Arial"/>
                        </a:rPr>
                        <a:t>1,938</a:t>
                      </a:r>
                      <a:endParaRPr lang="en-US" sz="18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1804936343"/>
                  </a:ext>
                </a:extLst>
              </a:tr>
              <a:tr h="566511">
                <a:tc>
                  <a:txBody>
                    <a:bodyPr/>
                    <a:lstStyle/>
                    <a:p>
                      <a:r>
                        <a:rPr lang="en-US" dirty="0"/>
                        <a:t>Olathe South</a:t>
                      </a:r>
                    </a:p>
                  </a:txBody>
                  <a:tcPr anchor="ctr"/>
                </a:tc>
                <a:tc>
                  <a:txBody>
                    <a:bodyPr/>
                    <a:lstStyle/>
                    <a:p>
                      <a:pPr algn="ctr" fontAlgn="b"/>
                      <a:r>
                        <a:rPr lang="en-US" sz="1800" b="0" i="0" u="none" strike="noStrike" dirty="0">
                          <a:solidFill>
                            <a:srgbClr val="000000"/>
                          </a:solidFill>
                          <a:effectLst/>
                          <a:latin typeface="Arial"/>
                        </a:rPr>
                        <a:t>1,740</a:t>
                      </a:r>
                      <a:endParaRPr lang="en-US" sz="18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715517317"/>
                  </a:ext>
                </a:extLst>
              </a:tr>
              <a:tr h="566511">
                <a:tc>
                  <a:txBody>
                    <a:bodyPr/>
                    <a:lstStyle/>
                    <a:p>
                      <a:r>
                        <a:rPr lang="en-US" dirty="0"/>
                        <a:t>Olathe West</a:t>
                      </a:r>
                    </a:p>
                  </a:txBody>
                  <a:tcPr anchor="ctr"/>
                </a:tc>
                <a:tc>
                  <a:txBody>
                    <a:bodyPr/>
                    <a:lstStyle/>
                    <a:p>
                      <a:pPr algn="ctr" fontAlgn="b"/>
                      <a:r>
                        <a:rPr lang="en-US" sz="1800" b="0" i="0" u="none" strike="noStrike" dirty="0">
                          <a:solidFill>
                            <a:srgbClr val="000000"/>
                          </a:solidFill>
                          <a:effectLst/>
                          <a:latin typeface="Arial"/>
                        </a:rPr>
                        <a:t>1,526</a:t>
                      </a:r>
                      <a:endParaRPr lang="en-US" sz="1800" b="0" i="0" u="none" strike="noStrike" dirty="0">
                        <a:solidFill>
                          <a:srgbClr val="000000"/>
                        </a:solidFill>
                        <a:effectLst/>
                        <a:latin typeface="Arial" panose="020B0604020202020204" pitchFamily="34" charset="0"/>
                      </a:endParaRPr>
                    </a:p>
                  </a:txBody>
                  <a:tcPr marL="9525" marR="9525" marT="9525" marB="0" anchor="ctr"/>
                </a:tc>
                <a:extLst>
                  <a:ext uri="{0D108BD9-81ED-4DB2-BD59-A6C34878D82A}">
                    <a16:rowId xmlns:a16="http://schemas.microsoft.com/office/drawing/2014/main" val="1766916184"/>
                  </a:ext>
                </a:extLst>
              </a:tr>
              <a:tr h="566511">
                <a:tc>
                  <a:txBody>
                    <a:bodyPr/>
                    <a:lstStyle/>
                    <a:p>
                      <a:r>
                        <a:rPr lang="en-US" dirty="0">
                          <a:solidFill>
                            <a:schemeClr val="bg1"/>
                          </a:solidFill>
                        </a:rPr>
                        <a:t>Total</a:t>
                      </a:r>
                    </a:p>
                  </a:txBody>
                  <a:tcPr anchor="ctr">
                    <a:solidFill>
                      <a:schemeClr val="tx2"/>
                    </a:solidFill>
                  </a:tcPr>
                </a:tc>
                <a:tc>
                  <a:txBody>
                    <a:bodyPr/>
                    <a:lstStyle/>
                    <a:p>
                      <a:pPr algn="ctr" fontAlgn="b"/>
                      <a:r>
                        <a:rPr lang="en-US" sz="1800" b="0" i="0" u="none" strike="noStrike" dirty="0">
                          <a:solidFill>
                            <a:schemeClr val="bg1"/>
                          </a:solidFill>
                          <a:effectLst/>
                          <a:latin typeface="Arial" panose="020B0604020202020204" pitchFamily="34" charset="0"/>
                        </a:rPr>
                        <a:t>9,139</a:t>
                      </a:r>
                    </a:p>
                  </a:txBody>
                  <a:tcPr marL="9525" marR="9525" marT="9525" marB="0" anchor="ctr">
                    <a:solidFill>
                      <a:schemeClr val="tx2"/>
                    </a:solidFill>
                  </a:tcPr>
                </a:tc>
                <a:extLst>
                  <a:ext uri="{0D108BD9-81ED-4DB2-BD59-A6C34878D82A}">
                    <a16:rowId xmlns:a16="http://schemas.microsoft.com/office/drawing/2014/main" val="984756716"/>
                  </a:ext>
                </a:extLst>
              </a:tr>
            </a:tbl>
          </a:graphicData>
        </a:graphic>
      </p:graphicFrame>
      <p:graphicFrame>
        <p:nvGraphicFramePr>
          <p:cNvPr id="2" name="Content Placeholder 3">
            <a:extLst>
              <a:ext uri="{FF2B5EF4-FFF2-40B4-BE49-F238E27FC236}">
                <a16:creationId xmlns:a16="http://schemas.microsoft.com/office/drawing/2014/main" id="{2EA5431C-B98B-E9F3-DE2D-5B005AFB1141}"/>
              </a:ext>
            </a:extLst>
          </p:cNvPr>
          <p:cNvGraphicFramePr>
            <a:graphicFrameLocks/>
          </p:cNvGraphicFramePr>
          <p:nvPr>
            <p:extLst>
              <p:ext uri="{D42A27DB-BD31-4B8C-83A1-F6EECF244321}">
                <p14:modId xmlns:p14="http://schemas.microsoft.com/office/powerpoint/2010/main" val="3426261874"/>
              </p:ext>
            </p:extLst>
          </p:nvPr>
        </p:nvGraphicFramePr>
        <p:xfrm>
          <a:off x="7711439" y="1812925"/>
          <a:ext cx="2484121" cy="3965577"/>
        </p:xfrm>
        <a:graphic>
          <a:graphicData uri="http://schemas.openxmlformats.org/drawingml/2006/table">
            <a:tbl>
              <a:tblPr firstRow="1" bandRow="1">
                <a:tableStyleId>{5C22544A-7EE6-4342-B048-85BDC9FD1C3A}</a:tableStyleId>
              </a:tblPr>
              <a:tblGrid>
                <a:gridCol w="1143001">
                  <a:extLst>
                    <a:ext uri="{9D8B030D-6E8A-4147-A177-3AD203B41FA5}">
                      <a16:colId xmlns:a16="http://schemas.microsoft.com/office/drawing/2014/main" val="3918441121"/>
                    </a:ext>
                  </a:extLst>
                </a:gridCol>
                <a:gridCol w="1341120">
                  <a:extLst>
                    <a:ext uri="{9D8B030D-6E8A-4147-A177-3AD203B41FA5}">
                      <a16:colId xmlns:a16="http://schemas.microsoft.com/office/drawing/2014/main" val="1925138081"/>
                    </a:ext>
                  </a:extLst>
                </a:gridCol>
              </a:tblGrid>
              <a:tr h="566511">
                <a:tc>
                  <a:txBody>
                    <a:bodyPr/>
                    <a:lstStyle/>
                    <a:p>
                      <a:pPr algn="ctr"/>
                      <a:r>
                        <a:rPr lang="en-US" dirty="0"/>
                        <a:t>2015</a:t>
                      </a:r>
                    </a:p>
                  </a:txBody>
                  <a:tcPr anchor="ctr"/>
                </a:tc>
                <a:tc>
                  <a:txBody>
                    <a:bodyPr/>
                    <a:lstStyle/>
                    <a:p>
                      <a:pPr algn="ctr"/>
                      <a:r>
                        <a:rPr lang="en-US" dirty="0"/>
                        <a:t>+/-</a:t>
                      </a:r>
                    </a:p>
                  </a:txBody>
                  <a:tcPr anchor="ctr"/>
                </a:tc>
                <a:extLst>
                  <a:ext uri="{0D108BD9-81ED-4DB2-BD59-A6C34878D82A}">
                    <a16:rowId xmlns:a16="http://schemas.microsoft.com/office/drawing/2014/main" val="402659104"/>
                  </a:ext>
                </a:extLst>
              </a:tr>
              <a:tr h="566511">
                <a:tc>
                  <a:txBody>
                    <a:bodyPr/>
                    <a:lstStyle/>
                    <a:p>
                      <a:pPr algn="ctr"/>
                      <a:r>
                        <a:rPr lang="en-US" sz="1800" dirty="0">
                          <a:solidFill>
                            <a:schemeClr val="tx1"/>
                          </a:solidFill>
                          <a:latin typeface="+mn-lt"/>
                        </a:rPr>
                        <a:t>1,995</a:t>
                      </a:r>
                    </a:p>
                  </a:txBody>
                  <a:tcPr anchor="ctr"/>
                </a:tc>
                <a:tc>
                  <a:txBody>
                    <a:bodyPr/>
                    <a:lstStyle/>
                    <a:p>
                      <a:pPr algn="ctr"/>
                      <a:r>
                        <a:rPr lang="en-US" sz="1800" dirty="0">
                          <a:solidFill>
                            <a:schemeClr val="tx1"/>
                          </a:solidFill>
                          <a:latin typeface="+mn-lt"/>
                        </a:rPr>
                        <a:t>-190</a:t>
                      </a:r>
                    </a:p>
                  </a:txBody>
                  <a:tcPr anchor="ctr"/>
                </a:tc>
                <a:extLst>
                  <a:ext uri="{0D108BD9-81ED-4DB2-BD59-A6C34878D82A}">
                    <a16:rowId xmlns:a16="http://schemas.microsoft.com/office/drawing/2014/main" val="1804969861"/>
                  </a:ext>
                </a:extLst>
              </a:tr>
              <a:tr h="566511">
                <a:tc>
                  <a:txBody>
                    <a:bodyPr/>
                    <a:lstStyle/>
                    <a:p>
                      <a:pPr algn="ctr"/>
                      <a:r>
                        <a:rPr lang="en-US" sz="1800" dirty="0">
                          <a:solidFill>
                            <a:schemeClr val="tx1"/>
                          </a:solidFill>
                          <a:latin typeface="+mn-lt"/>
                        </a:rPr>
                        <a:t>2,237</a:t>
                      </a:r>
                    </a:p>
                  </a:txBody>
                  <a:tcPr anchor="ctr"/>
                </a:tc>
                <a:tc>
                  <a:txBody>
                    <a:bodyPr/>
                    <a:lstStyle/>
                    <a:p>
                      <a:pPr algn="ctr"/>
                      <a:r>
                        <a:rPr lang="en-US" sz="1800" dirty="0">
                          <a:solidFill>
                            <a:schemeClr val="tx1"/>
                          </a:solidFill>
                          <a:latin typeface="+mn-lt"/>
                        </a:rPr>
                        <a:t>-308</a:t>
                      </a:r>
                    </a:p>
                  </a:txBody>
                  <a:tcPr anchor="ctr"/>
                </a:tc>
                <a:extLst>
                  <a:ext uri="{0D108BD9-81ED-4DB2-BD59-A6C34878D82A}">
                    <a16:rowId xmlns:a16="http://schemas.microsoft.com/office/drawing/2014/main" val="1144675847"/>
                  </a:ext>
                </a:extLst>
              </a:tr>
              <a:tr h="566511">
                <a:tc>
                  <a:txBody>
                    <a:bodyPr/>
                    <a:lstStyle/>
                    <a:p>
                      <a:pPr algn="ctr"/>
                      <a:r>
                        <a:rPr lang="en-US" sz="1800" dirty="0">
                          <a:solidFill>
                            <a:schemeClr val="tx1"/>
                          </a:solidFill>
                          <a:latin typeface="+mn-lt"/>
                        </a:rPr>
                        <a:t>2,180</a:t>
                      </a:r>
                    </a:p>
                  </a:txBody>
                  <a:tcPr anchor="ctr"/>
                </a:tc>
                <a:tc>
                  <a:txBody>
                    <a:bodyPr/>
                    <a:lstStyle/>
                    <a:p>
                      <a:pPr algn="ctr"/>
                      <a:r>
                        <a:rPr lang="en-US" sz="1800" dirty="0">
                          <a:solidFill>
                            <a:schemeClr val="tx1"/>
                          </a:solidFill>
                          <a:latin typeface="+mn-lt"/>
                        </a:rPr>
                        <a:t>-242</a:t>
                      </a:r>
                    </a:p>
                  </a:txBody>
                  <a:tcPr anchor="ctr"/>
                </a:tc>
                <a:extLst>
                  <a:ext uri="{0D108BD9-81ED-4DB2-BD59-A6C34878D82A}">
                    <a16:rowId xmlns:a16="http://schemas.microsoft.com/office/drawing/2014/main" val="1804936343"/>
                  </a:ext>
                </a:extLst>
              </a:tr>
              <a:tr h="566511">
                <a:tc>
                  <a:txBody>
                    <a:bodyPr/>
                    <a:lstStyle/>
                    <a:p>
                      <a:pPr algn="ctr"/>
                      <a:r>
                        <a:rPr lang="en-US" sz="1800" dirty="0">
                          <a:solidFill>
                            <a:schemeClr val="tx1"/>
                          </a:solidFill>
                          <a:latin typeface="+mn-lt"/>
                        </a:rPr>
                        <a:t>2,110</a:t>
                      </a:r>
                    </a:p>
                  </a:txBody>
                  <a:tcPr anchor="ctr"/>
                </a:tc>
                <a:tc>
                  <a:txBody>
                    <a:bodyPr/>
                    <a:lstStyle/>
                    <a:p>
                      <a:pPr algn="ctr"/>
                      <a:r>
                        <a:rPr lang="en-US" sz="1800" dirty="0">
                          <a:solidFill>
                            <a:schemeClr val="tx1"/>
                          </a:solidFill>
                          <a:latin typeface="+mn-lt"/>
                        </a:rPr>
                        <a:t>-370</a:t>
                      </a:r>
                    </a:p>
                  </a:txBody>
                  <a:tcPr anchor="ctr"/>
                </a:tc>
                <a:extLst>
                  <a:ext uri="{0D108BD9-81ED-4DB2-BD59-A6C34878D82A}">
                    <a16:rowId xmlns:a16="http://schemas.microsoft.com/office/drawing/2014/main" val="715517317"/>
                  </a:ext>
                </a:extLst>
              </a:tr>
              <a:tr h="566511">
                <a:tc>
                  <a:txBody>
                    <a:bodyPr/>
                    <a:lstStyle/>
                    <a:p>
                      <a:pPr algn="ctr"/>
                      <a:r>
                        <a:rPr lang="en-US" sz="1800" dirty="0">
                          <a:solidFill>
                            <a:schemeClr val="tx1"/>
                          </a:solidFill>
                          <a:latin typeface="+mn-lt"/>
                        </a:rPr>
                        <a:t>0</a:t>
                      </a:r>
                    </a:p>
                  </a:txBody>
                  <a:tcPr anchor="ctr"/>
                </a:tc>
                <a:tc>
                  <a:txBody>
                    <a:bodyPr/>
                    <a:lstStyle/>
                    <a:p>
                      <a:pPr algn="ctr"/>
                      <a:r>
                        <a:rPr lang="en-US" sz="1800" dirty="0">
                          <a:solidFill>
                            <a:schemeClr val="tx1"/>
                          </a:solidFill>
                          <a:latin typeface="+mn-lt"/>
                        </a:rPr>
                        <a:t>+1,526</a:t>
                      </a:r>
                    </a:p>
                  </a:txBody>
                  <a:tcPr anchor="ctr"/>
                </a:tc>
                <a:extLst>
                  <a:ext uri="{0D108BD9-81ED-4DB2-BD59-A6C34878D82A}">
                    <a16:rowId xmlns:a16="http://schemas.microsoft.com/office/drawing/2014/main" val="1766916184"/>
                  </a:ext>
                </a:extLst>
              </a:tr>
              <a:tr h="566511">
                <a:tc>
                  <a:txBody>
                    <a:bodyPr/>
                    <a:lstStyle/>
                    <a:p>
                      <a:r>
                        <a:rPr lang="en-US" sz="1800" dirty="0">
                          <a:solidFill>
                            <a:schemeClr val="bg1"/>
                          </a:solidFill>
                          <a:latin typeface="+mn-lt"/>
                        </a:rPr>
                        <a:t>8,522</a:t>
                      </a:r>
                    </a:p>
                  </a:txBody>
                  <a:tcPr anchor="ctr">
                    <a:solidFill>
                      <a:schemeClr val="tx1"/>
                    </a:solidFill>
                  </a:tcPr>
                </a:tc>
                <a:tc>
                  <a:txBody>
                    <a:bodyPr/>
                    <a:lstStyle/>
                    <a:p>
                      <a:pPr algn="ctr"/>
                      <a:r>
                        <a:rPr lang="en-US" sz="1800" dirty="0">
                          <a:solidFill>
                            <a:schemeClr val="bg1"/>
                          </a:solidFill>
                          <a:latin typeface="+mn-lt"/>
                        </a:rPr>
                        <a:t>+617</a:t>
                      </a:r>
                    </a:p>
                  </a:txBody>
                  <a:tcPr anchor="ctr">
                    <a:solidFill>
                      <a:schemeClr val="tx1"/>
                    </a:solidFill>
                  </a:tcPr>
                </a:tc>
                <a:extLst>
                  <a:ext uri="{0D108BD9-81ED-4DB2-BD59-A6C34878D82A}">
                    <a16:rowId xmlns:a16="http://schemas.microsoft.com/office/drawing/2014/main" val="984756716"/>
                  </a:ext>
                </a:extLst>
              </a:tr>
            </a:tbl>
          </a:graphicData>
        </a:graphic>
      </p:graphicFrame>
    </p:spTree>
    <p:extLst>
      <p:ext uri="{BB962C8B-B14F-4D97-AF65-F5344CB8AC3E}">
        <p14:creationId xmlns:p14="http://schemas.microsoft.com/office/powerpoint/2010/main" val="2365543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E99711-ECDC-99EC-FF21-7F1AB3B26CF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D718F5C-602A-F016-A222-C9376F0AEB5B}"/>
              </a:ext>
            </a:extLst>
          </p:cNvPr>
          <p:cNvSpPr>
            <a:spLocks noGrp="1"/>
          </p:cNvSpPr>
          <p:nvPr>
            <p:ph type="title"/>
          </p:nvPr>
        </p:nvSpPr>
        <p:spPr/>
        <p:txBody>
          <a:bodyPr>
            <a:normAutofit/>
          </a:bodyPr>
          <a:lstStyle/>
          <a:p>
            <a:pPr algn="ctr"/>
            <a:r>
              <a:rPr lang="en-US" sz="4000" b="1" dirty="0"/>
              <a:t>Class Size Comparison</a:t>
            </a:r>
          </a:p>
        </p:txBody>
      </p:sp>
      <p:pic>
        <p:nvPicPr>
          <p:cNvPr id="13" name="Picture 12" descr="two bar charts. one shows 2025-06 class size. one shows 2013-14 class size.">
            <a:extLst>
              <a:ext uri="{FF2B5EF4-FFF2-40B4-BE49-F238E27FC236}">
                <a16:creationId xmlns:a16="http://schemas.microsoft.com/office/drawing/2014/main" id="{599AC85F-F73E-9DB5-3734-DD5F0F0DF37A}"/>
              </a:ext>
            </a:extLst>
          </p:cNvPr>
          <p:cNvPicPr>
            <a:picLocks noChangeAspect="1"/>
          </p:cNvPicPr>
          <p:nvPr/>
        </p:nvPicPr>
        <p:blipFill>
          <a:blip r:embed="rId3"/>
          <a:stretch>
            <a:fillRect/>
          </a:stretch>
        </p:blipFill>
        <p:spPr>
          <a:xfrm>
            <a:off x="323850" y="1904999"/>
            <a:ext cx="7711419" cy="3543301"/>
          </a:xfrm>
          <a:prstGeom prst="rect">
            <a:avLst/>
          </a:prstGeom>
        </p:spPr>
      </p:pic>
      <p:sp>
        <p:nvSpPr>
          <p:cNvPr id="6" name="TextBox 5">
            <a:extLst>
              <a:ext uri="{FF2B5EF4-FFF2-40B4-BE49-F238E27FC236}">
                <a16:creationId xmlns:a16="http://schemas.microsoft.com/office/drawing/2014/main" id="{3B2585A1-B882-0DC1-5425-9C77E9FF4416}"/>
              </a:ext>
            </a:extLst>
          </p:cNvPr>
          <p:cNvSpPr txBox="1"/>
          <p:nvPr/>
        </p:nvSpPr>
        <p:spPr>
          <a:xfrm>
            <a:off x="779557" y="2665271"/>
            <a:ext cx="433132" cy="215444"/>
          </a:xfrm>
          <a:prstGeom prst="rect">
            <a:avLst/>
          </a:prstGeom>
          <a:noFill/>
        </p:spPr>
        <p:txBody>
          <a:bodyPr wrap="none" rtlCol="0">
            <a:spAutoFit/>
          </a:bodyPr>
          <a:lstStyle/>
          <a:p>
            <a:r>
              <a:rPr lang="en-US" sz="800" b="1" dirty="0">
                <a:solidFill>
                  <a:schemeClr val="tx2"/>
                </a:solidFill>
              </a:rPr>
              <a:t>1,694</a:t>
            </a:r>
          </a:p>
        </p:txBody>
      </p:sp>
      <p:sp>
        <p:nvSpPr>
          <p:cNvPr id="7" name="TextBox 6">
            <a:extLst>
              <a:ext uri="{FF2B5EF4-FFF2-40B4-BE49-F238E27FC236}">
                <a16:creationId xmlns:a16="http://schemas.microsoft.com/office/drawing/2014/main" id="{8C1F70A4-93EF-F6BA-57DB-16EFC2D0F75A}"/>
              </a:ext>
            </a:extLst>
          </p:cNvPr>
          <p:cNvSpPr txBox="1"/>
          <p:nvPr/>
        </p:nvSpPr>
        <p:spPr>
          <a:xfrm>
            <a:off x="779557" y="2476244"/>
            <a:ext cx="433132" cy="215444"/>
          </a:xfrm>
          <a:prstGeom prst="rect">
            <a:avLst/>
          </a:prstGeom>
          <a:noFill/>
        </p:spPr>
        <p:txBody>
          <a:bodyPr wrap="none" rtlCol="0">
            <a:spAutoFit/>
          </a:bodyPr>
          <a:lstStyle/>
          <a:p>
            <a:r>
              <a:rPr lang="en-US" sz="800" b="1" dirty="0">
                <a:solidFill>
                  <a:schemeClr val="tx2"/>
                </a:solidFill>
              </a:rPr>
              <a:t>1,698</a:t>
            </a:r>
          </a:p>
        </p:txBody>
      </p:sp>
      <p:pic>
        <p:nvPicPr>
          <p:cNvPr id="3" name="Picture 2">
            <a:extLst>
              <a:ext uri="{FF2B5EF4-FFF2-40B4-BE49-F238E27FC236}">
                <a16:creationId xmlns:a16="http://schemas.microsoft.com/office/drawing/2014/main" id="{F0F40461-3775-7486-13BD-AD08CB14755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196861" y="2563447"/>
            <a:ext cx="363205" cy="521624"/>
          </a:xfrm>
          <a:prstGeom prst="rect">
            <a:avLst/>
          </a:prstGeom>
        </p:spPr>
      </p:pic>
      <p:pic>
        <p:nvPicPr>
          <p:cNvPr id="8" name="Picture 7" descr="bar chart showing 2025-26 class size">
            <a:extLst>
              <a:ext uri="{FF2B5EF4-FFF2-40B4-BE49-F238E27FC236}">
                <a16:creationId xmlns:a16="http://schemas.microsoft.com/office/drawing/2014/main" id="{D8B83384-E7CE-0D3F-E690-DD8CA06CF4CD}"/>
              </a:ext>
            </a:extLst>
          </p:cNvPr>
          <p:cNvPicPr>
            <a:picLocks noChangeAspect="1"/>
          </p:cNvPicPr>
          <p:nvPr/>
        </p:nvPicPr>
        <p:blipFill>
          <a:blip r:embed="rId5"/>
          <a:stretch>
            <a:fillRect/>
          </a:stretch>
        </p:blipFill>
        <p:spPr>
          <a:xfrm>
            <a:off x="7916323" y="1990455"/>
            <a:ext cx="3597395" cy="3279655"/>
          </a:xfrm>
          <a:prstGeom prst="rect">
            <a:avLst/>
          </a:prstGeom>
        </p:spPr>
      </p:pic>
    </p:spTree>
    <p:extLst>
      <p:ext uri="{BB962C8B-B14F-4D97-AF65-F5344CB8AC3E}">
        <p14:creationId xmlns:p14="http://schemas.microsoft.com/office/powerpoint/2010/main" val="2930487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475C3B-8A98-CA68-F03D-40D59651FF6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A25A544-5FAD-6601-26EA-47AAD6761B46}"/>
              </a:ext>
            </a:extLst>
          </p:cNvPr>
          <p:cNvSpPr>
            <a:spLocks noGrp="1"/>
          </p:cNvSpPr>
          <p:nvPr>
            <p:ph type="title"/>
          </p:nvPr>
        </p:nvSpPr>
        <p:spPr/>
        <p:txBody>
          <a:bodyPr>
            <a:normAutofit/>
          </a:bodyPr>
          <a:lstStyle/>
          <a:p>
            <a:pPr algn="ctr"/>
            <a:r>
              <a:rPr lang="en-US" sz="4000" b="1" dirty="0"/>
              <a:t>Class Size Comparison (continued)</a:t>
            </a:r>
          </a:p>
        </p:txBody>
      </p:sp>
      <p:pic>
        <p:nvPicPr>
          <p:cNvPr id="3" name="Picture 2" descr="two bar charts: one shows 2005-06 class sizes with kindergarten being largest and senior class smallest; the other chart is 2013-14 class size with all grades being more similar in size.">
            <a:extLst>
              <a:ext uri="{FF2B5EF4-FFF2-40B4-BE49-F238E27FC236}">
                <a16:creationId xmlns:a16="http://schemas.microsoft.com/office/drawing/2014/main" id="{8AB7026A-048B-5CC9-2BFC-C30359B24AD9}"/>
              </a:ext>
            </a:extLst>
          </p:cNvPr>
          <p:cNvPicPr>
            <a:picLocks noChangeAspect="1"/>
          </p:cNvPicPr>
          <p:nvPr/>
        </p:nvPicPr>
        <p:blipFill>
          <a:blip r:embed="rId3"/>
          <a:stretch>
            <a:fillRect/>
          </a:stretch>
        </p:blipFill>
        <p:spPr>
          <a:xfrm>
            <a:off x="322405" y="1820921"/>
            <a:ext cx="7730634" cy="3549035"/>
          </a:xfrm>
          <a:prstGeom prst="rect">
            <a:avLst/>
          </a:prstGeom>
        </p:spPr>
      </p:pic>
      <p:sp>
        <p:nvSpPr>
          <p:cNvPr id="2" name="TextBox 1">
            <a:extLst>
              <a:ext uri="{FF2B5EF4-FFF2-40B4-BE49-F238E27FC236}">
                <a16:creationId xmlns:a16="http://schemas.microsoft.com/office/drawing/2014/main" id="{C86C384B-A92A-8A71-4926-11310D4813F1}"/>
              </a:ext>
            </a:extLst>
          </p:cNvPr>
          <p:cNvSpPr txBox="1"/>
          <p:nvPr/>
        </p:nvSpPr>
        <p:spPr>
          <a:xfrm>
            <a:off x="771130" y="2576781"/>
            <a:ext cx="433132" cy="215444"/>
          </a:xfrm>
          <a:prstGeom prst="rect">
            <a:avLst/>
          </a:prstGeom>
          <a:noFill/>
        </p:spPr>
        <p:txBody>
          <a:bodyPr wrap="none" rtlCol="0">
            <a:spAutoFit/>
          </a:bodyPr>
          <a:lstStyle/>
          <a:p>
            <a:r>
              <a:rPr lang="en-US" sz="800" b="1" dirty="0">
                <a:solidFill>
                  <a:schemeClr val="tx2"/>
                </a:solidFill>
              </a:rPr>
              <a:t>1,694</a:t>
            </a:r>
          </a:p>
        </p:txBody>
      </p:sp>
      <p:sp>
        <p:nvSpPr>
          <p:cNvPr id="5" name="TextBox 4">
            <a:extLst>
              <a:ext uri="{FF2B5EF4-FFF2-40B4-BE49-F238E27FC236}">
                <a16:creationId xmlns:a16="http://schemas.microsoft.com/office/drawing/2014/main" id="{BA1C4376-9534-E764-730B-55CAFF604FCF}"/>
              </a:ext>
            </a:extLst>
          </p:cNvPr>
          <p:cNvSpPr txBox="1"/>
          <p:nvPr/>
        </p:nvSpPr>
        <p:spPr>
          <a:xfrm>
            <a:off x="771130" y="2387754"/>
            <a:ext cx="433132" cy="215444"/>
          </a:xfrm>
          <a:prstGeom prst="rect">
            <a:avLst/>
          </a:prstGeom>
          <a:noFill/>
        </p:spPr>
        <p:txBody>
          <a:bodyPr wrap="none" rtlCol="0">
            <a:spAutoFit/>
          </a:bodyPr>
          <a:lstStyle/>
          <a:p>
            <a:r>
              <a:rPr lang="en-US" sz="800" b="1" dirty="0">
                <a:solidFill>
                  <a:schemeClr val="tx2"/>
                </a:solidFill>
              </a:rPr>
              <a:t>1,698</a:t>
            </a:r>
          </a:p>
        </p:txBody>
      </p:sp>
      <p:pic>
        <p:nvPicPr>
          <p:cNvPr id="6" name="Picture 5">
            <a:extLst>
              <a:ext uri="{FF2B5EF4-FFF2-40B4-BE49-F238E27FC236}">
                <a16:creationId xmlns:a16="http://schemas.microsoft.com/office/drawing/2014/main" id="{B2E6ABDE-7D6D-2AD2-3E3E-A7D62F0FBD32}"/>
              </a:ext>
              <a:ext uri="{C183D7F6-B498-43B3-948B-1728B52AA6E4}">
                <adec:decorative xmlns:adec="http://schemas.microsoft.com/office/drawing/2017/decorative" val="1"/>
              </a:ext>
            </a:extLst>
          </p:cNvPr>
          <p:cNvPicPr>
            <a:picLocks noChangeAspect="1"/>
          </p:cNvPicPr>
          <p:nvPr/>
        </p:nvPicPr>
        <p:blipFill>
          <a:blip r:embed="rId4"/>
          <a:srcRect l="1" r="3655"/>
          <a:stretch/>
        </p:blipFill>
        <p:spPr>
          <a:xfrm>
            <a:off x="4220292" y="2505074"/>
            <a:ext cx="338373" cy="504405"/>
          </a:xfrm>
          <a:prstGeom prst="rect">
            <a:avLst/>
          </a:prstGeom>
        </p:spPr>
      </p:pic>
      <p:pic>
        <p:nvPicPr>
          <p:cNvPr id="8" name="Picture 7" descr="bar graph showing 2025-26 class size with senior class being largest of all grades.">
            <a:extLst>
              <a:ext uri="{FF2B5EF4-FFF2-40B4-BE49-F238E27FC236}">
                <a16:creationId xmlns:a16="http://schemas.microsoft.com/office/drawing/2014/main" id="{B73052E9-C221-FD04-68BF-82A0079F7277}"/>
              </a:ext>
            </a:extLst>
          </p:cNvPr>
          <p:cNvPicPr>
            <a:picLocks noChangeAspect="1"/>
          </p:cNvPicPr>
          <p:nvPr/>
        </p:nvPicPr>
        <p:blipFill>
          <a:blip r:embed="rId5"/>
          <a:stretch>
            <a:fillRect/>
          </a:stretch>
        </p:blipFill>
        <p:spPr>
          <a:xfrm>
            <a:off x="7939183" y="1959975"/>
            <a:ext cx="3597395" cy="3279655"/>
          </a:xfrm>
          <a:prstGeom prst="rect">
            <a:avLst/>
          </a:prstGeom>
        </p:spPr>
      </p:pic>
      <p:sp>
        <p:nvSpPr>
          <p:cNvPr id="13" name="Right Triangle 12">
            <a:extLst>
              <a:ext uri="{FF2B5EF4-FFF2-40B4-BE49-F238E27FC236}">
                <a16:creationId xmlns:a16="http://schemas.microsoft.com/office/drawing/2014/main" id="{3B26A781-3D35-3835-3CD6-211E24DBEB10}"/>
              </a:ext>
              <a:ext uri="{C183D7F6-B498-43B3-948B-1728B52AA6E4}">
                <adec:decorative xmlns:adec="http://schemas.microsoft.com/office/drawing/2017/decorative" val="1"/>
              </a:ext>
            </a:extLst>
          </p:cNvPr>
          <p:cNvSpPr/>
          <p:nvPr/>
        </p:nvSpPr>
        <p:spPr>
          <a:xfrm rot="10800000" flipH="1">
            <a:off x="8304695" y="2628348"/>
            <a:ext cx="2948608" cy="2297042"/>
          </a:xfrm>
          <a:prstGeom prst="rtTriangle">
            <a:avLst/>
          </a:prstGeom>
          <a:noFill/>
          <a:ln w="571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9776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CB6AF6C-6185-C54C-3D9D-FD204640D317}"/>
              </a:ext>
            </a:extLst>
          </p:cNvPr>
          <p:cNvSpPr>
            <a:spLocks noGrp="1"/>
          </p:cNvSpPr>
          <p:nvPr>
            <p:ph type="title"/>
          </p:nvPr>
        </p:nvSpPr>
        <p:spPr>
          <a:xfrm>
            <a:off x="838200" y="365125"/>
            <a:ext cx="10515600" cy="1325563"/>
          </a:xfrm>
        </p:spPr>
        <p:txBody>
          <a:bodyPr anchor="ctr">
            <a:normAutofit/>
          </a:bodyPr>
          <a:lstStyle/>
          <a:p>
            <a:r>
              <a:rPr lang="en-US" b="1" dirty="0"/>
              <a:t>Declining Enrollment Factors </a:t>
            </a:r>
          </a:p>
        </p:txBody>
      </p:sp>
      <p:graphicFrame>
        <p:nvGraphicFramePr>
          <p:cNvPr id="17" name="Content Placeholder 1" descr="bulleted list outlining declining enrollment factors including lower birth rate, aging population, smaller kindergarten classes, home prices, fewer construction permits and more multi-family units">
            <a:extLst>
              <a:ext uri="{FF2B5EF4-FFF2-40B4-BE49-F238E27FC236}">
                <a16:creationId xmlns:a16="http://schemas.microsoft.com/office/drawing/2014/main" id="{1E77C4DF-2304-854E-491D-6CA39244E8E2}"/>
              </a:ext>
            </a:extLst>
          </p:cNvPr>
          <p:cNvGraphicFramePr>
            <a:graphicFrameLocks noGrp="1"/>
          </p:cNvGraphicFramePr>
          <p:nvPr>
            <p:ph idx="1"/>
            <p:extLst>
              <p:ext uri="{D42A27DB-BD31-4B8C-83A1-F6EECF244321}">
                <p14:modId xmlns:p14="http://schemas.microsoft.com/office/powerpoint/2010/main" val="158565402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556894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FA4921B-29D1-EFEE-F6F1-1669B29A5362}"/>
              </a:ext>
            </a:extLst>
          </p:cNvPr>
          <p:cNvSpPr>
            <a:spLocks noGrp="1"/>
          </p:cNvSpPr>
          <p:nvPr>
            <p:ph type="title"/>
          </p:nvPr>
        </p:nvSpPr>
        <p:spPr>
          <a:xfrm>
            <a:off x="838200" y="365126"/>
            <a:ext cx="10515600" cy="782108"/>
          </a:xfrm>
        </p:spPr>
        <p:txBody>
          <a:bodyPr>
            <a:normAutofit/>
          </a:bodyPr>
          <a:lstStyle/>
          <a:p>
            <a:pPr algn="ctr"/>
            <a:r>
              <a:rPr lang="en-US" sz="3600" b="1" dirty="0"/>
              <a:t>2026 Senior Class – Change Over Past 13 yrs</a:t>
            </a:r>
          </a:p>
        </p:txBody>
      </p:sp>
      <p:graphicFrame>
        <p:nvGraphicFramePr>
          <p:cNvPr id="14" name="Content Placeholder 7">
            <a:extLst>
              <a:ext uri="{FF2B5EF4-FFF2-40B4-BE49-F238E27FC236}">
                <a16:creationId xmlns:a16="http://schemas.microsoft.com/office/drawing/2014/main" id="{B3A94DE8-9CED-6E56-DF49-2AF3A02B057B}"/>
              </a:ext>
            </a:extLst>
          </p:cNvPr>
          <p:cNvGraphicFramePr>
            <a:graphicFrameLocks noGrp="1"/>
          </p:cNvGraphicFramePr>
          <p:nvPr>
            <p:ph sz="half" idx="1"/>
            <p:extLst>
              <p:ext uri="{D42A27DB-BD31-4B8C-83A1-F6EECF244321}">
                <p14:modId xmlns:p14="http://schemas.microsoft.com/office/powerpoint/2010/main" val="1952383575"/>
              </p:ext>
            </p:extLst>
          </p:nvPr>
        </p:nvGraphicFramePr>
        <p:xfrm>
          <a:off x="1598774" y="1147234"/>
          <a:ext cx="3749040" cy="5431621"/>
        </p:xfrm>
        <a:graphic>
          <a:graphicData uri="http://schemas.openxmlformats.org/drawingml/2006/table">
            <a:tbl>
              <a:tblPr firstRow="1" lastRow="1" bandRow="1">
                <a:tableStyleId>{5C22544A-7EE6-4342-B048-85BDC9FD1C3A}</a:tableStyleId>
              </a:tblPr>
              <a:tblGrid>
                <a:gridCol w="1005840">
                  <a:extLst>
                    <a:ext uri="{9D8B030D-6E8A-4147-A177-3AD203B41FA5}">
                      <a16:colId xmlns:a16="http://schemas.microsoft.com/office/drawing/2014/main" val="918508033"/>
                    </a:ext>
                  </a:extLst>
                </a:gridCol>
                <a:gridCol w="1554480">
                  <a:extLst>
                    <a:ext uri="{9D8B030D-6E8A-4147-A177-3AD203B41FA5}">
                      <a16:colId xmlns:a16="http://schemas.microsoft.com/office/drawing/2014/main" val="3968728596"/>
                    </a:ext>
                  </a:extLst>
                </a:gridCol>
                <a:gridCol w="1188720">
                  <a:extLst>
                    <a:ext uri="{9D8B030D-6E8A-4147-A177-3AD203B41FA5}">
                      <a16:colId xmlns:a16="http://schemas.microsoft.com/office/drawing/2014/main" val="3558017306"/>
                    </a:ext>
                  </a:extLst>
                </a:gridCol>
              </a:tblGrid>
              <a:tr h="531222">
                <a:tc>
                  <a:txBody>
                    <a:bodyPr/>
                    <a:lstStyle/>
                    <a:p>
                      <a:pPr algn="ctr" fontAlgn="b"/>
                      <a:endParaRPr lang="en-US" sz="1800" b="1" i="0" u="none" strike="noStrike" dirty="0">
                        <a:solidFill>
                          <a:schemeClr val="bg1"/>
                        </a:solidFill>
                        <a:effectLst/>
                        <a:latin typeface="Arial Narrow" panose="020B0606020202030204" pitchFamily="34" charset="0"/>
                      </a:endParaRPr>
                    </a:p>
                  </a:txBody>
                  <a:tcPr marL="9525" marR="9525" marT="9525" marB="0" anchor="b">
                    <a:solidFill>
                      <a:schemeClr val="tx1"/>
                    </a:solidFill>
                  </a:tcPr>
                </a:tc>
                <a:tc>
                  <a:txBody>
                    <a:bodyPr/>
                    <a:lstStyle/>
                    <a:p>
                      <a:pPr algn="ctr" fontAlgn="b"/>
                      <a:r>
                        <a:rPr lang="en-US" sz="1800" u="none" strike="noStrike" dirty="0">
                          <a:solidFill>
                            <a:schemeClr val="bg1"/>
                          </a:solidFill>
                          <a:effectLst/>
                        </a:rPr>
                        <a:t>2026 Class Size</a:t>
                      </a:r>
                      <a:endParaRPr lang="en-US" sz="1800" b="1" i="0" u="none" strike="noStrike" dirty="0">
                        <a:solidFill>
                          <a:schemeClr val="bg1"/>
                        </a:solidFill>
                        <a:effectLst/>
                        <a:latin typeface="Arial Narrow" panose="020B0606020202030204" pitchFamily="34" charset="0"/>
                      </a:endParaRPr>
                    </a:p>
                  </a:txBody>
                  <a:tcPr marL="9525" marR="9525" marT="9525" marB="0" anchor="b">
                    <a:solidFill>
                      <a:schemeClr val="tx1"/>
                    </a:solidFill>
                  </a:tcPr>
                </a:tc>
                <a:tc>
                  <a:txBody>
                    <a:bodyPr/>
                    <a:lstStyle/>
                    <a:p>
                      <a:pPr algn="ctr" fontAlgn="b"/>
                      <a:r>
                        <a:rPr lang="en-US" sz="1800" u="none" strike="noStrike" dirty="0">
                          <a:solidFill>
                            <a:schemeClr val="bg1"/>
                          </a:solidFill>
                          <a:effectLst/>
                        </a:rPr>
                        <a:t>Class Change</a:t>
                      </a:r>
                      <a:endParaRPr lang="en-US" sz="1800" b="1" i="0" u="none" strike="noStrike" dirty="0">
                        <a:solidFill>
                          <a:schemeClr val="bg1"/>
                        </a:solidFill>
                        <a:effectLst/>
                        <a:latin typeface="Arial Narrow" panose="020B0606020202030204" pitchFamily="34" charset="0"/>
                      </a:endParaRPr>
                    </a:p>
                  </a:txBody>
                  <a:tcPr marL="9525" marR="9525" marT="9525" marB="0" anchor="b">
                    <a:solidFill>
                      <a:schemeClr val="tx1"/>
                    </a:solidFill>
                  </a:tcPr>
                </a:tc>
                <a:extLst>
                  <a:ext uri="{0D108BD9-81ED-4DB2-BD59-A6C34878D82A}">
                    <a16:rowId xmlns:a16="http://schemas.microsoft.com/office/drawing/2014/main" val="2024997811"/>
                  </a:ext>
                </a:extLst>
              </a:tr>
              <a:tr h="348104">
                <a:tc>
                  <a:txBody>
                    <a:bodyPr/>
                    <a:lstStyle/>
                    <a:p>
                      <a:pPr algn="l" fontAlgn="b"/>
                      <a:r>
                        <a:rPr lang="en-US" sz="1800" u="none" strike="noStrike" dirty="0">
                          <a:effectLst/>
                        </a:rPr>
                        <a:t>Gr K</a:t>
                      </a:r>
                      <a:endParaRPr lang="en-US" sz="1800" b="0" i="0" u="none" strike="noStrike" dirty="0">
                        <a:effectLst/>
                        <a:latin typeface="Arial Narrow" panose="020B0606020202030204" pitchFamily="34" charset="0"/>
                      </a:endParaRPr>
                    </a:p>
                  </a:txBody>
                  <a:tcPr marL="9525" marR="9525" marT="9525" marB="0" anchor="b"/>
                </a:tc>
                <a:tc>
                  <a:txBody>
                    <a:bodyPr/>
                    <a:lstStyle/>
                    <a:p>
                      <a:pPr algn="ctr" fontAlgn="b"/>
                      <a:r>
                        <a:rPr lang="en-US" sz="1800" u="none" strike="noStrike" dirty="0">
                          <a:effectLst/>
                        </a:rPr>
                        <a:t>2,213</a:t>
                      </a:r>
                      <a:endParaRPr lang="en-US" sz="1800" b="0" i="0" u="none" strike="noStrike" dirty="0">
                        <a:effectLst/>
                        <a:latin typeface="Arial Narrow" panose="020B0606020202030204" pitchFamily="34" charset="0"/>
                      </a:endParaRPr>
                    </a:p>
                  </a:txBody>
                  <a:tcPr marL="9525" marR="9525" marT="9525" marB="0" anchor="b"/>
                </a:tc>
                <a:tc>
                  <a:txBody>
                    <a:bodyPr/>
                    <a:lstStyle/>
                    <a:p>
                      <a:pPr algn="ctr" fontAlgn="b"/>
                      <a:endParaRPr lang="en-US" sz="1800" b="0" i="0" u="none" strike="noStrike" dirty="0">
                        <a:effectLst/>
                        <a:latin typeface="Arial Narrow" panose="020B0606020202030204" pitchFamily="34" charset="0"/>
                      </a:endParaRPr>
                    </a:p>
                  </a:txBody>
                  <a:tcPr marL="9525" marR="9525" marT="9525" marB="0" anchor="b"/>
                </a:tc>
                <a:extLst>
                  <a:ext uri="{0D108BD9-81ED-4DB2-BD59-A6C34878D82A}">
                    <a16:rowId xmlns:a16="http://schemas.microsoft.com/office/drawing/2014/main" val="986901762"/>
                  </a:ext>
                </a:extLst>
              </a:tr>
              <a:tr h="348104">
                <a:tc>
                  <a:txBody>
                    <a:bodyPr/>
                    <a:lstStyle/>
                    <a:p>
                      <a:pPr algn="l" fontAlgn="b"/>
                      <a:r>
                        <a:rPr lang="en-US" sz="1800" u="none" strike="noStrike" dirty="0">
                          <a:effectLst/>
                        </a:rPr>
                        <a:t>Gr 1</a:t>
                      </a:r>
                      <a:endParaRPr lang="en-US" sz="1800" b="0" i="0" u="none" strike="noStrike" dirty="0">
                        <a:effectLst/>
                        <a:latin typeface="Arial Narrow" panose="020B0606020202030204" pitchFamily="34" charset="0"/>
                      </a:endParaRPr>
                    </a:p>
                  </a:txBody>
                  <a:tcPr marL="9525" marR="9525" marT="9525" marB="0" anchor="b"/>
                </a:tc>
                <a:tc>
                  <a:txBody>
                    <a:bodyPr/>
                    <a:lstStyle/>
                    <a:p>
                      <a:pPr algn="ctr" fontAlgn="b"/>
                      <a:r>
                        <a:rPr lang="en-US" sz="1800" u="none" strike="noStrike" dirty="0">
                          <a:effectLst/>
                        </a:rPr>
                        <a:t>2,202</a:t>
                      </a:r>
                      <a:endParaRPr lang="en-US" sz="1800" b="0" i="0" u="none" strike="noStrike" dirty="0">
                        <a:effectLst/>
                        <a:latin typeface="Arial Narrow" panose="020B0606020202030204" pitchFamily="34" charset="0"/>
                      </a:endParaRPr>
                    </a:p>
                  </a:txBody>
                  <a:tcPr marL="9525" marR="9525" marT="9525" marB="0" anchor="b"/>
                </a:tc>
                <a:tc>
                  <a:txBody>
                    <a:bodyPr/>
                    <a:lstStyle/>
                    <a:p>
                      <a:pPr algn="ctr" fontAlgn="b"/>
                      <a:r>
                        <a:rPr lang="en-US" sz="1800" u="none" strike="noStrike" dirty="0">
                          <a:effectLst/>
                        </a:rPr>
                        <a:t>-11</a:t>
                      </a:r>
                    </a:p>
                  </a:txBody>
                  <a:tcPr marL="9525" marR="9525" marT="9525" marB="0" anchor="b">
                    <a:solidFill>
                      <a:schemeClr val="accent2">
                        <a:lumMod val="20000"/>
                        <a:lumOff val="80000"/>
                      </a:schemeClr>
                    </a:solidFill>
                  </a:tcPr>
                </a:tc>
                <a:extLst>
                  <a:ext uri="{0D108BD9-81ED-4DB2-BD59-A6C34878D82A}">
                    <a16:rowId xmlns:a16="http://schemas.microsoft.com/office/drawing/2014/main" val="1461253420"/>
                  </a:ext>
                </a:extLst>
              </a:tr>
              <a:tr h="348104">
                <a:tc>
                  <a:txBody>
                    <a:bodyPr/>
                    <a:lstStyle/>
                    <a:p>
                      <a:pPr algn="l" fontAlgn="b"/>
                      <a:r>
                        <a:rPr lang="en-US" sz="1800" u="none" strike="noStrike" dirty="0">
                          <a:effectLst/>
                        </a:rPr>
                        <a:t>Gr 2</a:t>
                      </a:r>
                      <a:endParaRPr lang="en-US" sz="1800" b="0" i="0" u="none" strike="noStrike" dirty="0">
                        <a:effectLst/>
                        <a:latin typeface="Arial Narrow" panose="020B0606020202030204" pitchFamily="34" charset="0"/>
                      </a:endParaRPr>
                    </a:p>
                  </a:txBody>
                  <a:tcPr marL="9525" marR="9525" marT="9525" marB="0" anchor="b"/>
                </a:tc>
                <a:tc>
                  <a:txBody>
                    <a:bodyPr/>
                    <a:lstStyle/>
                    <a:p>
                      <a:pPr algn="ctr" fontAlgn="b"/>
                      <a:r>
                        <a:rPr lang="en-US" sz="1800" u="none" strike="noStrike" dirty="0">
                          <a:effectLst/>
                        </a:rPr>
                        <a:t>2,195</a:t>
                      </a:r>
                      <a:endParaRPr lang="en-US" sz="1800" b="0" i="0" u="none" strike="noStrike" dirty="0">
                        <a:effectLst/>
                        <a:latin typeface="Arial Narrow" panose="020B0606020202030204" pitchFamily="34" charset="0"/>
                      </a:endParaRPr>
                    </a:p>
                  </a:txBody>
                  <a:tcPr marL="9525" marR="9525" marT="9525" marB="0" anchor="b"/>
                </a:tc>
                <a:tc>
                  <a:txBody>
                    <a:bodyPr/>
                    <a:lstStyle/>
                    <a:p>
                      <a:pPr algn="ctr" fontAlgn="b"/>
                      <a:r>
                        <a:rPr lang="en-US" sz="1800" u="none" strike="noStrike" dirty="0">
                          <a:effectLst/>
                        </a:rPr>
                        <a:t>-7</a:t>
                      </a:r>
                      <a:endParaRPr lang="en-US" sz="1800" b="0" i="0" u="none" strike="noStrike" dirty="0">
                        <a:effectLst/>
                        <a:latin typeface="Arial Narrow" panose="020B0606020202030204" pitchFamily="34" charset="0"/>
                      </a:endParaRPr>
                    </a:p>
                  </a:txBody>
                  <a:tcPr marL="9525" marR="9525" marT="9525" marB="0" anchor="b">
                    <a:solidFill>
                      <a:schemeClr val="accent2">
                        <a:lumMod val="20000"/>
                        <a:lumOff val="80000"/>
                      </a:schemeClr>
                    </a:solidFill>
                  </a:tcPr>
                </a:tc>
                <a:extLst>
                  <a:ext uri="{0D108BD9-81ED-4DB2-BD59-A6C34878D82A}">
                    <a16:rowId xmlns:a16="http://schemas.microsoft.com/office/drawing/2014/main" val="204931285"/>
                  </a:ext>
                </a:extLst>
              </a:tr>
              <a:tr h="348104">
                <a:tc>
                  <a:txBody>
                    <a:bodyPr/>
                    <a:lstStyle/>
                    <a:p>
                      <a:pPr algn="l" fontAlgn="b"/>
                      <a:r>
                        <a:rPr lang="en-US" sz="1800" u="none" strike="noStrike" dirty="0">
                          <a:effectLst/>
                        </a:rPr>
                        <a:t>Gr 3</a:t>
                      </a:r>
                      <a:endParaRPr lang="en-US" sz="1800" b="0" i="0" u="none" strike="noStrike" dirty="0">
                        <a:effectLst/>
                        <a:latin typeface="Arial Narrow" panose="020B0606020202030204" pitchFamily="34" charset="0"/>
                      </a:endParaRPr>
                    </a:p>
                  </a:txBody>
                  <a:tcPr marL="9525" marR="9525" marT="9525" marB="0" anchor="b"/>
                </a:tc>
                <a:tc>
                  <a:txBody>
                    <a:bodyPr/>
                    <a:lstStyle/>
                    <a:p>
                      <a:pPr algn="ctr" fontAlgn="b"/>
                      <a:r>
                        <a:rPr lang="en-US" sz="1800" u="none" strike="noStrike" dirty="0">
                          <a:effectLst/>
                        </a:rPr>
                        <a:t>2,207</a:t>
                      </a:r>
                      <a:endParaRPr lang="en-US" sz="1800" b="0" i="0" u="none" strike="noStrike" dirty="0">
                        <a:effectLst/>
                        <a:latin typeface="Arial Narrow" panose="020B0606020202030204" pitchFamily="34" charset="0"/>
                      </a:endParaRPr>
                    </a:p>
                  </a:txBody>
                  <a:tcPr marL="9525" marR="9525" marT="9525" marB="0" anchor="b"/>
                </a:tc>
                <a:tc>
                  <a:txBody>
                    <a:bodyPr/>
                    <a:lstStyle/>
                    <a:p>
                      <a:pPr algn="ctr" fontAlgn="b"/>
                      <a:r>
                        <a:rPr lang="en-US" sz="1800" u="none" strike="noStrike" dirty="0">
                          <a:effectLst/>
                        </a:rPr>
                        <a:t>+12</a:t>
                      </a:r>
                      <a:endParaRPr lang="en-US" sz="1800" b="0" i="0" u="none" strike="noStrike" dirty="0">
                        <a:effectLst/>
                        <a:latin typeface="Arial Narrow" panose="020B0606020202030204" pitchFamily="34" charset="0"/>
                      </a:endParaRPr>
                    </a:p>
                  </a:txBody>
                  <a:tcPr marL="9525" marR="9525" marT="9525" marB="0" anchor="b">
                    <a:solidFill>
                      <a:srgbClr val="D1FFDB"/>
                    </a:solidFill>
                  </a:tcPr>
                </a:tc>
                <a:extLst>
                  <a:ext uri="{0D108BD9-81ED-4DB2-BD59-A6C34878D82A}">
                    <a16:rowId xmlns:a16="http://schemas.microsoft.com/office/drawing/2014/main" val="3986398419"/>
                  </a:ext>
                </a:extLst>
              </a:tr>
              <a:tr h="348104">
                <a:tc>
                  <a:txBody>
                    <a:bodyPr/>
                    <a:lstStyle/>
                    <a:p>
                      <a:pPr algn="l" fontAlgn="b"/>
                      <a:r>
                        <a:rPr lang="en-US" sz="1800" u="none" strike="noStrike" dirty="0">
                          <a:effectLst/>
                        </a:rPr>
                        <a:t>Gr 4</a:t>
                      </a:r>
                      <a:endParaRPr lang="en-US" sz="1800" b="0" i="0" u="none" strike="noStrike" dirty="0">
                        <a:effectLst/>
                        <a:latin typeface="Arial Narrow" panose="020B0606020202030204" pitchFamily="34" charset="0"/>
                      </a:endParaRPr>
                    </a:p>
                  </a:txBody>
                  <a:tcPr marL="9525" marR="9525" marT="9525" marB="0" anchor="b"/>
                </a:tc>
                <a:tc>
                  <a:txBody>
                    <a:bodyPr/>
                    <a:lstStyle/>
                    <a:p>
                      <a:pPr algn="ctr" fontAlgn="b"/>
                      <a:r>
                        <a:rPr lang="en-US" sz="1800" u="none" strike="noStrike" dirty="0">
                          <a:effectLst/>
                        </a:rPr>
                        <a:t>2,248</a:t>
                      </a:r>
                      <a:endParaRPr lang="en-US" sz="1800" b="0" i="0" u="none" strike="noStrike" dirty="0">
                        <a:effectLst/>
                        <a:latin typeface="Arial Narrow" panose="020B0606020202030204" pitchFamily="34" charset="0"/>
                      </a:endParaRPr>
                    </a:p>
                  </a:txBody>
                  <a:tcPr marL="9525" marR="9525" marT="9525" marB="0" anchor="b"/>
                </a:tc>
                <a:tc>
                  <a:txBody>
                    <a:bodyPr/>
                    <a:lstStyle/>
                    <a:p>
                      <a:pPr algn="ctr" fontAlgn="b"/>
                      <a:r>
                        <a:rPr lang="en-US" sz="1800" u="none" strike="noStrike" dirty="0">
                          <a:effectLst/>
                        </a:rPr>
                        <a:t>+41</a:t>
                      </a:r>
                      <a:endParaRPr lang="en-US" sz="1800" b="0" i="0" u="none" strike="noStrike" dirty="0">
                        <a:effectLst/>
                        <a:latin typeface="Arial Narrow" panose="020B0606020202030204" pitchFamily="34" charset="0"/>
                      </a:endParaRPr>
                    </a:p>
                  </a:txBody>
                  <a:tcPr marL="9525" marR="9525" marT="9525" marB="0" anchor="b">
                    <a:solidFill>
                      <a:srgbClr val="D1FFDB"/>
                    </a:solidFill>
                  </a:tcPr>
                </a:tc>
                <a:extLst>
                  <a:ext uri="{0D108BD9-81ED-4DB2-BD59-A6C34878D82A}">
                    <a16:rowId xmlns:a16="http://schemas.microsoft.com/office/drawing/2014/main" val="361342889"/>
                  </a:ext>
                </a:extLst>
              </a:tr>
              <a:tr h="348104">
                <a:tc>
                  <a:txBody>
                    <a:bodyPr/>
                    <a:lstStyle/>
                    <a:p>
                      <a:pPr algn="l" fontAlgn="b"/>
                      <a:r>
                        <a:rPr lang="en-US" sz="1800" u="none" strike="noStrike" dirty="0">
                          <a:effectLst/>
                        </a:rPr>
                        <a:t>Gr 5</a:t>
                      </a:r>
                      <a:endParaRPr lang="en-US" sz="1800" b="0" i="0" u="none" strike="noStrike" dirty="0">
                        <a:effectLst/>
                        <a:latin typeface="Arial Narrow" panose="020B0606020202030204" pitchFamily="34" charset="0"/>
                      </a:endParaRPr>
                    </a:p>
                  </a:txBody>
                  <a:tcPr marL="9525" marR="9525" marT="9525" marB="0" anchor="b"/>
                </a:tc>
                <a:tc>
                  <a:txBody>
                    <a:bodyPr/>
                    <a:lstStyle/>
                    <a:p>
                      <a:pPr algn="ctr" fontAlgn="b"/>
                      <a:r>
                        <a:rPr lang="en-US" sz="1800" u="none" strike="noStrike" dirty="0">
                          <a:effectLst/>
                        </a:rPr>
                        <a:t>2,257</a:t>
                      </a:r>
                      <a:endParaRPr lang="en-US" sz="1800" b="0" i="0" u="none" strike="noStrike" dirty="0">
                        <a:effectLst/>
                        <a:latin typeface="Arial Narrow" panose="020B0606020202030204" pitchFamily="34" charset="0"/>
                      </a:endParaRPr>
                    </a:p>
                  </a:txBody>
                  <a:tcPr marL="9525" marR="9525" marT="9525" marB="0" anchor="b"/>
                </a:tc>
                <a:tc>
                  <a:txBody>
                    <a:bodyPr/>
                    <a:lstStyle/>
                    <a:p>
                      <a:pPr algn="ctr" fontAlgn="b"/>
                      <a:r>
                        <a:rPr lang="en-US" sz="1800" u="none" strike="noStrike" dirty="0">
                          <a:effectLst/>
                        </a:rPr>
                        <a:t>+9</a:t>
                      </a:r>
                      <a:endParaRPr lang="en-US" sz="1800" b="0" i="0" u="none" strike="noStrike" dirty="0">
                        <a:effectLst/>
                        <a:latin typeface="Arial Narrow" panose="020B0606020202030204" pitchFamily="34" charset="0"/>
                      </a:endParaRPr>
                    </a:p>
                  </a:txBody>
                  <a:tcPr marL="9525" marR="9525" marT="9525" marB="0" anchor="b">
                    <a:solidFill>
                      <a:srgbClr val="D1FFD9"/>
                    </a:solidFill>
                  </a:tcPr>
                </a:tc>
                <a:extLst>
                  <a:ext uri="{0D108BD9-81ED-4DB2-BD59-A6C34878D82A}">
                    <a16:rowId xmlns:a16="http://schemas.microsoft.com/office/drawing/2014/main" val="1675686925"/>
                  </a:ext>
                </a:extLst>
              </a:tr>
              <a:tr h="348104">
                <a:tc>
                  <a:txBody>
                    <a:bodyPr/>
                    <a:lstStyle/>
                    <a:p>
                      <a:pPr algn="l" fontAlgn="b"/>
                      <a:r>
                        <a:rPr lang="en-US" sz="1800" u="none" strike="noStrike" dirty="0">
                          <a:effectLst/>
                        </a:rPr>
                        <a:t>Gr 6</a:t>
                      </a:r>
                      <a:endParaRPr lang="en-US" sz="1800" b="0" i="0" u="none" strike="noStrike" dirty="0">
                        <a:effectLst/>
                        <a:latin typeface="Arial Narrow" panose="020B0606020202030204" pitchFamily="34" charset="0"/>
                      </a:endParaRPr>
                    </a:p>
                  </a:txBody>
                  <a:tcPr marL="9525" marR="9525" marT="9525" marB="0" anchor="b"/>
                </a:tc>
                <a:tc>
                  <a:txBody>
                    <a:bodyPr/>
                    <a:lstStyle/>
                    <a:p>
                      <a:pPr algn="ctr" fontAlgn="b"/>
                      <a:r>
                        <a:rPr lang="en-US" sz="1800" u="none" strike="noStrike" dirty="0">
                          <a:effectLst/>
                        </a:rPr>
                        <a:t>2,295</a:t>
                      </a:r>
                      <a:endParaRPr lang="en-US" sz="1800" b="0" i="0" u="none" strike="noStrike" dirty="0">
                        <a:effectLst/>
                        <a:latin typeface="Arial Narrow" panose="020B0606020202030204" pitchFamily="34" charset="0"/>
                      </a:endParaRPr>
                    </a:p>
                  </a:txBody>
                  <a:tcPr marL="9525" marR="9525" marT="9525" marB="0" anchor="b"/>
                </a:tc>
                <a:tc>
                  <a:txBody>
                    <a:bodyPr/>
                    <a:lstStyle/>
                    <a:p>
                      <a:pPr algn="ctr" fontAlgn="b"/>
                      <a:r>
                        <a:rPr lang="en-US" sz="1800" u="none" strike="noStrike" dirty="0">
                          <a:effectLst/>
                        </a:rPr>
                        <a:t>+38</a:t>
                      </a:r>
                      <a:endParaRPr lang="en-US" sz="1800" b="0" i="0" u="none" strike="noStrike" dirty="0">
                        <a:effectLst/>
                        <a:latin typeface="Arial Narrow" panose="020B0606020202030204" pitchFamily="34" charset="0"/>
                      </a:endParaRPr>
                    </a:p>
                  </a:txBody>
                  <a:tcPr marL="9525" marR="9525" marT="9525" marB="0" anchor="b">
                    <a:solidFill>
                      <a:srgbClr val="D1FFD9"/>
                    </a:solidFill>
                  </a:tcPr>
                </a:tc>
                <a:extLst>
                  <a:ext uri="{0D108BD9-81ED-4DB2-BD59-A6C34878D82A}">
                    <a16:rowId xmlns:a16="http://schemas.microsoft.com/office/drawing/2014/main" val="2695841654"/>
                  </a:ext>
                </a:extLst>
              </a:tr>
              <a:tr h="348104">
                <a:tc>
                  <a:txBody>
                    <a:bodyPr/>
                    <a:lstStyle/>
                    <a:p>
                      <a:pPr algn="l" fontAlgn="b"/>
                      <a:r>
                        <a:rPr lang="en-US" sz="1800" u="none" strike="noStrike" dirty="0">
                          <a:effectLst/>
                        </a:rPr>
                        <a:t>Gr 7</a:t>
                      </a:r>
                      <a:endParaRPr lang="en-US" sz="1800" b="0" i="0" u="none" strike="noStrike" dirty="0">
                        <a:effectLst/>
                        <a:latin typeface="Arial Narrow" panose="020B0606020202030204" pitchFamily="34" charset="0"/>
                      </a:endParaRPr>
                    </a:p>
                  </a:txBody>
                  <a:tcPr marL="9525" marR="9525" marT="9525" marB="0" anchor="b"/>
                </a:tc>
                <a:tc>
                  <a:txBody>
                    <a:bodyPr/>
                    <a:lstStyle/>
                    <a:p>
                      <a:pPr algn="ctr" fontAlgn="b"/>
                      <a:r>
                        <a:rPr lang="en-US" sz="1800" u="none" strike="noStrike" dirty="0">
                          <a:effectLst/>
                        </a:rPr>
                        <a:t>2,281</a:t>
                      </a:r>
                      <a:endParaRPr lang="en-US" sz="1800" b="0" i="0" u="none" strike="noStrike" dirty="0">
                        <a:effectLst/>
                        <a:latin typeface="Arial Narrow" panose="020B0606020202030204" pitchFamily="34" charset="0"/>
                      </a:endParaRPr>
                    </a:p>
                  </a:txBody>
                  <a:tcPr marL="9525" marR="9525" marT="9525" marB="0" anchor="b"/>
                </a:tc>
                <a:tc>
                  <a:txBody>
                    <a:bodyPr/>
                    <a:lstStyle/>
                    <a:p>
                      <a:pPr lvl="0" algn="ctr">
                        <a:buNone/>
                      </a:pPr>
                      <a:r>
                        <a:rPr lang="en-US" sz="1800" u="none" strike="noStrike" dirty="0">
                          <a:effectLst/>
                        </a:rPr>
                        <a:t>-14</a:t>
                      </a:r>
                      <a:endParaRPr lang="en-US" dirty="0"/>
                    </a:p>
                  </a:txBody>
                  <a:tcPr marL="9525" marR="9525" marT="9525" marB="0" anchor="b">
                    <a:solidFill>
                      <a:schemeClr val="accent2">
                        <a:lumMod val="20000"/>
                        <a:lumOff val="80000"/>
                      </a:schemeClr>
                    </a:solidFill>
                  </a:tcPr>
                </a:tc>
                <a:extLst>
                  <a:ext uri="{0D108BD9-81ED-4DB2-BD59-A6C34878D82A}">
                    <a16:rowId xmlns:a16="http://schemas.microsoft.com/office/drawing/2014/main" val="994244780"/>
                  </a:ext>
                </a:extLst>
              </a:tr>
              <a:tr h="348104">
                <a:tc>
                  <a:txBody>
                    <a:bodyPr/>
                    <a:lstStyle/>
                    <a:p>
                      <a:pPr algn="l" fontAlgn="b"/>
                      <a:r>
                        <a:rPr lang="en-US" sz="1800" u="none" strike="noStrike" dirty="0">
                          <a:effectLst/>
                        </a:rPr>
                        <a:t>Gr 8</a:t>
                      </a:r>
                      <a:endParaRPr lang="en-US" sz="1800" b="0" i="0" u="none" strike="noStrike" dirty="0">
                        <a:effectLst/>
                        <a:latin typeface="Arial Narrow" panose="020B0606020202030204" pitchFamily="34" charset="0"/>
                      </a:endParaRPr>
                    </a:p>
                  </a:txBody>
                  <a:tcPr marL="9525" marR="9525" marT="9525" marB="0" anchor="b"/>
                </a:tc>
                <a:tc>
                  <a:txBody>
                    <a:bodyPr/>
                    <a:lstStyle/>
                    <a:p>
                      <a:pPr algn="ctr" fontAlgn="b"/>
                      <a:r>
                        <a:rPr lang="en-US" sz="1800" u="none" strike="noStrike" dirty="0">
                          <a:effectLst/>
                        </a:rPr>
                        <a:t>2,310</a:t>
                      </a:r>
                      <a:endParaRPr lang="en-US" sz="1800" b="0" i="0" u="none" strike="noStrike" dirty="0">
                        <a:effectLst/>
                        <a:latin typeface="Arial Narrow" panose="020B0606020202030204" pitchFamily="34" charset="0"/>
                      </a:endParaRPr>
                    </a:p>
                  </a:txBody>
                  <a:tcPr marL="9525" marR="9525" marT="9525" marB="0" anchor="b"/>
                </a:tc>
                <a:tc>
                  <a:txBody>
                    <a:bodyPr/>
                    <a:lstStyle/>
                    <a:p>
                      <a:pPr algn="ctr" fontAlgn="b"/>
                      <a:r>
                        <a:rPr lang="en-US" sz="1800" u="none" strike="noStrike" dirty="0">
                          <a:effectLst/>
                        </a:rPr>
                        <a:t>+39</a:t>
                      </a:r>
                    </a:p>
                  </a:txBody>
                  <a:tcPr marL="9525" marR="9525" marT="9525" marB="0" anchor="b">
                    <a:solidFill>
                      <a:srgbClr val="D1FFDB"/>
                    </a:solidFill>
                  </a:tcPr>
                </a:tc>
                <a:extLst>
                  <a:ext uri="{0D108BD9-81ED-4DB2-BD59-A6C34878D82A}">
                    <a16:rowId xmlns:a16="http://schemas.microsoft.com/office/drawing/2014/main" val="135455700"/>
                  </a:ext>
                </a:extLst>
              </a:tr>
              <a:tr h="348104">
                <a:tc>
                  <a:txBody>
                    <a:bodyPr/>
                    <a:lstStyle/>
                    <a:p>
                      <a:pPr algn="l" fontAlgn="b"/>
                      <a:r>
                        <a:rPr lang="en-US" sz="1800" u="none" strike="noStrike" dirty="0">
                          <a:effectLst/>
                        </a:rPr>
                        <a:t>Gr 9</a:t>
                      </a:r>
                      <a:endParaRPr lang="en-US" sz="1800" b="0" i="0" u="none" strike="noStrike" dirty="0">
                        <a:effectLst/>
                        <a:latin typeface="Arial Narrow" panose="020B0606020202030204" pitchFamily="34" charset="0"/>
                      </a:endParaRPr>
                    </a:p>
                  </a:txBody>
                  <a:tcPr marL="9525" marR="9525" marT="9525" marB="0" anchor="b"/>
                </a:tc>
                <a:tc>
                  <a:txBody>
                    <a:bodyPr/>
                    <a:lstStyle/>
                    <a:p>
                      <a:pPr algn="ctr" fontAlgn="b"/>
                      <a:r>
                        <a:rPr lang="en-US" sz="1800" u="none" strike="noStrike" dirty="0">
                          <a:effectLst/>
                        </a:rPr>
                        <a:t>2,340</a:t>
                      </a:r>
                      <a:endParaRPr lang="en-US" sz="1800" b="0" i="0" u="none" strike="noStrike" dirty="0">
                        <a:effectLst/>
                        <a:latin typeface="Arial Narrow" panose="020B0606020202030204" pitchFamily="34" charset="0"/>
                      </a:endParaRPr>
                    </a:p>
                  </a:txBody>
                  <a:tcPr marL="9525" marR="9525" marT="9525" marB="0" anchor="b"/>
                </a:tc>
                <a:tc>
                  <a:txBody>
                    <a:bodyPr/>
                    <a:lstStyle/>
                    <a:p>
                      <a:pPr algn="ctr" fontAlgn="b"/>
                      <a:r>
                        <a:rPr lang="en-US" sz="1800" u="none" strike="noStrike" dirty="0">
                          <a:effectLst/>
                        </a:rPr>
                        <a:t>+30</a:t>
                      </a:r>
                      <a:endParaRPr lang="en-US" sz="1800" b="0" i="0" u="none" strike="noStrike" dirty="0">
                        <a:effectLst/>
                        <a:latin typeface="Arial Narrow" panose="020B0606020202030204" pitchFamily="34" charset="0"/>
                      </a:endParaRPr>
                    </a:p>
                  </a:txBody>
                  <a:tcPr marL="9525" marR="9525" marT="9525" marB="0" anchor="b">
                    <a:solidFill>
                      <a:srgbClr val="D1FFD9"/>
                    </a:solidFill>
                  </a:tcPr>
                </a:tc>
                <a:extLst>
                  <a:ext uri="{0D108BD9-81ED-4DB2-BD59-A6C34878D82A}">
                    <a16:rowId xmlns:a16="http://schemas.microsoft.com/office/drawing/2014/main" val="179637487"/>
                  </a:ext>
                </a:extLst>
              </a:tr>
              <a:tr h="348104">
                <a:tc>
                  <a:txBody>
                    <a:bodyPr/>
                    <a:lstStyle/>
                    <a:p>
                      <a:pPr algn="l" fontAlgn="b"/>
                      <a:r>
                        <a:rPr lang="en-US" sz="1800" u="none" strike="noStrike" dirty="0">
                          <a:effectLst/>
                        </a:rPr>
                        <a:t>Gr 10</a:t>
                      </a:r>
                      <a:endParaRPr lang="en-US" sz="1800" b="0" i="0" u="none" strike="noStrike" dirty="0">
                        <a:effectLst/>
                        <a:latin typeface="Arial Narrow" panose="020B0606020202030204" pitchFamily="34" charset="0"/>
                      </a:endParaRPr>
                    </a:p>
                  </a:txBody>
                  <a:tcPr marL="9525" marR="9525" marT="9525" marB="0" anchor="b"/>
                </a:tc>
                <a:tc>
                  <a:txBody>
                    <a:bodyPr/>
                    <a:lstStyle/>
                    <a:p>
                      <a:pPr algn="ctr" fontAlgn="b"/>
                      <a:r>
                        <a:rPr lang="en-US" sz="1800" u="none" strike="noStrike" dirty="0">
                          <a:effectLst/>
                        </a:rPr>
                        <a:t>2,343</a:t>
                      </a:r>
                      <a:endParaRPr lang="en-US" sz="1800" b="0" i="0" u="none" strike="noStrike" dirty="0">
                        <a:effectLst/>
                        <a:latin typeface="Arial Narrow" panose="020B0606020202030204" pitchFamily="34" charset="0"/>
                      </a:endParaRPr>
                    </a:p>
                  </a:txBody>
                  <a:tcPr marL="9525" marR="9525" marT="9525" marB="0" anchor="b"/>
                </a:tc>
                <a:tc>
                  <a:txBody>
                    <a:bodyPr/>
                    <a:lstStyle/>
                    <a:p>
                      <a:pPr algn="ctr" fontAlgn="b"/>
                      <a:r>
                        <a:rPr lang="en-US" sz="1800" u="none" strike="noStrike" dirty="0">
                          <a:effectLst/>
                        </a:rPr>
                        <a:t>+3</a:t>
                      </a:r>
                    </a:p>
                  </a:txBody>
                  <a:tcPr marL="9525" marR="9525" marT="9525" marB="0" anchor="b">
                    <a:solidFill>
                      <a:srgbClr val="D1FFDB"/>
                    </a:solidFill>
                  </a:tcPr>
                </a:tc>
                <a:extLst>
                  <a:ext uri="{0D108BD9-81ED-4DB2-BD59-A6C34878D82A}">
                    <a16:rowId xmlns:a16="http://schemas.microsoft.com/office/drawing/2014/main" val="3483124850"/>
                  </a:ext>
                </a:extLst>
              </a:tr>
              <a:tr h="348104">
                <a:tc>
                  <a:txBody>
                    <a:bodyPr/>
                    <a:lstStyle/>
                    <a:p>
                      <a:pPr algn="l" fontAlgn="b"/>
                      <a:r>
                        <a:rPr lang="en-US" sz="1800" u="none" strike="noStrike" dirty="0">
                          <a:effectLst/>
                        </a:rPr>
                        <a:t>Gr 11</a:t>
                      </a:r>
                      <a:endParaRPr lang="en-US" sz="1800" b="0" i="0" u="none" strike="noStrike" dirty="0">
                        <a:effectLst/>
                        <a:latin typeface="Arial Narrow" panose="020B0606020202030204" pitchFamily="34" charset="0"/>
                      </a:endParaRPr>
                    </a:p>
                  </a:txBody>
                  <a:tcPr marL="9525" marR="9525" marT="9525" marB="0" anchor="b"/>
                </a:tc>
                <a:tc>
                  <a:txBody>
                    <a:bodyPr/>
                    <a:lstStyle/>
                    <a:p>
                      <a:pPr algn="ctr" fontAlgn="b"/>
                      <a:r>
                        <a:rPr lang="en-US" sz="1800" u="none" strike="noStrike" dirty="0">
                          <a:effectLst/>
                        </a:rPr>
                        <a:t>2,332</a:t>
                      </a:r>
                      <a:endParaRPr lang="en-US" sz="1800" b="0" i="0" u="none" strike="noStrike" dirty="0">
                        <a:effectLst/>
                        <a:latin typeface="Arial Narrow" panose="020B0606020202030204" pitchFamily="34" charset="0"/>
                      </a:endParaRPr>
                    </a:p>
                  </a:txBody>
                  <a:tcPr marL="9525" marR="9525" marT="9525" marB="0" anchor="b"/>
                </a:tc>
                <a:tc>
                  <a:txBody>
                    <a:bodyPr/>
                    <a:lstStyle/>
                    <a:p>
                      <a:pPr algn="ctr" fontAlgn="b"/>
                      <a:r>
                        <a:rPr lang="en-US" sz="1800" u="none" strike="noStrike" dirty="0">
                          <a:effectLst/>
                        </a:rPr>
                        <a:t>-11</a:t>
                      </a:r>
                    </a:p>
                  </a:txBody>
                  <a:tcPr marL="9525" marR="9525" marT="9525" marB="0" anchor="b">
                    <a:solidFill>
                      <a:schemeClr val="accent2">
                        <a:lumMod val="20000"/>
                        <a:lumOff val="80000"/>
                      </a:schemeClr>
                    </a:solidFill>
                  </a:tcPr>
                </a:tc>
                <a:extLst>
                  <a:ext uri="{0D108BD9-81ED-4DB2-BD59-A6C34878D82A}">
                    <a16:rowId xmlns:a16="http://schemas.microsoft.com/office/drawing/2014/main" val="1447630461"/>
                  </a:ext>
                </a:extLst>
              </a:tr>
              <a:tr h="348104">
                <a:tc>
                  <a:txBody>
                    <a:bodyPr/>
                    <a:lstStyle/>
                    <a:p>
                      <a:pPr algn="l" fontAlgn="b"/>
                      <a:r>
                        <a:rPr lang="en-US" sz="1800" u="none" strike="noStrike" dirty="0">
                          <a:effectLst/>
                        </a:rPr>
                        <a:t>Gr 12</a:t>
                      </a:r>
                      <a:endParaRPr lang="en-US" sz="1800" b="0" i="0" u="none" strike="noStrike" dirty="0">
                        <a:effectLst/>
                        <a:latin typeface="Arial Narrow" panose="020B0606020202030204" pitchFamily="34" charset="0"/>
                      </a:endParaRPr>
                    </a:p>
                  </a:txBody>
                  <a:tcPr marL="9525" marR="9525" marT="9525" marB="0" anchor="b"/>
                </a:tc>
                <a:tc>
                  <a:txBody>
                    <a:bodyPr/>
                    <a:lstStyle/>
                    <a:p>
                      <a:pPr algn="ctr" fontAlgn="b"/>
                      <a:r>
                        <a:rPr lang="en-US" sz="1800" u="none" strike="noStrike" dirty="0">
                          <a:effectLst/>
                        </a:rPr>
                        <a:t>2,401</a:t>
                      </a:r>
                      <a:endParaRPr lang="en-US" sz="1800" b="0" i="0" u="none" strike="noStrike" dirty="0">
                        <a:effectLst/>
                        <a:latin typeface="Arial Narrow" panose="020B0606020202030204" pitchFamily="34" charset="0"/>
                      </a:endParaRPr>
                    </a:p>
                  </a:txBody>
                  <a:tcPr marL="9525" marR="9525" marT="9525" marB="0" anchor="b"/>
                </a:tc>
                <a:tc>
                  <a:txBody>
                    <a:bodyPr/>
                    <a:lstStyle/>
                    <a:p>
                      <a:pPr algn="ctr" fontAlgn="b"/>
                      <a:r>
                        <a:rPr lang="en-US" sz="1800" u="none" strike="noStrike" dirty="0">
                          <a:effectLst/>
                        </a:rPr>
                        <a:t>+69</a:t>
                      </a:r>
                    </a:p>
                  </a:txBody>
                  <a:tcPr marL="9525" marR="9525" marT="9525" marB="0" anchor="b">
                    <a:solidFill>
                      <a:srgbClr val="D1FFDB"/>
                    </a:solidFill>
                  </a:tcPr>
                </a:tc>
                <a:extLst>
                  <a:ext uri="{0D108BD9-81ED-4DB2-BD59-A6C34878D82A}">
                    <a16:rowId xmlns:a16="http://schemas.microsoft.com/office/drawing/2014/main" val="713838596"/>
                  </a:ext>
                </a:extLst>
              </a:tr>
              <a:tr h="348104">
                <a:tc>
                  <a:txBody>
                    <a:bodyPr/>
                    <a:lstStyle/>
                    <a:p>
                      <a:pPr algn="l" fontAlgn="b"/>
                      <a:endParaRPr lang="en-US" sz="1800" b="0" i="0" u="none" strike="noStrike" dirty="0">
                        <a:effectLst/>
                        <a:latin typeface="Arial Narrow" panose="020B0606020202030204" pitchFamily="34" charset="0"/>
                      </a:endParaRPr>
                    </a:p>
                  </a:txBody>
                  <a:tcPr marL="9525" marR="9525" marT="9525" marB="0" anchor="b"/>
                </a:tc>
                <a:tc>
                  <a:txBody>
                    <a:bodyPr/>
                    <a:lstStyle/>
                    <a:p>
                      <a:pPr algn="ctr" fontAlgn="b"/>
                      <a:endParaRPr lang="en-US" sz="1800" b="0" i="0" u="none" strike="noStrike" dirty="0">
                        <a:effectLst/>
                        <a:latin typeface="Arial Narrow" panose="020B0606020202030204" pitchFamily="34" charset="0"/>
                      </a:endParaRPr>
                    </a:p>
                  </a:txBody>
                  <a:tcPr marL="9525" marR="9525" marT="9525" marB="0" anchor="b"/>
                </a:tc>
                <a:tc>
                  <a:txBody>
                    <a:bodyPr/>
                    <a:lstStyle/>
                    <a:p>
                      <a:pPr marL="0" algn="ctr" defTabSz="914400" rtl="0" eaLnBrk="1" fontAlgn="b" latinLnBrk="0" hangingPunct="1"/>
                      <a:r>
                        <a:rPr lang="en-US" sz="1800" b="1" kern="1200" dirty="0">
                          <a:solidFill>
                            <a:schemeClr val="lt1"/>
                          </a:solidFill>
                          <a:latin typeface="+mn-lt"/>
                          <a:ea typeface="+mn-ea"/>
                          <a:cs typeface="+mn-cs"/>
                        </a:rPr>
                        <a:t>+188</a:t>
                      </a:r>
                    </a:p>
                  </a:txBody>
                  <a:tcPr marL="9525" marR="9525" marT="9525" marB="0" anchor="ctr">
                    <a:solidFill>
                      <a:schemeClr val="tx1"/>
                    </a:solidFill>
                  </a:tcPr>
                </a:tc>
                <a:extLst>
                  <a:ext uri="{0D108BD9-81ED-4DB2-BD59-A6C34878D82A}">
                    <a16:rowId xmlns:a16="http://schemas.microsoft.com/office/drawing/2014/main" val="1864841224"/>
                  </a:ext>
                </a:extLst>
              </a:tr>
            </a:tbl>
          </a:graphicData>
        </a:graphic>
      </p:graphicFrame>
      <p:sp>
        <p:nvSpPr>
          <p:cNvPr id="9" name="Rectangle 5">
            <a:extLst>
              <a:ext uri="{FF2B5EF4-FFF2-40B4-BE49-F238E27FC236}">
                <a16:creationId xmlns:a16="http://schemas.microsoft.com/office/drawing/2014/main" id="{E296DCE0-58E5-5A06-2F77-7CB9B82CDD34}"/>
              </a:ext>
            </a:extLst>
          </p:cNvPr>
          <p:cNvSpPr>
            <a:spLocks noChangeArrowheads="1"/>
          </p:cNvSpPr>
          <p:nvPr/>
        </p:nvSpPr>
        <p:spPr bwMode="auto">
          <a:xfrm>
            <a:off x="5665554" y="2227170"/>
            <a:ext cx="5841493" cy="3170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eaLnBrk="0" fontAlgn="base" hangingPunct="0">
              <a:spcBef>
                <a:spcPct val="0"/>
              </a:spcBef>
              <a:spcAft>
                <a:spcPct val="0"/>
              </a:spcAft>
              <a:buFont typeface="Arial" panose="020B0604020202020204" pitchFamily="34" charset="0"/>
              <a:buChar char="•"/>
            </a:pPr>
            <a:r>
              <a:rPr lang="en-US" altLang="en-US" sz="2000" dirty="0">
                <a:latin typeface="Arial"/>
                <a:cs typeface="Arial"/>
              </a:rPr>
              <a:t>The class of 2026 gained 188 students.</a:t>
            </a:r>
          </a:p>
          <a:p>
            <a:pPr eaLnBrk="0" fontAlgn="base" hangingPunct="0">
              <a:spcBef>
                <a:spcPct val="0"/>
              </a:spcBef>
              <a:spcAft>
                <a:spcPct val="0"/>
              </a:spcAft>
              <a:buFont typeface="Arial"/>
              <a:buChar char="•"/>
            </a:pPr>
            <a:endParaRPr lang="en-US" altLang="en-US" sz="2000" dirty="0">
              <a:latin typeface="Arial" panose="020B0604020202020204" pitchFamily="34" charset="0"/>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000" b="0" i="0" u="none" strike="noStrike" cap="none" normalizeH="0" baseline="0" dirty="0">
                <a:ln>
                  <a:noFill/>
                </a:ln>
                <a:effectLst/>
                <a:latin typeface="Arial"/>
                <a:cs typeface="Arial"/>
              </a:rPr>
              <a:t>Their </a:t>
            </a:r>
            <a:r>
              <a:rPr lang="en-US" altLang="en-US" sz="2000" dirty="0">
                <a:latin typeface="Arial"/>
                <a:cs typeface="Arial"/>
              </a:rPr>
              <a:t>7th</a:t>
            </a:r>
            <a:r>
              <a:rPr kumimoji="0" lang="en-US" altLang="en-US" sz="2000" b="0" i="0" u="none" strike="noStrike" cap="none" normalizeH="0" baseline="0" dirty="0">
                <a:ln>
                  <a:noFill/>
                </a:ln>
                <a:effectLst/>
                <a:latin typeface="Arial"/>
                <a:cs typeface="Arial"/>
              </a:rPr>
              <a:t> grade year was 2020, which saw an unusual drop likely due to COVID.</a:t>
            </a:r>
            <a:endParaRPr lang="en-US" altLang="en-US" sz="2000" b="0" i="0" u="none" strike="noStrike" cap="none" normalizeH="0" baseline="0" dirty="0">
              <a:ln>
                <a:noFill/>
              </a:ln>
              <a:effectLst/>
              <a:latin typeface="Arial"/>
              <a:cs typeface="Arial"/>
            </a:endParaRPr>
          </a:p>
          <a:p>
            <a:pPr eaLnBrk="0" fontAlgn="base" hangingPunct="0">
              <a:spcBef>
                <a:spcPct val="0"/>
              </a:spcBef>
              <a:spcAft>
                <a:spcPct val="0"/>
              </a:spcAft>
              <a:buFont typeface="Arial"/>
              <a:buChar char="•"/>
            </a:pPr>
            <a:endParaRPr lang="en-US" altLang="en-US" sz="2000" dirty="0">
              <a:latin typeface="Arial" panose="020B0604020202020204" pitchFamily="34" charset="0"/>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000" b="0" i="0" u="none" strike="noStrike" cap="none" normalizeH="0" baseline="0" dirty="0">
                <a:ln>
                  <a:noFill/>
                </a:ln>
                <a:effectLst/>
                <a:latin typeface="Arial"/>
                <a:cs typeface="Arial"/>
              </a:rPr>
              <a:t>Overall, the class of 2025 grew by </a:t>
            </a:r>
            <a:r>
              <a:rPr lang="en-US" altLang="en-US" sz="2000" dirty="0">
                <a:latin typeface="Arial"/>
                <a:cs typeface="Arial"/>
              </a:rPr>
              <a:t>8.5</a:t>
            </a:r>
            <a:r>
              <a:rPr kumimoji="0" lang="en-US" altLang="en-US" sz="2000" b="0" i="0" u="none" strike="noStrike" cap="none" normalizeH="0" baseline="0" dirty="0">
                <a:ln>
                  <a:noFill/>
                </a:ln>
                <a:effectLst/>
                <a:latin typeface="Arial"/>
                <a:cs typeface="Arial"/>
              </a:rPr>
              <a:t>% over the 13 years.</a:t>
            </a:r>
            <a:endParaRPr lang="en-US" altLang="en-US" sz="2000" b="0" i="0" u="none" strike="noStrike" cap="none" normalizeH="0" baseline="0" dirty="0">
              <a:ln>
                <a:noFill/>
              </a:ln>
              <a:effectLst/>
              <a:latin typeface="Arial"/>
              <a:cs typeface="Arial"/>
            </a:endParaRPr>
          </a:p>
          <a:p>
            <a:pPr marL="0" marR="0" lvl="0" indent="0" algn="l" defTabSz="914400" rtl="0" eaLnBrk="0" fontAlgn="base" latinLnBrk="0" hangingPunct="0">
              <a:lnSpc>
                <a:spcPct val="100000"/>
              </a:lnSpc>
              <a:spcBef>
                <a:spcPct val="0"/>
              </a:spcBef>
              <a:spcAft>
                <a:spcPct val="0"/>
              </a:spcAft>
              <a:buClrTx/>
              <a:buSzTx/>
              <a:buFont typeface="Arial"/>
              <a:buChar char="•"/>
              <a:tabLst/>
            </a:pPr>
            <a:endParaRPr lang="en-US" altLang="en-US" sz="20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000" b="0" i="0" u="none" strike="noStrike" cap="none" normalizeH="0" baseline="0" dirty="0">
                <a:ln>
                  <a:noFill/>
                </a:ln>
                <a:solidFill>
                  <a:schemeClr val="tx1"/>
                </a:solidFill>
                <a:effectLst/>
                <a:latin typeface="Arial" panose="020B0604020202020204" pitchFamily="34" charset="0"/>
              </a:rPr>
              <a:t>For comparison, classes in the 2000s grew an average of 24.1% over 13 years.</a:t>
            </a:r>
          </a:p>
        </p:txBody>
      </p:sp>
    </p:spTree>
    <p:extLst>
      <p:ext uri="{BB962C8B-B14F-4D97-AF65-F5344CB8AC3E}">
        <p14:creationId xmlns:p14="http://schemas.microsoft.com/office/powerpoint/2010/main" val="32149002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4DB0D2-4253-78EE-7128-41C5297C636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06D3E64-D88F-4CF1-DAF9-05944FC980B9}"/>
              </a:ext>
            </a:extLst>
          </p:cNvPr>
          <p:cNvSpPr>
            <a:spLocks noGrp="1"/>
          </p:cNvSpPr>
          <p:nvPr>
            <p:ph type="title"/>
          </p:nvPr>
        </p:nvSpPr>
        <p:spPr>
          <a:xfrm>
            <a:off x="838200" y="420343"/>
            <a:ext cx="10515600" cy="733010"/>
          </a:xfrm>
        </p:spPr>
        <p:txBody>
          <a:bodyPr>
            <a:normAutofit fontScale="90000"/>
          </a:bodyPr>
          <a:lstStyle/>
          <a:p>
            <a:r>
              <a:rPr lang="en-US" sz="4400" b="1" dirty="0"/>
              <a:t>2011 Senior Class – Change Over Past 15 </a:t>
            </a:r>
            <a:r>
              <a:rPr lang="en-US" b="1" dirty="0"/>
              <a:t>yrs</a:t>
            </a:r>
            <a:endParaRPr lang="en-US" dirty="0"/>
          </a:p>
        </p:txBody>
      </p:sp>
      <p:graphicFrame>
        <p:nvGraphicFramePr>
          <p:cNvPr id="8" name="Content Placeholder 7">
            <a:extLst>
              <a:ext uri="{FF2B5EF4-FFF2-40B4-BE49-F238E27FC236}">
                <a16:creationId xmlns:a16="http://schemas.microsoft.com/office/drawing/2014/main" id="{AA67E817-5808-652C-8938-3A4F00B76AFF}"/>
              </a:ext>
            </a:extLst>
          </p:cNvPr>
          <p:cNvGraphicFramePr>
            <a:graphicFrameLocks noGrp="1"/>
          </p:cNvGraphicFramePr>
          <p:nvPr>
            <p:ph sz="half" idx="1"/>
            <p:extLst>
              <p:ext uri="{D42A27DB-BD31-4B8C-83A1-F6EECF244321}">
                <p14:modId xmlns:p14="http://schemas.microsoft.com/office/powerpoint/2010/main" val="658542791"/>
              </p:ext>
            </p:extLst>
          </p:nvPr>
        </p:nvGraphicFramePr>
        <p:xfrm>
          <a:off x="2654180" y="1147234"/>
          <a:ext cx="3749040" cy="5431621"/>
        </p:xfrm>
        <a:graphic>
          <a:graphicData uri="http://schemas.openxmlformats.org/drawingml/2006/table">
            <a:tbl>
              <a:tblPr firstRow="1" lastRow="1" bandRow="1">
                <a:tableStyleId>{5C22544A-7EE6-4342-B048-85BDC9FD1C3A}</a:tableStyleId>
              </a:tblPr>
              <a:tblGrid>
                <a:gridCol w="1005840">
                  <a:extLst>
                    <a:ext uri="{9D8B030D-6E8A-4147-A177-3AD203B41FA5}">
                      <a16:colId xmlns:a16="http://schemas.microsoft.com/office/drawing/2014/main" val="918508033"/>
                    </a:ext>
                  </a:extLst>
                </a:gridCol>
                <a:gridCol w="1554480">
                  <a:extLst>
                    <a:ext uri="{9D8B030D-6E8A-4147-A177-3AD203B41FA5}">
                      <a16:colId xmlns:a16="http://schemas.microsoft.com/office/drawing/2014/main" val="3968728596"/>
                    </a:ext>
                  </a:extLst>
                </a:gridCol>
                <a:gridCol w="1188720">
                  <a:extLst>
                    <a:ext uri="{9D8B030D-6E8A-4147-A177-3AD203B41FA5}">
                      <a16:colId xmlns:a16="http://schemas.microsoft.com/office/drawing/2014/main" val="3558017306"/>
                    </a:ext>
                  </a:extLst>
                </a:gridCol>
              </a:tblGrid>
              <a:tr h="531222">
                <a:tc>
                  <a:txBody>
                    <a:bodyPr/>
                    <a:lstStyle/>
                    <a:p>
                      <a:pPr algn="ctr" fontAlgn="b"/>
                      <a:endParaRPr lang="en-US" sz="1800" b="1" i="0" u="none" strike="noStrike" dirty="0">
                        <a:solidFill>
                          <a:schemeClr val="bg1"/>
                        </a:solidFill>
                        <a:effectLst/>
                        <a:latin typeface="Arial Narrow" panose="020B0606020202030204" pitchFamily="34" charset="0"/>
                      </a:endParaRPr>
                    </a:p>
                  </a:txBody>
                  <a:tcPr marL="9525" marR="9525" marT="9525" marB="0" anchor="b">
                    <a:solidFill>
                      <a:schemeClr val="tx1"/>
                    </a:solidFill>
                  </a:tcPr>
                </a:tc>
                <a:tc>
                  <a:txBody>
                    <a:bodyPr/>
                    <a:lstStyle/>
                    <a:p>
                      <a:pPr algn="ctr" fontAlgn="b"/>
                      <a:r>
                        <a:rPr lang="en-US" sz="1800" u="none" strike="noStrike" dirty="0">
                          <a:solidFill>
                            <a:schemeClr val="bg1"/>
                          </a:solidFill>
                          <a:effectLst/>
                        </a:rPr>
                        <a:t>2026 Class Size</a:t>
                      </a:r>
                      <a:endParaRPr lang="en-US" sz="1800" b="1" i="0" u="none" strike="noStrike" dirty="0">
                        <a:solidFill>
                          <a:schemeClr val="bg1"/>
                        </a:solidFill>
                        <a:effectLst/>
                        <a:latin typeface="Arial Narrow" panose="020B0606020202030204" pitchFamily="34" charset="0"/>
                      </a:endParaRPr>
                    </a:p>
                  </a:txBody>
                  <a:tcPr marL="9525" marR="9525" marT="9525" marB="0" anchor="b">
                    <a:solidFill>
                      <a:schemeClr val="tx1"/>
                    </a:solidFill>
                  </a:tcPr>
                </a:tc>
                <a:tc>
                  <a:txBody>
                    <a:bodyPr/>
                    <a:lstStyle/>
                    <a:p>
                      <a:pPr algn="ctr" fontAlgn="b"/>
                      <a:r>
                        <a:rPr lang="en-US" sz="1800" u="none" strike="noStrike" dirty="0">
                          <a:solidFill>
                            <a:schemeClr val="bg1"/>
                          </a:solidFill>
                          <a:effectLst/>
                        </a:rPr>
                        <a:t>Class Change</a:t>
                      </a:r>
                      <a:endParaRPr lang="en-US" sz="1800" b="1" i="0" u="none" strike="noStrike" dirty="0">
                        <a:solidFill>
                          <a:schemeClr val="bg1"/>
                        </a:solidFill>
                        <a:effectLst/>
                        <a:latin typeface="Arial Narrow" panose="020B0606020202030204" pitchFamily="34" charset="0"/>
                      </a:endParaRPr>
                    </a:p>
                  </a:txBody>
                  <a:tcPr marL="9525" marR="9525" marT="9525" marB="0" anchor="b">
                    <a:solidFill>
                      <a:schemeClr val="tx1"/>
                    </a:solidFill>
                  </a:tcPr>
                </a:tc>
                <a:extLst>
                  <a:ext uri="{0D108BD9-81ED-4DB2-BD59-A6C34878D82A}">
                    <a16:rowId xmlns:a16="http://schemas.microsoft.com/office/drawing/2014/main" val="2024997811"/>
                  </a:ext>
                </a:extLst>
              </a:tr>
              <a:tr h="348104">
                <a:tc>
                  <a:txBody>
                    <a:bodyPr/>
                    <a:lstStyle/>
                    <a:p>
                      <a:pPr algn="l" fontAlgn="b"/>
                      <a:r>
                        <a:rPr lang="en-US" sz="1800" u="none" strike="noStrike" dirty="0">
                          <a:effectLst/>
                        </a:rPr>
                        <a:t>Gr K</a:t>
                      </a:r>
                      <a:endParaRPr lang="en-US" sz="1800" b="0" i="0" u="none" strike="noStrike" dirty="0">
                        <a:effectLst/>
                        <a:latin typeface="Arial Narrow" panose="020B0606020202030204" pitchFamily="34" charset="0"/>
                      </a:endParaRPr>
                    </a:p>
                  </a:txBody>
                  <a:tcPr marL="9525" marR="9525" marT="9525" marB="0" anchor="b"/>
                </a:tc>
                <a:tc>
                  <a:txBody>
                    <a:bodyPr/>
                    <a:lstStyle/>
                    <a:p>
                      <a:pPr algn="ctr" fontAlgn="b"/>
                      <a:r>
                        <a:rPr lang="en-US" sz="1800" u="none" strike="noStrike" dirty="0">
                          <a:effectLst/>
                        </a:rPr>
                        <a:t>2,213</a:t>
                      </a:r>
                    </a:p>
                  </a:txBody>
                  <a:tcPr marL="9525" marR="9525" marT="9525" marB="0" anchor="b"/>
                </a:tc>
                <a:tc>
                  <a:txBody>
                    <a:bodyPr/>
                    <a:lstStyle/>
                    <a:p>
                      <a:pPr algn="ctr" fontAlgn="b"/>
                      <a:endParaRPr lang="en-US" sz="1800" u="none" strike="noStrike" dirty="0">
                        <a:effectLst/>
                      </a:endParaRPr>
                    </a:p>
                  </a:txBody>
                  <a:tcPr marL="9525" marR="9525" marT="9525" marB="0" anchor="b"/>
                </a:tc>
                <a:extLst>
                  <a:ext uri="{0D108BD9-81ED-4DB2-BD59-A6C34878D82A}">
                    <a16:rowId xmlns:a16="http://schemas.microsoft.com/office/drawing/2014/main" val="986901762"/>
                  </a:ext>
                </a:extLst>
              </a:tr>
              <a:tr h="348104">
                <a:tc>
                  <a:txBody>
                    <a:bodyPr/>
                    <a:lstStyle/>
                    <a:p>
                      <a:pPr algn="l" fontAlgn="b"/>
                      <a:r>
                        <a:rPr lang="en-US" sz="1800" u="none" strike="noStrike" dirty="0">
                          <a:effectLst/>
                        </a:rPr>
                        <a:t>Gr 1</a:t>
                      </a:r>
                      <a:endParaRPr lang="en-US" sz="1800" b="0" i="0" u="none" strike="noStrike" dirty="0">
                        <a:effectLst/>
                        <a:latin typeface="Arial Narrow" panose="020B0606020202030204" pitchFamily="34" charset="0"/>
                      </a:endParaRPr>
                    </a:p>
                  </a:txBody>
                  <a:tcPr marL="9525" marR="9525" marT="9525" marB="0" anchor="b"/>
                </a:tc>
                <a:tc>
                  <a:txBody>
                    <a:bodyPr/>
                    <a:lstStyle/>
                    <a:p>
                      <a:pPr algn="ctr" fontAlgn="b"/>
                      <a:r>
                        <a:rPr lang="en-US" sz="1800" u="none" strike="noStrike" dirty="0">
                          <a:effectLst/>
                        </a:rPr>
                        <a:t>2,202</a:t>
                      </a:r>
                    </a:p>
                  </a:txBody>
                  <a:tcPr marL="9525" marR="9525" marT="9525" marB="0" anchor="b"/>
                </a:tc>
                <a:tc>
                  <a:txBody>
                    <a:bodyPr/>
                    <a:lstStyle/>
                    <a:p>
                      <a:pPr algn="ctr" fontAlgn="b"/>
                      <a:r>
                        <a:rPr lang="en-US" sz="1800" u="none" strike="noStrike" dirty="0">
                          <a:effectLst/>
                        </a:rPr>
                        <a:t>-11</a:t>
                      </a:r>
                      <a:endParaRPr lang="en-US" dirty="0"/>
                    </a:p>
                  </a:txBody>
                  <a:tcPr marL="9525" marR="9525" marT="9525" marB="0" anchor="b">
                    <a:solidFill>
                      <a:schemeClr val="accent2">
                        <a:lumMod val="20000"/>
                        <a:lumOff val="80000"/>
                      </a:schemeClr>
                    </a:solidFill>
                  </a:tcPr>
                </a:tc>
                <a:extLst>
                  <a:ext uri="{0D108BD9-81ED-4DB2-BD59-A6C34878D82A}">
                    <a16:rowId xmlns:a16="http://schemas.microsoft.com/office/drawing/2014/main" val="1461253420"/>
                  </a:ext>
                </a:extLst>
              </a:tr>
              <a:tr h="348104">
                <a:tc>
                  <a:txBody>
                    <a:bodyPr/>
                    <a:lstStyle/>
                    <a:p>
                      <a:pPr algn="l" fontAlgn="b"/>
                      <a:r>
                        <a:rPr lang="en-US" sz="1800" u="none" strike="noStrike" dirty="0">
                          <a:effectLst/>
                        </a:rPr>
                        <a:t>Gr 2</a:t>
                      </a:r>
                      <a:endParaRPr lang="en-US" sz="1800" b="0" i="0" u="none" strike="noStrike" dirty="0">
                        <a:effectLst/>
                        <a:latin typeface="Arial Narrow" panose="020B0606020202030204" pitchFamily="34" charset="0"/>
                      </a:endParaRPr>
                    </a:p>
                  </a:txBody>
                  <a:tcPr marL="9525" marR="9525" marT="9525" marB="0" anchor="b"/>
                </a:tc>
                <a:tc>
                  <a:txBody>
                    <a:bodyPr/>
                    <a:lstStyle/>
                    <a:p>
                      <a:pPr algn="ctr" fontAlgn="b"/>
                      <a:r>
                        <a:rPr lang="en-US" sz="1800" u="none" strike="noStrike" dirty="0">
                          <a:effectLst/>
                        </a:rPr>
                        <a:t>2,195</a:t>
                      </a:r>
                    </a:p>
                  </a:txBody>
                  <a:tcPr marL="9525" marR="9525" marT="9525" marB="0" anchor="b"/>
                </a:tc>
                <a:tc>
                  <a:txBody>
                    <a:bodyPr/>
                    <a:lstStyle/>
                    <a:p>
                      <a:pPr algn="ctr" fontAlgn="b"/>
                      <a:r>
                        <a:rPr lang="en-US" sz="1800" u="none" strike="noStrike" dirty="0">
                          <a:effectLst/>
                        </a:rPr>
                        <a:t>-7</a:t>
                      </a:r>
                    </a:p>
                  </a:txBody>
                  <a:tcPr marL="9525" marR="9525" marT="9525" marB="0" anchor="b">
                    <a:solidFill>
                      <a:schemeClr val="accent2">
                        <a:lumMod val="20000"/>
                        <a:lumOff val="80000"/>
                      </a:schemeClr>
                    </a:solidFill>
                  </a:tcPr>
                </a:tc>
                <a:extLst>
                  <a:ext uri="{0D108BD9-81ED-4DB2-BD59-A6C34878D82A}">
                    <a16:rowId xmlns:a16="http://schemas.microsoft.com/office/drawing/2014/main" val="204931285"/>
                  </a:ext>
                </a:extLst>
              </a:tr>
              <a:tr h="348104">
                <a:tc>
                  <a:txBody>
                    <a:bodyPr/>
                    <a:lstStyle/>
                    <a:p>
                      <a:pPr algn="l" fontAlgn="b"/>
                      <a:r>
                        <a:rPr lang="en-US" sz="1800" u="none" strike="noStrike" dirty="0">
                          <a:effectLst/>
                        </a:rPr>
                        <a:t>Gr 3</a:t>
                      </a:r>
                      <a:endParaRPr lang="en-US" sz="1800" b="0" i="0" u="none" strike="noStrike" dirty="0">
                        <a:effectLst/>
                        <a:latin typeface="Arial Narrow" panose="020B0606020202030204" pitchFamily="34" charset="0"/>
                      </a:endParaRPr>
                    </a:p>
                  </a:txBody>
                  <a:tcPr marL="9525" marR="9525" marT="9525" marB="0" anchor="b"/>
                </a:tc>
                <a:tc>
                  <a:txBody>
                    <a:bodyPr/>
                    <a:lstStyle/>
                    <a:p>
                      <a:pPr algn="ctr" fontAlgn="b"/>
                      <a:r>
                        <a:rPr lang="en-US" sz="1800" u="none" strike="noStrike" dirty="0">
                          <a:effectLst/>
                        </a:rPr>
                        <a:t>2,207</a:t>
                      </a:r>
                    </a:p>
                  </a:txBody>
                  <a:tcPr marL="9525" marR="9525" marT="9525" marB="0" anchor="b"/>
                </a:tc>
                <a:tc>
                  <a:txBody>
                    <a:bodyPr/>
                    <a:lstStyle/>
                    <a:p>
                      <a:pPr algn="ctr" fontAlgn="b"/>
                      <a:r>
                        <a:rPr lang="en-US" sz="1800" u="none" strike="noStrike" dirty="0">
                          <a:effectLst/>
                        </a:rPr>
                        <a:t>+12</a:t>
                      </a:r>
                    </a:p>
                  </a:txBody>
                  <a:tcPr marL="9525" marR="9525" marT="9525" marB="0" anchor="b">
                    <a:solidFill>
                      <a:srgbClr val="D1FFD9"/>
                    </a:solidFill>
                  </a:tcPr>
                </a:tc>
                <a:extLst>
                  <a:ext uri="{0D108BD9-81ED-4DB2-BD59-A6C34878D82A}">
                    <a16:rowId xmlns:a16="http://schemas.microsoft.com/office/drawing/2014/main" val="3986398419"/>
                  </a:ext>
                </a:extLst>
              </a:tr>
              <a:tr h="348104">
                <a:tc>
                  <a:txBody>
                    <a:bodyPr/>
                    <a:lstStyle/>
                    <a:p>
                      <a:pPr algn="l" fontAlgn="b"/>
                      <a:r>
                        <a:rPr lang="en-US" sz="1800" u="none" strike="noStrike" dirty="0">
                          <a:effectLst/>
                        </a:rPr>
                        <a:t>Gr 4</a:t>
                      </a:r>
                      <a:endParaRPr lang="en-US" sz="1800" b="0" i="0" u="none" strike="noStrike" dirty="0">
                        <a:effectLst/>
                        <a:latin typeface="Arial Narrow" panose="020B0606020202030204" pitchFamily="34" charset="0"/>
                      </a:endParaRPr>
                    </a:p>
                  </a:txBody>
                  <a:tcPr marL="9525" marR="9525" marT="9525" marB="0" anchor="b"/>
                </a:tc>
                <a:tc>
                  <a:txBody>
                    <a:bodyPr/>
                    <a:lstStyle/>
                    <a:p>
                      <a:pPr algn="ctr" fontAlgn="b"/>
                      <a:r>
                        <a:rPr lang="en-US" sz="1800" u="none" strike="noStrike" dirty="0">
                          <a:effectLst/>
                        </a:rPr>
                        <a:t>2,248</a:t>
                      </a:r>
                    </a:p>
                  </a:txBody>
                  <a:tcPr marL="9525" marR="9525" marT="9525" marB="0" anchor="b"/>
                </a:tc>
                <a:tc>
                  <a:txBody>
                    <a:bodyPr/>
                    <a:lstStyle/>
                    <a:p>
                      <a:pPr algn="ctr" fontAlgn="b"/>
                      <a:r>
                        <a:rPr lang="en-US" sz="1800" u="none" strike="noStrike" dirty="0">
                          <a:effectLst/>
                        </a:rPr>
                        <a:t>+41</a:t>
                      </a:r>
                    </a:p>
                  </a:txBody>
                  <a:tcPr marL="9525" marR="9525" marT="9525" marB="0" anchor="b">
                    <a:solidFill>
                      <a:srgbClr val="D1FFD9"/>
                    </a:solidFill>
                  </a:tcPr>
                </a:tc>
                <a:extLst>
                  <a:ext uri="{0D108BD9-81ED-4DB2-BD59-A6C34878D82A}">
                    <a16:rowId xmlns:a16="http://schemas.microsoft.com/office/drawing/2014/main" val="361342889"/>
                  </a:ext>
                </a:extLst>
              </a:tr>
              <a:tr h="348104">
                <a:tc>
                  <a:txBody>
                    <a:bodyPr/>
                    <a:lstStyle/>
                    <a:p>
                      <a:pPr algn="l" fontAlgn="b"/>
                      <a:r>
                        <a:rPr lang="en-US" sz="1800" u="none" strike="noStrike" dirty="0">
                          <a:effectLst/>
                        </a:rPr>
                        <a:t>Gr 5</a:t>
                      </a:r>
                      <a:endParaRPr lang="en-US" sz="1800" b="0" i="0" u="none" strike="noStrike" dirty="0">
                        <a:effectLst/>
                        <a:latin typeface="Arial Narrow" panose="020B0606020202030204" pitchFamily="34" charset="0"/>
                      </a:endParaRPr>
                    </a:p>
                  </a:txBody>
                  <a:tcPr marL="9525" marR="9525" marT="9525" marB="0" anchor="b"/>
                </a:tc>
                <a:tc>
                  <a:txBody>
                    <a:bodyPr/>
                    <a:lstStyle/>
                    <a:p>
                      <a:pPr algn="ctr" fontAlgn="b"/>
                      <a:r>
                        <a:rPr lang="en-US" sz="1800" u="none" strike="noStrike" dirty="0">
                          <a:effectLst/>
                        </a:rPr>
                        <a:t>2,257</a:t>
                      </a:r>
                    </a:p>
                  </a:txBody>
                  <a:tcPr marL="9525" marR="9525" marT="9525" marB="0" anchor="b"/>
                </a:tc>
                <a:tc>
                  <a:txBody>
                    <a:bodyPr/>
                    <a:lstStyle/>
                    <a:p>
                      <a:pPr algn="ctr" fontAlgn="b"/>
                      <a:r>
                        <a:rPr lang="en-US" sz="1800" u="none" strike="noStrike" dirty="0">
                          <a:effectLst/>
                        </a:rPr>
                        <a:t>+9</a:t>
                      </a:r>
                    </a:p>
                  </a:txBody>
                  <a:tcPr marL="9525" marR="9525" marT="9525" marB="0" anchor="b">
                    <a:solidFill>
                      <a:srgbClr val="D1FFD9"/>
                    </a:solidFill>
                  </a:tcPr>
                </a:tc>
                <a:extLst>
                  <a:ext uri="{0D108BD9-81ED-4DB2-BD59-A6C34878D82A}">
                    <a16:rowId xmlns:a16="http://schemas.microsoft.com/office/drawing/2014/main" val="1675686925"/>
                  </a:ext>
                </a:extLst>
              </a:tr>
              <a:tr h="348104">
                <a:tc>
                  <a:txBody>
                    <a:bodyPr/>
                    <a:lstStyle/>
                    <a:p>
                      <a:pPr algn="l" fontAlgn="b"/>
                      <a:r>
                        <a:rPr lang="en-US" sz="1800" u="none" strike="noStrike" dirty="0">
                          <a:effectLst/>
                        </a:rPr>
                        <a:t>Gr 6</a:t>
                      </a:r>
                      <a:endParaRPr lang="en-US" sz="1800" b="0" i="0" u="none" strike="noStrike" dirty="0">
                        <a:effectLst/>
                        <a:latin typeface="Arial Narrow" panose="020B0606020202030204" pitchFamily="34" charset="0"/>
                      </a:endParaRPr>
                    </a:p>
                  </a:txBody>
                  <a:tcPr marL="9525" marR="9525" marT="9525" marB="0" anchor="b"/>
                </a:tc>
                <a:tc>
                  <a:txBody>
                    <a:bodyPr/>
                    <a:lstStyle/>
                    <a:p>
                      <a:pPr algn="ctr" fontAlgn="b"/>
                      <a:r>
                        <a:rPr lang="en-US" sz="1800" u="none" strike="noStrike" dirty="0">
                          <a:effectLst/>
                        </a:rPr>
                        <a:t>2,295</a:t>
                      </a:r>
                    </a:p>
                  </a:txBody>
                  <a:tcPr marL="9525" marR="9525" marT="9525" marB="0" anchor="b"/>
                </a:tc>
                <a:tc>
                  <a:txBody>
                    <a:bodyPr/>
                    <a:lstStyle/>
                    <a:p>
                      <a:pPr algn="ctr" fontAlgn="b"/>
                      <a:r>
                        <a:rPr lang="en-US" sz="1800" u="none" strike="noStrike" dirty="0">
                          <a:effectLst/>
                        </a:rPr>
                        <a:t>+38</a:t>
                      </a:r>
                    </a:p>
                  </a:txBody>
                  <a:tcPr marL="9525" marR="9525" marT="9525" marB="0" anchor="b">
                    <a:solidFill>
                      <a:srgbClr val="D1FFD9"/>
                    </a:solidFill>
                  </a:tcPr>
                </a:tc>
                <a:extLst>
                  <a:ext uri="{0D108BD9-81ED-4DB2-BD59-A6C34878D82A}">
                    <a16:rowId xmlns:a16="http://schemas.microsoft.com/office/drawing/2014/main" val="2695841654"/>
                  </a:ext>
                </a:extLst>
              </a:tr>
              <a:tr h="348104">
                <a:tc>
                  <a:txBody>
                    <a:bodyPr/>
                    <a:lstStyle/>
                    <a:p>
                      <a:pPr algn="l" fontAlgn="b"/>
                      <a:r>
                        <a:rPr lang="en-US" sz="1800" u="none" strike="noStrike" dirty="0">
                          <a:effectLst/>
                        </a:rPr>
                        <a:t>Gr 7</a:t>
                      </a:r>
                      <a:endParaRPr lang="en-US" sz="1800" b="0" i="0" u="none" strike="noStrike" dirty="0">
                        <a:effectLst/>
                        <a:latin typeface="Arial Narrow" panose="020B0606020202030204" pitchFamily="34" charset="0"/>
                      </a:endParaRPr>
                    </a:p>
                  </a:txBody>
                  <a:tcPr marL="9525" marR="9525" marT="9525" marB="0" anchor="b"/>
                </a:tc>
                <a:tc>
                  <a:txBody>
                    <a:bodyPr/>
                    <a:lstStyle/>
                    <a:p>
                      <a:pPr algn="ctr" fontAlgn="b"/>
                      <a:r>
                        <a:rPr lang="en-US" sz="1800" u="none" strike="noStrike" dirty="0">
                          <a:effectLst/>
                        </a:rPr>
                        <a:t>2,281</a:t>
                      </a:r>
                    </a:p>
                  </a:txBody>
                  <a:tcPr marL="9525" marR="9525" marT="9525" marB="0" anchor="b"/>
                </a:tc>
                <a:tc>
                  <a:txBody>
                    <a:bodyPr/>
                    <a:lstStyle/>
                    <a:p>
                      <a:pPr algn="ctr" fontAlgn="b"/>
                      <a:r>
                        <a:rPr lang="en-US" sz="1800" u="none" strike="noStrike" dirty="0">
                          <a:effectLst/>
                        </a:rPr>
                        <a:t>-14</a:t>
                      </a:r>
                    </a:p>
                  </a:txBody>
                  <a:tcPr marL="9525" marR="9525" marT="9525" marB="0" anchor="b">
                    <a:solidFill>
                      <a:schemeClr val="accent2">
                        <a:lumMod val="20000"/>
                        <a:lumOff val="80000"/>
                      </a:schemeClr>
                    </a:solidFill>
                  </a:tcPr>
                </a:tc>
                <a:extLst>
                  <a:ext uri="{0D108BD9-81ED-4DB2-BD59-A6C34878D82A}">
                    <a16:rowId xmlns:a16="http://schemas.microsoft.com/office/drawing/2014/main" val="994244780"/>
                  </a:ext>
                </a:extLst>
              </a:tr>
              <a:tr h="348104">
                <a:tc>
                  <a:txBody>
                    <a:bodyPr/>
                    <a:lstStyle/>
                    <a:p>
                      <a:pPr algn="l" fontAlgn="b"/>
                      <a:r>
                        <a:rPr lang="en-US" sz="1800" u="none" strike="noStrike" dirty="0">
                          <a:effectLst/>
                        </a:rPr>
                        <a:t>Gr 8</a:t>
                      </a:r>
                      <a:endParaRPr lang="en-US" sz="1800" b="0" i="0" u="none" strike="noStrike" dirty="0">
                        <a:effectLst/>
                        <a:latin typeface="Arial Narrow" panose="020B0606020202030204" pitchFamily="34" charset="0"/>
                      </a:endParaRPr>
                    </a:p>
                  </a:txBody>
                  <a:tcPr marL="9525" marR="9525" marT="9525" marB="0" anchor="b"/>
                </a:tc>
                <a:tc>
                  <a:txBody>
                    <a:bodyPr/>
                    <a:lstStyle/>
                    <a:p>
                      <a:pPr algn="ctr" fontAlgn="b"/>
                      <a:r>
                        <a:rPr lang="en-US" sz="1800" u="none" strike="noStrike" dirty="0">
                          <a:effectLst/>
                        </a:rPr>
                        <a:t>2,310</a:t>
                      </a:r>
                    </a:p>
                  </a:txBody>
                  <a:tcPr marL="9525" marR="9525" marT="9525" marB="0" anchor="b"/>
                </a:tc>
                <a:tc>
                  <a:txBody>
                    <a:bodyPr/>
                    <a:lstStyle/>
                    <a:p>
                      <a:pPr algn="ctr" fontAlgn="b"/>
                      <a:r>
                        <a:rPr lang="en-US" sz="1800" u="none" strike="noStrike" dirty="0">
                          <a:effectLst/>
                        </a:rPr>
                        <a:t>+39</a:t>
                      </a:r>
                    </a:p>
                  </a:txBody>
                  <a:tcPr marL="9525" marR="9525" marT="9525" marB="0" anchor="b">
                    <a:solidFill>
                      <a:srgbClr val="D1FFDB"/>
                    </a:solidFill>
                  </a:tcPr>
                </a:tc>
                <a:extLst>
                  <a:ext uri="{0D108BD9-81ED-4DB2-BD59-A6C34878D82A}">
                    <a16:rowId xmlns:a16="http://schemas.microsoft.com/office/drawing/2014/main" val="135455700"/>
                  </a:ext>
                </a:extLst>
              </a:tr>
              <a:tr h="348104">
                <a:tc>
                  <a:txBody>
                    <a:bodyPr/>
                    <a:lstStyle/>
                    <a:p>
                      <a:pPr algn="l" fontAlgn="b"/>
                      <a:r>
                        <a:rPr lang="en-US" sz="1800" u="none" strike="noStrike" dirty="0">
                          <a:effectLst/>
                        </a:rPr>
                        <a:t>Gr 9</a:t>
                      </a:r>
                      <a:endParaRPr lang="en-US" sz="1800" b="0" i="0" u="none" strike="noStrike" dirty="0">
                        <a:effectLst/>
                        <a:latin typeface="Arial Narrow" panose="020B0606020202030204" pitchFamily="34" charset="0"/>
                      </a:endParaRPr>
                    </a:p>
                  </a:txBody>
                  <a:tcPr marL="9525" marR="9525" marT="9525" marB="0" anchor="b"/>
                </a:tc>
                <a:tc>
                  <a:txBody>
                    <a:bodyPr/>
                    <a:lstStyle/>
                    <a:p>
                      <a:pPr algn="ctr" fontAlgn="b"/>
                      <a:r>
                        <a:rPr lang="en-US" sz="1800" u="none" strike="noStrike" dirty="0">
                          <a:effectLst/>
                        </a:rPr>
                        <a:t>2,340</a:t>
                      </a:r>
                    </a:p>
                  </a:txBody>
                  <a:tcPr marL="9525" marR="9525" marT="9525" marB="0" anchor="b"/>
                </a:tc>
                <a:tc>
                  <a:txBody>
                    <a:bodyPr/>
                    <a:lstStyle/>
                    <a:p>
                      <a:pPr algn="ctr" fontAlgn="b"/>
                      <a:r>
                        <a:rPr lang="en-US" sz="1800" u="none" strike="noStrike" dirty="0">
                          <a:effectLst/>
                        </a:rPr>
                        <a:t>+30</a:t>
                      </a:r>
                    </a:p>
                  </a:txBody>
                  <a:tcPr marL="9525" marR="9525" marT="9525" marB="0" anchor="b">
                    <a:solidFill>
                      <a:srgbClr val="D1FFD9"/>
                    </a:solidFill>
                  </a:tcPr>
                </a:tc>
                <a:extLst>
                  <a:ext uri="{0D108BD9-81ED-4DB2-BD59-A6C34878D82A}">
                    <a16:rowId xmlns:a16="http://schemas.microsoft.com/office/drawing/2014/main" val="179637487"/>
                  </a:ext>
                </a:extLst>
              </a:tr>
              <a:tr h="348104">
                <a:tc>
                  <a:txBody>
                    <a:bodyPr/>
                    <a:lstStyle/>
                    <a:p>
                      <a:pPr algn="l" fontAlgn="b"/>
                      <a:r>
                        <a:rPr lang="en-US" sz="1800" u="none" strike="noStrike" dirty="0">
                          <a:effectLst/>
                        </a:rPr>
                        <a:t>Gr 10</a:t>
                      </a:r>
                      <a:endParaRPr lang="en-US" sz="1800" b="0" i="0" u="none" strike="noStrike" dirty="0">
                        <a:effectLst/>
                        <a:latin typeface="Arial Narrow" panose="020B0606020202030204" pitchFamily="34" charset="0"/>
                      </a:endParaRPr>
                    </a:p>
                  </a:txBody>
                  <a:tcPr marL="9525" marR="9525" marT="9525" marB="0" anchor="b"/>
                </a:tc>
                <a:tc>
                  <a:txBody>
                    <a:bodyPr/>
                    <a:lstStyle/>
                    <a:p>
                      <a:pPr algn="ctr" fontAlgn="b"/>
                      <a:r>
                        <a:rPr lang="en-US" sz="1800" u="none" strike="noStrike" dirty="0">
                          <a:effectLst/>
                        </a:rPr>
                        <a:t>2,343</a:t>
                      </a:r>
                    </a:p>
                  </a:txBody>
                  <a:tcPr marL="9525" marR="9525" marT="9525" marB="0" anchor="b"/>
                </a:tc>
                <a:tc>
                  <a:txBody>
                    <a:bodyPr/>
                    <a:lstStyle/>
                    <a:p>
                      <a:pPr algn="ctr" fontAlgn="b"/>
                      <a:r>
                        <a:rPr lang="en-US" sz="1800" u="none" strike="noStrike" dirty="0">
                          <a:effectLst/>
                        </a:rPr>
                        <a:t>+3</a:t>
                      </a:r>
                    </a:p>
                  </a:txBody>
                  <a:tcPr marL="9525" marR="9525" marT="9525" marB="0" anchor="b">
                    <a:solidFill>
                      <a:srgbClr val="D1FFDB"/>
                    </a:solidFill>
                  </a:tcPr>
                </a:tc>
                <a:extLst>
                  <a:ext uri="{0D108BD9-81ED-4DB2-BD59-A6C34878D82A}">
                    <a16:rowId xmlns:a16="http://schemas.microsoft.com/office/drawing/2014/main" val="3483124850"/>
                  </a:ext>
                </a:extLst>
              </a:tr>
              <a:tr h="348104">
                <a:tc>
                  <a:txBody>
                    <a:bodyPr/>
                    <a:lstStyle/>
                    <a:p>
                      <a:pPr algn="l" fontAlgn="b"/>
                      <a:r>
                        <a:rPr lang="en-US" sz="1800" u="none" strike="noStrike" dirty="0">
                          <a:effectLst/>
                        </a:rPr>
                        <a:t>Gr 11</a:t>
                      </a:r>
                      <a:endParaRPr lang="en-US" sz="1800" b="0" i="0" u="none" strike="noStrike" dirty="0">
                        <a:effectLst/>
                        <a:latin typeface="Arial Narrow" panose="020B0606020202030204" pitchFamily="34" charset="0"/>
                      </a:endParaRPr>
                    </a:p>
                  </a:txBody>
                  <a:tcPr marL="9525" marR="9525" marT="9525" marB="0" anchor="b"/>
                </a:tc>
                <a:tc>
                  <a:txBody>
                    <a:bodyPr/>
                    <a:lstStyle/>
                    <a:p>
                      <a:pPr algn="ctr" fontAlgn="b"/>
                      <a:r>
                        <a:rPr lang="en-US" sz="1800" u="none" strike="noStrike" dirty="0">
                          <a:effectLst/>
                        </a:rPr>
                        <a:t>2,332</a:t>
                      </a:r>
                    </a:p>
                  </a:txBody>
                  <a:tcPr marL="9525" marR="9525" marT="9525" marB="0" anchor="b"/>
                </a:tc>
                <a:tc>
                  <a:txBody>
                    <a:bodyPr/>
                    <a:lstStyle/>
                    <a:p>
                      <a:pPr algn="ctr" fontAlgn="b"/>
                      <a:r>
                        <a:rPr lang="en-US" sz="1800" u="none" strike="noStrike" dirty="0">
                          <a:effectLst/>
                        </a:rPr>
                        <a:t>-11</a:t>
                      </a:r>
                    </a:p>
                  </a:txBody>
                  <a:tcPr marL="9525" marR="9525" marT="9525" marB="0" anchor="b">
                    <a:solidFill>
                      <a:schemeClr val="accent2">
                        <a:lumMod val="20000"/>
                        <a:lumOff val="80000"/>
                      </a:schemeClr>
                    </a:solidFill>
                  </a:tcPr>
                </a:tc>
                <a:extLst>
                  <a:ext uri="{0D108BD9-81ED-4DB2-BD59-A6C34878D82A}">
                    <a16:rowId xmlns:a16="http://schemas.microsoft.com/office/drawing/2014/main" val="1447630461"/>
                  </a:ext>
                </a:extLst>
              </a:tr>
              <a:tr h="348104">
                <a:tc>
                  <a:txBody>
                    <a:bodyPr/>
                    <a:lstStyle/>
                    <a:p>
                      <a:pPr algn="l" fontAlgn="b"/>
                      <a:r>
                        <a:rPr lang="en-US" sz="1800" u="none" strike="noStrike" dirty="0">
                          <a:effectLst/>
                        </a:rPr>
                        <a:t>Gr 12</a:t>
                      </a:r>
                      <a:endParaRPr lang="en-US" sz="1800" b="0" i="0" u="none" strike="noStrike" dirty="0">
                        <a:effectLst/>
                        <a:latin typeface="Arial Narrow" panose="020B0606020202030204" pitchFamily="34" charset="0"/>
                      </a:endParaRPr>
                    </a:p>
                  </a:txBody>
                  <a:tcPr marL="9525" marR="9525" marT="9525" marB="0" anchor="b"/>
                </a:tc>
                <a:tc>
                  <a:txBody>
                    <a:bodyPr/>
                    <a:lstStyle/>
                    <a:p>
                      <a:pPr algn="ctr" fontAlgn="b"/>
                      <a:r>
                        <a:rPr lang="en-US" sz="1800" u="none" strike="noStrike" dirty="0">
                          <a:effectLst/>
                        </a:rPr>
                        <a:t>2,401</a:t>
                      </a:r>
                    </a:p>
                  </a:txBody>
                  <a:tcPr marL="9525" marR="9525" marT="9525" marB="0" anchor="b"/>
                </a:tc>
                <a:tc>
                  <a:txBody>
                    <a:bodyPr/>
                    <a:lstStyle/>
                    <a:p>
                      <a:pPr algn="ctr" fontAlgn="b"/>
                      <a:r>
                        <a:rPr lang="en-US" sz="1800" u="none" strike="noStrike" dirty="0">
                          <a:effectLst/>
                        </a:rPr>
                        <a:t>+69</a:t>
                      </a:r>
                    </a:p>
                  </a:txBody>
                  <a:tcPr marL="9525" marR="9525" marT="9525" marB="0" anchor="b">
                    <a:solidFill>
                      <a:srgbClr val="D1FFDB"/>
                    </a:solidFill>
                  </a:tcPr>
                </a:tc>
                <a:extLst>
                  <a:ext uri="{0D108BD9-81ED-4DB2-BD59-A6C34878D82A}">
                    <a16:rowId xmlns:a16="http://schemas.microsoft.com/office/drawing/2014/main" val="713838596"/>
                  </a:ext>
                </a:extLst>
              </a:tr>
              <a:tr h="348104">
                <a:tc>
                  <a:txBody>
                    <a:bodyPr/>
                    <a:lstStyle/>
                    <a:p>
                      <a:pPr algn="l" fontAlgn="b"/>
                      <a:endParaRPr lang="en-US" sz="1800" b="0" i="0" u="none" strike="noStrike" dirty="0">
                        <a:effectLst/>
                        <a:latin typeface="Arial Narrow" panose="020B0606020202030204" pitchFamily="34" charset="0"/>
                      </a:endParaRPr>
                    </a:p>
                  </a:txBody>
                  <a:tcPr marL="9525" marR="9525" marT="9525" marB="0" anchor="b"/>
                </a:tc>
                <a:tc>
                  <a:txBody>
                    <a:bodyPr/>
                    <a:lstStyle/>
                    <a:p>
                      <a:pPr algn="ctr" fontAlgn="b"/>
                      <a:endParaRPr lang="en-US" sz="1800" b="0" i="0" u="none" strike="noStrike" dirty="0">
                        <a:effectLst/>
                        <a:latin typeface="Arial Narrow" panose="020B0606020202030204" pitchFamily="34" charset="0"/>
                      </a:endParaRPr>
                    </a:p>
                  </a:txBody>
                  <a:tcPr marL="9525" marR="9525" marT="9525" marB="0" anchor="b"/>
                </a:tc>
                <a:tc>
                  <a:txBody>
                    <a:bodyPr/>
                    <a:lstStyle/>
                    <a:p>
                      <a:pPr marL="0" algn="ctr" defTabSz="914400" rtl="0" eaLnBrk="1" fontAlgn="b" latinLnBrk="0" hangingPunct="1"/>
                      <a:r>
                        <a:rPr lang="en-US" sz="1800" b="1" kern="1200" dirty="0">
                          <a:solidFill>
                            <a:schemeClr val="lt1"/>
                          </a:solidFill>
                          <a:latin typeface="+mn-lt"/>
                          <a:ea typeface="+mn-ea"/>
                          <a:cs typeface="+mn-cs"/>
                        </a:rPr>
                        <a:t>+188</a:t>
                      </a:r>
                    </a:p>
                  </a:txBody>
                  <a:tcPr marL="9525" marR="9525" marT="9525" marB="0" anchor="ctr">
                    <a:solidFill>
                      <a:schemeClr val="tx1"/>
                    </a:solidFill>
                  </a:tcPr>
                </a:tc>
                <a:extLst>
                  <a:ext uri="{0D108BD9-81ED-4DB2-BD59-A6C34878D82A}">
                    <a16:rowId xmlns:a16="http://schemas.microsoft.com/office/drawing/2014/main" val="1864841224"/>
                  </a:ext>
                </a:extLst>
              </a:tr>
            </a:tbl>
          </a:graphicData>
        </a:graphic>
      </p:graphicFrame>
      <p:graphicFrame>
        <p:nvGraphicFramePr>
          <p:cNvPr id="2" name="Content Placeholder 20">
            <a:extLst>
              <a:ext uri="{FF2B5EF4-FFF2-40B4-BE49-F238E27FC236}">
                <a16:creationId xmlns:a16="http://schemas.microsoft.com/office/drawing/2014/main" id="{481B8687-AB77-3D3B-C18C-91656D8E09E2}"/>
              </a:ext>
            </a:extLst>
          </p:cNvPr>
          <p:cNvGraphicFramePr>
            <a:graphicFrameLocks/>
          </p:cNvGraphicFramePr>
          <p:nvPr/>
        </p:nvGraphicFramePr>
        <p:xfrm>
          <a:off x="6463589" y="1146774"/>
          <a:ext cx="2743200" cy="5422096"/>
        </p:xfrm>
        <a:graphic>
          <a:graphicData uri="http://schemas.openxmlformats.org/drawingml/2006/table">
            <a:tbl>
              <a:tblPr firstRow="1" lastRow="1" bandRow="1">
                <a:tableStyleId>{073A0DAA-6AF3-43AB-8588-CEC1D06C72B9}</a:tableStyleId>
              </a:tblPr>
              <a:tblGrid>
                <a:gridCol w="1554480">
                  <a:extLst>
                    <a:ext uri="{9D8B030D-6E8A-4147-A177-3AD203B41FA5}">
                      <a16:colId xmlns:a16="http://schemas.microsoft.com/office/drawing/2014/main" val="3641678829"/>
                    </a:ext>
                  </a:extLst>
                </a:gridCol>
                <a:gridCol w="1188720">
                  <a:extLst>
                    <a:ext uri="{9D8B030D-6E8A-4147-A177-3AD203B41FA5}">
                      <a16:colId xmlns:a16="http://schemas.microsoft.com/office/drawing/2014/main" val="1681210893"/>
                    </a:ext>
                  </a:extLst>
                </a:gridCol>
              </a:tblGrid>
              <a:tr h="522157">
                <a:tc>
                  <a:txBody>
                    <a:bodyPr/>
                    <a:lstStyle/>
                    <a:p>
                      <a:pPr algn="ctr">
                        <a:buNone/>
                      </a:pPr>
                      <a:r>
                        <a:rPr lang="en-US" dirty="0">
                          <a:effectLst/>
                        </a:rPr>
                        <a:t>2011 Class Size</a:t>
                      </a:r>
                    </a:p>
                  </a:txBody>
                  <a:tcPr marL="0" marR="0" marT="0" marB="0" anchor="ctr"/>
                </a:tc>
                <a:tc>
                  <a:txBody>
                    <a:bodyPr/>
                    <a:lstStyle/>
                    <a:p>
                      <a:pPr algn="ctr">
                        <a:buNone/>
                      </a:pPr>
                      <a:r>
                        <a:rPr lang="en-US" dirty="0">
                          <a:effectLst/>
                        </a:rPr>
                        <a:t>Class Change</a:t>
                      </a:r>
                    </a:p>
                  </a:txBody>
                  <a:tcPr marL="0" marR="0" marT="0" marB="0" anchor="ctr"/>
                </a:tc>
                <a:extLst>
                  <a:ext uri="{0D108BD9-81ED-4DB2-BD59-A6C34878D82A}">
                    <a16:rowId xmlns:a16="http://schemas.microsoft.com/office/drawing/2014/main" val="3305297653"/>
                  </a:ext>
                </a:extLst>
              </a:tr>
              <a:tr h="348104">
                <a:tc>
                  <a:txBody>
                    <a:bodyPr/>
                    <a:lstStyle/>
                    <a:p>
                      <a:pPr algn="ctr"/>
                      <a:r>
                        <a:rPr lang="en-US" dirty="0"/>
                        <a:t>1,364</a:t>
                      </a:r>
                    </a:p>
                  </a:txBody>
                  <a:tcPr marL="0" marR="0" marT="0" marB="0" anchor="ctr"/>
                </a:tc>
                <a:tc>
                  <a:txBody>
                    <a:bodyPr/>
                    <a:lstStyle/>
                    <a:p>
                      <a:pPr algn="ctr"/>
                      <a:endParaRPr lang="en-US" dirty="0"/>
                    </a:p>
                  </a:txBody>
                  <a:tcPr marL="0" marR="0" marT="0" marB="0" anchor="ctr"/>
                </a:tc>
                <a:extLst>
                  <a:ext uri="{0D108BD9-81ED-4DB2-BD59-A6C34878D82A}">
                    <a16:rowId xmlns:a16="http://schemas.microsoft.com/office/drawing/2014/main" val="2450554427"/>
                  </a:ext>
                </a:extLst>
              </a:tr>
              <a:tr h="348104">
                <a:tc>
                  <a:txBody>
                    <a:bodyPr/>
                    <a:lstStyle/>
                    <a:p>
                      <a:pPr algn="ctr">
                        <a:buNone/>
                      </a:pPr>
                      <a:r>
                        <a:rPr lang="en-US" dirty="0">
                          <a:effectLst/>
                        </a:rPr>
                        <a:t>1,534</a:t>
                      </a:r>
                    </a:p>
                  </a:txBody>
                  <a:tcPr marL="0" marR="0" marT="0" marB="0" anchor="ctr"/>
                </a:tc>
                <a:tc>
                  <a:txBody>
                    <a:bodyPr/>
                    <a:lstStyle/>
                    <a:p>
                      <a:pPr algn="ctr">
                        <a:buNone/>
                      </a:pPr>
                      <a:r>
                        <a:rPr lang="en-US" dirty="0">
                          <a:effectLst/>
                        </a:rPr>
                        <a:t>+170</a:t>
                      </a:r>
                    </a:p>
                  </a:txBody>
                  <a:tcPr marL="0" marR="0" marT="0" marB="0" anchor="ctr">
                    <a:solidFill>
                      <a:srgbClr val="D1FFD9"/>
                    </a:solidFill>
                  </a:tcPr>
                </a:tc>
                <a:extLst>
                  <a:ext uri="{0D108BD9-81ED-4DB2-BD59-A6C34878D82A}">
                    <a16:rowId xmlns:a16="http://schemas.microsoft.com/office/drawing/2014/main" val="472888091"/>
                  </a:ext>
                </a:extLst>
              </a:tr>
              <a:tr h="348104">
                <a:tc>
                  <a:txBody>
                    <a:bodyPr/>
                    <a:lstStyle/>
                    <a:p>
                      <a:pPr algn="ctr"/>
                      <a:r>
                        <a:rPr lang="en-US" dirty="0"/>
                        <a:t>1,555</a:t>
                      </a:r>
                    </a:p>
                  </a:txBody>
                  <a:tcPr marL="0" marR="0" marT="0" marB="0" anchor="ctr"/>
                </a:tc>
                <a:tc>
                  <a:txBody>
                    <a:bodyPr/>
                    <a:lstStyle/>
                    <a:p>
                      <a:pPr algn="ctr"/>
                      <a:r>
                        <a:rPr lang="en-US" dirty="0"/>
                        <a:t>+21</a:t>
                      </a:r>
                    </a:p>
                  </a:txBody>
                  <a:tcPr marL="0" marR="0" marT="0" marB="0" anchor="ctr">
                    <a:solidFill>
                      <a:srgbClr val="D1FFD9"/>
                    </a:solidFill>
                  </a:tcPr>
                </a:tc>
                <a:extLst>
                  <a:ext uri="{0D108BD9-81ED-4DB2-BD59-A6C34878D82A}">
                    <a16:rowId xmlns:a16="http://schemas.microsoft.com/office/drawing/2014/main" val="1928558103"/>
                  </a:ext>
                </a:extLst>
              </a:tr>
              <a:tr h="348104">
                <a:tc>
                  <a:txBody>
                    <a:bodyPr/>
                    <a:lstStyle/>
                    <a:p>
                      <a:pPr algn="ctr">
                        <a:buNone/>
                      </a:pPr>
                      <a:r>
                        <a:rPr lang="en-US" dirty="0">
                          <a:effectLst/>
                        </a:rPr>
                        <a:t>1,602</a:t>
                      </a:r>
                    </a:p>
                  </a:txBody>
                  <a:tcPr marL="0" marR="0" marT="0" marB="0" anchor="ctr"/>
                </a:tc>
                <a:tc>
                  <a:txBody>
                    <a:bodyPr/>
                    <a:lstStyle/>
                    <a:p>
                      <a:pPr algn="ctr"/>
                      <a:r>
                        <a:rPr lang="en-US" dirty="0"/>
                        <a:t>+47</a:t>
                      </a:r>
                    </a:p>
                  </a:txBody>
                  <a:tcPr marL="0" marR="0" marT="0" marB="0" anchor="ctr">
                    <a:solidFill>
                      <a:srgbClr val="D1FFD9"/>
                    </a:solidFill>
                  </a:tcPr>
                </a:tc>
                <a:extLst>
                  <a:ext uri="{0D108BD9-81ED-4DB2-BD59-A6C34878D82A}">
                    <a16:rowId xmlns:a16="http://schemas.microsoft.com/office/drawing/2014/main" val="1069773266"/>
                  </a:ext>
                </a:extLst>
              </a:tr>
              <a:tr h="348104">
                <a:tc>
                  <a:txBody>
                    <a:bodyPr/>
                    <a:lstStyle/>
                    <a:p>
                      <a:pPr algn="ctr"/>
                      <a:r>
                        <a:rPr lang="en-US" dirty="0"/>
                        <a:t>1,648</a:t>
                      </a:r>
                    </a:p>
                  </a:txBody>
                  <a:tcPr marL="0" marR="0" marT="0" marB="0" anchor="ctr"/>
                </a:tc>
                <a:tc>
                  <a:txBody>
                    <a:bodyPr/>
                    <a:lstStyle/>
                    <a:p>
                      <a:pPr algn="ctr"/>
                      <a:r>
                        <a:rPr lang="en-US" dirty="0"/>
                        <a:t>+46</a:t>
                      </a:r>
                    </a:p>
                  </a:txBody>
                  <a:tcPr marL="0" marR="0" marT="0" marB="0" anchor="ctr">
                    <a:solidFill>
                      <a:srgbClr val="D1FFD9"/>
                    </a:solidFill>
                  </a:tcPr>
                </a:tc>
                <a:extLst>
                  <a:ext uri="{0D108BD9-81ED-4DB2-BD59-A6C34878D82A}">
                    <a16:rowId xmlns:a16="http://schemas.microsoft.com/office/drawing/2014/main" val="4188819816"/>
                  </a:ext>
                </a:extLst>
              </a:tr>
              <a:tr h="348104">
                <a:tc>
                  <a:txBody>
                    <a:bodyPr/>
                    <a:lstStyle/>
                    <a:p>
                      <a:pPr algn="ctr">
                        <a:buNone/>
                      </a:pPr>
                      <a:r>
                        <a:rPr lang="en-US" dirty="0">
                          <a:effectLst/>
                        </a:rPr>
                        <a:t>1,683</a:t>
                      </a:r>
                    </a:p>
                  </a:txBody>
                  <a:tcPr marL="0" marR="0" marT="0" marB="0" anchor="ctr"/>
                </a:tc>
                <a:tc>
                  <a:txBody>
                    <a:bodyPr/>
                    <a:lstStyle/>
                    <a:p>
                      <a:pPr algn="ctr"/>
                      <a:r>
                        <a:rPr lang="en-US" dirty="0"/>
                        <a:t>+35</a:t>
                      </a:r>
                    </a:p>
                  </a:txBody>
                  <a:tcPr marL="0" marR="0" marT="0" marB="0" anchor="ctr">
                    <a:solidFill>
                      <a:srgbClr val="D1FFD9"/>
                    </a:solidFill>
                  </a:tcPr>
                </a:tc>
                <a:extLst>
                  <a:ext uri="{0D108BD9-81ED-4DB2-BD59-A6C34878D82A}">
                    <a16:rowId xmlns:a16="http://schemas.microsoft.com/office/drawing/2014/main" val="3192865662"/>
                  </a:ext>
                </a:extLst>
              </a:tr>
              <a:tr h="348104">
                <a:tc>
                  <a:txBody>
                    <a:bodyPr/>
                    <a:lstStyle/>
                    <a:p>
                      <a:pPr algn="ctr"/>
                      <a:r>
                        <a:rPr lang="en-US" dirty="0"/>
                        <a:t>1,735</a:t>
                      </a:r>
                    </a:p>
                  </a:txBody>
                  <a:tcPr marL="0" marR="0" marT="0" marB="0" anchor="ctr"/>
                </a:tc>
                <a:tc>
                  <a:txBody>
                    <a:bodyPr/>
                    <a:lstStyle/>
                    <a:p>
                      <a:pPr algn="ctr"/>
                      <a:r>
                        <a:rPr lang="en-US" dirty="0"/>
                        <a:t>+52</a:t>
                      </a:r>
                    </a:p>
                  </a:txBody>
                  <a:tcPr marL="0" marR="0" marT="0" marB="0" anchor="ctr">
                    <a:solidFill>
                      <a:srgbClr val="D1FFD9"/>
                    </a:solidFill>
                  </a:tcPr>
                </a:tc>
                <a:extLst>
                  <a:ext uri="{0D108BD9-81ED-4DB2-BD59-A6C34878D82A}">
                    <a16:rowId xmlns:a16="http://schemas.microsoft.com/office/drawing/2014/main" val="2974599177"/>
                  </a:ext>
                </a:extLst>
              </a:tr>
              <a:tr h="348104">
                <a:tc>
                  <a:txBody>
                    <a:bodyPr/>
                    <a:lstStyle/>
                    <a:p>
                      <a:pPr algn="ctr">
                        <a:buNone/>
                      </a:pPr>
                      <a:r>
                        <a:rPr lang="en-US" dirty="0">
                          <a:effectLst/>
                        </a:rPr>
                        <a:t>1,759</a:t>
                      </a:r>
                    </a:p>
                  </a:txBody>
                  <a:tcPr marL="0" marR="0" marT="0" marB="0" anchor="ctr"/>
                </a:tc>
                <a:tc>
                  <a:txBody>
                    <a:bodyPr/>
                    <a:lstStyle/>
                    <a:p>
                      <a:pPr algn="ctr"/>
                      <a:r>
                        <a:rPr lang="en-US" dirty="0"/>
                        <a:t>+24</a:t>
                      </a:r>
                    </a:p>
                  </a:txBody>
                  <a:tcPr marL="0" marR="0" marT="0" marB="0" anchor="ctr">
                    <a:solidFill>
                      <a:srgbClr val="D1FFD9"/>
                    </a:solidFill>
                  </a:tcPr>
                </a:tc>
                <a:extLst>
                  <a:ext uri="{0D108BD9-81ED-4DB2-BD59-A6C34878D82A}">
                    <a16:rowId xmlns:a16="http://schemas.microsoft.com/office/drawing/2014/main" val="2539973567"/>
                  </a:ext>
                </a:extLst>
              </a:tr>
              <a:tr h="348104">
                <a:tc>
                  <a:txBody>
                    <a:bodyPr/>
                    <a:lstStyle/>
                    <a:p>
                      <a:pPr algn="ctr"/>
                      <a:r>
                        <a:rPr lang="en-US" dirty="0"/>
                        <a:t>1,797</a:t>
                      </a:r>
                    </a:p>
                  </a:txBody>
                  <a:tcPr marL="0" marR="0" marT="0" marB="0" anchor="ctr"/>
                </a:tc>
                <a:tc>
                  <a:txBody>
                    <a:bodyPr/>
                    <a:lstStyle/>
                    <a:p>
                      <a:pPr algn="ctr"/>
                      <a:r>
                        <a:rPr lang="en-US" dirty="0"/>
                        <a:t>+38</a:t>
                      </a:r>
                    </a:p>
                  </a:txBody>
                  <a:tcPr marL="0" marR="0" marT="0" marB="0" anchor="ctr">
                    <a:solidFill>
                      <a:srgbClr val="D1FFD9"/>
                    </a:solidFill>
                  </a:tcPr>
                </a:tc>
                <a:extLst>
                  <a:ext uri="{0D108BD9-81ED-4DB2-BD59-A6C34878D82A}">
                    <a16:rowId xmlns:a16="http://schemas.microsoft.com/office/drawing/2014/main" val="3573833961"/>
                  </a:ext>
                </a:extLst>
              </a:tr>
              <a:tr h="348104">
                <a:tc>
                  <a:txBody>
                    <a:bodyPr/>
                    <a:lstStyle/>
                    <a:p>
                      <a:pPr algn="ctr">
                        <a:buNone/>
                      </a:pPr>
                      <a:r>
                        <a:rPr lang="en-US" dirty="0">
                          <a:effectLst/>
                        </a:rPr>
                        <a:t>1,838</a:t>
                      </a:r>
                    </a:p>
                  </a:txBody>
                  <a:tcPr marL="0" marR="0" marT="0" marB="0" anchor="ctr"/>
                </a:tc>
                <a:tc>
                  <a:txBody>
                    <a:bodyPr/>
                    <a:lstStyle/>
                    <a:p>
                      <a:pPr algn="ctr"/>
                      <a:r>
                        <a:rPr lang="en-US" dirty="0"/>
                        <a:t>+41</a:t>
                      </a:r>
                    </a:p>
                  </a:txBody>
                  <a:tcPr marL="0" marR="0" marT="0" marB="0" anchor="ctr">
                    <a:solidFill>
                      <a:srgbClr val="D1FFD9"/>
                    </a:solidFill>
                  </a:tcPr>
                </a:tc>
                <a:extLst>
                  <a:ext uri="{0D108BD9-81ED-4DB2-BD59-A6C34878D82A}">
                    <a16:rowId xmlns:a16="http://schemas.microsoft.com/office/drawing/2014/main" val="2624960124"/>
                  </a:ext>
                </a:extLst>
              </a:tr>
              <a:tr h="348104">
                <a:tc>
                  <a:txBody>
                    <a:bodyPr/>
                    <a:lstStyle/>
                    <a:p>
                      <a:pPr algn="ctr"/>
                      <a:r>
                        <a:rPr lang="en-US" dirty="0"/>
                        <a:t>1,866</a:t>
                      </a:r>
                    </a:p>
                  </a:txBody>
                  <a:tcPr marL="0" marR="0" marT="0" marB="0" anchor="ctr"/>
                </a:tc>
                <a:tc>
                  <a:txBody>
                    <a:bodyPr/>
                    <a:lstStyle/>
                    <a:p>
                      <a:pPr algn="ctr"/>
                      <a:r>
                        <a:rPr lang="en-US" dirty="0"/>
                        <a:t>+28</a:t>
                      </a:r>
                    </a:p>
                  </a:txBody>
                  <a:tcPr marL="0" marR="0" marT="0" marB="0" anchor="ctr">
                    <a:solidFill>
                      <a:srgbClr val="D1FFD9"/>
                    </a:solidFill>
                  </a:tcPr>
                </a:tc>
                <a:extLst>
                  <a:ext uri="{0D108BD9-81ED-4DB2-BD59-A6C34878D82A}">
                    <a16:rowId xmlns:a16="http://schemas.microsoft.com/office/drawing/2014/main" val="1670476142"/>
                  </a:ext>
                </a:extLst>
              </a:tr>
              <a:tr h="348104">
                <a:tc>
                  <a:txBody>
                    <a:bodyPr/>
                    <a:lstStyle/>
                    <a:p>
                      <a:pPr algn="ctr">
                        <a:buNone/>
                      </a:pPr>
                      <a:r>
                        <a:rPr lang="en-US" dirty="0">
                          <a:effectLst/>
                        </a:rPr>
                        <a:t>1,843</a:t>
                      </a:r>
                    </a:p>
                  </a:txBody>
                  <a:tcPr marL="0" marR="0" marT="0" marB="0" anchor="ctr"/>
                </a:tc>
                <a:tc>
                  <a:txBody>
                    <a:bodyPr/>
                    <a:lstStyle/>
                    <a:p>
                      <a:pPr algn="ctr"/>
                      <a:r>
                        <a:rPr lang="en-US" dirty="0"/>
                        <a:t>-23</a:t>
                      </a:r>
                    </a:p>
                  </a:txBody>
                  <a:tcPr marL="0" marR="0" marT="0" marB="0" anchor="ctr">
                    <a:solidFill>
                      <a:schemeClr val="accent2">
                        <a:lumMod val="20000"/>
                        <a:lumOff val="80000"/>
                      </a:schemeClr>
                    </a:solidFill>
                  </a:tcPr>
                </a:tc>
                <a:extLst>
                  <a:ext uri="{0D108BD9-81ED-4DB2-BD59-A6C34878D82A}">
                    <a16:rowId xmlns:a16="http://schemas.microsoft.com/office/drawing/2014/main" val="2943887577"/>
                  </a:ext>
                </a:extLst>
              </a:tr>
              <a:tr h="348104">
                <a:tc>
                  <a:txBody>
                    <a:bodyPr/>
                    <a:lstStyle/>
                    <a:p>
                      <a:pPr algn="ctr"/>
                      <a:r>
                        <a:rPr lang="en-US" dirty="0"/>
                        <a:t>1,837</a:t>
                      </a:r>
                    </a:p>
                  </a:txBody>
                  <a:tcPr marL="0" marR="0" marT="0" marB="0" anchor="ctr"/>
                </a:tc>
                <a:tc>
                  <a:txBody>
                    <a:bodyPr/>
                    <a:lstStyle/>
                    <a:p>
                      <a:pPr algn="ctr"/>
                      <a:r>
                        <a:rPr lang="en-US" dirty="0"/>
                        <a:t>-6</a:t>
                      </a:r>
                    </a:p>
                  </a:txBody>
                  <a:tcPr marL="0" marR="0" marT="0" marB="0" anchor="ctr">
                    <a:solidFill>
                      <a:schemeClr val="accent2">
                        <a:lumMod val="20000"/>
                        <a:lumOff val="80000"/>
                      </a:schemeClr>
                    </a:solidFill>
                  </a:tcPr>
                </a:tc>
                <a:extLst>
                  <a:ext uri="{0D108BD9-81ED-4DB2-BD59-A6C34878D82A}">
                    <a16:rowId xmlns:a16="http://schemas.microsoft.com/office/drawing/2014/main" val="3389977577"/>
                  </a:ext>
                </a:extLst>
              </a:tr>
              <a:tr h="348104">
                <a:tc>
                  <a:txBody>
                    <a:bodyPr/>
                    <a:lstStyle/>
                    <a:p>
                      <a:pPr algn="ctr"/>
                      <a:endParaRPr lang="en-US" dirty="0"/>
                    </a:p>
                  </a:txBody>
                  <a:tcPr marL="0" marR="0" marT="0" marB="0" anchor="ctr"/>
                </a:tc>
                <a:tc>
                  <a:txBody>
                    <a:bodyPr/>
                    <a:lstStyle/>
                    <a:p>
                      <a:pPr algn="ctr"/>
                      <a:r>
                        <a:rPr lang="en-US" dirty="0"/>
                        <a:t>+473</a:t>
                      </a:r>
                    </a:p>
                  </a:txBody>
                  <a:tcPr marL="0" marR="0" marT="0" marB="0" anchor="ctr"/>
                </a:tc>
                <a:extLst>
                  <a:ext uri="{0D108BD9-81ED-4DB2-BD59-A6C34878D82A}">
                    <a16:rowId xmlns:a16="http://schemas.microsoft.com/office/drawing/2014/main" val="3038245996"/>
                  </a:ext>
                </a:extLst>
              </a:tr>
            </a:tbl>
          </a:graphicData>
        </a:graphic>
      </p:graphicFrame>
      <p:sp>
        <p:nvSpPr>
          <p:cNvPr id="9" name="Rectangle 5">
            <a:extLst>
              <a:ext uri="{FF2B5EF4-FFF2-40B4-BE49-F238E27FC236}">
                <a16:creationId xmlns:a16="http://schemas.microsoft.com/office/drawing/2014/main" id="{98752EBF-8203-1BF1-7FC8-1AB0C5E21A40}"/>
              </a:ext>
            </a:extLst>
          </p:cNvPr>
          <p:cNvSpPr>
            <a:spLocks noChangeArrowheads="1"/>
          </p:cNvSpPr>
          <p:nvPr/>
        </p:nvSpPr>
        <p:spPr bwMode="auto">
          <a:xfrm>
            <a:off x="5665554" y="7276254"/>
            <a:ext cx="5841493"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eaLnBrk="0" fontAlgn="base" hangingPunct="0">
              <a:spcBef>
                <a:spcPct val="0"/>
              </a:spcBef>
              <a:spcAft>
                <a:spcPct val="0"/>
              </a:spcAft>
              <a:buFont typeface="Arial" panose="020B0604020202020204" pitchFamily="34" charset="0"/>
              <a:buChar char="•"/>
            </a:pPr>
            <a:r>
              <a:rPr lang="en-US" altLang="en-US" sz="2000" dirty="0">
                <a:latin typeface="Arial" panose="020B0604020202020204" pitchFamily="34" charset="0"/>
              </a:rPr>
              <a:t>The class of 2025 gained 142 students by 9th grade, but enrollment has declined over the past 3 years.</a:t>
            </a:r>
          </a:p>
          <a:p>
            <a:pPr eaLnBrk="0" fontAlgn="base" hangingPunct="0">
              <a:spcBef>
                <a:spcPct val="0"/>
              </a:spcBef>
              <a:spcAft>
                <a:spcPct val="0"/>
              </a:spcAft>
              <a:buFontTx/>
              <a:buChar char="•"/>
            </a:pPr>
            <a:endParaRPr lang="en-US" altLang="en-US" sz="2000" dirty="0">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000" b="0" i="0" u="none" strike="noStrike" cap="none" normalizeH="0" baseline="0" dirty="0">
                <a:ln>
                  <a:noFill/>
                </a:ln>
                <a:solidFill>
                  <a:schemeClr val="tx1"/>
                </a:solidFill>
                <a:effectLst/>
                <a:latin typeface="Arial" panose="020B0604020202020204" pitchFamily="34" charset="0"/>
              </a:rPr>
              <a:t>Their 8th grade year was 2020, which saw an unusual drop likely due to COVID.</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2000" b="0" i="0" u="none" strike="noStrike" cap="none" normalizeH="0" baseline="0" dirty="0">
              <a:ln>
                <a:noFill/>
              </a:ln>
              <a:solidFill>
                <a:schemeClr val="tx1"/>
              </a:solidFill>
              <a:effectLst/>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000" b="0" i="0" u="none" strike="noStrike" cap="none" normalizeH="0" baseline="0" dirty="0">
                <a:ln>
                  <a:noFill/>
                </a:ln>
                <a:solidFill>
                  <a:schemeClr val="tx1"/>
                </a:solidFill>
                <a:effectLst/>
                <a:latin typeface="Arial" panose="020B0604020202020204" pitchFamily="34" charset="0"/>
              </a:rPr>
              <a:t>Overall, the class of 2025 grew by 4.4% over the 13 years.</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2000" b="0" i="0" u="none" strike="noStrike" cap="none" normalizeH="0" baseline="0" dirty="0">
              <a:ln>
                <a:noFill/>
              </a:ln>
              <a:solidFill>
                <a:schemeClr val="tx1"/>
              </a:solidFill>
              <a:effectLst/>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000" b="0" i="0" u="none" strike="noStrike" cap="none" normalizeH="0" baseline="0" dirty="0">
                <a:ln>
                  <a:noFill/>
                </a:ln>
                <a:solidFill>
                  <a:schemeClr val="tx1"/>
                </a:solidFill>
                <a:effectLst/>
                <a:latin typeface="Arial" panose="020B0604020202020204" pitchFamily="34" charset="0"/>
              </a:rPr>
              <a:t>For comparison, classes in the 2000s grew an average of 24.1% over 13 years.</a:t>
            </a:r>
          </a:p>
        </p:txBody>
      </p:sp>
    </p:spTree>
    <p:extLst>
      <p:ext uri="{BB962C8B-B14F-4D97-AF65-F5344CB8AC3E}">
        <p14:creationId xmlns:p14="http://schemas.microsoft.com/office/powerpoint/2010/main" val="29284581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E40C48-35CF-1B7B-FC33-65B6110F8A8E}"/>
            </a:ext>
          </a:extLst>
        </p:cNvPr>
        <p:cNvGrpSpPr/>
        <p:nvPr/>
      </p:nvGrpSpPr>
      <p:grpSpPr>
        <a:xfrm>
          <a:off x="0" y="0"/>
          <a:ext cx="0" cy="0"/>
          <a:chOff x="0" y="0"/>
          <a:chExt cx="0" cy="0"/>
        </a:xfrm>
      </p:grpSpPr>
      <p:sp>
        <p:nvSpPr>
          <p:cNvPr id="2" name="Title 1" hidden="1">
            <a:extLst>
              <a:ext uri="{FF2B5EF4-FFF2-40B4-BE49-F238E27FC236}">
                <a16:creationId xmlns:a16="http://schemas.microsoft.com/office/drawing/2014/main" id="{C21F280D-78C1-4528-9A93-BDF6BC6B9E9E}"/>
              </a:ext>
            </a:extLst>
          </p:cNvPr>
          <p:cNvSpPr>
            <a:spLocks noGrp="1"/>
          </p:cNvSpPr>
          <p:nvPr>
            <p:ph type="title"/>
          </p:nvPr>
        </p:nvSpPr>
        <p:spPr/>
        <p:txBody>
          <a:bodyPr/>
          <a:lstStyle/>
          <a:p>
            <a:r>
              <a:rPr lang="en-US" dirty="0"/>
              <a:t>New Dwelling Units by Year</a:t>
            </a:r>
          </a:p>
        </p:txBody>
      </p:sp>
      <p:pic>
        <p:nvPicPr>
          <p:cNvPr id="7" name="Picture 6" descr="bar chart showing new dwelling units by year from 2002 to 2025">
            <a:extLst>
              <a:ext uri="{FF2B5EF4-FFF2-40B4-BE49-F238E27FC236}">
                <a16:creationId xmlns:a16="http://schemas.microsoft.com/office/drawing/2014/main" id="{FE7ADDF4-9B93-5C42-C739-F946A4B29C01}"/>
              </a:ext>
            </a:extLst>
          </p:cNvPr>
          <p:cNvPicPr>
            <a:picLocks noChangeAspect="1"/>
          </p:cNvPicPr>
          <p:nvPr/>
        </p:nvPicPr>
        <p:blipFill>
          <a:blip r:embed="rId3"/>
          <a:stretch>
            <a:fillRect/>
          </a:stretch>
        </p:blipFill>
        <p:spPr>
          <a:xfrm>
            <a:off x="353672" y="446048"/>
            <a:ext cx="11865656" cy="6411952"/>
          </a:xfrm>
          <a:prstGeom prst="rect">
            <a:avLst/>
          </a:prstGeom>
        </p:spPr>
      </p:pic>
      <p:sp>
        <p:nvSpPr>
          <p:cNvPr id="5" name="Rectangle: Rounded Corners 4" descr="red bar says &quot;Single Family Homes&quot;">
            <a:extLst>
              <a:ext uri="{FF2B5EF4-FFF2-40B4-BE49-F238E27FC236}">
                <a16:creationId xmlns:a16="http://schemas.microsoft.com/office/drawing/2014/main" id="{AF2A4712-647A-EFFD-1FF3-4310FD027E24}"/>
              </a:ext>
            </a:extLst>
          </p:cNvPr>
          <p:cNvSpPr/>
          <p:nvPr/>
        </p:nvSpPr>
        <p:spPr>
          <a:xfrm>
            <a:off x="1026225" y="6032098"/>
            <a:ext cx="2367185" cy="376015"/>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8CBA8A67-FC5A-0793-039D-87AFA92A9320}"/>
              </a:ext>
            </a:extLst>
          </p:cNvPr>
          <p:cNvSpPr txBox="1"/>
          <p:nvPr/>
        </p:nvSpPr>
        <p:spPr>
          <a:xfrm>
            <a:off x="1078601" y="6041390"/>
            <a:ext cx="2260940" cy="369332"/>
          </a:xfrm>
          <a:prstGeom prst="rect">
            <a:avLst/>
          </a:prstGeom>
          <a:noFill/>
        </p:spPr>
        <p:txBody>
          <a:bodyPr wrap="none" rtlCol="0">
            <a:spAutoFit/>
          </a:bodyPr>
          <a:lstStyle/>
          <a:p>
            <a:r>
              <a:rPr lang="en-US" dirty="0">
                <a:solidFill>
                  <a:schemeClr val="bg1"/>
                </a:solidFill>
              </a:rPr>
              <a:t>Single Family Homes</a:t>
            </a:r>
          </a:p>
        </p:txBody>
      </p:sp>
      <p:cxnSp>
        <p:nvCxnSpPr>
          <p:cNvPr id="3" name="Straight Connector 2">
            <a:extLst>
              <a:ext uri="{FF2B5EF4-FFF2-40B4-BE49-F238E27FC236}">
                <a16:creationId xmlns:a16="http://schemas.microsoft.com/office/drawing/2014/main" id="{143F6560-A898-E610-A3C3-F000EF71FF12}"/>
              </a:ext>
              <a:ext uri="{C183D7F6-B498-43B3-948B-1728B52AA6E4}">
                <adec:decorative xmlns:adec="http://schemas.microsoft.com/office/drawing/2017/decorative" val="1"/>
              </a:ext>
            </a:extLst>
          </p:cNvPr>
          <p:cNvCxnSpPr>
            <a:cxnSpLocks/>
          </p:cNvCxnSpPr>
          <p:nvPr/>
        </p:nvCxnSpPr>
        <p:spPr>
          <a:xfrm>
            <a:off x="3662253" y="5311250"/>
            <a:ext cx="8340906" cy="0"/>
          </a:xfrm>
          <a:prstGeom prst="line">
            <a:avLst/>
          </a:prstGeom>
          <a:ln w="38100">
            <a:prstDash val="sys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53014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D1AE709-C06B-F788-E9E1-A83F8E587721}"/>
              </a:ext>
            </a:extLst>
          </p:cNvPr>
          <p:cNvSpPr>
            <a:spLocks noGrp="1"/>
          </p:cNvSpPr>
          <p:nvPr>
            <p:ph type="title"/>
          </p:nvPr>
        </p:nvSpPr>
        <p:spPr/>
        <p:txBody>
          <a:bodyPr>
            <a:normAutofit/>
          </a:bodyPr>
          <a:lstStyle/>
          <a:p>
            <a:pPr algn="ctr"/>
            <a:r>
              <a:rPr lang="en-US" sz="4000" b="1" dirty="0"/>
              <a:t>Average Sales Prices of Single-family Homes</a:t>
            </a:r>
          </a:p>
        </p:txBody>
      </p:sp>
      <p:graphicFrame>
        <p:nvGraphicFramePr>
          <p:cNvPr id="6" name="Content Placeholder 5" descr="line graph showing increasing sale price of homes from 2016 through 2024 in north Olathe, south Olathe and Lenexa">
            <a:extLst>
              <a:ext uri="{FF2B5EF4-FFF2-40B4-BE49-F238E27FC236}">
                <a16:creationId xmlns:a16="http://schemas.microsoft.com/office/drawing/2014/main" id="{9A3BF687-962F-FA31-15A4-7212B32C057D}"/>
              </a:ext>
            </a:extLst>
          </p:cNvPr>
          <p:cNvGraphicFramePr>
            <a:graphicFrameLocks noGrp="1"/>
          </p:cNvGraphicFramePr>
          <p:nvPr>
            <p:ph idx="1"/>
            <p:extLst>
              <p:ext uri="{D42A27DB-BD31-4B8C-83A1-F6EECF244321}">
                <p14:modId xmlns:p14="http://schemas.microsoft.com/office/powerpoint/2010/main" val="1233687328"/>
              </p:ext>
            </p:extLst>
          </p:nvPr>
        </p:nvGraphicFramePr>
        <p:xfrm>
          <a:off x="838200" y="1420009"/>
          <a:ext cx="10515600" cy="475695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608301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87F66E4-641E-FE93-2C0A-C4BAC51BCFB5}"/>
              </a:ext>
            </a:extLst>
          </p:cNvPr>
          <p:cNvSpPr>
            <a:spLocks noGrp="1"/>
          </p:cNvSpPr>
          <p:nvPr>
            <p:ph type="title"/>
          </p:nvPr>
        </p:nvSpPr>
        <p:spPr/>
        <p:txBody>
          <a:bodyPr anchor="ctr">
            <a:normAutofit/>
          </a:bodyPr>
          <a:lstStyle/>
          <a:p>
            <a:r>
              <a:rPr lang="en-US" dirty="0"/>
              <a:t>Aging Population</a:t>
            </a:r>
          </a:p>
        </p:txBody>
      </p:sp>
      <p:sp>
        <p:nvSpPr>
          <p:cNvPr id="7" name="Content Placeholder 6" hidden="1">
            <a:extLst>
              <a:ext uri="{FF2B5EF4-FFF2-40B4-BE49-F238E27FC236}">
                <a16:creationId xmlns:a16="http://schemas.microsoft.com/office/drawing/2014/main" id="{063C9B09-7468-2F91-56F2-34904B329059}"/>
              </a:ext>
            </a:extLst>
          </p:cNvPr>
          <p:cNvSpPr>
            <a:spLocks noGrp="1"/>
          </p:cNvSpPr>
          <p:nvPr>
            <p:ph idx="1"/>
          </p:nvPr>
        </p:nvSpPr>
        <p:spPr/>
        <p:txBody>
          <a:bodyPr/>
          <a:lstStyle/>
          <a:p>
            <a:endParaRPr lang="en-US" dirty="0"/>
          </a:p>
        </p:txBody>
      </p:sp>
      <p:pic>
        <p:nvPicPr>
          <p:cNvPr id="9" name="Picture 8" descr="line graph showing average age of residents in Overland Park, Lenexa and Olathe increasing during the past 10 years">
            <a:extLst>
              <a:ext uri="{FF2B5EF4-FFF2-40B4-BE49-F238E27FC236}">
                <a16:creationId xmlns:a16="http://schemas.microsoft.com/office/drawing/2014/main" id="{6832FA54-B92A-7048-3E92-1EE10F6FD60E}"/>
              </a:ext>
            </a:extLst>
          </p:cNvPr>
          <p:cNvPicPr>
            <a:picLocks noChangeAspect="1"/>
          </p:cNvPicPr>
          <p:nvPr/>
        </p:nvPicPr>
        <p:blipFill>
          <a:blip r:embed="rId3"/>
          <a:stretch>
            <a:fillRect/>
          </a:stretch>
        </p:blipFill>
        <p:spPr>
          <a:xfrm>
            <a:off x="931333" y="1825625"/>
            <a:ext cx="10610093" cy="4087495"/>
          </a:xfrm>
          <a:prstGeom prst="rect">
            <a:avLst/>
          </a:prstGeom>
          <a:ln w="38100" cap="sq">
            <a:solidFill>
              <a:schemeClr val="accent3"/>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0508868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C2BFEB8-0E88-EA31-5208-3C7CA7F205E8}"/>
              </a:ext>
            </a:extLst>
          </p:cNvPr>
          <p:cNvSpPr>
            <a:spLocks noGrp="1"/>
          </p:cNvSpPr>
          <p:nvPr>
            <p:ph type="title"/>
          </p:nvPr>
        </p:nvSpPr>
        <p:spPr>
          <a:xfrm>
            <a:off x="685800" y="533188"/>
            <a:ext cx="10515600" cy="621241"/>
          </a:xfrm>
        </p:spPr>
        <p:txBody>
          <a:bodyPr anchor="ctr">
            <a:normAutofit fontScale="90000"/>
          </a:bodyPr>
          <a:lstStyle/>
          <a:p>
            <a:pPr algn="ctr"/>
            <a:r>
              <a:rPr lang="en-US" sz="4000" b="1" dirty="0"/>
              <a:t>Birth Rates</a:t>
            </a:r>
          </a:p>
        </p:txBody>
      </p:sp>
      <p:pic>
        <p:nvPicPr>
          <p:cNvPr id="6" name="Picture 5" descr="line graph comparing birth rates in Olathe, Lenexa and Overland Park from 1999 through 2024">
            <a:extLst>
              <a:ext uri="{FF2B5EF4-FFF2-40B4-BE49-F238E27FC236}">
                <a16:creationId xmlns:a16="http://schemas.microsoft.com/office/drawing/2014/main" id="{0009012B-496E-D902-7CB5-6094BBBECB5D}"/>
              </a:ext>
            </a:extLst>
          </p:cNvPr>
          <p:cNvPicPr>
            <a:picLocks noChangeAspect="1"/>
          </p:cNvPicPr>
          <p:nvPr/>
        </p:nvPicPr>
        <p:blipFill>
          <a:blip r:embed="rId3"/>
          <a:stretch>
            <a:fillRect/>
          </a:stretch>
        </p:blipFill>
        <p:spPr>
          <a:xfrm>
            <a:off x="244322" y="1050073"/>
            <a:ext cx="12056478" cy="5807927"/>
          </a:xfrm>
          <a:prstGeom prst="rect">
            <a:avLst/>
          </a:prstGeom>
        </p:spPr>
      </p:pic>
      <p:sp>
        <p:nvSpPr>
          <p:cNvPr id="5" name="TextBox 4">
            <a:extLst>
              <a:ext uri="{FF2B5EF4-FFF2-40B4-BE49-F238E27FC236}">
                <a16:creationId xmlns:a16="http://schemas.microsoft.com/office/drawing/2014/main" id="{242CF6F1-AB77-D024-7AD5-F7DE9D43C1CC}"/>
              </a:ext>
            </a:extLst>
          </p:cNvPr>
          <p:cNvSpPr txBox="1"/>
          <p:nvPr/>
        </p:nvSpPr>
        <p:spPr>
          <a:xfrm>
            <a:off x="5742940" y="2475230"/>
            <a:ext cx="3866726" cy="646331"/>
          </a:xfrm>
          <a:prstGeom prst="rect">
            <a:avLst/>
          </a:prstGeom>
          <a:noFill/>
        </p:spPr>
        <p:txBody>
          <a:bodyPr wrap="square" rtlCol="0">
            <a:spAutoFit/>
          </a:bodyPr>
          <a:lstStyle/>
          <a:p>
            <a:r>
              <a:rPr lang="en-US" dirty="0">
                <a:solidFill>
                  <a:srgbClr val="FF0000"/>
                </a:solidFill>
              </a:rPr>
              <a:t>Difference between 19.5 and a 11.1 birth rate is 1,200 kids annually</a:t>
            </a:r>
          </a:p>
        </p:txBody>
      </p:sp>
    </p:spTree>
    <p:extLst>
      <p:ext uri="{BB962C8B-B14F-4D97-AF65-F5344CB8AC3E}">
        <p14:creationId xmlns:p14="http://schemas.microsoft.com/office/powerpoint/2010/main" val="1184550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4019D-3D74-F0F9-6EDE-58428B93EC3F}"/>
              </a:ext>
            </a:extLst>
          </p:cNvPr>
          <p:cNvSpPr>
            <a:spLocks noGrp="1"/>
          </p:cNvSpPr>
          <p:nvPr>
            <p:ph type="title"/>
          </p:nvPr>
        </p:nvSpPr>
        <p:spPr>
          <a:xfrm>
            <a:off x="838200" y="1230767"/>
            <a:ext cx="10515600" cy="2852737"/>
          </a:xfrm>
        </p:spPr>
        <p:txBody>
          <a:bodyPr anchor="b">
            <a:normAutofit/>
          </a:bodyPr>
          <a:lstStyle/>
          <a:p>
            <a:r>
              <a:rPr lang="en-US" b="1" dirty="0"/>
              <a:t>Enrollment Projections for the next five years</a:t>
            </a:r>
          </a:p>
        </p:txBody>
      </p:sp>
      <p:pic>
        <p:nvPicPr>
          <p:cNvPr id="5" name="Picture 4" descr="District logo in background">
            <a:extLst>
              <a:ext uri="{FF2B5EF4-FFF2-40B4-BE49-F238E27FC236}">
                <a16:creationId xmlns:a16="http://schemas.microsoft.com/office/drawing/2014/main" id="{B45BAF58-7DA8-254E-513B-29E5DDEB5F48}"/>
              </a:ext>
            </a:extLst>
          </p:cNvPr>
          <p:cNvPicPr>
            <a:picLocks noChangeAspect="1"/>
          </p:cNvPicPr>
          <p:nvPr/>
        </p:nvPicPr>
        <p:blipFill>
          <a:blip r:embed="rId2">
            <a:alphaModFix amt="8000"/>
            <a:extLst>
              <a:ext uri="{28A0092B-C50C-407E-A947-70E740481C1C}">
                <a14:useLocalDpi xmlns:a14="http://schemas.microsoft.com/office/drawing/2010/main" val="0"/>
              </a:ext>
            </a:extLst>
          </a:blip>
          <a:stretch>
            <a:fillRect/>
          </a:stretch>
        </p:blipFill>
        <p:spPr>
          <a:xfrm>
            <a:off x="5567585" y="-724765"/>
            <a:ext cx="8307530" cy="8307530"/>
          </a:xfrm>
          <a:prstGeom prst="rect">
            <a:avLst/>
          </a:prstGeom>
        </p:spPr>
      </p:pic>
      <p:sp>
        <p:nvSpPr>
          <p:cNvPr id="8" name="Text Placeholder 2" hidden="1">
            <a:extLst>
              <a:ext uri="{FF2B5EF4-FFF2-40B4-BE49-F238E27FC236}">
                <a16:creationId xmlns:a16="http://schemas.microsoft.com/office/drawing/2014/main" id="{EAD58F6D-EDB5-4B6A-77CE-C33C63340E4C}"/>
              </a:ext>
            </a:extLst>
          </p:cNvPr>
          <p:cNvSpPr>
            <a:spLocks noGrp="1"/>
          </p:cNvSpPr>
          <p:nvPr>
            <p:ph type="body" idx="1"/>
          </p:nvPr>
        </p:nvSpPr>
        <p:spPr>
          <a:xfrm>
            <a:off x="831850" y="4589463"/>
            <a:ext cx="10515600" cy="1500187"/>
          </a:xfrm>
        </p:spPr>
        <p:txBody>
          <a:bodyPr/>
          <a:lstStyle/>
          <a:p>
            <a:endParaRPr lang="en-US" dirty="0"/>
          </a:p>
        </p:txBody>
      </p:sp>
    </p:spTree>
    <p:extLst>
      <p:ext uri="{BB962C8B-B14F-4D97-AF65-F5344CB8AC3E}">
        <p14:creationId xmlns:p14="http://schemas.microsoft.com/office/powerpoint/2010/main" val="8480317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9A7B0-7DE3-D0CE-2EB3-AFD6B1CE61FA}"/>
              </a:ext>
            </a:extLst>
          </p:cNvPr>
          <p:cNvSpPr>
            <a:spLocks noGrp="1"/>
          </p:cNvSpPr>
          <p:nvPr>
            <p:ph type="title"/>
          </p:nvPr>
        </p:nvSpPr>
        <p:spPr/>
        <p:txBody>
          <a:bodyPr/>
          <a:lstStyle/>
          <a:p>
            <a:r>
              <a:rPr lang="en-US" dirty="0"/>
              <a:t>Overall District Enrollment Estimate</a:t>
            </a:r>
          </a:p>
        </p:txBody>
      </p:sp>
      <p:graphicFrame>
        <p:nvGraphicFramePr>
          <p:cNvPr id="6" name="Content Placeholder 5" descr="line graph showing district's overall enrollment estimates and actual figures from 2019 through 2029.">
            <a:extLst>
              <a:ext uri="{FF2B5EF4-FFF2-40B4-BE49-F238E27FC236}">
                <a16:creationId xmlns:a16="http://schemas.microsoft.com/office/drawing/2014/main" id="{C723B0B7-8723-4A83-4F7E-8052614B235F}"/>
              </a:ext>
            </a:extLst>
          </p:cNvPr>
          <p:cNvGraphicFramePr>
            <a:graphicFrameLocks noGrp="1"/>
          </p:cNvGraphicFramePr>
          <p:nvPr>
            <p:ph idx="1"/>
            <p:extLst>
              <p:ext uri="{D42A27DB-BD31-4B8C-83A1-F6EECF244321}">
                <p14:modId xmlns:p14="http://schemas.microsoft.com/office/powerpoint/2010/main" val="1743060540"/>
              </p:ext>
            </p:extLst>
          </p:nvPr>
        </p:nvGraphicFramePr>
        <p:xfrm>
          <a:off x="332509" y="1690688"/>
          <a:ext cx="11352810" cy="4802187"/>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2">
            <a:extLst>
              <a:ext uri="{FF2B5EF4-FFF2-40B4-BE49-F238E27FC236}">
                <a16:creationId xmlns:a16="http://schemas.microsoft.com/office/drawing/2014/main" id="{AA3B53F0-83B9-4AFA-FD97-82C970B326F5}"/>
              </a:ext>
              <a:ext uri="{C183D7F6-B498-43B3-948B-1728B52AA6E4}">
                <adec:decorative xmlns:adec="http://schemas.microsoft.com/office/drawing/2017/decorative" val="1"/>
              </a:ext>
            </a:extLst>
          </p:cNvPr>
          <p:cNvSpPr/>
          <p:nvPr/>
        </p:nvSpPr>
        <p:spPr>
          <a:xfrm>
            <a:off x="6977642" y="2545274"/>
            <a:ext cx="871671" cy="2916871"/>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626276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E4040F5-4F37-F3E4-F7D6-2BF63692BC22}"/>
              </a:ext>
            </a:extLst>
          </p:cNvPr>
          <p:cNvSpPr>
            <a:spLocks noGrp="1"/>
          </p:cNvSpPr>
          <p:nvPr>
            <p:ph type="title"/>
          </p:nvPr>
        </p:nvSpPr>
        <p:spPr/>
        <p:txBody>
          <a:bodyPr>
            <a:normAutofit/>
          </a:bodyPr>
          <a:lstStyle/>
          <a:p>
            <a:pPr algn="ctr"/>
            <a:r>
              <a:rPr lang="en-US" sz="4000" b="1" dirty="0"/>
              <a:t>Elementary School 5-Year Enrollment Estimate</a:t>
            </a:r>
          </a:p>
        </p:txBody>
      </p:sp>
      <p:graphicFrame>
        <p:nvGraphicFramePr>
          <p:cNvPr id="4" name="Content Placeholder 3" descr="line graph showing actual and estimated enrollment figures from 2019 through 2029.">
            <a:extLst>
              <a:ext uri="{FF2B5EF4-FFF2-40B4-BE49-F238E27FC236}">
                <a16:creationId xmlns:a16="http://schemas.microsoft.com/office/drawing/2014/main" id="{A0E9154A-12F0-B960-C1E7-C76CC9CC3971}"/>
              </a:ext>
            </a:extLst>
          </p:cNvPr>
          <p:cNvGraphicFramePr>
            <a:graphicFrameLocks noGrp="1"/>
          </p:cNvGraphicFramePr>
          <p:nvPr>
            <p:ph idx="1"/>
            <p:extLst>
              <p:ext uri="{D42A27DB-BD31-4B8C-83A1-F6EECF244321}">
                <p14:modId xmlns:p14="http://schemas.microsoft.com/office/powerpoint/2010/main" val="185961000"/>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3"/>
          </a:graphicData>
        </a:graphic>
      </p:graphicFrame>
      <p:sp>
        <p:nvSpPr>
          <p:cNvPr id="2" name="Rectangle 1">
            <a:extLst>
              <a:ext uri="{FF2B5EF4-FFF2-40B4-BE49-F238E27FC236}">
                <a16:creationId xmlns:a16="http://schemas.microsoft.com/office/drawing/2014/main" id="{FFADFF4A-EA05-68AD-AD41-BCD04B932D4E}"/>
              </a:ext>
              <a:ext uri="{C183D7F6-B498-43B3-948B-1728B52AA6E4}">
                <adec:decorative xmlns:adec="http://schemas.microsoft.com/office/drawing/2017/decorative" val="1"/>
              </a:ext>
            </a:extLst>
          </p:cNvPr>
          <p:cNvSpPr/>
          <p:nvPr/>
        </p:nvSpPr>
        <p:spPr>
          <a:xfrm>
            <a:off x="6810998" y="2307364"/>
            <a:ext cx="871671" cy="3529414"/>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932721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CDD2369-F8A0-3FEE-7617-0547426E2B2F}"/>
              </a:ext>
            </a:extLst>
          </p:cNvPr>
          <p:cNvSpPr>
            <a:spLocks noGrp="1"/>
          </p:cNvSpPr>
          <p:nvPr>
            <p:ph type="title"/>
          </p:nvPr>
        </p:nvSpPr>
        <p:spPr/>
        <p:txBody>
          <a:bodyPr>
            <a:normAutofit/>
          </a:bodyPr>
          <a:lstStyle/>
          <a:p>
            <a:pPr algn="ctr"/>
            <a:r>
              <a:rPr lang="en-US" sz="4000" b="1" dirty="0"/>
              <a:t>Middle School 5-Year Enrollment Estimate</a:t>
            </a:r>
          </a:p>
        </p:txBody>
      </p:sp>
      <p:graphicFrame>
        <p:nvGraphicFramePr>
          <p:cNvPr id="4" name="Content Placeholder 3" descr="line graph showing actual and estimated middle school enrollment numbers for 2019 through 2029.">
            <a:extLst>
              <a:ext uri="{FF2B5EF4-FFF2-40B4-BE49-F238E27FC236}">
                <a16:creationId xmlns:a16="http://schemas.microsoft.com/office/drawing/2014/main" id="{6167F048-C60D-30E1-28E8-CDADEDA5A603}"/>
              </a:ext>
            </a:extLst>
          </p:cNvPr>
          <p:cNvGraphicFramePr>
            <a:graphicFrameLocks noGrp="1"/>
          </p:cNvGraphicFramePr>
          <p:nvPr>
            <p:ph idx="1"/>
            <p:extLst>
              <p:ext uri="{D42A27DB-BD31-4B8C-83A1-F6EECF244321}">
                <p14:modId xmlns:p14="http://schemas.microsoft.com/office/powerpoint/2010/main" val="3187283782"/>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3"/>
          </a:graphicData>
        </a:graphic>
      </p:graphicFrame>
      <p:sp>
        <p:nvSpPr>
          <p:cNvPr id="2" name="Rectangle 1">
            <a:extLst>
              <a:ext uri="{FF2B5EF4-FFF2-40B4-BE49-F238E27FC236}">
                <a16:creationId xmlns:a16="http://schemas.microsoft.com/office/drawing/2014/main" id="{D6E26625-C01B-E719-A158-FBCB1F112E05}"/>
              </a:ext>
              <a:ext uri="{C183D7F6-B498-43B3-948B-1728B52AA6E4}">
                <adec:decorative xmlns:adec="http://schemas.microsoft.com/office/drawing/2017/decorative" val="1"/>
              </a:ext>
            </a:extLst>
          </p:cNvPr>
          <p:cNvSpPr/>
          <p:nvPr/>
        </p:nvSpPr>
        <p:spPr>
          <a:xfrm>
            <a:off x="6781087" y="2307364"/>
            <a:ext cx="871671" cy="3529414"/>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607975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551A5D5-AEF6-43E2-DA2C-7A5BEE5E06E5}"/>
              </a:ext>
            </a:extLst>
          </p:cNvPr>
          <p:cNvSpPr>
            <a:spLocks noGrp="1"/>
          </p:cNvSpPr>
          <p:nvPr>
            <p:ph type="title"/>
          </p:nvPr>
        </p:nvSpPr>
        <p:spPr/>
        <p:txBody>
          <a:bodyPr>
            <a:normAutofit/>
          </a:bodyPr>
          <a:lstStyle/>
          <a:p>
            <a:pPr algn="ctr"/>
            <a:r>
              <a:rPr lang="en-US" sz="4000" b="1" dirty="0"/>
              <a:t>High School 5-Year Enrollment Estimate</a:t>
            </a:r>
          </a:p>
        </p:txBody>
      </p:sp>
      <p:graphicFrame>
        <p:nvGraphicFramePr>
          <p:cNvPr id="4" name="Content Placeholder 3" descr="line graph showing actual and estimated high school enrollment figures for 2019 through 2029">
            <a:extLst>
              <a:ext uri="{FF2B5EF4-FFF2-40B4-BE49-F238E27FC236}">
                <a16:creationId xmlns:a16="http://schemas.microsoft.com/office/drawing/2014/main" id="{2700F340-5938-E9DC-8725-E90AF3AE3638}"/>
              </a:ext>
            </a:extLst>
          </p:cNvPr>
          <p:cNvGraphicFramePr>
            <a:graphicFrameLocks noGrp="1"/>
          </p:cNvGraphicFramePr>
          <p:nvPr>
            <p:ph idx="1"/>
            <p:extLst>
              <p:ext uri="{D42A27DB-BD31-4B8C-83A1-F6EECF244321}">
                <p14:modId xmlns:p14="http://schemas.microsoft.com/office/powerpoint/2010/main" val="2620487544"/>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3"/>
          </a:graphicData>
        </a:graphic>
      </p:graphicFrame>
      <p:sp>
        <p:nvSpPr>
          <p:cNvPr id="2" name="Rectangle 1">
            <a:extLst>
              <a:ext uri="{FF2B5EF4-FFF2-40B4-BE49-F238E27FC236}">
                <a16:creationId xmlns:a16="http://schemas.microsoft.com/office/drawing/2014/main" id="{014C85F7-0AAA-BCEA-1997-95E39C01FE8D}"/>
              </a:ext>
              <a:ext uri="{C183D7F6-B498-43B3-948B-1728B52AA6E4}">
                <adec:decorative xmlns:adec="http://schemas.microsoft.com/office/drawing/2017/decorative" val="1"/>
              </a:ext>
            </a:extLst>
          </p:cNvPr>
          <p:cNvSpPr/>
          <p:nvPr/>
        </p:nvSpPr>
        <p:spPr>
          <a:xfrm>
            <a:off x="6862273" y="1922805"/>
            <a:ext cx="871671" cy="3529414"/>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678956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039A1-0377-0962-FC8D-FBDF1FF3F6DC}"/>
              </a:ext>
            </a:extLst>
          </p:cNvPr>
          <p:cNvSpPr>
            <a:spLocks noGrp="1"/>
          </p:cNvSpPr>
          <p:nvPr>
            <p:ph type="title"/>
          </p:nvPr>
        </p:nvSpPr>
        <p:spPr/>
        <p:txBody>
          <a:bodyPr>
            <a:normAutofit/>
          </a:bodyPr>
          <a:lstStyle/>
          <a:p>
            <a:pPr algn="ctr"/>
            <a:r>
              <a:rPr lang="en-US" sz="4000" b="1" dirty="0"/>
              <a:t>Johnson County Districts Enrollments</a:t>
            </a:r>
          </a:p>
        </p:txBody>
      </p:sp>
      <p:sp>
        <p:nvSpPr>
          <p:cNvPr id="5" name="Content Placeholder 4">
            <a:extLst>
              <a:ext uri="{FF2B5EF4-FFF2-40B4-BE49-F238E27FC236}">
                <a16:creationId xmlns:a16="http://schemas.microsoft.com/office/drawing/2014/main" id="{FAF3266B-ECD3-470C-4185-B22D9A93B5CD}"/>
              </a:ext>
            </a:extLst>
          </p:cNvPr>
          <p:cNvSpPr>
            <a:spLocks noGrp="1"/>
          </p:cNvSpPr>
          <p:nvPr>
            <p:ph idx="1"/>
          </p:nvPr>
        </p:nvSpPr>
        <p:spPr>
          <a:xfrm>
            <a:off x="838200" y="1825625"/>
            <a:ext cx="10515600" cy="841726"/>
          </a:xfrm>
        </p:spPr>
        <p:txBody>
          <a:bodyPr>
            <a:normAutofit lnSpcReduction="10000"/>
          </a:bodyPr>
          <a:lstStyle/>
          <a:p>
            <a:pPr marL="0" indent="0">
              <a:buNone/>
            </a:pPr>
            <a:r>
              <a:rPr lang="en-US" dirty="0"/>
              <a:t>Four of the six Johnson County school districts experienced their peak enrollment in 2019.  Since then:	</a:t>
            </a:r>
          </a:p>
        </p:txBody>
      </p:sp>
      <p:graphicFrame>
        <p:nvGraphicFramePr>
          <p:cNvPr id="4" name="Table 3">
            <a:extLst>
              <a:ext uri="{FF2B5EF4-FFF2-40B4-BE49-F238E27FC236}">
                <a16:creationId xmlns:a16="http://schemas.microsoft.com/office/drawing/2014/main" id="{45AAB75C-ABDE-3A04-9AAB-2722D0ED3467}"/>
              </a:ext>
            </a:extLst>
          </p:cNvPr>
          <p:cNvGraphicFramePr>
            <a:graphicFrameLocks noGrp="1"/>
          </p:cNvGraphicFramePr>
          <p:nvPr>
            <p:extLst>
              <p:ext uri="{D42A27DB-BD31-4B8C-83A1-F6EECF244321}">
                <p14:modId xmlns:p14="http://schemas.microsoft.com/office/powerpoint/2010/main" val="184998176"/>
              </p:ext>
            </p:extLst>
          </p:nvPr>
        </p:nvGraphicFramePr>
        <p:xfrm>
          <a:off x="1410225" y="2667351"/>
          <a:ext cx="9090626" cy="2962320"/>
        </p:xfrm>
        <a:graphic>
          <a:graphicData uri="http://schemas.openxmlformats.org/drawingml/2006/table">
            <a:tbl>
              <a:tblPr firstRow="1" bandRow="1">
                <a:tableStyleId>{5C22544A-7EE6-4342-B048-85BDC9FD1C3A}</a:tableStyleId>
              </a:tblPr>
              <a:tblGrid>
                <a:gridCol w="3280052">
                  <a:extLst>
                    <a:ext uri="{9D8B030D-6E8A-4147-A177-3AD203B41FA5}">
                      <a16:colId xmlns:a16="http://schemas.microsoft.com/office/drawing/2014/main" val="2178297018"/>
                    </a:ext>
                  </a:extLst>
                </a:gridCol>
                <a:gridCol w="3283552">
                  <a:extLst>
                    <a:ext uri="{9D8B030D-6E8A-4147-A177-3AD203B41FA5}">
                      <a16:colId xmlns:a16="http://schemas.microsoft.com/office/drawing/2014/main" val="1096130948"/>
                    </a:ext>
                  </a:extLst>
                </a:gridCol>
                <a:gridCol w="2527022">
                  <a:extLst>
                    <a:ext uri="{9D8B030D-6E8A-4147-A177-3AD203B41FA5}">
                      <a16:colId xmlns:a16="http://schemas.microsoft.com/office/drawing/2014/main" val="3873578027"/>
                    </a:ext>
                  </a:extLst>
                </a:gridCol>
              </a:tblGrid>
              <a:tr h="370290">
                <a:tc>
                  <a:txBody>
                    <a:bodyPr/>
                    <a:lstStyle/>
                    <a:p>
                      <a:pPr marL="0" marR="0">
                        <a:lnSpc>
                          <a:spcPct val="115000"/>
                        </a:lnSpc>
                        <a:spcAft>
                          <a:spcPts val="1000"/>
                        </a:spcAft>
                        <a:buNone/>
                      </a:pPr>
                      <a:r>
                        <a:rPr lang="en-US" sz="1100" dirty="0">
                          <a:effectLst/>
                        </a:rPr>
                        <a:t>District</a:t>
                      </a:r>
                      <a:endParaRPr lang="en-US" sz="11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100" dirty="0">
                          <a:effectLst/>
                        </a:rPr>
                        <a:t>Change in Students</a:t>
                      </a:r>
                      <a:endParaRPr lang="en-US" sz="11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100" dirty="0">
                          <a:effectLst/>
                        </a:rPr>
                        <a:t>Percentage Change</a:t>
                      </a:r>
                      <a:endParaRPr lang="en-US" sz="11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1449951570"/>
                  </a:ext>
                </a:extLst>
              </a:tr>
              <a:tr h="370290">
                <a:tc>
                  <a:txBody>
                    <a:bodyPr/>
                    <a:lstStyle/>
                    <a:p>
                      <a:pPr marL="0" marR="0">
                        <a:lnSpc>
                          <a:spcPct val="115000"/>
                        </a:lnSpc>
                        <a:spcAft>
                          <a:spcPts val="1000"/>
                        </a:spcAft>
                        <a:buNone/>
                      </a:pPr>
                      <a:r>
                        <a:rPr lang="en-US" sz="1600" dirty="0">
                          <a:effectLst/>
                        </a:rPr>
                        <a:t>State of Kansas</a:t>
                      </a:r>
                      <a:endParaRPr lang="en-US" sz="16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600" dirty="0">
                          <a:effectLst/>
                        </a:rPr>
                        <a:t>-15,269 students</a:t>
                      </a:r>
                      <a:endParaRPr lang="en-US" sz="16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600" dirty="0">
                          <a:effectLst/>
                        </a:rPr>
                        <a:t>(-3.1%)</a:t>
                      </a:r>
                      <a:endParaRPr lang="en-US" sz="16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3782188002"/>
                  </a:ext>
                </a:extLst>
              </a:tr>
              <a:tr h="370290">
                <a:tc>
                  <a:txBody>
                    <a:bodyPr/>
                    <a:lstStyle/>
                    <a:p>
                      <a:pPr marL="0" marR="0">
                        <a:lnSpc>
                          <a:spcPct val="115000"/>
                        </a:lnSpc>
                        <a:spcAft>
                          <a:spcPts val="1000"/>
                        </a:spcAft>
                        <a:buNone/>
                      </a:pPr>
                      <a:r>
                        <a:rPr lang="en-US" sz="1600" dirty="0">
                          <a:effectLst/>
                        </a:rPr>
                        <a:t>Blue Valley</a:t>
                      </a:r>
                      <a:endParaRPr lang="en-US" sz="16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600" dirty="0">
                          <a:effectLst/>
                        </a:rPr>
                        <a:t>-637 students</a:t>
                      </a:r>
                      <a:endParaRPr lang="en-US" sz="16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600" dirty="0">
                          <a:effectLst/>
                        </a:rPr>
                        <a:t>(-2.8%)</a:t>
                      </a:r>
                      <a:endParaRPr lang="en-US" sz="16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2269553184"/>
                  </a:ext>
                </a:extLst>
              </a:tr>
              <a:tr h="370290">
                <a:tc>
                  <a:txBody>
                    <a:bodyPr/>
                    <a:lstStyle/>
                    <a:p>
                      <a:pPr marL="0" marR="0">
                        <a:lnSpc>
                          <a:spcPct val="115000"/>
                        </a:lnSpc>
                        <a:spcAft>
                          <a:spcPts val="1000"/>
                        </a:spcAft>
                        <a:buNone/>
                      </a:pPr>
                      <a:r>
                        <a:rPr lang="en-US" sz="1600" dirty="0">
                          <a:effectLst/>
                        </a:rPr>
                        <a:t>De Soto</a:t>
                      </a:r>
                      <a:endParaRPr lang="en-US" sz="16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600" dirty="0">
                          <a:effectLst/>
                        </a:rPr>
                        <a:t>-145 students</a:t>
                      </a:r>
                      <a:endParaRPr lang="en-US" sz="16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600" dirty="0">
                          <a:effectLst/>
                        </a:rPr>
                        <a:t>(-2.0%)</a:t>
                      </a:r>
                      <a:endParaRPr lang="en-US" sz="16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773051194"/>
                  </a:ext>
                </a:extLst>
              </a:tr>
              <a:tr h="370290">
                <a:tc>
                  <a:txBody>
                    <a:bodyPr/>
                    <a:lstStyle/>
                    <a:p>
                      <a:pPr marL="0" marR="0">
                        <a:lnSpc>
                          <a:spcPct val="115000"/>
                        </a:lnSpc>
                        <a:spcAft>
                          <a:spcPts val="1000"/>
                        </a:spcAft>
                        <a:buNone/>
                      </a:pPr>
                      <a:r>
                        <a:rPr lang="en-US" sz="1600" dirty="0">
                          <a:effectLst/>
                        </a:rPr>
                        <a:t>Gardner Edgerton</a:t>
                      </a:r>
                      <a:endParaRPr lang="en-US" sz="16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600" dirty="0">
                          <a:effectLst/>
                        </a:rPr>
                        <a:t>-274 students</a:t>
                      </a:r>
                      <a:endParaRPr lang="en-US" sz="16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600" dirty="0">
                          <a:effectLst/>
                        </a:rPr>
                        <a:t>(-4.5%)</a:t>
                      </a:r>
                      <a:endParaRPr lang="en-US" sz="16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42494383"/>
                  </a:ext>
                </a:extLst>
              </a:tr>
              <a:tr h="370290">
                <a:tc>
                  <a:txBody>
                    <a:bodyPr/>
                    <a:lstStyle/>
                    <a:p>
                      <a:pPr marL="0" marR="0">
                        <a:lnSpc>
                          <a:spcPct val="115000"/>
                        </a:lnSpc>
                        <a:spcAft>
                          <a:spcPts val="1000"/>
                        </a:spcAft>
                        <a:buNone/>
                      </a:pPr>
                      <a:r>
                        <a:rPr lang="en-US" sz="1600" dirty="0">
                          <a:effectLst/>
                        </a:rPr>
                        <a:t>Olathe</a:t>
                      </a:r>
                      <a:endParaRPr lang="en-US" sz="16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600" dirty="0">
                          <a:effectLst/>
                        </a:rPr>
                        <a:t>-1,856 students</a:t>
                      </a:r>
                      <a:endParaRPr lang="en-US" sz="16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600" dirty="0">
                          <a:effectLst/>
                        </a:rPr>
                        <a:t>(-6.2%)</a:t>
                      </a:r>
                      <a:endParaRPr lang="en-US" sz="16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329643823"/>
                  </a:ext>
                </a:extLst>
              </a:tr>
              <a:tr h="370290">
                <a:tc>
                  <a:txBody>
                    <a:bodyPr/>
                    <a:lstStyle/>
                    <a:p>
                      <a:pPr marL="0" marR="0">
                        <a:lnSpc>
                          <a:spcPct val="115000"/>
                        </a:lnSpc>
                        <a:spcAft>
                          <a:spcPts val="1000"/>
                        </a:spcAft>
                        <a:buNone/>
                      </a:pPr>
                      <a:r>
                        <a:rPr lang="en-US" sz="1600" dirty="0">
                          <a:effectLst/>
                        </a:rPr>
                        <a:t>Shawnee Mission</a:t>
                      </a:r>
                      <a:endParaRPr lang="en-US" sz="16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600" dirty="0">
                          <a:effectLst/>
                        </a:rPr>
                        <a:t>-1,545 students</a:t>
                      </a:r>
                      <a:endParaRPr lang="en-US" sz="16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600" dirty="0">
                          <a:effectLst/>
                        </a:rPr>
                        <a:t>(-5.7%)</a:t>
                      </a:r>
                      <a:endParaRPr lang="en-US" sz="16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2156782068"/>
                  </a:ext>
                </a:extLst>
              </a:tr>
              <a:tr h="370290">
                <a:tc>
                  <a:txBody>
                    <a:bodyPr/>
                    <a:lstStyle/>
                    <a:p>
                      <a:pPr marL="0" marR="0">
                        <a:lnSpc>
                          <a:spcPct val="115000"/>
                        </a:lnSpc>
                        <a:spcAft>
                          <a:spcPts val="1000"/>
                        </a:spcAft>
                        <a:buNone/>
                      </a:pPr>
                      <a:r>
                        <a:rPr lang="en-US" sz="1600" dirty="0">
                          <a:effectLst/>
                        </a:rPr>
                        <a:t>Spring Hill</a:t>
                      </a:r>
                      <a:endParaRPr lang="en-US" sz="16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600" dirty="0">
                          <a:effectLst/>
                        </a:rPr>
                        <a:t>+1,391 students</a:t>
                      </a:r>
                      <a:endParaRPr lang="en-US" sz="16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600" dirty="0">
                          <a:effectLst/>
                        </a:rPr>
                        <a:t>(31.4%)</a:t>
                      </a:r>
                      <a:endParaRPr lang="en-US" sz="1600" dirty="0">
                        <a:effectLst/>
                        <a:latin typeface="Cambria" panose="02040503050406030204" pitchFamily="18"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4184708017"/>
                  </a:ext>
                </a:extLst>
              </a:tr>
            </a:tbl>
          </a:graphicData>
        </a:graphic>
      </p:graphicFrame>
      <p:sp>
        <p:nvSpPr>
          <p:cNvPr id="6" name="TextBox 5">
            <a:extLst>
              <a:ext uri="{FF2B5EF4-FFF2-40B4-BE49-F238E27FC236}">
                <a16:creationId xmlns:a16="http://schemas.microsoft.com/office/drawing/2014/main" id="{8E3CEDB5-0380-1D06-5FE5-31B2CF772C54}"/>
              </a:ext>
            </a:extLst>
          </p:cNvPr>
          <p:cNvSpPr txBox="1"/>
          <p:nvPr/>
        </p:nvSpPr>
        <p:spPr>
          <a:xfrm>
            <a:off x="1361066" y="5722374"/>
            <a:ext cx="3415037" cy="307777"/>
          </a:xfrm>
          <a:prstGeom prst="rect">
            <a:avLst/>
          </a:prstGeom>
          <a:noFill/>
        </p:spPr>
        <p:txBody>
          <a:bodyPr wrap="none" rtlCol="0">
            <a:spAutoFit/>
          </a:bodyPr>
          <a:lstStyle/>
          <a:p>
            <a:r>
              <a:rPr lang="en-US" sz="1400" dirty="0"/>
              <a:t>Source:  Kansas Department of Education</a:t>
            </a:r>
          </a:p>
        </p:txBody>
      </p:sp>
    </p:spTree>
    <p:extLst>
      <p:ext uri="{BB962C8B-B14F-4D97-AF65-F5344CB8AC3E}">
        <p14:creationId xmlns:p14="http://schemas.microsoft.com/office/powerpoint/2010/main" val="38834258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AB045A8-9D6F-57FD-8EEB-267ED43B03CB}"/>
              </a:ext>
            </a:extLst>
          </p:cNvPr>
          <p:cNvSpPr>
            <a:spLocks noGrp="1"/>
          </p:cNvSpPr>
          <p:nvPr>
            <p:ph type="title"/>
          </p:nvPr>
        </p:nvSpPr>
        <p:spPr/>
        <p:txBody>
          <a:bodyPr>
            <a:normAutofit/>
          </a:bodyPr>
          <a:lstStyle/>
          <a:p>
            <a:pPr algn="ctr"/>
            <a:r>
              <a:rPr lang="en-US" sz="4000" b="1" dirty="0"/>
              <a:t>Olathe Peer Districts Enrollment Since 2019	</a:t>
            </a:r>
          </a:p>
        </p:txBody>
      </p:sp>
      <p:graphicFrame>
        <p:nvGraphicFramePr>
          <p:cNvPr id="5" name="Table 4">
            <a:extLst>
              <a:ext uri="{FF2B5EF4-FFF2-40B4-BE49-F238E27FC236}">
                <a16:creationId xmlns:a16="http://schemas.microsoft.com/office/drawing/2014/main" id="{700C7ED3-DE71-5AEC-B56A-9D45AAA7AEB8}"/>
              </a:ext>
            </a:extLst>
          </p:cNvPr>
          <p:cNvGraphicFramePr>
            <a:graphicFrameLocks noGrp="1"/>
          </p:cNvGraphicFramePr>
          <p:nvPr/>
        </p:nvGraphicFramePr>
        <p:xfrm>
          <a:off x="1743075" y="1690688"/>
          <a:ext cx="7943230" cy="3692660"/>
        </p:xfrm>
        <a:graphic>
          <a:graphicData uri="http://schemas.openxmlformats.org/drawingml/2006/table">
            <a:tbl>
              <a:tblPr firstRow="1" bandRow="1">
                <a:tableStyleId>{5C22544A-7EE6-4342-B048-85BDC9FD1C3A}</a:tableStyleId>
              </a:tblPr>
              <a:tblGrid>
                <a:gridCol w="4147123">
                  <a:extLst>
                    <a:ext uri="{9D8B030D-6E8A-4147-A177-3AD203B41FA5}">
                      <a16:colId xmlns:a16="http://schemas.microsoft.com/office/drawing/2014/main" val="3862295717"/>
                    </a:ext>
                  </a:extLst>
                </a:gridCol>
                <a:gridCol w="2011680">
                  <a:extLst>
                    <a:ext uri="{9D8B030D-6E8A-4147-A177-3AD203B41FA5}">
                      <a16:colId xmlns:a16="http://schemas.microsoft.com/office/drawing/2014/main" val="4284863524"/>
                    </a:ext>
                  </a:extLst>
                </a:gridCol>
                <a:gridCol w="1784427">
                  <a:extLst>
                    <a:ext uri="{9D8B030D-6E8A-4147-A177-3AD203B41FA5}">
                      <a16:colId xmlns:a16="http://schemas.microsoft.com/office/drawing/2014/main" val="3865513568"/>
                    </a:ext>
                  </a:extLst>
                </a:gridCol>
              </a:tblGrid>
              <a:tr h="593289">
                <a:tc>
                  <a:txBody>
                    <a:bodyPr/>
                    <a:lstStyle/>
                    <a:p>
                      <a:r>
                        <a:rPr lang="en-US" dirty="0"/>
                        <a:t>District</a:t>
                      </a:r>
                    </a:p>
                  </a:txBody>
                  <a:tcPr/>
                </a:tc>
                <a:tc>
                  <a:txBody>
                    <a:bodyPr/>
                    <a:lstStyle/>
                    <a:p>
                      <a:r>
                        <a:rPr lang="en-US" dirty="0"/>
                        <a:t>Students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a:txBody>
                  <a:tcPr/>
                </a:tc>
                <a:extLst>
                  <a:ext uri="{0D108BD9-81ED-4DB2-BD59-A6C34878D82A}">
                    <a16:rowId xmlns:a16="http://schemas.microsoft.com/office/drawing/2014/main" val="1283989284"/>
                  </a:ext>
                </a:extLst>
              </a:tr>
              <a:tr h="593289">
                <a:tc>
                  <a:txBody>
                    <a:bodyPr/>
                    <a:lstStyle/>
                    <a:p>
                      <a:pPr algn="l"/>
                      <a:r>
                        <a:rPr lang="en-US" dirty="0"/>
                        <a:t>Naperville CUSD 203 (IL)</a:t>
                      </a:r>
                    </a:p>
                  </a:txBody>
                  <a:tcPr anchor="ctr"/>
                </a:tc>
                <a:tc>
                  <a:txBody>
                    <a:bodyPr/>
                    <a:lstStyle/>
                    <a:p>
                      <a:pPr algn="ctr"/>
                      <a:r>
                        <a:rPr lang="en-US" dirty="0"/>
                        <a:t>-617</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-3.7%</a:t>
                      </a:r>
                    </a:p>
                  </a:txBody>
                  <a:tcPr anchor="ctr"/>
                </a:tc>
                <a:extLst>
                  <a:ext uri="{0D108BD9-81ED-4DB2-BD59-A6C34878D82A}">
                    <a16:rowId xmlns:a16="http://schemas.microsoft.com/office/drawing/2014/main" val="735403005"/>
                  </a:ext>
                </a:extLst>
              </a:tr>
              <a:tr h="659752">
                <a:tc>
                  <a:txBody>
                    <a:bodyPr/>
                    <a:lstStyle/>
                    <a:p>
                      <a:pPr algn="l"/>
                      <a:r>
                        <a:rPr lang="en-US" dirty="0"/>
                        <a:t>Millard Public Schools (NE)</a:t>
                      </a:r>
                    </a:p>
                  </a:txBody>
                  <a:tcPr anchor="ctr"/>
                </a:tc>
                <a:tc>
                  <a:txBody>
                    <a:bodyPr/>
                    <a:lstStyle/>
                    <a:p>
                      <a:pPr algn="ctr"/>
                      <a:r>
                        <a:rPr lang="en-US" dirty="0"/>
                        <a:t>-785</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-3.2%</a:t>
                      </a:r>
                    </a:p>
                  </a:txBody>
                  <a:tcPr anchor="ctr"/>
                </a:tc>
                <a:extLst>
                  <a:ext uri="{0D108BD9-81ED-4DB2-BD59-A6C34878D82A}">
                    <a16:rowId xmlns:a16="http://schemas.microsoft.com/office/drawing/2014/main" val="3354558227"/>
                  </a:ext>
                </a:extLst>
              </a:tr>
              <a:tr h="593289">
                <a:tc>
                  <a:txBody>
                    <a:bodyPr/>
                    <a:lstStyle/>
                    <a:p>
                      <a:pPr algn="l"/>
                      <a:r>
                        <a:rPr lang="en-US" dirty="0"/>
                        <a:t>Bentonville Schools (AR)</a:t>
                      </a:r>
                    </a:p>
                  </a:txBody>
                  <a:tcPr anchor="ctr"/>
                </a:tc>
                <a:tc>
                  <a:txBody>
                    <a:bodyPr/>
                    <a:lstStyle/>
                    <a:p>
                      <a:pPr algn="ctr"/>
                      <a:r>
                        <a:rPr lang="en-US" dirty="0"/>
                        <a:t>-1,727</a:t>
                      </a:r>
                    </a:p>
                  </a:txBody>
                  <a:tcPr anchor="ctr"/>
                </a:tc>
                <a:tc>
                  <a:txBody>
                    <a:bodyPr/>
                    <a:lstStyle/>
                    <a:p>
                      <a:pPr algn="ctr"/>
                      <a:r>
                        <a:rPr lang="en-US" dirty="0"/>
                        <a:t>-8.8%</a:t>
                      </a:r>
                    </a:p>
                  </a:txBody>
                  <a:tcPr anchor="ctr"/>
                </a:tc>
                <a:extLst>
                  <a:ext uri="{0D108BD9-81ED-4DB2-BD59-A6C34878D82A}">
                    <a16:rowId xmlns:a16="http://schemas.microsoft.com/office/drawing/2014/main" val="112249359"/>
                  </a:ext>
                </a:extLst>
              </a:tr>
              <a:tr h="659752">
                <a:tc>
                  <a:txBody>
                    <a:bodyPr/>
                    <a:lstStyle/>
                    <a:p>
                      <a:pPr algn="l"/>
                      <a:r>
                        <a:rPr lang="en-US" dirty="0"/>
                        <a:t>Edmond Public Schols (OK)</a:t>
                      </a:r>
                    </a:p>
                  </a:txBody>
                  <a:tcPr anchor="ctr"/>
                </a:tc>
                <a:tc>
                  <a:txBody>
                    <a:bodyPr/>
                    <a:lstStyle/>
                    <a:p>
                      <a:pPr algn="ctr"/>
                      <a:r>
                        <a:rPr lang="en-US" dirty="0"/>
                        <a:t>+262</a:t>
                      </a:r>
                    </a:p>
                  </a:txBody>
                  <a:tcPr anchor="ctr"/>
                </a:tc>
                <a:tc>
                  <a:txBody>
                    <a:bodyPr/>
                    <a:lstStyle/>
                    <a:p>
                      <a:pPr algn="ctr"/>
                      <a:r>
                        <a:rPr lang="en-US" dirty="0"/>
                        <a:t>+1.0% </a:t>
                      </a:r>
                    </a:p>
                  </a:txBody>
                  <a:tcPr anchor="ctr"/>
                </a:tc>
                <a:extLst>
                  <a:ext uri="{0D108BD9-81ED-4DB2-BD59-A6C34878D82A}">
                    <a16:rowId xmlns:a16="http://schemas.microsoft.com/office/drawing/2014/main" val="4124284047"/>
                  </a:ext>
                </a:extLst>
              </a:tr>
              <a:tr h="593289">
                <a:tc>
                  <a:txBody>
                    <a:bodyPr/>
                    <a:lstStyle/>
                    <a:p>
                      <a:pPr algn="l"/>
                      <a:r>
                        <a:rPr lang="en-US" dirty="0"/>
                        <a:t>Frisco ISD (TX)</a:t>
                      </a:r>
                    </a:p>
                  </a:txBody>
                  <a:tcPr anchor="ctr"/>
                </a:tc>
                <a:tc>
                  <a:txBody>
                    <a:bodyPr/>
                    <a:lstStyle/>
                    <a:p>
                      <a:pPr algn="ctr"/>
                      <a:r>
                        <a:rPr lang="en-US" dirty="0"/>
                        <a:t>+2,584</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+4.0%</a:t>
                      </a:r>
                    </a:p>
                  </a:txBody>
                  <a:tcPr anchor="ctr"/>
                </a:tc>
                <a:extLst>
                  <a:ext uri="{0D108BD9-81ED-4DB2-BD59-A6C34878D82A}">
                    <a16:rowId xmlns:a16="http://schemas.microsoft.com/office/drawing/2014/main" val="1284211478"/>
                  </a:ext>
                </a:extLst>
              </a:tr>
            </a:tbl>
          </a:graphicData>
        </a:graphic>
      </p:graphicFrame>
      <p:sp>
        <p:nvSpPr>
          <p:cNvPr id="2" name="Content Placeholder 1">
            <a:extLst>
              <a:ext uri="{FF2B5EF4-FFF2-40B4-BE49-F238E27FC236}">
                <a16:creationId xmlns:a16="http://schemas.microsoft.com/office/drawing/2014/main" id="{7F4A8950-16B2-BBA0-3686-AADA5CD6A5CC}"/>
              </a:ext>
            </a:extLst>
          </p:cNvPr>
          <p:cNvSpPr>
            <a:spLocks noGrp="1"/>
          </p:cNvSpPr>
          <p:nvPr>
            <p:ph idx="1"/>
          </p:nvPr>
        </p:nvSpPr>
        <p:spPr>
          <a:xfrm>
            <a:off x="1743075" y="5016637"/>
            <a:ext cx="10515600" cy="1476238"/>
          </a:xfrm>
        </p:spPr>
        <p:txBody>
          <a:bodyPr vert="horz" lIns="91440" tIns="45720" rIns="91440" bIns="45720" rtlCol="0" anchor="t">
            <a:normAutofit/>
          </a:bodyPr>
          <a:lstStyle/>
          <a:p>
            <a:endParaRPr lang="en-US" dirty="0"/>
          </a:p>
          <a:p>
            <a:pPr marL="0" indent="0">
              <a:buNone/>
            </a:pPr>
            <a:r>
              <a:rPr lang="en-US" sz="1400" dirty="0"/>
              <a:t>Source:  Various State Department of Education</a:t>
            </a:r>
          </a:p>
        </p:txBody>
      </p:sp>
    </p:spTree>
    <p:extLst>
      <p:ext uri="{BB962C8B-B14F-4D97-AF65-F5344CB8AC3E}">
        <p14:creationId xmlns:p14="http://schemas.microsoft.com/office/powerpoint/2010/main" val="26330970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29C2C-BE75-0BFE-D11C-7C3556CE99F8}"/>
              </a:ext>
            </a:extLst>
          </p:cNvPr>
          <p:cNvSpPr>
            <a:spLocks noGrp="1"/>
          </p:cNvSpPr>
          <p:nvPr>
            <p:ph type="title"/>
          </p:nvPr>
        </p:nvSpPr>
        <p:spPr/>
        <p:txBody>
          <a:bodyPr>
            <a:normAutofit/>
          </a:bodyPr>
          <a:lstStyle/>
          <a:p>
            <a:pPr algn="ctr"/>
            <a:r>
              <a:rPr lang="en-US" sz="4000" b="1" dirty="0"/>
              <a:t>Open Enrollment</a:t>
            </a:r>
          </a:p>
        </p:txBody>
      </p:sp>
      <p:sp>
        <p:nvSpPr>
          <p:cNvPr id="5" name="Content Placeholder 4">
            <a:extLst>
              <a:ext uri="{FF2B5EF4-FFF2-40B4-BE49-F238E27FC236}">
                <a16:creationId xmlns:a16="http://schemas.microsoft.com/office/drawing/2014/main" id="{9B901B50-53A4-0477-DEE1-5EB3CC4BC05D}"/>
              </a:ext>
            </a:extLst>
          </p:cNvPr>
          <p:cNvSpPr>
            <a:spLocks noGrp="1"/>
          </p:cNvSpPr>
          <p:nvPr>
            <p:ph sz="half" idx="1"/>
          </p:nvPr>
        </p:nvSpPr>
        <p:spPr/>
        <p:txBody>
          <a:bodyPr vert="horz" lIns="91440" tIns="45720" rIns="91440" bIns="45720" rtlCol="0" anchor="t">
            <a:normAutofit/>
          </a:bodyPr>
          <a:lstStyle/>
          <a:p>
            <a:r>
              <a:rPr lang="en-US" dirty="0"/>
              <a:t>Board of Education will be asked to approve Open Enrollment Available Capacity of 2,970 students for the 2025-26 School Year</a:t>
            </a:r>
          </a:p>
          <a:p>
            <a:r>
              <a:rPr lang="en-US" dirty="0"/>
              <a:t>Deadline for this year is June 15, 2025</a:t>
            </a:r>
          </a:p>
        </p:txBody>
      </p:sp>
      <p:graphicFrame>
        <p:nvGraphicFramePr>
          <p:cNvPr id="8" name="Table 7">
            <a:extLst>
              <a:ext uri="{FF2B5EF4-FFF2-40B4-BE49-F238E27FC236}">
                <a16:creationId xmlns:a16="http://schemas.microsoft.com/office/drawing/2014/main" id="{1A29409B-E33A-A028-2DF6-9E870F56E1F8}"/>
              </a:ext>
            </a:extLst>
          </p:cNvPr>
          <p:cNvGraphicFramePr>
            <a:graphicFrameLocks noGrp="1"/>
          </p:cNvGraphicFramePr>
          <p:nvPr>
            <p:extLst>
              <p:ext uri="{D42A27DB-BD31-4B8C-83A1-F6EECF244321}">
                <p14:modId xmlns:p14="http://schemas.microsoft.com/office/powerpoint/2010/main" val="781884833"/>
              </p:ext>
            </p:extLst>
          </p:nvPr>
        </p:nvGraphicFramePr>
        <p:xfrm>
          <a:off x="6175349" y="1828065"/>
          <a:ext cx="5181600" cy="1854200"/>
        </p:xfrm>
        <a:graphic>
          <a:graphicData uri="http://schemas.openxmlformats.org/drawingml/2006/table">
            <a:tbl>
              <a:tblPr firstRow="1" bandRow="1">
                <a:tableStyleId>{5C22544A-7EE6-4342-B048-85BDC9FD1C3A}</a:tableStyleId>
              </a:tblPr>
              <a:tblGrid>
                <a:gridCol w="1727200">
                  <a:extLst>
                    <a:ext uri="{9D8B030D-6E8A-4147-A177-3AD203B41FA5}">
                      <a16:colId xmlns:a16="http://schemas.microsoft.com/office/drawing/2014/main" val="732029945"/>
                    </a:ext>
                  </a:extLst>
                </a:gridCol>
                <a:gridCol w="1727200">
                  <a:extLst>
                    <a:ext uri="{9D8B030D-6E8A-4147-A177-3AD203B41FA5}">
                      <a16:colId xmlns:a16="http://schemas.microsoft.com/office/drawing/2014/main" val="3308299052"/>
                    </a:ext>
                  </a:extLst>
                </a:gridCol>
                <a:gridCol w="1727200">
                  <a:extLst>
                    <a:ext uri="{9D8B030D-6E8A-4147-A177-3AD203B41FA5}">
                      <a16:colId xmlns:a16="http://schemas.microsoft.com/office/drawing/2014/main" val="831642984"/>
                    </a:ext>
                  </a:extLst>
                </a:gridCol>
              </a:tblGrid>
              <a:tr h="370840">
                <a:tc>
                  <a:txBody>
                    <a:bodyPr/>
                    <a:lstStyle/>
                    <a:p>
                      <a:pPr marL="0" algn="l" rtl="0" eaLnBrk="1" fontAlgn="t" latinLnBrk="0" hangingPunct="1">
                        <a:buNone/>
                      </a:pPr>
                      <a:endParaRPr lang="en-US" sz="1800" b="0" i="0" u="none" strike="noStrike" dirty="0">
                        <a:effectLst/>
                        <a:latin typeface="Arial" panose="020B0604020202020204" pitchFamily="34" charset="0"/>
                      </a:endParaRPr>
                    </a:p>
                  </a:txBody>
                  <a:tcPr>
                    <a:lnL w="12700" cap="flat" cmpd="sng" algn="ctr">
                      <a:solidFill>
                        <a:srgbClr val="FDFBF5"/>
                      </a:solidFill>
                      <a:prstDash val="solid"/>
                      <a:round/>
                      <a:headEnd type="none" w="med" len="med"/>
                      <a:tailEnd type="none" w="med" len="med"/>
                    </a:lnL>
                    <a:lnR w="12700" cap="flat" cmpd="sng" algn="ctr">
                      <a:solidFill>
                        <a:srgbClr val="FDFBF5"/>
                      </a:solidFill>
                      <a:prstDash val="solid"/>
                      <a:round/>
                      <a:headEnd type="none" w="med" len="med"/>
                      <a:tailEnd type="none" w="med" len="med"/>
                    </a:lnR>
                    <a:lnT w="12700" cap="flat" cmpd="sng" algn="ctr">
                      <a:solidFill>
                        <a:srgbClr val="FDFBF5"/>
                      </a:solidFill>
                      <a:prstDash val="solid"/>
                      <a:round/>
                      <a:headEnd type="none" w="med" len="med"/>
                      <a:tailEnd type="none" w="med" len="med"/>
                    </a:lnT>
                    <a:lnB w="38100" cap="flat" cmpd="sng" algn="ctr">
                      <a:solidFill>
                        <a:srgbClr val="FDFBF5"/>
                      </a:solidFill>
                      <a:prstDash val="solid"/>
                      <a:round/>
                      <a:headEnd type="none" w="med" len="med"/>
                      <a:tailEnd type="none" w="med" len="med"/>
                    </a:lnB>
                    <a:solidFill>
                      <a:srgbClr val="102D45"/>
                    </a:solidFill>
                  </a:tcPr>
                </a:tc>
                <a:tc>
                  <a:txBody>
                    <a:bodyPr/>
                    <a:lstStyle/>
                    <a:p>
                      <a:pPr marL="0" algn="ctr" rtl="0" eaLnBrk="1" fontAlgn="t" latinLnBrk="0" hangingPunct="1">
                        <a:buNone/>
                      </a:pPr>
                      <a:r>
                        <a:rPr lang="en-US" sz="1800" b="1" i="0" u="none" strike="noStrike" kern="1200" dirty="0">
                          <a:solidFill>
                            <a:srgbClr val="FDFBF5"/>
                          </a:solidFill>
                          <a:effectLst/>
                          <a:latin typeface="Aptos" panose="020B0004020202020204" pitchFamily="34" charset="0"/>
                        </a:rPr>
                        <a:t>2025-26*</a:t>
                      </a:r>
                      <a:endParaRPr lang="en-US" sz="1800" b="0" i="0" u="none" strike="noStrike" dirty="0">
                        <a:effectLst/>
                        <a:latin typeface="Arial" panose="020B0604020202020204" pitchFamily="34" charset="0"/>
                      </a:endParaRPr>
                    </a:p>
                  </a:txBody>
                  <a:tcPr>
                    <a:lnL w="12700" cap="flat" cmpd="sng" algn="ctr">
                      <a:solidFill>
                        <a:srgbClr val="FDFBF5"/>
                      </a:solidFill>
                      <a:prstDash val="solid"/>
                      <a:round/>
                      <a:headEnd type="none" w="med" len="med"/>
                      <a:tailEnd type="none" w="med" len="med"/>
                    </a:lnL>
                    <a:lnR w="12700" cap="flat" cmpd="sng" algn="ctr">
                      <a:solidFill>
                        <a:srgbClr val="FDFBF5"/>
                      </a:solidFill>
                      <a:prstDash val="solid"/>
                      <a:round/>
                      <a:headEnd type="none" w="med" len="med"/>
                      <a:tailEnd type="none" w="med" len="med"/>
                    </a:lnR>
                    <a:lnT w="12700" cap="flat" cmpd="sng" algn="ctr">
                      <a:solidFill>
                        <a:srgbClr val="FDFBF5"/>
                      </a:solidFill>
                      <a:prstDash val="solid"/>
                      <a:round/>
                      <a:headEnd type="none" w="med" len="med"/>
                      <a:tailEnd type="none" w="med" len="med"/>
                    </a:lnT>
                    <a:lnB w="38100" cap="flat" cmpd="sng" algn="ctr">
                      <a:solidFill>
                        <a:srgbClr val="FDFBF5"/>
                      </a:solidFill>
                      <a:prstDash val="solid"/>
                      <a:round/>
                      <a:headEnd type="none" w="med" len="med"/>
                      <a:tailEnd type="none" w="med" len="med"/>
                    </a:lnB>
                    <a:solidFill>
                      <a:srgbClr val="102D45"/>
                    </a:solidFill>
                  </a:tcPr>
                </a:tc>
                <a:tc>
                  <a:txBody>
                    <a:bodyPr/>
                    <a:lstStyle/>
                    <a:p>
                      <a:pPr marL="0" algn="ctr" rtl="0" eaLnBrk="1" fontAlgn="t" latinLnBrk="0" hangingPunct="1">
                        <a:buNone/>
                      </a:pPr>
                      <a:r>
                        <a:rPr lang="en-US" sz="1800" b="1" i="0" u="none" strike="noStrike" kern="1200" dirty="0">
                          <a:solidFill>
                            <a:srgbClr val="FDFBF5"/>
                          </a:solidFill>
                          <a:effectLst/>
                          <a:latin typeface="Aptos" panose="020B0004020202020204" pitchFamily="34" charset="0"/>
                        </a:rPr>
                        <a:t>2024-25^</a:t>
                      </a:r>
                      <a:endParaRPr lang="en-US" sz="1800" b="0" i="0" u="none" strike="noStrike" dirty="0">
                        <a:effectLst/>
                        <a:latin typeface="Arial" panose="020B0604020202020204" pitchFamily="34" charset="0"/>
                      </a:endParaRPr>
                    </a:p>
                  </a:txBody>
                  <a:tcPr>
                    <a:lnL w="12700" cap="flat" cmpd="sng" algn="ctr">
                      <a:solidFill>
                        <a:srgbClr val="FDFBF5"/>
                      </a:solidFill>
                      <a:prstDash val="solid"/>
                      <a:round/>
                      <a:headEnd type="none" w="med" len="med"/>
                      <a:tailEnd type="none" w="med" len="med"/>
                    </a:lnL>
                    <a:lnR w="12700" cap="flat" cmpd="sng" algn="ctr">
                      <a:solidFill>
                        <a:srgbClr val="FDFBF5"/>
                      </a:solidFill>
                      <a:prstDash val="solid"/>
                      <a:round/>
                      <a:headEnd type="none" w="med" len="med"/>
                      <a:tailEnd type="none" w="med" len="med"/>
                    </a:lnR>
                    <a:lnT w="12700" cap="flat" cmpd="sng" algn="ctr">
                      <a:solidFill>
                        <a:srgbClr val="FDFBF5"/>
                      </a:solidFill>
                      <a:prstDash val="solid"/>
                      <a:round/>
                      <a:headEnd type="none" w="med" len="med"/>
                      <a:tailEnd type="none" w="med" len="med"/>
                    </a:lnT>
                    <a:lnB w="38100" cap="flat" cmpd="sng" algn="ctr">
                      <a:solidFill>
                        <a:srgbClr val="FDFBF5"/>
                      </a:solidFill>
                      <a:prstDash val="solid"/>
                      <a:round/>
                      <a:headEnd type="none" w="med" len="med"/>
                      <a:tailEnd type="none" w="med" len="med"/>
                    </a:lnB>
                    <a:solidFill>
                      <a:srgbClr val="102D45"/>
                    </a:solidFill>
                  </a:tcPr>
                </a:tc>
                <a:extLst>
                  <a:ext uri="{0D108BD9-81ED-4DB2-BD59-A6C34878D82A}">
                    <a16:rowId xmlns:a16="http://schemas.microsoft.com/office/drawing/2014/main" val="2959320241"/>
                  </a:ext>
                </a:extLst>
              </a:tr>
              <a:tr h="370840">
                <a:tc>
                  <a:txBody>
                    <a:bodyPr/>
                    <a:lstStyle/>
                    <a:p>
                      <a:pPr marL="0" algn="l" rtl="0" eaLnBrk="1" fontAlgn="t" latinLnBrk="0" hangingPunct="1">
                        <a:buNone/>
                      </a:pPr>
                      <a:r>
                        <a:rPr lang="en-US" sz="1800" b="0" i="0" u="none" strike="noStrike" kern="1200" dirty="0">
                          <a:solidFill>
                            <a:srgbClr val="102D45"/>
                          </a:solidFill>
                          <a:effectLst/>
                          <a:latin typeface="Aptos" panose="020B0004020202020204" pitchFamily="34" charset="0"/>
                        </a:rPr>
                        <a:t>Elementary</a:t>
                      </a:r>
                      <a:endParaRPr lang="en-US" sz="1800" b="0" i="0" u="none" strike="noStrike" dirty="0">
                        <a:effectLst/>
                        <a:latin typeface="Arial" panose="020B0604020202020204" pitchFamily="34" charset="0"/>
                      </a:endParaRPr>
                    </a:p>
                  </a:txBody>
                  <a:tcPr>
                    <a:lnL w="12700" cap="flat" cmpd="sng" algn="ctr">
                      <a:solidFill>
                        <a:srgbClr val="FDFBF5"/>
                      </a:solidFill>
                      <a:prstDash val="solid"/>
                      <a:round/>
                      <a:headEnd type="none" w="med" len="med"/>
                      <a:tailEnd type="none" w="med" len="med"/>
                    </a:lnL>
                    <a:lnR w="12700" cap="flat" cmpd="sng" algn="ctr">
                      <a:solidFill>
                        <a:srgbClr val="FDFBF5"/>
                      </a:solidFill>
                      <a:prstDash val="solid"/>
                      <a:round/>
                      <a:headEnd type="none" w="med" len="med"/>
                      <a:tailEnd type="none" w="med" len="med"/>
                    </a:lnR>
                    <a:lnT w="38100" cap="flat" cmpd="sng" algn="ctr">
                      <a:solidFill>
                        <a:srgbClr val="FDFBF5"/>
                      </a:solidFill>
                      <a:prstDash val="solid"/>
                      <a:round/>
                      <a:headEnd type="none" w="med" len="med"/>
                      <a:tailEnd type="none" w="med" len="med"/>
                    </a:lnT>
                    <a:lnB w="12700" cap="flat" cmpd="sng" algn="ctr">
                      <a:solidFill>
                        <a:srgbClr val="FDFBF5"/>
                      </a:solidFill>
                      <a:prstDash val="solid"/>
                      <a:round/>
                      <a:headEnd type="none" w="med" len="med"/>
                      <a:tailEnd type="none" w="med" len="med"/>
                    </a:lnB>
                    <a:solidFill>
                      <a:srgbClr val="CCCDCF"/>
                    </a:solidFill>
                  </a:tcPr>
                </a:tc>
                <a:tc>
                  <a:txBody>
                    <a:bodyPr/>
                    <a:lstStyle/>
                    <a:p>
                      <a:pPr marL="0" algn="ctr" rtl="0" eaLnBrk="1" fontAlgn="t" latinLnBrk="0" hangingPunct="1">
                        <a:buNone/>
                      </a:pPr>
                      <a:r>
                        <a:rPr lang="en-US" sz="1800" b="0" i="0" u="none" strike="noStrike" kern="1200" dirty="0">
                          <a:solidFill>
                            <a:srgbClr val="102D45"/>
                          </a:solidFill>
                          <a:effectLst/>
                          <a:latin typeface="Aptos" panose="020B0004020202020204" pitchFamily="34" charset="0"/>
                        </a:rPr>
                        <a:t>23</a:t>
                      </a:r>
                      <a:endParaRPr lang="en-US" sz="1800" b="0" i="0" u="none" strike="noStrike" dirty="0">
                        <a:effectLst/>
                        <a:latin typeface="Arial" panose="020B0604020202020204" pitchFamily="34" charset="0"/>
                      </a:endParaRPr>
                    </a:p>
                  </a:txBody>
                  <a:tcPr>
                    <a:lnL w="12700" cap="flat" cmpd="sng" algn="ctr">
                      <a:solidFill>
                        <a:srgbClr val="FDFBF5"/>
                      </a:solidFill>
                      <a:prstDash val="solid"/>
                      <a:round/>
                      <a:headEnd type="none" w="med" len="med"/>
                      <a:tailEnd type="none" w="med" len="med"/>
                    </a:lnL>
                    <a:lnR w="12700" cap="flat" cmpd="sng" algn="ctr">
                      <a:solidFill>
                        <a:srgbClr val="FDFBF5"/>
                      </a:solidFill>
                      <a:prstDash val="solid"/>
                      <a:round/>
                      <a:headEnd type="none" w="med" len="med"/>
                      <a:tailEnd type="none" w="med" len="med"/>
                    </a:lnR>
                    <a:lnT w="38100" cap="flat" cmpd="sng" algn="ctr">
                      <a:solidFill>
                        <a:srgbClr val="FDFBF5"/>
                      </a:solidFill>
                      <a:prstDash val="solid"/>
                      <a:round/>
                      <a:headEnd type="none" w="med" len="med"/>
                      <a:tailEnd type="none" w="med" len="med"/>
                    </a:lnT>
                    <a:lnB w="12700" cap="flat" cmpd="sng" algn="ctr">
                      <a:solidFill>
                        <a:srgbClr val="FDFBF5"/>
                      </a:solidFill>
                      <a:prstDash val="solid"/>
                      <a:round/>
                      <a:headEnd type="none" w="med" len="med"/>
                      <a:tailEnd type="none" w="med" len="med"/>
                    </a:lnB>
                    <a:solidFill>
                      <a:srgbClr val="CCCDCF"/>
                    </a:solidFill>
                  </a:tcPr>
                </a:tc>
                <a:tc>
                  <a:txBody>
                    <a:bodyPr/>
                    <a:lstStyle/>
                    <a:p>
                      <a:pPr marL="0" algn="ctr" rtl="0" eaLnBrk="1" fontAlgn="t" latinLnBrk="0" hangingPunct="1">
                        <a:buNone/>
                      </a:pPr>
                      <a:r>
                        <a:rPr lang="en-US" sz="1800" b="0" i="0" u="none" strike="noStrike" kern="1200" dirty="0">
                          <a:solidFill>
                            <a:srgbClr val="102D45"/>
                          </a:solidFill>
                          <a:effectLst/>
                          <a:latin typeface="Aptos" panose="020B0004020202020204" pitchFamily="34" charset="0"/>
                        </a:rPr>
                        <a:t>28</a:t>
                      </a:r>
                      <a:endParaRPr lang="en-US" sz="1800" b="0" i="0" u="none" strike="noStrike" dirty="0">
                        <a:effectLst/>
                        <a:latin typeface="Arial" panose="020B0604020202020204" pitchFamily="34" charset="0"/>
                      </a:endParaRPr>
                    </a:p>
                  </a:txBody>
                  <a:tcPr>
                    <a:lnL w="12700" cap="flat" cmpd="sng" algn="ctr">
                      <a:solidFill>
                        <a:srgbClr val="FDFBF5"/>
                      </a:solidFill>
                      <a:prstDash val="solid"/>
                      <a:round/>
                      <a:headEnd type="none" w="med" len="med"/>
                      <a:tailEnd type="none" w="med" len="med"/>
                    </a:lnL>
                    <a:lnR w="12700" cap="flat" cmpd="sng" algn="ctr">
                      <a:solidFill>
                        <a:srgbClr val="FDFBF5"/>
                      </a:solidFill>
                      <a:prstDash val="solid"/>
                      <a:round/>
                      <a:headEnd type="none" w="med" len="med"/>
                      <a:tailEnd type="none" w="med" len="med"/>
                    </a:lnR>
                    <a:lnT w="38100" cap="flat" cmpd="sng" algn="ctr">
                      <a:solidFill>
                        <a:srgbClr val="FDFBF5"/>
                      </a:solidFill>
                      <a:prstDash val="solid"/>
                      <a:round/>
                      <a:headEnd type="none" w="med" len="med"/>
                      <a:tailEnd type="none" w="med" len="med"/>
                    </a:lnT>
                    <a:lnB w="12700" cap="flat" cmpd="sng" algn="ctr">
                      <a:solidFill>
                        <a:srgbClr val="FDFBF5"/>
                      </a:solidFill>
                      <a:prstDash val="solid"/>
                      <a:round/>
                      <a:headEnd type="none" w="med" len="med"/>
                      <a:tailEnd type="none" w="med" len="med"/>
                    </a:lnB>
                    <a:solidFill>
                      <a:srgbClr val="CCCDCF"/>
                    </a:solidFill>
                  </a:tcPr>
                </a:tc>
                <a:extLst>
                  <a:ext uri="{0D108BD9-81ED-4DB2-BD59-A6C34878D82A}">
                    <a16:rowId xmlns:a16="http://schemas.microsoft.com/office/drawing/2014/main" val="3488353025"/>
                  </a:ext>
                </a:extLst>
              </a:tr>
              <a:tr h="370840">
                <a:tc>
                  <a:txBody>
                    <a:bodyPr/>
                    <a:lstStyle/>
                    <a:p>
                      <a:pPr marL="0" algn="l" rtl="0" eaLnBrk="1" fontAlgn="t" latinLnBrk="0" hangingPunct="1">
                        <a:buNone/>
                      </a:pPr>
                      <a:r>
                        <a:rPr lang="en-US" sz="1800" b="0" i="0" u="none" strike="noStrike" kern="1200" dirty="0">
                          <a:solidFill>
                            <a:srgbClr val="102D45"/>
                          </a:solidFill>
                          <a:effectLst/>
                          <a:latin typeface="Aptos" panose="020B0004020202020204" pitchFamily="34" charset="0"/>
                        </a:rPr>
                        <a:t>Middle School</a:t>
                      </a:r>
                      <a:endParaRPr lang="en-US" sz="1800" b="0" i="0" u="none" strike="noStrike" dirty="0">
                        <a:effectLst/>
                        <a:latin typeface="Arial" panose="020B0604020202020204" pitchFamily="34" charset="0"/>
                      </a:endParaRPr>
                    </a:p>
                  </a:txBody>
                  <a:tcPr>
                    <a:lnL w="12700" cap="flat" cmpd="sng" algn="ctr">
                      <a:solidFill>
                        <a:srgbClr val="FDFBF5"/>
                      </a:solidFill>
                      <a:prstDash val="solid"/>
                      <a:round/>
                      <a:headEnd type="none" w="med" len="med"/>
                      <a:tailEnd type="none" w="med" len="med"/>
                    </a:lnL>
                    <a:lnR w="12700" cap="flat" cmpd="sng" algn="ctr">
                      <a:solidFill>
                        <a:srgbClr val="FDFBF5"/>
                      </a:solidFill>
                      <a:prstDash val="solid"/>
                      <a:round/>
                      <a:headEnd type="none" w="med" len="med"/>
                      <a:tailEnd type="none" w="med" len="med"/>
                    </a:lnR>
                    <a:lnT w="12700" cap="flat" cmpd="sng" algn="ctr">
                      <a:solidFill>
                        <a:srgbClr val="FDFBF5"/>
                      </a:solidFill>
                      <a:prstDash val="solid"/>
                      <a:round/>
                      <a:headEnd type="none" w="med" len="med"/>
                      <a:tailEnd type="none" w="med" len="med"/>
                    </a:lnT>
                    <a:lnB w="12700" cap="flat" cmpd="sng" algn="ctr">
                      <a:solidFill>
                        <a:srgbClr val="FDFBF5"/>
                      </a:solidFill>
                      <a:prstDash val="solid"/>
                      <a:round/>
                      <a:headEnd type="none" w="med" len="med"/>
                      <a:tailEnd type="none" w="med" len="med"/>
                    </a:lnB>
                    <a:solidFill>
                      <a:srgbClr val="E7E8E9"/>
                    </a:solidFill>
                  </a:tcPr>
                </a:tc>
                <a:tc>
                  <a:txBody>
                    <a:bodyPr/>
                    <a:lstStyle/>
                    <a:p>
                      <a:pPr marL="0" algn="ctr" rtl="0" eaLnBrk="1" fontAlgn="t" latinLnBrk="0" hangingPunct="1">
                        <a:buNone/>
                      </a:pPr>
                      <a:r>
                        <a:rPr lang="en-US" sz="1800" b="0" i="0" u="none" strike="noStrike" kern="1200" dirty="0">
                          <a:solidFill>
                            <a:srgbClr val="102D45"/>
                          </a:solidFill>
                          <a:effectLst/>
                          <a:latin typeface="Aptos" panose="020B0004020202020204" pitchFamily="34" charset="0"/>
                        </a:rPr>
                        <a:t>15</a:t>
                      </a:r>
                      <a:endParaRPr lang="en-US" sz="1800" b="0" i="0" u="none" strike="noStrike" dirty="0">
                        <a:effectLst/>
                        <a:latin typeface="Arial" panose="020B0604020202020204" pitchFamily="34" charset="0"/>
                      </a:endParaRPr>
                    </a:p>
                  </a:txBody>
                  <a:tcPr>
                    <a:lnL w="12700" cap="flat" cmpd="sng" algn="ctr">
                      <a:solidFill>
                        <a:srgbClr val="FDFBF5"/>
                      </a:solidFill>
                      <a:prstDash val="solid"/>
                      <a:round/>
                      <a:headEnd type="none" w="med" len="med"/>
                      <a:tailEnd type="none" w="med" len="med"/>
                    </a:lnL>
                    <a:lnR w="12700" cap="flat" cmpd="sng" algn="ctr">
                      <a:solidFill>
                        <a:srgbClr val="FDFBF5"/>
                      </a:solidFill>
                      <a:prstDash val="solid"/>
                      <a:round/>
                      <a:headEnd type="none" w="med" len="med"/>
                      <a:tailEnd type="none" w="med" len="med"/>
                    </a:lnR>
                    <a:lnT w="12700" cap="flat" cmpd="sng" algn="ctr">
                      <a:solidFill>
                        <a:srgbClr val="FDFBF5"/>
                      </a:solidFill>
                      <a:prstDash val="solid"/>
                      <a:round/>
                      <a:headEnd type="none" w="med" len="med"/>
                      <a:tailEnd type="none" w="med" len="med"/>
                    </a:lnT>
                    <a:lnB w="12700" cap="flat" cmpd="sng" algn="ctr">
                      <a:solidFill>
                        <a:srgbClr val="FDFBF5"/>
                      </a:solidFill>
                      <a:prstDash val="solid"/>
                      <a:round/>
                      <a:headEnd type="none" w="med" len="med"/>
                      <a:tailEnd type="none" w="med" len="med"/>
                    </a:lnB>
                    <a:solidFill>
                      <a:srgbClr val="E7E8E9"/>
                    </a:solidFill>
                  </a:tcPr>
                </a:tc>
                <a:tc>
                  <a:txBody>
                    <a:bodyPr/>
                    <a:lstStyle/>
                    <a:p>
                      <a:pPr marL="0" algn="ctr" rtl="0" eaLnBrk="1" fontAlgn="t" latinLnBrk="0" hangingPunct="1">
                        <a:buNone/>
                      </a:pPr>
                      <a:r>
                        <a:rPr lang="en-US" sz="1800" b="0" i="0" u="none" strike="noStrike" kern="1200" dirty="0">
                          <a:solidFill>
                            <a:srgbClr val="102D45"/>
                          </a:solidFill>
                          <a:effectLst/>
                          <a:latin typeface="Aptos" panose="020B0004020202020204" pitchFamily="34" charset="0"/>
                        </a:rPr>
                        <a:t>20</a:t>
                      </a:r>
                      <a:endParaRPr lang="en-US" sz="1800" b="0" i="0" u="none" strike="noStrike" dirty="0">
                        <a:effectLst/>
                        <a:latin typeface="Arial" panose="020B0604020202020204" pitchFamily="34" charset="0"/>
                      </a:endParaRPr>
                    </a:p>
                  </a:txBody>
                  <a:tcPr>
                    <a:lnL w="12700" cap="flat" cmpd="sng" algn="ctr">
                      <a:solidFill>
                        <a:srgbClr val="FDFBF5"/>
                      </a:solidFill>
                      <a:prstDash val="solid"/>
                      <a:round/>
                      <a:headEnd type="none" w="med" len="med"/>
                      <a:tailEnd type="none" w="med" len="med"/>
                    </a:lnL>
                    <a:lnR w="12700" cap="flat" cmpd="sng" algn="ctr">
                      <a:solidFill>
                        <a:srgbClr val="FDFBF5"/>
                      </a:solidFill>
                      <a:prstDash val="solid"/>
                      <a:round/>
                      <a:headEnd type="none" w="med" len="med"/>
                      <a:tailEnd type="none" w="med" len="med"/>
                    </a:lnR>
                    <a:lnT w="12700" cap="flat" cmpd="sng" algn="ctr">
                      <a:solidFill>
                        <a:srgbClr val="FDFBF5"/>
                      </a:solidFill>
                      <a:prstDash val="solid"/>
                      <a:round/>
                      <a:headEnd type="none" w="med" len="med"/>
                      <a:tailEnd type="none" w="med" len="med"/>
                    </a:lnT>
                    <a:lnB w="12700" cap="flat" cmpd="sng" algn="ctr">
                      <a:solidFill>
                        <a:srgbClr val="FDFBF5"/>
                      </a:solidFill>
                      <a:prstDash val="solid"/>
                      <a:round/>
                      <a:headEnd type="none" w="med" len="med"/>
                      <a:tailEnd type="none" w="med" len="med"/>
                    </a:lnB>
                    <a:solidFill>
                      <a:srgbClr val="E7E8E9"/>
                    </a:solidFill>
                  </a:tcPr>
                </a:tc>
                <a:extLst>
                  <a:ext uri="{0D108BD9-81ED-4DB2-BD59-A6C34878D82A}">
                    <a16:rowId xmlns:a16="http://schemas.microsoft.com/office/drawing/2014/main" val="1938424847"/>
                  </a:ext>
                </a:extLst>
              </a:tr>
              <a:tr h="370840">
                <a:tc>
                  <a:txBody>
                    <a:bodyPr/>
                    <a:lstStyle/>
                    <a:p>
                      <a:pPr marL="0" algn="l" rtl="0" eaLnBrk="1" fontAlgn="t" latinLnBrk="0" hangingPunct="1">
                        <a:buNone/>
                      </a:pPr>
                      <a:r>
                        <a:rPr lang="en-US" sz="1800" b="0" i="0" u="none" strike="noStrike" kern="1200" dirty="0">
                          <a:solidFill>
                            <a:srgbClr val="102D45"/>
                          </a:solidFill>
                          <a:effectLst/>
                          <a:latin typeface="Aptos" panose="020B0004020202020204" pitchFamily="34" charset="0"/>
                        </a:rPr>
                        <a:t>High School</a:t>
                      </a:r>
                      <a:endParaRPr lang="en-US" sz="1800" b="0" i="0" u="none" strike="noStrike" dirty="0">
                        <a:effectLst/>
                        <a:latin typeface="Arial" panose="020B0604020202020204" pitchFamily="34" charset="0"/>
                      </a:endParaRPr>
                    </a:p>
                  </a:txBody>
                  <a:tcPr>
                    <a:lnL w="12700" cap="flat" cmpd="sng" algn="ctr">
                      <a:solidFill>
                        <a:srgbClr val="FDFBF5"/>
                      </a:solidFill>
                      <a:prstDash val="solid"/>
                      <a:round/>
                      <a:headEnd type="none" w="med" len="med"/>
                      <a:tailEnd type="none" w="med" len="med"/>
                    </a:lnL>
                    <a:lnR w="12700" cap="flat" cmpd="sng" algn="ctr">
                      <a:solidFill>
                        <a:srgbClr val="FDFBF5"/>
                      </a:solidFill>
                      <a:prstDash val="solid"/>
                      <a:round/>
                      <a:headEnd type="none" w="med" len="med"/>
                      <a:tailEnd type="none" w="med" len="med"/>
                    </a:lnR>
                    <a:lnT w="12700" cap="flat" cmpd="sng" algn="ctr">
                      <a:solidFill>
                        <a:srgbClr val="FDFBF5"/>
                      </a:solidFill>
                      <a:prstDash val="solid"/>
                      <a:round/>
                      <a:headEnd type="none" w="med" len="med"/>
                      <a:tailEnd type="none" w="med" len="med"/>
                    </a:lnT>
                    <a:lnB w="38100" cap="flat" cmpd="sng" algn="ctr">
                      <a:solidFill>
                        <a:srgbClr val="292108"/>
                      </a:solidFill>
                      <a:prstDash val="solid"/>
                      <a:round/>
                      <a:headEnd type="none" w="med" len="med"/>
                      <a:tailEnd type="none" w="med" len="med"/>
                    </a:lnB>
                    <a:solidFill>
                      <a:srgbClr val="CCCDCF"/>
                    </a:solidFill>
                  </a:tcPr>
                </a:tc>
                <a:tc>
                  <a:txBody>
                    <a:bodyPr/>
                    <a:lstStyle/>
                    <a:p>
                      <a:pPr marL="0" algn="ctr" rtl="0" eaLnBrk="1" fontAlgn="t" latinLnBrk="0" hangingPunct="1">
                        <a:buNone/>
                      </a:pPr>
                      <a:r>
                        <a:rPr lang="en-US" sz="1800" b="0" i="0" u="none" strike="noStrike" kern="1200" dirty="0">
                          <a:solidFill>
                            <a:srgbClr val="102D45"/>
                          </a:solidFill>
                          <a:effectLst/>
                          <a:latin typeface="Aptos" panose="020B0004020202020204" pitchFamily="34" charset="0"/>
                        </a:rPr>
                        <a:t>28</a:t>
                      </a:r>
                      <a:endParaRPr lang="en-US" sz="1800" b="0" i="0" u="none" strike="noStrike" dirty="0">
                        <a:effectLst/>
                        <a:latin typeface="Arial" panose="020B0604020202020204" pitchFamily="34" charset="0"/>
                      </a:endParaRPr>
                    </a:p>
                  </a:txBody>
                  <a:tcPr>
                    <a:lnL w="12700" cap="flat" cmpd="sng" algn="ctr">
                      <a:solidFill>
                        <a:srgbClr val="FDFBF5"/>
                      </a:solidFill>
                      <a:prstDash val="solid"/>
                      <a:round/>
                      <a:headEnd type="none" w="med" len="med"/>
                      <a:tailEnd type="none" w="med" len="med"/>
                    </a:lnL>
                    <a:lnR w="12700" cap="flat" cmpd="sng" algn="ctr">
                      <a:solidFill>
                        <a:srgbClr val="FDFBF5"/>
                      </a:solidFill>
                      <a:prstDash val="solid"/>
                      <a:round/>
                      <a:headEnd type="none" w="med" len="med"/>
                      <a:tailEnd type="none" w="med" len="med"/>
                    </a:lnR>
                    <a:lnT w="12700" cap="flat" cmpd="sng" algn="ctr">
                      <a:solidFill>
                        <a:srgbClr val="FDFBF5"/>
                      </a:solidFill>
                      <a:prstDash val="solid"/>
                      <a:round/>
                      <a:headEnd type="none" w="med" len="med"/>
                      <a:tailEnd type="none" w="med" len="med"/>
                    </a:lnT>
                    <a:lnB w="38100" cap="flat" cmpd="sng" algn="ctr">
                      <a:solidFill>
                        <a:srgbClr val="292108"/>
                      </a:solidFill>
                      <a:prstDash val="solid"/>
                      <a:round/>
                      <a:headEnd type="none" w="med" len="med"/>
                      <a:tailEnd type="none" w="med" len="med"/>
                    </a:lnB>
                    <a:solidFill>
                      <a:srgbClr val="CCCDCF"/>
                    </a:solidFill>
                  </a:tcPr>
                </a:tc>
                <a:tc>
                  <a:txBody>
                    <a:bodyPr/>
                    <a:lstStyle/>
                    <a:p>
                      <a:pPr marL="0" algn="ctr" rtl="0" eaLnBrk="1" fontAlgn="t" latinLnBrk="0" hangingPunct="1">
                        <a:buNone/>
                      </a:pPr>
                      <a:r>
                        <a:rPr lang="en-US" sz="1800" b="0" i="0" u="none" strike="noStrike" kern="1200" dirty="0">
                          <a:solidFill>
                            <a:srgbClr val="102D45"/>
                          </a:solidFill>
                          <a:effectLst/>
                          <a:latin typeface="Aptos" panose="020B0004020202020204" pitchFamily="34" charset="0"/>
                        </a:rPr>
                        <a:t>29</a:t>
                      </a:r>
                      <a:endParaRPr lang="en-US" sz="1800" b="0" i="0" u="none" strike="noStrike" dirty="0">
                        <a:effectLst/>
                        <a:latin typeface="Arial" panose="020B0604020202020204" pitchFamily="34" charset="0"/>
                      </a:endParaRPr>
                    </a:p>
                  </a:txBody>
                  <a:tcPr>
                    <a:lnL w="12700" cap="flat" cmpd="sng" algn="ctr">
                      <a:solidFill>
                        <a:srgbClr val="FDFBF5"/>
                      </a:solidFill>
                      <a:prstDash val="solid"/>
                      <a:round/>
                      <a:headEnd type="none" w="med" len="med"/>
                      <a:tailEnd type="none" w="med" len="med"/>
                    </a:lnL>
                    <a:lnR w="12700" cap="flat" cmpd="sng" algn="ctr">
                      <a:solidFill>
                        <a:srgbClr val="FDFBF5"/>
                      </a:solidFill>
                      <a:prstDash val="solid"/>
                      <a:round/>
                      <a:headEnd type="none" w="med" len="med"/>
                      <a:tailEnd type="none" w="med" len="med"/>
                    </a:lnR>
                    <a:lnT w="12700" cap="flat" cmpd="sng" algn="ctr">
                      <a:solidFill>
                        <a:srgbClr val="FDFBF5"/>
                      </a:solidFill>
                      <a:prstDash val="solid"/>
                      <a:round/>
                      <a:headEnd type="none" w="med" len="med"/>
                      <a:tailEnd type="none" w="med" len="med"/>
                    </a:lnT>
                    <a:lnB w="38100" cap="flat" cmpd="sng" algn="ctr">
                      <a:solidFill>
                        <a:srgbClr val="292108"/>
                      </a:solidFill>
                      <a:prstDash val="solid"/>
                      <a:round/>
                      <a:headEnd type="none" w="med" len="med"/>
                      <a:tailEnd type="none" w="med" len="med"/>
                    </a:lnB>
                    <a:solidFill>
                      <a:srgbClr val="CCCDCF"/>
                    </a:solidFill>
                  </a:tcPr>
                </a:tc>
                <a:extLst>
                  <a:ext uri="{0D108BD9-81ED-4DB2-BD59-A6C34878D82A}">
                    <a16:rowId xmlns:a16="http://schemas.microsoft.com/office/drawing/2014/main" val="1703856505"/>
                  </a:ext>
                </a:extLst>
              </a:tr>
              <a:tr h="370840">
                <a:tc>
                  <a:txBody>
                    <a:bodyPr/>
                    <a:lstStyle/>
                    <a:p>
                      <a:pPr marL="0" algn="l" rtl="0" eaLnBrk="1" fontAlgn="t" latinLnBrk="0" hangingPunct="1">
                        <a:buNone/>
                      </a:pPr>
                      <a:r>
                        <a:rPr lang="en-US" sz="1800" b="0" i="0" u="none" strike="noStrike" kern="1200" dirty="0">
                          <a:solidFill>
                            <a:srgbClr val="102D45"/>
                          </a:solidFill>
                          <a:effectLst/>
                          <a:latin typeface="Aptos" panose="020B0004020202020204" pitchFamily="34" charset="0"/>
                        </a:rPr>
                        <a:t>Total</a:t>
                      </a:r>
                      <a:endParaRPr lang="en-US" sz="1800" b="0" i="0" u="none" strike="noStrike" dirty="0">
                        <a:effectLst/>
                        <a:latin typeface="Arial" panose="020B0604020202020204" pitchFamily="34" charset="0"/>
                      </a:endParaRPr>
                    </a:p>
                  </a:txBody>
                  <a:tcPr>
                    <a:lnL w="12700" cap="flat" cmpd="sng" algn="ctr">
                      <a:solidFill>
                        <a:srgbClr val="FDFBF5"/>
                      </a:solidFill>
                      <a:prstDash val="solid"/>
                      <a:round/>
                      <a:headEnd type="none" w="med" len="med"/>
                      <a:tailEnd type="none" w="med" len="med"/>
                    </a:lnL>
                    <a:lnR w="12700" cap="flat" cmpd="sng" algn="ctr">
                      <a:solidFill>
                        <a:srgbClr val="FDFBF5"/>
                      </a:solidFill>
                      <a:prstDash val="solid"/>
                      <a:round/>
                      <a:headEnd type="none" w="med" len="med"/>
                      <a:tailEnd type="none" w="med" len="med"/>
                    </a:lnR>
                    <a:lnT w="38100" cap="flat" cmpd="sng" algn="ctr">
                      <a:solidFill>
                        <a:srgbClr val="292108"/>
                      </a:solidFill>
                      <a:prstDash val="solid"/>
                      <a:round/>
                      <a:headEnd type="none" w="med" len="med"/>
                      <a:tailEnd type="none" w="med" len="med"/>
                    </a:lnT>
                    <a:lnB w="12700" cap="flat" cmpd="sng" algn="ctr">
                      <a:solidFill>
                        <a:srgbClr val="FDFBF5"/>
                      </a:solidFill>
                      <a:prstDash val="solid"/>
                      <a:round/>
                      <a:headEnd type="none" w="med" len="med"/>
                      <a:tailEnd type="none" w="med" len="med"/>
                    </a:lnB>
                    <a:solidFill>
                      <a:srgbClr val="E7E8E9"/>
                    </a:solidFill>
                  </a:tcPr>
                </a:tc>
                <a:tc>
                  <a:txBody>
                    <a:bodyPr/>
                    <a:lstStyle/>
                    <a:p>
                      <a:pPr marL="0" algn="ctr" rtl="0" eaLnBrk="1" fontAlgn="t" latinLnBrk="0" hangingPunct="1">
                        <a:buNone/>
                      </a:pPr>
                      <a:r>
                        <a:rPr lang="en-US" sz="1800" b="0" i="0" u="none" strike="noStrike" kern="1200" dirty="0">
                          <a:solidFill>
                            <a:srgbClr val="102D45"/>
                          </a:solidFill>
                          <a:effectLst/>
                          <a:latin typeface="Aptos" panose="020B0004020202020204" pitchFamily="34" charset="0"/>
                        </a:rPr>
                        <a:t>66</a:t>
                      </a:r>
                      <a:endParaRPr lang="en-US" sz="1800" b="0" i="0" u="none" strike="noStrike" dirty="0">
                        <a:effectLst/>
                        <a:latin typeface="Arial" panose="020B0604020202020204" pitchFamily="34" charset="0"/>
                      </a:endParaRPr>
                    </a:p>
                  </a:txBody>
                  <a:tcPr>
                    <a:lnL w="12700" cap="flat" cmpd="sng" algn="ctr">
                      <a:solidFill>
                        <a:srgbClr val="FDFBF5"/>
                      </a:solidFill>
                      <a:prstDash val="solid"/>
                      <a:round/>
                      <a:headEnd type="none" w="med" len="med"/>
                      <a:tailEnd type="none" w="med" len="med"/>
                    </a:lnL>
                    <a:lnR w="12700" cap="flat" cmpd="sng" algn="ctr">
                      <a:solidFill>
                        <a:srgbClr val="FDFBF5"/>
                      </a:solidFill>
                      <a:prstDash val="solid"/>
                      <a:round/>
                      <a:headEnd type="none" w="med" len="med"/>
                      <a:tailEnd type="none" w="med" len="med"/>
                    </a:lnR>
                    <a:lnT w="38100" cap="flat" cmpd="sng" algn="ctr">
                      <a:solidFill>
                        <a:srgbClr val="292108"/>
                      </a:solidFill>
                      <a:prstDash val="solid"/>
                      <a:round/>
                      <a:headEnd type="none" w="med" len="med"/>
                      <a:tailEnd type="none" w="med" len="med"/>
                    </a:lnT>
                    <a:lnB w="12700" cap="flat" cmpd="sng" algn="ctr">
                      <a:solidFill>
                        <a:srgbClr val="FDFBF5"/>
                      </a:solidFill>
                      <a:prstDash val="solid"/>
                      <a:round/>
                      <a:headEnd type="none" w="med" len="med"/>
                      <a:tailEnd type="none" w="med" len="med"/>
                    </a:lnB>
                    <a:solidFill>
                      <a:srgbClr val="E7E8E9"/>
                    </a:solidFill>
                  </a:tcPr>
                </a:tc>
                <a:tc>
                  <a:txBody>
                    <a:bodyPr/>
                    <a:lstStyle/>
                    <a:p>
                      <a:pPr marL="0" algn="ctr" rtl="0" eaLnBrk="1" fontAlgn="t" latinLnBrk="0" hangingPunct="1">
                        <a:buNone/>
                      </a:pPr>
                      <a:r>
                        <a:rPr lang="en-US" sz="1800" b="0" i="0" u="none" strike="noStrike" kern="1200" dirty="0">
                          <a:solidFill>
                            <a:srgbClr val="102D45"/>
                          </a:solidFill>
                          <a:effectLst/>
                          <a:latin typeface="Aptos" panose="020B0004020202020204" pitchFamily="34" charset="0"/>
                        </a:rPr>
                        <a:t>77</a:t>
                      </a:r>
                      <a:endParaRPr lang="en-US" sz="1800" b="0" i="0" u="none" strike="noStrike" dirty="0">
                        <a:effectLst/>
                        <a:latin typeface="Arial" panose="020B0604020202020204" pitchFamily="34" charset="0"/>
                      </a:endParaRPr>
                    </a:p>
                  </a:txBody>
                  <a:tcPr>
                    <a:lnL w="12700" cap="flat" cmpd="sng" algn="ctr">
                      <a:solidFill>
                        <a:srgbClr val="FDFBF5"/>
                      </a:solidFill>
                      <a:prstDash val="solid"/>
                      <a:round/>
                      <a:headEnd type="none" w="med" len="med"/>
                      <a:tailEnd type="none" w="med" len="med"/>
                    </a:lnL>
                    <a:lnR w="12700" cap="flat" cmpd="sng" algn="ctr">
                      <a:solidFill>
                        <a:srgbClr val="FDFBF5"/>
                      </a:solidFill>
                      <a:prstDash val="solid"/>
                      <a:round/>
                      <a:headEnd type="none" w="med" len="med"/>
                      <a:tailEnd type="none" w="med" len="med"/>
                    </a:lnR>
                    <a:lnT w="38100" cap="flat" cmpd="sng" algn="ctr">
                      <a:solidFill>
                        <a:srgbClr val="292108"/>
                      </a:solidFill>
                      <a:prstDash val="solid"/>
                      <a:round/>
                      <a:headEnd type="none" w="med" len="med"/>
                      <a:tailEnd type="none" w="med" len="med"/>
                    </a:lnT>
                    <a:lnB w="12700" cap="flat" cmpd="sng" algn="ctr">
                      <a:solidFill>
                        <a:srgbClr val="FDFBF5"/>
                      </a:solidFill>
                      <a:prstDash val="solid"/>
                      <a:round/>
                      <a:headEnd type="none" w="med" len="med"/>
                      <a:tailEnd type="none" w="med" len="med"/>
                    </a:lnB>
                    <a:solidFill>
                      <a:srgbClr val="E7E8E9"/>
                    </a:solidFill>
                  </a:tcPr>
                </a:tc>
                <a:extLst>
                  <a:ext uri="{0D108BD9-81ED-4DB2-BD59-A6C34878D82A}">
                    <a16:rowId xmlns:a16="http://schemas.microsoft.com/office/drawing/2014/main" val="551573272"/>
                  </a:ext>
                </a:extLst>
              </a:tr>
            </a:tbl>
          </a:graphicData>
        </a:graphic>
      </p:graphicFrame>
      <p:pic>
        <p:nvPicPr>
          <p:cNvPr id="11" name="Content Placeholder 10" descr="footnotes explain 2025-26 info is as of March 28, 2025. 2024-25 info is from July 11, 2024 Board of Education presentation.">
            <a:extLst>
              <a:ext uri="{FF2B5EF4-FFF2-40B4-BE49-F238E27FC236}">
                <a16:creationId xmlns:a16="http://schemas.microsoft.com/office/drawing/2014/main" id="{27A7CC03-C2BD-4B05-7E48-FF8E6DF5F84F}"/>
              </a:ext>
            </a:extLst>
          </p:cNvPr>
          <p:cNvPicPr>
            <a:picLocks noGrp="1" noChangeAspect="1"/>
          </p:cNvPicPr>
          <p:nvPr>
            <p:ph sz="half" idx="2"/>
          </p:nvPr>
        </p:nvPicPr>
        <p:blipFill>
          <a:blip r:embed="rId3"/>
          <a:stretch>
            <a:fillRect/>
          </a:stretch>
        </p:blipFill>
        <p:spPr>
          <a:xfrm>
            <a:off x="6096630" y="4248354"/>
            <a:ext cx="5181600" cy="1017283"/>
          </a:xfrm>
        </p:spPr>
      </p:pic>
    </p:spTree>
    <p:extLst>
      <p:ext uri="{BB962C8B-B14F-4D97-AF65-F5344CB8AC3E}">
        <p14:creationId xmlns:p14="http://schemas.microsoft.com/office/powerpoint/2010/main" val="2636966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Olathe Public Schools logo">
            <a:extLst>
              <a:ext uri="{FF2B5EF4-FFF2-40B4-BE49-F238E27FC236}">
                <a16:creationId xmlns:a16="http://schemas.microsoft.com/office/drawing/2014/main" id="{06613E2F-570C-7357-0D9F-FC316EA4C4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6533"/>
            <a:ext cx="4326548" cy="2100266"/>
          </a:xfrm>
          <a:prstGeom prst="rect">
            <a:avLst/>
          </a:prstGeom>
        </p:spPr>
      </p:pic>
      <p:sp>
        <p:nvSpPr>
          <p:cNvPr id="3" name="Title 2">
            <a:extLst>
              <a:ext uri="{FF2B5EF4-FFF2-40B4-BE49-F238E27FC236}">
                <a16:creationId xmlns:a16="http://schemas.microsoft.com/office/drawing/2014/main" id="{995B3ECC-B192-5C46-8D90-E5C47614558A}"/>
              </a:ext>
            </a:extLst>
          </p:cNvPr>
          <p:cNvSpPr>
            <a:spLocks noGrp="1"/>
          </p:cNvSpPr>
          <p:nvPr>
            <p:ph type="title"/>
          </p:nvPr>
        </p:nvSpPr>
        <p:spPr>
          <a:xfrm>
            <a:off x="512578" y="1249370"/>
            <a:ext cx="4507745" cy="1600200"/>
          </a:xfrm>
        </p:spPr>
        <p:txBody>
          <a:bodyPr anchor="b">
            <a:normAutofit/>
          </a:bodyPr>
          <a:lstStyle/>
          <a:p>
            <a:r>
              <a:rPr lang="en-US" b="1" dirty="0"/>
              <a:t>Conclusions and Future Considerations</a:t>
            </a:r>
          </a:p>
        </p:txBody>
      </p:sp>
      <p:graphicFrame>
        <p:nvGraphicFramePr>
          <p:cNvPr id="7" name="Content Placeholder 1" descr="We are entering a new phase in Olathe where our growth is declining.&#10;&#10;Continued monitoring of school enrollment numbers and projections.&#10;&#10;Future evaluation of the need for our current number of schools considering the declining enrollment in certain areas of the district.&#10;&#10;Open communication with our staff and stakeholders regarding future enrollment projections.">
            <a:extLst>
              <a:ext uri="{FF2B5EF4-FFF2-40B4-BE49-F238E27FC236}">
                <a16:creationId xmlns:a16="http://schemas.microsoft.com/office/drawing/2014/main" id="{BBDF082A-40BC-115B-D583-265FED17915E}"/>
              </a:ext>
            </a:extLst>
          </p:cNvPr>
          <p:cNvGraphicFramePr>
            <a:graphicFrameLocks noGrp="1"/>
          </p:cNvGraphicFramePr>
          <p:nvPr>
            <p:ph idx="1"/>
            <p:extLst>
              <p:ext uri="{D42A27DB-BD31-4B8C-83A1-F6EECF244321}">
                <p14:modId xmlns:p14="http://schemas.microsoft.com/office/powerpoint/2010/main" val="2329481718"/>
              </p:ext>
            </p:extLst>
          </p:nvPr>
        </p:nvGraphicFramePr>
        <p:xfrm>
          <a:off x="5183188" y="987425"/>
          <a:ext cx="6172200" cy="48736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340543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2C0CA4B-E6B4-F59B-C879-1E9D5758CD92}"/>
              </a:ext>
            </a:extLst>
          </p:cNvPr>
          <p:cNvSpPr>
            <a:spLocks noGrp="1"/>
          </p:cNvSpPr>
          <p:nvPr>
            <p:ph type="ctrTitle"/>
          </p:nvPr>
        </p:nvSpPr>
        <p:spPr>
          <a:xfrm>
            <a:off x="5147540" y="2593649"/>
            <a:ext cx="5096853" cy="835351"/>
          </a:xfrm>
        </p:spPr>
        <p:txBody>
          <a:bodyPr>
            <a:normAutofit fontScale="90000"/>
          </a:bodyPr>
          <a:lstStyle/>
          <a:p>
            <a:r>
              <a:rPr lang="en-US" b="1" dirty="0"/>
              <a:t>Questions?</a:t>
            </a:r>
          </a:p>
        </p:txBody>
      </p:sp>
      <p:sp>
        <p:nvSpPr>
          <p:cNvPr id="6" name="Subtitle 5">
            <a:extLst>
              <a:ext uri="{FF2B5EF4-FFF2-40B4-BE49-F238E27FC236}">
                <a16:creationId xmlns:a16="http://schemas.microsoft.com/office/drawing/2014/main" id="{1DA729D9-9C06-A160-95A3-5E0B4DC7B1E1}"/>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20794773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BEEDD-1407-4611-BFC5-6D0976BAEC38}"/>
              </a:ext>
            </a:extLst>
          </p:cNvPr>
          <p:cNvSpPr>
            <a:spLocks noGrp="1"/>
          </p:cNvSpPr>
          <p:nvPr>
            <p:ph type="ctrTitle"/>
          </p:nvPr>
        </p:nvSpPr>
        <p:spPr/>
        <p:txBody>
          <a:bodyPr/>
          <a:lstStyle/>
          <a:p>
            <a:r>
              <a:rPr lang="en-US" dirty="0"/>
              <a:t>School Finance 101</a:t>
            </a:r>
          </a:p>
        </p:txBody>
      </p:sp>
      <p:sp>
        <p:nvSpPr>
          <p:cNvPr id="3" name="Subtitle 2">
            <a:extLst>
              <a:ext uri="{FF2B5EF4-FFF2-40B4-BE49-F238E27FC236}">
                <a16:creationId xmlns:a16="http://schemas.microsoft.com/office/drawing/2014/main" id="{D2092808-82F1-428A-AF45-F2DA309FDD3F}"/>
              </a:ext>
            </a:extLst>
          </p:cNvPr>
          <p:cNvSpPr>
            <a:spLocks noGrp="1"/>
          </p:cNvSpPr>
          <p:nvPr>
            <p:ph type="subTitle" idx="1"/>
          </p:nvPr>
        </p:nvSpPr>
        <p:spPr/>
        <p:txBody>
          <a:bodyPr vert="horz" lIns="91440" tIns="45720" rIns="91440" bIns="45720" rtlCol="0" anchor="t">
            <a:normAutofit/>
          </a:bodyPr>
          <a:lstStyle/>
          <a:p>
            <a:endParaRPr lang="en-US" dirty="0"/>
          </a:p>
        </p:txBody>
      </p:sp>
    </p:spTree>
    <p:extLst>
      <p:ext uri="{BB962C8B-B14F-4D97-AF65-F5344CB8AC3E}">
        <p14:creationId xmlns:p14="http://schemas.microsoft.com/office/powerpoint/2010/main" val="41443183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0042E7-2442-ACEE-4C94-A93DEA12009F}"/>
            </a:ext>
          </a:extLst>
        </p:cNvPr>
        <p:cNvGrpSpPr/>
        <p:nvPr/>
      </p:nvGrpSpPr>
      <p:grpSpPr>
        <a:xfrm>
          <a:off x="0" y="0"/>
          <a:ext cx="0" cy="0"/>
          <a:chOff x="0" y="0"/>
          <a:chExt cx="0" cy="0"/>
        </a:xfrm>
      </p:grpSpPr>
      <p:sp>
        <p:nvSpPr>
          <p:cNvPr id="4" name="Title 3" hidden="1">
            <a:extLst>
              <a:ext uri="{FF2B5EF4-FFF2-40B4-BE49-F238E27FC236}">
                <a16:creationId xmlns:a16="http://schemas.microsoft.com/office/drawing/2014/main" id="{3643132B-67B6-44D1-84FE-6CCE1AE24689}"/>
              </a:ext>
            </a:extLst>
          </p:cNvPr>
          <p:cNvSpPr>
            <a:spLocks noGrp="1"/>
          </p:cNvSpPr>
          <p:nvPr>
            <p:ph type="title" idx="4294967295"/>
          </p:nvPr>
        </p:nvSpPr>
        <p:spPr/>
        <p:txBody>
          <a:bodyPr/>
          <a:lstStyle/>
          <a:p>
            <a:r>
              <a:rPr lang="en-US" dirty="0"/>
              <a:t>Public Perception</a:t>
            </a:r>
          </a:p>
        </p:txBody>
      </p:sp>
      <p:sp>
        <p:nvSpPr>
          <p:cNvPr id="2" name="TextBox 1">
            <a:extLst>
              <a:ext uri="{FF2B5EF4-FFF2-40B4-BE49-F238E27FC236}">
                <a16:creationId xmlns:a16="http://schemas.microsoft.com/office/drawing/2014/main" id="{CF6D007A-7C57-6BF9-6C31-20A3C805C5D5}"/>
              </a:ext>
            </a:extLst>
          </p:cNvPr>
          <p:cNvSpPr txBox="1"/>
          <p:nvPr/>
        </p:nvSpPr>
        <p:spPr>
          <a:xfrm>
            <a:off x="470972" y="2863214"/>
            <a:ext cx="4857773" cy="2308324"/>
          </a:xfrm>
          <a:prstGeom prst="rect">
            <a:avLst/>
          </a:prstGeom>
          <a:noFill/>
        </p:spPr>
        <p:txBody>
          <a:bodyPr wrap="square" rtlCol="0">
            <a:spAutoFit/>
          </a:bodyPr>
          <a:lstStyle/>
          <a:p>
            <a:pPr algn="r"/>
            <a:r>
              <a:rPr lang="en-US" sz="7200" dirty="0">
                <a:solidFill>
                  <a:schemeClr val="tx1">
                    <a:lumMod val="90000"/>
                    <a:lumOff val="10000"/>
                  </a:schemeClr>
                </a:solidFill>
                <a:latin typeface="Proxima Nova"/>
              </a:rPr>
              <a:t>Public Perception</a:t>
            </a:r>
          </a:p>
        </p:txBody>
      </p:sp>
      <p:pic>
        <p:nvPicPr>
          <p:cNvPr id="3" name="Google Shape;211;p12" descr="White metal bucket full of money | retireready.com">
            <a:extLst>
              <a:ext uri="{FF2B5EF4-FFF2-40B4-BE49-F238E27FC236}">
                <a16:creationId xmlns:a16="http://schemas.microsoft.com/office/drawing/2014/main" id="{FE5FA984-6351-8FED-5B79-18E615F9B005}"/>
              </a:ext>
            </a:extLst>
          </p:cNvPr>
          <p:cNvPicPr preferRelativeResize="0"/>
          <p:nvPr/>
        </p:nvPicPr>
        <p:blipFill rotWithShape="1">
          <a:blip r:embed="rId3">
            <a:alphaModFix/>
          </a:blip>
          <a:srcRect/>
          <a:stretch/>
        </p:blipFill>
        <p:spPr>
          <a:xfrm>
            <a:off x="6096000" y="534026"/>
            <a:ext cx="5708994" cy="6048077"/>
          </a:xfrm>
          <a:prstGeom prst="rect">
            <a:avLst/>
          </a:prstGeom>
          <a:noFill/>
          <a:ln>
            <a:noFill/>
          </a:ln>
        </p:spPr>
      </p:pic>
    </p:spTree>
    <p:extLst>
      <p:ext uri="{BB962C8B-B14F-4D97-AF65-F5344CB8AC3E}">
        <p14:creationId xmlns:p14="http://schemas.microsoft.com/office/powerpoint/2010/main" val="317235129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lose up photo of a person writing a chec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7000" y="1371600"/>
            <a:ext cx="7283450" cy="5004134"/>
          </a:xfrm>
          <a:prstGeom prst="rect">
            <a:avLst/>
          </a:prstGeom>
        </p:spPr>
      </p:pic>
      <p:sp>
        <p:nvSpPr>
          <p:cNvPr id="3" name="Title 2" hidden="1">
            <a:extLst>
              <a:ext uri="{FF2B5EF4-FFF2-40B4-BE49-F238E27FC236}">
                <a16:creationId xmlns:a16="http://schemas.microsoft.com/office/drawing/2014/main" id="{A2BCAD99-F173-4C5C-9A12-A5B9D977C1F4}"/>
              </a:ext>
            </a:extLst>
          </p:cNvPr>
          <p:cNvSpPr>
            <a:spLocks noGrp="1"/>
          </p:cNvSpPr>
          <p:nvPr>
            <p:ph type="title"/>
          </p:nvPr>
        </p:nvSpPr>
        <p:spPr/>
        <p:txBody>
          <a:bodyPr/>
          <a:lstStyle/>
          <a:p>
            <a:r>
              <a:rPr lang="en-US" dirty="0"/>
              <a:t>Understanding Multiple</a:t>
            </a:r>
            <a:r>
              <a:rPr lang="en-US" baseline="0" dirty="0"/>
              <a:t> Accounts</a:t>
            </a:r>
            <a:endParaRPr lang="en-US" dirty="0"/>
          </a:p>
        </p:txBody>
      </p:sp>
    </p:spTree>
    <p:extLst>
      <p:ext uri="{BB962C8B-B14F-4D97-AF65-F5344CB8AC3E}">
        <p14:creationId xmlns:p14="http://schemas.microsoft.com/office/powerpoint/2010/main" val="14180576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82607" y="748183"/>
            <a:ext cx="6720635" cy="56692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1630498" y="826091"/>
            <a:ext cx="5453348" cy="923330"/>
          </a:xfrm>
          <a:prstGeom prst="rect">
            <a:avLst/>
          </a:prstGeom>
          <a:ln>
            <a:noFill/>
          </a:ln>
        </p:spPr>
        <p:style>
          <a:lnRef idx="2">
            <a:schemeClr val="dk1"/>
          </a:lnRef>
          <a:fillRef idx="1">
            <a:schemeClr val="lt1"/>
          </a:fillRef>
          <a:effectRef idx="0">
            <a:schemeClr val="dk1"/>
          </a:effectRef>
          <a:fontRef idx="minor">
            <a:schemeClr val="dk1"/>
          </a:fontRef>
        </p:style>
        <p:txBody>
          <a:bodyPr wrap="square" lIns="91440" tIns="45720" rIns="91440" bIns="45720">
            <a:spAutoFit/>
          </a:bodyPr>
          <a:lstStyle/>
          <a:p>
            <a:pPr algn="ctr" fontAlgn="base">
              <a:spcBef>
                <a:spcPct val="0"/>
              </a:spcBef>
              <a:spcAft>
                <a:spcPct val="0"/>
              </a:spcAft>
            </a:pPr>
            <a:r>
              <a:rPr lang="en-US" sz="5400" b="1" spc="50" dirty="0">
                <a:ln w="13500">
                  <a:solidFill>
                    <a:srgbClr val="BBE0E3">
                      <a:shade val="2500"/>
                      <a:alpha val="6500"/>
                    </a:srgbClr>
                  </a:solidFill>
                  <a:prstDash val="solid"/>
                </a:ln>
                <a:solidFill>
                  <a:schemeClr val="bg1">
                    <a:lumMod val="10000"/>
                    <a:alpha val="95000"/>
                  </a:schemeClr>
                </a:solidFill>
                <a:effectLst>
                  <a:innerShdw blurRad="50900" dist="38500" dir="13500000">
                    <a:srgbClr val="000000">
                      <a:alpha val="60000"/>
                    </a:srgbClr>
                  </a:innerShdw>
                </a:effectLst>
              </a:rPr>
              <a:t>Credit Union</a:t>
            </a:r>
          </a:p>
        </p:txBody>
      </p:sp>
      <p:sp>
        <p:nvSpPr>
          <p:cNvPr id="8" name="Rectangle 7">
            <a:extLst>
              <a:ext uri="{FF2B5EF4-FFF2-40B4-BE49-F238E27FC236}">
                <a16:creationId xmlns:a16="http://schemas.microsoft.com/office/drawing/2014/main" id="{42F72E2A-8E47-D2D3-8CFC-3190D848561C}"/>
              </a:ext>
              <a:ext uri="{C183D7F6-B498-43B3-948B-1728B52AA6E4}">
                <adec:decorative xmlns:adec="http://schemas.microsoft.com/office/drawing/2017/decorative" val="1"/>
              </a:ext>
            </a:extLst>
          </p:cNvPr>
          <p:cNvSpPr/>
          <p:nvPr/>
        </p:nvSpPr>
        <p:spPr>
          <a:xfrm>
            <a:off x="9489057" y="2398143"/>
            <a:ext cx="316301" cy="26224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hidden="1">
            <a:extLst>
              <a:ext uri="{FF2B5EF4-FFF2-40B4-BE49-F238E27FC236}">
                <a16:creationId xmlns:a16="http://schemas.microsoft.com/office/drawing/2014/main" id="{D493D005-CD0D-4FBB-AE1B-AB4517DD3D03}"/>
              </a:ext>
            </a:extLst>
          </p:cNvPr>
          <p:cNvSpPr>
            <a:spLocks noGrp="1"/>
          </p:cNvSpPr>
          <p:nvPr>
            <p:ph type="title"/>
          </p:nvPr>
        </p:nvSpPr>
        <p:spPr/>
        <p:txBody>
          <a:bodyPr/>
          <a:lstStyle/>
          <a:p>
            <a:r>
              <a:rPr lang="en-US" dirty="0"/>
              <a:t>Accessing the Money</a:t>
            </a:r>
          </a:p>
        </p:txBody>
      </p:sp>
    </p:spTree>
    <p:extLst>
      <p:ext uri="{BB962C8B-B14F-4D97-AF65-F5344CB8AC3E}">
        <p14:creationId xmlns:p14="http://schemas.microsoft.com/office/powerpoint/2010/main" val="31638719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45150F-E607-9145-36FB-BFABC493C17B}"/>
            </a:ext>
          </a:extLst>
        </p:cNvPr>
        <p:cNvGrpSpPr/>
        <p:nvPr/>
      </p:nvGrpSpPr>
      <p:grpSpPr>
        <a:xfrm>
          <a:off x="0" y="0"/>
          <a:ext cx="0" cy="0"/>
          <a:chOff x="0" y="0"/>
          <a:chExt cx="0" cy="0"/>
        </a:xfrm>
      </p:grpSpPr>
      <p:sp>
        <p:nvSpPr>
          <p:cNvPr id="1031" name="Title 1">
            <a:extLst>
              <a:ext uri="{FF2B5EF4-FFF2-40B4-BE49-F238E27FC236}">
                <a16:creationId xmlns:a16="http://schemas.microsoft.com/office/drawing/2014/main" id="{EE1588C4-782E-A782-0B6C-0AEA085D76E9}"/>
              </a:ext>
            </a:extLst>
          </p:cNvPr>
          <p:cNvSpPr>
            <a:spLocks noGrp="1"/>
          </p:cNvSpPr>
          <p:nvPr>
            <p:ph type="title"/>
          </p:nvPr>
        </p:nvSpPr>
        <p:spPr>
          <a:xfrm>
            <a:off x="836612" y="787401"/>
            <a:ext cx="3932237" cy="1921932"/>
          </a:xfrm>
        </p:spPr>
        <p:txBody>
          <a:bodyPr>
            <a:normAutofit/>
          </a:bodyPr>
          <a:lstStyle/>
          <a:p>
            <a:pPr algn="ctr"/>
            <a:r>
              <a:rPr lang="en-US" sz="9600" u="sng" dirty="0">
                <a:latin typeface="Proxima Nova"/>
              </a:rPr>
              <a:t>27/31</a:t>
            </a:r>
            <a:br>
              <a:rPr lang="en-US" dirty="0">
                <a:latin typeface="Proxima Nova"/>
              </a:rPr>
            </a:br>
            <a:endParaRPr lang="en-US" dirty="0">
              <a:latin typeface="Proxima Nova"/>
            </a:endParaRPr>
          </a:p>
        </p:txBody>
      </p:sp>
      <p:sp>
        <p:nvSpPr>
          <p:cNvPr id="1033" name="Text Placeholder 3">
            <a:extLst>
              <a:ext uri="{FF2B5EF4-FFF2-40B4-BE49-F238E27FC236}">
                <a16:creationId xmlns:a16="http://schemas.microsoft.com/office/drawing/2014/main" id="{EA48C077-45BF-E6A6-523B-7BB73F8556E4}"/>
              </a:ext>
            </a:extLst>
          </p:cNvPr>
          <p:cNvSpPr>
            <a:spLocks noGrp="1"/>
          </p:cNvSpPr>
          <p:nvPr>
            <p:ph type="body" sz="half" idx="2"/>
          </p:nvPr>
        </p:nvSpPr>
        <p:spPr>
          <a:xfrm>
            <a:off x="836612" y="2864440"/>
            <a:ext cx="3932237" cy="3811588"/>
          </a:xfrm>
        </p:spPr>
        <p:txBody>
          <a:bodyPr>
            <a:normAutofit/>
          </a:bodyPr>
          <a:lstStyle/>
          <a:p>
            <a:pPr algn="ctr"/>
            <a:r>
              <a:rPr lang="en-US" sz="3200" dirty="0">
                <a:latin typeface="Proxima Nova"/>
              </a:rPr>
              <a:t>27 Funds</a:t>
            </a:r>
          </a:p>
          <a:p>
            <a:pPr algn="ctr"/>
            <a:endParaRPr lang="en-US" sz="3200" dirty="0">
              <a:latin typeface="Proxima Nova"/>
            </a:endParaRPr>
          </a:p>
          <a:p>
            <a:pPr algn="ctr"/>
            <a:r>
              <a:rPr lang="en-US" sz="3200" dirty="0">
                <a:latin typeface="Proxima Nova"/>
              </a:rPr>
              <a:t>31 Funding Sources</a:t>
            </a:r>
          </a:p>
        </p:txBody>
      </p:sp>
      <p:pic>
        <p:nvPicPr>
          <p:cNvPr id="1028" name="Picture 4" descr="Checkbooks image - Free stock photo - Public Domain photo - CC0 Images">
            <a:extLst>
              <a:ext uri="{FF2B5EF4-FFF2-40B4-BE49-F238E27FC236}">
                <a16:creationId xmlns:a16="http://schemas.microsoft.com/office/drawing/2014/main" id="{1BB8BEB6-D421-D283-10BD-89FA47D4A6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70999" y="2411506"/>
            <a:ext cx="5664205" cy="31082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7115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3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3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BBF994-CCF7-2AD8-7FF4-6C6DD3ABA2ED}"/>
            </a:ext>
          </a:extLst>
        </p:cNvPr>
        <p:cNvGrpSpPr/>
        <p:nvPr/>
      </p:nvGrpSpPr>
      <p:grpSpPr>
        <a:xfrm>
          <a:off x="0" y="0"/>
          <a:ext cx="0" cy="0"/>
          <a:chOff x="0" y="0"/>
          <a:chExt cx="0" cy="0"/>
        </a:xfrm>
      </p:grpSpPr>
      <p:sp>
        <p:nvSpPr>
          <p:cNvPr id="1031" name="Title 1">
            <a:extLst>
              <a:ext uri="{FF2B5EF4-FFF2-40B4-BE49-F238E27FC236}">
                <a16:creationId xmlns:a16="http://schemas.microsoft.com/office/drawing/2014/main" id="{CFDBEEAD-DD81-3AC5-0BE7-FA5DFB7390C5}"/>
              </a:ext>
            </a:extLst>
          </p:cNvPr>
          <p:cNvSpPr>
            <a:spLocks noGrp="1"/>
          </p:cNvSpPr>
          <p:nvPr>
            <p:ph type="title"/>
          </p:nvPr>
        </p:nvSpPr>
        <p:spPr>
          <a:xfrm>
            <a:off x="836612" y="787401"/>
            <a:ext cx="3932237" cy="1921932"/>
          </a:xfrm>
        </p:spPr>
        <p:txBody>
          <a:bodyPr>
            <a:normAutofit/>
          </a:bodyPr>
          <a:lstStyle/>
          <a:p>
            <a:pPr algn="ctr"/>
            <a:r>
              <a:rPr lang="en-US" sz="9600" u="sng" dirty="0">
                <a:latin typeface="Proxima Nova"/>
              </a:rPr>
              <a:t>27</a:t>
            </a:r>
            <a:br>
              <a:rPr lang="en-US" dirty="0"/>
            </a:br>
            <a:endParaRPr lang="en-US" dirty="0"/>
          </a:p>
        </p:txBody>
      </p:sp>
      <p:sp>
        <p:nvSpPr>
          <p:cNvPr id="1033" name="Text Placeholder 3">
            <a:extLst>
              <a:ext uri="{FF2B5EF4-FFF2-40B4-BE49-F238E27FC236}">
                <a16:creationId xmlns:a16="http://schemas.microsoft.com/office/drawing/2014/main" id="{A7584BF3-E910-BDB8-5D6F-C588F7069DE2}"/>
              </a:ext>
            </a:extLst>
          </p:cNvPr>
          <p:cNvSpPr>
            <a:spLocks noGrp="1"/>
          </p:cNvSpPr>
          <p:nvPr>
            <p:ph type="body" sz="half" idx="2"/>
          </p:nvPr>
        </p:nvSpPr>
        <p:spPr>
          <a:xfrm>
            <a:off x="836611" y="2577570"/>
            <a:ext cx="3932237" cy="3811588"/>
          </a:xfrm>
        </p:spPr>
        <p:txBody>
          <a:bodyPr>
            <a:normAutofit/>
          </a:bodyPr>
          <a:lstStyle/>
          <a:p>
            <a:pPr algn="ctr"/>
            <a:r>
              <a:rPr lang="en-US" sz="3200" dirty="0">
                <a:latin typeface="Proxima Nova"/>
              </a:rPr>
              <a:t>12 Restricted</a:t>
            </a:r>
          </a:p>
          <a:p>
            <a:pPr algn="ctr"/>
            <a:endParaRPr lang="en-US" sz="3200" dirty="0">
              <a:latin typeface="Proxima Nova"/>
            </a:endParaRPr>
          </a:p>
          <a:p>
            <a:pPr algn="ctr"/>
            <a:r>
              <a:rPr lang="en-US" sz="3200" dirty="0">
                <a:latin typeface="Proxima Nova"/>
              </a:rPr>
              <a:t>12 Semi-Restricted</a:t>
            </a:r>
          </a:p>
          <a:p>
            <a:pPr algn="ctr"/>
            <a:endParaRPr lang="en-US" sz="3200" dirty="0">
              <a:latin typeface="Proxima Nova"/>
            </a:endParaRPr>
          </a:p>
          <a:p>
            <a:pPr algn="ctr"/>
            <a:r>
              <a:rPr lang="en-US" sz="3200" dirty="0">
                <a:latin typeface="Proxima Nova"/>
              </a:rPr>
              <a:t>3 Unrestricted</a:t>
            </a:r>
          </a:p>
        </p:txBody>
      </p:sp>
      <p:pic>
        <p:nvPicPr>
          <p:cNvPr id="1026" name="Picture 2" descr="5,300+ String Money Stock Photos, Pictures &amp; Royalty-Free Images - iStock">
            <a:extLst>
              <a:ext uri="{FF2B5EF4-FFF2-40B4-BE49-F238E27FC236}">
                <a16:creationId xmlns:a16="http://schemas.microsoft.com/office/drawing/2014/main" id="{F3D3828F-E87D-51D1-BCF5-5DB2F63B93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2750" r="3" b="3"/>
          <a:stretch>
            <a:fillRect/>
          </a:stretch>
        </p:blipFill>
        <p:spPr bwMode="auto">
          <a:xfrm>
            <a:off x="5183188" y="987425"/>
            <a:ext cx="6172200" cy="4873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9226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3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3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3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BFADE99-EEA4-BD70-FEEF-B2E95EE0AACE}"/>
              </a:ext>
            </a:extLst>
          </p:cNvPr>
          <p:cNvSpPr>
            <a:spLocks noGrp="1"/>
          </p:cNvSpPr>
          <p:nvPr>
            <p:ph type="title"/>
          </p:nvPr>
        </p:nvSpPr>
        <p:spPr>
          <a:xfrm>
            <a:off x="814552" y="1910146"/>
            <a:ext cx="4569372" cy="3560489"/>
          </a:xfrm>
        </p:spPr>
        <p:txBody>
          <a:bodyPr>
            <a:noAutofit/>
          </a:bodyPr>
          <a:lstStyle/>
          <a:p>
            <a:pPr algn="r"/>
            <a:r>
              <a:rPr lang="en-US" sz="5400" dirty="0">
                <a:latin typeface="Proxima Nova"/>
              </a:rPr>
              <a:t>3-Legged Stool of the Annual Budget</a:t>
            </a:r>
          </a:p>
        </p:txBody>
      </p:sp>
      <p:pic>
        <p:nvPicPr>
          <p:cNvPr id="1026" name="Picture 2" descr="Clipart - Three Legged Stool Outline">
            <a:extLst>
              <a:ext uri="{FF2B5EF4-FFF2-40B4-BE49-F238E27FC236}">
                <a16:creationId xmlns:a16="http://schemas.microsoft.com/office/drawing/2014/main" id="{0A4045DF-2690-4CD4-84A2-9D6BB720FCBD}"/>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905579" y="1690688"/>
            <a:ext cx="4324441" cy="468562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E0A6D5E-AF05-EA8E-DE39-41DD6208C7E0}"/>
              </a:ext>
            </a:extLst>
          </p:cNvPr>
          <p:cNvSpPr txBox="1"/>
          <p:nvPr/>
        </p:nvSpPr>
        <p:spPr>
          <a:xfrm>
            <a:off x="8077541" y="1809565"/>
            <a:ext cx="1980516" cy="646331"/>
          </a:xfrm>
          <a:prstGeom prst="rect">
            <a:avLst/>
          </a:prstGeom>
          <a:noFill/>
        </p:spPr>
        <p:txBody>
          <a:bodyPr wrap="square" rtlCol="0">
            <a:spAutoFit/>
          </a:bodyPr>
          <a:lstStyle/>
          <a:p>
            <a:r>
              <a:rPr lang="en-US" sz="3600" b="1" dirty="0"/>
              <a:t>BUDGET</a:t>
            </a:r>
          </a:p>
        </p:txBody>
      </p:sp>
      <p:sp>
        <p:nvSpPr>
          <p:cNvPr id="7" name="TextBox 6">
            <a:extLst>
              <a:ext uri="{FF2B5EF4-FFF2-40B4-BE49-F238E27FC236}">
                <a16:creationId xmlns:a16="http://schemas.microsoft.com/office/drawing/2014/main" id="{17EB7159-1C29-5A80-8051-9E6E0ABE1C53}"/>
              </a:ext>
            </a:extLst>
          </p:cNvPr>
          <p:cNvSpPr txBox="1"/>
          <p:nvPr/>
        </p:nvSpPr>
        <p:spPr>
          <a:xfrm rot="17364452">
            <a:off x="6804767" y="3815292"/>
            <a:ext cx="1997681" cy="461665"/>
          </a:xfrm>
          <a:prstGeom prst="rect">
            <a:avLst/>
          </a:prstGeom>
          <a:noFill/>
        </p:spPr>
        <p:txBody>
          <a:bodyPr wrap="square" rtlCol="0">
            <a:spAutoFit/>
          </a:bodyPr>
          <a:lstStyle/>
          <a:p>
            <a:r>
              <a:rPr lang="en-US" sz="2300" b="1" dirty="0">
                <a:solidFill>
                  <a:schemeClr val="accent1"/>
                </a:solidFill>
              </a:rPr>
              <a:t>LEGAL</a:t>
            </a:r>
            <a:r>
              <a:rPr lang="en-US" sz="2300" b="1" dirty="0"/>
              <a:t> </a:t>
            </a:r>
            <a:r>
              <a:rPr lang="en-US" sz="2300" b="1" dirty="0">
                <a:solidFill>
                  <a:schemeClr val="accent1"/>
                </a:solidFill>
              </a:rPr>
              <a:t>MAX</a:t>
            </a:r>
          </a:p>
        </p:txBody>
      </p:sp>
      <p:sp>
        <p:nvSpPr>
          <p:cNvPr id="8" name="TextBox 7">
            <a:extLst>
              <a:ext uri="{FF2B5EF4-FFF2-40B4-BE49-F238E27FC236}">
                <a16:creationId xmlns:a16="http://schemas.microsoft.com/office/drawing/2014/main" id="{8C933D2F-4381-8BAE-852B-F7928062F48E}"/>
              </a:ext>
            </a:extLst>
          </p:cNvPr>
          <p:cNvSpPr txBox="1"/>
          <p:nvPr/>
        </p:nvSpPr>
        <p:spPr>
          <a:xfrm rot="16200000">
            <a:off x="7813102" y="4319343"/>
            <a:ext cx="2509395" cy="461665"/>
          </a:xfrm>
          <a:prstGeom prst="rect">
            <a:avLst/>
          </a:prstGeom>
          <a:noFill/>
        </p:spPr>
        <p:txBody>
          <a:bodyPr wrap="square" rtlCol="0">
            <a:spAutoFit/>
          </a:bodyPr>
          <a:lstStyle/>
          <a:p>
            <a:r>
              <a:rPr lang="en-US" sz="2300" b="1" dirty="0">
                <a:solidFill>
                  <a:schemeClr val="accent1"/>
                </a:solidFill>
              </a:rPr>
              <a:t>CAPITAL</a:t>
            </a:r>
            <a:r>
              <a:rPr lang="en-US" sz="2300" b="1" dirty="0"/>
              <a:t> </a:t>
            </a:r>
            <a:r>
              <a:rPr lang="en-US" sz="2300" b="1" dirty="0">
                <a:solidFill>
                  <a:schemeClr val="accent1"/>
                </a:solidFill>
              </a:rPr>
              <a:t>OUTLAY</a:t>
            </a:r>
          </a:p>
        </p:txBody>
      </p:sp>
      <p:sp>
        <p:nvSpPr>
          <p:cNvPr id="9" name="TextBox 8">
            <a:extLst>
              <a:ext uri="{FF2B5EF4-FFF2-40B4-BE49-F238E27FC236}">
                <a16:creationId xmlns:a16="http://schemas.microsoft.com/office/drawing/2014/main" id="{F27AC4BA-03BA-EBEB-6244-06D6E8B62244}"/>
              </a:ext>
            </a:extLst>
          </p:cNvPr>
          <p:cNvSpPr txBox="1"/>
          <p:nvPr/>
        </p:nvSpPr>
        <p:spPr>
          <a:xfrm rot="15209120">
            <a:off x="8843971" y="3848053"/>
            <a:ext cx="3107019" cy="461665"/>
          </a:xfrm>
          <a:prstGeom prst="rect">
            <a:avLst/>
          </a:prstGeom>
          <a:noFill/>
        </p:spPr>
        <p:txBody>
          <a:bodyPr wrap="square" rtlCol="0">
            <a:spAutoFit/>
          </a:bodyPr>
          <a:lstStyle/>
          <a:p>
            <a:r>
              <a:rPr lang="en-US" sz="2300" b="1" dirty="0">
                <a:solidFill>
                  <a:schemeClr val="accent1"/>
                </a:solidFill>
              </a:rPr>
              <a:t>BOND</a:t>
            </a:r>
            <a:r>
              <a:rPr lang="en-US" sz="2300" b="1" dirty="0"/>
              <a:t> </a:t>
            </a:r>
            <a:r>
              <a:rPr lang="en-US" sz="2300" b="1" dirty="0">
                <a:solidFill>
                  <a:schemeClr val="accent1"/>
                </a:solidFill>
              </a:rPr>
              <a:t>AND</a:t>
            </a:r>
            <a:r>
              <a:rPr lang="en-US" sz="2300" b="1" dirty="0"/>
              <a:t> </a:t>
            </a:r>
            <a:r>
              <a:rPr lang="en-US" sz="2300" b="1" dirty="0">
                <a:solidFill>
                  <a:schemeClr val="accent1"/>
                </a:solidFill>
              </a:rPr>
              <a:t>INTEREST</a:t>
            </a:r>
          </a:p>
        </p:txBody>
      </p:sp>
    </p:spTree>
    <p:extLst>
      <p:ext uri="{BB962C8B-B14F-4D97-AF65-F5344CB8AC3E}">
        <p14:creationId xmlns:p14="http://schemas.microsoft.com/office/powerpoint/2010/main" val="408586868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 name="Title 1">
            <a:extLst>
              <a:ext uri="{FF2B5EF4-FFF2-40B4-BE49-F238E27FC236}">
                <a16:creationId xmlns:a16="http://schemas.microsoft.com/office/drawing/2014/main" id="{54D32527-49CE-4008-927F-2A12F33DD544}"/>
              </a:ext>
            </a:extLst>
          </p:cNvPr>
          <p:cNvSpPr>
            <a:spLocks noGrp="1"/>
          </p:cNvSpPr>
          <p:nvPr>
            <p:ph type="title" idx="4294967295"/>
          </p:nvPr>
        </p:nvSpPr>
        <p:spPr/>
        <p:txBody>
          <a:bodyPr/>
          <a:lstStyle/>
          <a:p>
            <a:r>
              <a:rPr lang="en-US" dirty="0"/>
              <a:t>Three Parts of the Budget</a:t>
            </a:r>
          </a:p>
        </p:txBody>
      </p:sp>
      <p:grpSp>
        <p:nvGrpSpPr>
          <p:cNvPr id="207" name="Google Shape;207;p12" descr="bucket labeled &quot;Operating&quot; and full of cash"/>
          <p:cNvGrpSpPr/>
          <p:nvPr/>
        </p:nvGrpSpPr>
        <p:grpSpPr>
          <a:xfrm>
            <a:off x="888521" y="1670409"/>
            <a:ext cx="3822094" cy="4842534"/>
            <a:chOff x="790514" y="4457700"/>
            <a:chExt cx="3946573" cy="3946573"/>
          </a:xfrm>
        </p:grpSpPr>
        <p:pic>
          <p:nvPicPr>
            <p:cNvPr id="208" name="Google Shape;208;p12" descr="White metal bucket full of money | retireready.com"/>
            <p:cNvPicPr preferRelativeResize="0"/>
            <p:nvPr/>
          </p:nvPicPr>
          <p:blipFill rotWithShape="1">
            <a:blip r:embed="rId3">
              <a:alphaModFix/>
            </a:blip>
            <a:srcRect/>
            <a:stretch/>
          </p:blipFill>
          <p:spPr>
            <a:xfrm>
              <a:off x="790514" y="4457700"/>
              <a:ext cx="3946573" cy="3946573"/>
            </a:xfrm>
            <a:prstGeom prst="rect">
              <a:avLst/>
            </a:prstGeom>
            <a:noFill/>
            <a:ln>
              <a:noFill/>
            </a:ln>
          </p:spPr>
        </p:pic>
        <p:sp>
          <p:nvSpPr>
            <p:cNvPr id="209" name="Google Shape;209;p12"/>
            <p:cNvSpPr txBox="1"/>
            <p:nvPr/>
          </p:nvSpPr>
          <p:spPr>
            <a:xfrm>
              <a:off x="1895349" y="6729798"/>
              <a:ext cx="1542639" cy="369292"/>
            </a:xfrm>
            <a:prstGeom prst="rect">
              <a:avLst/>
            </a:prstGeom>
            <a:noFill/>
            <a:ln>
              <a:noFill/>
            </a:ln>
          </p:spPr>
          <p:txBody>
            <a:bodyPr spcFirstLastPara="1" wrap="square" lIns="60950" tIns="30467" rIns="60950" bIns="30467" anchor="t" anchorCtr="0">
              <a:spAutoFit/>
            </a:bodyPr>
            <a:lstStyle/>
            <a:p>
              <a:pPr algn="ctr"/>
              <a:r>
                <a:rPr lang="en-US" sz="1200" b="1" dirty="0">
                  <a:solidFill>
                    <a:srgbClr val="102D45"/>
                  </a:solidFill>
                  <a:latin typeface="Proxima Nova"/>
                  <a:ea typeface="Proxima Nova"/>
                  <a:cs typeface="Proxima Nova"/>
                  <a:sym typeface="Proxima Nova"/>
                </a:rPr>
                <a:t>OPERATING</a:t>
              </a:r>
              <a:endParaRPr sz="1200" dirty="0"/>
            </a:p>
          </p:txBody>
        </p:sp>
      </p:grpSp>
      <p:grpSp>
        <p:nvGrpSpPr>
          <p:cNvPr id="210" name="Google Shape;210;p12" descr="bucket labeled &quot;Capital Outlay&quot; and filled with cash"/>
          <p:cNvGrpSpPr/>
          <p:nvPr/>
        </p:nvGrpSpPr>
        <p:grpSpPr>
          <a:xfrm>
            <a:off x="3811197" y="1670409"/>
            <a:ext cx="3822094" cy="4842534"/>
            <a:chOff x="3808376" y="4457700"/>
            <a:chExt cx="3946573" cy="3946573"/>
          </a:xfrm>
        </p:grpSpPr>
        <p:pic>
          <p:nvPicPr>
            <p:cNvPr id="211" name="Google Shape;211;p12" descr="White metal bucket full of money | retireready.com"/>
            <p:cNvPicPr preferRelativeResize="0"/>
            <p:nvPr/>
          </p:nvPicPr>
          <p:blipFill rotWithShape="1">
            <a:blip r:embed="rId3">
              <a:alphaModFix/>
            </a:blip>
            <a:srcRect/>
            <a:stretch/>
          </p:blipFill>
          <p:spPr>
            <a:xfrm>
              <a:off x="3808376" y="4457700"/>
              <a:ext cx="3946573" cy="3946573"/>
            </a:xfrm>
            <a:prstGeom prst="rect">
              <a:avLst/>
            </a:prstGeom>
            <a:noFill/>
            <a:ln>
              <a:noFill/>
            </a:ln>
          </p:spPr>
        </p:pic>
        <p:sp>
          <p:nvSpPr>
            <p:cNvPr id="212" name="Google Shape;212;p12"/>
            <p:cNvSpPr txBox="1"/>
            <p:nvPr/>
          </p:nvSpPr>
          <p:spPr>
            <a:xfrm>
              <a:off x="4913250" y="6708430"/>
              <a:ext cx="1542600" cy="646291"/>
            </a:xfrm>
            <a:prstGeom prst="rect">
              <a:avLst/>
            </a:prstGeom>
            <a:noFill/>
            <a:ln>
              <a:noFill/>
            </a:ln>
          </p:spPr>
          <p:txBody>
            <a:bodyPr spcFirstLastPara="1" wrap="square" lIns="60950" tIns="30467" rIns="60950" bIns="30467" anchor="t" anchorCtr="0">
              <a:spAutoFit/>
            </a:bodyPr>
            <a:lstStyle/>
            <a:p>
              <a:pPr algn="ctr"/>
              <a:r>
                <a:rPr lang="en-US" sz="1200" b="1" dirty="0">
                  <a:solidFill>
                    <a:srgbClr val="102D45"/>
                  </a:solidFill>
                  <a:latin typeface="Proxima Nova"/>
                  <a:ea typeface="Proxima Nova"/>
                  <a:cs typeface="Proxima Nova"/>
                  <a:sym typeface="Proxima Nova"/>
                </a:rPr>
                <a:t>CAPITAL OUTLAY</a:t>
              </a:r>
              <a:endParaRPr sz="1200" dirty="0"/>
            </a:p>
          </p:txBody>
        </p:sp>
      </p:grpSp>
      <p:grpSp>
        <p:nvGrpSpPr>
          <p:cNvPr id="213" name="Google Shape;213;p12" descr="bucket labeled &quot;Bond &amp; Interest&quot; and filled with cash"/>
          <p:cNvGrpSpPr/>
          <p:nvPr/>
        </p:nvGrpSpPr>
        <p:grpSpPr>
          <a:xfrm>
            <a:off x="7073068" y="1670409"/>
            <a:ext cx="3822094" cy="4842534"/>
            <a:chOff x="7176482" y="4457700"/>
            <a:chExt cx="3946573" cy="3946573"/>
          </a:xfrm>
        </p:grpSpPr>
        <p:pic>
          <p:nvPicPr>
            <p:cNvPr id="214" name="Google Shape;214;p12" descr="White metal bucket full of money | retireready.com"/>
            <p:cNvPicPr preferRelativeResize="0"/>
            <p:nvPr/>
          </p:nvPicPr>
          <p:blipFill rotWithShape="1">
            <a:blip r:embed="rId3">
              <a:alphaModFix/>
            </a:blip>
            <a:srcRect/>
            <a:stretch/>
          </p:blipFill>
          <p:spPr>
            <a:xfrm>
              <a:off x="7176482" y="4457700"/>
              <a:ext cx="3946573" cy="3946573"/>
            </a:xfrm>
            <a:prstGeom prst="rect">
              <a:avLst/>
            </a:prstGeom>
            <a:noFill/>
            <a:ln>
              <a:noFill/>
            </a:ln>
          </p:spPr>
        </p:pic>
        <p:sp>
          <p:nvSpPr>
            <p:cNvPr id="215" name="Google Shape;215;p12"/>
            <p:cNvSpPr txBox="1"/>
            <p:nvPr/>
          </p:nvSpPr>
          <p:spPr>
            <a:xfrm>
              <a:off x="8274700" y="6591298"/>
              <a:ext cx="1542600" cy="646291"/>
            </a:xfrm>
            <a:prstGeom prst="rect">
              <a:avLst/>
            </a:prstGeom>
            <a:noFill/>
            <a:ln>
              <a:noFill/>
            </a:ln>
          </p:spPr>
          <p:txBody>
            <a:bodyPr spcFirstLastPara="1" wrap="square" lIns="60950" tIns="30467" rIns="60950" bIns="30467" anchor="t" anchorCtr="0">
              <a:spAutoFit/>
            </a:bodyPr>
            <a:lstStyle/>
            <a:p>
              <a:pPr algn="ctr"/>
              <a:r>
                <a:rPr lang="en-US" sz="1200" b="1" dirty="0">
                  <a:solidFill>
                    <a:srgbClr val="102D45"/>
                  </a:solidFill>
                  <a:latin typeface="Proxima Nova"/>
                  <a:ea typeface="Proxima Nova"/>
                  <a:cs typeface="Proxima Nova"/>
                  <a:sym typeface="Proxima Nova"/>
                </a:rPr>
                <a:t>BOND &amp; INTEREST</a:t>
              </a:r>
              <a:endParaRPr sz="1200" dirty="0"/>
            </a:p>
          </p:txBody>
        </p:sp>
      </p:grpSp>
      <p:sp>
        <p:nvSpPr>
          <p:cNvPr id="217" name="Google Shape;217;p12" descr="arrow pointing from the Operating bucket to the Capital Outlay bucket"/>
          <p:cNvSpPr/>
          <p:nvPr/>
        </p:nvSpPr>
        <p:spPr>
          <a:xfrm>
            <a:off x="3224187" y="923027"/>
            <a:ext cx="2240336" cy="1166898"/>
          </a:xfrm>
          <a:prstGeom prst="curvedDownArrow">
            <a:avLst>
              <a:gd name="adj1" fmla="val 25000"/>
              <a:gd name="adj2" fmla="val 50000"/>
              <a:gd name="adj3" fmla="val 25000"/>
            </a:avLst>
          </a:prstGeom>
          <a:solidFill>
            <a:schemeClr val="tx1">
              <a:lumMod val="25000"/>
              <a:lumOff val="75000"/>
            </a:schemeClr>
          </a:solidFill>
          <a:ln>
            <a:noFill/>
          </a:ln>
        </p:spPr>
        <p:txBody>
          <a:bodyPr spcFirstLastPara="1" wrap="square" lIns="60950" tIns="60950" rIns="60950" bIns="60950" anchor="ctr" anchorCtr="0">
            <a:noAutofit/>
          </a:bodyPr>
          <a:lstStyle/>
          <a:p>
            <a:pPr algn="ctr"/>
            <a:endParaRPr sz="1200" dirty="0">
              <a:latin typeface="Calibri"/>
              <a:ea typeface="Calibri"/>
              <a:cs typeface="Calibri"/>
              <a:sym typeface="Calibri"/>
            </a:endParaRPr>
          </a:p>
        </p:txBody>
      </p:sp>
      <p:sp>
        <p:nvSpPr>
          <p:cNvPr id="218" name="Google Shape;218;p12" descr="arrow pointing from the Capital Outlay bucket to the Bond &amp; Interest bucket"/>
          <p:cNvSpPr/>
          <p:nvPr/>
        </p:nvSpPr>
        <p:spPr>
          <a:xfrm>
            <a:off x="6273938" y="923027"/>
            <a:ext cx="2240336" cy="1166898"/>
          </a:xfrm>
          <a:prstGeom prst="curvedDownArrow">
            <a:avLst>
              <a:gd name="adj1" fmla="val 25000"/>
              <a:gd name="adj2" fmla="val 50000"/>
              <a:gd name="adj3" fmla="val 25000"/>
            </a:avLst>
          </a:prstGeom>
          <a:solidFill>
            <a:schemeClr val="tx1">
              <a:lumMod val="25000"/>
              <a:lumOff val="75000"/>
            </a:schemeClr>
          </a:solidFill>
          <a:ln>
            <a:noFill/>
          </a:ln>
        </p:spPr>
        <p:txBody>
          <a:bodyPr spcFirstLastPara="1" wrap="square" lIns="60950" tIns="60950" rIns="60950" bIns="60950" anchor="ctr" anchorCtr="0">
            <a:noAutofit/>
          </a:bodyPr>
          <a:lstStyle/>
          <a:p>
            <a:pPr algn="ctr"/>
            <a:endParaRPr sz="1200" dirty="0">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7" grpId="0" animBg="1"/>
      <p:bldP spid="218"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AEB7C60C-D580-44E2-989F-4477137E5432}"/>
              </a:ext>
            </a:extLst>
          </p:cNvPr>
          <p:cNvSpPr>
            <a:spLocks noGrp="1"/>
          </p:cNvSpPr>
          <p:nvPr>
            <p:ph type="title" idx="4294967295"/>
          </p:nvPr>
        </p:nvSpPr>
        <p:spPr/>
        <p:txBody>
          <a:bodyPr/>
          <a:lstStyle/>
          <a:p>
            <a:r>
              <a:rPr lang="en-US" dirty="0"/>
              <a:t>Tax</a:t>
            </a:r>
            <a:r>
              <a:rPr lang="en-US" baseline="0" dirty="0"/>
              <a:t> Bill</a:t>
            </a:r>
            <a:endParaRPr lang="en-US" dirty="0"/>
          </a:p>
        </p:txBody>
      </p:sp>
      <p:sp>
        <p:nvSpPr>
          <p:cNvPr id="3" name="TextBox 2">
            <a:extLst>
              <a:ext uri="{FF2B5EF4-FFF2-40B4-BE49-F238E27FC236}">
                <a16:creationId xmlns:a16="http://schemas.microsoft.com/office/drawing/2014/main" id="{D67303BC-C330-4F33-BAFF-AF0F6987540C}"/>
              </a:ext>
            </a:extLst>
          </p:cNvPr>
          <p:cNvSpPr txBox="1"/>
          <p:nvPr/>
        </p:nvSpPr>
        <p:spPr>
          <a:xfrm>
            <a:off x="794166" y="2863214"/>
            <a:ext cx="3285564" cy="1200329"/>
          </a:xfrm>
          <a:prstGeom prst="rect">
            <a:avLst/>
          </a:prstGeom>
          <a:noFill/>
        </p:spPr>
        <p:txBody>
          <a:bodyPr wrap="square" rtlCol="0">
            <a:spAutoFit/>
          </a:bodyPr>
          <a:lstStyle/>
          <a:p>
            <a:pPr algn="r"/>
            <a:r>
              <a:rPr lang="en-US" sz="7200" dirty="0">
                <a:solidFill>
                  <a:schemeClr val="tx1">
                    <a:lumMod val="90000"/>
                    <a:lumOff val="10000"/>
                  </a:schemeClr>
                </a:solidFill>
                <a:latin typeface="Proxima Nova"/>
              </a:rPr>
              <a:t>Tax Bill</a:t>
            </a:r>
          </a:p>
        </p:txBody>
      </p:sp>
      <p:graphicFrame>
        <p:nvGraphicFramePr>
          <p:cNvPr id="5" name="Content Placeholder 3">
            <a:extLst>
              <a:ext uri="{FF2B5EF4-FFF2-40B4-BE49-F238E27FC236}">
                <a16:creationId xmlns:a16="http://schemas.microsoft.com/office/drawing/2014/main" id="{493AEECE-A2EC-4DC0-B9B1-AF6C2B641E67}"/>
              </a:ext>
            </a:extLst>
          </p:cNvPr>
          <p:cNvGraphicFramePr>
            <a:graphicFrameLocks/>
          </p:cNvGraphicFramePr>
          <p:nvPr>
            <p:extLst>
              <p:ext uri="{D42A27DB-BD31-4B8C-83A1-F6EECF244321}">
                <p14:modId xmlns:p14="http://schemas.microsoft.com/office/powerpoint/2010/main" val="486541421"/>
              </p:ext>
            </p:extLst>
          </p:nvPr>
        </p:nvGraphicFramePr>
        <p:xfrm>
          <a:off x="4775200" y="1023799"/>
          <a:ext cx="6969760" cy="4879160"/>
        </p:xfrm>
        <a:graphic>
          <a:graphicData uri="http://schemas.openxmlformats.org/drawingml/2006/table">
            <a:tbl>
              <a:tblPr firstRow="1" bandRow="1">
                <a:tableStyleId>{073A0DAA-6AF3-43AB-8588-CEC1D06C72B9}</a:tableStyleId>
              </a:tblPr>
              <a:tblGrid>
                <a:gridCol w="3553211">
                  <a:extLst>
                    <a:ext uri="{9D8B030D-6E8A-4147-A177-3AD203B41FA5}">
                      <a16:colId xmlns:a16="http://schemas.microsoft.com/office/drawing/2014/main" val="20000"/>
                    </a:ext>
                  </a:extLst>
                </a:gridCol>
                <a:gridCol w="3416549">
                  <a:extLst>
                    <a:ext uri="{9D8B030D-6E8A-4147-A177-3AD203B41FA5}">
                      <a16:colId xmlns:a16="http://schemas.microsoft.com/office/drawing/2014/main" val="20002"/>
                    </a:ext>
                  </a:extLst>
                </a:gridCol>
              </a:tblGrid>
              <a:tr h="1158778">
                <a:tc>
                  <a:txBody>
                    <a:bodyPr/>
                    <a:lstStyle/>
                    <a:p>
                      <a:pPr algn="ctr"/>
                      <a:endParaRPr lang="en-US" sz="2800" dirty="0"/>
                    </a:p>
                    <a:p>
                      <a:pPr algn="ctr"/>
                      <a:r>
                        <a:rPr lang="en-US" sz="2800" dirty="0"/>
                        <a:t>Fund</a:t>
                      </a:r>
                      <a:endParaRPr lang="en-US" sz="2800" dirty="0">
                        <a:latin typeface="Arial Narrow" panose="020B0606020202030204" pitchFamily="34" charset="0"/>
                      </a:endParaRPr>
                    </a:p>
                  </a:txBody>
                  <a:tcPr/>
                </a:tc>
                <a:tc>
                  <a:txBody>
                    <a:bodyPr/>
                    <a:lstStyle/>
                    <a:p>
                      <a:pPr algn="ctr"/>
                      <a:r>
                        <a:rPr lang="en-US" sz="2800" dirty="0"/>
                        <a:t>FY2026</a:t>
                      </a:r>
                    </a:p>
                    <a:p>
                      <a:pPr algn="ctr"/>
                      <a:r>
                        <a:rPr lang="en-US" sz="2800" dirty="0"/>
                        <a:t>Mill Rate</a:t>
                      </a:r>
                      <a:endParaRPr lang="en-US" sz="2800" dirty="0">
                        <a:latin typeface="Arial Narrow" panose="020B0606020202030204" pitchFamily="34" charset="0"/>
                      </a:endParaRPr>
                    </a:p>
                  </a:txBody>
                  <a:tcPr/>
                </a:tc>
                <a:extLst>
                  <a:ext uri="{0D108BD9-81ED-4DB2-BD59-A6C34878D82A}">
                    <a16:rowId xmlns:a16="http://schemas.microsoft.com/office/drawing/2014/main" val="10000"/>
                  </a:ext>
                </a:extLst>
              </a:tr>
              <a:tr h="644636">
                <a:tc>
                  <a:txBody>
                    <a:bodyPr/>
                    <a:lstStyle/>
                    <a:p>
                      <a:r>
                        <a:rPr lang="en-US" sz="2800" b="1" dirty="0"/>
                        <a:t>233 Unified</a:t>
                      </a:r>
                      <a:endParaRPr lang="en-US" sz="2800" b="1" dirty="0">
                        <a:latin typeface="Arial Narrow" panose="020B0606020202030204" pitchFamily="34" charset="0"/>
                      </a:endParaRPr>
                    </a:p>
                  </a:txBody>
                  <a:tcPr/>
                </a:tc>
                <a:tc>
                  <a:txBody>
                    <a:bodyPr/>
                    <a:lstStyle/>
                    <a:p>
                      <a:pPr algn="r"/>
                      <a:r>
                        <a:rPr lang="en-US" sz="2800" b="1" dirty="0"/>
                        <a:t>20.000</a:t>
                      </a:r>
                      <a:endParaRPr lang="en-US" sz="2800" b="1" dirty="0">
                        <a:latin typeface="Arial Narrow" panose="020B0606020202030204" pitchFamily="34" charset="0"/>
                      </a:endParaRPr>
                    </a:p>
                  </a:txBody>
                  <a:tcPr/>
                </a:tc>
                <a:extLst>
                  <a:ext uri="{0D108BD9-81ED-4DB2-BD59-A6C34878D82A}">
                    <a16:rowId xmlns:a16="http://schemas.microsoft.com/office/drawing/2014/main" val="10001"/>
                  </a:ext>
                </a:extLst>
              </a:tr>
              <a:tr h="638924">
                <a:tc>
                  <a:txBody>
                    <a:bodyPr/>
                    <a:lstStyle/>
                    <a:p>
                      <a:r>
                        <a:rPr lang="en-US" sz="2800" b="1" dirty="0"/>
                        <a:t>233 Sch Gen</a:t>
                      </a:r>
                      <a:endParaRPr lang="en-US" sz="2800" b="1" dirty="0">
                        <a:latin typeface="Arial Narrow" panose="020B0606020202030204" pitchFamily="34" charset="0"/>
                      </a:endParaRPr>
                    </a:p>
                  </a:txBody>
                  <a:tcPr/>
                </a:tc>
                <a:tc>
                  <a:txBody>
                    <a:bodyPr/>
                    <a:lstStyle/>
                    <a:p>
                      <a:pPr algn="r"/>
                      <a:r>
                        <a:rPr lang="en-US" sz="2800" b="1" dirty="0"/>
                        <a:t>19.539</a:t>
                      </a:r>
                      <a:endParaRPr lang="en-US" sz="2800" b="1" dirty="0">
                        <a:latin typeface="Arial Narrow" panose="020B0606020202030204" pitchFamily="34" charset="0"/>
                      </a:endParaRPr>
                    </a:p>
                  </a:txBody>
                  <a:tcPr/>
                </a:tc>
                <a:extLst>
                  <a:ext uri="{0D108BD9-81ED-4DB2-BD59-A6C34878D82A}">
                    <a16:rowId xmlns:a16="http://schemas.microsoft.com/office/drawing/2014/main" val="10002"/>
                  </a:ext>
                </a:extLst>
              </a:tr>
              <a:tr h="772892">
                <a:tc>
                  <a:txBody>
                    <a:bodyPr/>
                    <a:lstStyle/>
                    <a:p>
                      <a:r>
                        <a:rPr lang="en-US" sz="2800" b="1" dirty="0">
                          <a:latin typeface="Aptos" panose="020B0004020202020204" pitchFamily="34" charset="0"/>
                        </a:rPr>
                        <a:t>233 Sch Capital Outlay</a:t>
                      </a:r>
                    </a:p>
                  </a:txBody>
                  <a:tcPr/>
                </a:tc>
                <a:tc>
                  <a:txBody>
                    <a:bodyPr/>
                    <a:lstStyle/>
                    <a:p>
                      <a:pPr marL="0" algn="r" defTabSz="914400" rtl="0" eaLnBrk="1" latinLnBrk="0" hangingPunct="1"/>
                      <a:r>
                        <a:rPr lang="en-US" sz="2800" b="1" kern="1200" dirty="0">
                          <a:solidFill>
                            <a:schemeClr val="dk1"/>
                          </a:solidFill>
                          <a:latin typeface="+mn-lt"/>
                          <a:ea typeface="+mn-ea"/>
                          <a:cs typeface="+mn-cs"/>
                        </a:rPr>
                        <a:t>8.000</a:t>
                      </a:r>
                    </a:p>
                  </a:txBody>
                  <a:tcPr/>
                </a:tc>
                <a:extLst>
                  <a:ext uri="{0D108BD9-81ED-4DB2-BD59-A6C34878D82A}">
                    <a16:rowId xmlns:a16="http://schemas.microsoft.com/office/drawing/2014/main" val="1516327645"/>
                  </a:ext>
                </a:extLst>
              </a:tr>
              <a:tr h="711060">
                <a:tc>
                  <a:txBody>
                    <a:bodyPr/>
                    <a:lstStyle/>
                    <a:p>
                      <a:r>
                        <a:rPr lang="en-US" sz="2800" b="1" dirty="0"/>
                        <a:t>233 Bond</a:t>
                      </a:r>
                      <a:endParaRPr lang="en-US" sz="2800" b="1" dirty="0">
                        <a:latin typeface="Arial Narrow" panose="020B0606020202030204" pitchFamily="34" charset="0"/>
                      </a:endParaRPr>
                    </a:p>
                  </a:txBody>
                  <a:tcPr/>
                </a:tc>
                <a:tc>
                  <a:txBody>
                    <a:bodyPr/>
                    <a:lstStyle/>
                    <a:p>
                      <a:pPr algn="r"/>
                      <a:r>
                        <a:rPr lang="en-US" sz="2800" b="1" u="none" dirty="0"/>
                        <a:t>14.371</a:t>
                      </a:r>
                      <a:endParaRPr lang="en-US" sz="2800" b="1" u="none" dirty="0">
                        <a:latin typeface="Arial Narrow" panose="020B0606020202030204" pitchFamily="34" charset="0"/>
                      </a:endParaRPr>
                    </a:p>
                  </a:txBody>
                  <a:tcPr/>
                </a:tc>
                <a:extLst>
                  <a:ext uri="{0D108BD9-81ED-4DB2-BD59-A6C34878D82A}">
                    <a16:rowId xmlns:a16="http://schemas.microsoft.com/office/drawing/2014/main" val="10003"/>
                  </a:ext>
                </a:extLst>
              </a:tr>
              <a:tr h="952870">
                <a:tc>
                  <a:txBody>
                    <a:bodyPr/>
                    <a:lstStyle/>
                    <a:p>
                      <a:r>
                        <a:rPr lang="en-US" sz="2800" b="1" dirty="0"/>
                        <a:t>TOTAL</a:t>
                      </a:r>
                      <a:endParaRPr lang="en-US" sz="2800" b="1" dirty="0">
                        <a:latin typeface="Arial Narrow" panose="020B0606020202030204" pitchFamily="34" charset="0"/>
                      </a:endParaRPr>
                    </a:p>
                  </a:txBody>
                  <a:tcPr anchor="b"/>
                </a:tc>
                <a:tc>
                  <a:txBody>
                    <a:bodyPr/>
                    <a:lstStyle/>
                    <a:p>
                      <a:pPr algn="r"/>
                      <a:r>
                        <a:rPr lang="en-US" sz="2800" b="1" dirty="0"/>
                        <a:t>61.910</a:t>
                      </a:r>
                      <a:endParaRPr lang="en-US" sz="2800" b="1" dirty="0">
                        <a:latin typeface="Arial Narrow" panose="020B0606020202030204" pitchFamily="34" charset="0"/>
                      </a:endParaRPr>
                    </a:p>
                  </a:txBody>
                  <a:tcPr anchor="b"/>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06189027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8A2832-7679-D7A3-A478-72EE2D82DB11}"/>
            </a:ext>
          </a:extLst>
        </p:cNvPr>
        <p:cNvGrpSpPr/>
        <p:nvPr/>
      </p:nvGrpSpPr>
      <p:grpSpPr>
        <a:xfrm>
          <a:off x="0" y="0"/>
          <a:ext cx="0" cy="0"/>
          <a:chOff x="0" y="0"/>
          <a:chExt cx="0" cy="0"/>
        </a:xfrm>
      </p:grpSpPr>
      <p:pic>
        <p:nvPicPr>
          <p:cNvPr id="2" name="Picture 1" descr="screenshot of total property tax information shared by the City of Olathe depicting breakdown of each tax dollar and where it goes. Olathe Public Schools receives about 53% of the total property taxes.">
            <a:extLst>
              <a:ext uri="{FF2B5EF4-FFF2-40B4-BE49-F238E27FC236}">
                <a16:creationId xmlns:a16="http://schemas.microsoft.com/office/drawing/2014/main" id="{C45D98EC-1228-455F-B0DA-DFEB49A96389}"/>
              </a:ext>
            </a:extLst>
          </p:cNvPr>
          <p:cNvPicPr>
            <a:picLocks noChangeAspect="1"/>
          </p:cNvPicPr>
          <p:nvPr/>
        </p:nvPicPr>
        <p:blipFill>
          <a:blip r:embed="rId3"/>
          <a:stretch>
            <a:fillRect/>
          </a:stretch>
        </p:blipFill>
        <p:spPr>
          <a:xfrm>
            <a:off x="453571" y="516533"/>
            <a:ext cx="11284858" cy="6144249"/>
          </a:xfrm>
          <a:prstGeom prst="rect">
            <a:avLst/>
          </a:prstGeom>
        </p:spPr>
      </p:pic>
      <p:sp>
        <p:nvSpPr>
          <p:cNvPr id="3" name="Title 2" hidden="1">
            <a:extLst>
              <a:ext uri="{FF2B5EF4-FFF2-40B4-BE49-F238E27FC236}">
                <a16:creationId xmlns:a16="http://schemas.microsoft.com/office/drawing/2014/main" id="{FD9BDB23-C218-4632-9847-DA022934DE27}"/>
              </a:ext>
            </a:extLst>
          </p:cNvPr>
          <p:cNvSpPr>
            <a:spLocks noGrp="1"/>
          </p:cNvSpPr>
          <p:nvPr>
            <p:ph type="title" idx="4294967295"/>
          </p:nvPr>
        </p:nvSpPr>
        <p:spPr/>
        <p:txBody>
          <a:bodyPr/>
          <a:lstStyle/>
          <a:p>
            <a:r>
              <a:rPr lang="en-US" dirty="0"/>
              <a:t>Total Property Tax Bill</a:t>
            </a:r>
          </a:p>
        </p:txBody>
      </p:sp>
    </p:spTree>
    <p:extLst>
      <p:ext uri="{BB962C8B-B14F-4D97-AF65-F5344CB8AC3E}">
        <p14:creationId xmlns:p14="http://schemas.microsoft.com/office/powerpoint/2010/main" val="338645183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279">
          <a:extLst>
            <a:ext uri="{FF2B5EF4-FFF2-40B4-BE49-F238E27FC236}">
              <a16:creationId xmlns:a16="http://schemas.microsoft.com/office/drawing/2014/main" id="{A7FB3CC4-BD23-EE22-F196-DD3EDE203660}"/>
            </a:ext>
          </a:extLst>
        </p:cNvPr>
        <p:cNvGrpSpPr/>
        <p:nvPr/>
      </p:nvGrpSpPr>
      <p:grpSpPr>
        <a:xfrm>
          <a:off x="0" y="0"/>
          <a:ext cx="0" cy="0"/>
          <a:chOff x="0" y="0"/>
          <a:chExt cx="0" cy="0"/>
        </a:xfrm>
      </p:grpSpPr>
      <p:sp>
        <p:nvSpPr>
          <p:cNvPr id="6" name="Title 5" hidden="1">
            <a:extLst>
              <a:ext uri="{FF2B5EF4-FFF2-40B4-BE49-F238E27FC236}">
                <a16:creationId xmlns:a16="http://schemas.microsoft.com/office/drawing/2014/main" id="{7AD02539-3AFA-4087-9B1B-AD3570C1CECE}"/>
              </a:ext>
            </a:extLst>
          </p:cNvPr>
          <p:cNvSpPr>
            <a:spLocks noGrp="1"/>
          </p:cNvSpPr>
          <p:nvPr>
            <p:ph type="title" idx="4294967295"/>
          </p:nvPr>
        </p:nvSpPr>
        <p:spPr/>
        <p:txBody>
          <a:bodyPr/>
          <a:lstStyle/>
          <a:p>
            <a:r>
              <a:rPr lang="en-US" dirty="0"/>
              <a:t>Apples to Oranges</a:t>
            </a:r>
          </a:p>
        </p:txBody>
      </p:sp>
      <p:sp>
        <p:nvSpPr>
          <p:cNvPr id="3" name="Google Shape;260;p16">
            <a:extLst>
              <a:ext uri="{FF2B5EF4-FFF2-40B4-BE49-F238E27FC236}">
                <a16:creationId xmlns:a16="http://schemas.microsoft.com/office/drawing/2014/main" id="{D9DDD99D-3868-EEA4-3B0B-D3A6ADC03899}"/>
              </a:ext>
            </a:extLst>
          </p:cNvPr>
          <p:cNvSpPr txBox="1"/>
          <p:nvPr/>
        </p:nvSpPr>
        <p:spPr>
          <a:xfrm>
            <a:off x="685800" y="1320800"/>
            <a:ext cx="6419193" cy="784830"/>
          </a:xfrm>
          <a:prstGeom prst="rect">
            <a:avLst/>
          </a:prstGeom>
          <a:noFill/>
          <a:ln>
            <a:noFill/>
          </a:ln>
        </p:spPr>
        <p:txBody>
          <a:bodyPr spcFirstLastPara="1" wrap="square" lIns="0" tIns="0" rIns="0" bIns="0" anchor="t" anchorCtr="0">
            <a:spAutoFit/>
          </a:bodyPr>
          <a:lstStyle/>
          <a:p>
            <a:pPr defTabSz="609630">
              <a:lnSpc>
                <a:spcPct val="85000"/>
              </a:lnSpc>
              <a:buClr>
                <a:srgbClr val="000000"/>
              </a:buClr>
              <a:defRPr/>
            </a:pPr>
            <a:r>
              <a:rPr lang="en-US" sz="6000" kern="0" dirty="0">
                <a:solidFill>
                  <a:srgbClr val="102D45"/>
                </a:solidFill>
                <a:latin typeface="Proxima Nova"/>
                <a:cs typeface="Arial"/>
                <a:sym typeface="Proxima Nova"/>
              </a:rPr>
              <a:t>Apples to Oranges</a:t>
            </a:r>
            <a:endParaRPr sz="933" b="1" kern="0" dirty="0">
              <a:solidFill>
                <a:srgbClr val="000000"/>
              </a:solidFill>
              <a:latin typeface="Arial"/>
              <a:cs typeface="Arial"/>
              <a:sym typeface="Arial"/>
            </a:endParaRPr>
          </a:p>
        </p:txBody>
      </p:sp>
      <p:pic>
        <p:nvPicPr>
          <p:cNvPr id="2" name="Picture 1" descr="close up image of bills">
            <a:extLst>
              <a:ext uri="{FF2B5EF4-FFF2-40B4-BE49-F238E27FC236}">
                <a16:creationId xmlns:a16="http://schemas.microsoft.com/office/drawing/2014/main" id="{A9048068-ABB2-B2BF-72AB-D4030C3EDB1D}"/>
              </a:ext>
            </a:extLst>
          </p:cNvPr>
          <p:cNvPicPr>
            <a:picLocks noChangeAspect="1"/>
          </p:cNvPicPr>
          <p:nvPr/>
        </p:nvPicPr>
        <p:blipFill>
          <a:blip r:embed="rId3"/>
          <a:stretch>
            <a:fillRect/>
          </a:stretch>
        </p:blipFill>
        <p:spPr>
          <a:xfrm>
            <a:off x="284817" y="2632635"/>
            <a:ext cx="2944611" cy="2904565"/>
          </a:xfrm>
          <a:prstGeom prst="rect">
            <a:avLst/>
          </a:prstGeom>
        </p:spPr>
      </p:pic>
      <p:graphicFrame>
        <p:nvGraphicFramePr>
          <p:cNvPr id="4" name="Table 3">
            <a:extLst>
              <a:ext uri="{FF2B5EF4-FFF2-40B4-BE49-F238E27FC236}">
                <a16:creationId xmlns:a16="http://schemas.microsoft.com/office/drawing/2014/main" id="{0E693B64-F228-0ECB-570A-F0DE9950060C}"/>
              </a:ext>
            </a:extLst>
          </p:cNvPr>
          <p:cNvGraphicFramePr>
            <a:graphicFrameLocks noGrp="1"/>
          </p:cNvGraphicFramePr>
          <p:nvPr/>
        </p:nvGraphicFramePr>
        <p:xfrm>
          <a:off x="3510668" y="2630927"/>
          <a:ext cx="8396515" cy="2888342"/>
        </p:xfrm>
        <a:graphic>
          <a:graphicData uri="http://schemas.openxmlformats.org/drawingml/2006/table">
            <a:tbl>
              <a:tblPr firstRow="1" bandRow="1">
                <a:tableStyleId>{5C22544A-7EE6-4342-B048-85BDC9FD1C3A}</a:tableStyleId>
              </a:tblPr>
              <a:tblGrid>
                <a:gridCol w="1872343">
                  <a:extLst>
                    <a:ext uri="{9D8B030D-6E8A-4147-A177-3AD203B41FA5}">
                      <a16:colId xmlns:a16="http://schemas.microsoft.com/office/drawing/2014/main" val="3336318814"/>
                    </a:ext>
                  </a:extLst>
                </a:gridCol>
                <a:gridCol w="1211943">
                  <a:extLst>
                    <a:ext uri="{9D8B030D-6E8A-4147-A177-3AD203B41FA5}">
                      <a16:colId xmlns:a16="http://schemas.microsoft.com/office/drawing/2014/main" val="4152505075"/>
                    </a:ext>
                  </a:extLst>
                </a:gridCol>
                <a:gridCol w="1480457">
                  <a:extLst>
                    <a:ext uri="{9D8B030D-6E8A-4147-A177-3AD203B41FA5}">
                      <a16:colId xmlns:a16="http://schemas.microsoft.com/office/drawing/2014/main" val="2040972251"/>
                    </a:ext>
                  </a:extLst>
                </a:gridCol>
                <a:gridCol w="3831772">
                  <a:extLst>
                    <a:ext uri="{9D8B030D-6E8A-4147-A177-3AD203B41FA5}">
                      <a16:colId xmlns:a16="http://schemas.microsoft.com/office/drawing/2014/main" val="2580964057"/>
                    </a:ext>
                  </a:extLst>
                </a:gridCol>
              </a:tblGrid>
              <a:tr h="1091023">
                <a:tc>
                  <a:txBody>
                    <a:bodyPr/>
                    <a:lstStyle/>
                    <a:p>
                      <a:endParaRPr lang="en-US" sz="2000" dirty="0"/>
                    </a:p>
                  </a:txBody>
                  <a:tcPr marL="60960" marR="60960" marT="30480" marB="30480"/>
                </a:tc>
                <a:tc>
                  <a:txBody>
                    <a:bodyPr/>
                    <a:lstStyle/>
                    <a:p>
                      <a:pPr algn="ctr"/>
                      <a:r>
                        <a:rPr lang="en-US" sz="2000" dirty="0"/>
                        <a:t>Property Tax Rate</a:t>
                      </a:r>
                    </a:p>
                  </a:txBody>
                  <a:tcPr marL="60960" marR="60960" marT="30480" marB="30480"/>
                </a:tc>
                <a:tc>
                  <a:txBody>
                    <a:bodyPr/>
                    <a:lstStyle/>
                    <a:p>
                      <a:pPr algn="ctr"/>
                      <a:r>
                        <a:rPr lang="en-US" sz="2000" dirty="0"/>
                        <a:t>Equivalent Rate</a:t>
                      </a:r>
                    </a:p>
                  </a:txBody>
                  <a:tcPr marL="60960" marR="60960" marT="30480" marB="30480"/>
                </a:tc>
                <a:tc>
                  <a:txBody>
                    <a:bodyPr/>
                    <a:lstStyle/>
                    <a:p>
                      <a:pPr algn="ctr"/>
                      <a:r>
                        <a:rPr lang="en-US" sz="2000" dirty="0"/>
                        <a:t>Other Sources</a:t>
                      </a:r>
                    </a:p>
                  </a:txBody>
                  <a:tcPr marL="60960" marR="60960" marT="30480" marB="30480"/>
                </a:tc>
                <a:extLst>
                  <a:ext uri="{0D108BD9-81ED-4DB2-BD59-A6C34878D82A}">
                    <a16:rowId xmlns:a16="http://schemas.microsoft.com/office/drawing/2014/main" val="3605263352"/>
                  </a:ext>
                </a:extLst>
              </a:tr>
              <a:tr h="838182">
                <a:tc>
                  <a:txBody>
                    <a:bodyPr/>
                    <a:lstStyle/>
                    <a:p>
                      <a:r>
                        <a:rPr lang="en-US" sz="2000" b="1" dirty="0"/>
                        <a:t>Olathe Public Schools</a:t>
                      </a:r>
                    </a:p>
                  </a:txBody>
                  <a:tcPr marL="60960" marR="60960" marT="30480" marB="30480" anchor="ctr"/>
                </a:tc>
                <a:tc>
                  <a:txBody>
                    <a:bodyPr/>
                    <a:lstStyle/>
                    <a:p>
                      <a:pPr algn="ctr"/>
                      <a:r>
                        <a:rPr lang="en-US" sz="2000" b="1" dirty="0"/>
                        <a:t>61.948</a:t>
                      </a:r>
                    </a:p>
                  </a:txBody>
                  <a:tcPr marL="60960" marR="60960" marT="30480" marB="30480" anchor="ctr"/>
                </a:tc>
                <a:tc>
                  <a:txBody>
                    <a:bodyPr/>
                    <a:lstStyle/>
                    <a:p>
                      <a:pPr algn="ctr"/>
                      <a:r>
                        <a:rPr lang="en-US" sz="2000" b="1" dirty="0"/>
                        <a:t>64.529</a:t>
                      </a:r>
                    </a:p>
                  </a:txBody>
                  <a:tcPr marL="60960" marR="60960" marT="30480" marB="30480" anchor="ctr"/>
                </a:tc>
                <a:tc>
                  <a:txBody>
                    <a:bodyPr/>
                    <a:lstStyle/>
                    <a:p>
                      <a:r>
                        <a:rPr lang="en-US" sz="2000" b="1" dirty="0"/>
                        <a:t>Federal Funding (4.0%)</a:t>
                      </a:r>
                    </a:p>
                  </a:txBody>
                  <a:tcPr marL="60960" marR="60960" marT="30480" marB="30480"/>
                </a:tc>
                <a:extLst>
                  <a:ext uri="{0D108BD9-81ED-4DB2-BD59-A6C34878D82A}">
                    <a16:rowId xmlns:a16="http://schemas.microsoft.com/office/drawing/2014/main" val="846662393"/>
                  </a:ext>
                </a:extLst>
              </a:tr>
              <a:tr h="959137">
                <a:tc>
                  <a:txBody>
                    <a:bodyPr/>
                    <a:lstStyle/>
                    <a:p>
                      <a:r>
                        <a:rPr lang="en-US" sz="2000" b="1" dirty="0"/>
                        <a:t>City of Olathe</a:t>
                      </a:r>
                    </a:p>
                  </a:txBody>
                  <a:tcPr marL="60960" marR="60960" marT="30480" marB="30480" anchor="ctr"/>
                </a:tc>
                <a:tc>
                  <a:txBody>
                    <a:bodyPr/>
                    <a:lstStyle/>
                    <a:p>
                      <a:pPr algn="ctr"/>
                      <a:r>
                        <a:rPr lang="en-US" sz="2000" b="1" dirty="0"/>
                        <a:t>23.334</a:t>
                      </a:r>
                    </a:p>
                  </a:txBody>
                  <a:tcPr marL="60960" marR="60960" marT="30480" marB="30480" anchor="ctr"/>
                </a:tc>
                <a:tc>
                  <a:txBody>
                    <a:bodyPr/>
                    <a:lstStyle/>
                    <a:p>
                      <a:pPr algn="ctr"/>
                      <a:r>
                        <a:rPr lang="en-US" sz="2000" b="1" dirty="0"/>
                        <a:t>66.668</a:t>
                      </a:r>
                    </a:p>
                  </a:txBody>
                  <a:tcPr marL="60960" marR="60960" marT="30480" marB="30480" anchor="ctr"/>
                </a:tc>
                <a:tc>
                  <a:txBody>
                    <a:bodyPr/>
                    <a:lstStyle/>
                    <a:p>
                      <a:r>
                        <a:rPr lang="en-US" sz="2000" b="1" dirty="0"/>
                        <a:t>Sales Tax (50.0%) ,</a:t>
                      </a:r>
                    </a:p>
                    <a:p>
                      <a:r>
                        <a:rPr lang="en-US" sz="2000" b="1" dirty="0"/>
                        <a:t>Fees and Other Sources (15.0%)</a:t>
                      </a:r>
                    </a:p>
                  </a:txBody>
                  <a:tcPr marL="60960" marR="60960" marT="30480" marB="30480"/>
                </a:tc>
                <a:extLst>
                  <a:ext uri="{0D108BD9-81ED-4DB2-BD59-A6C34878D82A}">
                    <a16:rowId xmlns:a16="http://schemas.microsoft.com/office/drawing/2014/main" val="2215346719"/>
                  </a:ext>
                </a:extLst>
              </a:tr>
            </a:tbl>
          </a:graphicData>
        </a:graphic>
      </p:graphicFrame>
      <p:sp>
        <p:nvSpPr>
          <p:cNvPr id="285" name="Google Shape;285;g3b5f1b0ee4e_0_13" descr="Olathe Public Schools logo">
            <a:extLst>
              <a:ext uri="{FF2B5EF4-FFF2-40B4-BE49-F238E27FC236}">
                <a16:creationId xmlns:a16="http://schemas.microsoft.com/office/drawing/2014/main" id="{20894DF3-B59D-6326-8288-21051A8E0DCE}"/>
              </a:ext>
            </a:extLst>
          </p:cNvPr>
          <p:cNvSpPr/>
          <p:nvPr/>
        </p:nvSpPr>
        <p:spPr>
          <a:xfrm>
            <a:off x="11427062" y="6040350"/>
            <a:ext cx="510938" cy="563650"/>
          </a:xfrm>
          <a:custGeom>
            <a:avLst/>
            <a:gdLst/>
            <a:ahLst/>
            <a:cxnLst/>
            <a:rect l="l" t="t" r="r" b="b"/>
            <a:pathLst>
              <a:path w="766407" h="845475" extrusionOk="0">
                <a:moveTo>
                  <a:pt x="0" y="0"/>
                </a:moveTo>
                <a:lnTo>
                  <a:pt x="766407" y="0"/>
                </a:lnTo>
                <a:lnTo>
                  <a:pt x="766407" y="845475"/>
                </a:lnTo>
                <a:lnTo>
                  <a:pt x="0" y="845475"/>
                </a:lnTo>
                <a:lnTo>
                  <a:pt x="0" y="0"/>
                </a:lnTo>
                <a:close/>
              </a:path>
            </a:pathLst>
          </a:custGeom>
          <a:blipFill rotWithShape="1">
            <a:blip r:embed="rId4">
              <a:alphaModFix/>
            </a:blip>
            <a:stretch>
              <a:fillRect t="-9" b="-9"/>
            </a:stretch>
          </a:blipFill>
          <a:ln>
            <a:noFill/>
          </a:ln>
        </p:spPr>
        <p:txBody>
          <a:bodyPr spcFirstLastPara="1" wrap="square" lIns="60950" tIns="30467" rIns="60950" bIns="30467" anchor="t" anchorCtr="0">
            <a:noAutofit/>
          </a:bodyPr>
          <a:lstStyle/>
          <a:p>
            <a:pPr defTabSz="609630">
              <a:buClr>
                <a:srgbClr val="000000"/>
              </a:buClr>
              <a:defRPr/>
            </a:pPr>
            <a:endParaRPr sz="1200" kern="0" dirty="0">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1838626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DD6267-499C-412B-F6F5-2BCDC71168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FFDDB2-A041-4442-9C47-FDAA30926802}"/>
              </a:ext>
            </a:extLst>
          </p:cNvPr>
          <p:cNvSpPr>
            <a:spLocks noGrp="1"/>
          </p:cNvSpPr>
          <p:nvPr>
            <p:ph type="title" idx="4294967295"/>
          </p:nvPr>
        </p:nvSpPr>
        <p:spPr>
          <a:xfrm>
            <a:off x="570830" y="750135"/>
            <a:ext cx="3658937" cy="4784391"/>
          </a:xfrm>
        </p:spPr>
        <p:txBody>
          <a:bodyPr>
            <a:normAutofit/>
          </a:bodyPr>
          <a:lstStyle/>
          <a:p>
            <a:r>
              <a:rPr lang="en-US" sz="7200" dirty="0">
                <a:solidFill>
                  <a:schemeClr val="accent1"/>
                </a:solidFill>
              </a:rPr>
              <a:t>Use of Authority</a:t>
            </a:r>
          </a:p>
        </p:txBody>
      </p:sp>
      <p:graphicFrame>
        <p:nvGraphicFramePr>
          <p:cNvPr id="4" name="Content Placeholder 4">
            <a:extLst>
              <a:ext uri="{FF2B5EF4-FFF2-40B4-BE49-F238E27FC236}">
                <a16:creationId xmlns:a16="http://schemas.microsoft.com/office/drawing/2014/main" id="{C70A25B9-14F7-9E09-7DF7-3F29B58E0034}"/>
              </a:ext>
            </a:extLst>
          </p:cNvPr>
          <p:cNvGraphicFramePr>
            <a:graphicFrameLocks/>
          </p:cNvGraphicFramePr>
          <p:nvPr/>
        </p:nvGraphicFramePr>
        <p:xfrm>
          <a:off x="4326848" y="819150"/>
          <a:ext cx="7495082" cy="5185972"/>
        </p:xfrm>
        <a:graphic>
          <a:graphicData uri="http://schemas.openxmlformats.org/drawingml/2006/table">
            <a:tbl>
              <a:tblPr firstRow="1" bandRow="1">
                <a:tableStyleId>{073A0DAA-6AF3-43AB-8588-CEC1D06C72B9}</a:tableStyleId>
              </a:tblPr>
              <a:tblGrid>
                <a:gridCol w="2957986">
                  <a:extLst>
                    <a:ext uri="{9D8B030D-6E8A-4147-A177-3AD203B41FA5}">
                      <a16:colId xmlns:a16="http://schemas.microsoft.com/office/drawing/2014/main" val="20000"/>
                    </a:ext>
                  </a:extLst>
                </a:gridCol>
                <a:gridCol w="1479313">
                  <a:extLst>
                    <a:ext uri="{9D8B030D-6E8A-4147-A177-3AD203B41FA5}">
                      <a16:colId xmlns:a16="http://schemas.microsoft.com/office/drawing/2014/main" val="20001"/>
                    </a:ext>
                  </a:extLst>
                </a:gridCol>
                <a:gridCol w="3057783">
                  <a:extLst>
                    <a:ext uri="{9D8B030D-6E8A-4147-A177-3AD203B41FA5}">
                      <a16:colId xmlns:a16="http://schemas.microsoft.com/office/drawing/2014/main" val="20002"/>
                    </a:ext>
                  </a:extLst>
                </a:gridCol>
              </a:tblGrid>
              <a:tr h="716210">
                <a:tc>
                  <a:txBody>
                    <a:bodyPr/>
                    <a:lstStyle/>
                    <a:p>
                      <a:pPr algn="ctr"/>
                      <a:r>
                        <a:rPr lang="en-US" b="1" dirty="0">
                          <a:latin typeface="Arial Narrow" panose="020B0606020202030204" pitchFamily="34" charset="0"/>
                        </a:rPr>
                        <a:t>Fund</a:t>
                      </a:r>
                    </a:p>
                  </a:txBody>
                  <a:tcPr/>
                </a:tc>
                <a:tc>
                  <a:txBody>
                    <a:bodyPr/>
                    <a:lstStyle/>
                    <a:p>
                      <a:pPr algn="ctr"/>
                      <a:r>
                        <a:rPr lang="en-US" b="1" dirty="0">
                          <a:latin typeface="Arial Narrow" panose="020B0606020202030204" pitchFamily="34" charset="0"/>
                        </a:rPr>
                        <a:t>FY2026 Mill Rate</a:t>
                      </a:r>
                    </a:p>
                  </a:txBody>
                  <a:tcPr/>
                </a:tc>
                <a:tc>
                  <a:txBody>
                    <a:bodyPr/>
                    <a:lstStyle/>
                    <a:p>
                      <a:pPr algn="ctr"/>
                      <a:r>
                        <a:rPr lang="en-US" b="1" dirty="0">
                          <a:latin typeface="Arial Narrow" panose="020B0606020202030204" pitchFamily="34" charset="0"/>
                        </a:rPr>
                        <a:t>Authority Utilized</a:t>
                      </a:r>
                    </a:p>
                  </a:txBody>
                  <a:tcPr/>
                </a:tc>
                <a:extLst>
                  <a:ext uri="{0D108BD9-81ED-4DB2-BD59-A6C34878D82A}">
                    <a16:rowId xmlns:a16="http://schemas.microsoft.com/office/drawing/2014/main" val="10000"/>
                  </a:ext>
                </a:extLst>
              </a:tr>
              <a:tr h="469194">
                <a:tc>
                  <a:txBody>
                    <a:bodyPr/>
                    <a:lstStyle/>
                    <a:p>
                      <a:r>
                        <a:rPr lang="en-US" b="1" dirty="0">
                          <a:latin typeface="Arial Narrow" panose="020B0606020202030204" pitchFamily="34" charset="0"/>
                        </a:rPr>
                        <a:t>General</a:t>
                      </a:r>
                    </a:p>
                  </a:txBody>
                  <a:tcPr/>
                </a:tc>
                <a:tc>
                  <a:txBody>
                    <a:bodyPr/>
                    <a:lstStyle/>
                    <a:p>
                      <a:pPr algn="r"/>
                      <a:r>
                        <a:rPr lang="en-US" b="1" dirty="0">
                          <a:latin typeface="Arial Narrow" panose="020B0606020202030204" pitchFamily="34" charset="0"/>
                        </a:rPr>
                        <a:t>20.000</a:t>
                      </a:r>
                    </a:p>
                  </a:txBody>
                  <a:tcPr/>
                </a:tc>
                <a:tc>
                  <a:txBody>
                    <a:bodyPr/>
                    <a:lstStyle/>
                    <a:p>
                      <a:pPr algn="r"/>
                      <a:r>
                        <a:rPr lang="en-US" b="1" dirty="0">
                          <a:latin typeface="Arial Narrow" panose="020B0606020202030204" pitchFamily="34" charset="0"/>
                        </a:rPr>
                        <a:t>Maximum Authority Utilized</a:t>
                      </a:r>
                    </a:p>
                  </a:txBody>
                  <a:tcPr/>
                </a:tc>
                <a:extLst>
                  <a:ext uri="{0D108BD9-81ED-4DB2-BD59-A6C34878D82A}">
                    <a16:rowId xmlns:a16="http://schemas.microsoft.com/office/drawing/2014/main" val="10001"/>
                  </a:ext>
                </a:extLst>
              </a:tr>
              <a:tr h="469194">
                <a:tc>
                  <a:txBody>
                    <a:bodyPr/>
                    <a:lstStyle/>
                    <a:p>
                      <a:r>
                        <a:rPr lang="en-US" b="1" dirty="0">
                          <a:latin typeface="Arial Narrow" panose="020B0606020202030204" pitchFamily="34" charset="0"/>
                        </a:rPr>
                        <a:t>Local Option Budget (LOB)</a:t>
                      </a:r>
                    </a:p>
                  </a:txBody>
                  <a:tcPr/>
                </a:tc>
                <a:tc>
                  <a:txBody>
                    <a:bodyPr/>
                    <a:lstStyle/>
                    <a:p>
                      <a:pPr algn="r"/>
                      <a:r>
                        <a:rPr lang="en-US" b="1" dirty="0">
                          <a:latin typeface="Arial Narrow" panose="020B0606020202030204" pitchFamily="34" charset="0"/>
                        </a:rPr>
                        <a:t>15.590</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b="1" dirty="0">
                          <a:latin typeface="Arial Narrow" panose="020B0606020202030204" pitchFamily="34" charset="0"/>
                        </a:rPr>
                        <a:t>Maximum Authority Utilized</a:t>
                      </a:r>
                    </a:p>
                  </a:txBody>
                  <a:tcPr/>
                </a:tc>
                <a:extLst>
                  <a:ext uri="{0D108BD9-81ED-4DB2-BD59-A6C34878D82A}">
                    <a16:rowId xmlns:a16="http://schemas.microsoft.com/office/drawing/2014/main" val="10002"/>
                  </a:ext>
                </a:extLst>
              </a:tr>
              <a:tr h="716210">
                <a:tc>
                  <a:txBody>
                    <a:bodyPr/>
                    <a:lstStyle/>
                    <a:p>
                      <a:r>
                        <a:rPr lang="en-US" b="1" dirty="0">
                          <a:latin typeface="Arial Narrow" panose="020B0606020202030204" pitchFamily="34" charset="0"/>
                        </a:rPr>
                        <a:t>Extraordinary Growth Facility</a:t>
                      </a:r>
                      <a:r>
                        <a:rPr lang="en-US" b="1" baseline="0" dirty="0">
                          <a:latin typeface="Arial Narrow" panose="020B0606020202030204" pitchFamily="34" charset="0"/>
                        </a:rPr>
                        <a:t> (BOTA)</a:t>
                      </a:r>
                      <a:endParaRPr lang="en-US" b="1" dirty="0">
                        <a:latin typeface="Arial Narrow" panose="020B0606020202030204" pitchFamily="34" charset="0"/>
                      </a:endParaRPr>
                    </a:p>
                  </a:txBody>
                  <a:tcPr/>
                </a:tc>
                <a:tc>
                  <a:txBody>
                    <a:bodyPr/>
                    <a:lstStyle/>
                    <a:p>
                      <a:pPr algn="r"/>
                      <a:r>
                        <a:rPr lang="en-US" b="1" dirty="0">
                          <a:latin typeface="Arial Narrow" panose="020B0606020202030204" pitchFamily="34" charset="0"/>
                        </a:rPr>
                        <a:t>0.222</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b="1" dirty="0">
                          <a:latin typeface="Arial Narrow" panose="020B0606020202030204" pitchFamily="34" charset="0"/>
                        </a:rPr>
                        <a:t>Maximum Authority Utilized</a:t>
                      </a:r>
                    </a:p>
                  </a:txBody>
                  <a:tcPr/>
                </a:tc>
                <a:extLst>
                  <a:ext uri="{0D108BD9-81ED-4DB2-BD59-A6C34878D82A}">
                    <a16:rowId xmlns:a16="http://schemas.microsoft.com/office/drawing/2014/main" val="10004"/>
                  </a:ext>
                </a:extLst>
              </a:tr>
              <a:tr h="469194">
                <a:tc>
                  <a:txBody>
                    <a:bodyPr/>
                    <a:lstStyle/>
                    <a:p>
                      <a:r>
                        <a:rPr lang="en-US" b="1" dirty="0">
                          <a:latin typeface="Arial Narrow" panose="020B0606020202030204" pitchFamily="34" charset="0"/>
                        </a:rPr>
                        <a:t>Special Liability Expense</a:t>
                      </a:r>
                    </a:p>
                  </a:txBody>
                  <a:tcPr/>
                </a:tc>
                <a:tc>
                  <a:txBody>
                    <a:bodyPr/>
                    <a:lstStyle/>
                    <a:p>
                      <a:pPr algn="r"/>
                      <a:r>
                        <a:rPr lang="en-US" b="1" dirty="0">
                          <a:latin typeface="Arial Narrow" panose="020B0606020202030204" pitchFamily="34" charset="0"/>
                        </a:rPr>
                        <a:t>0.311</a:t>
                      </a:r>
                    </a:p>
                  </a:txBody>
                  <a:tcPr/>
                </a:tc>
                <a:tc>
                  <a:txBody>
                    <a:bodyPr/>
                    <a:lstStyle/>
                    <a:p>
                      <a:pPr algn="r"/>
                      <a:r>
                        <a:rPr lang="en-US" b="1" dirty="0">
                          <a:latin typeface="Arial Narrow" panose="020B0606020202030204" pitchFamily="34" charset="0"/>
                        </a:rPr>
                        <a:t>Equals Budgeted Need</a:t>
                      </a:r>
                    </a:p>
                  </a:txBody>
                  <a:tcPr/>
                </a:tc>
                <a:extLst>
                  <a:ext uri="{0D108BD9-81ED-4DB2-BD59-A6C34878D82A}">
                    <a16:rowId xmlns:a16="http://schemas.microsoft.com/office/drawing/2014/main" val="10005"/>
                  </a:ext>
                </a:extLst>
              </a:tr>
              <a:tr h="469194">
                <a:tc>
                  <a:txBody>
                    <a:bodyPr/>
                    <a:lstStyle/>
                    <a:p>
                      <a:r>
                        <a:rPr lang="en-US" b="1" dirty="0">
                          <a:latin typeface="Arial Narrow" panose="020B0606020202030204" pitchFamily="34" charset="0"/>
                        </a:rPr>
                        <a:t>Cost of Living</a:t>
                      </a:r>
                    </a:p>
                  </a:txBody>
                  <a:tcPr/>
                </a:tc>
                <a:tc>
                  <a:txBody>
                    <a:bodyPr/>
                    <a:lstStyle/>
                    <a:p>
                      <a:pPr algn="r"/>
                      <a:r>
                        <a:rPr lang="en-US" b="1" dirty="0">
                          <a:latin typeface="Arial Narrow" panose="020B0606020202030204" pitchFamily="34" charset="0"/>
                        </a:rPr>
                        <a:t>3.170</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b="1" dirty="0">
                          <a:latin typeface="Arial Narrow" panose="020B0606020202030204" pitchFamily="34" charset="0"/>
                        </a:rPr>
                        <a:t>Maximum Authority Utilized</a:t>
                      </a:r>
                    </a:p>
                  </a:txBody>
                  <a:tcPr/>
                </a:tc>
                <a:extLst>
                  <a:ext uri="{0D108BD9-81ED-4DB2-BD59-A6C34878D82A}">
                    <a16:rowId xmlns:a16="http://schemas.microsoft.com/office/drawing/2014/main" val="10006"/>
                  </a:ext>
                </a:extLst>
              </a:tr>
              <a:tr h="469194">
                <a:tc>
                  <a:txBody>
                    <a:bodyPr/>
                    <a:lstStyle/>
                    <a:p>
                      <a:r>
                        <a:rPr lang="en-US" b="1" dirty="0">
                          <a:latin typeface="Arial Narrow" panose="020B0606020202030204" pitchFamily="34" charset="0"/>
                        </a:rPr>
                        <a:t>Special Assessment</a:t>
                      </a:r>
                    </a:p>
                  </a:txBody>
                  <a:tcPr/>
                </a:tc>
                <a:tc>
                  <a:txBody>
                    <a:bodyPr/>
                    <a:lstStyle/>
                    <a:p>
                      <a:pPr algn="r"/>
                      <a:r>
                        <a:rPr lang="en-US" b="1" dirty="0">
                          <a:latin typeface="Arial Narrow" panose="020B0606020202030204" pitchFamily="34" charset="0"/>
                        </a:rPr>
                        <a:t>0.267</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b="1" dirty="0">
                          <a:latin typeface="Arial Narrow" panose="020B0606020202030204" pitchFamily="34" charset="0"/>
                        </a:rPr>
                        <a:t>Equals Budgeted Need</a:t>
                      </a:r>
                    </a:p>
                  </a:txBody>
                  <a:tcPr/>
                </a:tc>
                <a:extLst>
                  <a:ext uri="{0D108BD9-81ED-4DB2-BD59-A6C34878D82A}">
                    <a16:rowId xmlns:a16="http://schemas.microsoft.com/office/drawing/2014/main" val="10007"/>
                  </a:ext>
                </a:extLst>
              </a:tr>
              <a:tr h="469194">
                <a:tc>
                  <a:txBody>
                    <a:bodyPr/>
                    <a:lstStyle/>
                    <a:p>
                      <a:r>
                        <a:rPr lang="en-US" b="1" dirty="0">
                          <a:latin typeface="Arial Narrow" panose="020B0606020202030204" pitchFamily="34" charset="0"/>
                        </a:rPr>
                        <a:t>Capital Outlay</a:t>
                      </a:r>
                    </a:p>
                  </a:txBody>
                  <a:tcPr/>
                </a:tc>
                <a:tc>
                  <a:txBody>
                    <a:bodyPr/>
                    <a:lstStyle/>
                    <a:p>
                      <a:pPr algn="r"/>
                      <a:r>
                        <a:rPr lang="en-US" b="1" dirty="0">
                          <a:latin typeface="Arial Narrow" panose="020B0606020202030204" pitchFamily="34" charset="0"/>
                        </a:rPr>
                        <a:t>8.000</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b="1" dirty="0">
                          <a:latin typeface="Arial Narrow" panose="020B0606020202030204" pitchFamily="34" charset="0"/>
                        </a:rPr>
                        <a:t>Maximum Authority Utilized</a:t>
                      </a:r>
                    </a:p>
                  </a:txBody>
                  <a:tcPr/>
                </a:tc>
                <a:extLst>
                  <a:ext uri="{0D108BD9-81ED-4DB2-BD59-A6C34878D82A}">
                    <a16:rowId xmlns:a16="http://schemas.microsoft.com/office/drawing/2014/main" val="3417385976"/>
                  </a:ext>
                </a:extLst>
              </a:tr>
              <a:tr h="469194">
                <a:tc>
                  <a:txBody>
                    <a:bodyPr/>
                    <a:lstStyle/>
                    <a:p>
                      <a:r>
                        <a:rPr lang="en-US" b="1" dirty="0">
                          <a:latin typeface="Arial Narrow" panose="020B0606020202030204" pitchFamily="34" charset="0"/>
                        </a:rPr>
                        <a:t>Bond and Interest</a:t>
                      </a:r>
                    </a:p>
                  </a:txBody>
                  <a:tcPr/>
                </a:tc>
                <a:tc>
                  <a:txBody>
                    <a:bodyPr/>
                    <a:lstStyle/>
                    <a:p>
                      <a:pPr algn="r"/>
                      <a:r>
                        <a:rPr lang="en-US" b="1" u="sng" dirty="0">
                          <a:latin typeface="Arial Narrow" panose="020B0606020202030204" pitchFamily="34" charset="0"/>
                        </a:rPr>
                        <a:t>14.388</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b="1" dirty="0">
                          <a:latin typeface="Arial Narrow" panose="020B0606020202030204" pitchFamily="34" charset="0"/>
                        </a:rPr>
                        <a:t>Equals Budgeted Need</a:t>
                      </a:r>
                    </a:p>
                  </a:txBody>
                  <a:tcPr/>
                </a:tc>
                <a:extLst>
                  <a:ext uri="{0D108BD9-81ED-4DB2-BD59-A6C34878D82A}">
                    <a16:rowId xmlns:a16="http://schemas.microsoft.com/office/drawing/2014/main" val="10008"/>
                  </a:ext>
                </a:extLst>
              </a:tr>
              <a:tr h="469194">
                <a:tc>
                  <a:txBody>
                    <a:bodyPr/>
                    <a:lstStyle/>
                    <a:p>
                      <a:r>
                        <a:rPr lang="en-US" b="1" dirty="0">
                          <a:latin typeface="Arial Narrow" panose="020B0606020202030204" pitchFamily="34" charset="0"/>
                        </a:rPr>
                        <a:t>Total</a:t>
                      </a:r>
                    </a:p>
                  </a:txBody>
                  <a:tcPr/>
                </a:tc>
                <a:tc>
                  <a:txBody>
                    <a:bodyPr/>
                    <a:lstStyle/>
                    <a:p>
                      <a:pPr algn="r"/>
                      <a:r>
                        <a:rPr lang="en-US" b="1" dirty="0">
                          <a:latin typeface="Arial Narrow" panose="020B0606020202030204" pitchFamily="34" charset="0"/>
                        </a:rPr>
                        <a:t>61.948</a:t>
                      </a:r>
                    </a:p>
                  </a:txBody>
                  <a:tcPr/>
                </a:tc>
                <a:tc>
                  <a:txBody>
                    <a:bodyPr/>
                    <a:lstStyle/>
                    <a:p>
                      <a:pPr algn="r"/>
                      <a:endParaRPr lang="en-US" b="1" dirty="0">
                        <a:highlight>
                          <a:srgbClr val="FFFF00"/>
                        </a:highlight>
                        <a:latin typeface="Arial Narrow" panose="020B0606020202030204" pitchFamily="34" charset="0"/>
                      </a:endParaRPr>
                    </a:p>
                  </a:txBody>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148226340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3392BD-EE6C-0BCF-1E8A-141833CAB76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02FC56C-3F21-43BE-824D-242F1845E716}"/>
              </a:ext>
            </a:extLst>
          </p:cNvPr>
          <p:cNvSpPr>
            <a:spLocks noGrp="1"/>
          </p:cNvSpPr>
          <p:nvPr>
            <p:ph type="title" idx="4294967295"/>
          </p:nvPr>
        </p:nvSpPr>
        <p:spPr>
          <a:xfrm>
            <a:off x="485273" y="2061093"/>
            <a:ext cx="3375526" cy="2420854"/>
          </a:xfrm>
        </p:spPr>
        <p:txBody>
          <a:bodyPr>
            <a:normAutofit/>
          </a:bodyPr>
          <a:lstStyle/>
          <a:p>
            <a:r>
              <a:rPr lang="en-US" sz="7200" dirty="0">
                <a:solidFill>
                  <a:schemeClr val="accent1"/>
                </a:solidFill>
              </a:rPr>
              <a:t>Sch Gen</a:t>
            </a:r>
          </a:p>
        </p:txBody>
      </p:sp>
      <p:graphicFrame>
        <p:nvGraphicFramePr>
          <p:cNvPr id="4" name="Content Placeholder 4">
            <a:extLst>
              <a:ext uri="{FF2B5EF4-FFF2-40B4-BE49-F238E27FC236}">
                <a16:creationId xmlns:a16="http://schemas.microsoft.com/office/drawing/2014/main" id="{3A10B276-2CFA-FCE9-0836-4FF0F54024A7}"/>
              </a:ext>
            </a:extLst>
          </p:cNvPr>
          <p:cNvGraphicFramePr>
            <a:graphicFrameLocks/>
          </p:cNvGraphicFramePr>
          <p:nvPr/>
        </p:nvGraphicFramePr>
        <p:xfrm>
          <a:off x="4326848" y="819150"/>
          <a:ext cx="7495082" cy="5185972"/>
        </p:xfrm>
        <a:graphic>
          <a:graphicData uri="http://schemas.openxmlformats.org/drawingml/2006/table">
            <a:tbl>
              <a:tblPr firstRow="1" bandRow="1">
                <a:tableStyleId>{073A0DAA-6AF3-43AB-8588-CEC1D06C72B9}</a:tableStyleId>
              </a:tblPr>
              <a:tblGrid>
                <a:gridCol w="2957986">
                  <a:extLst>
                    <a:ext uri="{9D8B030D-6E8A-4147-A177-3AD203B41FA5}">
                      <a16:colId xmlns:a16="http://schemas.microsoft.com/office/drawing/2014/main" val="20000"/>
                    </a:ext>
                  </a:extLst>
                </a:gridCol>
                <a:gridCol w="1479313">
                  <a:extLst>
                    <a:ext uri="{9D8B030D-6E8A-4147-A177-3AD203B41FA5}">
                      <a16:colId xmlns:a16="http://schemas.microsoft.com/office/drawing/2014/main" val="20001"/>
                    </a:ext>
                  </a:extLst>
                </a:gridCol>
                <a:gridCol w="3057783">
                  <a:extLst>
                    <a:ext uri="{9D8B030D-6E8A-4147-A177-3AD203B41FA5}">
                      <a16:colId xmlns:a16="http://schemas.microsoft.com/office/drawing/2014/main" val="20002"/>
                    </a:ext>
                  </a:extLst>
                </a:gridCol>
              </a:tblGrid>
              <a:tr h="716210">
                <a:tc>
                  <a:txBody>
                    <a:bodyPr/>
                    <a:lstStyle/>
                    <a:p>
                      <a:pPr algn="ctr"/>
                      <a:r>
                        <a:rPr lang="en-US" b="1" dirty="0">
                          <a:latin typeface="Arial Narrow" panose="020B0606020202030204" pitchFamily="34" charset="0"/>
                        </a:rPr>
                        <a:t>Fund</a:t>
                      </a:r>
                    </a:p>
                  </a:txBody>
                  <a:tcPr/>
                </a:tc>
                <a:tc>
                  <a:txBody>
                    <a:bodyPr/>
                    <a:lstStyle/>
                    <a:p>
                      <a:pPr algn="ctr"/>
                      <a:r>
                        <a:rPr lang="en-US" b="1" dirty="0">
                          <a:latin typeface="Arial Narrow" panose="020B0606020202030204" pitchFamily="34" charset="0"/>
                        </a:rPr>
                        <a:t>FY2026 Mill Rate</a:t>
                      </a:r>
                    </a:p>
                  </a:txBody>
                  <a:tcPr/>
                </a:tc>
                <a:tc>
                  <a:txBody>
                    <a:bodyPr/>
                    <a:lstStyle/>
                    <a:p>
                      <a:pPr algn="ctr"/>
                      <a:r>
                        <a:rPr lang="en-US" b="1" dirty="0">
                          <a:latin typeface="Arial Narrow" panose="020B0606020202030204" pitchFamily="34" charset="0"/>
                        </a:rPr>
                        <a:t>Authority Utilized</a:t>
                      </a:r>
                    </a:p>
                  </a:txBody>
                  <a:tcPr/>
                </a:tc>
                <a:extLst>
                  <a:ext uri="{0D108BD9-81ED-4DB2-BD59-A6C34878D82A}">
                    <a16:rowId xmlns:a16="http://schemas.microsoft.com/office/drawing/2014/main" val="10000"/>
                  </a:ext>
                </a:extLst>
              </a:tr>
              <a:tr h="469194">
                <a:tc>
                  <a:txBody>
                    <a:bodyPr/>
                    <a:lstStyle/>
                    <a:p>
                      <a:r>
                        <a:rPr lang="en-US" b="1" dirty="0">
                          <a:latin typeface="Arial Narrow" panose="020B0606020202030204" pitchFamily="34" charset="0"/>
                        </a:rPr>
                        <a:t>General</a:t>
                      </a:r>
                    </a:p>
                  </a:txBody>
                  <a:tcPr/>
                </a:tc>
                <a:tc>
                  <a:txBody>
                    <a:bodyPr/>
                    <a:lstStyle/>
                    <a:p>
                      <a:pPr algn="r"/>
                      <a:r>
                        <a:rPr lang="en-US" b="1" dirty="0">
                          <a:latin typeface="Arial Narrow" panose="020B0606020202030204" pitchFamily="34" charset="0"/>
                        </a:rPr>
                        <a:t>20.000</a:t>
                      </a:r>
                    </a:p>
                  </a:txBody>
                  <a:tcPr/>
                </a:tc>
                <a:tc>
                  <a:txBody>
                    <a:bodyPr/>
                    <a:lstStyle/>
                    <a:p>
                      <a:pPr algn="r"/>
                      <a:r>
                        <a:rPr lang="en-US" b="1" dirty="0">
                          <a:latin typeface="Arial Narrow" panose="020B0606020202030204" pitchFamily="34" charset="0"/>
                        </a:rPr>
                        <a:t>Maximum Authority Utilized</a:t>
                      </a:r>
                    </a:p>
                  </a:txBody>
                  <a:tcPr/>
                </a:tc>
                <a:extLst>
                  <a:ext uri="{0D108BD9-81ED-4DB2-BD59-A6C34878D82A}">
                    <a16:rowId xmlns:a16="http://schemas.microsoft.com/office/drawing/2014/main" val="10001"/>
                  </a:ext>
                </a:extLst>
              </a:tr>
              <a:tr h="469194">
                <a:tc>
                  <a:txBody>
                    <a:bodyPr/>
                    <a:lstStyle/>
                    <a:p>
                      <a:r>
                        <a:rPr lang="en-US" b="1" dirty="0">
                          <a:latin typeface="Arial Narrow" panose="020B0606020202030204" pitchFamily="34" charset="0"/>
                        </a:rPr>
                        <a:t>Local Option Budget (LOB)</a:t>
                      </a:r>
                    </a:p>
                  </a:txBody>
                  <a:tcPr/>
                </a:tc>
                <a:tc>
                  <a:txBody>
                    <a:bodyPr/>
                    <a:lstStyle/>
                    <a:p>
                      <a:pPr algn="r"/>
                      <a:r>
                        <a:rPr lang="en-US" b="1" dirty="0">
                          <a:latin typeface="Arial Narrow" panose="020B0606020202030204" pitchFamily="34" charset="0"/>
                        </a:rPr>
                        <a:t>15.590</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b="1" dirty="0">
                          <a:latin typeface="Arial Narrow" panose="020B0606020202030204" pitchFamily="34" charset="0"/>
                        </a:rPr>
                        <a:t>Maximum Authority Utilized</a:t>
                      </a:r>
                    </a:p>
                  </a:txBody>
                  <a:tcPr/>
                </a:tc>
                <a:extLst>
                  <a:ext uri="{0D108BD9-81ED-4DB2-BD59-A6C34878D82A}">
                    <a16:rowId xmlns:a16="http://schemas.microsoft.com/office/drawing/2014/main" val="10002"/>
                  </a:ext>
                </a:extLst>
              </a:tr>
              <a:tr h="716210">
                <a:tc>
                  <a:txBody>
                    <a:bodyPr/>
                    <a:lstStyle/>
                    <a:p>
                      <a:r>
                        <a:rPr lang="en-US" b="1" dirty="0">
                          <a:latin typeface="Arial Narrow" panose="020B0606020202030204" pitchFamily="34" charset="0"/>
                        </a:rPr>
                        <a:t>Extraordinary Growth Facility</a:t>
                      </a:r>
                      <a:r>
                        <a:rPr lang="en-US" b="1" baseline="0" dirty="0">
                          <a:latin typeface="Arial Narrow" panose="020B0606020202030204" pitchFamily="34" charset="0"/>
                        </a:rPr>
                        <a:t> (BOTA)</a:t>
                      </a:r>
                      <a:endParaRPr lang="en-US" b="1" dirty="0">
                        <a:latin typeface="Arial Narrow" panose="020B0606020202030204" pitchFamily="34" charset="0"/>
                      </a:endParaRPr>
                    </a:p>
                  </a:txBody>
                  <a:tcPr/>
                </a:tc>
                <a:tc>
                  <a:txBody>
                    <a:bodyPr/>
                    <a:lstStyle/>
                    <a:p>
                      <a:pPr algn="r"/>
                      <a:r>
                        <a:rPr lang="en-US" b="1" dirty="0">
                          <a:latin typeface="Arial Narrow" panose="020B0606020202030204" pitchFamily="34" charset="0"/>
                        </a:rPr>
                        <a:t>0.222</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b="1" dirty="0">
                          <a:latin typeface="Arial Narrow" panose="020B0606020202030204" pitchFamily="34" charset="0"/>
                        </a:rPr>
                        <a:t>Maximum Authority Utilized</a:t>
                      </a:r>
                    </a:p>
                  </a:txBody>
                  <a:tcPr/>
                </a:tc>
                <a:extLst>
                  <a:ext uri="{0D108BD9-81ED-4DB2-BD59-A6C34878D82A}">
                    <a16:rowId xmlns:a16="http://schemas.microsoft.com/office/drawing/2014/main" val="10004"/>
                  </a:ext>
                </a:extLst>
              </a:tr>
              <a:tr h="469194">
                <a:tc>
                  <a:txBody>
                    <a:bodyPr/>
                    <a:lstStyle/>
                    <a:p>
                      <a:r>
                        <a:rPr lang="en-US" b="1" dirty="0">
                          <a:latin typeface="Arial Narrow" panose="020B0606020202030204" pitchFamily="34" charset="0"/>
                        </a:rPr>
                        <a:t>Special Liability Expense</a:t>
                      </a:r>
                    </a:p>
                  </a:txBody>
                  <a:tcPr/>
                </a:tc>
                <a:tc>
                  <a:txBody>
                    <a:bodyPr/>
                    <a:lstStyle/>
                    <a:p>
                      <a:pPr algn="r"/>
                      <a:r>
                        <a:rPr lang="en-US" b="1" dirty="0">
                          <a:latin typeface="Arial Narrow" panose="020B0606020202030204" pitchFamily="34" charset="0"/>
                        </a:rPr>
                        <a:t>0.311</a:t>
                      </a:r>
                    </a:p>
                  </a:txBody>
                  <a:tcPr/>
                </a:tc>
                <a:tc>
                  <a:txBody>
                    <a:bodyPr/>
                    <a:lstStyle/>
                    <a:p>
                      <a:pPr algn="r"/>
                      <a:r>
                        <a:rPr lang="en-US" b="1" dirty="0">
                          <a:latin typeface="Arial Narrow" panose="020B0606020202030204" pitchFamily="34" charset="0"/>
                        </a:rPr>
                        <a:t>Equals Budgeted Need</a:t>
                      </a:r>
                    </a:p>
                  </a:txBody>
                  <a:tcPr/>
                </a:tc>
                <a:extLst>
                  <a:ext uri="{0D108BD9-81ED-4DB2-BD59-A6C34878D82A}">
                    <a16:rowId xmlns:a16="http://schemas.microsoft.com/office/drawing/2014/main" val="10005"/>
                  </a:ext>
                </a:extLst>
              </a:tr>
              <a:tr h="469194">
                <a:tc>
                  <a:txBody>
                    <a:bodyPr/>
                    <a:lstStyle/>
                    <a:p>
                      <a:r>
                        <a:rPr lang="en-US" b="1" dirty="0">
                          <a:latin typeface="Arial Narrow" panose="020B0606020202030204" pitchFamily="34" charset="0"/>
                        </a:rPr>
                        <a:t>Cost of Living</a:t>
                      </a:r>
                    </a:p>
                  </a:txBody>
                  <a:tcPr/>
                </a:tc>
                <a:tc>
                  <a:txBody>
                    <a:bodyPr/>
                    <a:lstStyle/>
                    <a:p>
                      <a:pPr algn="r"/>
                      <a:r>
                        <a:rPr lang="en-US" b="1" dirty="0">
                          <a:latin typeface="Arial Narrow" panose="020B0606020202030204" pitchFamily="34" charset="0"/>
                        </a:rPr>
                        <a:t>3.170</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b="1" dirty="0">
                          <a:latin typeface="Arial Narrow" panose="020B0606020202030204" pitchFamily="34" charset="0"/>
                        </a:rPr>
                        <a:t>Maximum Authority Utilized</a:t>
                      </a:r>
                    </a:p>
                  </a:txBody>
                  <a:tcPr/>
                </a:tc>
                <a:extLst>
                  <a:ext uri="{0D108BD9-81ED-4DB2-BD59-A6C34878D82A}">
                    <a16:rowId xmlns:a16="http://schemas.microsoft.com/office/drawing/2014/main" val="10006"/>
                  </a:ext>
                </a:extLst>
              </a:tr>
              <a:tr h="469194">
                <a:tc>
                  <a:txBody>
                    <a:bodyPr/>
                    <a:lstStyle/>
                    <a:p>
                      <a:r>
                        <a:rPr lang="en-US" b="1" dirty="0">
                          <a:latin typeface="Arial Narrow" panose="020B0606020202030204" pitchFamily="34" charset="0"/>
                        </a:rPr>
                        <a:t>Special Assessment</a:t>
                      </a:r>
                    </a:p>
                  </a:txBody>
                  <a:tcPr/>
                </a:tc>
                <a:tc>
                  <a:txBody>
                    <a:bodyPr/>
                    <a:lstStyle/>
                    <a:p>
                      <a:pPr algn="r"/>
                      <a:r>
                        <a:rPr lang="en-US" b="1" dirty="0">
                          <a:latin typeface="Arial Narrow" panose="020B0606020202030204" pitchFamily="34" charset="0"/>
                        </a:rPr>
                        <a:t>0.267</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b="1" dirty="0">
                          <a:latin typeface="Arial Narrow" panose="020B0606020202030204" pitchFamily="34" charset="0"/>
                        </a:rPr>
                        <a:t>Equals Budgeted Need</a:t>
                      </a:r>
                    </a:p>
                  </a:txBody>
                  <a:tcPr/>
                </a:tc>
                <a:extLst>
                  <a:ext uri="{0D108BD9-81ED-4DB2-BD59-A6C34878D82A}">
                    <a16:rowId xmlns:a16="http://schemas.microsoft.com/office/drawing/2014/main" val="10007"/>
                  </a:ext>
                </a:extLst>
              </a:tr>
              <a:tr h="469194">
                <a:tc>
                  <a:txBody>
                    <a:bodyPr/>
                    <a:lstStyle/>
                    <a:p>
                      <a:r>
                        <a:rPr lang="en-US" b="1" dirty="0">
                          <a:latin typeface="Arial Narrow" panose="020B0606020202030204" pitchFamily="34" charset="0"/>
                        </a:rPr>
                        <a:t>Capital Outlay</a:t>
                      </a:r>
                    </a:p>
                  </a:txBody>
                  <a:tcPr/>
                </a:tc>
                <a:tc>
                  <a:txBody>
                    <a:bodyPr/>
                    <a:lstStyle/>
                    <a:p>
                      <a:pPr algn="r"/>
                      <a:r>
                        <a:rPr lang="en-US" b="1" dirty="0">
                          <a:latin typeface="Arial Narrow" panose="020B0606020202030204" pitchFamily="34" charset="0"/>
                        </a:rPr>
                        <a:t>8.000</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b="1" dirty="0">
                          <a:latin typeface="Arial Narrow" panose="020B0606020202030204" pitchFamily="34" charset="0"/>
                        </a:rPr>
                        <a:t>Maximum Authority Utilized</a:t>
                      </a:r>
                    </a:p>
                  </a:txBody>
                  <a:tcPr/>
                </a:tc>
                <a:extLst>
                  <a:ext uri="{0D108BD9-81ED-4DB2-BD59-A6C34878D82A}">
                    <a16:rowId xmlns:a16="http://schemas.microsoft.com/office/drawing/2014/main" val="3417385976"/>
                  </a:ext>
                </a:extLst>
              </a:tr>
              <a:tr h="469194">
                <a:tc>
                  <a:txBody>
                    <a:bodyPr/>
                    <a:lstStyle/>
                    <a:p>
                      <a:r>
                        <a:rPr lang="en-US" b="1" dirty="0">
                          <a:latin typeface="Arial Narrow" panose="020B0606020202030204" pitchFamily="34" charset="0"/>
                        </a:rPr>
                        <a:t>Bond and Interest</a:t>
                      </a:r>
                    </a:p>
                  </a:txBody>
                  <a:tcPr/>
                </a:tc>
                <a:tc>
                  <a:txBody>
                    <a:bodyPr/>
                    <a:lstStyle/>
                    <a:p>
                      <a:pPr algn="r"/>
                      <a:r>
                        <a:rPr lang="en-US" b="1" u="sng" dirty="0">
                          <a:latin typeface="Arial Narrow" panose="020B0606020202030204" pitchFamily="34" charset="0"/>
                        </a:rPr>
                        <a:t>14.388</a:t>
                      </a:r>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b="1" dirty="0">
                          <a:latin typeface="Arial Narrow" panose="020B0606020202030204" pitchFamily="34" charset="0"/>
                        </a:rPr>
                        <a:t>Equals Budgeted Need</a:t>
                      </a:r>
                    </a:p>
                  </a:txBody>
                  <a:tcPr/>
                </a:tc>
                <a:extLst>
                  <a:ext uri="{0D108BD9-81ED-4DB2-BD59-A6C34878D82A}">
                    <a16:rowId xmlns:a16="http://schemas.microsoft.com/office/drawing/2014/main" val="10008"/>
                  </a:ext>
                </a:extLst>
              </a:tr>
              <a:tr h="469194">
                <a:tc>
                  <a:txBody>
                    <a:bodyPr/>
                    <a:lstStyle/>
                    <a:p>
                      <a:r>
                        <a:rPr lang="en-US" b="1" dirty="0">
                          <a:latin typeface="Arial Narrow" panose="020B0606020202030204" pitchFamily="34" charset="0"/>
                        </a:rPr>
                        <a:t>Total</a:t>
                      </a:r>
                    </a:p>
                  </a:txBody>
                  <a:tcPr/>
                </a:tc>
                <a:tc>
                  <a:txBody>
                    <a:bodyPr/>
                    <a:lstStyle/>
                    <a:p>
                      <a:pPr algn="r"/>
                      <a:r>
                        <a:rPr lang="en-US" b="1" dirty="0">
                          <a:latin typeface="Arial Narrow" panose="020B0606020202030204" pitchFamily="34" charset="0"/>
                        </a:rPr>
                        <a:t>61.948</a:t>
                      </a:r>
                    </a:p>
                  </a:txBody>
                  <a:tcPr/>
                </a:tc>
                <a:tc>
                  <a:txBody>
                    <a:bodyPr/>
                    <a:lstStyle/>
                    <a:p>
                      <a:pPr algn="r"/>
                      <a:endParaRPr lang="en-US" b="1" dirty="0">
                        <a:highlight>
                          <a:srgbClr val="FFFF00"/>
                        </a:highlight>
                        <a:latin typeface="Arial Narrow" panose="020B0606020202030204" pitchFamily="34" charset="0"/>
                      </a:endParaRPr>
                    </a:p>
                  </a:txBody>
                  <a:tcPr/>
                </a:tc>
                <a:extLst>
                  <a:ext uri="{0D108BD9-81ED-4DB2-BD59-A6C34878D82A}">
                    <a16:rowId xmlns:a16="http://schemas.microsoft.com/office/drawing/2014/main" val="10009"/>
                  </a:ext>
                </a:extLst>
              </a:tr>
            </a:tbl>
          </a:graphicData>
        </a:graphic>
      </p:graphicFrame>
      <p:sp>
        <p:nvSpPr>
          <p:cNvPr id="2" name="Rectangle 1" descr="highlighted area of the budget mill levy including local option budget, extraordinary growth facility, special liability expense, cost of living and special assessment line items">
            <a:extLst>
              <a:ext uri="{FF2B5EF4-FFF2-40B4-BE49-F238E27FC236}">
                <a16:creationId xmlns:a16="http://schemas.microsoft.com/office/drawing/2014/main" id="{A0C9F3A5-B390-52A8-F048-22137DF40844}"/>
              </a:ext>
            </a:extLst>
          </p:cNvPr>
          <p:cNvSpPr/>
          <p:nvPr/>
        </p:nvSpPr>
        <p:spPr>
          <a:xfrm>
            <a:off x="4053501" y="1940560"/>
            <a:ext cx="8041776" cy="2661920"/>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8978193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C43946-A18F-D0B7-0BB7-B7337AAE32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D4FDA5-A356-4588-AF65-CD080636D30B}"/>
              </a:ext>
            </a:extLst>
          </p:cNvPr>
          <p:cNvSpPr>
            <a:spLocks noGrp="1"/>
          </p:cNvSpPr>
          <p:nvPr>
            <p:ph type="title" idx="4294967295"/>
          </p:nvPr>
        </p:nvSpPr>
        <p:spPr>
          <a:xfrm>
            <a:off x="682074" y="538546"/>
            <a:ext cx="2540097" cy="1325563"/>
          </a:xfrm>
        </p:spPr>
        <p:txBody>
          <a:bodyPr>
            <a:normAutofit fontScale="90000"/>
          </a:bodyPr>
          <a:lstStyle/>
          <a:p>
            <a:r>
              <a:rPr lang="en-US" dirty="0"/>
              <a:t>Where Funding Goes</a:t>
            </a:r>
          </a:p>
        </p:txBody>
      </p:sp>
      <p:pic>
        <p:nvPicPr>
          <p:cNvPr id="3" name="Picture 2" descr="table showing the various funds and the FY2026 mill levy rates">
            <a:extLst>
              <a:ext uri="{FF2B5EF4-FFF2-40B4-BE49-F238E27FC236}">
                <a16:creationId xmlns:a16="http://schemas.microsoft.com/office/drawing/2014/main" id="{4468E17F-84E3-B053-E8DF-D41DFD89C2CC}"/>
              </a:ext>
            </a:extLst>
          </p:cNvPr>
          <p:cNvPicPr>
            <a:picLocks noChangeAspect="1"/>
          </p:cNvPicPr>
          <p:nvPr/>
        </p:nvPicPr>
        <p:blipFill>
          <a:blip r:embed="rId2"/>
          <a:stretch>
            <a:fillRect/>
          </a:stretch>
        </p:blipFill>
        <p:spPr>
          <a:xfrm>
            <a:off x="4112701" y="378829"/>
            <a:ext cx="3133554" cy="3676331"/>
          </a:xfrm>
          <a:prstGeom prst="rect">
            <a:avLst/>
          </a:prstGeom>
        </p:spPr>
      </p:pic>
      <p:sp>
        <p:nvSpPr>
          <p:cNvPr id="13" name="Rectangle 12" descr="portion of the table covering local option budget, extraordinary growth facility, special liability expense, cost of living, special assessment, capital outlay and bond and interest funds and their FY2026 mill rate">
            <a:extLst>
              <a:ext uri="{FF2B5EF4-FFF2-40B4-BE49-F238E27FC236}">
                <a16:creationId xmlns:a16="http://schemas.microsoft.com/office/drawing/2014/main" id="{F4FBA2F0-0E7D-FA7D-6F55-DC743C2061F4}"/>
              </a:ext>
            </a:extLst>
          </p:cNvPr>
          <p:cNvSpPr/>
          <p:nvPr/>
        </p:nvSpPr>
        <p:spPr>
          <a:xfrm>
            <a:off x="4085771" y="1204686"/>
            <a:ext cx="3193143" cy="2402114"/>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Arrow: Bent 11" descr="arrow pointing from the general fund line of the budget to the state capitol building">
            <a:extLst>
              <a:ext uri="{FF2B5EF4-FFF2-40B4-BE49-F238E27FC236}">
                <a16:creationId xmlns:a16="http://schemas.microsoft.com/office/drawing/2014/main" id="{258A8D45-37EB-02FF-DC8B-8BA3654F6972}"/>
              </a:ext>
            </a:extLst>
          </p:cNvPr>
          <p:cNvSpPr/>
          <p:nvPr/>
        </p:nvSpPr>
        <p:spPr>
          <a:xfrm rot="5400000">
            <a:off x="7540172" y="711201"/>
            <a:ext cx="2300512" cy="2823029"/>
          </a:xfrm>
          <a:prstGeom prst="bentArrow">
            <a:avLst>
              <a:gd name="adj1" fmla="val 7298"/>
              <a:gd name="adj2" fmla="val 20342"/>
              <a:gd name="adj3" fmla="val 18478"/>
              <a:gd name="adj4" fmla="val 4375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8" name="Picture 7" descr="photo of the capital building in Topeka">
            <a:extLst>
              <a:ext uri="{FF2B5EF4-FFF2-40B4-BE49-F238E27FC236}">
                <a16:creationId xmlns:a16="http://schemas.microsoft.com/office/drawing/2014/main" id="{93C2E38A-555A-9ACF-C840-8BBFDB784336}"/>
              </a:ext>
            </a:extLst>
          </p:cNvPr>
          <p:cNvPicPr>
            <a:picLocks noChangeAspect="1"/>
          </p:cNvPicPr>
          <p:nvPr/>
        </p:nvPicPr>
        <p:blipFill>
          <a:blip r:embed="rId3"/>
          <a:stretch>
            <a:fillRect/>
          </a:stretch>
        </p:blipFill>
        <p:spPr>
          <a:xfrm>
            <a:off x="7757887" y="3423360"/>
            <a:ext cx="3752040" cy="2675144"/>
          </a:xfrm>
          <a:prstGeom prst="rect">
            <a:avLst/>
          </a:prstGeom>
        </p:spPr>
      </p:pic>
      <p:sp>
        <p:nvSpPr>
          <p:cNvPr id="18" name="TextBox 17">
            <a:extLst>
              <a:ext uri="{FF2B5EF4-FFF2-40B4-BE49-F238E27FC236}">
                <a16:creationId xmlns:a16="http://schemas.microsoft.com/office/drawing/2014/main" id="{D40967D3-E553-EF4D-69FD-CE1F1A861468}"/>
              </a:ext>
            </a:extLst>
          </p:cNvPr>
          <p:cNvSpPr txBox="1"/>
          <p:nvPr/>
        </p:nvSpPr>
        <p:spPr>
          <a:xfrm>
            <a:off x="8391214" y="6098503"/>
            <a:ext cx="2670726" cy="400110"/>
          </a:xfrm>
          <a:prstGeom prst="rect">
            <a:avLst/>
          </a:prstGeom>
          <a:noFill/>
        </p:spPr>
        <p:txBody>
          <a:bodyPr wrap="square" rtlCol="0">
            <a:spAutoFit/>
          </a:bodyPr>
          <a:lstStyle/>
          <a:p>
            <a:pPr algn="ctr"/>
            <a:r>
              <a:rPr lang="en-US" sz="2000" dirty="0"/>
              <a:t>Topeka</a:t>
            </a:r>
          </a:p>
        </p:txBody>
      </p:sp>
      <p:sp>
        <p:nvSpPr>
          <p:cNvPr id="16" name="Arrow: Left 15" descr="arrow pointing from the state capitol building to the Olathe district map">
            <a:extLst>
              <a:ext uri="{FF2B5EF4-FFF2-40B4-BE49-F238E27FC236}">
                <a16:creationId xmlns:a16="http://schemas.microsoft.com/office/drawing/2014/main" id="{001E36E4-AF6A-E048-FF64-3EF658E08F31}"/>
              </a:ext>
            </a:extLst>
          </p:cNvPr>
          <p:cNvSpPr/>
          <p:nvPr/>
        </p:nvSpPr>
        <p:spPr>
          <a:xfrm>
            <a:off x="3352800" y="4760932"/>
            <a:ext cx="4339771" cy="144897"/>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Arrow: Bent 13" descr="arrow pointing from seven areas of the mill levy chart to the district map image">
            <a:extLst>
              <a:ext uri="{FF2B5EF4-FFF2-40B4-BE49-F238E27FC236}">
                <a16:creationId xmlns:a16="http://schemas.microsoft.com/office/drawing/2014/main" id="{C302D7AC-6DFF-37CA-B0F0-F85E49E61CD3}"/>
              </a:ext>
            </a:extLst>
          </p:cNvPr>
          <p:cNvSpPr/>
          <p:nvPr/>
        </p:nvSpPr>
        <p:spPr>
          <a:xfrm rot="16200000" flipH="1">
            <a:off x="2074656" y="1550130"/>
            <a:ext cx="1206364" cy="2540096"/>
          </a:xfrm>
          <a:prstGeom prst="bentArrow">
            <a:avLst>
              <a:gd name="adj1" fmla="val 10714"/>
              <a:gd name="adj2" fmla="val 25000"/>
              <a:gd name="adj3" fmla="val 25000"/>
              <a:gd name="adj4" fmla="val 4375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6" name="Picture 5" descr="image of the district boundary map">
            <a:extLst>
              <a:ext uri="{FF2B5EF4-FFF2-40B4-BE49-F238E27FC236}">
                <a16:creationId xmlns:a16="http://schemas.microsoft.com/office/drawing/2014/main" id="{15EB4FBE-0AE0-2A32-5808-A003DCCA47F5}"/>
              </a:ext>
            </a:extLst>
          </p:cNvPr>
          <p:cNvPicPr>
            <a:picLocks noChangeAspect="1"/>
          </p:cNvPicPr>
          <p:nvPr/>
        </p:nvPicPr>
        <p:blipFill>
          <a:blip r:embed="rId4"/>
          <a:stretch>
            <a:fillRect/>
          </a:stretch>
        </p:blipFill>
        <p:spPr>
          <a:xfrm>
            <a:off x="682074" y="3506917"/>
            <a:ext cx="2540097" cy="2591586"/>
          </a:xfrm>
          <a:prstGeom prst="rect">
            <a:avLst/>
          </a:prstGeom>
        </p:spPr>
      </p:pic>
      <p:sp>
        <p:nvSpPr>
          <p:cNvPr id="17" name="TextBox 16">
            <a:extLst>
              <a:ext uri="{FF2B5EF4-FFF2-40B4-BE49-F238E27FC236}">
                <a16:creationId xmlns:a16="http://schemas.microsoft.com/office/drawing/2014/main" id="{6F4D4A62-42AE-B3D7-7755-62FC4000F25E}"/>
              </a:ext>
            </a:extLst>
          </p:cNvPr>
          <p:cNvSpPr txBox="1"/>
          <p:nvPr/>
        </p:nvSpPr>
        <p:spPr>
          <a:xfrm>
            <a:off x="682074" y="6182060"/>
            <a:ext cx="2670726" cy="400110"/>
          </a:xfrm>
          <a:prstGeom prst="rect">
            <a:avLst/>
          </a:prstGeom>
          <a:noFill/>
        </p:spPr>
        <p:txBody>
          <a:bodyPr wrap="square" rtlCol="0">
            <a:spAutoFit/>
          </a:bodyPr>
          <a:lstStyle/>
          <a:p>
            <a:r>
              <a:rPr lang="en-US" sz="2000" dirty="0"/>
              <a:t>Olathe Public Schools</a:t>
            </a:r>
          </a:p>
        </p:txBody>
      </p:sp>
    </p:spTree>
    <p:extLst>
      <p:ext uri="{BB962C8B-B14F-4D97-AF65-F5344CB8AC3E}">
        <p14:creationId xmlns:p14="http://schemas.microsoft.com/office/powerpoint/2010/main" val="144285111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8AF9D3-7967-8B86-4AD7-E1C80692C943}"/>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A904DE0A-A962-A1A3-D103-0A7C0C3EC843}"/>
              </a:ext>
            </a:extLst>
          </p:cNvPr>
          <p:cNvSpPr>
            <a:spLocks noGrp="1"/>
          </p:cNvSpPr>
          <p:nvPr>
            <p:ph type="title"/>
          </p:nvPr>
        </p:nvSpPr>
        <p:spPr>
          <a:xfrm>
            <a:off x="838200" y="365125"/>
            <a:ext cx="10515600" cy="1325563"/>
          </a:xfrm>
        </p:spPr>
        <p:txBody>
          <a:bodyPr/>
          <a:lstStyle/>
          <a:p>
            <a:r>
              <a:rPr lang="en-US" dirty="0">
                <a:latin typeface="Proxima Nova"/>
              </a:rPr>
              <a:t>Variables of Funding</a:t>
            </a:r>
          </a:p>
        </p:txBody>
      </p:sp>
      <p:pic>
        <p:nvPicPr>
          <p:cNvPr id="5" name="Picture 4" descr="four chairs, labeled with Enrollment, BASE, assessed valuation, and mill rate">
            <a:extLst>
              <a:ext uri="{FF2B5EF4-FFF2-40B4-BE49-F238E27FC236}">
                <a16:creationId xmlns:a16="http://schemas.microsoft.com/office/drawing/2014/main" id="{F7D31AD7-F253-7462-BD58-208ADC977D9B}"/>
              </a:ext>
            </a:extLst>
          </p:cNvPr>
          <p:cNvPicPr>
            <a:picLocks noChangeAspect="1"/>
          </p:cNvPicPr>
          <p:nvPr/>
        </p:nvPicPr>
        <p:blipFill>
          <a:blip r:embed="rId3"/>
          <a:srcRect t="6235" b="776"/>
          <a:stretch>
            <a:fillRect/>
          </a:stretch>
        </p:blipFill>
        <p:spPr>
          <a:xfrm>
            <a:off x="838200" y="1825625"/>
            <a:ext cx="10515600" cy="4351338"/>
          </a:xfrm>
          <a:prstGeom prst="rect">
            <a:avLst/>
          </a:prstGeom>
          <a:noFill/>
        </p:spPr>
      </p:pic>
    </p:spTree>
    <p:extLst>
      <p:ext uri="{BB962C8B-B14F-4D97-AF65-F5344CB8AC3E}">
        <p14:creationId xmlns:p14="http://schemas.microsoft.com/office/powerpoint/2010/main" val="29987715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8920EC-B10B-EFDA-F30A-F129897DDE01}"/>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8A8EF465-392C-4AB1-AF7F-C920EB1C3A7B}"/>
              </a:ext>
            </a:extLst>
          </p:cNvPr>
          <p:cNvSpPr>
            <a:spLocks noGrp="1"/>
          </p:cNvSpPr>
          <p:nvPr>
            <p:ph type="title"/>
          </p:nvPr>
        </p:nvSpPr>
        <p:spPr>
          <a:xfrm>
            <a:off x="838200" y="365125"/>
            <a:ext cx="10515600" cy="1325563"/>
          </a:xfrm>
        </p:spPr>
        <p:txBody>
          <a:bodyPr/>
          <a:lstStyle/>
          <a:p>
            <a:r>
              <a:rPr lang="en-US" dirty="0">
                <a:latin typeface="Proxima Nova"/>
              </a:rPr>
              <a:t>Variables of Funding - Enrollment</a:t>
            </a:r>
          </a:p>
        </p:txBody>
      </p:sp>
      <p:pic>
        <p:nvPicPr>
          <p:cNvPr id="6" name="Picture 5" descr="four empty chairs; first one labeled Enrollment, others not labeled.">
            <a:extLst>
              <a:ext uri="{FF2B5EF4-FFF2-40B4-BE49-F238E27FC236}">
                <a16:creationId xmlns:a16="http://schemas.microsoft.com/office/drawing/2014/main" id="{570E606B-3799-CF5C-52CA-C35759C0ED96}"/>
              </a:ext>
            </a:extLst>
          </p:cNvPr>
          <p:cNvPicPr>
            <a:picLocks noChangeAspect="1"/>
          </p:cNvPicPr>
          <p:nvPr/>
        </p:nvPicPr>
        <p:blipFill>
          <a:blip r:embed="rId3"/>
          <a:srcRect t="7972" b="581"/>
          <a:stretch>
            <a:fillRect/>
          </a:stretch>
        </p:blipFill>
        <p:spPr>
          <a:xfrm>
            <a:off x="838200" y="1825625"/>
            <a:ext cx="10515600" cy="4351338"/>
          </a:xfrm>
          <a:prstGeom prst="rect">
            <a:avLst/>
          </a:prstGeom>
          <a:noFill/>
        </p:spPr>
      </p:pic>
    </p:spTree>
    <p:extLst>
      <p:ext uri="{BB962C8B-B14F-4D97-AF65-F5344CB8AC3E}">
        <p14:creationId xmlns:p14="http://schemas.microsoft.com/office/powerpoint/2010/main" val="105658606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F96782-3BE7-4F47-3997-288A1D2AAE4D}"/>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13650A8A-3AA6-9116-73A9-B95AD7D0DD91}"/>
              </a:ext>
            </a:extLst>
          </p:cNvPr>
          <p:cNvSpPr>
            <a:spLocks noGrp="1"/>
          </p:cNvSpPr>
          <p:nvPr>
            <p:ph type="title"/>
          </p:nvPr>
        </p:nvSpPr>
        <p:spPr>
          <a:xfrm>
            <a:off x="838200" y="365125"/>
            <a:ext cx="10515600" cy="1325563"/>
          </a:xfrm>
        </p:spPr>
        <p:txBody>
          <a:bodyPr/>
          <a:lstStyle/>
          <a:p>
            <a:r>
              <a:rPr lang="en-US" dirty="0">
                <a:latin typeface="Proxima Nova"/>
              </a:rPr>
              <a:t>Variables of Funding - Base</a:t>
            </a:r>
          </a:p>
        </p:txBody>
      </p:sp>
      <p:pic>
        <p:nvPicPr>
          <p:cNvPr id="6" name="Picture 5" descr="four empty chairs; second one is labeled BASE. Others are not labeled.">
            <a:extLst>
              <a:ext uri="{FF2B5EF4-FFF2-40B4-BE49-F238E27FC236}">
                <a16:creationId xmlns:a16="http://schemas.microsoft.com/office/drawing/2014/main" id="{9C0BB795-86B5-08A3-E4C4-2325E834D10C}"/>
              </a:ext>
            </a:extLst>
          </p:cNvPr>
          <p:cNvPicPr>
            <a:picLocks noChangeAspect="1"/>
          </p:cNvPicPr>
          <p:nvPr/>
        </p:nvPicPr>
        <p:blipFill>
          <a:blip r:embed="rId3"/>
          <a:srcRect t="5955"/>
          <a:stretch>
            <a:fillRect/>
          </a:stretch>
        </p:blipFill>
        <p:spPr>
          <a:xfrm>
            <a:off x="838200" y="1825625"/>
            <a:ext cx="10515600" cy="4351338"/>
          </a:xfrm>
          <a:prstGeom prst="rect">
            <a:avLst/>
          </a:prstGeom>
          <a:noFill/>
        </p:spPr>
      </p:pic>
    </p:spTree>
    <p:extLst>
      <p:ext uri="{BB962C8B-B14F-4D97-AF65-F5344CB8AC3E}">
        <p14:creationId xmlns:p14="http://schemas.microsoft.com/office/powerpoint/2010/main" val="185090094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BFADE99-EEA4-BD70-FEEF-B2E95EE0AACE}"/>
              </a:ext>
            </a:extLst>
          </p:cNvPr>
          <p:cNvSpPr>
            <a:spLocks noGrp="1"/>
          </p:cNvSpPr>
          <p:nvPr>
            <p:ph type="title"/>
          </p:nvPr>
        </p:nvSpPr>
        <p:spPr/>
        <p:txBody>
          <a:bodyPr/>
          <a:lstStyle/>
          <a:p>
            <a:r>
              <a:rPr lang="en-US" dirty="0">
                <a:latin typeface="Proxima Nova"/>
              </a:rPr>
              <a:t>BASE (Base Aid for Student Excellence)</a:t>
            </a:r>
          </a:p>
        </p:txBody>
      </p:sp>
      <p:graphicFrame>
        <p:nvGraphicFramePr>
          <p:cNvPr id="6" name="Content Placeholder 5" descr="bar graph showing change in base aid for student excellence from 2023-24 school year to 2025-26 year as actual figures, and estimates for 2026-27 through 2028-29 school years">
            <a:extLst>
              <a:ext uri="{FF2B5EF4-FFF2-40B4-BE49-F238E27FC236}">
                <a16:creationId xmlns:a16="http://schemas.microsoft.com/office/drawing/2014/main" id="{4BA0DBDF-199B-4447-ABFB-640229E83329}"/>
              </a:ext>
            </a:extLst>
          </p:cNvPr>
          <p:cNvGraphicFramePr>
            <a:graphicFrameLocks noGrp="1"/>
          </p:cNvGraphicFramePr>
          <p:nvPr>
            <p:ph idx="1"/>
            <p:extLst>
              <p:ext uri="{D42A27DB-BD31-4B8C-83A1-F6EECF244321}">
                <p14:modId xmlns:p14="http://schemas.microsoft.com/office/powerpoint/2010/main" val="2118717372"/>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a:extLst>
              <a:ext uri="{FF2B5EF4-FFF2-40B4-BE49-F238E27FC236}">
                <a16:creationId xmlns:a16="http://schemas.microsoft.com/office/drawing/2014/main" id="{5887141F-7D00-610F-E54A-AB0511F049BE}"/>
              </a:ext>
            </a:extLst>
          </p:cNvPr>
          <p:cNvSpPr txBox="1"/>
          <p:nvPr/>
        </p:nvSpPr>
        <p:spPr>
          <a:xfrm>
            <a:off x="8229600" y="6176963"/>
            <a:ext cx="1262130" cy="369332"/>
          </a:xfrm>
          <a:prstGeom prst="rect">
            <a:avLst/>
          </a:prstGeom>
          <a:noFill/>
        </p:spPr>
        <p:txBody>
          <a:bodyPr wrap="square" rtlCol="0">
            <a:spAutoFit/>
          </a:bodyPr>
          <a:lstStyle/>
          <a:p>
            <a:r>
              <a:rPr lang="en-US" dirty="0"/>
              <a:t>Estimated</a:t>
            </a:r>
          </a:p>
        </p:txBody>
      </p:sp>
      <p:cxnSp>
        <p:nvCxnSpPr>
          <p:cNvPr id="4" name="Straight Connector 3">
            <a:extLst>
              <a:ext uri="{FF2B5EF4-FFF2-40B4-BE49-F238E27FC236}">
                <a16:creationId xmlns:a16="http://schemas.microsoft.com/office/drawing/2014/main" id="{AEC6F9EB-BC08-3A83-2C3A-1A1D17663865}"/>
              </a:ext>
              <a:ext uri="{C183D7F6-B498-43B3-948B-1728B52AA6E4}">
                <adec:decorative xmlns:adec="http://schemas.microsoft.com/office/drawing/2017/decorative" val="1"/>
              </a:ext>
            </a:extLst>
          </p:cNvPr>
          <p:cNvCxnSpPr>
            <a:cxnSpLocks/>
            <a:endCxn id="2" idx="1"/>
          </p:cNvCxnSpPr>
          <p:nvPr/>
        </p:nvCxnSpPr>
        <p:spPr>
          <a:xfrm>
            <a:off x="6838682" y="6361629"/>
            <a:ext cx="139091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6A45A787-E23B-4FD7-6692-CBA4DF8A0DB7}"/>
              </a:ext>
              <a:ext uri="{C183D7F6-B498-43B3-948B-1728B52AA6E4}">
                <adec:decorative xmlns:adec="http://schemas.microsoft.com/office/drawing/2017/decorative" val="1"/>
              </a:ext>
            </a:extLst>
          </p:cNvPr>
          <p:cNvCxnSpPr/>
          <p:nvPr/>
        </p:nvCxnSpPr>
        <p:spPr>
          <a:xfrm>
            <a:off x="9491730" y="6361629"/>
            <a:ext cx="1287887"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8C404C17-72E4-9207-90D7-1AEC31327AAD}"/>
              </a:ext>
              <a:ext uri="{C183D7F6-B498-43B3-948B-1728B52AA6E4}">
                <adec:decorative xmlns:adec="http://schemas.microsoft.com/office/drawing/2017/decorative" val="1"/>
              </a:ext>
            </a:extLst>
          </p:cNvPr>
          <p:cNvCxnSpPr/>
          <p:nvPr/>
        </p:nvCxnSpPr>
        <p:spPr>
          <a:xfrm>
            <a:off x="6838682" y="6176963"/>
            <a:ext cx="0" cy="369332"/>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2BC83008-CD83-8FFD-D503-151F03B4787C}"/>
              </a:ext>
              <a:ext uri="{C183D7F6-B498-43B3-948B-1728B52AA6E4}">
                <adec:decorative xmlns:adec="http://schemas.microsoft.com/office/drawing/2017/decorative" val="1"/>
              </a:ext>
            </a:extLst>
          </p:cNvPr>
          <p:cNvCxnSpPr/>
          <p:nvPr/>
        </p:nvCxnSpPr>
        <p:spPr>
          <a:xfrm>
            <a:off x="10777471" y="6187161"/>
            <a:ext cx="0" cy="369332"/>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6930600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BFADE99-EEA4-BD70-FEEF-B2E95EE0AACE}"/>
              </a:ext>
            </a:extLst>
          </p:cNvPr>
          <p:cNvSpPr>
            <a:spLocks noGrp="1"/>
          </p:cNvSpPr>
          <p:nvPr>
            <p:ph type="title"/>
          </p:nvPr>
        </p:nvSpPr>
        <p:spPr/>
        <p:txBody>
          <a:bodyPr/>
          <a:lstStyle/>
          <a:p>
            <a:r>
              <a:rPr lang="en-US" dirty="0">
                <a:latin typeface="Proxima Nova"/>
              </a:rPr>
              <a:t>Has Funding Kept Pace?</a:t>
            </a:r>
          </a:p>
        </p:txBody>
      </p:sp>
      <p:pic>
        <p:nvPicPr>
          <p:cNvPr id="4" name="Picture 3" descr="graph comparing base aid for student excellence from 1992-93 through 2025-26, comparing adjusted for median income, adjusted for CPI and unadjusted amounts">
            <a:extLst>
              <a:ext uri="{FF2B5EF4-FFF2-40B4-BE49-F238E27FC236}">
                <a16:creationId xmlns:a16="http://schemas.microsoft.com/office/drawing/2014/main" id="{F5B7043C-A6E1-CE9A-8BDB-B8503CC599C5}"/>
              </a:ext>
            </a:extLst>
          </p:cNvPr>
          <p:cNvPicPr>
            <a:picLocks noChangeAspect="1"/>
          </p:cNvPicPr>
          <p:nvPr/>
        </p:nvPicPr>
        <p:blipFill>
          <a:blip r:embed="rId3"/>
          <a:stretch>
            <a:fillRect/>
          </a:stretch>
        </p:blipFill>
        <p:spPr>
          <a:xfrm>
            <a:off x="917099" y="1427401"/>
            <a:ext cx="10736173" cy="5201376"/>
          </a:xfrm>
          <a:prstGeom prst="rect">
            <a:avLst/>
          </a:prstGeom>
        </p:spPr>
      </p:pic>
    </p:spTree>
    <p:extLst>
      <p:ext uri="{BB962C8B-B14F-4D97-AF65-F5344CB8AC3E}">
        <p14:creationId xmlns:p14="http://schemas.microsoft.com/office/powerpoint/2010/main" val="25267200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4">
            <a:extLst>
              <a:ext uri="{FF2B5EF4-FFF2-40B4-BE49-F238E27FC236}">
                <a16:creationId xmlns:a16="http://schemas.microsoft.com/office/drawing/2014/main" id="{F3977EEC-0162-489F-862D-53F3060FC57E}"/>
              </a:ext>
            </a:extLst>
          </p:cNvPr>
          <p:cNvSpPr>
            <a:spLocks noGrp="1"/>
          </p:cNvSpPr>
          <p:nvPr>
            <p:ph type="title"/>
          </p:nvPr>
        </p:nvSpPr>
        <p:spPr>
          <a:xfrm>
            <a:off x="738265" y="302666"/>
            <a:ext cx="11255332" cy="1235075"/>
          </a:xfrm>
        </p:spPr>
        <p:txBody>
          <a:bodyPr>
            <a:normAutofit/>
          </a:bodyPr>
          <a:lstStyle/>
          <a:p>
            <a:r>
              <a:rPr lang="en-US" sz="3600" dirty="0">
                <a:latin typeface="Proxima Nova"/>
              </a:rPr>
              <a:t>WEIGHTINGS- A CLOSE COUSIN TO BASE FUNDING</a:t>
            </a:r>
          </a:p>
        </p:txBody>
      </p:sp>
      <p:pic>
        <p:nvPicPr>
          <p:cNvPr id="2" name="Picture 1" descr="photo of a soccer field laid out on the side of a hill"/>
          <p:cNvPicPr>
            <a:picLocks noChangeAspect="1"/>
          </p:cNvPicPr>
          <p:nvPr/>
        </p:nvPicPr>
        <p:blipFill>
          <a:blip r:embed="rId3"/>
          <a:stretch>
            <a:fillRect/>
          </a:stretch>
        </p:blipFill>
        <p:spPr>
          <a:xfrm>
            <a:off x="1963479" y="1146429"/>
            <a:ext cx="8265042" cy="5498919"/>
          </a:xfrm>
          <a:prstGeom prst="rect">
            <a:avLst/>
          </a:prstGeom>
        </p:spPr>
      </p:pic>
    </p:spTree>
    <p:extLst>
      <p:ext uri="{BB962C8B-B14F-4D97-AF65-F5344CB8AC3E}">
        <p14:creationId xmlns:p14="http://schemas.microsoft.com/office/powerpoint/2010/main" val="6073210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young girl smiling">
            <a:extLst>
              <a:ext uri="{FF2B5EF4-FFF2-40B4-BE49-F238E27FC236}">
                <a16:creationId xmlns:a16="http://schemas.microsoft.com/office/drawing/2014/main" id="{1B2B1739-EF9C-8E5B-F33C-D4F2CE18B0AC}"/>
              </a:ext>
            </a:extLst>
          </p:cNvPr>
          <p:cNvPicPr>
            <a:picLocks noChangeAspect="1"/>
          </p:cNvPicPr>
          <p:nvPr/>
        </p:nvPicPr>
        <p:blipFill>
          <a:blip r:embed="rId3"/>
          <a:stretch>
            <a:fillRect/>
          </a:stretch>
        </p:blipFill>
        <p:spPr>
          <a:xfrm>
            <a:off x="4110586" y="1580884"/>
            <a:ext cx="3970829" cy="3789306"/>
          </a:xfrm>
          <a:prstGeom prst="rect">
            <a:avLst/>
          </a:prstGeom>
        </p:spPr>
      </p:pic>
      <p:sp>
        <p:nvSpPr>
          <p:cNvPr id="2" name="Title 1" hidden="1">
            <a:extLst>
              <a:ext uri="{FF2B5EF4-FFF2-40B4-BE49-F238E27FC236}">
                <a16:creationId xmlns:a16="http://schemas.microsoft.com/office/drawing/2014/main" id="{F73227DA-FA99-433B-9B2D-1CB7C1F2FF80}"/>
              </a:ext>
            </a:extLst>
          </p:cNvPr>
          <p:cNvSpPr>
            <a:spLocks noGrp="1"/>
          </p:cNvSpPr>
          <p:nvPr>
            <p:ph type="title" idx="4294967295"/>
          </p:nvPr>
        </p:nvSpPr>
        <p:spPr/>
        <p:txBody>
          <a:bodyPr/>
          <a:lstStyle/>
          <a:p>
            <a:r>
              <a:rPr lang="en-US" dirty="0"/>
              <a:t>Typical Student</a:t>
            </a:r>
          </a:p>
        </p:txBody>
      </p:sp>
    </p:spTree>
    <p:extLst>
      <p:ext uri="{BB962C8B-B14F-4D97-AF65-F5344CB8AC3E}">
        <p14:creationId xmlns:p14="http://schemas.microsoft.com/office/powerpoint/2010/main" val="273784756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a:extLst>
              <a:ext uri="{C183D7F6-B498-43B3-948B-1728B52AA6E4}">
                <adec:decorative xmlns:adec="http://schemas.microsoft.com/office/drawing/2017/decorative" val="1"/>
              </a:ext>
            </a:extLst>
          </p:cNvPr>
          <p:cNvSpPr/>
          <p:nvPr/>
        </p:nvSpPr>
        <p:spPr>
          <a:xfrm>
            <a:off x="5676900" y="2133600"/>
            <a:ext cx="990600" cy="86431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grpSp>
        <p:nvGrpSpPr>
          <p:cNvPr id="4" name="Group 3" descr="image of a scale showing young girl on one side and funding for another student on the other side of the scale">
            <a:extLst>
              <a:ext uri="{FF2B5EF4-FFF2-40B4-BE49-F238E27FC236}">
                <a16:creationId xmlns:a16="http://schemas.microsoft.com/office/drawing/2014/main" id="{243B1630-6837-42B1-8B3F-44994AC6A1F9}"/>
              </a:ext>
            </a:extLst>
          </p:cNvPr>
          <p:cNvGrpSpPr/>
          <p:nvPr/>
        </p:nvGrpSpPr>
        <p:grpSpPr>
          <a:xfrm>
            <a:off x="3676650" y="914400"/>
            <a:ext cx="5162550" cy="4908905"/>
            <a:chOff x="3676650" y="914400"/>
            <a:chExt cx="5162550" cy="4908905"/>
          </a:xfrm>
        </p:grpSpPr>
        <p:pic>
          <p:nvPicPr>
            <p:cNvPr id="3" name="Picture 2">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rot="20637193">
              <a:off x="4114800" y="1779959"/>
              <a:ext cx="4010025" cy="885825"/>
            </a:xfrm>
            <a:prstGeom prst="rect">
              <a:avLst/>
            </a:prstGeom>
          </p:spPr>
        </p:pic>
        <p:pic>
          <p:nvPicPr>
            <p:cNvPr id="2" name="Picture 1">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867401" y="914400"/>
              <a:ext cx="504825" cy="762000"/>
            </a:xfrm>
            <a:prstGeom prst="rect">
              <a:avLst/>
            </a:prstGeom>
          </p:spPr>
        </p:pic>
        <p:pic>
          <p:nvPicPr>
            <p:cNvPr id="6" name="Picture 5">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5676900" y="2260955"/>
              <a:ext cx="990600" cy="2962275"/>
            </a:xfrm>
            <a:prstGeom prst="rect">
              <a:avLst/>
            </a:prstGeom>
          </p:spPr>
        </p:pic>
        <p:pic>
          <p:nvPicPr>
            <p:cNvPr id="7" name="Picture 6">
              <a:extLs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5214938" y="5223230"/>
              <a:ext cx="1914525" cy="600075"/>
            </a:xfrm>
            <a:prstGeom prst="rect">
              <a:avLst/>
            </a:prstGeom>
          </p:spPr>
        </p:pic>
        <p:pic>
          <p:nvPicPr>
            <p:cNvPr id="8" name="Picture 7" descr="photo of young girl on one side of a scale"/>
            <p:cNvPicPr>
              <a:picLocks noChangeAspect="1"/>
            </p:cNvPicPr>
            <p:nvPr/>
          </p:nvPicPr>
          <p:blipFill>
            <a:blip r:embed="rId7"/>
            <a:stretch>
              <a:fillRect/>
            </a:stretch>
          </p:blipFill>
          <p:spPr>
            <a:xfrm>
              <a:off x="3676650" y="3173173"/>
              <a:ext cx="1828800" cy="2276475"/>
            </a:xfrm>
            <a:prstGeom prst="rect">
              <a:avLst/>
            </a:prstGeom>
          </p:spPr>
        </p:pic>
        <p:pic>
          <p:nvPicPr>
            <p:cNvPr id="9" name="Picture 8" descr="image of a coin on the other side of the scale from the young girl"/>
            <p:cNvPicPr>
              <a:picLocks noChangeAspect="1"/>
            </p:cNvPicPr>
            <p:nvPr/>
          </p:nvPicPr>
          <p:blipFill>
            <a:blip r:embed="rId7"/>
            <a:stretch>
              <a:fillRect/>
            </a:stretch>
          </p:blipFill>
          <p:spPr>
            <a:xfrm>
              <a:off x="7010400" y="2190598"/>
              <a:ext cx="1828800" cy="2276475"/>
            </a:xfrm>
            <a:prstGeom prst="rect">
              <a:avLst/>
            </a:prstGeom>
          </p:spPr>
        </p:pic>
        <p:pic>
          <p:nvPicPr>
            <p:cNvPr id="11" name="Picture 10">
              <a:extLst>
                <a:ext uri="{C183D7F6-B498-43B3-948B-1728B52AA6E4}">
                  <adec:decorative xmlns:adec="http://schemas.microsoft.com/office/drawing/2017/decorative" val="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641028" y="3328834"/>
              <a:ext cx="622124" cy="622124"/>
            </a:xfrm>
            <a:prstGeom prst="rect">
              <a:avLst/>
            </a:prstGeom>
          </p:spPr>
        </p:pic>
        <p:pic>
          <p:nvPicPr>
            <p:cNvPr id="12" name="Picture 11">
              <a:extLst>
                <a:ext uri="{FF2B5EF4-FFF2-40B4-BE49-F238E27FC236}">
                  <a16:creationId xmlns:a16="http://schemas.microsoft.com/office/drawing/2014/main" id="{9129B0CC-6908-5B92-36C5-484108933E2D}"/>
                </a:ex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4173265" y="4146698"/>
              <a:ext cx="753507" cy="719061"/>
            </a:xfrm>
            <a:prstGeom prst="rect">
              <a:avLst/>
            </a:prstGeom>
          </p:spPr>
        </p:pic>
      </p:grpSp>
      <p:sp>
        <p:nvSpPr>
          <p:cNvPr id="10" name="Title 9" hidden="1">
            <a:extLst>
              <a:ext uri="{FF2B5EF4-FFF2-40B4-BE49-F238E27FC236}">
                <a16:creationId xmlns:a16="http://schemas.microsoft.com/office/drawing/2014/main" id="{CF50ECAE-815E-4847-8225-E93408C6E156}"/>
              </a:ext>
            </a:extLst>
          </p:cNvPr>
          <p:cNvSpPr>
            <a:spLocks noGrp="1"/>
          </p:cNvSpPr>
          <p:nvPr>
            <p:ph type="title" idx="4294967295"/>
          </p:nvPr>
        </p:nvSpPr>
        <p:spPr/>
        <p:txBody>
          <a:bodyPr/>
          <a:lstStyle/>
          <a:p>
            <a:r>
              <a:rPr lang="en-US" dirty="0"/>
              <a:t>Why Weighting</a:t>
            </a:r>
            <a:r>
              <a:rPr lang="en-US" baseline="0" dirty="0"/>
              <a:t> is Needed</a:t>
            </a:r>
            <a:endParaRPr lang="en-US" dirty="0"/>
          </a:p>
        </p:txBody>
      </p:sp>
    </p:spTree>
    <p:extLst>
      <p:ext uri="{BB962C8B-B14F-4D97-AF65-F5344CB8AC3E}">
        <p14:creationId xmlns:p14="http://schemas.microsoft.com/office/powerpoint/2010/main" val="52528167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a:extLst>
              <a:ext uri="{C183D7F6-B498-43B3-948B-1728B52AA6E4}">
                <adec:decorative xmlns:adec="http://schemas.microsoft.com/office/drawing/2017/decorative" val="1"/>
              </a:ext>
            </a:extLst>
          </p:cNvPr>
          <p:cNvSpPr/>
          <p:nvPr/>
        </p:nvSpPr>
        <p:spPr>
          <a:xfrm>
            <a:off x="5676900" y="2133600"/>
            <a:ext cx="990600" cy="86431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grpSp>
        <p:nvGrpSpPr>
          <p:cNvPr id="10" name="Group 9" descr="scale representing young girl on one side and funding for another student on the other side of the scale">
            <a:extLst>
              <a:ext uri="{FF2B5EF4-FFF2-40B4-BE49-F238E27FC236}">
                <a16:creationId xmlns:a16="http://schemas.microsoft.com/office/drawing/2014/main" id="{13A70ECE-54EB-4887-901D-B08EFFCBA703}"/>
              </a:ext>
            </a:extLst>
          </p:cNvPr>
          <p:cNvGrpSpPr/>
          <p:nvPr/>
        </p:nvGrpSpPr>
        <p:grpSpPr>
          <a:xfrm>
            <a:off x="3560606" y="914400"/>
            <a:ext cx="5281715" cy="4908905"/>
            <a:chOff x="3560606" y="914400"/>
            <a:chExt cx="5281715" cy="4908905"/>
          </a:xfrm>
        </p:grpSpPr>
        <p:pic>
          <p:nvPicPr>
            <p:cNvPr id="3" name="Picture 2">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rot="21080253">
              <a:off x="4114800" y="1779959"/>
              <a:ext cx="4010025" cy="885825"/>
            </a:xfrm>
            <a:prstGeom prst="rect">
              <a:avLst/>
            </a:prstGeom>
          </p:spPr>
        </p:pic>
        <p:pic>
          <p:nvPicPr>
            <p:cNvPr id="2" name="Picture 1">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867401" y="914400"/>
              <a:ext cx="504825" cy="762000"/>
            </a:xfrm>
            <a:prstGeom prst="rect">
              <a:avLst/>
            </a:prstGeom>
          </p:spPr>
        </p:pic>
        <p:pic>
          <p:nvPicPr>
            <p:cNvPr id="6" name="Picture 5">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5676900" y="2260955"/>
              <a:ext cx="990600" cy="2962275"/>
            </a:xfrm>
            <a:prstGeom prst="rect">
              <a:avLst/>
            </a:prstGeom>
          </p:spPr>
        </p:pic>
        <p:pic>
          <p:nvPicPr>
            <p:cNvPr id="7" name="Picture 6">
              <a:extLs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5214938" y="5223230"/>
              <a:ext cx="1914525" cy="600075"/>
            </a:xfrm>
            <a:prstGeom prst="rect">
              <a:avLst/>
            </a:prstGeom>
          </p:spPr>
        </p:pic>
        <p:pic>
          <p:nvPicPr>
            <p:cNvPr id="8" name="Picture 7">
              <a:extLs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3560606" y="2954734"/>
              <a:ext cx="1828800" cy="2276475"/>
            </a:xfrm>
            <a:prstGeom prst="rect">
              <a:avLst/>
            </a:prstGeom>
          </p:spPr>
        </p:pic>
        <p:grpSp>
          <p:nvGrpSpPr>
            <p:cNvPr id="20" name="Group 19"/>
            <p:cNvGrpSpPr/>
            <p:nvPr/>
          </p:nvGrpSpPr>
          <p:grpSpPr>
            <a:xfrm>
              <a:off x="7013521" y="2393104"/>
              <a:ext cx="1828800" cy="2276475"/>
              <a:chOff x="5486400" y="2190597"/>
              <a:chExt cx="1828800" cy="2276475"/>
            </a:xfrm>
          </p:grpSpPr>
          <p:pic>
            <p:nvPicPr>
              <p:cNvPr id="9" name="Picture 8">
                <a:extLs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5486400" y="2190597"/>
                <a:ext cx="1828800" cy="2276475"/>
              </a:xfrm>
              <a:prstGeom prst="rect">
                <a:avLst/>
              </a:prstGeom>
            </p:spPr>
          </p:pic>
          <p:pic>
            <p:nvPicPr>
              <p:cNvPr id="11" name="Picture 10">
                <a:extLst>
                  <a:ext uri="{C183D7F6-B498-43B3-948B-1728B52AA6E4}">
                    <adec:decorative xmlns:adec="http://schemas.microsoft.com/office/drawing/2017/decorative" val="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895836" y="3392460"/>
                <a:ext cx="622124" cy="622124"/>
              </a:xfrm>
              <a:prstGeom prst="rect">
                <a:avLst/>
              </a:prstGeom>
            </p:spPr>
          </p:pic>
          <p:pic>
            <p:nvPicPr>
              <p:cNvPr id="4" name="Picture 3">
                <a:extLst>
                  <a:ext uri="{C183D7F6-B498-43B3-948B-1728B52AA6E4}">
                    <adec:decorative xmlns:adec="http://schemas.microsoft.com/office/drawing/2017/decorative" val="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141335" y="3653424"/>
                <a:ext cx="376625" cy="374439"/>
              </a:xfrm>
              <a:prstGeom prst="rect">
                <a:avLst/>
              </a:prstGeom>
            </p:spPr>
          </p:pic>
          <p:pic>
            <p:nvPicPr>
              <p:cNvPr id="12" name="Picture 11">
                <a:extLst>
                  <a:ext uri="{C183D7F6-B498-43B3-948B-1728B52AA6E4}">
                    <adec:decorative xmlns:adec="http://schemas.microsoft.com/office/drawing/2017/decorative" val="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873675" y="3662690"/>
                <a:ext cx="353949" cy="351894"/>
              </a:xfrm>
              <a:prstGeom prst="rect">
                <a:avLst/>
              </a:prstGeom>
            </p:spPr>
          </p:pic>
          <p:pic>
            <p:nvPicPr>
              <p:cNvPr id="19" name="Picture 18">
                <a:extLst>
                  <a:ext uri="{C183D7F6-B498-43B3-948B-1728B52AA6E4}">
                    <adec:decorative xmlns:adec="http://schemas.microsoft.com/office/drawing/2017/decorative" val="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482008" y="3482165"/>
                <a:ext cx="545698" cy="545698"/>
              </a:xfrm>
              <a:prstGeom prst="rect">
                <a:avLst/>
              </a:prstGeom>
            </p:spPr>
          </p:pic>
        </p:grpSp>
      </p:grpSp>
      <p:pic>
        <p:nvPicPr>
          <p:cNvPr id="13" name="Picture 12">
            <a:extLst>
              <a:ext uri="{FF2B5EF4-FFF2-40B4-BE49-F238E27FC236}">
                <a16:creationId xmlns:a16="http://schemas.microsoft.com/office/drawing/2014/main" id="{39DCD8CE-F59F-4B28-A642-8C6A2C68F12F}"/>
              </a:ext>
              <a:ext uri="{C183D7F6-B498-43B3-948B-1728B52AA6E4}">
                <adec:decorative xmlns:adec="http://schemas.microsoft.com/office/drawing/2017/decorative" val="1"/>
              </a:ext>
            </a:extLst>
          </p:cNvPr>
          <p:cNvPicPr>
            <a:picLocks noChangeAspect="1"/>
          </p:cNvPicPr>
          <p:nvPr/>
        </p:nvPicPr>
        <p:blipFill>
          <a:blip r:embed="rId11"/>
          <a:stretch>
            <a:fillRect/>
          </a:stretch>
        </p:blipFill>
        <p:spPr>
          <a:xfrm>
            <a:off x="4070963" y="3895288"/>
            <a:ext cx="753507" cy="719061"/>
          </a:xfrm>
          <a:prstGeom prst="rect">
            <a:avLst/>
          </a:prstGeom>
        </p:spPr>
      </p:pic>
      <p:sp>
        <p:nvSpPr>
          <p:cNvPr id="14" name="Title 13" hidden="1">
            <a:extLst>
              <a:ext uri="{FF2B5EF4-FFF2-40B4-BE49-F238E27FC236}">
                <a16:creationId xmlns:a16="http://schemas.microsoft.com/office/drawing/2014/main" id="{A26455BB-926B-41DC-8E0D-710D50A7F660}"/>
              </a:ext>
            </a:extLst>
          </p:cNvPr>
          <p:cNvSpPr>
            <a:spLocks noGrp="1"/>
          </p:cNvSpPr>
          <p:nvPr>
            <p:ph type="title" idx="4294967295"/>
          </p:nvPr>
        </p:nvSpPr>
        <p:spPr/>
        <p:txBody>
          <a:bodyPr/>
          <a:lstStyle/>
          <a:p>
            <a:r>
              <a:rPr lang="en-US" dirty="0"/>
              <a:t>At-Risk Weighting</a:t>
            </a:r>
          </a:p>
        </p:txBody>
      </p:sp>
    </p:spTree>
    <p:extLst>
      <p:ext uri="{BB962C8B-B14F-4D97-AF65-F5344CB8AC3E}">
        <p14:creationId xmlns:p14="http://schemas.microsoft.com/office/powerpoint/2010/main" val="421267730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A38838CB-9DF4-4A61-AAA6-F4160C938012}"/>
              </a:ext>
            </a:extLst>
          </p:cNvPr>
          <p:cNvSpPr>
            <a:spLocks noGrp="1"/>
          </p:cNvSpPr>
          <p:nvPr>
            <p:ph type="title" idx="4294967295"/>
          </p:nvPr>
        </p:nvSpPr>
        <p:spPr/>
        <p:txBody>
          <a:bodyPr/>
          <a:lstStyle/>
          <a:p>
            <a:r>
              <a:rPr lang="en-US" dirty="0"/>
              <a:t>An Even Playing Field</a:t>
            </a:r>
          </a:p>
        </p:txBody>
      </p:sp>
      <p:pic>
        <p:nvPicPr>
          <p:cNvPr id="13" name="Picture 12" descr="clip art of a soccer fiel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0" y="4488991"/>
            <a:ext cx="9144000" cy="2236851"/>
          </a:xfrm>
          <a:prstGeom prst="rect">
            <a:avLst/>
          </a:prstGeom>
        </p:spPr>
      </p:pic>
      <p:grpSp>
        <p:nvGrpSpPr>
          <p:cNvPr id="10" name="Group 9" descr="scale with a young girl on one side and coins representing funding of another student on the other side of the scale">
            <a:extLst>
              <a:ext uri="{FF2B5EF4-FFF2-40B4-BE49-F238E27FC236}">
                <a16:creationId xmlns:a16="http://schemas.microsoft.com/office/drawing/2014/main" id="{9CE1ADDF-5E68-49E9-AA74-43171890D55C}"/>
              </a:ext>
            </a:extLst>
          </p:cNvPr>
          <p:cNvGrpSpPr/>
          <p:nvPr/>
        </p:nvGrpSpPr>
        <p:grpSpPr>
          <a:xfrm>
            <a:off x="3503512" y="526998"/>
            <a:ext cx="5326161" cy="4908905"/>
            <a:chOff x="3503512" y="526998"/>
            <a:chExt cx="5326161" cy="4908905"/>
          </a:xfrm>
        </p:grpSpPr>
        <p:grpSp>
          <p:nvGrpSpPr>
            <p:cNvPr id="18" name="Group 17">
              <a:extLst>
                <a:ext uri="{C183D7F6-B498-43B3-948B-1728B52AA6E4}">
                  <adec:decorative xmlns:adec="http://schemas.microsoft.com/office/drawing/2017/decorative" val="1"/>
                </a:ext>
              </a:extLst>
            </p:cNvPr>
            <p:cNvGrpSpPr/>
            <p:nvPr/>
          </p:nvGrpSpPr>
          <p:grpSpPr>
            <a:xfrm>
              <a:off x="7000873" y="2273121"/>
              <a:ext cx="1828800" cy="2276475"/>
              <a:chOff x="5489521" y="2393103"/>
              <a:chExt cx="1828800" cy="2276475"/>
            </a:xfrm>
          </p:grpSpPr>
          <p:grpSp>
            <p:nvGrpSpPr>
              <p:cNvPr id="20" name="Group 19"/>
              <p:cNvGrpSpPr/>
              <p:nvPr/>
            </p:nvGrpSpPr>
            <p:grpSpPr>
              <a:xfrm>
                <a:off x="5489521" y="2393103"/>
                <a:ext cx="1828800" cy="2276475"/>
                <a:chOff x="5486400" y="2190597"/>
                <a:chExt cx="1828800" cy="2276475"/>
              </a:xfrm>
            </p:grpSpPr>
            <p:pic>
              <p:nvPicPr>
                <p:cNvPr id="9" name="Picture 8">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486400" y="2190597"/>
                  <a:ext cx="1828800" cy="2276475"/>
                </a:xfrm>
                <a:prstGeom prst="rect">
                  <a:avLst/>
                </a:prstGeom>
              </p:spPr>
            </p:pic>
            <p:pic>
              <p:nvPicPr>
                <p:cNvPr id="11" name="Picture 10">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14598" y="3375881"/>
                  <a:ext cx="622124" cy="622124"/>
                </a:xfrm>
                <a:prstGeom prst="rect">
                  <a:avLst/>
                </a:prstGeom>
              </p:spPr>
            </p:pic>
            <p:pic>
              <p:nvPicPr>
                <p:cNvPr id="19" name="Picture 18">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27951" y="3473367"/>
                  <a:ext cx="545698" cy="545698"/>
                </a:xfrm>
                <a:prstGeom prst="rect">
                  <a:avLst/>
                </a:prstGeom>
              </p:spPr>
            </p:pic>
            <p:pic>
              <p:nvPicPr>
                <p:cNvPr id="4" name="Picture 3">
                  <a:extLst>
                    <a:ext uri="{C183D7F6-B498-43B3-948B-1728B52AA6E4}">
                      <adec:decorative xmlns:adec="http://schemas.microsoft.com/office/drawing/2017/decorative" val="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394443" y="3616542"/>
                  <a:ext cx="376625" cy="374439"/>
                </a:xfrm>
                <a:prstGeom prst="rect">
                  <a:avLst/>
                </a:prstGeom>
              </p:spPr>
            </p:pic>
            <p:pic>
              <p:nvPicPr>
                <p:cNvPr id="12" name="Picture 11">
                  <a:extLst>
                    <a:ext uri="{C183D7F6-B498-43B3-948B-1728B52AA6E4}">
                      <adec:decorative xmlns:adec="http://schemas.microsoft.com/office/drawing/2017/decorative" val="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225370" y="3675842"/>
                  <a:ext cx="353949" cy="351894"/>
                </a:xfrm>
                <a:prstGeom prst="rect">
                  <a:avLst/>
                </a:prstGeom>
              </p:spPr>
            </p:pic>
          </p:grpSp>
          <p:pic>
            <p:nvPicPr>
              <p:cNvPr id="15" name="Picture 14">
                <a:extLst>
                  <a:ext uri="{C183D7F6-B498-43B3-948B-1728B52AA6E4}">
                    <adec:decorative xmlns:adec="http://schemas.microsoft.com/office/drawing/2017/decorative" val="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611004" y="3771034"/>
                <a:ext cx="442185" cy="442185"/>
              </a:xfrm>
              <a:prstGeom prst="rect">
                <a:avLst/>
              </a:prstGeom>
            </p:spPr>
          </p:pic>
          <p:pic>
            <p:nvPicPr>
              <p:cNvPr id="16" name="Picture 15">
                <a:extLst>
                  <a:ext uri="{C183D7F6-B498-43B3-948B-1728B52AA6E4}">
                    <adec:decorative xmlns:adec="http://schemas.microsoft.com/office/drawing/2017/decorative" val="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020939" y="3856998"/>
                <a:ext cx="376625" cy="374439"/>
              </a:xfrm>
              <a:prstGeom prst="rect">
                <a:avLst/>
              </a:prstGeom>
            </p:spPr>
          </p:pic>
        </p:grpSp>
        <p:pic>
          <p:nvPicPr>
            <p:cNvPr id="3" name="Picture 2">
              <a:extLs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4090987" y="1392557"/>
              <a:ext cx="4010025" cy="885825"/>
            </a:xfrm>
            <a:prstGeom prst="rect">
              <a:avLst/>
            </a:prstGeom>
          </p:spPr>
        </p:pic>
        <p:pic>
          <p:nvPicPr>
            <p:cNvPr id="2" name="Picture 1">
              <a:extLst>
                <a:ext uri="{C183D7F6-B498-43B3-948B-1728B52AA6E4}">
                  <adec:decorative xmlns:adec="http://schemas.microsoft.com/office/drawing/2017/decorative" val="1"/>
                </a:ext>
              </a:extLst>
            </p:cNvPr>
            <p:cNvPicPr>
              <a:picLocks noChangeAspect="1"/>
            </p:cNvPicPr>
            <p:nvPr/>
          </p:nvPicPr>
          <p:blipFill>
            <a:blip r:embed="rId10"/>
            <a:stretch>
              <a:fillRect/>
            </a:stretch>
          </p:blipFill>
          <p:spPr>
            <a:xfrm>
              <a:off x="5843588" y="526998"/>
              <a:ext cx="504825" cy="762000"/>
            </a:xfrm>
            <a:prstGeom prst="rect">
              <a:avLst/>
            </a:prstGeom>
          </p:spPr>
        </p:pic>
        <p:pic>
          <p:nvPicPr>
            <p:cNvPr id="6" name="Picture 5">
              <a:extLst>
                <a:ext uri="{C183D7F6-B498-43B3-948B-1728B52AA6E4}">
                  <adec:decorative xmlns:adec="http://schemas.microsoft.com/office/drawing/2017/decorative" val="1"/>
                </a:ext>
              </a:extLst>
            </p:cNvPr>
            <p:cNvPicPr>
              <a:picLocks noChangeAspect="1"/>
            </p:cNvPicPr>
            <p:nvPr/>
          </p:nvPicPr>
          <p:blipFill>
            <a:blip r:embed="rId11"/>
            <a:stretch>
              <a:fillRect/>
            </a:stretch>
          </p:blipFill>
          <p:spPr>
            <a:xfrm>
              <a:off x="5653087" y="1873553"/>
              <a:ext cx="990600" cy="2962275"/>
            </a:xfrm>
            <a:prstGeom prst="rect">
              <a:avLst/>
            </a:prstGeom>
          </p:spPr>
        </p:pic>
        <p:pic>
          <p:nvPicPr>
            <p:cNvPr id="7" name="Picture 6">
              <a:extLst>
                <a:ext uri="{C183D7F6-B498-43B3-948B-1728B52AA6E4}">
                  <adec:decorative xmlns:adec="http://schemas.microsoft.com/office/drawing/2017/decorative" val="1"/>
                </a:ext>
              </a:extLst>
            </p:cNvPr>
            <p:cNvPicPr>
              <a:picLocks noChangeAspect="1"/>
            </p:cNvPicPr>
            <p:nvPr/>
          </p:nvPicPr>
          <p:blipFill>
            <a:blip r:embed="rId12"/>
            <a:stretch>
              <a:fillRect/>
            </a:stretch>
          </p:blipFill>
          <p:spPr>
            <a:xfrm>
              <a:off x="5191125" y="4835828"/>
              <a:ext cx="1914525" cy="600075"/>
            </a:xfrm>
            <a:prstGeom prst="rect">
              <a:avLst/>
            </a:prstGeom>
          </p:spPr>
        </p:pic>
        <p:pic>
          <p:nvPicPr>
            <p:cNvPr id="8" name="Picture 7">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3503512" y="2278382"/>
              <a:ext cx="1828800" cy="2276475"/>
            </a:xfrm>
            <a:prstGeom prst="rect">
              <a:avLst/>
            </a:prstGeom>
          </p:spPr>
        </p:pic>
      </p:grpSp>
      <p:pic>
        <p:nvPicPr>
          <p:cNvPr id="22" name="Picture 21">
            <a:extLs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65799" y="3535428"/>
            <a:ext cx="545698" cy="545698"/>
          </a:xfrm>
          <a:prstGeom prst="rect">
            <a:avLst/>
          </a:prstGeom>
        </p:spPr>
      </p:pic>
      <p:sp>
        <p:nvSpPr>
          <p:cNvPr id="5" name="Oval 4">
            <a:extLst>
              <a:ext uri="{C183D7F6-B498-43B3-948B-1728B52AA6E4}">
                <adec:decorative xmlns:adec="http://schemas.microsoft.com/office/drawing/2017/decorative" val="1"/>
              </a:ext>
            </a:extLst>
          </p:cNvPr>
          <p:cNvSpPr/>
          <p:nvPr/>
        </p:nvSpPr>
        <p:spPr>
          <a:xfrm>
            <a:off x="5676900" y="2133600"/>
            <a:ext cx="990600" cy="86431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a:endParaRPr>
          </a:p>
        </p:txBody>
      </p:sp>
      <p:pic>
        <p:nvPicPr>
          <p:cNvPr id="14" name="Picture 13">
            <a:extLst>
              <a:ext uri="{FF2B5EF4-FFF2-40B4-BE49-F238E27FC236}">
                <a16:creationId xmlns:a16="http://schemas.microsoft.com/office/drawing/2014/main" id="{8DE8EC57-7F24-06A9-E378-89DF827C0E73}"/>
              </a:ext>
              <a:ext uri="{C183D7F6-B498-43B3-948B-1728B52AA6E4}">
                <adec:decorative xmlns:adec="http://schemas.microsoft.com/office/drawing/2017/decorative" val="1"/>
              </a:ext>
            </a:extLst>
          </p:cNvPr>
          <p:cNvPicPr>
            <a:picLocks noChangeAspect="1"/>
          </p:cNvPicPr>
          <p:nvPr/>
        </p:nvPicPr>
        <p:blipFill>
          <a:blip r:embed="rId13"/>
          <a:stretch>
            <a:fillRect/>
          </a:stretch>
        </p:blipFill>
        <p:spPr>
          <a:xfrm>
            <a:off x="4118530" y="3327017"/>
            <a:ext cx="753507" cy="719061"/>
          </a:xfrm>
          <a:prstGeom prst="rect">
            <a:avLst/>
          </a:prstGeom>
        </p:spPr>
      </p:pic>
    </p:spTree>
    <p:extLst>
      <p:ext uri="{BB962C8B-B14F-4D97-AF65-F5344CB8AC3E}">
        <p14:creationId xmlns:p14="http://schemas.microsoft.com/office/powerpoint/2010/main" val="211175504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353996-ECE3-0F2E-7E0E-CB4E8752553E}"/>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72E91220-9205-3F07-DBF9-F56417D7F967}"/>
              </a:ext>
            </a:extLst>
          </p:cNvPr>
          <p:cNvSpPr>
            <a:spLocks noGrp="1"/>
          </p:cNvSpPr>
          <p:nvPr>
            <p:ph type="title"/>
          </p:nvPr>
        </p:nvSpPr>
        <p:spPr>
          <a:xfrm>
            <a:off x="838200" y="365125"/>
            <a:ext cx="10515600" cy="1325563"/>
          </a:xfrm>
        </p:spPr>
        <p:txBody>
          <a:bodyPr/>
          <a:lstStyle/>
          <a:p>
            <a:r>
              <a:rPr lang="en-US" dirty="0">
                <a:latin typeface="Proxima Nova"/>
              </a:rPr>
              <a:t>Variables of Funding – Assessed Valuation</a:t>
            </a:r>
          </a:p>
        </p:txBody>
      </p:sp>
      <p:pic>
        <p:nvPicPr>
          <p:cNvPr id="6" name="Picture 5" descr="four empty chairs; third one is labled Assessed Valuation.">
            <a:extLst>
              <a:ext uri="{FF2B5EF4-FFF2-40B4-BE49-F238E27FC236}">
                <a16:creationId xmlns:a16="http://schemas.microsoft.com/office/drawing/2014/main" id="{4A7416D6-57B4-3B21-8A84-2F58948F0A4A}"/>
              </a:ext>
            </a:extLst>
          </p:cNvPr>
          <p:cNvPicPr>
            <a:picLocks noChangeAspect="1"/>
          </p:cNvPicPr>
          <p:nvPr/>
        </p:nvPicPr>
        <p:blipFill>
          <a:blip r:embed="rId3"/>
          <a:srcRect t="7880" b="165"/>
          <a:stretch>
            <a:fillRect/>
          </a:stretch>
        </p:blipFill>
        <p:spPr>
          <a:xfrm>
            <a:off x="838200" y="1825625"/>
            <a:ext cx="10515600" cy="4351338"/>
          </a:xfrm>
          <a:prstGeom prst="rect">
            <a:avLst/>
          </a:prstGeom>
          <a:noFill/>
        </p:spPr>
      </p:pic>
    </p:spTree>
    <p:extLst>
      <p:ext uri="{BB962C8B-B14F-4D97-AF65-F5344CB8AC3E}">
        <p14:creationId xmlns:p14="http://schemas.microsoft.com/office/powerpoint/2010/main" val="202888946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44FB59-65AA-2FBA-3E70-A1C245D6A5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A1BF3B-9B04-4D1E-AC4E-3D4618E672BE}"/>
              </a:ext>
            </a:extLst>
          </p:cNvPr>
          <p:cNvSpPr>
            <a:spLocks noGrp="1"/>
          </p:cNvSpPr>
          <p:nvPr>
            <p:ph type="title" idx="4294967295"/>
          </p:nvPr>
        </p:nvSpPr>
        <p:spPr/>
        <p:txBody>
          <a:bodyPr/>
          <a:lstStyle/>
          <a:p>
            <a:r>
              <a:rPr lang="en-US" dirty="0"/>
              <a:t>Difference between Residential and Commercial</a:t>
            </a:r>
          </a:p>
        </p:txBody>
      </p:sp>
      <p:sp>
        <p:nvSpPr>
          <p:cNvPr id="3" name="Rectangle 2">
            <a:extLst>
              <a:ext uri="{FF2B5EF4-FFF2-40B4-BE49-F238E27FC236}">
                <a16:creationId xmlns:a16="http://schemas.microsoft.com/office/drawing/2014/main" id="{EB4D3536-C008-0FEF-0055-8F6CB485AFCD}"/>
              </a:ext>
              <a:ext uri="{C183D7F6-B498-43B3-948B-1728B52AA6E4}">
                <adec:decorative xmlns:adec="http://schemas.microsoft.com/office/drawing/2017/decorative" val="1"/>
              </a:ext>
            </a:extLst>
          </p:cNvPr>
          <p:cNvSpPr/>
          <p:nvPr/>
        </p:nvSpPr>
        <p:spPr>
          <a:xfrm>
            <a:off x="539596" y="403411"/>
            <a:ext cx="11112808" cy="621254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aerial view of a suburban neighborhood">
            <a:extLst>
              <a:ext uri="{FF2B5EF4-FFF2-40B4-BE49-F238E27FC236}">
                <a16:creationId xmlns:a16="http://schemas.microsoft.com/office/drawing/2014/main" id="{4FB37E78-411C-48EE-D48A-76B8FDCF67C7}"/>
              </a:ext>
            </a:extLst>
          </p:cNvPr>
          <p:cNvPicPr>
            <a:picLocks noChangeAspect="1"/>
          </p:cNvPicPr>
          <p:nvPr/>
        </p:nvPicPr>
        <p:blipFill>
          <a:blip r:embed="rId3"/>
          <a:stretch>
            <a:fillRect/>
          </a:stretch>
        </p:blipFill>
        <p:spPr>
          <a:xfrm>
            <a:off x="1494289" y="568172"/>
            <a:ext cx="4634459" cy="2800393"/>
          </a:xfrm>
          <a:prstGeom prst="rect">
            <a:avLst/>
          </a:prstGeom>
        </p:spPr>
      </p:pic>
      <p:sp>
        <p:nvSpPr>
          <p:cNvPr id="7" name="TextBox 6">
            <a:extLst>
              <a:ext uri="{FF2B5EF4-FFF2-40B4-BE49-F238E27FC236}">
                <a16:creationId xmlns:a16="http://schemas.microsoft.com/office/drawing/2014/main" id="{9FF06AB4-38F2-ACEC-3D50-A49B4398B9E9}"/>
              </a:ext>
            </a:extLst>
          </p:cNvPr>
          <p:cNvSpPr txBox="1"/>
          <p:nvPr/>
        </p:nvSpPr>
        <p:spPr>
          <a:xfrm>
            <a:off x="6268906" y="1737535"/>
            <a:ext cx="3926645" cy="461665"/>
          </a:xfrm>
          <a:prstGeom prst="rect">
            <a:avLst/>
          </a:prstGeom>
          <a:noFill/>
        </p:spPr>
        <p:txBody>
          <a:bodyPr wrap="square" rtlCol="0">
            <a:spAutoFit/>
          </a:bodyPr>
          <a:lstStyle/>
          <a:p>
            <a:r>
              <a:rPr lang="en-US" sz="2400" b="1" i="1" dirty="0">
                <a:solidFill>
                  <a:prstClr val="white"/>
                </a:solidFill>
                <a:latin typeface="Arial Narrow" panose="020B0606020202030204" pitchFamily="34" charset="0"/>
              </a:rPr>
              <a:t>RESIDENTIAL</a:t>
            </a:r>
            <a:endParaRPr lang="en-US" sz="2400" b="1" dirty="0">
              <a:solidFill>
                <a:srgbClr val="FFFF00"/>
              </a:solidFill>
              <a:latin typeface="Arial Narrow" panose="020B0606020202030204" pitchFamily="34" charset="0"/>
            </a:endParaRPr>
          </a:p>
        </p:txBody>
      </p:sp>
      <p:pic>
        <p:nvPicPr>
          <p:cNvPr id="6" name="Picture 5" descr="night view of commercial buildings in a city">
            <a:extLst>
              <a:ext uri="{FF2B5EF4-FFF2-40B4-BE49-F238E27FC236}">
                <a16:creationId xmlns:a16="http://schemas.microsoft.com/office/drawing/2014/main" id="{5D132350-9E3F-A247-4AB5-ED37A20F5FB0}"/>
              </a:ext>
            </a:extLst>
          </p:cNvPr>
          <p:cNvPicPr>
            <a:picLocks noChangeAspect="1"/>
          </p:cNvPicPr>
          <p:nvPr/>
        </p:nvPicPr>
        <p:blipFill>
          <a:blip r:embed="rId4"/>
          <a:stretch>
            <a:fillRect/>
          </a:stretch>
        </p:blipFill>
        <p:spPr>
          <a:xfrm>
            <a:off x="1467933" y="3533326"/>
            <a:ext cx="4660815" cy="2943673"/>
          </a:xfrm>
          <a:prstGeom prst="rect">
            <a:avLst/>
          </a:prstGeom>
        </p:spPr>
      </p:pic>
      <p:sp>
        <p:nvSpPr>
          <p:cNvPr id="8" name="TextBox 7">
            <a:extLst>
              <a:ext uri="{FF2B5EF4-FFF2-40B4-BE49-F238E27FC236}">
                <a16:creationId xmlns:a16="http://schemas.microsoft.com/office/drawing/2014/main" id="{B0A027F8-7FE8-2935-29C5-59700F20428F}"/>
              </a:ext>
            </a:extLst>
          </p:cNvPr>
          <p:cNvSpPr txBox="1"/>
          <p:nvPr/>
        </p:nvSpPr>
        <p:spPr>
          <a:xfrm>
            <a:off x="6268906" y="4774329"/>
            <a:ext cx="4114800" cy="461665"/>
          </a:xfrm>
          <a:prstGeom prst="rect">
            <a:avLst/>
          </a:prstGeom>
          <a:noFill/>
        </p:spPr>
        <p:txBody>
          <a:bodyPr wrap="square" rtlCol="0">
            <a:spAutoFit/>
          </a:bodyPr>
          <a:lstStyle/>
          <a:p>
            <a:r>
              <a:rPr lang="en-US" sz="2400" b="1" i="1" dirty="0">
                <a:solidFill>
                  <a:prstClr val="white"/>
                </a:solidFill>
                <a:latin typeface="Arial Narrow" panose="020B0606020202030204" pitchFamily="34" charset="0"/>
              </a:rPr>
              <a:t>COMMERCIAL</a:t>
            </a:r>
            <a:endParaRPr lang="en-US" sz="2400" b="1" dirty="0">
              <a:solidFill>
                <a:srgbClr val="FFFF00"/>
              </a:solidFill>
              <a:latin typeface="Arial Narrow" panose="020B0606020202030204" pitchFamily="34" charset="0"/>
            </a:endParaRPr>
          </a:p>
        </p:txBody>
      </p:sp>
    </p:spTree>
    <p:extLst>
      <p:ext uri="{BB962C8B-B14F-4D97-AF65-F5344CB8AC3E}">
        <p14:creationId xmlns:p14="http://schemas.microsoft.com/office/powerpoint/2010/main" val="2164671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8FBCEF-BA50-FB15-4F1F-AC085516A4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496EE7-6CC0-4F74-9F03-DFB9D57EE213}"/>
              </a:ext>
            </a:extLst>
          </p:cNvPr>
          <p:cNvSpPr>
            <a:spLocks noGrp="1"/>
          </p:cNvSpPr>
          <p:nvPr>
            <p:ph type="title" idx="4294967295"/>
          </p:nvPr>
        </p:nvSpPr>
        <p:spPr/>
        <p:txBody>
          <a:bodyPr/>
          <a:lstStyle/>
          <a:p>
            <a:r>
              <a:rPr lang="en-US" dirty="0"/>
              <a:t>Taxing Rates</a:t>
            </a:r>
          </a:p>
        </p:txBody>
      </p:sp>
      <p:sp>
        <p:nvSpPr>
          <p:cNvPr id="3" name="Rectangle 2">
            <a:extLst>
              <a:ext uri="{FF2B5EF4-FFF2-40B4-BE49-F238E27FC236}">
                <a16:creationId xmlns:a16="http://schemas.microsoft.com/office/drawing/2014/main" id="{0CACAD2E-4826-03BC-4614-CEF586F41221}"/>
              </a:ext>
              <a:ext uri="{C183D7F6-B498-43B3-948B-1728B52AA6E4}">
                <adec:decorative xmlns:adec="http://schemas.microsoft.com/office/drawing/2017/decorative" val="1"/>
              </a:ext>
            </a:extLst>
          </p:cNvPr>
          <p:cNvSpPr/>
          <p:nvPr/>
        </p:nvSpPr>
        <p:spPr>
          <a:xfrm>
            <a:off x="539596" y="403411"/>
            <a:ext cx="11112808" cy="621254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aerial view of a suburban neighborhood&#10;">
            <a:extLst>
              <a:ext uri="{FF2B5EF4-FFF2-40B4-BE49-F238E27FC236}">
                <a16:creationId xmlns:a16="http://schemas.microsoft.com/office/drawing/2014/main" id="{1A8016BB-C4F2-545C-2037-3473692FFD57}"/>
              </a:ext>
            </a:extLst>
          </p:cNvPr>
          <p:cNvPicPr>
            <a:picLocks noChangeAspect="1"/>
          </p:cNvPicPr>
          <p:nvPr/>
        </p:nvPicPr>
        <p:blipFill>
          <a:blip r:embed="rId3"/>
          <a:stretch>
            <a:fillRect/>
          </a:stretch>
        </p:blipFill>
        <p:spPr>
          <a:xfrm>
            <a:off x="1494289" y="568172"/>
            <a:ext cx="4634459" cy="2800393"/>
          </a:xfrm>
          <a:prstGeom prst="rect">
            <a:avLst/>
          </a:prstGeom>
        </p:spPr>
      </p:pic>
      <p:sp>
        <p:nvSpPr>
          <p:cNvPr id="9" name="TextBox 8">
            <a:extLst>
              <a:ext uri="{FF2B5EF4-FFF2-40B4-BE49-F238E27FC236}">
                <a16:creationId xmlns:a16="http://schemas.microsoft.com/office/drawing/2014/main" id="{1F88A6D5-9ABB-4295-404A-33FAF357F631}"/>
              </a:ext>
            </a:extLst>
          </p:cNvPr>
          <p:cNvSpPr txBox="1"/>
          <p:nvPr/>
        </p:nvSpPr>
        <p:spPr>
          <a:xfrm>
            <a:off x="6227471" y="1737535"/>
            <a:ext cx="3926645" cy="461665"/>
          </a:xfrm>
          <a:prstGeom prst="rect">
            <a:avLst/>
          </a:prstGeom>
          <a:noFill/>
        </p:spPr>
        <p:txBody>
          <a:bodyPr wrap="square" rtlCol="0">
            <a:spAutoFit/>
          </a:bodyPr>
          <a:lstStyle/>
          <a:p>
            <a:pPr algn="ctr"/>
            <a:r>
              <a:rPr lang="en-US" sz="2400" b="1" i="1" dirty="0">
                <a:solidFill>
                  <a:prstClr val="white"/>
                </a:solidFill>
                <a:latin typeface="Arial Narrow" panose="020B0606020202030204" pitchFamily="34" charset="0"/>
              </a:rPr>
              <a:t>RESIDENTIAL</a:t>
            </a:r>
            <a:r>
              <a:rPr lang="en-US" dirty="0">
                <a:solidFill>
                  <a:prstClr val="white"/>
                </a:solidFill>
                <a:latin typeface="Arial Narrow" panose="020B0606020202030204" pitchFamily="34" charset="0"/>
              </a:rPr>
              <a:t> Market Value X </a:t>
            </a:r>
            <a:r>
              <a:rPr lang="en-US" sz="2400" b="1" dirty="0">
                <a:solidFill>
                  <a:srgbClr val="FFFF00"/>
                </a:solidFill>
                <a:latin typeface="Arial Narrow" panose="020B0606020202030204" pitchFamily="34" charset="0"/>
              </a:rPr>
              <a:t>11.5%</a:t>
            </a:r>
          </a:p>
        </p:txBody>
      </p:sp>
      <p:pic>
        <p:nvPicPr>
          <p:cNvPr id="6" name="Picture 5" descr="night view of commercial buildings in a city">
            <a:extLst>
              <a:ext uri="{FF2B5EF4-FFF2-40B4-BE49-F238E27FC236}">
                <a16:creationId xmlns:a16="http://schemas.microsoft.com/office/drawing/2014/main" id="{9F0528FF-597D-9C59-5DA3-C3A6202508AA}"/>
              </a:ext>
            </a:extLst>
          </p:cNvPr>
          <p:cNvPicPr>
            <a:picLocks noChangeAspect="1"/>
          </p:cNvPicPr>
          <p:nvPr/>
        </p:nvPicPr>
        <p:blipFill>
          <a:blip r:embed="rId4"/>
          <a:stretch>
            <a:fillRect/>
          </a:stretch>
        </p:blipFill>
        <p:spPr>
          <a:xfrm>
            <a:off x="1467933" y="3533326"/>
            <a:ext cx="4660815" cy="2943673"/>
          </a:xfrm>
          <a:prstGeom prst="rect">
            <a:avLst/>
          </a:prstGeom>
        </p:spPr>
      </p:pic>
      <p:sp>
        <p:nvSpPr>
          <p:cNvPr id="10" name="TextBox 9">
            <a:extLst>
              <a:ext uri="{FF2B5EF4-FFF2-40B4-BE49-F238E27FC236}">
                <a16:creationId xmlns:a16="http://schemas.microsoft.com/office/drawing/2014/main" id="{B2F98A3C-C9AB-B0F2-7932-62496D131E58}"/>
              </a:ext>
            </a:extLst>
          </p:cNvPr>
          <p:cNvSpPr txBox="1"/>
          <p:nvPr/>
        </p:nvSpPr>
        <p:spPr>
          <a:xfrm>
            <a:off x="6128748" y="4779186"/>
            <a:ext cx="4114800" cy="461665"/>
          </a:xfrm>
          <a:prstGeom prst="rect">
            <a:avLst/>
          </a:prstGeom>
          <a:noFill/>
        </p:spPr>
        <p:txBody>
          <a:bodyPr wrap="square" rtlCol="0">
            <a:spAutoFit/>
          </a:bodyPr>
          <a:lstStyle/>
          <a:p>
            <a:pPr algn="ctr"/>
            <a:r>
              <a:rPr lang="en-US" sz="2400" b="1" i="1" dirty="0">
                <a:solidFill>
                  <a:prstClr val="white"/>
                </a:solidFill>
                <a:latin typeface="Arial Narrow" panose="020B0606020202030204" pitchFamily="34" charset="0"/>
              </a:rPr>
              <a:t>COMMERCIAL</a:t>
            </a:r>
            <a:r>
              <a:rPr lang="en-US" dirty="0">
                <a:solidFill>
                  <a:prstClr val="white"/>
                </a:solidFill>
                <a:latin typeface="Arial Narrow" panose="020B0606020202030204" pitchFamily="34" charset="0"/>
              </a:rPr>
              <a:t> Market Value X </a:t>
            </a:r>
            <a:r>
              <a:rPr lang="en-US" sz="2400" b="1" dirty="0">
                <a:solidFill>
                  <a:srgbClr val="FFFF00"/>
                </a:solidFill>
                <a:latin typeface="Arial Narrow" panose="020B0606020202030204" pitchFamily="34" charset="0"/>
              </a:rPr>
              <a:t>25.0%</a:t>
            </a:r>
          </a:p>
        </p:txBody>
      </p:sp>
      <p:sp>
        <p:nvSpPr>
          <p:cNvPr id="11" name="TextBox 10">
            <a:extLst>
              <a:ext uri="{FF2B5EF4-FFF2-40B4-BE49-F238E27FC236}">
                <a16:creationId xmlns:a16="http://schemas.microsoft.com/office/drawing/2014/main" id="{E7937BA3-8B4A-BEB3-0FE8-8491FDA535A9}"/>
              </a:ext>
            </a:extLst>
          </p:cNvPr>
          <p:cNvSpPr txBox="1"/>
          <p:nvPr/>
        </p:nvSpPr>
        <p:spPr>
          <a:xfrm>
            <a:off x="6246223" y="5335705"/>
            <a:ext cx="3879850" cy="523220"/>
          </a:xfrm>
          <a:prstGeom prst="rect">
            <a:avLst/>
          </a:prstGeom>
          <a:noFill/>
        </p:spPr>
        <p:txBody>
          <a:bodyPr wrap="square" rtlCol="0">
            <a:spAutoFit/>
          </a:bodyPr>
          <a:lstStyle/>
          <a:p>
            <a:pPr algn="ctr"/>
            <a:r>
              <a:rPr lang="en-US" sz="2800" b="1" dirty="0">
                <a:solidFill>
                  <a:prstClr val="white"/>
                </a:solidFill>
                <a:latin typeface="Arial Narrow" panose="020B0606020202030204" pitchFamily="34" charset="0"/>
              </a:rPr>
              <a:t>(… and no kids!)</a:t>
            </a:r>
            <a:endParaRPr lang="en-US" sz="2800" b="1" dirty="0">
              <a:solidFill>
                <a:srgbClr val="FFFF00"/>
              </a:solidFill>
              <a:latin typeface="Arial Narrow" panose="020B0606020202030204" pitchFamily="34" charset="0"/>
            </a:endParaRPr>
          </a:p>
        </p:txBody>
      </p:sp>
    </p:spTree>
    <p:extLst>
      <p:ext uri="{BB962C8B-B14F-4D97-AF65-F5344CB8AC3E}">
        <p14:creationId xmlns:p14="http://schemas.microsoft.com/office/powerpoint/2010/main" val="1421860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3" name="Title 2">
            <a:extLst>
              <a:ext uri="{FF2B5EF4-FFF2-40B4-BE49-F238E27FC236}">
                <a16:creationId xmlns:a16="http://schemas.microsoft.com/office/drawing/2014/main" id="{26D28E6A-969A-4BCC-A20C-AB8C26EF044D}"/>
              </a:ext>
            </a:extLst>
          </p:cNvPr>
          <p:cNvSpPr>
            <a:spLocks noGrp="1"/>
          </p:cNvSpPr>
          <p:nvPr>
            <p:ph type="title" idx="4294967295"/>
          </p:nvPr>
        </p:nvSpPr>
        <p:spPr/>
        <p:txBody>
          <a:bodyPr>
            <a:normAutofit/>
          </a:bodyPr>
          <a:lstStyle/>
          <a:p>
            <a:r>
              <a:rPr lang="en-US" sz="6000" dirty="0"/>
              <a:t>Capital Funds </a:t>
            </a:r>
            <a:r>
              <a:rPr lang="en-US" sz="6000" b="1" dirty="0"/>
              <a:t>Reality</a:t>
            </a:r>
          </a:p>
        </p:txBody>
      </p:sp>
      <p:grpSp>
        <p:nvGrpSpPr>
          <p:cNvPr id="2" name="Group 1" descr="table comparing OPS assesses valuation, capital outlay revenue and funded FTE to a neighboring district, using 2024 data">
            <a:extLst>
              <a:ext uri="{FF2B5EF4-FFF2-40B4-BE49-F238E27FC236}">
                <a16:creationId xmlns:a16="http://schemas.microsoft.com/office/drawing/2014/main" id="{D656B411-942B-B76C-348F-3B537DC2DAAC}"/>
              </a:ext>
            </a:extLst>
          </p:cNvPr>
          <p:cNvGrpSpPr/>
          <p:nvPr/>
        </p:nvGrpSpPr>
        <p:grpSpPr>
          <a:xfrm>
            <a:off x="1388853" y="2139351"/>
            <a:ext cx="9023229" cy="4464649"/>
            <a:chOff x="685800" y="2955150"/>
            <a:chExt cx="6812283" cy="2967417"/>
          </a:xfrm>
        </p:grpSpPr>
        <p:sp>
          <p:nvSpPr>
            <p:cNvPr id="193" name="Google Shape;193;p11"/>
            <p:cNvSpPr txBox="1"/>
            <p:nvPr/>
          </p:nvSpPr>
          <p:spPr>
            <a:xfrm>
              <a:off x="685800" y="3021767"/>
              <a:ext cx="3113800" cy="2900800"/>
            </a:xfrm>
            <a:prstGeom prst="rect">
              <a:avLst/>
            </a:prstGeom>
            <a:noFill/>
            <a:ln>
              <a:noFill/>
            </a:ln>
          </p:spPr>
          <p:txBody>
            <a:bodyPr spcFirstLastPara="1" wrap="square" lIns="60950" tIns="30467" rIns="60950" bIns="30467" anchor="t" anchorCtr="0">
              <a:normAutofit fontScale="92500" lnSpcReduction="10000"/>
            </a:bodyPr>
            <a:lstStyle/>
            <a:p>
              <a:pPr>
                <a:buClr>
                  <a:srgbClr val="102D45"/>
                </a:buClr>
                <a:buSzPct val="99146"/>
              </a:pPr>
              <a:r>
                <a:rPr lang="en-US" sz="2757" b="1" dirty="0">
                  <a:solidFill>
                    <a:srgbClr val="5DA170"/>
                  </a:solidFill>
                  <a:latin typeface="Proxima Nova"/>
                  <a:ea typeface="Proxima Nova"/>
                  <a:cs typeface="Proxima Nova"/>
                  <a:sym typeface="Proxima Nova"/>
                </a:rPr>
                <a:t>Olathe Public Schools (2024)</a:t>
              </a:r>
              <a:endParaRPr sz="2757" dirty="0">
                <a:solidFill>
                  <a:srgbClr val="5DA170"/>
                </a:solidFill>
              </a:endParaRPr>
            </a:p>
            <a:p>
              <a:pPr>
                <a:spcBef>
                  <a:spcPts val="331"/>
                </a:spcBef>
                <a:buClr>
                  <a:schemeClr val="dk1"/>
                </a:buClr>
                <a:buSzPct val="100000"/>
              </a:pPr>
              <a:endParaRPr sz="2133" u="sng" dirty="0">
                <a:solidFill>
                  <a:srgbClr val="102D45"/>
                </a:solidFill>
                <a:latin typeface="Proxima Nova"/>
                <a:ea typeface="Proxima Nova"/>
                <a:cs typeface="Proxima Nova"/>
                <a:sym typeface="Proxima Nova"/>
              </a:endParaRPr>
            </a:p>
            <a:p>
              <a:pPr>
                <a:spcBef>
                  <a:spcPts val="331"/>
                </a:spcBef>
                <a:buClr>
                  <a:srgbClr val="102D45"/>
                </a:buClr>
                <a:buSzPct val="104918"/>
              </a:pPr>
              <a:r>
                <a:rPr lang="en-US" sz="2800" dirty="0">
                  <a:solidFill>
                    <a:srgbClr val="102D45"/>
                  </a:solidFill>
                  <a:latin typeface="Proxima Nova"/>
                  <a:ea typeface="Proxima Nova"/>
                  <a:cs typeface="Proxima Nova"/>
                  <a:sym typeface="Proxima Nova"/>
                </a:rPr>
                <a:t>Assessed Valuation</a:t>
              </a:r>
              <a:endParaRPr sz="2800" dirty="0"/>
            </a:p>
            <a:p>
              <a:pPr>
                <a:spcBef>
                  <a:spcPts val="331"/>
                </a:spcBef>
                <a:buClr>
                  <a:srgbClr val="102D45"/>
                </a:buClr>
                <a:buSzPct val="104918"/>
              </a:pPr>
              <a:r>
                <a:rPr lang="en-US" sz="2800" b="1" dirty="0">
                  <a:solidFill>
                    <a:srgbClr val="102D45"/>
                  </a:solidFill>
                  <a:latin typeface="Proxima Nova"/>
                  <a:ea typeface="Proxima Nova"/>
                  <a:cs typeface="Proxima Nova"/>
                  <a:sym typeface="Proxima Nova"/>
                </a:rPr>
                <a:t>$3.2 Billion</a:t>
              </a:r>
              <a:r>
                <a:rPr lang="en-US" sz="2800" dirty="0">
                  <a:solidFill>
                    <a:srgbClr val="102D45"/>
                  </a:solidFill>
                  <a:latin typeface="Proxima Nova"/>
                  <a:ea typeface="Proxima Nova"/>
                  <a:cs typeface="Proxima Nova"/>
                  <a:sym typeface="Proxima Nova"/>
                </a:rPr>
                <a:t> </a:t>
              </a:r>
              <a:endParaRPr sz="2800" dirty="0"/>
            </a:p>
            <a:p>
              <a:pPr>
                <a:spcBef>
                  <a:spcPts val="331"/>
                </a:spcBef>
                <a:buClr>
                  <a:schemeClr val="dk1"/>
                </a:buClr>
                <a:buSzPct val="104918"/>
              </a:pPr>
              <a:endParaRPr sz="2800" dirty="0">
                <a:solidFill>
                  <a:srgbClr val="102D45"/>
                </a:solidFill>
                <a:latin typeface="Proxima Nova"/>
                <a:ea typeface="Proxima Nova"/>
                <a:cs typeface="Proxima Nova"/>
                <a:sym typeface="Proxima Nova"/>
              </a:endParaRPr>
            </a:p>
            <a:p>
              <a:pPr>
                <a:spcBef>
                  <a:spcPts val="331"/>
                </a:spcBef>
                <a:buClr>
                  <a:srgbClr val="102D45"/>
                </a:buClr>
                <a:buSzPct val="104918"/>
              </a:pPr>
              <a:r>
                <a:rPr lang="en-US" sz="2800" dirty="0">
                  <a:solidFill>
                    <a:srgbClr val="102D45"/>
                  </a:solidFill>
                  <a:latin typeface="Proxima Nova"/>
                  <a:ea typeface="Proxima Nova"/>
                  <a:cs typeface="Proxima Nova"/>
                  <a:sym typeface="Proxima Nova"/>
                </a:rPr>
                <a:t>Capital Outlay Revenue</a:t>
              </a:r>
              <a:endParaRPr sz="2800" dirty="0"/>
            </a:p>
            <a:p>
              <a:pPr>
                <a:spcBef>
                  <a:spcPts val="331"/>
                </a:spcBef>
                <a:buClr>
                  <a:srgbClr val="102D45"/>
                </a:buClr>
                <a:buSzPct val="104918"/>
              </a:pPr>
              <a:r>
                <a:rPr lang="en-US" sz="2800" b="1" dirty="0">
                  <a:solidFill>
                    <a:srgbClr val="102D45"/>
                  </a:solidFill>
                  <a:latin typeface="Proxima Nova"/>
                  <a:ea typeface="Proxima Nova"/>
                  <a:cs typeface="Proxima Nova"/>
                  <a:sym typeface="Proxima Nova"/>
                </a:rPr>
                <a:t>$39 Million</a:t>
              </a:r>
              <a:endParaRPr sz="2800" b="1" dirty="0"/>
            </a:p>
            <a:p>
              <a:pPr>
                <a:spcBef>
                  <a:spcPts val="331"/>
                </a:spcBef>
                <a:buClr>
                  <a:schemeClr val="dk1"/>
                </a:buClr>
                <a:buSzPct val="104918"/>
              </a:pPr>
              <a:endParaRPr sz="2800" dirty="0">
                <a:solidFill>
                  <a:srgbClr val="102D45"/>
                </a:solidFill>
                <a:latin typeface="Proxima Nova"/>
                <a:ea typeface="Proxima Nova"/>
                <a:cs typeface="Proxima Nova"/>
                <a:sym typeface="Proxima Nova"/>
              </a:endParaRPr>
            </a:p>
            <a:p>
              <a:pPr>
                <a:spcBef>
                  <a:spcPts val="331"/>
                </a:spcBef>
                <a:buClr>
                  <a:srgbClr val="102D45"/>
                </a:buClr>
                <a:buSzPct val="104918"/>
              </a:pPr>
              <a:r>
                <a:rPr lang="en-US" sz="2800" dirty="0">
                  <a:solidFill>
                    <a:srgbClr val="102D45"/>
                  </a:solidFill>
                  <a:latin typeface="Proxima Nova"/>
                  <a:ea typeface="Proxima Nova"/>
                  <a:cs typeface="Proxima Nova"/>
                  <a:sym typeface="Proxima Nova"/>
                </a:rPr>
                <a:t>Funded FTE</a:t>
              </a:r>
              <a:endParaRPr sz="2800" dirty="0"/>
            </a:p>
            <a:p>
              <a:pPr>
                <a:spcBef>
                  <a:spcPts val="331"/>
                </a:spcBef>
                <a:buClr>
                  <a:srgbClr val="102D45"/>
                </a:buClr>
                <a:buSzPct val="104918"/>
              </a:pPr>
              <a:r>
                <a:rPr lang="en-US" sz="2800" b="1" dirty="0">
                  <a:solidFill>
                    <a:srgbClr val="102D45"/>
                  </a:solidFill>
                  <a:latin typeface="Proxima Nova"/>
                  <a:ea typeface="Proxima Nova"/>
                  <a:cs typeface="Proxima Nova"/>
                  <a:sym typeface="Proxima Nova"/>
                </a:rPr>
                <a:t>27,708</a:t>
              </a:r>
              <a:endParaRPr sz="2800" b="1" dirty="0"/>
            </a:p>
          </p:txBody>
        </p:sp>
        <p:cxnSp>
          <p:nvCxnSpPr>
            <p:cNvPr id="194" name="Google Shape;194;p11"/>
            <p:cNvCxnSpPr/>
            <p:nvPr/>
          </p:nvCxnSpPr>
          <p:spPr>
            <a:xfrm>
              <a:off x="3976550" y="2955150"/>
              <a:ext cx="0" cy="2876400"/>
            </a:xfrm>
            <a:prstGeom prst="straightConnector1">
              <a:avLst/>
            </a:prstGeom>
            <a:noFill/>
            <a:ln w="9525" cap="flat" cmpd="sng">
              <a:solidFill>
                <a:schemeClr val="dk2"/>
              </a:solidFill>
              <a:prstDash val="solid"/>
              <a:round/>
              <a:headEnd type="none" w="med" len="med"/>
              <a:tailEnd type="none" w="med" len="med"/>
            </a:ln>
          </p:spPr>
        </p:cxnSp>
        <p:sp>
          <p:nvSpPr>
            <p:cNvPr id="195" name="Google Shape;195;p11"/>
            <p:cNvSpPr txBox="1"/>
            <p:nvPr/>
          </p:nvSpPr>
          <p:spPr>
            <a:xfrm>
              <a:off x="4384283" y="3021767"/>
              <a:ext cx="3113800" cy="2900800"/>
            </a:xfrm>
            <a:prstGeom prst="rect">
              <a:avLst/>
            </a:prstGeom>
            <a:noFill/>
            <a:ln>
              <a:noFill/>
            </a:ln>
          </p:spPr>
          <p:txBody>
            <a:bodyPr spcFirstLastPara="1" wrap="square" lIns="60950" tIns="30467" rIns="60950" bIns="30467" anchor="t" anchorCtr="0">
              <a:normAutofit fontScale="92500" lnSpcReduction="10000"/>
            </a:bodyPr>
            <a:lstStyle/>
            <a:p>
              <a:pPr>
                <a:buClr>
                  <a:srgbClr val="102D45"/>
                </a:buClr>
                <a:buSzPct val="99146"/>
              </a:pPr>
              <a:r>
                <a:rPr lang="en-US" sz="2757" b="1" dirty="0">
                  <a:solidFill>
                    <a:srgbClr val="5DA170"/>
                  </a:solidFill>
                  <a:latin typeface="Proxima Nova"/>
                  <a:ea typeface="Proxima Nova"/>
                  <a:cs typeface="Proxima Nova"/>
                  <a:sym typeface="Proxima Nova"/>
                </a:rPr>
                <a:t>Neighboring District (2024)</a:t>
              </a:r>
              <a:endParaRPr sz="2757" dirty="0">
                <a:solidFill>
                  <a:srgbClr val="5DA170"/>
                </a:solidFill>
              </a:endParaRPr>
            </a:p>
            <a:p>
              <a:pPr>
                <a:spcBef>
                  <a:spcPts val="331"/>
                </a:spcBef>
                <a:buClr>
                  <a:schemeClr val="dk1"/>
                </a:buClr>
                <a:buSzPct val="100000"/>
              </a:pPr>
              <a:endParaRPr sz="2133" u="sng" dirty="0">
                <a:solidFill>
                  <a:srgbClr val="102D45"/>
                </a:solidFill>
                <a:latin typeface="Proxima Nova"/>
                <a:ea typeface="Proxima Nova"/>
                <a:cs typeface="Proxima Nova"/>
                <a:sym typeface="Proxima Nova"/>
              </a:endParaRPr>
            </a:p>
            <a:p>
              <a:pPr>
                <a:spcBef>
                  <a:spcPts val="331"/>
                </a:spcBef>
                <a:buClr>
                  <a:srgbClr val="102D45"/>
                </a:buClr>
                <a:buSzPct val="104918"/>
              </a:pPr>
              <a:r>
                <a:rPr lang="en-US" sz="2800" dirty="0">
                  <a:solidFill>
                    <a:srgbClr val="102D45"/>
                  </a:solidFill>
                  <a:latin typeface="Proxima Nova"/>
                  <a:ea typeface="Proxima Nova"/>
                  <a:cs typeface="Proxima Nova"/>
                  <a:sym typeface="Proxima Nova"/>
                </a:rPr>
                <a:t>Assessed Valuation</a:t>
              </a:r>
              <a:endParaRPr sz="2800" dirty="0"/>
            </a:p>
            <a:p>
              <a:pPr>
                <a:spcBef>
                  <a:spcPts val="331"/>
                </a:spcBef>
                <a:buClr>
                  <a:srgbClr val="102D45"/>
                </a:buClr>
                <a:buSzPct val="104918"/>
              </a:pPr>
              <a:r>
                <a:rPr lang="en-US" sz="2800" b="1" dirty="0">
                  <a:solidFill>
                    <a:srgbClr val="102D45"/>
                  </a:solidFill>
                  <a:latin typeface="Proxima Nova"/>
                  <a:ea typeface="Proxima Nova"/>
                  <a:cs typeface="Proxima Nova"/>
                  <a:sym typeface="Proxima Nova"/>
                </a:rPr>
                <a:t>$5.6 Billion</a:t>
              </a:r>
              <a:r>
                <a:rPr lang="en-US" sz="2800" dirty="0">
                  <a:solidFill>
                    <a:srgbClr val="102D45"/>
                  </a:solidFill>
                  <a:latin typeface="Proxima Nova"/>
                  <a:ea typeface="Proxima Nova"/>
                  <a:cs typeface="Proxima Nova"/>
                  <a:sym typeface="Proxima Nova"/>
                </a:rPr>
                <a:t> </a:t>
              </a:r>
              <a:endParaRPr sz="2800" dirty="0"/>
            </a:p>
            <a:p>
              <a:pPr>
                <a:spcBef>
                  <a:spcPts val="331"/>
                </a:spcBef>
                <a:buClr>
                  <a:schemeClr val="dk1"/>
                </a:buClr>
                <a:buSzPct val="104918"/>
              </a:pPr>
              <a:endParaRPr sz="2800" dirty="0">
                <a:solidFill>
                  <a:srgbClr val="102D45"/>
                </a:solidFill>
                <a:latin typeface="Proxima Nova"/>
                <a:ea typeface="Proxima Nova"/>
                <a:cs typeface="Proxima Nova"/>
                <a:sym typeface="Proxima Nova"/>
              </a:endParaRPr>
            </a:p>
            <a:p>
              <a:pPr>
                <a:spcBef>
                  <a:spcPts val="331"/>
                </a:spcBef>
                <a:buClr>
                  <a:srgbClr val="102D45"/>
                </a:buClr>
                <a:buSzPct val="104918"/>
              </a:pPr>
              <a:r>
                <a:rPr lang="en-US" sz="2800" dirty="0">
                  <a:solidFill>
                    <a:srgbClr val="102D45"/>
                  </a:solidFill>
                  <a:latin typeface="Proxima Nova"/>
                  <a:ea typeface="Proxima Nova"/>
                  <a:cs typeface="Proxima Nova"/>
                  <a:sym typeface="Proxima Nova"/>
                </a:rPr>
                <a:t>Capital Outlay Revenue</a:t>
              </a:r>
              <a:endParaRPr sz="2800" dirty="0"/>
            </a:p>
            <a:p>
              <a:pPr>
                <a:spcBef>
                  <a:spcPts val="331"/>
                </a:spcBef>
                <a:buClr>
                  <a:srgbClr val="102D45"/>
                </a:buClr>
                <a:buSzPct val="104918"/>
              </a:pPr>
              <a:r>
                <a:rPr lang="en-US" sz="2800" b="1" dirty="0">
                  <a:solidFill>
                    <a:srgbClr val="102D45"/>
                  </a:solidFill>
                  <a:latin typeface="Proxima Nova"/>
                  <a:ea typeface="Proxima Nova"/>
                  <a:cs typeface="Proxima Nova"/>
                  <a:sym typeface="Proxima Nova"/>
                </a:rPr>
                <a:t>$47 Million</a:t>
              </a:r>
              <a:endParaRPr sz="2800" b="1" dirty="0"/>
            </a:p>
            <a:p>
              <a:pPr>
                <a:spcBef>
                  <a:spcPts val="331"/>
                </a:spcBef>
                <a:buClr>
                  <a:schemeClr val="dk1"/>
                </a:buClr>
                <a:buSzPct val="104918"/>
              </a:pPr>
              <a:endParaRPr sz="2800" dirty="0">
                <a:solidFill>
                  <a:srgbClr val="102D45"/>
                </a:solidFill>
                <a:latin typeface="Proxima Nova"/>
                <a:ea typeface="Proxima Nova"/>
                <a:cs typeface="Proxima Nova"/>
                <a:sym typeface="Proxima Nova"/>
              </a:endParaRPr>
            </a:p>
            <a:p>
              <a:pPr>
                <a:spcBef>
                  <a:spcPts val="331"/>
                </a:spcBef>
                <a:buClr>
                  <a:srgbClr val="102D45"/>
                </a:buClr>
                <a:buSzPct val="104918"/>
              </a:pPr>
              <a:r>
                <a:rPr lang="en-US" sz="2800" dirty="0">
                  <a:solidFill>
                    <a:srgbClr val="102D45"/>
                  </a:solidFill>
                  <a:latin typeface="Proxima Nova"/>
                  <a:ea typeface="Proxima Nova"/>
                  <a:cs typeface="Proxima Nova"/>
                  <a:sym typeface="Proxima Nova"/>
                </a:rPr>
                <a:t>Funded FTE</a:t>
              </a:r>
              <a:endParaRPr sz="2800" dirty="0"/>
            </a:p>
            <a:p>
              <a:pPr>
                <a:spcBef>
                  <a:spcPts val="331"/>
                </a:spcBef>
                <a:buClr>
                  <a:srgbClr val="102D45"/>
                </a:buClr>
                <a:buSzPct val="104918"/>
              </a:pPr>
              <a:r>
                <a:rPr lang="en-US" sz="2800" b="1" dirty="0">
                  <a:solidFill>
                    <a:srgbClr val="102D45"/>
                  </a:solidFill>
                  <a:latin typeface="Proxima Nova"/>
                  <a:ea typeface="Proxima Nova"/>
                  <a:cs typeface="Proxima Nova"/>
                  <a:sym typeface="Proxima Nova"/>
                </a:rPr>
                <a:t>25,905</a:t>
              </a:r>
              <a:endParaRPr sz="2800" b="1" dirty="0"/>
            </a:p>
          </p:txBody>
        </p:sp>
      </p:gr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E7D891-F713-B8EE-E6C8-E3156B401D81}"/>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F5FACD42-14C1-C578-ED5A-F066B8140563}"/>
              </a:ext>
            </a:extLst>
          </p:cNvPr>
          <p:cNvSpPr>
            <a:spLocks noGrp="1"/>
          </p:cNvSpPr>
          <p:nvPr>
            <p:ph type="title"/>
          </p:nvPr>
        </p:nvSpPr>
        <p:spPr>
          <a:xfrm>
            <a:off x="838200" y="365125"/>
            <a:ext cx="10515600" cy="1325563"/>
          </a:xfrm>
        </p:spPr>
        <p:txBody>
          <a:bodyPr/>
          <a:lstStyle/>
          <a:p>
            <a:r>
              <a:rPr lang="en-US" dirty="0">
                <a:latin typeface="Proxima Nova"/>
              </a:rPr>
              <a:t>Variables of Funding – Mill Rate</a:t>
            </a:r>
          </a:p>
        </p:txBody>
      </p:sp>
      <p:pic>
        <p:nvPicPr>
          <p:cNvPr id="6" name="Picture 5" descr="four empty chairs; fourth one is labeled Mill Rate. ">
            <a:extLst>
              <a:ext uri="{FF2B5EF4-FFF2-40B4-BE49-F238E27FC236}">
                <a16:creationId xmlns:a16="http://schemas.microsoft.com/office/drawing/2014/main" id="{F4897768-0ABD-7ED8-9609-E3E3D80F82F8}"/>
              </a:ext>
            </a:extLst>
          </p:cNvPr>
          <p:cNvPicPr>
            <a:picLocks noChangeAspect="1"/>
          </p:cNvPicPr>
          <p:nvPr/>
        </p:nvPicPr>
        <p:blipFill>
          <a:blip r:embed="rId3"/>
          <a:srcRect t="7531"/>
          <a:stretch>
            <a:fillRect/>
          </a:stretch>
        </p:blipFill>
        <p:spPr>
          <a:xfrm>
            <a:off x="838200" y="1825625"/>
            <a:ext cx="10515600" cy="4351338"/>
          </a:xfrm>
          <a:prstGeom prst="rect">
            <a:avLst/>
          </a:prstGeom>
          <a:noFill/>
        </p:spPr>
      </p:pic>
    </p:spTree>
    <p:extLst>
      <p:ext uri="{BB962C8B-B14F-4D97-AF65-F5344CB8AC3E}">
        <p14:creationId xmlns:p14="http://schemas.microsoft.com/office/powerpoint/2010/main" val="395888292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55A83-972E-0AAE-A407-FA2D71EDA17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C5DD924-4629-4880-B351-DC3BA564E237}"/>
              </a:ext>
            </a:extLst>
          </p:cNvPr>
          <p:cNvSpPr>
            <a:spLocks noGrp="1"/>
          </p:cNvSpPr>
          <p:nvPr>
            <p:ph type="title" idx="4294967295"/>
          </p:nvPr>
        </p:nvSpPr>
        <p:spPr/>
        <p:txBody>
          <a:bodyPr/>
          <a:lstStyle/>
          <a:p>
            <a:r>
              <a:rPr lang="en-US" dirty="0"/>
              <a:t>Converting Mills to Tax Dollars</a:t>
            </a:r>
          </a:p>
        </p:txBody>
      </p:sp>
      <p:sp>
        <p:nvSpPr>
          <p:cNvPr id="2" name="Rectangle 1">
            <a:extLst>
              <a:ext uri="{FF2B5EF4-FFF2-40B4-BE49-F238E27FC236}">
                <a16:creationId xmlns:a16="http://schemas.microsoft.com/office/drawing/2014/main" id="{E39F84E4-A0C9-FF87-EC9F-72C92520C84D}"/>
              </a:ext>
              <a:ext uri="{C183D7F6-B498-43B3-948B-1728B52AA6E4}">
                <adec:decorative xmlns:adec="http://schemas.microsoft.com/office/drawing/2017/decorative" val="1"/>
              </a:ext>
            </a:extLst>
          </p:cNvPr>
          <p:cNvSpPr/>
          <p:nvPr/>
        </p:nvSpPr>
        <p:spPr>
          <a:xfrm>
            <a:off x="651702" y="447259"/>
            <a:ext cx="10888595" cy="5963482"/>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Box 17">
            <a:extLst>
              <a:ext uri="{FF2B5EF4-FFF2-40B4-BE49-F238E27FC236}">
                <a16:creationId xmlns:a16="http://schemas.microsoft.com/office/drawing/2014/main" id="{46983DF2-B48C-347A-7122-13DF5BEA3A45}"/>
              </a:ext>
            </a:extLst>
          </p:cNvPr>
          <p:cNvSpPr txBox="1"/>
          <p:nvPr/>
        </p:nvSpPr>
        <p:spPr>
          <a:xfrm>
            <a:off x="2066739" y="1018780"/>
            <a:ext cx="4352925" cy="769441"/>
          </a:xfrm>
          <a:prstGeom prst="rect">
            <a:avLst/>
          </a:prstGeom>
          <a:noFill/>
        </p:spPr>
        <p:txBody>
          <a:bodyPr wrap="square" rtlCol="0">
            <a:spAutoFit/>
          </a:bodyPr>
          <a:lstStyle/>
          <a:p>
            <a:endParaRPr lang="en-US" sz="800" b="1" dirty="0">
              <a:solidFill>
                <a:prstClr val="white"/>
              </a:solidFill>
              <a:latin typeface="Arial Narrow" panose="020B0606020202030204" pitchFamily="34" charset="0"/>
            </a:endParaRPr>
          </a:p>
          <a:p>
            <a:r>
              <a:rPr lang="en-US" b="1" i="1" dirty="0">
                <a:solidFill>
                  <a:srgbClr val="FFFF00"/>
                </a:solidFill>
                <a:latin typeface="Arial Narrow" panose="020B0606020202030204" pitchFamily="34" charset="0"/>
              </a:rPr>
              <a:t>1 mill raises $1 of taxes per $1,000 of AV</a:t>
            </a:r>
          </a:p>
          <a:p>
            <a:endParaRPr lang="en-US" dirty="0">
              <a:solidFill>
                <a:prstClr val="white"/>
              </a:solidFill>
              <a:latin typeface="Calibri"/>
            </a:endParaRPr>
          </a:p>
        </p:txBody>
      </p:sp>
      <p:pic>
        <p:nvPicPr>
          <p:cNvPr id="4" name="Picture 3" descr="suburban home">
            <a:extLst>
              <a:ext uri="{FF2B5EF4-FFF2-40B4-BE49-F238E27FC236}">
                <a16:creationId xmlns:a16="http://schemas.microsoft.com/office/drawing/2014/main" id="{FCBC1264-AD19-4FF4-9E4F-1F58C9535C58}"/>
              </a:ext>
            </a:extLst>
          </p:cNvPr>
          <p:cNvPicPr>
            <a:picLocks noChangeAspect="1"/>
          </p:cNvPicPr>
          <p:nvPr/>
        </p:nvPicPr>
        <p:blipFill>
          <a:blip r:embed="rId3"/>
          <a:stretch>
            <a:fillRect/>
          </a:stretch>
        </p:blipFill>
        <p:spPr>
          <a:xfrm>
            <a:off x="1828797" y="2588209"/>
            <a:ext cx="4352925" cy="2247900"/>
          </a:xfrm>
          <a:prstGeom prst="rect">
            <a:avLst/>
          </a:prstGeom>
        </p:spPr>
      </p:pic>
      <p:sp>
        <p:nvSpPr>
          <p:cNvPr id="5" name="TextBox 4">
            <a:extLst>
              <a:ext uri="{FF2B5EF4-FFF2-40B4-BE49-F238E27FC236}">
                <a16:creationId xmlns:a16="http://schemas.microsoft.com/office/drawing/2014/main" id="{EF6ED132-8417-4EE1-41AE-C0F3C7F5CC2C}"/>
              </a:ext>
            </a:extLst>
          </p:cNvPr>
          <p:cNvSpPr txBox="1"/>
          <p:nvPr/>
        </p:nvSpPr>
        <p:spPr>
          <a:xfrm>
            <a:off x="1828797" y="2064695"/>
            <a:ext cx="4352925" cy="381000"/>
          </a:xfrm>
          <a:prstGeom prst="rect">
            <a:avLst/>
          </a:prstGeom>
          <a:noFill/>
        </p:spPr>
        <p:txBody>
          <a:bodyPr wrap="square" rtlCol="0">
            <a:spAutoFit/>
          </a:bodyPr>
          <a:lstStyle/>
          <a:p>
            <a:pPr algn="ctr"/>
            <a:r>
              <a:rPr lang="en-US" dirty="0">
                <a:solidFill>
                  <a:prstClr val="white"/>
                </a:solidFill>
                <a:latin typeface="Arial Narrow" panose="020B0606020202030204" pitchFamily="34" charset="0"/>
              </a:rPr>
              <a:t>$450,000 Market Value</a:t>
            </a:r>
          </a:p>
        </p:txBody>
      </p:sp>
      <p:sp>
        <p:nvSpPr>
          <p:cNvPr id="6" name="TextBox 5">
            <a:extLst>
              <a:ext uri="{FF2B5EF4-FFF2-40B4-BE49-F238E27FC236}">
                <a16:creationId xmlns:a16="http://schemas.microsoft.com/office/drawing/2014/main" id="{A40569C7-E61F-001B-4420-190430FAADBC}"/>
              </a:ext>
            </a:extLst>
          </p:cNvPr>
          <p:cNvSpPr txBox="1"/>
          <p:nvPr/>
        </p:nvSpPr>
        <p:spPr>
          <a:xfrm>
            <a:off x="1828796" y="5112583"/>
            <a:ext cx="4352925" cy="369332"/>
          </a:xfrm>
          <a:prstGeom prst="rect">
            <a:avLst/>
          </a:prstGeom>
          <a:noFill/>
        </p:spPr>
        <p:txBody>
          <a:bodyPr wrap="square" rtlCol="0">
            <a:spAutoFit/>
          </a:bodyPr>
          <a:lstStyle/>
          <a:p>
            <a:pPr algn="ctr"/>
            <a:r>
              <a:rPr lang="en-US" dirty="0">
                <a:solidFill>
                  <a:prstClr val="white"/>
                </a:solidFill>
                <a:latin typeface="Arial Narrow" panose="020B0606020202030204" pitchFamily="34" charset="0"/>
              </a:rPr>
              <a:t>$51,750 Assessed Valuation (11.5%)</a:t>
            </a:r>
          </a:p>
        </p:txBody>
      </p:sp>
      <p:grpSp>
        <p:nvGrpSpPr>
          <p:cNvPr id="7" name="Group 6" descr="$1,000 bill and text that says &quot;51.75 Clevelands (President Cleveland is on $1,000 bill)">
            <a:extLst>
              <a:ext uri="{FF2B5EF4-FFF2-40B4-BE49-F238E27FC236}">
                <a16:creationId xmlns:a16="http://schemas.microsoft.com/office/drawing/2014/main" id="{23871D81-98F4-CD05-CB42-3C2637922EB7}"/>
              </a:ext>
            </a:extLst>
          </p:cNvPr>
          <p:cNvGrpSpPr/>
          <p:nvPr/>
        </p:nvGrpSpPr>
        <p:grpSpPr>
          <a:xfrm>
            <a:off x="6657604" y="1219200"/>
            <a:ext cx="3857997" cy="685800"/>
            <a:chOff x="5133603" y="1219200"/>
            <a:chExt cx="3857997" cy="685800"/>
          </a:xfrm>
        </p:grpSpPr>
        <p:pic>
          <p:nvPicPr>
            <p:cNvPr id="8" name="Picture 7">
              <a:extLst>
                <a:ext uri="{FF2B5EF4-FFF2-40B4-BE49-F238E27FC236}">
                  <a16:creationId xmlns:a16="http://schemas.microsoft.com/office/drawing/2014/main" id="{1025456D-AF1E-F5F0-5C64-8AB2FD40947F}"/>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133603" y="1219200"/>
              <a:ext cx="1738993" cy="685800"/>
            </a:xfrm>
            <a:prstGeom prst="rect">
              <a:avLst/>
            </a:prstGeom>
          </p:spPr>
        </p:pic>
        <p:sp>
          <p:nvSpPr>
            <p:cNvPr id="9" name="TextBox 8">
              <a:extLst>
                <a:ext uri="{FF2B5EF4-FFF2-40B4-BE49-F238E27FC236}">
                  <a16:creationId xmlns:a16="http://schemas.microsoft.com/office/drawing/2014/main" id="{4F99975D-0430-25FF-E334-F9A7CBE37F07}"/>
                </a:ext>
              </a:extLst>
            </p:cNvPr>
            <p:cNvSpPr txBox="1"/>
            <p:nvPr/>
          </p:nvSpPr>
          <p:spPr>
            <a:xfrm>
              <a:off x="7069015" y="1377434"/>
              <a:ext cx="1922585" cy="369332"/>
            </a:xfrm>
            <a:prstGeom prst="rect">
              <a:avLst/>
            </a:prstGeom>
            <a:noFill/>
          </p:spPr>
          <p:txBody>
            <a:bodyPr wrap="square" rtlCol="0">
              <a:spAutoFit/>
            </a:bodyPr>
            <a:lstStyle/>
            <a:p>
              <a:r>
                <a:rPr lang="en-US" dirty="0">
                  <a:solidFill>
                    <a:prstClr val="white"/>
                  </a:solidFill>
                  <a:latin typeface="Calibri"/>
                </a:rPr>
                <a:t>51.75 Clevelands</a:t>
              </a:r>
            </a:p>
          </p:txBody>
        </p:sp>
      </p:grpSp>
      <p:sp>
        <p:nvSpPr>
          <p:cNvPr id="13" name="TextBox 12">
            <a:extLst>
              <a:ext uri="{FF2B5EF4-FFF2-40B4-BE49-F238E27FC236}">
                <a16:creationId xmlns:a16="http://schemas.microsoft.com/office/drawing/2014/main" id="{A0EEEB47-DC9D-244B-00B0-736293D761EB}"/>
              </a:ext>
            </a:extLst>
          </p:cNvPr>
          <p:cNvSpPr txBox="1"/>
          <p:nvPr/>
        </p:nvSpPr>
        <p:spPr>
          <a:xfrm>
            <a:off x="7893502" y="2173758"/>
            <a:ext cx="1738993" cy="523220"/>
          </a:xfrm>
          <a:prstGeom prst="rect">
            <a:avLst/>
          </a:prstGeom>
          <a:noFill/>
        </p:spPr>
        <p:txBody>
          <a:bodyPr wrap="square" rtlCol="0">
            <a:spAutoFit/>
          </a:bodyPr>
          <a:lstStyle/>
          <a:p>
            <a:pPr algn="ctr"/>
            <a:r>
              <a:rPr lang="en-US" sz="2800" dirty="0">
                <a:solidFill>
                  <a:prstClr val="white"/>
                </a:solidFill>
                <a:latin typeface="Arial Narrow" panose="020B0606020202030204" pitchFamily="34" charset="0"/>
              </a:rPr>
              <a:t>X</a:t>
            </a:r>
          </a:p>
        </p:txBody>
      </p:sp>
      <p:grpSp>
        <p:nvGrpSpPr>
          <p:cNvPr id="10" name="Group 9" descr="magnifying glass over tax statements and text that says &quot;61.948 Mills&quot;">
            <a:extLst>
              <a:ext uri="{FF2B5EF4-FFF2-40B4-BE49-F238E27FC236}">
                <a16:creationId xmlns:a16="http://schemas.microsoft.com/office/drawing/2014/main" id="{2BDD1D6C-353C-5166-7D9A-4027448B4BD7}"/>
              </a:ext>
            </a:extLst>
          </p:cNvPr>
          <p:cNvGrpSpPr/>
          <p:nvPr/>
        </p:nvGrpSpPr>
        <p:grpSpPr>
          <a:xfrm>
            <a:off x="6663466" y="3124200"/>
            <a:ext cx="3852135" cy="914400"/>
            <a:chOff x="5139465" y="3124200"/>
            <a:chExt cx="3852135" cy="914400"/>
          </a:xfrm>
        </p:grpSpPr>
        <p:pic>
          <p:nvPicPr>
            <p:cNvPr id="11" name="Picture 10">
              <a:extLst>
                <a:ext uri="{FF2B5EF4-FFF2-40B4-BE49-F238E27FC236}">
                  <a16:creationId xmlns:a16="http://schemas.microsoft.com/office/drawing/2014/main" id="{CEB3D200-5121-0000-928B-D6DA3A7EDBD8}"/>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5139465" y="3124200"/>
              <a:ext cx="1738993" cy="914400"/>
            </a:xfrm>
            <a:prstGeom prst="rect">
              <a:avLst/>
            </a:prstGeom>
          </p:spPr>
        </p:pic>
        <p:sp>
          <p:nvSpPr>
            <p:cNvPr id="12" name="TextBox 11">
              <a:extLst>
                <a:ext uri="{FF2B5EF4-FFF2-40B4-BE49-F238E27FC236}">
                  <a16:creationId xmlns:a16="http://schemas.microsoft.com/office/drawing/2014/main" id="{5CE33BA0-56C2-D32D-8103-EB118A3FC182}"/>
                </a:ext>
              </a:extLst>
            </p:cNvPr>
            <p:cNvSpPr txBox="1"/>
            <p:nvPr/>
          </p:nvSpPr>
          <p:spPr>
            <a:xfrm>
              <a:off x="7069015" y="3396734"/>
              <a:ext cx="1922585" cy="369332"/>
            </a:xfrm>
            <a:prstGeom prst="rect">
              <a:avLst/>
            </a:prstGeom>
            <a:noFill/>
          </p:spPr>
          <p:txBody>
            <a:bodyPr wrap="square" rtlCol="0">
              <a:spAutoFit/>
            </a:bodyPr>
            <a:lstStyle/>
            <a:p>
              <a:pPr algn="ctr"/>
              <a:r>
                <a:rPr lang="en-US" u="sng" dirty="0">
                  <a:solidFill>
                    <a:prstClr val="white"/>
                  </a:solidFill>
                  <a:latin typeface="Calibri"/>
                </a:rPr>
                <a:t>61.948 Mills</a:t>
              </a:r>
            </a:p>
          </p:txBody>
        </p:sp>
      </p:grpSp>
      <p:sp>
        <p:nvSpPr>
          <p:cNvPr id="17" name="TextBox 16">
            <a:extLst>
              <a:ext uri="{FF2B5EF4-FFF2-40B4-BE49-F238E27FC236}">
                <a16:creationId xmlns:a16="http://schemas.microsoft.com/office/drawing/2014/main" id="{4FFD8F31-D1DB-8EF8-A863-C5ECE0DFF640}"/>
              </a:ext>
            </a:extLst>
          </p:cNvPr>
          <p:cNvSpPr txBox="1"/>
          <p:nvPr/>
        </p:nvSpPr>
        <p:spPr>
          <a:xfrm>
            <a:off x="7893503" y="4258493"/>
            <a:ext cx="1738993" cy="646331"/>
          </a:xfrm>
          <a:prstGeom prst="rect">
            <a:avLst/>
          </a:prstGeom>
          <a:noFill/>
        </p:spPr>
        <p:txBody>
          <a:bodyPr wrap="square" rtlCol="0">
            <a:spAutoFit/>
          </a:bodyPr>
          <a:lstStyle/>
          <a:p>
            <a:pPr algn="ctr"/>
            <a:r>
              <a:rPr lang="en-US" sz="3600" dirty="0">
                <a:solidFill>
                  <a:prstClr val="white"/>
                </a:solidFill>
                <a:latin typeface="Arial Narrow" panose="020B0606020202030204" pitchFamily="34" charset="0"/>
              </a:rPr>
              <a:t>=</a:t>
            </a:r>
          </a:p>
        </p:txBody>
      </p:sp>
      <p:grpSp>
        <p:nvGrpSpPr>
          <p:cNvPr id="14" name="Group 13" descr="chalk board with a piggy bank drawn on it, and the words &quot;$3,205.81 tax bill&quot;">
            <a:extLst>
              <a:ext uri="{FF2B5EF4-FFF2-40B4-BE49-F238E27FC236}">
                <a16:creationId xmlns:a16="http://schemas.microsoft.com/office/drawing/2014/main" id="{B4876BC4-A802-4BD5-34B0-965C8F05A17A}"/>
              </a:ext>
            </a:extLst>
          </p:cNvPr>
          <p:cNvGrpSpPr/>
          <p:nvPr/>
        </p:nvGrpSpPr>
        <p:grpSpPr>
          <a:xfrm>
            <a:off x="6663466" y="5053784"/>
            <a:ext cx="3852134" cy="905431"/>
            <a:chOff x="5139466" y="5053783"/>
            <a:chExt cx="3852134" cy="905431"/>
          </a:xfrm>
        </p:grpSpPr>
        <p:pic>
          <p:nvPicPr>
            <p:cNvPr id="15" name="Picture 14">
              <a:extLst>
                <a:ext uri="{FF2B5EF4-FFF2-40B4-BE49-F238E27FC236}">
                  <a16:creationId xmlns:a16="http://schemas.microsoft.com/office/drawing/2014/main" id="{E2D1F59C-EC46-DE0D-09D4-1F8B94B381CE}"/>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5139466" y="5053783"/>
              <a:ext cx="1738993" cy="905431"/>
            </a:xfrm>
            <a:prstGeom prst="rect">
              <a:avLst/>
            </a:prstGeom>
          </p:spPr>
        </p:pic>
        <p:sp>
          <p:nvSpPr>
            <p:cNvPr id="16" name="TextBox 15">
              <a:extLst>
                <a:ext uri="{FF2B5EF4-FFF2-40B4-BE49-F238E27FC236}">
                  <a16:creationId xmlns:a16="http://schemas.microsoft.com/office/drawing/2014/main" id="{F6C24C8F-5434-0075-FDF2-48CB0D088F4B}"/>
                </a:ext>
              </a:extLst>
            </p:cNvPr>
            <p:cNvSpPr txBox="1"/>
            <p:nvPr/>
          </p:nvSpPr>
          <p:spPr>
            <a:xfrm>
              <a:off x="7069015" y="5328053"/>
              <a:ext cx="1922585" cy="369332"/>
            </a:xfrm>
            <a:prstGeom prst="rect">
              <a:avLst/>
            </a:prstGeom>
            <a:noFill/>
          </p:spPr>
          <p:txBody>
            <a:bodyPr wrap="square" rtlCol="0">
              <a:spAutoFit/>
            </a:bodyPr>
            <a:lstStyle/>
            <a:p>
              <a:pPr algn="ctr"/>
              <a:r>
                <a:rPr lang="en-US" u="dbl" dirty="0">
                  <a:solidFill>
                    <a:prstClr val="white"/>
                  </a:solidFill>
                  <a:latin typeface="Calibri"/>
                </a:rPr>
                <a:t>$3,205.81 Tax Bill</a:t>
              </a:r>
            </a:p>
          </p:txBody>
        </p:sp>
      </p:grpSp>
    </p:spTree>
    <p:extLst>
      <p:ext uri="{BB962C8B-B14F-4D97-AF65-F5344CB8AC3E}">
        <p14:creationId xmlns:p14="http://schemas.microsoft.com/office/powerpoint/2010/main" val="711583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xEl>
                                              <p:pRg st="1" end="1"/>
                                            </p:txEl>
                                          </p:spTgt>
                                        </p:tgtEl>
                                        <p:attrNameLst>
                                          <p:attrName>style.visibility</p:attrName>
                                        </p:attrNameLst>
                                      </p:cBhvr>
                                      <p:to>
                                        <p:strVal val="visible"/>
                                      </p:to>
                                    </p:set>
                                    <p:animEffect transition="in" filter="fade">
                                      <p:cBhvr>
                                        <p:cTn id="7" dur="500"/>
                                        <p:tgtEl>
                                          <p:spTgt spid="1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13"/>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17"/>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3" grpId="0"/>
      <p:bldP spid="17"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BFADE99-EEA4-BD70-FEEF-B2E95EE0AACE}"/>
              </a:ext>
            </a:extLst>
          </p:cNvPr>
          <p:cNvSpPr>
            <a:spLocks noGrp="1"/>
          </p:cNvSpPr>
          <p:nvPr>
            <p:ph type="title"/>
          </p:nvPr>
        </p:nvSpPr>
        <p:spPr/>
        <p:txBody>
          <a:bodyPr/>
          <a:lstStyle/>
          <a:p>
            <a:r>
              <a:rPr lang="en-US" dirty="0">
                <a:latin typeface="Proxima Nova"/>
              </a:rPr>
              <a:t>Mill Rate- Board of Tax Appeals (BOTA)</a:t>
            </a:r>
          </a:p>
        </p:txBody>
      </p:sp>
      <p:graphicFrame>
        <p:nvGraphicFramePr>
          <p:cNvPr id="6" name="Content Placeholder 5" descr="bar chart comparing local option budget and board of tax appeals funding from 2020-21 school year to 2026-27 school year">
            <a:extLst>
              <a:ext uri="{FF2B5EF4-FFF2-40B4-BE49-F238E27FC236}">
                <a16:creationId xmlns:a16="http://schemas.microsoft.com/office/drawing/2014/main" id="{C58DC30B-9CD8-41DC-9E60-C924DB9E50CA}"/>
              </a:ext>
            </a:extLst>
          </p:cNvPr>
          <p:cNvGraphicFramePr>
            <a:graphicFrameLocks noGrp="1"/>
          </p:cNvGraphicFramePr>
          <p:nvPr>
            <p:ph idx="1"/>
            <p:extLst>
              <p:ext uri="{D42A27DB-BD31-4B8C-83A1-F6EECF244321}">
                <p14:modId xmlns:p14="http://schemas.microsoft.com/office/powerpoint/2010/main" val="2814661360"/>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08A8F226-E434-4319-A254-63AF0E601D64}"/>
              </a:ext>
            </a:extLst>
          </p:cNvPr>
          <p:cNvSpPr txBox="1"/>
          <p:nvPr/>
        </p:nvSpPr>
        <p:spPr>
          <a:xfrm>
            <a:off x="2008910" y="2470643"/>
            <a:ext cx="900545"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rPr>
              <a:t>$26,600,000</a:t>
            </a:r>
          </a:p>
        </p:txBody>
      </p:sp>
      <p:sp>
        <p:nvSpPr>
          <p:cNvPr id="8" name="TextBox 7">
            <a:extLst>
              <a:ext uri="{FF2B5EF4-FFF2-40B4-BE49-F238E27FC236}">
                <a16:creationId xmlns:a16="http://schemas.microsoft.com/office/drawing/2014/main" id="{5DD24EE6-1F12-48DA-BA44-D4A0A3DCF3F8}"/>
              </a:ext>
            </a:extLst>
          </p:cNvPr>
          <p:cNvSpPr txBox="1"/>
          <p:nvPr/>
        </p:nvSpPr>
        <p:spPr>
          <a:xfrm>
            <a:off x="3034147" y="2597601"/>
            <a:ext cx="900545"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rPr>
              <a:t>$25,273,917</a:t>
            </a:r>
          </a:p>
        </p:txBody>
      </p:sp>
      <p:sp>
        <p:nvSpPr>
          <p:cNvPr id="9" name="TextBox 8">
            <a:extLst>
              <a:ext uri="{FF2B5EF4-FFF2-40B4-BE49-F238E27FC236}">
                <a16:creationId xmlns:a16="http://schemas.microsoft.com/office/drawing/2014/main" id="{32A9B4AC-F62B-4213-B8AB-10BA56C61712}"/>
              </a:ext>
            </a:extLst>
          </p:cNvPr>
          <p:cNvSpPr txBox="1"/>
          <p:nvPr/>
        </p:nvSpPr>
        <p:spPr>
          <a:xfrm>
            <a:off x="4010891" y="3175084"/>
            <a:ext cx="900545"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rPr>
              <a:t>$19,176,366</a:t>
            </a:r>
          </a:p>
        </p:txBody>
      </p:sp>
    </p:spTree>
    <p:extLst>
      <p:ext uri="{BB962C8B-B14F-4D97-AF65-F5344CB8AC3E}">
        <p14:creationId xmlns:p14="http://schemas.microsoft.com/office/powerpoint/2010/main" val="374758596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63C25A-7D44-0768-2EF9-204D1D7D32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A9EE1A-D77B-4353-ADBE-1DE66E6AE8B4}"/>
              </a:ext>
            </a:extLst>
          </p:cNvPr>
          <p:cNvSpPr>
            <a:spLocks noGrp="1"/>
          </p:cNvSpPr>
          <p:nvPr>
            <p:ph type="title" idx="4294967295"/>
          </p:nvPr>
        </p:nvSpPr>
        <p:spPr>
          <a:xfrm>
            <a:off x="249677" y="671546"/>
            <a:ext cx="3972128" cy="1325563"/>
          </a:xfrm>
        </p:spPr>
        <p:txBody>
          <a:bodyPr/>
          <a:lstStyle/>
          <a:p>
            <a:r>
              <a:rPr lang="en-US" dirty="0"/>
              <a:t>Where Funding Goes - Review</a:t>
            </a:r>
          </a:p>
        </p:txBody>
      </p:sp>
      <p:pic>
        <p:nvPicPr>
          <p:cNvPr id="10" name="Picture 9" descr="table showing all the funds and their FY2026 mill rates">
            <a:extLst>
              <a:ext uri="{FF2B5EF4-FFF2-40B4-BE49-F238E27FC236}">
                <a16:creationId xmlns:a16="http://schemas.microsoft.com/office/drawing/2014/main" id="{DD52DD83-9AEB-C839-73BD-E616C95553D9}"/>
              </a:ext>
            </a:extLst>
          </p:cNvPr>
          <p:cNvPicPr>
            <a:picLocks noChangeAspect="1"/>
          </p:cNvPicPr>
          <p:nvPr/>
        </p:nvPicPr>
        <p:blipFill>
          <a:blip r:embed="rId3"/>
          <a:stretch>
            <a:fillRect/>
          </a:stretch>
        </p:blipFill>
        <p:spPr>
          <a:xfrm>
            <a:off x="4158343" y="400383"/>
            <a:ext cx="3053090" cy="3633226"/>
          </a:xfrm>
          <a:prstGeom prst="rect">
            <a:avLst/>
          </a:prstGeom>
        </p:spPr>
      </p:pic>
      <p:sp>
        <p:nvSpPr>
          <p:cNvPr id="13" name="Rectangle 12" descr="list of funds and their FY2026 mill rates: local option budget, extraordinary growth facility, special liability expense, cost of living, special assessment, capital outlay, and bond and interest">
            <a:extLst>
              <a:ext uri="{FF2B5EF4-FFF2-40B4-BE49-F238E27FC236}">
                <a16:creationId xmlns:a16="http://schemas.microsoft.com/office/drawing/2014/main" id="{156A4513-EE3E-ED7A-3E45-CC03DA5A3490}"/>
              </a:ext>
            </a:extLst>
          </p:cNvPr>
          <p:cNvSpPr/>
          <p:nvPr/>
        </p:nvSpPr>
        <p:spPr>
          <a:xfrm>
            <a:off x="4085771" y="1204686"/>
            <a:ext cx="3193143" cy="2402114"/>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Arrow: Bent 13" descr="arrow pointing from local option budget, extraordinary growth facility, special liability expense, cost of living, special assessment, capital outlay and bond and interest funds to the district map">
            <a:extLst>
              <a:ext uri="{FF2B5EF4-FFF2-40B4-BE49-F238E27FC236}">
                <a16:creationId xmlns:a16="http://schemas.microsoft.com/office/drawing/2014/main" id="{A12794DF-24BE-AB79-B1CA-5BEDAEBB33AD}"/>
              </a:ext>
            </a:extLst>
          </p:cNvPr>
          <p:cNvSpPr/>
          <p:nvPr/>
        </p:nvSpPr>
        <p:spPr>
          <a:xfrm rot="16200000" flipH="1">
            <a:off x="2074656" y="1550130"/>
            <a:ext cx="1206364" cy="2540096"/>
          </a:xfrm>
          <a:prstGeom prst="bentArrow">
            <a:avLst>
              <a:gd name="adj1" fmla="val 10714"/>
              <a:gd name="adj2" fmla="val 25000"/>
              <a:gd name="adj3" fmla="val 25000"/>
              <a:gd name="adj4" fmla="val 4375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6" name="Picture 5" descr="map of the Olathe Public Schools">
            <a:extLst>
              <a:ext uri="{FF2B5EF4-FFF2-40B4-BE49-F238E27FC236}">
                <a16:creationId xmlns:a16="http://schemas.microsoft.com/office/drawing/2014/main" id="{62F5C515-AD5B-9D7C-DD74-563E1BB02BD7}"/>
              </a:ext>
            </a:extLst>
          </p:cNvPr>
          <p:cNvPicPr>
            <a:picLocks noChangeAspect="1"/>
          </p:cNvPicPr>
          <p:nvPr/>
        </p:nvPicPr>
        <p:blipFill>
          <a:blip r:embed="rId4"/>
          <a:stretch>
            <a:fillRect/>
          </a:stretch>
        </p:blipFill>
        <p:spPr>
          <a:xfrm>
            <a:off x="682074" y="3506917"/>
            <a:ext cx="2540097" cy="2591586"/>
          </a:xfrm>
          <a:prstGeom prst="rect">
            <a:avLst/>
          </a:prstGeom>
        </p:spPr>
      </p:pic>
      <p:sp>
        <p:nvSpPr>
          <p:cNvPr id="17" name="TextBox 16">
            <a:extLst>
              <a:ext uri="{FF2B5EF4-FFF2-40B4-BE49-F238E27FC236}">
                <a16:creationId xmlns:a16="http://schemas.microsoft.com/office/drawing/2014/main" id="{817FEC10-BEC2-F1FE-2C39-8546B3FF9334}"/>
              </a:ext>
            </a:extLst>
          </p:cNvPr>
          <p:cNvSpPr txBox="1"/>
          <p:nvPr/>
        </p:nvSpPr>
        <p:spPr>
          <a:xfrm>
            <a:off x="682074" y="6182060"/>
            <a:ext cx="2670726" cy="400110"/>
          </a:xfrm>
          <a:prstGeom prst="rect">
            <a:avLst/>
          </a:prstGeom>
          <a:noFill/>
        </p:spPr>
        <p:txBody>
          <a:bodyPr wrap="square" rtlCol="0">
            <a:spAutoFit/>
          </a:bodyPr>
          <a:lstStyle/>
          <a:p>
            <a:r>
              <a:rPr lang="en-US" sz="2000" dirty="0"/>
              <a:t>Olathe Public Schools</a:t>
            </a:r>
          </a:p>
        </p:txBody>
      </p:sp>
      <p:sp>
        <p:nvSpPr>
          <p:cNvPr id="12" name="Arrow: Bent 11" descr="arrow pointing from the general fund in the chart to the state capitol">
            <a:extLst>
              <a:ext uri="{FF2B5EF4-FFF2-40B4-BE49-F238E27FC236}">
                <a16:creationId xmlns:a16="http://schemas.microsoft.com/office/drawing/2014/main" id="{6CD6CFBF-AC1D-BFE9-96F6-20D7CB96B827}"/>
              </a:ext>
            </a:extLst>
          </p:cNvPr>
          <p:cNvSpPr/>
          <p:nvPr/>
        </p:nvSpPr>
        <p:spPr>
          <a:xfrm rot="5400000">
            <a:off x="7540172" y="711201"/>
            <a:ext cx="2300512" cy="2823029"/>
          </a:xfrm>
          <a:prstGeom prst="bentArrow">
            <a:avLst>
              <a:gd name="adj1" fmla="val 7298"/>
              <a:gd name="adj2" fmla="val 20342"/>
              <a:gd name="adj3" fmla="val 18478"/>
              <a:gd name="adj4" fmla="val 4375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8" name="Picture 7" descr="picture of the state capitol building in Topeka">
            <a:extLst>
              <a:ext uri="{FF2B5EF4-FFF2-40B4-BE49-F238E27FC236}">
                <a16:creationId xmlns:a16="http://schemas.microsoft.com/office/drawing/2014/main" id="{F4EAB29F-2A6A-7CA0-7D9E-1C241AD0BDC6}"/>
              </a:ext>
            </a:extLst>
          </p:cNvPr>
          <p:cNvPicPr>
            <a:picLocks noChangeAspect="1"/>
          </p:cNvPicPr>
          <p:nvPr/>
        </p:nvPicPr>
        <p:blipFill>
          <a:blip r:embed="rId5"/>
          <a:stretch>
            <a:fillRect/>
          </a:stretch>
        </p:blipFill>
        <p:spPr>
          <a:xfrm>
            <a:off x="7757887" y="3423360"/>
            <a:ext cx="3752040" cy="2675144"/>
          </a:xfrm>
          <a:prstGeom prst="rect">
            <a:avLst/>
          </a:prstGeom>
        </p:spPr>
      </p:pic>
      <p:sp>
        <p:nvSpPr>
          <p:cNvPr id="18" name="TextBox 17">
            <a:extLst>
              <a:ext uri="{FF2B5EF4-FFF2-40B4-BE49-F238E27FC236}">
                <a16:creationId xmlns:a16="http://schemas.microsoft.com/office/drawing/2014/main" id="{0C07260B-B49F-E597-21FF-23EB493E8C40}"/>
              </a:ext>
            </a:extLst>
          </p:cNvPr>
          <p:cNvSpPr txBox="1"/>
          <p:nvPr/>
        </p:nvSpPr>
        <p:spPr>
          <a:xfrm>
            <a:off x="8391214" y="6098503"/>
            <a:ext cx="2670726" cy="400110"/>
          </a:xfrm>
          <a:prstGeom prst="rect">
            <a:avLst/>
          </a:prstGeom>
          <a:noFill/>
        </p:spPr>
        <p:txBody>
          <a:bodyPr wrap="square" rtlCol="0">
            <a:spAutoFit/>
          </a:bodyPr>
          <a:lstStyle/>
          <a:p>
            <a:pPr algn="ctr"/>
            <a:r>
              <a:rPr lang="en-US" sz="2000" dirty="0"/>
              <a:t>Topeka</a:t>
            </a:r>
          </a:p>
        </p:txBody>
      </p:sp>
      <p:sp>
        <p:nvSpPr>
          <p:cNvPr id="16" name="Arrow: Left 15" descr="arrow pointing from state capitol back to Olathe district map">
            <a:extLst>
              <a:ext uri="{FF2B5EF4-FFF2-40B4-BE49-F238E27FC236}">
                <a16:creationId xmlns:a16="http://schemas.microsoft.com/office/drawing/2014/main" id="{8EC2FD50-2F43-36DB-0BAC-D1EFA8E3291C}"/>
              </a:ext>
            </a:extLst>
          </p:cNvPr>
          <p:cNvSpPr/>
          <p:nvPr/>
        </p:nvSpPr>
        <p:spPr>
          <a:xfrm>
            <a:off x="3352800" y="4760932"/>
            <a:ext cx="4339771" cy="144897"/>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0327146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131AD1-BB1B-D7AC-0F3E-E2F1E8ADD51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B43B975-A306-639B-6C63-3B0A800A19A4}"/>
              </a:ext>
            </a:extLst>
          </p:cNvPr>
          <p:cNvSpPr>
            <a:spLocks noGrp="1"/>
          </p:cNvSpPr>
          <p:nvPr>
            <p:ph type="title"/>
          </p:nvPr>
        </p:nvSpPr>
        <p:spPr/>
        <p:txBody>
          <a:bodyPr/>
          <a:lstStyle/>
          <a:p>
            <a:r>
              <a:rPr lang="en-US" dirty="0">
                <a:latin typeface="Proxima Nova"/>
              </a:rPr>
              <a:t>Filling the Bucket- Legal Maximum Budget</a:t>
            </a:r>
          </a:p>
        </p:txBody>
      </p:sp>
      <p:pic>
        <p:nvPicPr>
          <p:cNvPr id="4" name="Picture 2" descr="White metal bucket full of money | retireready.com">
            <a:extLst>
              <a:ext uri="{FF2B5EF4-FFF2-40B4-BE49-F238E27FC236}">
                <a16:creationId xmlns:a16="http://schemas.microsoft.com/office/drawing/2014/main" id="{80039A6D-B92D-384F-239E-68382F3C43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233" y="1695242"/>
            <a:ext cx="3946573" cy="3946573"/>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F9906BF0-44B7-CA54-0B5A-E0C1289AC5FA}"/>
              </a:ext>
            </a:extLst>
          </p:cNvPr>
          <p:cNvSpPr txBox="1"/>
          <p:nvPr/>
        </p:nvSpPr>
        <p:spPr>
          <a:xfrm>
            <a:off x="1639229" y="3791565"/>
            <a:ext cx="1491524" cy="369332"/>
          </a:xfrm>
          <a:prstGeom prst="rect">
            <a:avLst/>
          </a:prstGeom>
          <a:noFill/>
        </p:spPr>
        <p:txBody>
          <a:bodyPr wrap="square" rtlCol="0">
            <a:spAutoFit/>
          </a:bodyPr>
          <a:lstStyle/>
          <a:p>
            <a:r>
              <a:rPr lang="en-US" b="1" dirty="0">
                <a:solidFill>
                  <a:srgbClr val="002060"/>
                </a:solidFill>
              </a:rPr>
              <a:t>OPERATING</a:t>
            </a:r>
          </a:p>
        </p:txBody>
      </p:sp>
      <p:sp>
        <p:nvSpPr>
          <p:cNvPr id="2" name="Title 1">
            <a:extLst>
              <a:ext uri="{FF2B5EF4-FFF2-40B4-BE49-F238E27FC236}">
                <a16:creationId xmlns:a16="http://schemas.microsoft.com/office/drawing/2014/main" id="{CCD84526-9265-53A0-2BF2-C83A61B69250}"/>
              </a:ext>
            </a:extLst>
          </p:cNvPr>
          <p:cNvSpPr>
            <a:spLocks noGrp="1"/>
          </p:cNvSpPr>
          <p:nvPr>
            <p:ph idx="1"/>
          </p:nvPr>
        </p:nvSpPr>
        <p:spPr>
          <a:xfrm>
            <a:off x="3836019" y="2293976"/>
            <a:ext cx="7891747" cy="3850346"/>
          </a:xfrm>
        </p:spPr>
        <p:txBody>
          <a:bodyPr>
            <a:normAutofit/>
          </a:bodyPr>
          <a:lstStyle/>
          <a:p>
            <a:pPr marL="0" indent="0">
              <a:buNone/>
            </a:pPr>
            <a:r>
              <a:rPr lang="en-US" dirty="0"/>
              <a:t>   Enrollment x BASE</a:t>
            </a:r>
            <a:br>
              <a:rPr lang="en-US" dirty="0"/>
            </a:br>
            <a:r>
              <a:rPr lang="en-US" dirty="0"/>
              <a:t>+ Student Weightings </a:t>
            </a:r>
            <a:r>
              <a:rPr lang="en-US" sz="1200" dirty="0"/>
              <a:t>(High enrollment, Bilingual, CTE, At- risk, High-density at-risk)</a:t>
            </a:r>
            <a:br>
              <a:rPr lang="en-US" sz="1800" dirty="0"/>
            </a:br>
            <a:r>
              <a:rPr lang="en-US" u="sng" dirty="0"/>
              <a:t>+ Other Funding Weightings</a:t>
            </a:r>
            <a:r>
              <a:rPr lang="en-US" dirty="0"/>
              <a:t> </a:t>
            </a:r>
            <a:r>
              <a:rPr lang="en-US" sz="1200" dirty="0"/>
              <a:t>(Transportation, BOTA, Special Education, COLA) </a:t>
            </a:r>
            <a:br>
              <a:rPr lang="en-US" sz="1200" dirty="0"/>
            </a:br>
            <a:r>
              <a:rPr lang="en-US" sz="1800" dirty="0"/>
              <a:t>    </a:t>
            </a:r>
            <a:br>
              <a:rPr lang="en-US" sz="1800" dirty="0"/>
            </a:br>
            <a:r>
              <a:rPr lang="en-US" dirty="0"/>
              <a:t> </a:t>
            </a:r>
            <a:r>
              <a:rPr lang="en-US" dirty="0">
                <a:solidFill>
                  <a:schemeClr val="accent1">
                    <a:lumMod val="75000"/>
                  </a:schemeClr>
                </a:solidFill>
              </a:rPr>
              <a:t>General Fund Legal Max Budget </a:t>
            </a:r>
            <a:br>
              <a:rPr lang="en-US" dirty="0"/>
            </a:br>
            <a:r>
              <a:rPr lang="en-US" u="sng" dirty="0"/>
              <a:t>x  33%</a:t>
            </a:r>
            <a:br>
              <a:rPr lang="en-US" u="sng" dirty="0"/>
            </a:br>
            <a:r>
              <a:rPr lang="en-US" sz="1800" dirty="0"/>
              <a:t> </a:t>
            </a:r>
            <a:br>
              <a:rPr lang="en-US" dirty="0"/>
            </a:br>
            <a:r>
              <a:rPr lang="en-US" dirty="0"/>
              <a:t>  </a:t>
            </a:r>
            <a:r>
              <a:rPr lang="en-US" dirty="0">
                <a:solidFill>
                  <a:schemeClr val="accent1">
                    <a:lumMod val="75000"/>
                  </a:schemeClr>
                </a:solidFill>
              </a:rPr>
              <a:t>Local Option Budget Legal Max</a:t>
            </a:r>
          </a:p>
        </p:txBody>
      </p:sp>
      <p:sp>
        <p:nvSpPr>
          <p:cNvPr id="5" name="TextBox 4">
            <a:extLst>
              <a:ext uri="{FF2B5EF4-FFF2-40B4-BE49-F238E27FC236}">
                <a16:creationId xmlns:a16="http://schemas.microsoft.com/office/drawing/2014/main" id="{80BB6099-874C-B097-BE00-41AAC9F107BB}"/>
              </a:ext>
            </a:extLst>
          </p:cNvPr>
          <p:cNvSpPr txBox="1"/>
          <p:nvPr/>
        </p:nvSpPr>
        <p:spPr>
          <a:xfrm rot="19775790">
            <a:off x="8505467" y="4649341"/>
            <a:ext cx="3128789" cy="830997"/>
          </a:xfrm>
          <a:prstGeom prst="rect">
            <a:avLst/>
          </a:prstGeom>
          <a:noFill/>
        </p:spPr>
        <p:txBody>
          <a:bodyPr wrap="square" rtlCol="0">
            <a:spAutoFit/>
          </a:bodyPr>
          <a:lstStyle/>
          <a:p>
            <a:r>
              <a:rPr lang="en-US" sz="4800" dirty="0">
                <a:solidFill>
                  <a:srgbClr val="FF0000"/>
                </a:solidFill>
                <a:latin typeface="Proxima Nova"/>
              </a:rPr>
              <a:t>NO MORE!</a:t>
            </a:r>
          </a:p>
        </p:txBody>
      </p:sp>
    </p:spTree>
    <p:extLst>
      <p:ext uri="{BB962C8B-B14F-4D97-AF65-F5344CB8AC3E}">
        <p14:creationId xmlns:p14="http://schemas.microsoft.com/office/powerpoint/2010/main" val="4063044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 grpId="0" build="p"/>
      <p:bldP spid="5"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1F44D92-A492-4CAC-89F7-1FBF07D29921}"/>
              </a:ext>
            </a:extLst>
          </p:cNvPr>
          <p:cNvSpPr>
            <a:spLocks noGrp="1"/>
          </p:cNvSpPr>
          <p:nvPr>
            <p:ph type="title"/>
          </p:nvPr>
        </p:nvSpPr>
        <p:spPr/>
        <p:txBody>
          <a:bodyPr/>
          <a:lstStyle/>
          <a:p>
            <a:r>
              <a:rPr lang="en-US" dirty="0">
                <a:latin typeface="Proxima Nova"/>
              </a:rPr>
              <a:t>Emptying the Bucket(s)</a:t>
            </a:r>
          </a:p>
        </p:txBody>
      </p:sp>
      <p:pic>
        <p:nvPicPr>
          <p:cNvPr id="4" name="Picture 3" descr="hand drawn pie chart">
            <a:extLst>
              <a:ext uri="{FF2B5EF4-FFF2-40B4-BE49-F238E27FC236}">
                <a16:creationId xmlns:a16="http://schemas.microsoft.com/office/drawing/2014/main" id="{91BA28BC-C57F-4180-9305-1081C05A8DE2}"/>
              </a:ext>
            </a:extLst>
          </p:cNvPr>
          <p:cNvPicPr>
            <a:picLocks noChangeAspect="1"/>
          </p:cNvPicPr>
          <p:nvPr/>
        </p:nvPicPr>
        <p:blipFill>
          <a:blip r:embed="rId3">
            <a:extLst>
              <a:ext uri="{BEBA8EAE-BF5A-486C-A8C5-ECC9F3942E4B}">
                <a14:imgProps xmlns:a14="http://schemas.microsoft.com/office/drawing/2010/main">
                  <a14:imgLayer r:embed="rId4">
                    <a14:imgEffect>
                      <a14:artisticPencilGrayscale/>
                    </a14:imgEffect>
                  </a14:imgLayer>
                </a14:imgProps>
              </a:ext>
            </a:extLst>
          </a:blip>
          <a:stretch>
            <a:fillRect/>
          </a:stretch>
        </p:blipFill>
        <p:spPr>
          <a:xfrm>
            <a:off x="838200" y="1447992"/>
            <a:ext cx="5802717" cy="4386480"/>
          </a:xfrm>
          <a:prstGeom prst="rect">
            <a:avLst/>
          </a:prstGeom>
        </p:spPr>
      </p:pic>
      <p:pic>
        <p:nvPicPr>
          <p:cNvPr id="6146" name="Picture 2" descr="Bucket Of Money Stock Photos, Pictures &amp; Royalty-Free Images - iStock">
            <a:extLst>
              <a:ext uri="{FF2B5EF4-FFF2-40B4-BE49-F238E27FC236}">
                <a16:creationId xmlns:a16="http://schemas.microsoft.com/office/drawing/2014/main" id="{A9768819-FFF0-41C0-8855-7BDB83746D3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71139" y="1437441"/>
            <a:ext cx="5254576" cy="47565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511891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1F44D92-A492-4CAC-89F7-1FBF07D29921}"/>
              </a:ext>
            </a:extLst>
          </p:cNvPr>
          <p:cNvSpPr>
            <a:spLocks noGrp="1"/>
          </p:cNvSpPr>
          <p:nvPr>
            <p:ph type="title"/>
          </p:nvPr>
        </p:nvSpPr>
        <p:spPr/>
        <p:txBody>
          <a:bodyPr/>
          <a:lstStyle/>
          <a:p>
            <a:r>
              <a:rPr lang="en-US" dirty="0">
                <a:latin typeface="Proxima Nova"/>
              </a:rPr>
              <a:t>Emptying the Bucket(s) - Percentages</a:t>
            </a:r>
          </a:p>
        </p:txBody>
      </p:sp>
      <p:grpSp>
        <p:nvGrpSpPr>
          <p:cNvPr id="6" name="Group 5" descr="Bucket of money depicting the operating fund">
            <a:extLst>
              <a:ext uri="{FF2B5EF4-FFF2-40B4-BE49-F238E27FC236}">
                <a16:creationId xmlns:a16="http://schemas.microsoft.com/office/drawing/2014/main" id="{4558666E-6680-9197-0D29-ED7B46C8CA82}"/>
              </a:ext>
            </a:extLst>
          </p:cNvPr>
          <p:cNvGrpSpPr/>
          <p:nvPr/>
        </p:nvGrpSpPr>
        <p:grpSpPr>
          <a:xfrm>
            <a:off x="731744" y="1483193"/>
            <a:ext cx="4720610" cy="4763493"/>
            <a:chOff x="731744" y="1483193"/>
            <a:chExt cx="4720610" cy="4763493"/>
          </a:xfrm>
        </p:grpSpPr>
        <p:pic>
          <p:nvPicPr>
            <p:cNvPr id="4" name="Picture 2" descr="White metal bucket full of money | retireready.com">
              <a:extLst>
                <a:ext uri="{FF2B5EF4-FFF2-40B4-BE49-F238E27FC236}">
                  <a16:creationId xmlns:a16="http://schemas.microsoft.com/office/drawing/2014/main" id="{4AB6BEDD-D0B9-4DAD-A734-34A1826A78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744" y="1483193"/>
              <a:ext cx="4720610" cy="476349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45DFDA6-B5B5-9D56-7162-A5D7692772CD}"/>
                </a:ext>
              </a:extLst>
            </p:cNvPr>
            <p:cNvSpPr txBox="1"/>
            <p:nvPr/>
          </p:nvSpPr>
          <p:spPr>
            <a:xfrm>
              <a:off x="2297150" y="4181858"/>
              <a:ext cx="1480373" cy="369332"/>
            </a:xfrm>
            <a:prstGeom prst="rect">
              <a:avLst/>
            </a:prstGeom>
            <a:noFill/>
          </p:spPr>
          <p:txBody>
            <a:bodyPr wrap="square" rtlCol="0">
              <a:spAutoFit/>
            </a:bodyPr>
            <a:lstStyle/>
            <a:p>
              <a:r>
                <a:rPr lang="en-US" b="1" dirty="0">
                  <a:solidFill>
                    <a:srgbClr val="002060"/>
                  </a:solidFill>
                </a:rPr>
                <a:t>OPERATING</a:t>
              </a:r>
            </a:p>
          </p:txBody>
        </p:sp>
      </p:grpSp>
      <p:pic>
        <p:nvPicPr>
          <p:cNvPr id="5" name="Picture 4" descr="table showing line items of the budget: instruction, student support services and instructional support; general administration; school administration; operations and maintenance; transportation; other support services; food services; and community and adult services">
            <a:extLst>
              <a:ext uri="{FF2B5EF4-FFF2-40B4-BE49-F238E27FC236}">
                <a16:creationId xmlns:a16="http://schemas.microsoft.com/office/drawing/2014/main" id="{168A153A-A1AD-424D-911E-6E4C669DA715}"/>
              </a:ext>
            </a:extLst>
          </p:cNvPr>
          <p:cNvPicPr>
            <a:picLocks noChangeAspect="1"/>
          </p:cNvPicPr>
          <p:nvPr/>
        </p:nvPicPr>
        <p:blipFill>
          <a:blip r:embed="rId4"/>
          <a:stretch>
            <a:fillRect/>
          </a:stretch>
        </p:blipFill>
        <p:spPr>
          <a:xfrm>
            <a:off x="4955051" y="1795527"/>
            <a:ext cx="6772716" cy="3992660"/>
          </a:xfrm>
          <a:prstGeom prst="rect">
            <a:avLst/>
          </a:prstGeom>
        </p:spPr>
      </p:pic>
    </p:spTree>
    <p:extLst>
      <p:ext uri="{BB962C8B-B14F-4D97-AF65-F5344CB8AC3E}">
        <p14:creationId xmlns:p14="http://schemas.microsoft.com/office/powerpoint/2010/main" val="103161493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C7F90D-BE0E-69EE-08B8-B5CB621BE1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21D336-4057-4664-9AF3-C9DC433472C8}"/>
              </a:ext>
            </a:extLst>
          </p:cNvPr>
          <p:cNvSpPr>
            <a:spLocks noGrp="1"/>
          </p:cNvSpPr>
          <p:nvPr>
            <p:ph type="title" idx="4294967295"/>
          </p:nvPr>
        </p:nvSpPr>
        <p:spPr/>
        <p:txBody>
          <a:bodyPr>
            <a:normAutofit/>
          </a:bodyPr>
          <a:lstStyle/>
          <a:p>
            <a:r>
              <a:rPr lang="en-US" sz="5400" b="1" dirty="0"/>
              <a:t>The Impact</a:t>
            </a:r>
          </a:p>
        </p:txBody>
      </p:sp>
      <p:sp>
        <p:nvSpPr>
          <p:cNvPr id="8" name="TextBox 7">
            <a:extLst>
              <a:ext uri="{FF2B5EF4-FFF2-40B4-BE49-F238E27FC236}">
                <a16:creationId xmlns:a16="http://schemas.microsoft.com/office/drawing/2014/main" id="{B866A77C-157E-182C-BFE3-2C880974FA7E}"/>
              </a:ext>
            </a:extLst>
          </p:cNvPr>
          <p:cNvSpPr txBox="1"/>
          <p:nvPr/>
        </p:nvSpPr>
        <p:spPr>
          <a:xfrm>
            <a:off x="283431" y="2029522"/>
            <a:ext cx="4620688" cy="2862322"/>
          </a:xfrm>
          <a:prstGeom prst="rect">
            <a:avLst/>
          </a:prstGeom>
          <a:noFill/>
        </p:spPr>
        <p:txBody>
          <a:bodyPr wrap="square" rtlCol="0">
            <a:spAutoFit/>
          </a:bodyPr>
          <a:lstStyle/>
          <a:p>
            <a:pPr algn="r"/>
            <a:r>
              <a:rPr lang="en-US" sz="3600" b="1" dirty="0">
                <a:solidFill>
                  <a:srgbClr val="102D45"/>
                </a:solidFill>
                <a:latin typeface="Proxima Nova"/>
              </a:rPr>
              <a:t>The Impact of the State Legislature’s </a:t>
            </a:r>
            <a:r>
              <a:rPr lang="en-US" sz="3600" b="1" u="sng" dirty="0">
                <a:solidFill>
                  <a:srgbClr val="102D45"/>
                </a:solidFill>
                <a:latin typeface="Proxima Nova"/>
              </a:rPr>
              <a:t>Choice </a:t>
            </a:r>
            <a:r>
              <a:rPr lang="en-US" sz="3600" b="1" dirty="0">
                <a:solidFill>
                  <a:srgbClr val="102D45"/>
                </a:solidFill>
                <a:latin typeface="Proxima Nova"/>
              </a:rPr>
              <a:t>Not to Fully Fund Special Education</a:t>
            </a:r>
          </a:p>
        </p:txBody>
      </p:sp>
      <p:sp>
        <p:nvSpPr>
          <p:cNvPr id="43" name="TextBox 42">
            <a:extLst>
              <a:ext uri="{FF2B5EF4-FFF2-40B4-BE49-F238E27FC236}">
                <a16:creationId xmlns:a16="http://schemas.microsoft.com/office/drawing/2014/main" id="{FFDF5197-A441-2AC8-E506-2C99E9AFBAA9}"/>
              </a:ext>
            </a:extLst>
          </p:cNvPr>
          <p:cNvSpPr txBox="1"/>
          <p:nvPr/>
        </p:nvSpPr>
        <p:spPr>
          <a:xfrm>
            <a:off x="6016618" y="900320"/>
            <a:ext cx="3960251" cy="338554"/>
          </a:xfrm>
          <a:prstGeom prst="rect">
            <a:avLst/>
          </a:prstGeom>
          <a:noFill/>
        </p:spPr>
        <p:txBody>
          <a:bodyPr wrap="none" rtlCol="0">
            <a:spAutoFit/>
          </a:bodyPr>
          <a:lstStyle/>
          <a:p>
            <a:pPr algn="ctr"/>
            <a:r>
              <a:rPr lang="en-US" sz="1600" b="1" dirty="0"/>
              <a:t>TOTAL FUNDS INCREASE OVER 10 YEARS</a:t>
            </a:r>
          </a:p>
        </p:txBody>
      </p:sp>
      <p:sp>
        <p:nvSpPr>
          <p:cNvPr id="38" name="Rectangle 37">
            <a:extLst>
              <a:ext uri="{FF2B5EF4-FFF2-40B4-BE49-F238E27FC236}">
                <a16:creationId xmlns:a16="http://schemas.microsoft.com/office/drawing/2014/main" id="{87B151FE-9367-5FDF-C037-CCA1650EA2D3}"/>
              </a:ext>
            </a:extLst>
          </p:cNvPr>
          <p:cNvSpPr/>
          <p:nvPr/>
        </p:nvSpPr>
        <p:spPr>
          <a:xfrm>
            <a:off x="6375807" y="1273138"/>
            <a:ext cx="3287854" cy="990476"/>
          </a:xfrm>
          <a:prstGeom prst="rect">
            <a:avLst/>
          </a:prstGeom>
          <a:solidFill>
            <a:srgbClr val="5DA170"/>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3600" b="1" dirty="0">
                <a:solidFill>
                  <a:schemeClr val="tx1"/>
                </a:solidFill>
              </a:rPr>
              <a:t>+$51.4 M</a:t>
            </a:r>
            <a:br>
              <a:rPr lang="en-US" sz="3600" b="1" dirty="0">
                <a:solidFill>
                  <a:schemeClr val="tx1"/>
                </a:solidFill>
              </a:rPr>
            </a:br>
            <a:r>
              <a:rPr lang="en-US" sz="1200" i="1" dirty="0">
                <a:solidFill>
                  <a:schemeClr val="tx1"/>
                </a:solidFill>
              </a:rPr>
              <a:t>   $5.15M Per Year Average</a:t>
            </a:r>
          </a:p>
        </p:txBody>
      </p:sp>
      <p:sp>
        <p:nvSpPr>
          <p:cNvPr id="55" name="Rectangle 54">
            <a:extLst>
              <a:ext uri="{FF2B5EF4-FFF2-40B4-BE49-F238E27FC236}">
                <a16:creationId xmlns:a16="http://schemas.microsoft.com/office/drawing/2014/main" id="{0D684467-1F50-8E95-036F-4F18C23DF5DD}"/>
              </a:ext>
            </a:extLst>
          </p:cNvPr>
          <p:cNvSpPr/>
          <p:nvPr/>
        </p:nvSpPr>
        <p:spPr>
          <a:xfrm>
            <a:off x="6375806" y="2263614"/>
            <a:ext cx="2123720" cy="990476"/>
          </a:xfrm>
          <a:prstGeom prst="rect">
            <a:avLst/>
          </a:prstGeom>
          <a:solidFill>
            <a:srgbClr val="102D45"/>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b="1" dirty="0"/>
              <a:t>+$35.9M</a:t>
            </a:r>
          </a:p>
          <a:p>
            <a:pPr algn="ctr"/>
            <a:r>
              <a:rPr lang="en-US" sz="1200" b="1" dirty="0"/>
              <a:t>General Budget</a:t>
            </a:r>
          </a:p>
        </p:txBody>
      </p:sp>
      <p:sp>
        <p:nvSpPr>
          <p:cNvPr id="35" name="Rectangle 34">
            <a:extLst>
              <a:ext uri="{FF2B5EF4-FFF2-40B4-BE49-F238E27FC236}">
                <a16:creationId xmlns:a16="http://schemas.microsoft.com/office/drawing/2014/main" id="{CAFD355E-347E-95A1-FE4B-787237CD5E76}"/>
              </a:ext>
            </a:extLst>
          </p:cNvPr>
          <p:cNvSpPr/>
          <p:nvPr/>
        </p:nvSpPr>
        <p:spPr>
          <a:xfrm>
            <a:off x="8506913" y="2263614"/>
            <a:ext cx="1159634" cy="990476"/>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b="1" dirty="0">
                <a:solidFill>
                  <a:schemeClr val="tx1"/>
                </a:solidFill>
              </a:rPr>
              <a:t>      +$15.5M</a:t>
            </a:r>
          </a:p>
          <a:p>
            <a:pPr algn="ctr"/>
            <a:r>
              <a:rPr lang="en-US" b="1" dirty="0">
                <a:solidFill>
                  <a:schemeClr val="tx1"/>
                </a:solidFill>
              </a:rPr>
              <a:t>SPED</a:t>
            </a:r>
          </a:p>
        </p:txBody>
      </p:sp>
      <p:pic>
        <p:nvPicPr>
          <p:cNvPr id="7" name="Graphic 6" descr="Lock with solid fill">
            <a:extLst>
              <a:ext uri="{FF2B5EF4-FFF2-40B4-BE49-F238E27FC236}">
                <a16:creationId xmlns:a16="http://schemas.microsoft.com/office/drawing/2014/main" id="{D964E8FC-F0A1-7A89-BECA-A8D1808BDF1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334109" y="2296704"/>
            <a:ext cx="339825" cy="339825"/>
          </a:xfrm>
          <a:prstGeom prst="rect">
            <a:avLst/>
          </a:prstGeom>
        </p:spPr>
      </p:pic>
      <p:sp>
        <p:nvSpPr>
          <p:cNvPr id="10" name="TextBox 9">
            <a:extLst>
              <a:ext uri="{FF2B5EF4-FFF2-40B4-BE49-F238E27FC236}">
                <a16:creationId xmlns:a16="http://schemas.microsoft.com/office/drawing/2014/main" id="{3B587C88-4CE7-7542-F87D-4CC8D1922B5B}"/>
              </a:ext>
            </a:extLst>
          </p:cNvPr>
          <p:cNvSpPr txBox="1"/>
          <p:nvPr/>
        </p:nvSpPr>
        <p:spPr>
          <a:xfrm>
            <a:off x="5709393" y="3291406"/>
            <a:ext cx="4620689" cy="338554"/>
          </a:xfrm>
          <a:prstGeom prst="rect">
            <a:avLst/>
          </a:prstGeom>
          <a:noFill/>
        </p:spPr>
        <p:txBody>
          <a:bodyPr wrap="none" rtlCol="0">
            <a:spAutoFit/>
          </a:bodyPr>
          <a:lstStyle/>
          <a:p>
            <a:pPr algn="ctr"/>
            <a:r>
              <a:rPr lang="en-US" sz="1600" b="1" dirty="0"/>
              <a:t>TOTAL EXPENDITURE INCREASE OVER 10 YEARS</a:t>
            </a:r>
          </a:p>
        </p:txBody>
      </p:sp>
      <p:sp>
        <p:nvSpPr>
          <p:cNvPr id="46" name="Rectangle 45">
            <a:extLst>
              <a:ext uri="{FF2B5EF4-FFF2-40B4-BE49-F238E27FC236}">
                <a16:creationId xmlns:a16="http://schemas.microsoft.com/office/drawing/2014/main" id="{285C7962-436B-2F17-2863-BB149644C4CF}"/>
              </a:ext>
            </a:extLst>
          </p:cNvPr>
          <p:cNvSpPr/>
          <p:nvPr/>
        </p:nvSpPr>
        <p:spPr>
          <a:xfrm>
            <a:off x="6375809" y="3606598"/>
            <a:ext cx="1164134" cy="990476"/>
          </a:xfrm>
          <a:prstGeom prst="rect">
            <a:avLst/>
          </a:prstGeom>
          <a:solidFill>
            <a:srgbClr val="5DA170"/>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2000" b="1" dirty="0">
                <a:solidFill>
                  <a:schemeClr val="tx1"/>
                </a:solidFill>
              </a:rPr>
              <a:t>+$14.0</a:t>
            </a:r>
          </a:p>
          <a:p>
            <a:pPr algn="ctr"/>
            <a:r>
              <a:rPr lang="en-US" sz="1200" b="1" dirty="0">
                <a:solidFill>
                  <a:schemeClr val="tx1"/>
                </a:solidFill>
              </a:rPr>
              <a:t>General Budget</a:t>
            </a:r>
          </a:p>
        </p:txBody>
      </p:sp>
      <p:sp>
        <p:nvSpPr>
          <p:cNvPr id="42" name="Rectangle 41">
            <a:extLst>
              <a:ext uri="{FF2B5EF4-FFF2-40B4-BE49-F238E27FC236}">
                <a16:creationId xmlns:a16="http://schemas.microsoft.com/office/drawing/2014/main" id="{01BD4B5A-F2CD-4654-D4B3-5B768B2BA90B}"/>
              </a:ext>
            </a:extLst>
          </p:cNvPr>
          <p:cNvSpPr/>
          <p:nvPr/>
        </p:nvSpPr>
        <p:spPr>
          <a:xfrm>
            <a:off x="7539941" y="3606598"/>
            <a:ext cx="2123720" cy="990476"/>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400" b="1" dirty="0">
                <a:solidFill>
                  <a:schemeClr val="bg1"/>
                </a:solidFill>
              </a:rPr>
              <a:t>+$37.4M</a:t>
            </a:r>
          </a:p>
          <a:p>
            <a:pPr algn="ctr"/>
            <a:r>
              <a:rPr lang="en-US" sz="1200" b="1" dirty="0">
                <a:solidFill>
                  <a:schemeClr val="bg1"/>
                </a:solidFill>
              </a:rPr>
              <a:t>SPED COST INCREASE</a:t>
            </a:r>
          </a:p>
        </p:txBody>
      </p:sp>
      <p:pic>
        <p:nvPicPr>
          <p:cNvPr id="11" name="Graphic 10" descr="Lock with solid fill">
            <a:extLst>
              <a:ext uri="{FF2B5EF4-FFF2-40B4-BE49-F238E27FC236}">
                <a16:creationId xmlns:a16="http://schemas.microsoft.com/office/drawing/2014/main" id="{FD0EE33C-5E1B-4464-5416-FBE3E175647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318932" y="3683888"/>
            <a:ext cx="339825" cy="339825"/>
          </a:xfrm>
          <a:prstGeom prst="rect">
            <a:avLst/>
          </a:prstGeom>
        </p:spPr>
      </p:pic>
      <p:sp>
        <p:nvSpPr>
          <p:cNvPr id="53" name="Rectangle 52">
            <a:extLst>
              <a:ext uri="{FF2B5EF4-FFF2-40B4-BE49-F238E27FC236}">
                <a16:creationId xmlns:a16="http://schemas.microsoft.com/office/drawing/2014/main" id="{56BF8AFA-5DC9-E650-AA06-7128FD9EB636}"/>
              </a:ext>
              <a:ext uri="{C183D7F6-B498-43B3-948B-1728B52AA6E4}">
                <adec:decorative xmlns:adec="http://schemas.microsoft.com/office/drawing/2017/decorative" val="1"/>
              </a:ext>
            </a:extLst>
          </p:cNvPr>
          <p:cNvSpPr/>
          <p:nvPr/>
        </p:nvSpPr>
        <p:spPr>
          <a:xfrm>
            <a:off x="5709393" y="4743240"/>
            <a:ext cx="4620689" cy="1705078"/>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51" name="TextBox 50">
            <a:extLst>
              <a:ext uri="{FF2B5EF4-FFF2-40B4-BE49-F238E27FC236}">
                <a16:creationId xmlns:a16="http://schemas.microsoft.com/office/drawing/2014/main" id="{9F0BAF57-0F2C-337B-E4FD-3670C4042406}"/>
              </a:ext>
            </a:extLst>
          </p:cNvPr>
          <p:cNvSpPr txBox="1"/>
          <p:nvPr/>
        </p:nvSpPr>
        <p:spPr>
          <a:xfrm>
            <a:off x="7029172" y="4771758"/>
            <a:ext cx="1935145" cy="646331"/>
          </a:xfrm>
          <a:prstGeom prst="rect">
            <a:avLst/>
          </a:prstGeom>
          <a:noFill/>
        </p:spPr>
        <p:txBody>
          <a:bodyPr wrap="none" rtlCol="0">
            <a:spAutoFit/>
          </a:bodyPr>
          <a:lstStyle/>
          <a:p>
            <a:r>
              <a:rPr lang="en-US" sz="3600" b="1" dirty="0"/>
              <a:t>+$14.0M</a:t>
            </a:r>
          </a:p>
        </p:txBody>
      </p:sp>
      <p:sp>
        <p:nvSpPr>
          <p:cNvPr id="52" name="TextBox 51">
            <a:extLst>
              <a:ext uri="{FF2B5EF4-FFF2-40B4-BE49-F238E27FC236}">
                <a16:creationId xmlns:a16="http://schemas.microsoft.com/office/drawing/2014/main" id="{5C74C788-A8E2-6DF7-971B-BA8BEE844324}"/>
              </a:ext>
            </a:extLst>
          </p:cNvPr>
          <p:cNvSpPr txBox="1"/>
          <p:nvPr/>
        </p:nvSpPr>
        <p:spPr>
          <a:xfrm>
            <a:off x="7061315" y="5352781"/>
            <a:ext cx="1974451" cy="307777"/>
          </a:xfrm>
          <a:prstGeom prst="rect">
            <a:avLst/>
          </a:prstGeom>
          <a:noFill/>
        </p:spPr>
        <p:txBody>
          <a:bodyPr wrap="none" rtlCol="0">
            <a:spAutoFit/>
          </a:bodyPr>
          <a:lstStyle/>
          <a:p>
            <a:r>
              <a:rPr lang="en-US" sz="1400" i="1" dirty="0"/>
              <a:t>$1.4M Per Year Average</a:t>
            </a:r>
          </a:p>
        </p:txBody>
      </p:sp>
      <p:sp>
        <p:nvSpPr>
          <p:cNvPr id="47" name="TextBox 46">
            <a:extLst>
              <a:ext uri="{FF2B5EF4-FFF2-40B4-BE49-F238E27FC236}">
                <a16:creationId xmlns:a16="http://schemas.microsoft.com/office/drawing/2014/main" id="{F0AED27B-0ADC-F86B-6B54-247AEB248453}"/>
              </a:ext>
            </a:extLst>
          </p:cNvPr>
          <p:cNvSpPr txBox="1"/>
          <p:nvPr/>
        </p:nvSpPr>
        <p:spPr>
          <a:xfrm>
            <a:off x="5685569" y="5679441"/>
            <a:ext cx="4668329" cy="646331"/>
          </a:xfrm>
          <a:prstGeom prst="rect">
            <a:avLst/>
          </a:prstGeom>
          <a:noFill/>
        </p:spPr>
        <p:txBody>
          <a:bodyPr wrap="none" rtlCol="0">
            <a:spAutoFit/>
          </a:bodyPr>
          <a:lstStyle/>
          <a:p>
            <a:pPr algn="ctr"/>
            <a:r>
              <a:rPr lang="en-US" b="1" dirty="0"/>
              <a:t>TOTAL ADDITIONAL (NON-SPED) </a:t>
            </a:r>
          </a:p>
          <a:p>
            <a:pPr algn="ctr"/>
            <a:r>
              <a:rPr lang="en-US" b="1" dirty="0"/>
              <a:t>BUDGET FUNDS INCREASE OVER 10 YEARS</a:t>
            </a:r>
          </a:p>
        </p:txBody>
      </p:sp>
    </p:spTree>
    <p:extLst>
      <p:ext uri="{BB962C8B-B14F-4D97-AF65-F5344CB8AC3E}">
        <p14:creationId xmlns:p14="http://schemas.microsoft.com/office/powerpoint/2010/main" val="2656419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7"/>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38" grpId="0" animBg="1"/>
      <p:bldP spid="55" grpId="0" animBg="1"/>
      <p:bldP spid="35" grpId="0" animBg="1"/>
      <p:bldP spid="10" grpId="0"/>
      <p:bldP spid="46" grpId="0" animBg="1"/>
      <p:bldP spid="42" grpId="0" animBg="1"/>
      <p:bldP spid="53" grpId="0" animBg="1"/>
      <p:bldP spid="51" grpId="0"/>
      <p:bldP spid="52" grpId="0"/>
      <p:bldP spid="47"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sp>
        <p:nvSpPr>
          <p:cNvPr id="3" name="Title 2">
            <a:extLst>
              <a:ext uri="{FF2B5EF4-FFF2-40B4-BE49-F238E27FC236}">
                <a16:creationId xmlns:a16="http://schemas.microsoft.com/office/drawing/2014/main" id="{38A31441-4146-4782-A7D9-4ABF12834FB8}"/>
              </a:ext>
            </a:extLst>
          </p:cNvPr>
          <p:cNvSpPr>
            <a:spLocks noGrp="1"/>
          </p:cNvSpPr>
          <p:nvPr>
            <p:ph type="title" idx="4294967295"/>
          </p:nvPr>
        </p:nvSpPr>
        <p:spPr/>
        <p:txBody>
          <a:bodyPr/>
          <a:lstStyle/>
          <a:p>
            <a:r>
              <a:rPr lang="en-US" dirty="0"/>
              <a:t>Expenses Outpace Funding</a:t>
            </a:r>
          </a:p>
        </p:txBody>
      </p:sp>
      <p:sp>
        <p:nvSpPr>
          <p:cNvPr id="2" name="Rectangle 1">
            <a:extLst>
              <a:ext uri="{FF2B5EF4-FFF2-40B4-BE49-F238E27FC236}">
                <a16:creationId xmlns:a16="http://schemas.microsoft.com/office/drawing/2014/main" id="{23E93C1D-2FA4-8899-C02E-D7DFCC3E7937}"/>
              </a:ext>
            </a:extLst>
          </p:cNvPr>
          <p:cNvSpPr/>
          <p:nvPr/>
        </p:nvSpPr>
        <p:spPr>
          <a:xfrm>
            <a:off x="2442633" y="1687132"/>
            <a:ext cx="2605884" cy="927279"/>
          </a:xfrm>
          <a:prstGeom prst="rect">
            <a:avLst/>
          </a:prstGeom>
          <a:solidFill>
            <a:srgbClr val="5DA170"/>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3600" b="1" dirty="0">
                <a:solidFill>
                  <a:schemeClr val="tx1"/>
                </a:solidFill>
              </a:rPr>
              <a:t>+$14.0 M</a:t>
            </a:r>
          </a:p>
        </p:txBody>
      </p:sp>
      <p:sp>
        <p:nvSpPr>
          <p:cNvPr id="374" name="Google Shape;374;p22"/>
          <p:cNvSpPr txBox="1"/>
          <p:nvPr/>
        </p:nvSpPr>
        <p:spPr>
          <a:xfrm>
            <a:off x="2442633" y="2286488"/>
            <a:ext cx="7783191" cy="2030914"/>
          </a:xfrm>
          <a:prstGeom prst="rect">
            <a:avLst/>
          </a:prstGeom>
          <a:noFill/>
          <a:ln>
            <a:noFill/>
          </a:ln>
        </p:spPr>
        <p:txBody>
          <a:bodyPr spcFirstLastPara="1" wrap="square" lIns="60950" tIns="30467" rIns="60950" bIns="30467" anchor="t" anchorCtr="0">
            <a:spAutoFit/>
          </a:bodyPr>
          <a:lstStyle/>
          <a:p>
            <a:pPr defTabSz="609630">
              <a:buClr>
                <a:srgbClr val="000000"/>
              </a:buClr>
              <a:defRPr/>
            </a:pPr>
            <a:r>
              <a:rPr lang="en-US" sz="2133" kern="0" dirty="0">
                <a:solidFill>
                  <a:srgbClr val="102D45"/>
                </a:solidFill>
                <a:latin typeface="Proxima Nova"/>
                <a:ea typeface="Proxima Nova"/>
                <a:cs typeface="Proxima Nova"/>
                <a:sym typeface="Proxima Nova"/>
              </a:rPr>
              <a:t>                                  over </a:t>
            </a:r>
            <a:r>
              <a:rPr lang="en-US" sz="2133" b="1" kern="0" dirty="0">
                <a:solidFill>
                  <a:srgbClr val="102D45"/>
                </a:solidFill>
                <a:latin typeface="Proxima Nova"/>
                <a:ea typeface="Proxima Nova"/>
                <a:cs typeface="Proxima Nova"/>
                <a:sym typeface="Proxima Nova"/>
              </a:rPr>
              <a:t>10 years </a:t>
            </a:r>
            <a:r>
              <a:rPr lang="en-US" sz="2133" kern="0" dirty="0">
                <a:solidFill>
                  <a:srgbClr val="102D45"/>
                </a:solidFill>
                <a:latin typeface="Proxima Nova"/>
                <a:ea typeface="Proxima Nova"/>
                <a:cs typeface="Proxima Nova"/>
                <a:sym typeface="Proxima Nova"/>
              </a:rPr>
              <a:t>is not a lot of funding.</a:t>
            </a:r>
            <a:endParaRPr sz="2133" kern="0" dirty="0">
              <a:solidFill>
                <a:srgbClr val="102D45"/>
              </a:solidFill>
              <a:latin typeface="Proxima Nova"/>
              <a:ea typeface="Proxima Nova"/>
              <a:cs typeface="Proxima Nova"/>
              <a:sym typeface="Proxima Nova"/>
            </a:endParaRPr>
          </a:p>
          <a:p>
            <a:pPr defTabSz="609630">
              <a:buClr>
                <a:srgbClr val="000000"/>
              </a:buClr>
              <a:defRPr/>
            </a:pPr>
            <a:endParaRPr sz="2133" kern="0" dirty="0">
              <a:solidFill>
                <a:srgbClr val="102D45"/>
              </a:solidFill>
              <a:latin typeface="Proxima Nova"/>
              <a:ea typeface="Proxima Nova"/>
              <a:cs typeface="Proxima Nova"/>
              <a:sym typeface="Proxima Nova"/>
            </a:endParaRPr>
          </a:p>
          <a:p>
            <a:pPr defTabSz="609630">
              <a:buClr>
                <a:srgbClr val="000000"/>
              </a:buClr>
              <a:defRPr/>
            </a:pPr>
            <a:r>
              <a:rPr lang="en-US" sz="2133" kern="0" dirty="0">
                <a:solidFill>
                  <a:srgbClr val="102D45"/>
                </a:solidFill>
                <a:latin typeface="Proxima Nova"/>
                <a:ea typeface="Proxima Nova"/>
                <a:cs typeface="Proxima Nova"/>
                <a:sym typeface="Proxima Nova"/>
              </a:rPr>
              <a:t>Compensation increases for </a:t>
            </a:r>
            <a:r>
              <a:rPr lang="en-US" sz="2133" b="1" kern="0" dirty="0">
                <a:solidFill>
                  <a:srgbClr val="102D45"/>
                </a:solidFill>
                <a:latin typeface="Proxima Nova"/>
                <a:ea typeface="Proxima Nova"/>
                <a:cs typeface="Proxima Nova"/>
                <a:sym typeface="Proxima Nova"/>
              </a:rPr>
              <a:t>this year </a:t>
            </a:r>
            <a:r>
              <a:rPr lang="en-US" sz="2133" kern="0" dirty="0">
                <a:solidFill>
                  <a:srgbClr val="102D45"/>
                </a:solidFill>
                <a:latin typeface="Proxima Nova"/>
                <a:ea typeface="Proxima Nova"/>
                <a:cs typeface="Proxima Nova"/>
                <a:sym typeface="Proxima Nova"/>
              </a:rPr>
              <a:t>alone = </a:t>
            </a:r>
            <a:r>
              <a:rPr lang="en-US" sz="2133" b="1" kern="0" dirty="0">
                <a:solidFill>
                  <a:srgbClr val="102D45"/>
                </a:solidFill>
                <a:latin typeface="Proxima Nova"/>
                <a:ea typeface="Proxima Nova"/>
                <a:cs typeface="Proxima Nova"/>
                <a:sym typeface="Proxima Nova"/>
              </a:rPr>
              <a:t>$15.1 million.</a:t>
            </a:r>
            <a:endParaRPr sz="2133" kern="0" dirty="0">
              <a:solidFill>
                <a:srgbClr val="102D45"/>
              </a:solidFill>
              <a:latin typeface="Proxima Nova"/>
              <a:ea typeface="Proxima Nova"/>
              <a:cs typeface="Proxima Nova"/>
              <a:sym typeface="Proxima Nova"/>
            </a:endParaRPr>
          </a:p>
          <a:p>
            <a:pPr defTabSz="609630">
              <a:buClr>
                <a:srgbClr val="000000"/>
              </a:buClr>
              <a:defRPr/>
            </a:pPr>
            <a:endParaRPr sz="2133" kern="0" dirty="0">
              <a:solidFill>
                <a:srgbClr val="102D45"/>
              </a:solidFill>
              <a:latin typeface="Proxima Nova"/>
              <a:ea typeface="Proxima Nova"/>
              <a:cs typeface="Proxima Nova"/>
              <a:sym typeface="Proxima Nova"/>
            </a:endParaRPr>
          </a:p>
          <a:p>
            <a:pPr defTabSz="609630">
              <a:buClr>
                <a:srgbClr val="000000"/>
              </a:buClr>
              <a:defRPr/>
            </a:pPr>
            <a:r>
              <a:rPr lang="en-US" sz="2133" kern="0" dirty="0">
                <a:solidFill>
                  <a:srgbClr val="102D45"/>
                </a:solidFill>
                <a:latin typeface="Proxima Nova"/>
                <a:ea typeface="Proxima Nova"/>
                <a:cs typeface="Proxima Nova"/>
                <a:sym typeface="Proxima Nova"/>
              </a:rPr>
              <a:t>Health insurance costs paid by the district over the past </a:t>
            </a:r>
            <a:r>
              <a:rPr lang="en-US" sz="2133" b="1" kern="0" dirty="0">
                <a:solidFill>
                  <a:srgbClr val="102D45"/>
                </a:solidFill>
                <a:latin typeface="Proxima Nova"/>
                <a:ea typeface="Proxima Nova"/>
                <a:cs typeface="Proxima Nova"/>
                <a:sym typeface="Proxima Nova"/>
              </a:rPr>
              <a:t>7 years </a:t>
            </a:r>
            <a:r>
              <a:rPr lang="en-US" sz="2133" kern="0" dirty="0">
                <a:solidFill>
                  <a:srgbClr val="102D45"/>
                </a:solidFill>
                <a:latin typeface="Proxima Nova"/>
                <a:ea typeface="Proxima Nova"/>
                <a:cs typeface="Proxima Nova"/>
                <a:sym typeface="Proxima Nova"/>
              </a:rPr>
              <a:t>= </a:t>
            </a:r>
            <a:r>
              <a:rPr lang="en-US" sz="2133" b="1" kern="0" dirty="0">
                <a:solidFill>
                  <a:srgbClr val="102D45"/>
                </a:solidFill>
                <a:latin typeface="Proxima Nova"/>
                <a:ea typeface="Proxima Nova"/>
                <a:cs typeface="Proxima Nova"/>
                <a:sym typeface="Proxima Nova"/>
              </a:rPr>
              <a:t>$14.1 million.</a:t>
            </a:r>
            <a:endParaRPr sz="2133" b="1" kern="0" dirty="0">
              <a:solidFill>
                <a:srgbClr val="000000"/>
              </a:solidFill>
              <a:latin typeface="Proxima Nova"/>
              <a:ea typeface="Proxima Nova"/>
              <a:cs typeface="Proxima Nova"/>
              <a:sym typeface="Proxima Nov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7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74">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7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BFADE99-EEA4-BD70-FEEF-B2E95EE0AACE}"/>
              </a:ext>
            </a:extLst>
          </p:cNvPr>
          <p:cNvSpPr>
            <a:spLocks noGrp="1"/>
          </p:cNvSpPr>
          <p:nvPr>
            <p:ph type="title"/>
          </p:nvPr>
        </p:nvSpPr>
        <p:spPr/>
        <p:txBody>
          <a:bodyPr/>
          <a:lstStyle/>
          <a:p>
            <a:r>
              <a:rPr lang="en-US" dirty="0">
                <a:latin typeface="Proxima Nova"/>
              </a:rPr>
              <a:t>Expenditure Variables</a:t>
            </a:r>
          </a:p>
        </p:txBody>
      </p:sp>
      <p:sp>
        <p:nvSpPr>
          <p:cNvPr id="2" name="Content Placeholder 1">
            <a:extLst>
              <a:ext uri="{FF2B5EF4-FFF2-40B4-BE49-F238E27FC236}">
                <a16:creationId xmlns:a16="http://schemas.microsoft.com/office/drawing/2014/main" id="{24AACD97-924A-1E01-CAE0-C10459D8D995}"/>
              </a:ext>
            </a:extLst>
          </p:cNvPr>
          <p:cNvSpPr>
            <a:spLocks noGrp="1"/>
          </p:cNvSpPr>
          <p:nvPr>
            <p:ph idx="1"/>
          </p:nvPr>
        </p:nvSpPr>
        <p:spPr/>
        <p:txBody>
          <a:bodyPr/>
          <a:lstStyle/>
          <a:p>
            <a:r>
              <a:rPr lang="en-US" dirty="0">
                <a:latin typeface="Proxima Nova"/>
              </a:rPr>
              <a:t>1.0% CPI = additional $500,000 in non-compensation costs</a:t>
            </a:r>
          </a:p>
          <a:p>
            <a:r>
              <a:rPr lang="en-US" dirty="0">
                <a:latin typeface="Proxima Nova"/>
              </a:rPr>
              <a:t>CPI (3-year avg. = 3.710, 10-year avg. = 2.027)</a:t>
            </a:r>
          </a:p>
          <a:p>
            <a:r>
              <a:rPr lang="en-US" dirty="0">
                <a:latin typeface="Proxima Nova"/>
              </a:rPr>
              <a:t>One step on salary schedule equals approx. $2.6 million</a:t>
            </a:r>
          </a:p>
          <a:p>
            <a:r>
              <a:rPr lang="en-US" dirty="0">
                <a:latin typeface="Proxima Nova"/>
              </a:rPr>
              <a:t>$100 increase in teacher starting salary equals approx. $400,000</a:t>
            </a:r>
          </a:p>
          <a:p>
            <a:r>
              <a:rPr lang="en-US" dirty="0">
                <a:latin typeface="Proxima Nova"/>
              </a:rPr>
              <a:t>1.0% in non-teacher salaries equals approx. $850,000</a:t>
            </a:r>
          </a:p>
          <a:p>
            <a:r>
              <a:rPr lang="en-US" dirty="0">
                <a:latin typeface="Proxima Nova"/>
              </a:rPr>
              <a:t>Annual growth in special ed. expenditures = approx. $2.0 million</a:t>
            </a:r>
          </a:p>
          <a:p>
            <a:endParaRPr lang="en-US" dirty="0"/>
          </a:p>
        </p:txBody>
      </p:sp>
    </p:spTree>
    <p:extLst>
      <p:ext uri="{BB962C8B-B14F-4D97-AF65-F5344CB8AC3E}">
        <p14:creationId xmlns:p14="http://schemas.microsoft.com/office/powerpoint/2010/main" val="143136007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279">
          <a:extLst>
            <a:ext uri="{FF2B5EF4-FFF2-40B4-BE49-F238E27FC236}">
              <a16:creationId xmlns:a16="http://schemas.microsoft.com/office/drawing/2014/main" id="{D9250ABB-CC1A-1FBD-B97B-D46FEF0709D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6D3C40A-4DE0-47BF-A8FB-3FE56AE11900}"/>
              </a:ext>
            </a:extLst>
          </p:cNvPr>
          <p:cNvSpPr>
            <a:spLocks noGrp="1"/>
          </p:cNvSpPr>
          <p:nvPr>
            <p:ph type="title" idx="4294967295"/>
          </p:nvPr>
        </p:nvSpPr>
        <p:spPr>
          <a:xfrm>
            <a:off x="750651" y="890418"/>
            <a:ext cx="10515600" cy="1325563"/>
          </a:xfrm>
        </p:spPr>
        <p:txBody>
          <a:bodyPr>
            <a:normAutofit/>
          </a:bodyPr>
          <a:lstStyle/>
          <a:p>
            <a:r>
              <a:rPr lang="en-US" sz="6600" dirty="0"/>
              <a:t>The Cost of </a:t>
            </a:r>
            <a:r>
              <a:rPr lang="en-US" sz="6600" b="1" dirty="0"/>
              <a:t>Misalignment</a:t>
            </a:r>
          </a:p>
        </p:txBody>
      </p:sp>
      <p:cxnSp>
        <p:nvCxnSpPr>
          <p:cNvPr id="4" name="Google Shape;325;p20">
            <a:extLst>
              <a:ext uri="{FF2B5EF4-FFF2-40B4-BE49-F238E27FC236}">
                <a16:creationId xmlns:a16="http://schemas.microsoft.com/office/drawing/2014/main" id="{5F2528BC-8C97-10F5-553D-479EF485AB10}"/>
              </a:ext>
              <a:ext uri="{C183D7F6-B498-43B3-948B-1728B52AA6E4}">
                <adec:decorative xmlns:adec="http://schemas.microsoft.com/office/drawing/2017/decorative" val="1"/>
              </a:ext>
            </a:extLst>
          </p:cNvPr>
          <p:cNvCxnSpPr/>
          <p:nvPr/>
        </p:nvCxnSpPr>
        <p:spPr>
          <a:xfrm>
            <a:off x="685800" y="2413000"/>
            <a:ext cx="7747000" cy="0"/>
          </a:xfrm>
          <a:prstGeom prst="straightConnector1">
            <a:avLst/>
          </a:prstGeom>
          <a:noFill/>
          <a:ln w="28575" cap="flat" cmpd="sng">
            <a:solidFill>
              <a:schemeClr val="tx1">
                <a:lumMod val="50000"/>
                <a:lumOff val="50000"/>
              </a:schemeClr>
            </a:solidFill>
            <a:prstDash val="solid"/>
            <a:round/>
            <a:headEnd type="none" w="sm" len="sm"/>
            <a:tailEnd type="none" w="sm" len="sm"/>
          </a:ln>
        </p:spPr>
      </p:cxnSp>
      <p:sp>
        <p:nvSpPr>
          <p:cNvPr id="3" name="Google Shape;324;p20">
            <a:extLst>
              <a:ext uri="{FF2B5EF4-FFF2-40B4-BE49-F238E27FC236}">
                <a16:creationId xmlns:a16="http://schemas.microsoft.com/office/drawing/2014/main" id="{AA68789C-424A-E0AF-E65A-5D4721BC8775}"/>
              </a:ext>
            </a:extLst>
          </p:cNvPr>
          <p:cNvSpPr txBox="1"/>
          <p:nvPr/>
        </p:nvSpPr>
        <p:spPr>
          <a:xfrm>
            <a:off x="685800" y="3023267"/>
            <a:ext cx="9860280" cy="2609919"/>
          </a:xfrm>
          <a:prstGeom prst="rect">
            <a:avLst/>
          </a:prstGeom>
          <a:noFill/>
          <a:ln>
            <a:noFill/>
          </a:ln>
        </p:spPr>
        <p:txBody>
          <a:bodyPr spcFirstLastPara="1" wrap="square" lIns="60950" tIns="30467" rIns="60950" bIns="30467" anchor="t" anchorCtr="0">
            <a:spAutoFit/>
          </a:bodyPr>
          <a:lstStyle/>
          <a:p>
            <a:pPr defTabSz="609630">
              <a:lnSpc>
                <a:spcPct val="115000"/>
              </a:lnSpc>
              <a:buClr>
                <a:srgbClr val="102D45"/>
              </a:buClr>
              <a:buSzPts val="4400"/>
              <a:defRPr/>
            </a:pPr>
            <a:r>
              <a:rPr lang="en-US" sz="3600" kern="0" dirty="0">
                <a:solidFill>
                  <a:srgbClr val="102D45"/>
                </a:solidFill>
                <a:latin typeface="Proxima Nova"/>
                <a:ea typeface="Proxima Nova"/>
                <a:cs typeface="Proxima Nova"/>
                <a:sym typeface="Proxima Nova"/>
              </a:rPr>
              <a:t>We are operating a model with too many schools. It’s a model set up for over </a:t>
            </a:r>
            <a:r>
              <a:rPr lang="en-US" sz="3600" b="1" kern="0" dirty="0">
                <a:latin typeface="Proxima Nova"/>
                <a:ea typeface="Proxima Nova"/>
                <a:cs typeface="Proxima Nova"/>
                <a:sym typeface="Proxima Nova"/>
              </a:rPr>
              <a:t>$22 million </a:t>
            </a:r>
            <a:r>
              <a:rPr lang="en-US" sz="3600" kern="0" dirty="0">
                <a:solidFill>
                  <a:srgbClr val="102D45"/>
                </a:solidFill>
                <a:latin typeface="Proxima Nova"/>
                <a:ea typeface="Proxima Nova"/>
                <a:cs typeface="Proxima Nova"/>
                <a:sym typeface="Proxima Nova"/>
              </a:rPr>
              <a:t>more in state aid that we are </a:t>
            </a:r>
            <a:r>
              <a:rPr lang="en-US" sz="3600" b="1" u="sng" kern="0" dirty="0">
                <a:solidFill>
                  <a:srgbClr val="102D45"/>
                </a:solidFill>
                <a:latin typeface="Proxima Nova"/>
                <a:ea typeface="Proxima Nova"/>
                <a:cs typeface="Proxima Nova"/>
                <a:sym typeface="Proxima Nova"/>
              </a:rPr>
              <a:t>not</a:t>
            </a:r>
            <a:r>
              <a:rPr lang="en-US" sz="3600" kern="0" dirty="0">
                <a:solidFill>
                  <a:srgbClr val="102D45"/>
                </a:solidFill>
                <a:latin typeface="Proxima Nova"/>
                <a:ea typeface="Proxima Nova"/>
                <a:cs typeface="Proxima Nova"/>
                <a:sym typeface="Proxima Nova"/>
              </a:rPr>
              <a:t> receiving and is </a:t>
            </a:r>
            <a:r>
              <a:rPr lang="en-US" sz="3600" b="1" kern="0" dirty="0">
                <a:solidFill>
                  <a:srgbClr val="102D45"/>
                </a:solidFill>
                <a:latin typeface="Proxima Nova"/>
                <a:ea typeface="Proxima Nova"/>
                <a:cs typeface="Proxima Nova"/>
                <a:sym typeface="Proxima Nova"/>
              </a:rPr>
              <a:t>not sustainable.</a:t>
            </a:r>
            <a:endParaRPr sz="3600" b="1" kern="0" dirty="0">
              <a:solidFill>
                <a:srgbClr val="000000"/>
              </a:solidFill>
              <a:latin typeface="Arial"/>
              <a:cs typeface="Arial"/>
              <a:sym typeface="Arial"/>
            </a:endParaRPr>
          </a:p>
        </p:txBody>
      </p:sp>
      <p:sp>
        <p:nvSpPr>
          <p:cNvPr id="285" name="Google Shape;285;g3b5f1b0ee4e_0_13" descr="Olathe Public Schools logo">
            <a:extLst>
              <a:ext uri="{FF2B5EF4-FFF2-40B4-BE49-F238E27FC236}">
                <a16:creationId xmlns:a16="http://schemas.microsoft.com/office/drawing/2014/main" id="{E3141E76-3158-0CF6-EED4-878D84A4AC39}"/>
              </a:ext>
            </a:extLst>
          </p:cNvPr>
          <p:cNvSpPr/>
          <p:nvPr/>
        </p:nvSpPr>
        <p:spPr>
          <a:xfrm>
            <a:off x="11427062" y="6040350"/>
            <a:ext cx="510938" cy="563650"/>
          </a:xfrm>
          <a:custGeom>
            <a:avLst/>
            <a:gdLst/>
            <a:ahLst/>
            <a:cxnLst/>
            <a:rect l="l" t="t" r="r" b="b"/>
            <a:pathLst>
              <a:path w="766407" h="845475" extrusionOk="0">
                <a:moveTo>
                  <a:pt x="0" y="0"/>
                </a:moveTo>
                <a:lnTo>
                  <a:pt x="766407" y="0"/>
                </a:lnTo>
                <a:lnTo>
                  <a:pt x="766407" y="845475"/>
                </a:lnTo>
                <a:lnTo>
                  <a:pt x="0" y="845475"/>
                </a:lnTo>
                <a:lnTo>
                  <a:pt x="0" y="0"/>
                </a:lnTo>
                <a:close/>
              </a:path>
            </a:pathLst>
          </a:custGeom>
          <a:blipFill rotWithShape="1">
            <a:blip r:embed="rId3">
              <a:alphaModFix/>
            </a:blip>
            <a:stretch>
              <a:fillRect t="-9" b="-9"/>
            </a:stretch>
          </a:blipFill>
          <a:ln>
            <a:noFill/>
          </a:ln>
        </p:spPr>
        <p:txBody>
          <a:bodyPr spcFirstLastPara="1" wrap="square" lIns="60950" tIns="30467" rIns="60950" bIns="30467" anchor="t" anchorCtr="0">
            <a:noAutofit/>
          </a:bodyPr>
          <a:lstStyle/>
          <a:p>
            <a:pPr defTabSz="609630">
              <a:buClr>
                <a:srgbClr val="000000"/>
              </a:buClr>
              <a:defRPr/>
            </a:pPr>
            <a:endParaRPr sz="1200" kern="0" dirty="0">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518054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FDFC64-7768-9439-5011-A69B67EDD01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68A27CC-B2FA-BD4B-A0F7-A5150E298F18}"/>
              </a:ext>
            </a:extLst>
          </p:cNvPr>
          <p:cNvSpPr>
            <a:spLocks noGrp="1"/>
          </p:cNvSpPr>
          <p:nvPr>
            <p:ph type="ctrTitle"/>
          </p:nvPr>
        </p:nvSpPr>
        <p:spPr>
          <a:xfrm>
            <a:off x="5147540" y="2593649"/>
            <a:ext cx="5096853" cy="835351"/>
          </a:xfrm>
        </p:spPr>
        <p:txBody>
          <a:bodyPr>
            <a:normAutofit fontScale="90000"/>
          </a:bodyPr>
          <a:lstStyle/>
          <a:p>
            <a:r>
              <a:rPr lang="en-US" b="1" dirty="0"/>
              <a:t>Questions?</a:t>
            </a:r>
          </a:p>
        </p:txBody>
      </p:sp>
      <p:sp>
        <p:nvSpPr>
          <p:cNvPr id="6" name="Subtitle 5">
            <a:extLst>
              <a:ext uri="{FF2B5EF4-FFF2-40B4-BE49-F238E27FC236}">
                <a16:creationId xmlns:a16="http://schemas.microsoft.com/office/drawing/2014/main" id="{C4ECA1F1-BF9E-D771-4B0D-17239A8ECD92}"/>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04284127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3B3AA-AECE-4206-A69D-D79308ABDE5F}"/>
              </a:ext>
            </a:extLst>
          </p:cNvPr>
          <p:cNvSpPr>
            <a:spLocks noGrp="1"/>
          </p:cNvSpPr>
          <p:nvPr>
            <p:ph type="ctrTitle"/>
          </p:nvPr>
        </p:nvSpPr>
        <p:spPr/>
        <p:txBody>
          <a:bodyPr/>
          <a:lstStyle/>
          <a:p>
            <a:r>
              <a:rPr lang="en-US" dirty="0"/>
              <a:t>Olathe Public Schools</a:t>
            </a:r>
            <a:br>
              <a:rPr lang="en-US" dirty="0"/>
            </a:br>
            <a:r>
              <a:rPr lang="en-US" dirty="0"/>
              <a:t>Boundary Review</a:t>
            </a:r>
          </a:p>
        </p:txBody>
      </p:sp>
      <p:sp>
        <p:nvSpPr>
          <p:cNvPr id="3" name="Subtitle 2">
            <a:extLst>
              <a:ext uri="{FF2B5EF4-FFF2-40B4-BE49-F238E27FC236}">
                <a16:creationId xmlns:a16="http://schemas.microsoft.com/office/drawing/2014/main" id="{79A76B4E-709F-4E95-A7AC-D276A6158CB9}"/>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65308547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map of the Olathe School District with icons for elementary, middle and high schools.">
            <a:extLst>
              <a:ext uri="{FF2B5EF4-FFF2-40B4-BE49-F238E27FC236}">
                <a16:creationId xmlns:a16="http://schemas.microsoft.com/office/drawing/2014/main" id="{3FB783C6-958F-90C8-BF9F-4ADF42714690}"/>
              </a:ext>
            </a:extLst>
          </p:cNvPr>
          <p:cNvPicPr>
            <a:picLocks noGrp="1" noChangeAspect="1"/>
          </p:cNvPicPr>
          <p:nvPr>
            <p:ph sz="half" idx="1"/>
          </p:nvPr>
        </p:nvPicPr>
        <p:blipFill>
          <a:blip r:embed="rId2"/>
          <a:stretch>
            <a:fillRect/>
          </a:stretch>
        </p:blipFill>
        <p:spPr>
          <a:xfrm>
            <a:off x="0" y="349863"/>
            <a:ext cx="8601074" cy="6651298"/>
          </a:xfrm>
          <a:prstGeom prst="rect">
            <a:avLst/>
          </a:prstGeom>
        </p:spPr>
      </p:pic>
      <p:sp>
        <p:nvSpPr>
          <p:cNvPr id="4" name="Content Placeholder 3">
            <a:extLst>
              <a:ext uri="{FF2B5EF4-FFF2-40B4-BE49-F238E27FC236}">
                <a16:creationId xmlns:a16="http://schemas.microsoft.com/office/drawing/2014/main" id="{FDE6893B-789F-DBAA-AA9D-2A54A975F939}"/>
              </a:ext>
            </a:extLst>
          </p:cNvPr>
          <p:cNvSpPr>
            <a:spLocks noGrp="1"/>
          </p:cNvSpPr>
          <p:nvPr>
            <p:ph sz="half" idx="2"/>
          </p:nvPr>
        </p:nvSpPr>
        <p:spPr>
          <a:xfrm>
            <a:off x="8699808" y="353476"/>
            <a:ext cx="3350942" cy="6297414"/>
          </a:xfrm>
        </p:spPr>
        <p:txBody>
          <a:bodyPr vert="horz" lIns="91440" tIns="45720" rIns="91440" bIns="45720" rtlCol="0" anchor="t">
            <a:normAutofit/>
          </a:bodyPr>
          <a:lstStyle/>
          <a:p>
            <a:r>
              <a:rPr lang="en-US" dirty="0"/>
              <a:t>District Facts</a:t>
            </a:r>
          </a:p>
          <a:p>
            <a:pPr lvl="1" indent="-457200">
              <a:buFont typeface="Courier New" panose="020B0604020202020204" pitchFamily="34" charset="0"/>
              <a:buChar char="o"/>
            </a:pPr>
            <a:r>
              <a:rPr lang="en-US" dirty="0"/>
              <a:t>Boundaries established by State of Kansas in 1965</a:t>
            </a:r>
          </a:p>
          <a:p>
            <a:pPr lvl="1" indent="-457200">
              <a:buFont typeface="Courier New" panose="020B0604020202020204" pitchFamily="34" charset="0"/>
              <a:buChar char="o"/>
            </a:pPr>
            <a:r>
              <a:rPr lang="en-US" dirty="0"/>
              <a:t>Covers 74.62 square miles</a:t>
            </a:r>
          </a:p>
          <a:p>
            <a:pPr lvl="1" indent="-457200">
              <a:buFont typeface="Courier New" panose="020B0604020202020204" pitchFamily="34" charset="0"/>
              <a:buChar char="o"/>
            </a:pPr>
            <a:r>
              <a:rPr lang="en-US" dirty="0"/>
              <a:t>168,386 Patrons (ACS 2024 Estimate)</a:t>
            </a:r>
          </a:p>
          <a:p>
            <a:pPr lvl="1" indent="-457200">
              <a:buFont typeface="Courier New" panose="020B0604020202020204" pitchFamily="34" charset="0"/>
              <a:buChar char="o"/>
            </a:pPr>
            <a:r>
              <a:rPr lang="en-US" dirty="0"/>
              <a:t>28,387 students (as of April 2026)</a:t>
            </a:r>
          </a:p>
          <a:p>
            <a:pPr lvl="1" indent="-457200">
              <a:buFont typeface="Courier New" panose="020B0604020202020204" pitchFamily="34" charset="0"/>
              <a:buChar char="o"/>
            </a:pPr>
            <a:endParaRPr lang="en-US" dirty="0"/>
          </a:p>
        </p:txBody>
      </p:sp>
      <p:sp>
        <p:nvSpPr>
          <p:cNvPr id="2" name="Title 1" hidden="1">
            <a:extLst>
              <a:ext uri="{FF2B5EF4-FFF2-40B4-BE49-F238E27FC236}">
                <a16:creationId xmlns:a16="http://schemas.microsoft.com/office/drawing/2014/main" id="{672BA52C-21CF-49B3-8DD2-56A2AAE3513A}"/>
              </a:ext>
            </a:extLst>
          </p:cNvPr>
          <p:cNvSpPr>
            <a:spLocks noGrp="1"/>
          </p:cNvSpPr>
          <p:nvPr>
            <p:ph type="title"/>
          </p:nvPr>
        </p:nvSpPr>
        <p:spPr/>
        <p:txBody>
          <a:bodyPr/>
          <a:lstStyle/>
          <a:p>
            <a:r>
              <a:rPr lang="en-US" dirty="0"/>
              <a:t>District Facts</a:t>
            </a:r>
          </a:p>
        </p:txBody>
      </p:sp>
    </p:spTree>
    <p:extLst>
      <p:ext uri="{BB962C8B-B14F-4D97-AF65-F5344CB8AC3E}">
        <p14:creationId xmlns:p14="http://schemas.microsoft.com/office/powerpoint/2010/main" val="346629893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map of the district with colored areas for Olathe, Lenexa, Shawnee and Overland Park.">
            <a:extLst>
              <a:ext uri="{FF2B5EF4-FFF2-40B4-BE49-F238E27FC236}">
                <a16:creationId xmlns:a16="http://schemas.microsoft.com/office/drawing/2014/main" id="{BFE11D05-05AC-6CF4-B190-F7BD44F9A712}"/>
              </a:ext>
            </a:extLst>
          </p:cNvPr>
          <p:cNvPicPr>
            <a:picLocks noGrp="1" noChangeAspect="1"/>
          </p:cNvPicPr>
          <p:nvPr>
            <p:ph sz="half" idx="1"/>
          </p:nvPr>
        </p:nvPicPr>
        <p:blipFill>
          <a:blip r:embed="rId2"/>
          <a:stretch>
            <a:fillRect/>
          </a:stretch>
        </p:blipFill>
        <p:spPr>
          <a:xfrm>
            <a:off x="0" y="347472"/>
            <a:ext cx="8600067" cy="6651298"/>
          </a:xfrm>
          <a:prstGeom prst="rect">
            <a:avLst/>
          </a:prstGeom>
        </p:spPr>
      </p:pic>
      <p:sp>
        <p:nvSpPr>
          <p:cNvPr id="2" name="Title 1" hidden="1">
            <a:extLst>
              <a:ext uri="{FF2B5EF4-FFF2-40B4-BE49-F238E27FC236}">
                <a16:creationId xmlns:a16="http://schemas.microsoft.com/office/drawing/2014/main" id="{6A7D103E-2E93-4C37-B592-37B943A19A81}"/>
              </a:ext>
            </a:extLst>
          </p:cNvPr>
          <p:cNvSpPr>
            <a:spLocks noGrp="1"/>
          </p:cNvSpPr>
          <p:nvPr>
            <p:ph type="title"/>
          </p:nvPr>
        </p:nvSpPr>
        <p:spPr/>
        <p:txBody>
          <a:bodyPr/>
          <a:lstStyle/>
          <a:p>
            <a:r>
              <a:rPr lang="en-US" dirty="0"/>
              <a:t>Cities We Serve</a:t>
            </a:r>
          </a:p>
        </p:txBody>
      </p:sp>
    </p:spTree>
    <p:extLst>
      <p:ext uri="{BB962C8B-B14F-4D97-AF65-F5344CB8AC3E}">
        <p14:creationId xmlns:p14="http://schemas.microsoft.com/office/powerpoint/2010/main" val="196270339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279CB-BFED-60D1-9EC3-77441C389345}"/>
              </a:ext>
            </a:extLst>
          </p:cNvPr>
          <p:cNvSpPr>
            <a:spLocks noGrp="1"/>
          </p:cNvSpPr>
          <p:nvPr>
            <p:ph type="title"/>
          </p:nvPr>
        </p:nvSpPr>
        <p:spPr/>
        <p:txBody>
          <a:bodyPr/>
          <a:lstStyle/>
          <a:p>
            <a:r>
              <a:rPr lang="en-US" dirty="0"/>
              <a:t>OPS Elementary Schools 2026</a:t>
            </a:r>
          </a:p>
        </p:txBody>
      </p:sp>
      <p:pic>
        <p:nvPicPr>
          <p:cNvPr id="5" name="Content Placeholder 4" descr="map of the district showing all elementary school locations">
            <a:extLst>
              <a:ext uri="{FF2B5EF4-FFF2-40B4-BE49-F238E27FC236}">
                <a16:creationId xmlns:a16="http://schemas.microsoft.com/office/drawing/2014/main" id="{D72C8A8E-ACC6-4483-A9D4-57320AB61B56}"/>
              </a:ext>
            </a:extLst>
          </p:cNvPr>
          <p:cNvPicPr>
            <a:picLocks noGrp="1" noChangeAspect="1"/>
          </p:cNvPicPr>
          <p:nvPr>
            <p:ph sz="half" idx="1"/>
          </p:nvPr>
        </p:nvPicPr>
        <p:blipFill>
          <a:blip r:embed="rId2"/>
          <a:stretch>
            <a:fillRect/>
          </a:stretch>
        </p:blipFill>
        <p:spPr>
          <a:xfrm>
            <a:off x="-1104" y="347472"/>
            <a:ext cx="8593125" cy="6641066"/>
          </a:xfrm>
          <a:prstGeom prst="rect">
            <a:avLst/>
          </a:prstGeom>
        </p:spPr>
      </p:pic>
    </p:spTree>
    <p:extLst>
      <p:ext uri="{BB962C8B-B14F-4D97-AF65-F5344CB8AC3E}">
        <p14:creationId xmlns:p14="http://schemas.microsoft.com/office/powerpoint/2010/main" val="182844973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985E0-8D0E-1894-12B3-9CF93F29C8E2}"/>
              </a:ext>
            </a:extLst>
          </p:cNvPr>
          <p:cNvSpPr>
            <a:spLocks noGrp="1"/>
          </p:cNvSpPr>
          <p:nvPr>
            <p:ph type="title"/>
          </p:nvPr>
        </p:nvSpPr>
        <p:spPr/>
        <p:txBody>
          <a:bodyPr/>
          <a:lstStyle/>
          <a:p>
            <a:r>
              <a:rPr lang="en-US" dirty="0"/>
              <a:t>OPS 2026 Middle Schools</a:t>
            </a:r>
          </a:p>
        </p:txBody>
      </p:sp>
      <p:pic>
        <p:nvPicPr>
          <p:cNvPr id="8" name="Content Placeholder 7" descr="map of the school district showing all middle school locations and boundary areas.">
            <a:extLst>
              <a:ext uri="{FF2B5EF4-FFF2-40B4-BE49-F238E27FC236}">
                <a16:creationId xmlns:a16="http://schemas.microsoft.com/office/drawing/2014/main" id="{64D3BD0D-510D-9C0E-19F0-A5CAB736AE50}"/>
              </a:ext>
            </a:extLst>
          </p:cNvPr>
          <p:cNvPicPr>
            <a:picLocks noGrp="1" noChangeAspect="1"/>
          </p:cNvPicPr>
          <p:nvPr>
            <p:ph idx="1"/>
          </p:nvPr>
        </p:nvPicPr>
        <p:blipFill>
          <a:blip r:embed="rId2"/>
          <a:stretch>
            <a:fillRect/>
          </a:stretch>
        </p:blipFill>
        <p:spPr>
          <a:xfrm>
            <a:off x="0" y="347472"/>
            <a:ext cx="8595314" cy="6660994"/>
          </a:xfrm>
          <a:prstGeom prst="rect">
            <a:avLst/>
          </a:prstGeom>
        </p:spPr>
      </p:pic>
    </p:spTree>
    <p:extLst>
      <p:ext uri="{BB962C8B-B14F-4D97-AF65-F5344CB8AC3E}">
        <p14:creationId xmlns:p14="http://schemas.microsoft.com/office/powerpoint/2010/main" val="248948954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7733E-4F02-9C62-7D4D-D559B692DFD0}"/>
              </a:ext>
            </a:extLst>
          </p:cNvPr>
          <p:cNvSpPr>
            <a:spLocks noGrp="1"/>
          </p:cNvSpPr>
          <p:nvPr>
            <p:ph type="title"/>
          </p:nvPr>
        </p:nvSpPr>
        <p:spPr/>
        <p:txBody>
          <a:bodyPr/>
          <a:lstStyle/>
          <a:p>
            <a:r>
              <a:rPr lang="en-US" dirty="0"/>
              <a:t>OPS 2026 High Schools</a:t>
            </a:r>
          </a:p>
        </p:txBody>
      </p:sp>
      <p:pic>
        <p:nvPicPr>
          <p:cNvPr id="4" name="Content Placeholder 3" descr="map of the school district with locations of each high school and colored areas for their boundaries">
            <a:extLst>
              <a:ext uri="{FF2B5EF4-FFF2-40B4-BE49-F238E27FC236}">
                <a16:creationId xmlns:a16="http://schemas.microsoft.com/office/drawing/2014/main" id="{4B24D480-3DFE-305A-DBD8-BA6A33EA892C}"/>
              </a:ext>
            </a:extLst>
          </p:cNvPr>
          <p:cNvPicPr>
            <a:picLocks noGrp="1" noChangeAspect="1"/>
          </p:cNvPicPr>
          <p:nvPr>
            <p:ph idx="1"/>
          </p:nvPr>
        </p:nvPicPr>
        <p:blipFill>
          <a:blip r:embed="rId2"/>
          <a:stretch>
            <a:fillRect/>
          </a:stretch>
        </p:blipFill>
        <p:spPr>
          <a:xfrm>
            <a:off x="0" y="347472"/>
            <a:ext cx="8596495" cy="6643217"/>
          </a:xfrm>
          <a:prstGeom prst="rect">
            <a:avLst/>
          </a:prstGeom>
        </p:spPr>
      </p:pic>
    </p:spTree>
    <p:extLst>
      <p:ext uri="{BB962C8B-B14F-4D97-AF65-F5344CB8AC3E}">
        <p14:creationId xmlns:p14="http://schemas.microsoft.com/office/powerpoint/2010/main" val="77160221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C6A1C3-F761-0D4F-03D1-A6B489534E60}"/>
            </a:ext>
          </a:extLst>
        </p:cNvPr>
        <p:cNvGrpSpPr/>
        <p:nvPr/>
      </p:nvGrpSpPr>
      <p:grpSpPr>
        <a:xfrm>
          <a:off x="0" y="0"/>
          <a:ext cx="0" cy="0"/>
          <a:chOff x="0" y="0"/>
          <a:chExt cx="0" cy="0"/>
        </a:xfrm>
      </p:grpSpPr>
      <p:pic>
        <p:nvPicPr>
          <p:cNvPr id="2" name="Content Placeholder 1" descr="1965 map of the district showing existing schools and building permits">
            <a:extLst>
              <a:ext uri="{FF2B5EF4-FFF2-40B4-BE49-F238E27FC236}">
                <a16:creationId xmlns:a16="http://schemas.microsoft.com/office/drawing/2014/main" id="{D6C8082D-E57E-63BB-0CD8-D71A2DD4064A}"/>
              </a:ext>
            </a:extLst>
          </p:cNvPr>
          <p:cNvPicPr>
            <a:picLocks noGrp="1" noChangeAspect="1"/>
          </p:cNvPicPr>
          <p:nvPr>
            <p:ph sz="half" idx="1"/>
          </p:nvPr>
        </p:nvPicPr>
        <p:blipFill>
          <a:blip r:embed="rId2"/>
          <a:stretch>
            <a:fillRect/>
          </a:stretch>
        </p:blipFill>
        <p:spPr>
          <a:xfrm>
            <a:off x="0" y="347472"/>
            <a:ext cx="8584535" cy="6577360"/>
          </a:xfrm>
          <a:prstGeom prst="rect">
            <a:avLst/>
          </a:prstGeom>
          <a:ln>
            <a:solidFill>
              <a:srgbClr val="4472C4"/>
            </a:solidFill>
          </a:ln>
        </p:spPr>
      </p:pic>
      <p:sp>
        <p:nvSpPr>
          <p:cNvPr id="4" name="Content Placeholder 3">
            <a:extLst>
              <a:ext uri="{FF2B5EF4-FFF2-40B4-BE49-F238E27FC236}">
                <a16:creationId xmlns:a16="http://schemas.microsoft.com/office/drawing/2014/main" id="{DE8C046F-00F0-DB6B-B78E-CCE91F7EF7ED}"/>
              </a:ext>
            </a:extLst>
          </p:cNvPr>
          <p:cNvSpPr>
            <a:spLocks noGrp="1"/>
          </p:cNvSpPr>
          <p:nvPr>
            <p:ph sz="half" idx="2"/>
          </p:nvPr>
        </p:nvSpPr>
        <p:spPr>
          <a:xfrm>
            <a:off x="8699808" y="310918"/>
            <a:ext cx="3494507" cy="6417276"/>
          </a:xfrm>
        </p:spPr>
        <p:txBody>
          <a:bodyPr vert="horz" lIns="91440" tIns="45720" rIns="91440" bIns="45720" rtlCol="0" anchor="t">
            <a:normAutofit/>
          </a:bodyPr>
          <a:lstStyle/>
          <a:p>
            <a:r>
              <a:rPr lang="en-US" sz="2400" dirty="0"/>
              <a:t>Pre 1965</a:t>
            </a:r>
          </a:p>
          <a:p>
            <a:r>
              <a:rPr lang="en-US" sz="2400" dirty="0"/>
              <a:t>Open Schools</a:t>
            </a:r>
          </a:p>
          <a:p>
            <a:pPr marL="914400" lvl="1" indent="-457200">
              <a:buAutoNum type="arabicPeriod"/>
            </a:pPr>
            <a:r>
              <a:rPr lang="en-US" sz="2000" dirty="0"/>
              <a:t>Central Elem</a:t>
            </a:r>
          </a:p>
          <a:p>
            <a:pPr marL="914400" lvl="1" indent="-457200">
              <a:buAutoNum type="arabicPeriod"/>
            </a:pPr>
            <a:r>
              <a:rPr lang="en-US" sz="2000" dirty="0"/>
              <a:t>Old Countryside Elem</a:t>
            </a:r>
          </a:p>
          <a:p>
            <a:pPr marL="914400" lvl="1" indent="-457200">
              <a:buAutoNum type="arabicPeriod"/>
            </a:pPr>
            <a:r>
              <a:rPr lang="en-US" sz="2000" dirty="0"/>
              <a:t>Fairview Elem</a:t>
            </a:r>
          </a:p>
          <a:p>
            <a:pPr marL="914400" lvl="1" indent="-457200">
              <a:buAutoNum type="arabicPeriod"/>
            </a:pPr>
            <a:r>
              <a:rPr lang="en-US" sz="2000" dirty="0"/>
              <a:t>Meadow Lane Elem</a:t>
            </a:r>
          </a:p>
          <a:p>
            <a:pPr marL="914400" lvl="1" indent="-457200">
              <a:buAutoNum type="arabicPeriod"/>
            </a:pPr>
            <a:r>
              <a:rPr lang="en-US" sz="2000" dirty="0"/>
              <a:t>Ridgeview Elem</a:t>
            </a:r>
          </a:p>
          <a:p>
            <a:pPr marL="914400" lvl="1" indent="-457200">
              <a:buAutoNum type="arabicPeriod"/>
            </a:pPr>
            <a:r>
              <a:rPr lang="en-US" sz="2000" dirty="0"/>
              <a:t>Stuck Elem</a:t>
            </a:r>
          </a:p>
          <a:p>
            <a:pPr marL="914400" lvl="1" indent="-457200">
              <a:buAutoNum type="arabicPeriod"/>
            </a:pPr>
            <a:r>
              <a:rPr lang="en-US" sz="2000" dirty="0"/>
              <a:t>Old Washington Elem</a:t>
            </a:r>
          </a:p>
          <a:p>
            <a:pPr marL="914400" lvl="1" indent="-457200">
              <a:buAutoNum type="arabicPeriod"/>
            </a:pPr>
            <a:r>
              <a:rPr lang="en-US" sz="2000" dirty="0"/>
              <a:t>Westview Elem</a:t>
            </a:r>
          </a:p>
          <a:p>
            <a:pPr marL="914400" lvl="1" indent="-457200">
              <a:buAutoNum type="arabicPeriod"/>
            </a:pPr>
            <a:r>
              <a:rPr lang="en-US" sz="2000" dirty="0"/>
              <a:t>Olathe Junior High</a:t>
            </a:r>
          </a:p>
          <a:p>
            <a:pPr marL="914400" lvl="1" indent="-457200">
              <a:buAutoNum type="arabicPeriod"/>
            </a:pPr>
            <a:r>
              <a:rPr lang="en-US" sz="2000" dirty="0"/>
              <a:t>Olathe North High </a:t>
            </a:r>
          </a:p>
          <a:p>
            <a:r>
              <a:rPr lang="en-US" sz="2400" dirty="0"/>
              <a:t>Closed Schools</a:t>
            </a:r>
          </a:p>
          <a:p>
            <a:pPr lvl="1">
              <a:buAutoNum type="arabicPeriod"/>
            </a:pPr>
            <a:r>
              <a:rPr lang="en-US" sz="2000" dirty="0"/>
              <a:t>Lincoln Elem</a:t>
            </a:r>
          </a:p>
          <a:p>
            <a:pPr lvl="1">
              <a:buAutoNum type="arabicPeriod"/>
            </a:pPr>
            <a:r>
              <a:rPr lang="en-US" sz="2000" dirty="0"/>
              <a:t>Pleasant View Elem</a:t>
            </a:r>
          </a:p>
          <a:p>
            <a:pPr lvl="1">
              <a:buAutoNum type="arabicPeriod"/>
            </a:pPr>
            <a:r>
              <a:rPr lang="en-US" sz="2000" dirty="0"/>
              <a:t>Mount Zion Elem</a:t>
            </a:r>
          </a:p>
          <a:p>
            <a:pPr lvl="1">
              <a:buAutoNum type="arabicPeriod"/>
            </a:pPr>
            <a:endParaRPr lang="en-US" sz="2000" dirty="0"/>
          </a:p>
          <a:p>
            <a:pPr lvl="1">
              <a:buAutoNum type="arabicPeriod"/>
            </a:pPr>
            <a:endParaRPr lang="en-US" sz="2000" dirty="0"/>
          </a:p>
        </p:txBody>
      </p:sp>
      <p:sp>
        <p:nvSpPr>
          <p:cNvPr id="3" name="Title 2" hidden="1">
            <a:extLst>
              <a:ext uri="{FF2B5EF4-FFF2-40B4-BE49-F238E27FC236}">
                <a16:creationId xmlns:a16="http://schemas.microsoft.com/office/drawing/2014/main" id="{8A821101-A0CB-44FA-9A5B-96635A5D0AAC}"/>
              </a:ext>
            </a:extLst>
          </p:cNvPr>
          <p:cNvSpPr>
            <a:spLocks noGrp="1"/>
          </p:cNvSpPr>
          <p:nvPr>
            <p:ph type="title"/>
          </p:nvPr>
        </p:nvSpPr>
        <p:spPr/>
        <p:txBody>
          <a:bodyPr/>
          <a:lstStyle/>
          <a:p>
            <a:r>
              <a:rPr lang="en-US" dirty="0"/>
              <a:t>Pre-1965</a:t>
            </a:r>
          </a:p>
        </p:txBody>
      </p:sp>
    </p:spTree>
    <p:extLst>
      <p:ext uri="{BB962C8B-B14F-4D97-AF65-F5344CB8AC3E}">
        <p14:creationId xmlns:p14="http://schemas.microsoft.com/office/powerpoint/2010/main" val="3877852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2" end="2"/>
                                            </p:txEl>
                                          </p:spTgt>
                                        </p:tgtEl>
                                        <p:attrNameLst>
                                          <p:attrName>style.visibility</p:attrName>
                                        </p:attrNameLst>
                                      </p:cBhvr>
                                      <p:to>
                                        <p:strVal val="visible"/>
                                      </p:to>
                                    </p:set>
                                    <p:animEffect transition="in" filter="fade">
                                      <p:cBhvr>
                                        <p:cTn id="10" dur="500"/>
                                        <p:tgtEl>
                                          <p:spTgt spid="4">
                                            <p:txEl>
                                              <p:pRg st="2" end="2"/>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animEffect transition="in" filter="fade">
                                      <p:cBhvr>
                                        <p:cTn id="13" dur="500"/>
                                        <p:tgtEl>
                                          <p:spTgt spid="4">
                                            <p:txEl>
                                              <p:pRg st="3" end="3"/>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xEl>
                                              <p:pRg st="4" end="4"/>
                                            </p:txEl>
                                          </p:spTgt>
                                        </p:tgtEl>
                                        <p:attrNameLst>
                                          <p:attrName>style.visibility</p:attrName>
                                        </p:attrNameLst>
                                      </p:cBhvr>
                                      <p:to>
                                        <p:strVal val="visible"/>
                                      </p:to>
                                    </p:set>
                                    <p:animEffect transition="in" filter="fade">
                                      <p:cBhvr>
                                        <p:cTn id="16" dur="500"/>
                                        <p:tgtEl>
                                          <p:spTgt spid="4">
                                            <p:txEl>
                                              <p:pRg st="4" end="4"/>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animEffect transition="in" filter="fade">
                                      <p:cBhvr>
                                        <p:cTn id="19" dur="500"/>
                                        <p:tgtEl>
                                          <p:spTgt spid="4">
                                            <p:txEl>
                                              <p:pRg st="5" end="5"/>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fade">
                                      <p:cBhvr>
                                        <p:cTn id="22" dur="500"/>
                                        <p:tgtEl>
                                          <p:spTgt spid="4">
                                            <p:txEl>
                                              <p:pRg st="6" end="6"/>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
                                            <p:txEl>
                                              <p:pRg st="7" end="7"/>
                                            </p:txEl>
                                          </p:spTgt>
                                        </p:tgtEl>
                                        <p:attrNameLst>
                                          <p:attrName>style.visibility</p:attrName>
                                        </p:attrNameLst>
                                      </p:cBhvr>
                                      <p:to>
                                        <p:strVal val="visible"/>
                                      </p:to>
                                    </p:set>
                                    <p:animEffect transition="in" filter="fade">
                                      <p:cBhvr>
                                        <p:cTn id="25" dur="500"/>
                                        <p:tgtEl>
                                          <p:spTgt spid="4">
                                            <p:txEl>
                                              <p:pRg st="7" end="7"/>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
                                            <p:txEl>
                                              <p:pRg st="8" end="8"/>
                                            </p:txEl>
                                          </p:spTgt>
                                        </p:tgtEl>
                                        <p:attrNameLst>
                                          <p:attrName>style.visibility</p:attrName>
                                        </p:attrNameLst>
                                      </p:cBhvr>
                                      <p:to>
                                        <p:strVal val="visible"/>
                                      </p:to>
                                    </p:set>
                                    <p:animEffect transition="in" filter="fade">
                                      <p:cBhvr>
                                        <p:cTn id="28" dur="500"/>
                                        <p:tgtEl>
                                          <p:spTgt spid="4">
                                            <p:txEl>
                                              <p:pRg st="8" end="8"/>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
                                            <p:txEl>
                                              <p:pRg st="9" end="9"/>
                                            </p:txEl>
                                          </p:spTgt>
                                        </p:tgtEl>
                                        <p:attrNameLst>
                                          <p:attrName>style.visibility</p:attrName>
                                        </p:attrNameLst>
                                      </p:cBhvr>
                                      <p:to>
                                        <p:strVal val="visible"/>
                                      </p:to>
                                    </p:set>
                                    <p:animEffect transition="in" filter="fade">
                                      <p:cBhvr>
                                        <p:cTn id="31" dur="500"/>
                                        <p:tgtEl>
                                          <p:spTgt spid="4">
                                            <p:txEl>
                                              <p:pRg st="9" end="9"/>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
                                            <p:txEl>
                                              <p:pRg st="10" end="10"/>
                                            </p:txEl>
                                          </p:spTgt>
                                        </p:tgtEl>
                                        <p:attrNameLst>
                                          <p:attrName>style.visibility</p:attrName>
                                        </p:attrNameLst>
                                      </p:cBhvr>
                                      <p:to>
                                        <p:strVal val="visible"/>
                                      </p:to>
                                    </p:set>
                                    <p:animEffect transition="in" filter="fade">
                                      <p:cBhvr>
                                        <p:cTn id="34" dur="500"/>
                                        <p:tgtEl>
                                          <p:spTgt spid="4">
                                            <p:txEl>
                                              <p:pRg st="10" end="10"/>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4">
                                            <p:txEl>
                                              <p:pRg st="11" end="11"/>
                                            </p:txEl>
                                          </p:spTgt>
                                        </p:tgtEl>
                                        <p:attrNameLst>
                                          <p:attrName>style.visibility</p:attrName>
                                        </p:attrNameLst>
                                      </p:cBhvr>
                                      <p:to>
                                        <p:strVal val="visible"/>
                                      </p:to>
                                    </p:set>
                                    <p:animEffect transition="in" filter="fade">
                                      <p:cBhvr>
                                        <p:cTn id="37" dur="500"/>
                                        <p:tgtEl>
                                          <p:spTgt spid="4">
                                            <p:txEl>
                                              <p:pRg st="11" end="1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txEl>
                                              <p:pRg st="12" end="12"/>
                                            </p:txEl>
                                          </p:spTgt>
                                        </p:tgtEl>
                                        <p:attrNameLst>
                                          <p:attrName>style.visibility</p:attrName>
                                        </p:attrNameLst>
                                      </p:cBhvr>
                                      <p:to>
                                        <p:strVal val="visible"/>
                                      </p:to>
                                    </p:set>
                                    <p:animEffect transition="in" filter="fade">
                                      <p:cBhvr>
                                        <p:cTn id="42" dur="500"/>
                                        <p:tgtEl>
                                          <p:spTgt spid="4">
                                            <p:txEl>
                                              <p:pRg st="12" end="12"/>
                                            </p:txEl>
                                          </p:spTgt>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4">
                                            <p:txEl>
                                              <p:pRg st="13" end="13"/>
                                            </p:txEl>
                                          </p:spTgt>
                                        </p:tgtEl>
                                        <p:attrNameLst>
                                          <p:attrName>style.visibility</p:attrName>
                                        </p:attrNameLst>
                                      </p:cBhvr>
                                      <p:to>
                                        <p:strVal val="visible"/>
                                      </p:to>
                                    </p:set>
                                    <p:animEffect transition="in" filter="fade">
                                      <p:cBhvr>
                                        <p:cTn id="45" dur="500"/>
                                        <p:tgtEl>
                                          <p:spTgt spid="4">
                                            <p:txEl>
                                              <p:pRg st="13" end="13"/>
                                            </p:txEl>
                                          </p:spTgt>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4">
                                            <p:txEl>
                                              <p:pRg st="14" end="14"/>
                                            </p:txEl>
                                          </p:spTgt>
                                        </p:tgtEl>
                                        <p:attrNameLst>
                                          <p:attrName>style.visibility</p:attrName>
                                        </p:attrNameLst>
                                      </p:cBhvr>
                                      <p:to>
                                        <p:strVal val="visible"/>
                                      </p:to>
                                    </p:set>
                                    <p:animEffect transition="in" filter="fade">
                                      <p:cBhvr>
                                        <p:cTn id="48" dur="500"/>
                                        <p:tgtEl>
                                          <p:spTgt spid="4">
                                            <p:txEl>
                                              <p:pRg st="14" end="14"/>
                                            </p:txEl>
                                          </p:spTgt>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4">
                                            <p:txEl>
                                              <p:pRg st="15" end="15"/>
                                            </p:txEl>
                                          </p:spTgt>
                                        </p:tgtEl>
                                        <p:attrNameLst>
                                          <p:attrName>style.visibility</p:attrName>
                                        </p:attrNameLst>
                                      </p:cBhvr>
                                      <p:to>
                                        <p:strVal val="visible"/>
                                      </p:to>
                                    </p:set>
                                    <p:animEffect transition="in" filter="fade">
                                      <p:cBhvr>
                                        <p:cTn id="51" dur="500"/>
                                        <p:tgtEl>
                                          <p:spTgt spid="4">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AB4229-6584-4DC2-7F4A-9EE4EEAA8A53}"/>
            </a:ext>
          </a:extLst>
        </p:cNvPr>
        <p:cNvGrpSpPr/>
        <p:nvPr/>
      </p:nvGrpSpPr>
      <p:grpSpPr>
        <a:xfrm>
          <a:off x="0" y="0"/>
          <a:ext cx="0" cy="0"/>
          <a:chOff x="0" y="0"/>
          <a:chExt cx="0" cy="0"/>
        </a:xfrm>
      </p:grpSpPr>
      <p:pic>
        <p:nvPicPr>
          <p:cNvPr id="2" name="Content Placeholder 1" descr="1975 map of the school district showing existing schools and building permits from 1965-75">
            <a:extLst>
              <a:ext uri="{FF2B5EF4-FFF2-40B4-BE49-F238E27FC236}">
                <a16:creationId xmlns:a16="http://schemas.microsoft.com/office/drawing/2014/main" id="{31B3ACB1-963F-93E5-E13E-2FDEDC44721A}"/>
              </a:ext>
            </a:extLst>
          </p:cNvPr>
          <p:cNvPicPr>
            <a:picLocks noGrp="1" noChangeAspect="1"/>
          </p:cNvPicPr>
          <p:nvPr>
            <p:ph sz="half" idx="1"/>
          </p:nvPr>
        </p:nvPicPr>
        <p:blipFill>
          <a:blip r:embed="rId3"/>
          <a:srcRect l="53" t="-141" r="-2209" b="-1039"/>
          <a:stretch>
            <a:fillRect/>
          </a:stretch>
        </p:blipFill>
        <p:spPr>
          <a:xfrm>
            <a:off x="0" y="347472"/>
            <a:ext cx="8595760" cy="6571474"/>
          </a:xfrm>
          <a:prstGeom prst="rect">
            <a:avLst/>
          </a:prstGeom>
        </p:spPr>
      </p:pic>
      <p:sp>
        <p:nvSpPr>
          <p:cNvPr id="4" name="Content Placeholder 3">
            <a:extLst>
              <a:ext uri="{FF2B5EF4-FFF2-40B4-BE49-F238E27FC236}">
                <a16:creationId xmlns:a16="http://schemas.microsoft.com/office/drawing/2014/main" id="{A9763E59-A5AC-845B-3F58-A7D6EFDD5E93}"/>
              </a:ext>
            </a:extLst>
          </p:cNvPr>
          <p:cNvSpPr>
            <a:spLocks noGrp="1"/>
          </p:cNvSpPr>
          <p:nvPr>
            <p:ph sz="half" idx="2"/>
          </p:nvPr>
        </p:nvSpPr>
        <p:spPr>
          <a:xfrm>
            <a:off x="8699808" y="276171"/>
            <a:ext cx="3350942" cy="6374719"/>
          </a:xfrm>
        </p:spPr>
        <p:txBody>
          <a:bodyPr vert="horz" lIns="91440" tIns="45720" rIns="91440" bIns="45720" rtlCol="0" anchor="t">
            <a:normAutofit/>
          </a:bodyPr>
          <a:lstStyle/>
          <a:p>
            <a:r>
              <a:rPr lang="en-US"/>
              <a:t>1965-1975</a:t>
            </a:r>
          </a:p>
          <a:p>
            <a:r>
              <a:rPr lang="en-US"/>
              <a:t>Opened Schools </a:t>
            </a:r>
          </a:p>
          <a:p>
            <a:pPr lvl="1">
              <a:buAutoNum type="arabicPeriod"/>
            </a:pPr>
            <a:r>
              <a:rPr lang="en-US" sz="2000"/>
              <a:t>Havencroft Elem</a:t>
            </a:r>
          </a:p>
          <a:p>
            <a:pPr lvl="1">
              <a:buAutoNum type="arabicPeriod"/>
            </a:pPr>
            <a:r>
              <a:rPr lang="en-US" sz="2000"/>
              <a:t>Northview Elem</a:t>
            </a:r>
          </a:p>
          <a:p>
            <a:pPr lvl="1">
              <a:buAutoNum type="arabicPeriod"/>
            </a:pPr>
            <a:r>
              <a:rPr lang="en-US" sz="2000"/>
              <a:t>Rolling Ridge Elem</a:t>
            </a:r>
            <a:endParaRPr lang="en-US"/>
          </a:p>
          <a:p>
            <a:pPr lvl="1">
              <a:buAutoNum type="arabicPeriod"/>
            </a:pPr>
            <a:r>
              <a:rPr lang="en-US" sz="2000"/>
              <a:t>Washington Elem</a:t>
            </a:r>
          </a:p>
          <a:p>
            <a:pPr lvl="1">
              <a:buAutoNum type="arabicPeriod"/>
            </a:pPr>
            <a:r>
              <a:rPr lang="en-US" sz="2000"/>
              <a:t>Santa Fe MS</a:t>
            </a:r>
          </a:p>
          <a:p>
            <a:r>
              <a:rPr lang="en-US"/>
              <a:t>Closed Schools</a:t>
            </a:r>
          </a:p>
          <a:p>
            <a:pPr lvl="1">
              <a:buAutoNum type="arabicPeriod"/>
            </a:pPr>
            <a:r>
              <a:rPr lang="en-US" sz="2000"/>
              <a:t>Stuck Elem</a:t>
            </a:r>
            <a:endParaRPr lang="en-US" sz="2000" dirty="0"/>
          </a:p>
        </p:txBody>
      </p:sp>
      <p:sp>
        <p:nvSpPr>
          <p:cNvPr id="3" name="Title 2" hidden="1">
            <a:extLst>
              <a:ext uri="{FF2B5EF4-FFF2-40B4-BE49-F238E27FC236}">
                <a16:creationId xmlns:a16="http://schemas.microsoft.com/office/drawing/2014/main" id="{FA6EF3A4-0C83-472C-9CEA-BDC1D2ACDC10}"/>
              </a:ext>
            </a:extLst>
          </p:cNvPr>
          <p:cNvSpPr>
            <a:spLocks noGrp="1"/>
          </p:cNvSpPr>
          <p:nvPr>
            <p:ph type="title"/>
          </p:nvPr>
        </p:nvSpPr>
        <p:spPr/>
        <p:txBody>
          <a:bodyPr/>
          <a:lstStyle/>
          <a:p>
            <a:r>
              <a:rPr lang="en-US" dirty="0"/>
              <a:t>1965-1975</a:t>
            </a:r>
          </a:p>
        </p:txBody>
      </p:sp>
    </p:spTree>
    <p:extLst>
      <p:ext uri="{BB962C8B-B14F-4D97-AF65-F5344CB8AC3E}">
        <p14:creationId xmlns:p14="http://schemas.microsoft.com/office/powerpoint/2010/main" val="1491499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2" end="2"/>
                                            </p:txEl>
                                          </p:spTgt>
                                        </p:tgtEl>
                                        <p:attrNameLst>
                                          <p:attrName>style.visibility</p:attrName>
                                        </p:attrNameLst>
                                      </p:cBhvr>
                                      <p:to>
                                        <p:strVal val="visible"/>
                                      </p:to>
                                    </p:set>
                                    <p:animEffect transition="in" filter="fade">
                                      <p:cBhvr>
                                        <p:cTn id="10" dur="500"/>
                                        <p:tgtEl>
                                          <p:spTgt spid="4">
                                            <p:txEl>
                                              <p:pRg st="2" end="2"/>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animEffect transition="in" filter="fade">
                                      <p:cBhvr>
                                        <p:cTn id="13" dur="500"/>
                                        <p:tgtEl>
                                          <p:spTgt spid="4">
                                            <p:txEl>
                                              <p:pRg st="3" end="3"/>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xEl>
                                              <p:pRg st="4" end="4"/>
                                            </p:txEl>
                                          </p:spTgt>
                                        </p:tgtEl>
                                        <p:attrNameLst>
                                          <p:attrName>style.visibility</p:attrName>
                                        </p:attrNameLst>
                                      </p:cBhvr>
                                      <p:to>
                                        <p:strVal val="visible"/>
                                      </p:to>
                                    </p:set>
                                    <p:animEffect transition="in" filter="fade">
                                      <p:cBhvr>
                                        <p:cTn id="16" dur="500"/>
                                        <p:tgtEl>
                                          <p:spTgt spid="4">
                                            <p:txEl>
                                              <p:pRg st="4" end="4"/>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animEffect transition="in" filter="fade">
                                      <p:cBhvr>
                                        <p:cTn id="19" dur="500"/>
                                        <p:tgtEl>
                                          <p:spTgt spid="4">
                                            <p:txEl>
                                              <p:pRg st="5" end="5"/>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fade">
                                      <p:cBhvr>
                                        <p:cTn id="22" dur="500"/>
                                        <p:tgtEl>
                                          <p:spTgt spid="4">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animEffect transition="in" filter="fade">
                                      <p:cBhvr>
                                        <p:cTn id="27" dur="500"/>
                                        <p:tgtEl>
                                          <p:spTgt spid="4">
                                            <p:txEl>
                                              <p:pRg st="7" end="7"/>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4">
                                            <p:txEl>
                                              <p:pRg st="8" end="8"/>
                                            </p:txEl>
                                          </p:spTgt>
                                        </p:tgtEl>
                                        <p:attrNameLst>
                                          <p:attrName>style.visibility</p:attrName>
                                        </p:attrNameLst>
                                      </p:cBhvr>
                                      <p:to>
                                        <p:strVal val="visible"/>
                                      </p:to>
                                    </p:set>
                                    <p:animEffect transition="in" filter="fade">
                                      <p:cBhvr>
                                        <p:cTn id="30"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9FC488-E620-6957-CB21-DA78E82A8BD7}"/>
            </a:ext>
          </a:extLst>
        </p:cNvPr>
        <p:cNvGrpSpPr/>
        <p:nvPr/>
      </p:nvGrpSpPr>
      <p:grpSpPr>
        <a:xfrm>
          <a:off x="0" y="0"/>
          <a:ext cx="0" cy="0"/>
          <a:chOff x="0" y="0"/>
          <a:chExt cx="0" cy="0"/>
        </a:xfrm>
      </p:grpSpPr>
      <p:pic>
        <p:nvPicPr>
          <p:cNvPr id="2" name="Content Placeholder 1" descr="1985 map of the district showing existing buildings and building permits from 1975-85">
            <a:extLst>
              <a:ext uri="{FF2B5EF4-FFF2-40B4-BE49-F238E27FC236}">
                <a16:creationId xmlns:a16="http://schemas.microsoft.com/office/drawing/2014/main" id="{29DFC1D0-6F64-7347-FBE4-25D82E9BF03F}"/>
              </a:ext>
            </a:extLst>
          </p:cNvPr>
          <p:cNvPicPr>
            <a:picLocks noGrp="1" noChangeAspect="1"/>
          </p:cNvPicPr>
          <p:nvPr>
            <p:ph sz="half" idx="1"/>
          </p:nvPr>
        </p:nvPicPr>
        <p:blipFill>
          <a:blip r:embed="rId2"/>
          <a:stretch>
            <a:fillRect/>
          </a:stretch>
        </p:blipFill>
        <p:spPr>
          <a:xfrm>
            <a:off x="0" y="347472"/>
            <a:ext cx="8599889" cy="6604296"/>
          </a:xfrm>
          <a:prstGeom prst="rect">
            <a:avLst/>
          </a:prstGeom>
        </p:spPr>
      </p:pic>
      <p:sp>
        <p:nvSpPr>
          <p:cNvPr id="4" name="Content Placeholder 3">
            <a:extLst>
              <a:ext uri="{FF2B5EF4-FFF2-40B4-BE49-F238E27FC236}">
                <a16:creationId xmlns:a16="http://schemas.microsoft.com/office/drawing/2014/main" id="{245AD340-3CD1-C617-3A48-1D44969DE9AE}"/>
              </a:ext>
            </a:extLst>
          </p:cNvPr>
          <p:cNvSpPr>
            <a:spLocks noGrp="1"/>
          </p:cNvSpPr>
          <p:nvPr>
            <p:ph sz="half" idx="2"/>
          </p:nvPr>
        </p:nvSpPr>
        <p:spPr>
          <a:xfrm>
            <a:off x="8699808" y="309302"/>
            <a:ext cx="3350942" cy="6341588"/>
          </a:xfrm>
        </p:spPr>
        <p:txBody>
          <a:bodyPr vert="horz" lIns="91440" tIns="45720" rIns="91440" bIns="45720" rtlCol="0" anchor="t">
            <a:normAutofit/>
          </a:bodyPr>
          <a:lstStyle/>
          <a:p>
            <a:r>
              <a:rPr lang="en-US" dirty="0"/>
              <a:t>1975-1985</a:t>
            </a:r>
          </a:p>
          <a:p>
            <a:r>
              <a:rPr lang="en-US" dirty="0"/>
              <a:t>Opened Schools</a:t>
            </a:r>
          </a:p>
          <a:p>
            <a:pPr marL="914400" lvl="1" indent="-457200">
              <a:buAutoNum type="arabicPeriod"/>
            </a:pPr>
            <a:r>
              <a:rPr lang="en-US" sz="2000" dirty="0"/>
              <a:t>Black Bob</a:t>
            </a:r>
          </a:p>
          <a:p>
            <a:pPr marL="914400" lvl="1" indent="-457200">
              <a:buAutoNum type="arabicPeriod"/>
            </a:pPr>
            <a:r>
              <a:rPr lang="en-US" sz="2000" dirty="0"/>
              <a:t>Brougham</a:t>
            </a:r>
          </a:p>
          <a:p>
            <a:pPr marL="914400" lvl="1" indent="-457200">
              <a:buAutoNum type="arabicPeriod"/>
            </a:pPr>
            <a:r>
              <a:rPr lang="en-US" sz="2000" dirty="0"/>
              <a:t>Indian Creek</a:t>
            </a:r>
          </a:p>
          <a:p>
            <a:pPr marL="914400" lvl="1" indent="-457200">
              <a:buAutoNum type="arabicPeriod"/>
            </a:pPr>
            <a:r>
              <a:rPr lang="en-US" sz="2000" dirty="0"/>
              <a:t>Prairie Center</a:t>
            </a:r>
          </a:p>
          <a:p>
            <a:pPr marL="914400" lvl="1" indent="-457200">
              <a:buAutoNum type="arabicPeriod"/>
            </a:pPr>
            <a:r>
              <a:rPr lang="en-US" sz="2000" dirty="0"/>
              <a:t>Scarborough</a:t>
            </a:r>
          </a:p>
          <a:p>
            <a:pPr marL="914400" lvl="1" indent="-457200">
              <a:buAutoNum type="arabicPeriod"/>
            </a:pPr>
            <a:r>
              <a:rPr lang="en-US" sz="2000" dirty="0"/>
              <a:t>Tomahawk</a:t>
            </a:r>
          </a:p>
          <a:p>
            <a:pPr marL="914400" lvl="1" indent="-457200">
              <a:buAutoNum type="arabicPeriod"/>
            </a:pPr>
            <a:r>
              <a:rPr lang="en-US" sz="2000" dirty="0"/>
              <a:t>Walnut Grove</a:t>
            </a:r>
          </a:p>
          <a:p>
            <a:pPr marL="914400" lvl="1" indent="-457200">
              <a:buAutoNum type="arabicPeriod"/>
            </a:pPr>
            <a:r>
              <a:rPr lang="en-US" sz="2000" dirty="0"/>
              <a:t>Indian Trail MS</a:t>
            </a:r>
          </a:p>
          <a:p>
            <a:pPr marL="914400" lvl="1" indent="-457200">
              <a:buAutoNum type="arabicPeriod"/>
            </a:pPr>
            <a:r>
              <a:rPr lang="en-US" sz="2000" dirty="0"/>
              <a:t>Oregon Trail MS</a:t>
            </a:r>
          </a:p>
          <a:p>
            <a:pPr marL="914400" lvl="1" indent="-457200">
              <a:buAutoNum type="arabicPeriod"/>
            </a:pPr>
            <a:r>
              <a:rPr lang="en-US" sz="2000" dirty="0"/>
              <a:t>Olathe South HS</a:t>
            </a:r>
          </a:p>
          <a:p>
            <a:pPr marL="457200" indent="-457200"/>
            <a:r>
              <a:rPr lang="en-US" dirty="0"/>
              <a:t>Closed Schools</a:t>
            </a:r>
          </a:p>
          <a:p>
            <a:pPr marL="914400" lvl="1" indent="-457200">
              <a:buAutoNum type="arabicPeriod"/>
            </a:pPr>
            <a:r>
              <a:rPr lang="en-US" sz="2000" dirty="0"/>
              <a:t>Old Countryside</a:t>
            </a:r>
          </a:p>
          <a:p>
            <a:pPr marL="914400" lvl="1" indent="-457200">
              <a:buAutoNum type="arabicPeriod"/>
            </a:pPr>
            <a:r>
              <a:rPr lang="en-US" sz="2000" dirty="0"/>
              <a:t>Millbrooke Junior High</a:t>
            </a:r>
          </a:p>
          <a:p>
            <a:pPr marL="914400" lvl="1" indent="-457200">
              <a:buAutoNum type="arabicPeriod"/>
            </a:pPr>
            <a:endParaRPr lang="en-US" dirty="0"/>
          </a:p>
          <a:p>
            <a:pPr marL="914400" lvl="1" indent="-457200">
              <a:buAutoNum type="arabicPeriod"/>
            </a:pPr>
            <a:endParaRPr lang="en-US" dirty="0"/>
          </a:p>
          <a:p>
            <a:pPr marL="914400" lvl="1" indent="-457200">
              <a:buAutoNum type="arabicPeriod"/>
            </a:pPr>
            <a:endParaRPr lang="en-US" dirty="0"/>
          </a:p>
        </p:txBody>
      </p:sp>
      <p:sp>
        <p:nvSpPr>
          <p:cNvPr id="3" name="Title 2" hidden="1">
            <a:extLst>
              <a:ext uri="{FF2B5EF4-FFF2-40B4-BE49-F238E27FC236}">
                <a16:creationId xmlns:a16="http://schemas.microsoft.com/office/drawing/2014/main" id="{5ED26CE6-77E0-4C7D-95AA-A06123837F3B}"/>
              </a:ext>
            </a:extLst>
          </p:cNvPr>
          <p:cNvSpPr>
            <a:spLocks noGrp="1"/>
          </p:cNvSpPr>
          <p:nvPr>
            <p:ph type="title"/>
          </p:nvPr>
        </p:nvSpPr>
        <p:spPr/>
        <p:txBody>
          <a:bodyPr/>
          <a:lstStyle/>
          <a:p>
            <a:r>
              <a:rPr lang="en-US" dirty="0"/>
              <a:t>1975-1985</a:t>
            </a:r>
          </a:p>
        </p:txBody>
      </p:sp>
    </p:spTree>
    <p:extLst>
      <p:ext uri="{BB962C8B-B14F-4D97-AF65-F5344CB8AC3E}">
        <p14:creationId xmlns:p14="http://schemas.microsoft.com/office/powerpoint/2010/main" val="2259004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2" end="2"/>
                                            </p:txEl>
                                          </p:spTgt>
                                        </p:tgtEl>
                                        <p:attrNameLst>
                                          <p:attrName>style.visibility</p:attrName>
                                        </p:attrNameLst>
                                      </p:cBhvr>
                                      <p:to>
                                        <p:strVal val="visible"/>
                                      </p:to>
                                    </p:set>
                                    <p:animEffect transition="in" filter="fade">
                                      <p:cBhvr>
                                        <p:cTn id="10" dur="500"/>
                                        <p:tgtEl>
                                          <p:spTgt spid="4">
                                            <p:txEl>
                                              <p:pRg st="2" end="2"/>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animEffect transition="in" filter="fade">
                                      <p:cBhvr>
                                        <p:cTn id="13" dur="500"/>
                                        <p:tgtEl>
                                          <p:spTgt spid="4">
                                            <p:txEl>
                                              <p:pRg st="3" end="3"/>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xEl>
                                              <p:pRg st="4" end="4"/>
                                            </p:txEl>
                                          </p:spTgt>
                                        </p:tgtEl>
                                        <p:attrNameLst>
                                          <p:attrName>style.visibility</p:attrName>
                                        </p:attrNameLst>
                                      </p:cBhvr>
                                      <p:to>
                                        <p:strVal val="visible"/>
                                      </p:to>
                                    </p:set>
                                    <p:animEffect transition="in" filter="fade">
                                      <p:cBhvr>
                                        <p:cTn id="16" dur="500"/>
                                        <p:tgtEl>
                                          <p:spTgt spid="4">
                                            <p:txEl>
                                              <p:pRg st="4" end="4"/>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animEffect transition="in" filter="fade">
                                      <p:cBhvr>
                                        <p:cTn id="19" dur="500"/>
                                        <p:tgtEl>
                                          <p:spTgt spid="4">
                                            <p:txEl>
                                              <p:pRg st="5" end="5"/>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fade">
                                      <p:cBhvr>
                                        <p:cTn id="22" dur="500"/>
                                        <p:tgtEl>
                                          <p:spTgt spid="4">
                                            <p:txEl>
                                              <p:pRg st="6" end="6"/>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
                                            <p:txEl>
                                              <p:pRg st="7" end="7"/>
                                            </p:txEl>
                                          </p:spTgt>
                                        </p:tgtEl>
                                        <p:attrNameLst>
                                          <p:attrName>style.visibility</p:attrName>
                                        </p:attrNameLst>
                                      </p:cBhvr>
                                      <p:to>
                                        <p:strVal val="visible"/>
                                      </p:to>
                                    </p:set>
                                    <p:animEffect transition="in" filter="fade">
                                      <p:cBhvr>
                                        <p:cTn id="25" dur="500"/>
                                        <p:tgtEl>
                                          <p:spTgt spid="4">
                                            <p:txEl>
                                              <p:pRg st="7" end="7"/>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
                                            <p:txEl>
                                              <p:pRg st="8" end="8"/>
                                            </p:txEl>
                                          </p:spTgt>
                                        </p:tgtEl>
                                        <p:attrNameLst>
                                          <p:attrName>style.visibility</p:attrName>
                                        </p:attrNameLst>
                                      </p:cBhvr>
                                      <p:to>
                                        <p:strVal val="visible"/>
                                      </p:to>
                                    </p:set>
                                    <p:animEffect transition="in" filter="fade">
                                      <p:cBhvr>
                                        <p:cTn id="28" dur="500"/>
                                        <p:tgtEl>
                                          <p:spTgt spid="4">
                                            <p:txEl>
                                              <p:pRg st="8" end="8"/>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
                                            <p:txEl>
                                              <p:pRg st="9" end="9"/>
                                            </p:txEl>
                                          </p:spTgt>
                                        </p:tgtEl>
                                        <p:attrNameLst>
                                          <p:attrName>style.visibility</p:attrName>
                                        </p:attrNameLst>
                                      </p:cBhvr>
                                      <p:to>
                                        <p:strVal val="visible"/>
                                      </p:to>
                                    </p:set>
                                    <p:animEffect transition="in" filter="fade">
                                      <p:cBhvr>
                                        <p:cTn id="31" dur="500"/>
                                        <p:tgtEl>
                                          <p:spTgt spid="4">
                                            <p:txEl>
                                              <p:pRg st="9" end="9"/>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
                                            <p:txEl>
                                              <p:pRg st="10" end="10"/>
                                            </p:txEl>
                                          </p:spTgt>
                                        </p:tgtEl>
                                        <p:attrNameLst>
                                          <p:attrName>style.visibility</p:attrName>
                                        </p:attrNameLst>
                                      </p:cBhvr>
                                      <p:to>
                                        <p:strVal val="visible"/>
                                      </p:to>
                                    </p:set>
                                    <p:animEffect transition="in" filter="fade">
                                      <p:cBhvr>
                                        <p:cTn id="34" dur="500"/>
                                        <p:tgtEl>
                                          <p:spTgt spid="4">
                                            <p:txEl>
                                              <p:pRg st="10" end="10"/>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4">
                                            <p:txEl>
                                              <p:pRg st="11" end="11"/>
                                            </p:txEl>
                                          </p:spTgt>
                                        </p:tgtEl>
                                        <p:attrNameLst>
                                          <p:attrName>style.visibility</p:attrName>
                                        </p:attrNameLst>
                                      </p:cBhvr>
                                      <p:to>
                                        <p:strVal val="visible"/>
                                      </p:to>
                                    </p:set>
                                    <p:animEffect transition="in" filter="fade">
                                      <p:cBhvr>
                                        <p:cTn id="37" dur="500"/>
                                        <p:tgtEl>
                                          <p:spTgt spid="4">
                                            <p:txEl>
                                              <p:pRg st="11" end="1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4">
                                            <p:txEl>
                                              <p:pRg st="12" end="12"/>
                                            </p:txEl>
                                          </p:spTgt>
                                        </p:tgtEl>
                                        <p:attrNameLst>
                                          <p:attrName>style.visibility</p:attrName>
                                        </p:attrNameLst>
                                      </p:cBhvr>
                                      <p:to>
                                        <p:strVal val="visible"/>
                                      </p:to>
                                    </p:set>
                                    <p:animEffect transition="in" filter="fade">
                                      <p:cBhvr>
                                        <p:cTn id="42" dur="500"/>
                                        <p:tgtEl>
                                          <p:spTgt spid="4">
                                            <p:txEl>
                                              <p:pRg st="12" end="12"/>
                                            </p:txEl>
                                          </p:spTgt>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4">
                                            <p:txEl>
                                              <p:pRg st="13" end="13"/>
                                            </p:txEl>
                                          </p:spTgt>
                                        </p:tgtEl>
                                        <p:attrNameLst>
                                          <p:attrName>style.visibility</p:attrName>
                                        </p:attrNameLst>
                                      </p:cBhvr>
                                      <p:to>
                                        <p:strVal val="visible"/>
                                      </p:to>
                                    </p:set>
                                    <p:animEffect transition="in" filter="fade">
                                      <p:cBhvr>
                                        <p:cTn id="45" dur="500"/>
                                        <p:tgtEl>
                                          <p:spTgt spid="4">
                                            <p:txEl>
                                              <p:pRg st="13" end="13"/>
                                            </p:txEl>
                                          </p:spTgt>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4">
                                            <p:txEl>
                                              <p:pRg st="14" end="14"/>
                                            </p:txEl>
                                          </p:spTgt>
                                        </p:tgtEl>
                                        <p:attrNameLst>
                                          <p:attrName>style.visibility</p:attrName>
                                        </p:attrNameLst>
                                      </p:cBhvr>
                                      <p:to>
                                        <p:strVal val="visible"/>
                                      </p:to>
                                    </p:set>
                                    <p:animEffect transition="in" filter="fade">
                                      <p:cBhvr>
                                        <p:cTn id="48" dur="500"/>
                                        <p:tgtEl>
                                          <p:spTgt spid="4">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F51B3A-8F69-545C-784A-65615309D167}"/>
            </a:ext>
          </a:extLst>
        </p:cNvPr>
        <p:cNvGrpSpPr/>
        <p:nvPr/>
      </p:nvGrpSpPr>
      <p:grpSpPr>
        <a:xfrm>
          <a:off x="0" y="0"/>
          <a:ext cx="0" cy="0"/>
          <a:chOff x="0" y="0"/>
          <a:chExt cx="0" cy="0"/>
        </a:xfrm>
      </p:grpSpPr>
      <p:pic>
        <p:nvPicPr>
          <p:cNvPr id="2" name="Content Placeholder 1" descr="1995 map of the district showing existing schools and building permits issued from 1985-95">
            <a:extLst>
              <a:ext uri="{FF2B5EF4-FFF2-40B4-BE49-F238E27FC236}">
                <a16:creationId xmlns:a16="http://schemas.microsoft.com/office/drawing/2014/main" id="{5DF916AC-74DC-4F89-FC29-D89C018F6023}"/>
              </a:ext>
            </a:extLst>
          </p:cNvPr>
          <p:cNvPicPr>
            <a:picLocks noGrp="1" noChangeAspect="1"/>
          </p:cNvPicPr>
          <p:nvPr>
            <p:ph sz="half" idx="1"/>
          </p:nvPr>
        </p:nvPicPr>
        <p:blipFill>
          <a:blip r:embed="rId2"/>
          <a:stretch>
            <a:fillRect/>
          </a:stretch>
        </p:blipFill>
        <p:spPr>
          <a:xfrm>
            <a:off x="0" y="347472"/>
            <a:ext cx="8595284" cy="6634464"/>
          </a:xfrm>
          <a:prstGeom prst="rect">
            <a:avLst/>
          </a:prstGeom>
        </p:spPr>
      </p:pic>
      <p:sp>
        <p:nvSpPr>
          <p:cNvPr id="4" name="Content Placeholder 3">
            <a:extLst>
              <a:ext uri="{FF2B5EF4-FFF2-40B4-BE49-F238E27FC236}">
                <a16:creationId xmlns:a16="http://schemas.microsoft.com/office/drawing/2014/main" id="{45025E5A-EF1B-8E8B-38A4-D82658A0AC12}"/>
              </a:ext>
            </a:extLst>
          </p:cNvPr>
          <p:cNvSpPr>
            <a:spLocks noGrp="1"/>
          </p:cNvSpPr>
          <p:nvPr>
            <p:ph sz="half" idx="2"/>
          </p:nvPr>
        </p:nvSpPr>
        <p:spPr>
          <a:xfrm>
            <a:off x="8699808" y="386606"/>
            <a:ext cx="3350942" cy="6264284"/>
          </a:xfrm>
        </p:spPr>
        <p:txBody>
          <a:bodyPr vert="horz" lIns="91440" tIns="45720" rIns="91440" bIns="45720" rtlCol="0" anchor="t">
            <a:normAutofit/>
          </a:bodyPr>
          <a:lstStyle/>
          <a:p>
            <a:r>
              <a:rPr lang="en-US" dirty="0"/>
              <a:t>1985-1995</a:t>
            </a:r>
          </a:p>
          <a:p>
            <a:r>
              <a:rPr lang="en-US" dirty="0"/>
              <a:t>Opened Schools</a:t>
            </a:r>
          </a:p>
          <a:p>
            <a:pPr marL="914400" lvl="1" indent="-457200">
              <a:buAutoNum type="arabicPeriod"/>
            </a:pPr>
            <a:r>
              <a:rPr lang="en-US" sz="2000" dirty="0"/>
              <a:t>Briarwood Elem</a:t>
            </a:r>
          </a:p>
          <a:p>
            <a:pPr marL="914400" lvl="1" indent="-457200">
              <a:buAutoNum type="arabicPeriod"/>
            </a:pPr>
            <a:r>
              <a:rPr lang="en-US" sz="2000" dirty="0"/>
              <a:t>Countryside Elem</a:t>
            </a:r>
          </a:p>
          <a:p>
            <a:pPr marL="914400" lvl="1" indent="-457200">
              <a:buAutoNum type="arabicPeriod"/>
            </a:pPr>
            <a:r>
              <a:rPr lang="en-US" sz="2000" dirty="0"/>
              <a:t>Green Springs Elem</a:t>
            </a:r>
          </a:p>
          <a:p>
            <a:pPr marL="914400" lvl="1" indent="-457200">
              <a:buAutoNum type="arabicPeriod"/>
            </a:pPr>
            <a:r>
              <a:rPr lang="en-US" sz="2000" dirty="0"/>
              <a:t>Heatherstone Elem</a:t>
            </a:r>
          </a:p>
          <a:p>
            <a:pPr marL="914400" lvl="1" indent="-457200">
              <a:buAutoNum type="arabicPeriod"/>
            </a:pPr>
            <a:r>
              <a:rPr lang="en-US" sz="2000" dirty="0"/>
              <a:t>Heritage Elem</a:t>
            </a:r>
          </a:p>
          <a:p>
            <a:pPr marL="914400" lvl="1" indent="-457200">
              <a:buAutoNum type="arabicPeriod"/>
            </a:pPr>
            <a:r>
              <a:rPr lang="en-US" sz="2000" dirty="0"/>
              <a:t>Mahaffie Elem</a:t>
            </a:r>
          </a:p>
          <a:p>
            <a:pPr marL="914400" lvl="1" indent="-457200">
              <a:buAutoNum type="arabicPeriod"/>
            </a:pPr>
            <a:r>
              <a:rPr lang="en-US" sz="2000" dirty="0"/>
              <a:t>Frontier Trail MS</a:t>
            </a:r>
          </a:p>
          <a:p>
            <a:pPr marL="914400" lvl="1" indent="-457200">
              <a:buAutoNum type="arabicPeriod"/>
            </a:pPr>
            <a:r>
              <a:rPr lang="en-US" sz="2000" dirty="0"/>
              <a:t>Pioneer Trail MS</a:t>
            </a:r>
          </a:p>
          <a:p>
            <a:pPr marL="914400" lvl="1" indent="-457200">
              <a:buAutoNum type="arabicPeriod"/>
            </a:pPr>
            <a:r>
              <a:rPr lang="en-US" sz="2000" dirty="0"/>
              <a:t>Olathe East HS</a:t>
            </a:r>
          </a:p>
          <a:p>
            <a:pPr marL="457200"/>
            <a:r>
              <a:rPr lang="en-US" dirty="0"/>
              <a:t>Closed Schools</a:t>
            </a:r>
          </a:p>
          <a:p>
            <a:pPr marL="914400" lvl="1" indent="-457200">
              <a:buAutoNum type="arabicPeriod"/>
            </a:pPr>
            <a:r>
              <a:rPr lang="en-US" sz="2000" dirty="0"/>
              <a:t>None</a:t>
            </a:r>
          </a:p>
          <a:p>
            <a:pPr marL="914400" lvl="1" indent="-457200">
              <a:buAutoNum type="arabicPeriod"/>
            </a:pPr>
            <a:endParaRPr lang="en-US" dirty="0"/>
          </a:p>
          <a:p>
            <a:pPr marL="914400" lvl="1" indent="-457200">
              <a:buAutoNum type="arabicPeriod"/>
            </a:pPr>
            <a:endParaRPr lang="en-US" dirty="0"/>
          </a:p>
        </p:txBody>
      </p:sp>
      <p:sp>
        <p:nvSpPr>
          <p:cNvPr id="3" name="Title 2" hidden="1">
            <a:extLst>
              <a:ext uri="{FF2B5EF4-FFF2-40B4-BE49-F238E27FC236}">
                <a16:creationId xmlns:a16="http://schemas.microsoft.com/office/drawing/2014/main" id="{44B075F6-A16D-416E-83FE-F1E9CA13335E}"/>
              </a:ext>
            </a:extLst>
          </p:cNvPr>
          <p:cNvSpPr>
            <a:spLocks noGrp="1"/>
          </p:cNvSpPr>
          <p:nvPr>
            <p:ph type="title"/>
          </p:nvPr>
        </p:nvSpPr>
        <p:spPr/>
        <p:txBody>
          <a:bodyPr/>
          <a:lstStyle/>
          <a:p>
            <a:r>
              <a:rPr lang="en-US" dirty="0"/>
              <a:t>1985-1995</a:t>
            </a:r>
          </a:p>
        </p:txBody>
      </p:sp>
    </p:spTree>
    <p:extLst>
      <p:ext uri="{BB962C8B-B14F-4D97-AF65-F5344CB8AC3E}">
        <p14:creationId xmlns:p14="http://schemas.microsoft.com/office/powerpoint/2010/main" val="3876754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2" end="2"/>
                                            </p:txEl>
                                          </p:spTgt>
                                        </p:tgtEl>
                                        <p:attrNameLst>
                                          <p:attrName>style.visibility</p:attrName>
                                        </p:attrNameLst>
                                      </p:cBhvr>
                                      <p:to>
                                        <p:strVal val="visible"/>
                                      </p:to>
                                    </p:set>
                                    <p:animEffect transition="in" filter="fade">
                                      <p:cBhvr>
                                        <p:cTn id="10" dur="500"/>
                                        <p:tgtEl>
                                          <p:spTgt spid="4">
                                            <p:txEl>
                                              <p:pRg st="2" end="2"/>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animEffect transition="in" filter="fade">
                                      <p:cBhvr>
                                        <p:cTn id="13" dur="500"/>
                                        <p:tgtEl>
                                          <p:spTgt spid="4">
                                            <p:txEl>
                                              <p:pRg st="3" end="3"/>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xEl>
                                              <p:pRg st="4" end="4"/>
                                            </p:txEl>
                                          </p:spTgt>
                                        </p:tgtEl>
                                        <p:attrNameLst>
                                          <p:attrName>style.visibility</p:attrName>
                                        </p:attrNameLst>
                                      </p:cBhvr>
                                      <p:to>
                                        <p:strVal val="visible"/>
                                      </p:to>
                                    </p:set>
                                    <p:animEffect transition="in" filter="fade">
                                      <p:cBhvr>
                                        <p:cTn id="16" dur="500"/>
                                        <p:tgtEl>
                                          <p:spTgt spid="4">
                                            <p:txEl>
                                              <p:pRg st="4" end="4"/>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animEffect transition="in" filter="fade">
                                      <p:cBhvr>
                                        <p:cTn id="19" dur="500"/>
                                        <p:tgtEl>
                                          <p:spTgt spid="4">
                                            <p:txEl>
                                              <p:pRg st="5" end="5"/>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fade">
                                      <p:cBhvr>
                                        <p:cTn id="22" dur="500"/>
                                        <p:tgtEl>
                                          <p:spTgt spid="4">
                                            <p:txEl>
                                              <p:pRg st="6" end="6"/>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
                                            <p:txEl>
                                              <p:pRg st="7" end="7"/>
                                            </p:txEl>
                                          </p:spTgt>
                                        </p:tgtEl>
                                        <p:attrNameLst>
                                          <p:attrName>style.visibility</p:attrName>
                                        </p:attrNameLst>
                                      </p:cBhvr>
                                      <p:to>
                                        <p:strVal val="visible"/>
                                      </p:to>
                                    </p:set>
                                    <p:animEffect transition="in" filter="fade">
                                      <p:cBhvr>
                                        <p:cTn id="25" dur="500"/>
                                        <p:tgtEl>
                                          <p:spTgt spid="4">
                                            <p:txEl>
                                              <p:pRg st="7" end="7"/>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
                                            <p:txEl>
                                              <p:pRg st="8" end="8"/>
                                            </p:txEl>
                                          </p:spTgt>
                                        </p:tgtEl>
                                        <p:attrNameLst>
                                          <p:attrName>style.visibility</p:attrName>
                                        </p:attrNameLst>
                                      </p:cBhvr>
                                      <p:to>
                                        <p:strVal val="visible"/>
                                      </p:to>
                                    </p:set>
                                    <p:animEffect transition="in" filter="fade">
                                      <p:cBhvr>
                                        <p:cTn id="28" dur="500"/>
                                        <p:tgtEl>
                                          <p:spTgt spid="4">
                                            <p:txEl>
                                              <p:pRg st="8" end="8"/>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
                                            <p:txEl>
                                              <p:pRg st="9" end="9"/>
                                            </p:txEl>
                                          </p:spTgt>
                                        </p:tgtEl>
                                        <p:attrNameLst>
                                          <p:attrName>style.visibility</p:attrName>
                                        </p:attrNameLst>
                                      </p:cBhvr>
                                      <p:to>
                                        <p:strVal val="visible"/>
                                      </p:to>
                                    </p:set>
                                    <p:animEffect transition="in" filter="fade">
                                      <p:cBhvr>
                                        <p:cTn id="31" dur="500"/>
                                        <p:tgtEl>
                                          <p:spTgt spid="4">
                                            <p:txEl>
                                              <p:pRg st="9" end="9"/>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
                                            <p:txEl>
                                              <p:pRg st="10" end="10"/>
                                            </p:txEl>
                                          </p:spTgt>
                                        </p:tgtEl>
                                        <p:attrNameLst>
                                          <p:attrName>style.visibility</p:attrName>
                                        </p:attrNameLst>
                                      </p:cBhvr>
                                      <p:to>
                                        <p:strVal val="visible"/>
                                      </p:to>
                                    </p:set>
                                    <p:animEffect transition="in" filter="fade">
                                      <p:cBhvr>
                                        <p:cTn id="34" dur="500"/>
                                        <p:tgtEl>
                                          <p:spTgt spid="4">
                                            <p:txEl>
                                              <p:pRg st="10" end="1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4">
                                            <p:txEl>
                                              <p:pRg st="11" end="11"/>
                                            </p:txEl>
                                          </p:spTgt>
                                        </p:tgtEl>
                                        <p:attrNameLst>
                                          <p:attrName>style.visibility</p:attrName>
                                        </p:attrNameLst>
                                      </p:cBhvr>
                                      <p:to>
                                        <p:strVal val="visible"/>
                                      </p:to>
                                    </p:set>
                                    <p:animEffect transition="in" filter="fade">
                                      <p:cBhvr>
                                        <p:cTn id="39" dur="500"/>
                                        <p:tgtEl>
                                          <p:spTgt spid="4">
                                            <p:txEl>
                                              <p:pRg st="11" end="11"/>
                                            </p:tx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
                                            <p:txEl>
                                              <p:pRg st="12" end="12"/>
                                            </p:txEl>
                                          </p:spTgt>
                                        </p:tgtEl>
                                        <p:attrNameLst>
                                          <p:attrName>style.visibility</p:attrName>
                                        </p:attrNameLst>
                                      </p:cBhvr>
                                      <p:to>
                                        <p:strVal val="visible"/>
                                      </p:to>
                                    </p:set>
                                    <p:animEffect transition="in" filter="fade">
                                      <p:cBhvr>
                                        <p:cTn id="42" dur="500"/>
                                        <p:tgtEl>
                                          <p:spTgt spid="4">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2A8487-D407-A913-9E2C-5C08D9084914}"/>
            </a:ext>
          </a:extLst>
        </p:cNvPr>
        <p:cNvGrpSpPr/>
        <p:nvPr/>
      </p:nvGrpSpPr>
      <p:grpSpPr>
        <a:xfrm>
          <a:off x="0" y="0"/>
          <a:ext cx="0" cy="0"/>
          <a:chOff x="0" y="0"/>
          <a:chExt cx="0" cy="0"/>
        </a:xfrm>
      </p:grpSpPr>
      <p:pic>
        <p:nvPicPr>
          <p:cNvPr id="2" name="Content Placeholder 1" descr="2005 map of the school district showing all school locations and building permits from 1995-2005">
            <a:extLst>
              <a:ext uri="{FF2B5EF4-FFF2-40B4-BE49-F238E27FC236}">
                <a16:creationId xmlns:a16="http://schemas.microsoft.com/office/drawing/2014/main" id="{340F6F67-D162-6E0A-512E-87B0B7A1016F}"/>
              </a:ext>
            </a:extLst>
          </p:cNvPr>
          <p:cNvPicPr>
            <a:picLocks noGrp="1" noChangeAspect="1"/>
          </p:cNvPicPr>
          <p:nvPr>
            <p:ph sz="half" idx="1"/>
          </p:nvPr>
        </p:nvPicPr>
        <p:blipFill>
          <a:blip r:embed="rId2"/>
          <a:stretch>
            <a:fillRect/>
          </a:stretch>
        </p:blipFill>
        <p:spPr>
          <a:xfrm>
            <a:off x="0" y="347472"/>
            <a:ext cx="8595821" cy="6581535"/>
          </a:xfrm>
          <a:prstGeom prst="rect">
            <a:avLst/>
          </a:prstGeom>
        </p:spPr>
      </p:pic>
      <p:sp>
        <p:nvSpPr>
          <p:cNvPr id="4" name="Content Placeholder 3">
            <a:extLst>
              <a:ext uri="{FF2B5EF4-FFF2-40B4-BE49-F238E27FC236}">
                <a16:creationId xmlns:a16="http://schemas.microsoft.com/office/drawing/2014/main" id="{26DB5573-C289-7C93-6838-2EAC79FA8553}"/>
              </a:ext>
            </a:extLst>
          </p:cNvPr>
          <p:cNvSpPr>
            <a:spLocks noGrp="1"/>
          </p:cNvSpPr>
          <p:nvPr>
            <p:ph sz="half" idx="2"/>
          </p:nvPr>
        </p:nvSpPr>
        <p:spPr>
          <a:xfrm>
            <a:off x="8699808" y="397650"/>
            <a:ext cx="3350942" cy="6253240"/>
          </a:xfrm>
        </p:spPr>
        <p:txBody>
          <a:bodyPr vert="horz" lIns="91440" tIns="45720" rIns="91440" bIns="45720" rtlCol="0" anchor="t">
            <a:normAutofit lnSpcReduction="10000"/>
          </a:bodyPr>
          <a:lstStyle/>
          <a:p>
            <a:r>
              <a:rPr lang="en-US" dirty="0"/>
              <a:t>1995-2005</a:t>
            </a:r>
          </a:p>
          <a:p>
            <a:r>
              <a:rPr lang="en-US" dirty="0"/>
              <a:t>Opened Schools</a:t>
            </a:r>
          </a:p>
          <a:p>
            <a:pPr lvl="1" indent="-457200">
              <a:buAutoNum type="arabicPeriod"/>
            </a:pPr>
            <a:r>
              <a:rPr lang="en-US" dirty="0"/>
              <a:t>Ar</a:t>
            </a:r>
            <a:r>
              <a:rPr lang="en-US" sz="2000" dirty="0"/>
              <a:t>bor Creek Elem</a:t>
            </a:r>
          </a:p>
          <a:p>
            <a:pPr lvl="1" indent="-457200">
              <a:buAutoNum type="arabicPeriod"/>
            </a:pPr>
            <a:r>
              <a:rPr lang="en-US" sz="2000" dirty="0"/>
              <a:t>Bentwood Elem</a:t>
            </a:r>
          </a:p>
          <a:p>
            <a:pPr lvl="1" indent="-457200">
              <a:buAutoNum type="arabicPeriod"/>
            </a:pPr>
            <a:r>
              <a:rPr lang="en-US" sz="2000" dirty="0"/>
              <a:t>Cedar Creek Elem</a:t>
            </a:r>
          </a:p>
          <a:p>
            <a:pPr lvl="1" indent="-457200">
              <a:buAutoNum type="arabicPeriod"/>
            </a:pPr>
            <a:r>
              <a:rPr lang="en-US" sz="2000" dirty="0"/>
              <a:t>Clearwater Creek Elem</a:t>
            </a:r>
          </a:p>
          <a:p>
            <a:pPr lvl="1" indent="-457200">
              <a:buAutoNum type="arabicPeriod"/>
            </a:pPr>
            <a:r>
              <a:rPr lang="en-US" sz="2000" dirty="0"/>
              <a:t>Manchester Park Elem</a:t>
            </a:r>
          </a:p>
          <a:p>
            <a:pPr lvl="1" indent="-457200">
              <a:buAutoNum type="arabicPeriod"/>
            </a:pPr>
            <a:r>
              <a:rPr lang="en-US" sz="2000" dirty="0"/>
              <a:t>Ravenwood Elem</a:t>
            </a:r>
          </a:p>
          <a:p>
            <a:pPr lvl="1" indent="-457200">
              <a:buAutoNum type="arabicPeriod"/>
            </a:pPr>
            <a:r>
              <a:rPr lang="en-US" sz="2000" dirty="0"/>
              <a:t>Regency Place Elem</a:t>
            </a:r>
          </a:p>
          <a:p>
            <a:pPr lvl="1" indent="-457200">
              <a:buAutoNum type="arabicPeriod"/>
            </a:pPr>
            <a:r>
              <a:rPr lang="en-US" sz="2000" dirty="0"/>
              <a:t>Sunnyside Elem</a:t>
            </a:r>
          </a:p>
          <a:p>
            <a:pPr lvl="1" indent="-457200">
              <a:buAutoNum type="arabicPeriod"/>
            </a:pPr>
            <a:r>
              <a:rPr lang="en-US" sz="2000" dirty="0"/>
              <a:t>California Trail MS</a:t>
            </a:r>
          </a:p>
          <a:p>
            <a:pPr lvl="1" indent="-457200">
              <a:buAutoNum type="arabicPeriod"/>
            </a:pPr>
            <a:r>
              <a:rPr lang="en-US" sz="2000" dirty="0"/>
              <a:t>Chisholm Trail MS</a:t>
            </a:r>
          </a:p>
          <a:p>
            <a:pPr lvl="1" indent="-457200">
              <a:buAutoNum type="arabicPeriod"/>
            </a:pPr>
            <a:r>
              <a:rPr lang="en-US" sz="2000" dirty="0"/>
              <a:t>Prairie Trail MS</a:t>
            </a:r>
          </a:p>
          <a:p>
            <a:pPr lvl="1" indent="-457200">
              <a:buAutoNum type="arabicPeriod"/>
            </a:pPr>
            <a:r>
              <a:rPr lang="en-US" sz="2000" dirty="0"/>
              <a:t>Olathe Northwest HS</a:t>
            </a:r>
          </a:p>
          <a:p>
            <a:r>
              <a:rPr lang="en-US" dirty="0"/>
              <a:t>Closed Schools</a:t>
            </a:r>
          </a:p>
          <a:p>
            <a:pPr lvl="1" indent="-457200">
              <a:buAutoNum type="arabicPeriod"/>
            </a:pPr>
            <a:r>
              <a:rPr lang="en-US" dirty="0"/>
              <a:t>None</a:t>
            </a:r>
          </a:p>
          <a:p>
            <a:pPr lvl="1" indent="-457200">
              <a:buAutoNum type="arabicPeriod"/>
            </a:pPr>
            <a:endParaRPr lang="en-US" dirty="0"/>
          </a:p>
          <a:p>
            <a:pPr lvl="1" indent="-457200">
              <a:buAutoNum type="arabicPeriod"/>
            </a:pPr>
            <a:endParaRPr lang="en-US" dirty="0"/>
          </a:p>
        </p:txBody>
      </p:sp>
      <p:sp>
        <p:nvSpPr>
          <p:cNvPr id="3" name="Title 2" hidden="1">
            <a:extLst>
              <a:ext uri="{FF2B5EF4-FFF2-40B4-BE49-F238E27FC236}">
                <a16:creationId xmlns:a16="http://schemas.microsoft.com/office/drawing/2014/main" id="{C345F1C3-782A-46C3-B03A-23E0D51B3F9A}"/>
              </a:ext>
            </a:extLst>
          </p:cNvPr>
          <p:cNvSpPr>
            <a:spLocks noGrp="1"/>
          </p:cNvSpPr>
          <p:nvPr>
            <p:ph type="title"/>
          </p:nvPr>
        </p:nvSpPr>
        <p:spPr/>
        <p:txBody>
          <a:bodyPr/>
          <a:lstStyle/>
          <a:p>
            <a:r>
              <a:rPr lang="en-US" dirty="0"/>
              <a:t>1995-2005</a:t>
            </a:r>
          </a:p>
        </p:txBody>
      </p:sp>
    </p:spTree>
    <p:extLst>
      <p:ext uri="{BB962C8B-B14F-4D97-AF65-F5344CB8AC3E}">
        <p14:creationId xmlns:p14="http://schemas.microsoft.com/office/powerpoint/2010/main" val="576880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2" end="2"/>
                                            </p:txEl>
                                          </p:spTgt>
                                        </p:tgtEl>
                                        <p:attrNameLst>
                                          <p:attrName>style.visibility</p:attrName>
                                        </p:attrNameLst>
                                      </p:cBhvr>
                                      <p:to>
                                        <p:strVal val="visible"/>
                                      </p:to>
                                    </p:set>
                                    <p:animEffect transition="in" filter="fade">
                                      <p:cBhvr>
                                        <p:cTn id="10" dur="500"/>
                                        <p:tgtEl>
                                          <p:spTgt spid="4">
                                            <p:txEl>
                                              <p:pRg st="2" end="2"/>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animEffect transition="in" filter="fade">
                                      <p:cBhvr>
                                        <p:cTn id="13" dur="500"/>
                                        <p:tgtEl>
                                          <p:spTgt spid="4">
                                            <p:txEl>
                                              <p:pRg st="3" end="3"/>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xEl>
                                              <p:pRg st="4" end="4"/>
                                            </p:txEl>
                                          </p:spTgt>
                                        </p:tgtEl>
                                        <p:attrNameLst>
                                          <p:attrName>style.visibility</p:attrName>
                                        </p:attrNameLst>
                                      </p:cBhvr>
                                      <p:to>
                                        <p:strVal val="visible"/>
                                      </p:to>
                                    </p:set>
                                    <p:animEffect transition="in" filter="fade">
                                      <p:cBhvr>
                                        <p:cTn id="16" dur="500"/>
                                        <p:tgtEl>
                                          <p:spTgt spid="4">
                                            <p:txEl>
                                              <p:pRg st="4" end="4"/>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animEffect transition="in" filter="fade">
                                      <p:cBhvr>
                                        <p:cTn id="19" dur="500"/>
                                        <p:tgtEl>
                                          <p:spTgt spid="4">
                                            <p:txEl>
                                              <p:pRg st="5" end="5"/>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fade">
                                      <p:cBhvr>
                                        <p:cTn id="22" dur="500"/>
                                        <p:tgtEl>
                                          <p:spTgt spid="4">
                                            <p:txEl>
                                              <p:pRg st="6" end="6"/>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
                                            <p:txEl>
                                              <p:pRg st="7" end="7"/>
                                            </p:txEl>
                                          </p:spTgt>
                                        </p:tgtEl>
                                        <p:attrNameLst>
                                          <p:attrName>style.visibility</p:attrName>
                                        </p:attrNameLst>
                                      </p:cBhvr>
                                      <p:to>
                                        <p:strVal val="visible"/>
                                      </p:to>
                                    </p:set>
                                    <p:animEffect transition="in" filter="fade">
                                      <p:cBhvr>
                                        <p:cTn id="25" dur="500"/>
                                        <p:tgtEl>
                                          <p:spTgt spid="4">
                                            <p:txEl>
                                              <p:pRg st="7" end="7"/>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
                                            <p:txEl>
                                              <p:pRg st="8" end="8"/>
                                            </p:txEl>
                                          </p:spTgt>
                                        </p:tgtEl>
                                        <p:attrNameLst>
                                          <p:attrName>style.visibility</p:attrName>
                                        </p:attrNameLst>
                                      </p:cBhvr>
                                      <p:to>
                                        <p:strVal val="visible"/>
                                      </p:to>
                                    </p:set>
                                    <p:animEffect transition="in" filter="fade">
                                      <p:cBhvr>
                                        <p:cTn id="28" dur="500"/>
                                        <p:tgtEl>
                                          <p:spTgt spid="4">
                                            <p:txEl>
                                              <p:pRg st="8" end="8"/>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
                                            <p:txEl>
                                              <p:pRg st="9" end="9"/>
                                            </p:txEl>
                                          </p:spTgt>
                                        </p:tgtEl>
                                        <p:attrNameLst>
                                          <p:attrName>style.visibility</p:attrName>
                                        </p:attrNameLst>
                                      </p:cBhvr>
                                      <p:to>
                                        <p:strVal val="visible"/>
                                      </p:to>
                                    </p:set>
                                    <p:animEffect transition="in" filter="fade">
                                      <p:cBhvr>
                                        <p:cTn id="31" dur="500"/>
                                        <p:tgtEl>
                                          <p:spTgt spid="4">
                                            <p:txEl>
                                              <p:pRg st="9" end="9"/>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
                                            <p:txEl>
                                              <p:pRg st="10" end="10"/>
                                            </p:txEl>
                                          </p:spTgt>
                                        </p:tgtEl>
                                        <p:attrNameLst>
                                          <p:attrName>style.visibility</p:attrName>
                                        </p:attrNameLst>
                                      </p:cBhvr>
                                      <p:to>
                                        <p:strVal val="visible"/>
                                      </p:to>
                                    </p:set>
                                    <p:animEffect transition="in" filter="fade">
                                      <p:cBhvr>
                                        <p:cTn id="34" dur="500"/>
                                        <p:tgtEl>
                                          <p:spTgt spid="4">
                                            <p:txEl>
                                              <p:pRg st="10" end="10"/>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4">
                                            <p:txEl>
                                              <p:pRg st="11" end="11"/>
                                            </p:txEl>
                                          </p:spTgt>
                                        </p:tgtEl>
                                        <p:attrNameLst>
                                          <p:attrName>style.visibility</p:attrName>
                                        </p:attrNameLst>
                                      </p:cBhvr>
                                      <p:to>
                                        <p:strVal val="visible"/>
                                      </p:to>
                                    </p:set>
                                    <p:animEffect transition="in" filter="fade">
                                      <p:cBhvr>
                                        <p:cTn id="37" dur="500"/>
                                        <p:tgtEl>
                                          <p:spTgt spid="4">
                                            <p:txEl>
                                              <p:pRg st="11" end="11"/>
                                            </p:tx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4">
                                            <p:txEl>
                                              <p:pRg st="12" end="12"/>
                                            </p:txEl>
                                          </p:spTgt>
                                        </p:tgtEl>
                                        <p:attrNameLst>
                                          <p:attrName>style.visibility</p:attrName>
                                        </p:attrNameLst>
                                      </p:cBhvr>
                                      <p:to>
                                        <p:strVal val="visible"/>
                                      </p:to>
                                    </p:set>
                                    <p:animEffect transition="in" filter="fade">
                                      <p:cBhvr>
                                        <p:cTn id="40" dur="500"/>
                                        <p:tgtEl>
                                          <p:spTgt spid="4">
                                            <p:txEl>
                                              <p:pRg st="12" end="12"/>
                                            </p:txEl>
                                          </p:spTgt>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
                                            <p:txEl>
                                              <p:pRg st="13" end="13"/>
                                            </p:txEl>
                                          </p:spTgt>
                                        </p:tgtEl>
                                        <p:attrNameLst>
                                          <p:attrName>style.visibility</p:attrName>
                                        </p:attrNameLst>
                                      </p:cBhvr>
                                      <p:to>
                                        <p:strVal val="visible"/>
                                      </p:to>
                                    </p:set>
                                    <p:animEffect transition="in" filter="fade">
                                      <p:cBhvr>
                                        <p:cTn id="43" dur="500"/>
                                        <p:tgtEl>
                                          <p:spTgt spid="4">
                                            <p:txEl>
                                              <p:pRg st="13" end="13"/>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4">
                                            <p:txEl>
                                              <p:pRg st="14" end="14"/>
                                            </p:txEl>
                                          </p:spTgt>
                                        </p:tgtEl>
                                        <p:attrNameLst>
                                          <p:attrName>style.visibility</p:attrName>
                                        </p:attrNameLst>
                                      </p:cBhvr>
                                      <p:to>
                                        <p:strVal val="visible"/>
                                      </p:to>
                                    </p:set>
                                    <p:animEffect transition="in" filter="fade">
                                      <p:cBhvr>
                                        <p:cTn id="48" dur="500"/>
                                        <p:tgtEl>
                                          <p:spTgt spid="4">
                                            <p:txEl>
                                              <p:pRg st="14" end="14"/>
                                            </p:txEl>
                                          </p:spTgt>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4">
                                            <p:txEl>
                                              <p:pRg st="15" end="15"/>
                                            </p:txEl>
                                          </p:spTgt>
                                        </p:tgtEl>
                                        <p:attrNameLst>
                                          <p:attrName>style.visibility</p:attrName>
                                        </p:attrNameLst>
                                      </p:cBhvr>
                                      <p:to>
                                        <p:strVal val="visible"/>
                                      </p:to>
                                    </p:set>
                                    <p:animEffect transition="in" filter="fade">
                                      <p:cBhvr>
                                        <p:cTn id="51" dur="500"/>
                                        <p:tgtEl>
                                          <p:spTgt spid="4">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C748C7-735D-3548-EEAC-1E3B356A36E1}"/>
            </a:ext>
          </a:extLst>
        </p:cNvPr>
        <p:cNvGrpSpPr/>
        <p:nvPr/>
      </p:nvGrpSpPr>
      <p:grpSpPr>
        <a:xfrm>
          <a:off x="0" y="0"/>
          <a:ext cx="0" cy="0"/>
          <a:chOff x="0" y="0"/>
          <a:chExt cx="0" cy="0"/>
        </a:xfrm>
      </p:grpSpPr>
      <p:pic>
        <p:nvPicPr>
          <p:cNvPr id="2" name="Content Placeholder 1" descr="2015 map of the school district showing all school locations and building permits from 2005-2015">
            <a:extLst>
              <a:ext uri="{FF2B5EF4-FFF2-40B4-BE49-F238E27FC236}">
                <a16:creationId xmlns:a16="http://schemas.microsoft.com/office/drawing/2014/main" id="{F2E53292-7665-FA7E-638B-1F27D158570E}"/>
              </a:ext>
            </a:extLst>
          </p:cNvPr>
          <p:cNvPicPr>
            <a:picLocks noGrp="1" noChangeAspect="1"/>
          </p:cNvPicPr>
          <p:nvPr>
            <p:ph sz="half" idx="1"/>
          </p:nvPr>
        </p:nvPicPr>
        <p:blipFill>
          <a:blip r:embed="rId2"/>
          <a:stretch>
            <a:fillRect/>
          </a:stretch>
        </p:blipFill>
        <p:spPr>
          <a:xfrm>
            <a:off x="0" y="347472"/>
            <a:ext cx="8597034" cy="6636214"/>
          </a:xfrm>
          <a:prstGeom prst="rect">
            <a:avLst/>
          </a:prstGeom>
        </p:spPr>
      </p:pic>
      <p:sp>
        <p:nvSpPr>
          <p:cNvPr id="4" name="Content Placeholder 3">
            <a:extLst>
              <a:ext uri="{FF2B5EF4-FFF2-40B4-BE49-F238E27FC236}">
                <a16:creationId xmlns:a16="http://schemas.microsoft.com/office/drawing/2014/main" id="{C354F1CA-2E68-FD91-EBEB-3E7929375935}"/>
              </a:ext>
            </a:extLst>
          </p:cNvPr>
          <p:cNvSpPr>
            <a:spLocks noGrp="1"/>
          </p:cNvSpPr>
          <p:nvPr>
            <p:ph sz="half" idx="2"/>
          </p:nvPr>
        </p:nvSpPr>
        <p:spPr>
          <a:xfrm>
            <a:off x="8699808" y="397650"/>
            <a:ext cx="3350942" cy="6253240"/>
          </a:xfrm>
        </p:spPr>
        <p:txBody>
          <a:bodyPr vert="horz" lIns="91440" tIns="45720" rIns="91440" bIns="45720" rtlCol="0" anchor="t">
            <a:normAutofit/>
          </a:bodyPr>
          <a:lstStyle/>
          <a:p>
            <a:r>
              <a:rPr lang="en-US" dirty="0"/>
              <a:t>2005-2015</a:t>
            </a:r>
          </a:p>
          <a:p>
            <a:r>
              <a:rPr lang="en-US" dirty="0"/>
              <a:t>Opened Schools</a:t>
            </a:r>
          </a:p>
          <a:p>
            <a:pPr lvl="1" indent="-457200">
              <a:buAutoNum type="arabicPeriod"/>
            </a:pPr>
            <a:r>
              <a:rPr lang="en-US" sz="2000" dirty="0"/>
              <a:t>Forest View Elem</a:t>
            </a:r>
          </a:p>
          <a:p>
            <a:pPr lvl="1" indent="-457200">
              <a:buAutoNum type="arabicPeriod"/>
            </a:pPr>
            <a:r>
              <a:rPr lang="en-US" sz="2000" dirty="0"/>
              <a:t>Madison Place Elem</a:t>
            </a:r>
          </a:p>
          <a:p>
            <a:pPr lvl="1" indent="-457200">
              <a:buAutoNum type="arabicPeriod"/>
            </a:pPr>
            <a:r>
              <a:rPr lang="en-US" sz="2000" dirty="0"/>
              <a:t>Millbrooke Elem</a:t>
            </a:r>
          </a:p>
          <a:p>
            <a:pPr lvl="1" indent="-457200">
              <a:buAutoNum type="arabicPeriod"/>
            </a:pPr>
            <a:r>
              <a:rPr lang="en-US" sz="2000" dirty="0"/>
              <a:t>Woodland Elem</a:t>
            </a:r>
          </a:p>
          <a:p>
            <a:pPr lvl="1" indent="-457200">
              <a:buAutoNum type="arabicPeriod"/>
            </a:pPr>
            <a:r>
              <a:rPr lang="en-US" sz="2000" dirty="0"/>
              <a:t>Mission Trail MS</a:t>
            </a:r>
          </a:p>
          <a:p>
            <a:r>
              <a:rPr lang="en-US" dirty="0"/>
              <a:t>Closed Schools</a:t>
            </a:r>
          </a:p>
          <a:p>
            <a:pPr lvl="1" indent="-457200">
              <a:buAutoNum type="arabicPeriod"/>
            </a:pPr>
            <a:r>
              <a:rPr lang="en-US" dirty="0"/>
              <a:t>None</a:t>
            </a:r>
          </a:p>
        </p:txBody>
      </p:sp>
      <p:sp>
        <p:nvSpPr>
          <p:cNvPr id="3" name="Title 2" hidden="1">
            <a:extLst>
              <a:ext uri="{FF2B5EF4-FFF2-40B4-BE49-F238E27FC236}">
                <a16:creationId xmlns:a16="http://schemas.microsoft.com/office/drawing/2014/main" id="{250F66A6-4FE1-43F0-83F8-262E343D5E7C}"/>
              </a:ext>
            </a:extLst>
          </p:cNvPr>
          <p:cNvSpPr>
            <a:spLocks noGrp="1"/>
          </p:cNvSpPr>
          <p:nvPr>
            <p:ph type="title"/>
          </p:nvPr>
        </p:nvSpPr>
        <p:spPr/>
        <p:txBody>
          <a:bodyPr/>
          <a:lstStyle/>
          <a:p>
            <a:r>
              <a:rPr lang="en-US" dirty="0"/>
              <a:t>2005-2015</a:t>
            </a:r>
          </a:p>
        </p:txBody>
      </p:sp>
    </p:spTree>
    <p:extLst>
      <p:ext uri="{BB962C8B-B14F-4D97-AF65-F5344CB8AC3E}">
        <p14:creationId xmlns:p14="http://schemas.microsoft.com/office/powerpoint/2010/main" val="2417840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2" end="2"/>
                                            </p:txEl>
                                          </p:spTgt>
                                        </p:tgtEl>
                                        <p:attrNameLst>
                                          <p:attrName>style.visibility</p:attrName>
                                        </p:attrNameLst>
                                      </p:cBhvr>
                                      <p:to>
                                        <p:strVal val="visible"/>
                                      </p:to>
                                    </p:set>
                                    <p:animEffect transition="in" filter="fade">
                                      <p:cBhvr>
                                        <p:cTn id="10" dur="500"/>
                                        <p:tgtEl>
                                          <p:spTgt spid="4">
                                            <p:txEl>
                                              <p:pRg st="2" end="2"/>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animEffect transition="in" filter="fade">
                                      <p:cBhvr>
                                        <p:cTn id="13" dur="500"/>
                                        <p:tgtEl>
                                          <p:spTgt spid="4">
                                            <p:txEl>
                                              <p:pRg st="3" end="3"/>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xEl>
                                              <p:pRg st="4" end="4"/>
                                            </p:txEl>
                                          </p:spTgt>
                                        </p:tgtEl>
                                        <p:attrNameLst>
                                          <p:attrName>style.visibility</p:attrName>
                                        </p:attrNameLst>
                                      </p:cBhvr>
                                      <p:to>
                                        <p:strVal val="visible"/>
                                      </p:to>
                                    </p:set>
                                    <p:animEffect transition="in" filter="fade">
                                      <p:cBhvr>
                                        <p:cTn id="16" dur="500"/>
                                        <p:tgtEl>
                                          <p:spTgt spid="4">
                                            <p:txEl>
                                              <p:pRg st="4" end="4"/>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animEffect transition="in" filter="fade">
                                      <p:cBhvr>
                                        <p:cTn id="19" dur="500"/>
                                        <p:tgtEl>
                                          <p:spTgt spid="4">
                                            <p:txEl>
                                              <p:pRg st="5" end="5"/>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fade">
                                      <p:cBhvr>
                                        <p:cTn id="22" dur="500"/>
                                        <p:tgtEl>
                                          <p:spTgt spid="4">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animEffect transition="in" filter="fade">
                                      <p:cBhvr>
                                        <p:cTn id="27" dur="500"/>
                                        <p:tgtEl>
                                          <p:spTgt spid="4">
                                            <p:txEl>
                                              <p:pRg st="7" end="7"/>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4">
                                            <p:txEl>
                                              <p:pRg st="8" end="8"/>
                                            </p:txEl>
                                          </p:spTgt>
                                        </p:tgtEl>
                                        <p:attrNameLst>
                                          <p:attrName>style.visibility</p:attrName>
                                        </p:attrNameLst>
                                      </p:cBhvr>
                                      <p:to>
                                        <p:strVal val="visible"/>
                                      </p:to>
                                    </p:set>
                                    <p:animEffect transition="in" filter="fade">
                                      <p:cBhvr>
                                        <p:cTn id="30"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657691-468E-DD7A-55AB-0170B5B04E29}"/>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62FFC38-6655-B9F3-1782-DBC25F89D8BF}"/>
              </a:ext>
            </a:extLst>
          </p:cNvPr>
          <p:cNvSpPr>
            <a:spLocks noGrp="1"/>
          </p:cNvSpPr>
          <p:nvPr>
            <p:ph sz="half" idx="2"/>
          </p:nvPr>
        </p:nvSpPr>
        <p:spPr>
          <a:xfrm>
            <a:off x="8699808" y="309302"/>
            <a:ext cx="3350942" cy="6341588"/>
          </a:xfrm>
        </p:spPr>
        <p:txBody>
          <a:bodyPr vert="horz" lIns="91440" tIns="45720" rIns="91440" bIns="45720" rtlCol="0" anchor="t">
            <a:normAutofit/>
          </a:bodyPr>
          <a:lstStyle/>
          <a:p>
            <a:r>
              <a:rPr lang="en-US" dirty="0"/>
              <a:t>2015-2025</a:t>
            </a:r>
          </a:p>
          <a:p>
            <a:r>
              <a:rPr lang="en-US" dirty="0"/>
              <a:t>Opened Schools</a:t>
            </a:r>
          </a:p>
          <a:p>
            <a:pPr lvl="1" indent="-457200">
              <a:buAutoNum type="arabicPeriod"/>
            </a:pPr>
            <a:r>
              <a:rPr lang="en-US" sz="2000" dirty="0"/>
              <a:t>Canyon Creek Elem</a:t>
            </a:r>
          </a:p>
          <a:p>
            <a:pPr lvl="1" indent="-457200">
              <a:buAutoNum type="arabicPeriod"/>
            </a:pPr>
            <a:r>
              <a:rPr lang="en-US" sz="2000" dirty="0"/>
              <a:t>Summit Trail MS</a:t>
            </a:r>
          </a:p>
          <a:p>
            <a:pPr lvl="1" indent="-457200">
              <a:buAutoNum type="arabicPeriod"/>
            </a:pPr>
            <a:r>
              <a:rPr lang="en-US" sz="2000" dirty="0"/>
              <a:t>Olathe West HS</a:t>
            </a:r>
          </a:p>
          <a:p>
            <a:r>
              <a:rPr lang="en-US" dirty="0"/>
              <a:t>Closed Schools</a:t>
            </a:r>
          </a:p>
          <a:p>
            <a:pPr lvl="1" indent="-457200">
              <a:buAutoNum type="arabicPeriod"/>
            </a:pPr>
            <a:r>
              <a:rPr lang="en-US" sz="2000" dirty="0"/>
              <a:t>Westview Elem</a:t>
            </a:r>
          </a:p>
        </p:txBody>
      </p:sp>
      <p:pic>
        <p:nvPicPr>
          <p:cNvPr id="6" name="Content Placeholder 5" descr="2025 ma of the school district showing location of all existing schools and building permits from 2015-2025">
            <a:extLst>
              <a:ext uri="{FF2B5EF4-FFF2-40B4-BE49-F238E27FC236}">
                <a16:creationId xmlns:a16="http://schemas.microsoft.com/office/drawing/2014/main" id="{8CF28DB2-7B2C-A2B8-656C-E897BED6501E}"/>
              </a:ext>
            </a:extLst>
          </p:cNvPr>
          <p:cNvPicPr>
            <a:picLocks noGrp="1" noChangeAspect="1"/>
          </p:cNvPicPr>
          <p:nvPr>
            <p:ph sz="half" idx="1"/>
          </p:nvPr>
        </p:nvPicPr>
        <p:blipFill>
          <a:blip r:embed="rId2"/>
          <a:stretch>
            <a:fillRect/>
          </a:stretch>
        </p:blipFill>
        <p:spPr>
          <a:xfrm>
            <a:off x="1859" y="308044"/>
            <a:ext cx="8592757" cy="6680255"/>
          </a:xfrm>
          <a:prstGeom prst="rect">
            <a:avLst/>
          </a:prstGeom>
        </p:spPr>
      </p:pic>
      <p:sp>
        <p:nvSpPr>
          <p:cNvPr id="2" name="Title 1" hidden="1">
            <a:extLst>
              <a:ext uri="{FF2B5EF4-FFF2-40B4-BE49-F238E27FC236}">
                <a16:creationId xmlns:a16="http://schemas.microsoft.com/office/drawing/2014/main" id="{8BA65102-7342-4730-BC49-5122B49A1F03}"/>
              </a:ext>
            </a:extLst>
          </p:cNvPr>
          <p:cNvSpPr>
            <a:spLocks noGrp="1"/>
          </p:cNvSpPr>
          <p:nvPr>
            <p:ph type="title"/>
          </p:nvPr>
        </p:nvSpPr>
        <p:spPr/>
        <p:txBody>
          <a:bodyPr/>
          <a:lstStyle/>
          <a:p>
            <a:r>
              <a:rPr lang="en-US" dirty="0"/>
              <a:t>2015-2025</a:t>
            </a:r>
          </a:p>
        </p:txBody>
      </p:sp>
    </p:spTree>
    <p:extLst>
      <p:ext uri="{BB962C8B-B14F-4D97-AF65-F5344CB8AC3E}">
        <p14:creationId xmlns:p14="http://schemas.microsoft.com/office/powerpoint/2010/main" val="2608692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2" end="2"/>
                                            </p:txEl>
                                          </p:spTgt>
                                        </p:tgtEl>
                                        <p:attrNameLst>
                                          <p:attrName>style.visibility</p:attrName>
                                        </p:attrNameLst>
                                      </p:cBhvr>
                                      <p:to>
                                        <p:strVal val="visible"/>
                                      </p:to>
                                    </p:set>
                                    <p:animEffect transition="in" filter="fade">
                                      <p:cBhvr>
                                        <p:cTn id="10" dur="500"/>
                                        <p:tgtEl>
                                          <p:spTgt spid="4">
                                            <p:txEl>
                                              <p:pRg st="2" end="2"/>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animEffect transition="in" filter="fade">
                                      <p:cBhvr>
                                        <p:cTn id="13" dur="500"/>
                                        <p:tgtEl>
                                          <p:spTgt spid="4">
                                            <p:txEl>
                                              <p:pRg st="3" end="3"/>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xEl>
                                              <p:pRg st="4" end="4"/>
                                            </p:txEl>
                                          </p:spTgt>
                                        </p:tgtEl>
                                        <p:attrNameLst>
                                          <p:attrName>style.visibility</p:attrName>
                                        </p:attrNameLst>
                                      </p:cBhvr>
                                      <p:to>
                                        <p:strVal val="visible"/>
                                      </p:to>
                                    </p:set>
                                    <p:animEffect transition="in" filter="fade">
                                      <p:cBhvr>
                                        <p:cTn id="16" dur="500"/>
                                        <p:tgtEl>
                                          <p:spTgt spid="4">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animEffect transition="in" filter="fade">
                                      <p:cBhvr>
                                        <p:cTn id="21" dur="500"/>
                                        <p:tgtEl>
                                          <p:spTgt spid="4">
                                            <p:txEl>
                                              <p:pRg st="5" end="5"/>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
                                            <p:txEl>
                                              <p:pRg st="6" end="6"/>
                                            </p:txEl>
                                          </p:spTgt>
                                        </p:tgtEl>
                                        <p:attrNameLst>
                                          <p:attrName>style.visibility</p:attrName>
                                        </p:attrNameLst>
                                      </p:cBhvr>
                                      <p:to>
                                        <p:strVal val="visible"/>
                                      </p:to>
                                    </p:set>
                                    <p:animEffect transition="in" filter="fade">
                                      <p:cBhvr>
                                        <p:cTn id="24"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map of the school district showing all school locations and boundaries for each school">
            <a:extLst>
              <a:ext uri="{FF2B5EF4-FFF2-40B4-BE49-F238E27FC236}">
                <a16:creationId xmlns:a16="http://schemas.microsoft.com/office/drawing/2014/main" id="{C64694DC-D361-CB15-F7EA-BF8293845CDB}"/>
              </a:ext>
            </a:extLst>
          </p:cNvPr>
          <p:cNvPicPr>
            <a:picLocks noGrp="1" noChangeAspect="1"/>
          </p:cNvPicPr>
          <p:nvPr>
            <p:ph idx="1"/>
          </p:nvPr>
        </p:nvPicPr>
        <p:blipFill>
          <a:blip r:embed="rId2"/>
          <a:stretch>
            <a:fillRect/>
          </a:stretch>
        </p:blipFill>
        <p:spPr>
          <a:xfrm>
            <a:off x="1720726" y="552528"/>
            <a:ext cx="7988548" cy="6293508"/>
          </a:xfrm>
          <a:prstGeom prst="rect">
            <a:avLst/>
          </a:prstGeom>
        </p:spPr>
      </p:pic>
      <p:sp>
        <p:nvSpPr>
          <p:cNvPr id="2" name="Title 1" hidden="1">
            <a:extLst>
              <a:ext uri="{FF2B5EF4-FFF2-40B4-BE49-F238E27FC236}">
                <a16:creationId xmlns:a16="http://schemas.microsoft.com/office/drawing/2014/main" id="{9991B9D0-19D8-4F7E-A2EB-4F8B1089F600}"/>
              </a:ext>
            </a:extLst>
          </p:cNvPr>
          <p:cNvSpPr>
            <a:spLocks noGrp="1"/>
          </p:cNvSpPr>
          <p:nvPr>
            <p:ph type="title"/>
          </p:nvPr>
        </p:nvSpPr>
        <p:spPr/>
        <p:txBody>
          <a:bodyPr/>
          <a:lstStyle/>
          <a:p>
            <a:r>
              <a:rPr lang="en-US" dirty="0"/>
              <a:t>District Map</a:t>
            </a:r>
          </a:p>
        </p:txBody>
      </p:sp>
    </p:spTree>
    <p:extLst>
      <p:ext uri="{BB962C8B-B14F-4D97-AF65-F5344CB8AC3E}">
        <p14:creationId xmlns:p14="http://schemas.microsoft.com/office/powerpoint/2010/main" val="51488353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01B3BA-9FA4-EFA9-C289-D6F8254F509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2D80085-63B7-D430-C75B-C9F1760DD250}"/>
              </a:ext>
            </a:extLst>
          </p:cNvPr>
          <p:cNvSpPr>
            <a:spLocks noGrp="1"/>
          </p:cNvSpPr>
          <p:nvPr>
            <p:ph type="ctrTitle"/>
          </p:nvPr>
        </p:nvSpPr>
        <p:spPr>
          <a:xfrm>
            <a:off x="5147540" y="2593649"/>
            <a:ext cx="5096853" cy="835351"/>
          </a:xfrm>
        </p:spPr>
        <p:txBody>
          <a:bodyPr>
            <a:normAutofit fontScale="90000"/>
          </a:bodyPr>
          <a:lstStyle/>
          <a:p>
            <a:r>
              <a:rPr lang="en-US" b="1" dirty="0"/>
              <a:t>Questions?</a:t>
            </a:r>
          </a:p>
        </p:txBody>
      </p:sp>
      <p:sp>
        <p:nvSpPr>
          <p:cNvPr id="6" name="Subtitle 5">
            <a:extLst>
              <a:ext uri="{FF2B5EF4-FFF2-40B4-BE49-F238E27FC236}">
                <a16:creationId xmlns:a16="http://schemas.microsoft.com/office/drawing/2014/main" id="{490C7B97-B8FA-12B4-0E82-51307D35F717}"/>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09017078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A1ED9-B839-4527-BA3E-18A362BED156}"/>
              </a:ext>
            </a:extLst>
          </p:cNvPr>
          <p:cNvSpPr>
            <a:spLocks noGrp="1"/>
          </p:cNvSpPr>
          <p:nvPr>
            <p:ph type="title"/>
          </p:nvPr>
        </p:nvSpPr>
        <p:spPr/>
        <p:txBody>
          <a:bodyPr/>
          <a:lstStyle/>
          <a:p>
            <a:pPr algn="ctr"/>
            <a:r>
              <a:rPr lang="en-US" dirty="0"/>
              <a:t>Next meeting(s)</a:t>
            </a:r>
          </a:p>
        </p:txBody>
      </p:sp>
      <p:sp>
        <p:nvSpPr>
          <p:cNvPr id="3" name="Content Placeholder 2">
            <a:extLst>
              <a:ext uri="{FF2B5EF4-FFF2-40B4-BE49-F238E27FC236}">
                <a16:creationId xmlns:a16="http://schemas.microsoft.com/office/drawing/2014/main" id="{71921EEB-A9A8-4CD4-B917-B827638C2BE5}"/>
              </a:ext>
            </a:extLst>
          </p:cNvPr>
          <p:cNvSpPr>
            <a:spLocks noGrp="1"/>
          </p:cNvSpPr>
          <p:nvPr>
            <p:ph idx="1"/>
          </p:nvPr>
        </p:nvSpPr>
        <p:spPr/>
        <p:txBody>
          <a:bodyPr/>
          <a:lstStyle/>
          <a:p>
            <a:r>
              <a:rPr lang="en-US" dirty="0"/>
              <a:t>April 28</a:t>
            </a:r>
            <a:r>
              <a:rPr lang="en-US" baseline="30000" dirty="0"/>
              <a:t>th    </a:t>
            </a:r>
          </a:p>
          <a:p>
            <a:pPr lvl="1"/>
            <a:r>
              <a:rPr lang="en-US" sz="3200" baseline="30000" dirty="0"/>
              <a:t>Presentation from our consultant</a:t>
            </a:r>
          </a:p>
          <a:p>
            <a:pPr lvl="1"/>
            <a:r>
              <a:rPr lang="en-US" sz="3200" baseline="30000" dirty="0"/>
              <a:t>Review how we calculate school capacity, size, additional programming, etc.</a:t>
            </a:r>
          </a:p>
          <a:p>
            <a:pPr lvl="1"/>
            <a:r>
              <a:rPr lang="en-US" sz="3200" baseline="30000" dirty="0"/>
              <a:t>Quadrant breakdown of elementary and middle schools</a:t>
            </a:r>
          </a:p>
          <a:p>
            <a:pPr lvl="1"/>
            <a:r>
              <a:rPr lang="en-US" sz="3200" baseline="30000" dirty="0"/>
              <a:t>Neighborhood school model – fact or fiction?</a:t>
            </a:r>
          </a:p>
          <a:p>
            <a:pPr marL="457200" lvl="1" indent="0">
              <a:buNone/>
            </a:pPr>
            <a:endParaRPr lang="en-US" sz="3200" baseline="30000" dirty="0"/>
          </a:p>
          <a:p>
            <a:r>
              <a:rPr lang="en-US" dirty="0"/>
              <a:t>May 12</a:t>
            </a:r>
            <a:r>
              <a:rPr lang="en-US" baseline="30000" dirty="0"/>
              <a:t>th    </a:t>
            </a:r>
          </a:p>
          <a:p>
            <a:pPr lvl="1"/>
            <a:r>
              <a:rPr lang="en-US" sz="3200" baseline="30000" dirty="0"/>
              <a:t>Data analysis</a:t>
            </a:r>
          </a:p>
          <a:p>
            <a:pPr lvl="1"/>
            <a:r>
              <a:rPr lang="en-US" sz="3200" baseline="30000" dirty="0"/>
              <a:t>Small group work/discussions</a:t>
            </a:r>
          </a:p>
          <a:p>
            <a:pPr lvl="1"/>
            <a:r>
              <a:rPr lang="en-US" sz="3200" baseline="30000" dirty="0"/>
              <a:t>Recommendations</a:t>
            </a:r>
          </a:p>
          <a:p>
            <a:pPr lvl="1"/>
            <a:r>
              <a:rPr lang="en-US" sz="3200" baseline="30000" dirty="0"/>
              <a:t>Surveys</a:t>
            </a:r>
          </a:p>
          <a:p>
            <a:pPr lvl="1"/>
            <a:endParaRPr lang="en-US" sz="3200" baseline="30000" dirty="0"/>
          </a:p>
          <a:p>
            <a:pPr marL="457200" lvl="1" indent="0">
              <a:buNone/>
            </a:pPr>
            <a:endParaRPr lang="en-US" sz="3200" baseline="30000" dirty="0"/>
          </a:p>
          <a:p>
            <a:pPr marL="457200" lvl="1" indent="0">
              <a:buNone/>
            </a:pPr>
            <a:endParaRPr lang="en-US" sz="3200" baseline="30000" dirty="0"/>
          </a:p>
          <a:p>
            <a:pPr marL="457200" lvl="1" indent="0">
              <a:buNone/>
            </a:pPr>
            <a:endParaRPr lang="en-US" sz="3200" baseline="30000" dirty="0"/>
          </a:p>
          <a:p>
            <a:pPr lvl="1"/>
            <a:endParaRPr lang="en-US" sz="3200" baseline="30000" dirty="0"/>
          </a:p>
          <a:p>
            <a:endParaRPr lang="en-US" dirty="0"/>
          </a:p>
        </p:txBody>
      </p:sp>
    </p:spTree>
    <p:extLst>
      <p:ext uri="{BB962C8B-B14F-4D97-AF65-F5344CB8AC3E}">
        <p14:creationId xmlns:p14="http://schemas.microsoft.com/office/powerpoint/2010/main" val="251003493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5966E3-55B7-79B6-B8D0-B62228EE470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40ACC57-9C1B-F0B9-AB73-23D50AD00100}"/>
              </a:ext>
            </a:extLst>
          </p:cNvPr>
          <p:cNvSpPr>
            <a:spLocks noGrp="1"/>
          </p:cNvSpPr>
          <p:nvPr>
            <p:ph type="ctrTitle"/>
          </p:nvPr>
        </p:nvSpPr>
        <p:spPr>
          <a:xfrm>
            <a:off x="5147540" y="2593649"/>
            <a:ext cx="5096853" cy="835351"/>
          </a:xfrm>
        </p:spPr>
        <p:txBody>
          <a:bodyPr>
            <a:normAutofit fontScale="90000"/>
          </a:bodyPr>
          <a:lstStyle/>
          <a:p>
            <a:r>
              <a:rPr lang="en-US" b="1" dirty="0"/>
              <a:t>Thank you </a:t>
            </a:r>
            <a:br>
              <a:rPr lang="en-US" b="1" dirty="0"/>
            </a:br>
            <a:r>
              <a:rPr lang="en-US" b="1" dirty="0"/>
              <a:t>for attending </a:t>
            </a:r>
            <a:br>
              <a:rPr lang="en-US" b="1" dirty="0"/>
            </a:br>
            <a:r>
              <a:rPr lang="en-US" b="1" dirty="0"/>
              <a:t>tonight!</a:t>
            </a:r>
          </a:p>
        </p:txBody>
      </p:sp>
      <p:sp>
        <p:nvSpPr>
          <p:cNvPr id="6" name="Subtitle 5">
            <a:extLst>
              <a:ext uri="{FF2B5EF4-FFF2-40B4-BE49-F238E27FC236}">
                <a16:creationId xmlns:a16="http://schemas.microsoft.com/office/drawing/2014/main" id="{106922A3-E732-DC2C-55B8-97D88B0B6FCD}"/>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632489979"/>
      </p:ext>
    </p:extLst>
  </p:cSld>
  <p:clrMapOvr>
    <a:masterClrMapping/>
  </p:clrMapOvr>
</p:sld>
</file>

<file path=ppt/theme/theme1.xml><?xml version="1.0" encoding="utf-8"?>
<a:theme xmlns:a="http://schemas.openxmlformats.org/drawingml/2006/main" name="OPS Theme 02">
  <a:themeElements>
    <a:clrScheme name="OPS Brand Full Colors">
      <a:dk1>
        <a:srgbClr val="102D45"/>
      </a:dk1>
      <a:lt1>
        <a:srgbClr val="FDFBF5"/>
      </a:lt1>
      <a:dk2>
        <a:srgbClr val="0E2841"/>
      </a:dk2>
      <a:lt2>
        <a:srgbClr val="FDFBF5"/>
      </a:lt2>
      <a:accent1>
        <a:srgbClr val="102D45"/>
      </a:accent1>
      <a:accent2>
        <a:srgbClr val="B02929"/>
      </a:accent2>
      <a:accent3>
        <a:srgbClr val="709BB8"/>
      </a:accent3>
      <a:accent4>
        <a:srgbClr val="FFC000"/>
      </a:accent4>
      <a:accent5>
        <a:srgbClr val="F0D202"/>
      </a:accent5>
      <a:accent6>
        <a:srgbClr val="BEB48F"/>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PS Theme 02" id="{0FA22562-3253-42FB-A002-717C2DEF98B9}" vid="{7C986F0D-11D5-4D0C-A7E0-8F869E5C4C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CF1CE2AE0F8D44096AE5D1666A04306" ma:contentTypeVersion="19" ma:contentTypeDescription="Create a new document." ma:contentTypeScope="" ma:versionID="150416f274580168c7901ffb8658d626">
  <xsd:schema xmlns:xsd="http://www.w3.org/2001/XMLSchema" xmlns:xs="http://www.w3.org/2001/XMLSchema" xmlns:p="http://schemas.microsoft.com/office/2006/metadata/properties" xmlns:ns2="c8d2afb1-61d4-4cea-840e-1d7aa16951f1" xmlns:ns3="67945f60-e3e6-4abb-9470-0aa7092cf2bf" targetNamespace="http://schemas.microsoft.com/office/2006/metadata/properties" ma:root="true" ma:fieldsID="da7ff1d5fe72bb3e7da27d9424c1a058" ns2:_="" ns3:_="">
    <xsd:import namespace="c8d2afb1-61d4-4cea-840e-1d7aa16951f1"/>
    <xsd:import namespace="67945f60-e3e6-4abb-9470-0aa7092cf2bf"/>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SearchProperties" minOccurs="0"/>
                <xsd:element ref="ns2:MediaServiceLocation" minOccurs="0"/>
                <xsd:element ref="ns2:MediaServiceObjectDetectorVersion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d2afb1-61d4-4cea-840e-1d7aa16951f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LengthInSeconds" ma:index="16"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87c269c8-c060-4f03-8ec5-e167f93d1dd9" ma:termSetId="09814cd3-568e-fe90-9814-8d621ff8fb84" ma:anchorId="fba54fb3-c3e1-fe81-a776-ca4b69148c4d" ma:open="true" ma:isKeyword="false">
      <xsd:complexType>
        <xsd:sequence>
          <xsd:element ref="pc:Terms" minOccurs="0" maxOccurs="1"/>
        </xsd:sequence>
      </xsd:complex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Location" ma:index="23" nillable="true" ma:displayName="Location" ma:indexed="true" ma:internalName="MediaServiceLocation" ma:readOnly="true">
      <xsd:simpleType>
        <xsd:restriction base="dms:Text"/>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7945f60-e3e6-4abb-9470-0aa7092cf2bf"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d8a40e90-b677-4c5b-a6fa-665ba44f4810}" ma:internalName="TaxCatchAll" ma:showField="CatchAllData" ma:web="67945f60-e3e6-4abb-9470-0aa7092cf2b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67945f60-e3e6-4abb-9470-0aa7092cf2bf" xsi:nil="true"/>
    <lcf76f155ced4ddcb4097134ff3c332f xmlns="c8d2afb1-61d4-4cea-840e-1d7aa16951f1">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46C40C29-3102-4DBA-B5DD-3C938DB1F1E6}">
  <ds:schemaRefs>
    <ds:schemaRef ds:uri="http://schemas.microsoft.com/sharepoint/v3/contenttype/forms"/>
  </ds:schemaRefs>
</ds:datastoreItem>
</file>

<file path=customXml/itemProps2.xml><?xml version="1.0" encoding="utf-8"?>
<ds:datastoreItem xmlns:ds="http://schemas.openxmlformats.org/officeDocument/2006/customXml" ds:itemID="{081D7CA5-44E2-4D50-AF8D-D619B95C3A4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8d2afb1-61d4-4cea-840e-1d7aa16951f1"/>
    <ds:schemaRef ds:uri="67945f60-e3e6-4abb-9470-0aa7092cf2b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4D38DF1-7DDE-49F3-89BE-C05EE715EB26}">
  <ds:schemaRefs>
    <ds:schemaRef ds:uri="c8d2afb1-61d4-4cea-840e-1d7aa16951f1"/>
    <ds:schemaRef ds:uri="http://www.w3.org/XML/1998/namespace"/>
    <ds:schemaRef ds:uri="67945f60-e3e6-4abb-9470-0aa7092cf2bf"/>
    <ds:schemaRef ds:uri="http://purl.org/dc/elements/1.1/"/>
    <ds:schemaRef ds:uri="http://schemas.microsoft.com/office/2006/documentManagement/types"/>
    <ds:schemaRef ds:uri="http://purl.org/dc/dcmitype/"/>
    <ds:schemaRef ds:uri="http://schemas.microsoft.com/office/infopath/2007/PartnerControls"/>
    <ds:schemaRef ds:uri="http://schemas.openxmlformats.org/package/2006/metadata/core-properties"/>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OPS Theme 02</Template>
  <TotalTime>3726</TotalTime>
  <Words>4676</Words>
  <Application>Microsoft Office PowerPoint</Application>
  <PresentationFormat>Widescreen</PresentationFormat>
  <Paragraphs>1183</Paragraphs>
  <Slides>105</Slides>
  <Notes>63</Notes>
  <HiddenSlides>2</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105</vt:i4>
      </vt:variant>
    </vt:vector>
  </HeadingPairs>
  <TitlesOfParts>
    <vt:vector size="115" baseType="lpstr">
      <vt:lpstr>Aptos</vt:lpstr>
      <vt:lpstr>Aptos Display</vt:lpstr>
      <vt:lpstr>Arial</vt:lpstr>
      <vt:lpstr>Arial Narrow</vt:lpstr>
      <vt:lpstr>Calibri</vt:lpstr>
      <vt:lpstr>Cambria</vt:lpstr>
      <vt:lpstr>Constantia</vt:lpstr>
      <vt:lpstr>Courier New</vt:lpstr>
      <vt:lpstr>Proxima Nova</vt:lpstr>
      <vt:lpstr>OPS Theme 02</vt:lpstr>
      <vt:lpstr>Facility Alignment Task Force</vt:lpstr>
      <vt:lpstr>Facility Alignment Task Force Meeting #1</vt:lpstr>
      <vt:lpstr>Welcome and Introductions</vt:lpstr>
      <vt:lpstr>Purpose and Norms</vt:lpstr>
      <vt:lpstr>Timeline</vt:lpstr>
      <vt:lpstr>STUDENT ENROLLMENT &amp; FACILITY ALIGNMENT</vt:lpstr>
      <vt:lpstr>PHASE ONE STUDENT ENROLLMENT &amp; FACILITY ALIGNMENT TASK FORCE</vt:lpstr>
      <vt:lpstr>PHASE ONE (continued) STUDENT ENROLLMENT &amp; FACILITY ALIGNMENT TASK FORCE</vt:lpstr>
      <vt:lpstr>PHASE TWO FACILITY ALIGNMENT STEERING COMMITTEE</vt:lpstr>
      <vt:lpstr>PHASE TWO (continued) FACILITY ALIGNMENT STEERING COMMITTEE</vt:lpstr>
      <vt:lpstr>PHASE THREE BOUNDARY ADJUSTMENT TIMELINE</vt:lpstr>
      <vt:lpstr>ADDITIONAL WORK</vt:lpstr>
      <vt:lpstr>Student Enrollment </vt:lpstr>
      <vt:lpstr>Olathe Public Schools Enrollment</vt:lpstr>
      <vt:lpstr>Olathe Public Schools Enrollment (Continued)</vt:lpstr>
      <vt:lpstr>USD 233 Student Enrollment from 1965-2025</vt:lpstr>
      <vt:lpstr>2025-26  Racial/Ethnic  Breakdown</vt:lpstr>
      <vt:lpstr>Racial/Ethnic Makeup of OPS Over Time</vt:lpstr>
      <vt:lpstr>Racial/Ethnic Makeup of OPS Over Time (Continued)</vt:lpstr>
      <vt:lpstr>Fewer students doesn’t mean fewer challenges — we’re seeing more complex needs across our schools. </vt:lpstr>
      <vt:lpstr>National Free/Reduced Lunch Program Participation</vt:lpstr>
      <vt:lpstr>Olathe Students Receiving Special Education Services</vt:lpstr>
      <vt:lpstr>English Language Learners</vt:lpstr>
      <vt:lpstr>Largest and Smallest Elementary Schools</vt:lpstr>
      <vt:lpstr>Largest and Smallest Elementary Schools (continued)</vt:lpstr>
      <vt:lpstr>Three Largest and Smallest Middle Schools</vt:lpstr>
      <vt:lpstr>Three Largest and Smallest Middle Schools (continued)</vt:lpstr>
      <vt:lpstr>High School Enrollments</vt:lpstr>
      <vt:lpstr>High School Enrollments (continued)</vt:lpstr>
      <vt:lpstr>Class Size Comparison</vt:lpstr>
      <vt:lpstr>Class Size Comparison (continued)</vt:lpstr>
      <vt:lpstr>Declining Enrollment Factors </vt:lpstr>
      <vt:lpstr>2026 Senior Class – Change Over Past 13 yrs</vt:lpstr>
      <vt:lpstr>2011 Senior Class – Change Over Past 15 yrs</vt:lpstr>
      <vt:lpstr>New Dwelling Units by Year</vt:lpstr>
      <vt:lpstr>Average Sales Prices of Single-family Homes</vt:lpstr>
      <vt:lpstr>Aging Population</vt:lpstr>
      <vt:lpstr>Birth Rates</vt:lpstr>
      <vt:lpstr>Enrollment Projections for the next five years</vt:lpstr>
      <vt:lpstr>Overall District Enrollment Estimate</vt:lpstr>
      <vt:lpstr>Elementary School 5-Year Enrollment Estimate</vt:lpstr>
      <vt:lpstr>Middle School 5-Year Enrollment Estimate</vt:lpstr>
      <vt:lpstr>High School 5-Year Enrollment Estimate</vt:lpstr>
      <vt:lpstr>Johnson County Districts Enrollments</vt:lpstr>
      <vt:lpstr>Olathe Peer Districts Enrollment Since 2019 </vt:lpstr>
      <vt:lpstr>Open Enrollment</vt:lpstr>
      <vt:lpstr>Conclusions and Future Considerations</vt:lpstr>
      <vt:lpstr>Questions?</vt:lpstr>
      <vt:lpstr>School Finance 101</vt:lpstr>
      <vt:lpstr>Public Perception</vt:lpstr>
      <vt:lpstr>Understanding Multiple Accounts</vt:lpstr>
      <vt:lpstr>Accessing the Money</vt:lpstr>
      <vt:lpstr>27/31 </vt:lpstr>
      <vt:lpstr>27 </vt:lpstr>
      <vt:lpstr>3-Legged Stool of the Annual Budget</vt:lpstr>
      <vt:lpstr>Three Parts of the Budget</vt:lpstr>
      <vt:lpstr>Tax Bill</vt:lpstr>
      <vt:lpstr>Total Property Tax Bill</vt:lpstr>
      <vt:lpstr>Apples to Oranges</vt:lpstr>
      <vt:lpstr>Use of Authority</vt:lpstr>
      <vt:lpstr>Sch Gen</vt:lpstr>
      <vt:lpstr>Where Funding Goes</vt:lpstr>
      <vt:lpstr>Variables of Funding</vt:lpstr>
      <vt:lpstr>Variables of Funding - Enrollment</vt:lpstr>
      <vt:lpstr>Variables of Funding - Base</vt:lpstr>
      <vt:lpstr>BASE (Base Aid for Student Excellence)</vt:lpstr>
      <vt:lpstr>Has Funding Kept Pace?</vt:lpstr>
      <vt:lpstr>WEIGHTINGS- A CLOSE COUSIN TO BASE FUNDING</vt:lpstr>
      <vt:lpstr>Typical Student</vt:lpstr>
      <vt:lpstr>Why Weighting is Needed</vt:lpstr>
      <vt:lpstr>At-Risk Weighting</vt:lpstr>
      <vt:lpstr>An Even Playing Field</vt:lpstr>
      <vt:lpstr>Variables of Funding – Assessed Valuation</vt:lpstr>
      <vt:lpstr>Difference between Residential and Commercial</vt:lpstr>
      <vt:lpstr>Taxing Rates</vt:lpstr>
      <vt:lpstr>Capital Funds Reality</vt:lpstr>
      <vt:lpstr>Variables of Funding – Mill Rate</vt:lpstr>
      <vt:lpstr>Converting Mills to Tax Dollars</vt:lpstr>
      <vt:lpstr>Mill Rate- Board of Tax Appeals (BOTA)</vt:lpstr>
      <vt:lpstr>Where Funding Goes - Review</vt:lpstr>
      <vt:lpstr>Filling the Bucket- Legal Maximum Budget</vt:lpstr>
      <vt:lpstr>Emptying the Bucket(s)</vt:lpstr>
      <vt:lpstr>Emptying the Bucket(s) - Percentages</vt:lpstr>
      <vt:lpstr>The Impact</vt:lpstr>
      <vt:lpstr>Expenses Outpace Funding</vt:lpstr>
      <vt:lpstr>Expenditure Variables</vt:lpstr>
      <vt:lpstr>The Cost of Misalignment</vt:lpstr>
      <vt:lpstr>Questions?</vt:lpstr>
      <vt:lpstr>Olathe Public Schools Boundary Review</vt:lpstr>
      <vt:lpstr>District Facts</vt:lpstr>
      <vt:lpstr>Cities We Serve</vt:lpstr>
      <vt:lpstr>OPS Elementary Schools 2026</vt:lpstr>
      <vt:lpstr>OPS 2026 Middle Schools</vt:lpstr>
      <vt:lpstr>OPS 2026 High Schools</vt:lpstr>
      <vt:lpstr>Pre-1965</vt:lpstr>
      <vt:lpstr>1965-1975</vt:lpstr>
      <vt:lpstr>1975-1985</vt:lpstr>
      <vt:lpstr>1985-1995</vt:lpstr>
      <vt:lpstr>1995-2005</vt:lpstr>
      <vt:lpstr>2005-2015</vt:lpstr>
      <vt:lpstr>2015-2025</vt:lpstr>
      <vt:lpstr>District Map</vt:lpstr>
      <vt:lpstr>Questions?</vt:lpstr>
      <vt:lpstr>Next meeting(s)</vt:lpstr>
      <vt:lpstr>Thank you  for attending  tonight!</vt:lpstr>
    </vt:vector>
  </TitlesOfParts>
  <Company>Olathe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Olathe Public Schools Enrollment Update</dc:title>
  <dc:creator>Christopher Gralapp</dc:creator>
  <cp:lastModifiedBy>Becky Grubaugh</cp:lastModifiedBy>
  <cp:revision>370</cp:revision>
  <dcterms:created xsi:type="dcterms:W3CDTF">2025-03-17T16:29:00Z</dcterms:created>
  <dcterms:modified xsi:type="dcterms:W3CDTF">2026-04-23T14:19:25Z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0x0101001CF1CE2AE0F8D44096AE5D1666A04306</vt:lpwstr>
  </property>
  <property fmtid="{D5CDD505-2E9C-101B-9397-08002B2CF9AE}" pid="3" name="MediaServiceImageTags">
    <vt:lpwstr/>
  </property>
</Properties>
</file>