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3" r:id="rId1"/>
  </p:sldMasterIdLst>
  <p:notesMasterIdLst>
    <p:notesMasterId r:id="rId19"/>
  </p:notesMasterIdLst>
  <p:sldIdLst>
    <p:sldId id="256" r:id="rId2"/>
    <p:sldId id="257" r:id="rId3"/>
    <p:sldId id="258" r:id="rId4"/>
    <p:sldId id="278" r:id="rId5"/>
    <p:sldId id="275" r:id="rId6"/>
    <p:sldId id="259" r:id="rId7"/>
    <p:sldId id="263" r:id="rId8"/>
    <p:sldId id="281" r:id="rId9"/>
    <p:sldId id="262" r:id="rId10"/>
    <p:sldId id="270" r:id="rId11"/>
    <p:sldId id="266" r:id="rId12"/>
    <p:sldId id="282" r:id="rId13"/>
    <p:sldId id="261" r:id="rId14"/>
    <p:sldId id="280" r:id="rId15"/>
    <p:sldId id="267" r:id="rId16"/>
    <p:sldId id="276"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269"/>
    <a:srgbClr val="FFCC00"/>
    <a:srgbClr val="0F6F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6" autoAdjust="0"/>
    <p:restoredTop sz="80673" autoAdjust="0"/>
  </p:normalViewPr>
  <p:slideViewPr>
    <p:cSldViewPr snapToGrid="0">
      <p:cViewPr varScale="1">
        <p:scale>
          <a:sx n="113" d="100"/>
          <a:sy n="113" d="100"/>
        </p:scale>
        <p:origin x="22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684C36-742C-40DB-9812-EFCF37FB47E6}"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6B3F29D4-051B-43CE-9ADC-8099A4CEAC09}">
      <dgm:prSet phldrT="[Text]" custT="1"/>
      <dgm:spPr/>
      <dgm:t>
        <a:bodyPr/>
        <a:lstStyle/>
        <a:p>
          <a:r>
            <a:rPr lang="en-US" sz="2000" dirty="0">
              <a:solidFill>
                <a:schemeClr val="bg1"/>
              </a:solidFill>
              <a:latin typeface="Arial" panose="020B0604020202020204" pitchFamily="34" charset="0"/>
              <a:cs typeface="Arial" panose="020B0604020202020204" pitchFamily="34" charset="0"/>
            </a:rPr>
            <a:t>Fall Semester Begins August</a:t>
          </a:r>
        </a:p>
      </dgm:t>
    </dgm:pt>
    <dgm:pt modelId="{BC81FDCC-8D40-447C-95B7-6E56BA0E5EE2}" type="parTrans" cxnId="{6CECF8D8-7F12-4A18-ADD2-100EC87CFC4D}">
      <dgm:prSet/>
      <dgm:spPr/>
      <dgm:t>
        <a:bodyPr/>
        <a:lstStyle/>
        <a:p>
          <a:endParaRPr lang="en-US" sz="1600">
            <a:solidFill>
              <a:schemeClr val="bg1"/>
            </a:solidFill>
          </a:endParaRPr>
        </a:p>
      </dgm:t>
    </dgm:pt>
    <dgm:pt modelId="{44E52CCE-B1E5-4E2E-8780-9ABCCCFEE99F}" type="sibTrans" cxnId="{6CECF8D8-7F12-4A18-ADD2-100EC87CFC4D}">
      <dgm:prSet/>
      <dgm:spPr/>
      <dgm:t>
        <a:bodyPr/>
        <a:lstStyle/>
        <a:p>
          <a:endParaRPr lang="en-US" sz="1600">
            <a:solidFill>
              <a:schemeClr val="bg1"/>
            </a:solidFill>
          </a:endParaRPr>
        </a:p>
      </dgm:t>
    </dgm:pt>
    <dgm:pt modelId="{4B34CC68-6353-4B6E-8B5A-23B80CB3F896}">
      <dgm:prSet phldrT="[Text]" custT="1"/>
      <dgm:spPr/>
      <dgm:t>
        <a:bodyPr/>
        <a:lstStyle/>
        <a:p>
          <a:r>
            <a:rPr lang="en-US" sz="2000" dirty="0">
              <a:solidFill>
                <a:schemeClr val="bg1"/>
              </a:solidFill>
              <a:latin typeface="Arial" panose="020B0604020202020204" pitchFamily="34" charset="0"/>
              <a:cs typeface="Arial" panose="020B0604020202020204" pitchFamily="34" charset="0"/>
            </a:rPr>
            <a:t>Spring Semester Begins January</a:t>
          </a:r>
        </a:p>
      </dgm:t>
    </dgm:pt>
    <dgm:pt modelId="{0D5FEB83-E23D-4695-ABDA-514F458BE8E0}" type="parTrans" cxnId="{2E43324B-7286-46A0-BE64-F3E1F73CB88F}">
      <dgm:prSet/>
      <dgm:spPr/>
      <dgm:t>
        <a:bodyPr/>
        <a:lstStyle/>
        <a:p>
          <a:endParaRPr lang="en-US" sz="1600">
            <a:solidFill>
              <a:schemeClr val="bg1"/>
            </a:solidFill>
          </a:endParaRPr>
        </a:p>
      </dgm:t>
    </dgm:pt>
    <dgm:pt modelId="{6A1E7C73-1CA7-45CC-B499-DA972D5B3DC5}" type="sibTrans" cxnId="{2E43324B-7286-46A0-BE64-F3E1F73CB88F}">
      <dgm:prSet/>
      <dgm:spPr/>
      <dgm:t>
        <a:bodyPr/>
        <a:lstStyle/>
        <a:p>
          <a:endParaRPr lang="en-US" sz="1600">
            <a:solidFill>
              <a:schemeClr val="bg1"/>
            </a:solidFill>
          </a:endParaRPr>
        </a:p>
      </dgm:t>
    </dgm:pt>
    <dgm:pt modelId="{2F620D2B-C3FA-4B77-98ED-A73EA5ACC6A8}">
      <dgm:prSet phldrT="[Text]" custT="1"/>
      <dgm:spPr/>
      <dgm:t>
        <a:bodyPr anchor="ctr"/>
        <a:lstStyle/>
        <a:p>
          <a:r>
            <a:rPr lang="en-US" sz="2000" dirty="0">
              <a:solidFill>
                <a:schemeClr val="tx1"/>
              </a:solidFill>
              <a:latin typeface="Arial" panose="020B0604020202020204" pitchFamily="34" charset="0"/>
              <a:cs typeface="Arial" panose="020B0604020202020204" pitchFamily="34" charset="0"/>
            </a:rPr>
            <a:t>Bills are mailed in November</a:t>
          </a:r>
        </a:p>
      </dgm:t>
    </dgm:pt>
    <dgm:pt modelId="{481A0627-1E40-4DB9-86F6-3FC8027D77ED}" type="parTrans" cxnId="{5B3E06D1-9BEB-4DF0-83AA-147365CBF67C}">
      <dgm:prSet/>
      <dgm:spPr/>
      <dgm:t>
        <a:bodyPr/>
        <a:lstStyle/>
        <a:p>
          <a:endParaRPr lang="en-US" sz="1600">
            <a:solidFill>
              <a:schemeClr val="bg1"/>
            </a:solidFill>
          </a:endParaRPr>
        </a:p>
      </dgm:t>
    </dgm:pt>
    <dgm:pt modelId="{3505B2DB-56F7-42FD-8DC1-A5A204DAA7DB}" type="sibTrans" cxnId="{5B3E06D1-9BEB-4DF0-83AA-147365CBF67C}">
      <dgm:prSet/>
      <dgm:spPr/>
      <dgm:t>
        <a:bodyPr/>
        <a:lstStyle/>
        <a:p>
          <a:endParaRPr lang="en-US" sz="1600">
            <a:solidFill>
              <a:schemeClr val="bg1"/>
            </a:solidFill>
          </a:endParaRPr>
        </a:p>
      </dgm:t>
    </dgm:pt>
    <dgm:pt modelId="{A32F32CA-DEB1-422B-BB5F-3CFF075C8604}">
      <dgm:prSet phldrT="[Text]" custT="1"/>
      <dgm:spPr/>
      <dgm:t>
        <a:bodyPr/>
        <a:lstStyle/>
        <a:p>
          <a:r>
            <a:rPr lang="en-US" sz="2000" dirty="0">
              <a:solidFill>
                <a:schemeClr val="bg1"/>
              </a:solidFill>
              <a:latin typeface="Arial" panose="020B0604020202020204" pitchFamily="34" charset="0"/>
              <a:cs typeface="Arial" panose="020B0604020202020204" pitchFamily="34" charset="0"/>
            </a:rPr>
            <a:t>Summer (if enrolled) begins in May</a:t>
          </a:r>
        </a:p>
      </dgm:t>
    </dgm:pt>
    <dgm:pt modelId="{7E5D6E93-8AF7-445B-91CF-D60178F75FBE}" type="parTrans" cxnId="{AE1CEF6F-209B-4B73-87DA-98DE2482D30E}">
      <dgm:prSet/>
      <dgm:spPr/>
      <dgm:t>
        <a:bodyPr/>
        <a:lstStyle/>
        <a:p>
          <a:endParaRPr lang="en-US" sz="1600">
            <a:solidFill>
              <a:schemeClr val="bg1"/>
            </a:solidFill>
          </a:endParaRPr>
        </a:p>
      </dgm:t>
    </dgm:pt>
    <dgm:pt modelId="{9C8AA055-D387-4F6A-835C-D8117C0042B5}" type="sibTrans" cxnId="{AE1CEF6F-209B-4B73-87DA-98DE2482D30E}">
      <dgm:prSet/>
      <dgm:spPr/>
      <dgm:t>
        <a:bodyPr/>
        <a:lstStyle/>
        <a:p>
          <a:endParaRPr lang="en-US" sz="1600">
            <a:solidFill>
              <a:schemeClr val="bg1"/>
            </a:solidFill>
          </a:endParaRPr>
        </a:p>
      </dgm:t>
    </dgm:pt>
    <dgm:pt modelId="{7B459546-CCFC-430F-BD74-2A133693550F}">
      <dgm:prSet phldrT="[Text]" custT="1"/>
      <dgm:spPr/>
      <dgm:t>
        <a:bodyPr anchor="ctr"/>
        <a:lstStyle/>
        <a:p>
          <a:r>
            <a:rPr lang="en-US" sz="2000" dirty="0">
              <a:solidFill>
                <a:schemeClr val="tx1"/>
              </a:solidFill>
              <a:latin typeface="Arial" panose="020B0604020202020204" pitchFamily="34" charset="0"/>
              <a:cs typeface="Arial" panose="020B0604020202020204" pitchFamily="34" charset="0"/>
            </a:rPr>
            <a:t>Bills are mailed in April</a:t>
          </a:r>
        </a:p>
      </dgm:t>
    </dgm:pt>
    <dgm:pt modelId="{50E593BF-8D3C-40A3-AE87-315C9976611E}" type="parTrans" cxnId="{C4656740-48E5-470F-BE5B-A3D8A782BF95}">
      <dgm:prSet/>
      <dgm:spPr/>
      <dgm:t>
        <a:bodyPr/>
        <a:lstStyle/>
        <a:p>
          <a:endParaRPr lang="en-US" sz="1600">
            <a:solidFill>
              <a:schemeClr val="bg1"/>
            </a:solidFill>
          </a:endParaRPr>
        </a:p>
      </dgm:t>
    </dgm:pt>
    <dgm:pt modelId="{81304FD0-F509-4F29-86D6-D4C016CBB6B6}" type="sibTrans" cxnId="{C4656740-48E5-470F-BE5B-A3D8A782BF95}">
      <dgm:prSet/>
      <dgm:spPr/>
      <dgm:t>
        <a:bodyPr/>
        <a:lstStyle/>
        <a:p>
          <a:endParaRPr lang="en-US" sz="1600">
            <a:solidFill>
              <a:schemeClr val="bg1"/>
            </a:solidFill>
          </a:endParaRPr>
        </a:p>
      </dgm:t>
    </dgm:pt>
    <dgm:pt modelId="{BC96C437-4EC6-4C74-99DA-D159D0AB1000}">
      <dgm:prSet phldrT="[Text]" custT="1"/>
      <dgm:spPr/>
      <dgm:t>
        <a:bodyPr anchor="ctr"/>
        <a:lstStyle/>
        <a:p>
          <a:r>
            <a:rPr lang="en-US" sz="2000" dirty="0">
              <a:solidFill>
                <a:schemeClr val="tx1"/>
              </a:solidFill>
              <a:latin typeface="Arial" panose="020B0604020202020204" pitchFamily="34" charset="0"/>
              <a:cs typeface="Arial" panose="020B0604020202020204" pitchFamily="34" charset="0"/>
            </a:rPr>
            <a:t>Bills are mailed in July</a:t>
          </a:r>
        </a:p>
      </dgm:t>
    </dgm:pt>
    <dgm:pt modelId="{7B429358-707C-4813-BA1E-8A01B931432F}" type="sibTrans" cxnId="{BDF38EC5-22FB-48AE-8584-F318D7901ABD}">
      <dgm:prSet/>
      <dgm:spPr/>
      <dgm:t>
        <a:bodyPr/>
        <a:lstStyle/>
        <a:p>
          <a:endParaRPr lang="en-US" sz="1600">
            <a:solidFill>
              <a:schemeClr val="bg1"/>
            </a:solidFill>
          </a:endParaRPr>
        </a:p>
      </dgm:t>
    </dgm:pt>
    <dgm:pt modelId="{7F0A0546-B0FC-4151-8620-F13702D5A5DB}" type="parTrans" cxnId="{BDF38EC5-22FB-48AE-8584-F318D7901ABD}">
      <dgm:prSet/>
      <dgm:spPr/>
      <dgm:t>
        <a:bodyPr/>
        <a:lstStyle/>
        <a:p>
          <a:endParaRPr lang="en-US" sz="1600">
            <a:solidFill>
              <a:schemeClr val="bg1"/>
            </a:solidFill>
          </a:endParaRPr>
        </a:p>
      </dgm:t>
    </dgm:pt>
    <dgm:pt modelId="{C8EB8AFB-9B78-43F6-A913-07460401975C}" type="pres">
      <dgm:prSet presAssocID="{89684C36-742C-40DB-9812-EFCF37FB47E6}" presName="Name0" presStyleCnt="0">
        <dgm:presLayoutVars>
          <dgm:dir/>
          <dgm:animLvl val="lvl"/>
          <dgm:resizeHandles/>
        </dgm:presLayoutVars>
      </dgm:prSet>
      <dgm:spPr/>
    </dgm:pt>
    <dgm:pt modelId="{D252837D-7D67-495B-8D6C-425A40DFF75B}" type="pres">
      <dgm:prSet presAssocID="{6B3F29D4-051B-43CE-9ADC-8099A4CEAC09}" presName="linNode" presStyleCnt="0"/>
      <dgm:spPr/>
    </dgm:pt>
    <dgm:pt modelId="{F4DEDC8E-0DE9-4D47-B4AA-68F030C432C3}" type="pres">
      <dgm:prSet presAssocID="{6B3F29D4-051B-43CE-9ADC-8099A4CEAC09}" presName="parentShp" presStyleLbl="node1" presStyleIdx="0" presStyleCnt="3">
        <dgm:presLayoutVars>
          <dgm:bulletEnabled val="1"/>
        </dgm:presLayoutVars>
      </dgm:prSet>
      <dgm:spPr/>
    </dgm:pt>
    <dgm:pt modelId="{B4F068D9-2FA1-4053-AC0E-A9BFB56A656A}" type="pres">
      <dgm:prSet presAssocID="{6B3F29D4-051B-43CE-9ADC-8099A4CEAC09}" presName="childShp" presStyleLbl="bgAccFollowNode1" presStyleIdx="0" presStyleCnt="3">
        <dgm:presLayoutVars>
          <dgm:bulletEnabled val="1"/>
        </dgm:presLayoutVars>
      </dgm:prSet>
      <dgm:spPr/>
    </dgm:pt>
    <dgm:pt modelId="{B28CAA84-54D3-4367-AE4F-753C5708C920}" type="pres">
      <dgm:prSet presAssocID="{44E52CCE-B1E5-4E2E-8780-9ABCCCFEE99F}" presName="spacing" presStyleCnt="0"/>
      <dgm:spPr/>
    </dgm:pt>
    <dgm:pt modelId="{9F31CFF0-EBE7-4C89-8485-C1755A615B70}" type="pres">
      <dgm:prSet presAssocID="{4B34CC68-6353-4B6E-8B5A-23B80CB3F896}" presName="linNode" presStyleCnt="0"/>
      <dgm:spPr/>
    </dgm:pt>
    <dgm:pt modelId="{F338352E-615E-4C40-8DA5-31EFE95DCAC6}" type="pres">
      <dgm:prSet presAssocID="{4B34CC68-6353-4B6E-8B5A-23B80CB3F896}" presName="parentShp" presStyleLbl="node1" presStyleIdx="1" presStyleCnt="3">
        <dgm:presLayoutVars>
          <dgm:bulletEnabled val="1"/>
        </dgm:presLayoutVars>
      </dgm:prSet>
      <dgm:spPr/>
    </dgm:pt>
    <dgm:pt modelId="{D550ACFF-826B-4A1D-B1A8-D820252CF6C7}" type="pres">
      <dgm:prSet presAssocID="{4B34CC68-6353-4B6E-8B5A-23B80CB3F896}" presName="childShp" presStyleLbl="bgAccFollowNode1" presStyleIdx="1" presStyleCnt="3">
        <dgm:presLayoutVars>
          <dgm:bulletEnabled val="1"/>
        </dgm:presLayoutVars>
      </dgm:prSet>
      <dgm:spPr/>
    </dgm:pt>
    <dgm:pt modelId="{D65B4BB3-D1B8-4DDB-B425-EA7359795CF3}" type="pres">
      <dgm:prSet presAssocID="{6A1E7C73-1CA7-45CC-B499-DA972D5B3DC5}" presName="spacing" presStyleCnt="0"/>
      <dgm:spPr/>
    </dgm:pt>
    <dgm:pt modelId="{F38F41A2-2FEF-4796-8FCB-3C902A78EFD1}" type="pres">
      <dgm:prSet presAssocID="{A32F32CA-DEB1-422B-BB5F-3CFF075C8604}" presName="linNode" presStyleCnt="0"/>
      <dgm:spPr/>
    </dgm:pt>
    <dgm:pt modelId="{D31D896D-4017-455A-9026-EC017EACB3D6}" type="pres">
      <dgm:prSet presAssocID="{A32F32CA-DEB1-422B-BB5F-3CFF075C8604}" presName="parentShp" presStyleLbl="node1" presStyleIdx="2" presStyleCnt="3">
        <dgm:presLayoutVars>
          <dgm:bulletEnabled val="1"/>
        </dgm:presLayoutVars>
      </dgm:prSet>
      <dgm:spPr/>
    </dgm:pt>
    <dgm:pt modelId="{55D37B02-107C-4723-8B57-C446129C6DD0}" type="pres">
      <dgm:prSet presAssocID="{A32F32CA-DEB1-422B-BB5F-3CFF075C8604}" presName="childShp" presStyleLbl="bgAccFollowNode1" presStyleIdx="2" presStyleCnt="3">
        <dgm:presLayoutVars>
          <dgm:bulletEnabled val="1"/>
        </dgm:presLayoutVars>
      </dgm:prSet>
      <dgm:spPr/>
    </dgm:pt>
  </dgm:ptLst>
  <dgm:cxnLst>
    <dgm:cxn modelId="{BAB7E805-A3AC-4EE2-9B73-9DF5F39929D3}" type="presOf" srcId="{4B34CC68-6353-4B6E-8B5A-23B80CB3F896}" destId="{F338352E-615E-4C40-8DA5-31EFE95DCAC6}" srcOrd="0" destOrd="0" presId="urn:microsoft.com/office/officeart/2005/8/layout/vList6"/>
    <dgm:cxn modelId="{38A32A1F-3C36-4669-B2DD-4543E58ABFF4}" type="presOf" srcId="{2F620D2B-C3FA-4B77-98ED-A73EA5ACC6A8}" destId="{D550ACFF-826B-4A1D-B1A8-D820252CF6C7}" srcOrd="0" destOrd="0" presId="urn:microsoft.com/office/officeart/2005/8/layout/vList6"/>
    <dgm:cxn modelId="{9BD47E30-262E-4C8F-A8AC-B04EFE616E15}" type="presOf" srcId="{A32F32CA-DEB1-422B-BB5F-3CFF075C8604}" destId="{D31D896D-4017-455A-9026-EC017EACB3D6}" srcOrd="0" destOrd="0" presId="urn:microsoft.com/office/officeart/2005/8/layout/vList6"/>
    <dgm:cxn modelId="{C4656740-48E5-470F-BE5B-A3D8A782BF95}" srcId="{A32F32CA-DEB1-422B-BB5F-3CFF075C8604}" destId="{7B459546-CCFC-430F-BD74-2A133693550F}" srcOrd="0" destOrd="0" parTransId="{50E593BF-8D3C-40A3-AE87-315C9976611E}" sibTransId="{81304FD0-F509-4F29-86D6-D4C016CBB6B6}"/>
    <dgm:cxn modelId="{2E43324B-7286-46A0-BE64-F3E1F73CB88F}" srcId="{89684C36-742C-40DB-9812-EFCF37FB47E6}" destId="{4B34CC68-6353-4B6E-8B5A-23B80CB3F896}" srcOrd="1" destOrd="0" parTransId="{0D5FEB83-E23D-4695-ABDA-514F458BE8E0}" sibTransId="{6A1E7C73-1CA7-45CC-B499-DA972D5B3DC5}"/>
    <dgm:cxn modelId="{AE1CEF6F-209B-4B73-87DA-98DE2482D30E}" srcId="{89684C36-742C-40DB-9812-EFCF37FB47E6}" destId="{A32F32CA-DEB1-422B-BB5F-3CFF075C8604}" srcOrd="2" destOrd="0" parTransId="{7E5D6E93-8AF7-445B-91CF-D60178F75FBE}" sibTransId="{9C8AA055-D387-4F6A-835C-D8117C0042B5}"/>
    <dgm:cxn modelId="{746C36AE-E809-4271-B3BC-B08CB8361BF7}" type="presOf" srcId="{89684C36-742C-40DB-9812-EFCF37FB47E6}" destId="{C8EB8AFB-9B78-43F6-A913-07460401975C}" srcOrd="0" destOrd="0" presId="urn:microsoft.com/office/officeart/2005/8/layout/vList6"/>
    <dgm:cxn modelId="{BDF38EC5-22FB-48AE-8584-F318D7901ABD}" srcId="{6B3F29D4-051B-43CE-9ADC-8099A4CEAC09}" destId="{BC96C437-4EC6-4C74-99DA-D159D0AB1000}" srcOrd="0" destOrd="0" parTransId="{7F0A0546-B0FC-4151-8620-F13702D5A5DB}" sibTransId="{7B429358-707C-4813-BA1E-8A01B931432F}"/>
    <dgm:cxn modelId="{1AB15CC9-D465-4B91-A7F2-C62BB04F95FE}" type="presOf" srcId="{BC96C437-4EC6-4C74-99DA-D159D0AB1000}" destId="{B4F068D9-2FA1-4053-AC0E-A9BFB56A656A}" srcOrd="0" destOrd="0" presId="urn:microsoft.com/office/officeart/2005/8/layout/vList6"/>
    <dgm:cxn modelId="{5B3E06D1-9BEB-4DF0-83AA-147365CBF67C}" srcId="{4B34CC68-6353-4B6E-8B5A-23B80CB3F896}" destId="{2F620D2B-C3FA-4B77-98ED-A73EA5ACC6A8}" srcOrd="0" destOrd="0" parTransId="{481A0627-1E40-4DB9-86F6-3FC8027D77ED}" sibTransId="{3505B2DB-56F7-42FD-8DC1-A5A204DAA7DB}"/>
    <dgm:cxn modelId="{6CECF8D8-7F12-4A18-ADD2-100EC87CFC4D}" srcId="{89684C36-742C-40DB-9812-EFCF37FB47E6}" destId="{6B3F29D4-051B-43CE-9ADC-8099A4CEAC09}" srcOrd="0" destOrd="0" parTransId="{BC81FDCC-8D40-447C-95B7-6E56BA0E5EE2}" sibTransId="{44E52CCE-B1E5-4E2E-8780-9ABCCCFEE99F}"/>
    <dgm:cxn modelId="{CAEAD8F0-3CFE-441C-93B7-DEC7189B6A32}" type="presOf" srcId="{6B3F29D4-051B-43CE-9ADC-8099A4CEAC09}" destId="{F4DEDC8E-0DE9-4D47-B4AA-68F030C432C3}" srcOrd="0" destOrd="0" presId="urn:microsoft.com/office/officeart/2005/8/layout/vList6"/>
    <dgm:cxn modelId="{9C68DDF4-2B04-42E3-A66A-31AD7B5CBD99}" type="presOf" srcId="{7B459546-CCFC-430F-BD74-2A133693550F}" destId="{55D37B02-107C-4723-8B57-C446129C6DD0}" srcOrd="0" destOrd="0" presId="urn:microsoft.com/office/officeart/2005/8/layout/vList6"/>
    <dgm:cxn modelId="{1217A11E-CEA5-46C0-BDD5-2742195180A3}" type="presParOf" srcId="{C8EB8AFB-9B78-43F6-A913-07460401975C}" destId="{D252837D-7D67-495B-8D6C-425A40DFF75B}" srcOrd="0" destOrd="0" presId="urn:microsoft.com/office/officeart/2005/8/layout/vList6"/>
    <dgm:cxn modelId="{722888E4-06BC-4C98-A829-FBB79F45370F}" type="presParOf" srcId="{D252837D-7D67-495B-8D6C-425A40DFF75B}" destId="{F4DEDC8E-0DE9-4D47-B4AA-68F030C432C3}" srcOrd="0" destOrd="0" presId="urn:microsoft.com/office/officeart/2005/8/layout/vList6"/>
    <dgm:cxn modelId="{9517A8A7-4617-470A-8B32-F1AD188DD7AC}" type="presParOf" srcId="{D252837D-7D67-495B-8D6C-425A40DFF75B}" destId="{B4F068D9-2FA1-4053-AC0E-A9BFB56A656A}" srcOrd="1" destOrd="0" presId="urn:microsoft.com/office/officeart/2005/8/layout/vList6"/>
    <dgm:cxn modelId="{8A072AF2-30D8-4973-9F51-E66AF5E0010C}" type="presParOf" srcId="{C8EB8AFB-9B78-43F6-A913-07460401975C}" destId="{B28CAA84-54D3-4367-AE4F-753C5708C920}" srcOrd="1" destOrd="0" presId="urn:microsoft.com/office/officeart/2005/8/layout/vList6"/>
    <dgm:cxn modelId="{F62527F9-BC41-4733-A3D7-437CEA95A6EC}" type="presParOf" srcId="{C8EB8AFB-9B78-43F6-A913-07460401975C}" destId="{9F31CFF0-EBE7-4C89-8485-C1755A615B70}" srcOrd="2" destOrd="0" presId="urn:microsoft.com/office/officeart/2005/8/layout/vList6"/>
    <dgm:cxn modelId="{93C50D06-E6C1-4829-A268-3767F46FC2D7}" type="presParOf" srcId="{9F31CFF0-EBE7-4C89-8485-C1755A615B70}" destId="{F338352E-615E-4C40-8DA5-31EFE95DCAC6}" srcOrd="0" destOrd="0" presId="urn:microsoft.com/office/officeart/2005/8/layout/vList6"/>
    <dgm:cxn modelId="{C4B90715-3FEC-4304-A09F-FBB266AF519C}" type="presParOf" srcId="{9F31CFF0-EBE7-4C89-8485-C1755A615B70}" destId="{D550ACFF-826B-4A1D-B1A8-D820252CF6C7}" srcOrd="1" destOrd="0" presId="urn:microsoft.com/office/officeart/2005/8/layout/vList6"/>
    <dgm:cxn modelId="{2D7F667B-25A1-439F-8029-B29123493650}" type="presParOf" srcId="{C8EB8AFB-9B78-43F6-A913-07460401975C}" destId="{D65B4BB3-D1B8-4DDB-B425-EA7359795CF3}" srcOrd="3" destOrd="0" presId="urn:microsoft.com/office/officeart/2005/8/layout/vList6"/>
    <dgm:cxn modelId="{D18E3CAE-55E4-4C8A-82F0-6A9A7D851588}" type="presParOf" srcId="{C8EB8AFB-9B78-43F6-A913-07460401975C}" destId="{F38F41A2-2FEF-4796-8FCB-3C902A78EFD1}" srcOrd="4" destOrd="0" presId="urn:microsoft.com/office/officeart/2005/8/layout/vList6"/>
    <dgm:cxn modelId="{EC6B47A9-1ADC-4E8E-B422-1471A9F1FAAF}" type="presParOf" srcId="{F38F41A2-2FEF-4796-8FCB-3C902A78EFD1}" destId="{D31D896D-4017-455A-9026-EC017EACB3D6}" srcOrd="0" destOrd="0" presId="urn:microsoft.com/office/officeart/2005/8/layout/vList6"/>
    <dgm:cxn modelId="{7598456C-3770-4915-B84A-D4F665D094FD}" type="presParOf" srcId="{F38F41A2-2FEF-4796-8FCB-3C902A78EFD1}" destId="{55D37B02-107C-4723-8B57-C446129C6DD0}"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F068D9-2FA1-4053-AC0E-A9BFB56A656A}">
      <dsp:nvSpPr>
        <dsp:cNvPr id="0" name=""/>
        <dsp:cNvSpPr/>
      </dsp:nvSpPr>
      <dsp:spPr>
        <a:xfrm>
          <a:off x="2548708" y="0"/>
          <a:ext cx="3823062" cy="72458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solidFill>
                <a:schemeClr val="tx1"/>
              </a:solidFill>
              <a:latin typeface="Arial" panose="020B0604020202020204" pitchFamily="34" charset="0"/>
              <a:cs typeface="Arial" panose="020B0604020202020204" pitchFamily="34" charset="0"/>
            </a:rPr>
            <a:t>Bills are mailed in July</a:t>
          </a:r>
        </a:p>
      </dsp:txBody>
      <dsp:txXfrm>
        <a:off x="2548708" y="90573"/>
        <a:ext cx="3551345" cy="543435"/>
      </dsp:txXfrm>
    </dsp:sp>
    <dsp:sp modelId="{F4DEDC8E-0DE9-4D47-B4AA-68F030C432C3}">
      <dsp:nvSpPr>
        <dsp:cNvPr id="0" name=""/>
        <dsp:cNvSpPr/>
      </dsp:nvSpPr>
      <dsp:spPr>
        <a:xfrm>
          <a:off x="0" y="0"/>
          <a:ext cx="2548708" cy="7245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latin typeface="Arial" panose="020B0604020202020204" pitchFamily="34" charset="0"/>
              <a:cs typeface="Arial" panose="020B0604020202020204" pitchFamily="34" charset="0"/>
            </a:rPr>
            <a:t>Fall Semester Begins August</a:t>
          </a:r>
        </a:p>
      </dsp:txBody>
      <dsp:txXfrm>
        <a:off x="35371" y="35371"/>
        <a:ext cx="2477966" cy="653838"/>
      </dsp:txXfrm>
    </dsp:sp>
    <dsp:sp modelId="{D550ACFF-826B-4A1D-B1A8-D820252CF6C7}">
      <dsp:nvSpPr>
        <dsp:cNvPr id="0" name=""/>
        <dsp:cNvSpPr/>
      </dsp:nvSpPr>
      <dsp:spPr>
        <a:xfrm>
          <a:off x="2548708" y="797038"/>
          <a:ext cx="3823062" cy="72458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solidFill>
                <a:schemeClr val="tx1"/>
              </a:solidFill>
              <a:latin typeface="Arial" panose="020B0604020202020204" pitchFamily="34" charset="0"/>
              <a:cs typeface="Arial" panose="020B0604020202020204" pitchFamily="34" charset="0"/>
            </a:rPr>
            <a:t>Bills are mailed in November</a:t>
          </a:r>
        </a:p>
      </dsp:txBody>
      <dsp:txXfrm>
        <a:off x="2548708" y="887611"/>
        <a:ext cx="3551345" cy="543435"/>
      </dsp:txXfrm>
    </dsp:sp>
    <dsp:sp modelId="{F338352E-615E-4C40-8DA5-31EFE95DCAC6}">
      <dsp:nvSpPr>
        <dsp:cNvPr id="0" name=""/>
        <dsp:cNvSpPr/>
      </dsp:nvSpPr>
      <dsp:spPr>
        <a:xfrm>
          <a:off x="0" y="797038"/>
          <a:ext cx="2548708" cy="7245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latin typeface="Arial" panose="020B0604020202020204" pitchFamily="34" charset="0"/>
              <a:cs typeface="Arial" panose="020B0604020202020204" pitchFamily="34" charset="0"/>
            </a:rPr>
            <a:t>Spring Semester Begins January</a:t>
          </a:r>
        </a:p>
      </dsp:txBody>
      <dsp:txXfrm>
        <a:off x="35371" y="832409"/>
        <a:ext cx="2477966" cy="653838"/>
      </dsp:txXfrm>
    </dsp:sp>
    <dsp:sp modelId="{55D37B02-107C-4723-8B57-C446129C6DD0}">
      <dsp:nvSpPr>
        <dsp:cNvPr id="0" name=""/>
        <dsp:cNvSpPr/>
      </dsp:nvSpPr>
      <dsp:spPr>
        <a:xfrm>
          <a:off x="2548708" y="1594076"/>
          <a:ext cx="3823062" cy="724580"/>
        </a:xfrm>
        <a:prstGeom prst="rightArrow">
          <a:avLst>
            <a:gd name="adj1" fmla="val 75000"/>
            <a:gd name="adj2" fmla="val 5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solidFill>
                <a:schemeClr val="tx1"/>
              </a:solidFill>
              <a:latin typeface="Arial" panose="020B0604020202020204" pitchFamily="34" charset="0"/>
              <a:cs typeface="Arial" panose="020B0604020202020204" pitchFamily="34" charset="0"/>
            </a:rPr>
            <a:t>Bills are mailed in April</a:t>
          </a:r>
        </a:p>
      </dsp:txBody>
      <dsp:txXfrm>
        <a:off x="2548708" y="1684649"/>
        <a:ext cx="3551345" cy="543435"/>
      </dsp:txXfrm>
    </dsp:sp>
    <dsp:sp modelId="{D31D896D-4017-455A-9026-EC017EACB3D6}">
      <dsp:nvSpPr>
        <dsp:cNvPr id="0" name=""/>
        <dsp:cNvSpPr/>
      </dsp:nvSpPr>
      <dsp:spPr>
        <a:xfrm>
          <a:off x="0" y="1594076"/>
          <a:ext cx="2548708" cy="7245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bg1"/>
              </a:solidFill>
              <a:latin typeface="Arial" panose="020B0604020202020204" pitchFamily="34" charset="0"/>
              <a:cs typeface="Arial" panose="020B0604020202020204" pitchFamily="34" charset="0"/>
            </a:rPr>
            <a:t>Summer (if enrolled) begins in May</a:t>
          </a:r>
        </a:p>
      </dsp:txBody>
      <dsp:txXfrm>
        <a:off x="35371" y="1629447"/>
        <a:ext cx="2477966" cy="653838"/>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A6D140-F2CC-4A7E-93A1-83D6DCE7447E}" type="datetimeFigureOut">
              <a:rPr lang="en-US" smtClean="0"/>
              <a:t>3/24/2026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C89E7C-A6D0-4091-9B5B-1986D1A386B1}" type="slidenum">
              <a:rPr lang="en-US" smtClean="0"/>
              <a:t>‹#›</a:t>
            </a:fld>
            <a:endParaRPr lang="en-US"/>
          </a:p>
        </p:txBody>
      </p:sp>
    </p:spTree>
    <p:extLst>
      <p:ext uri="{BB962C8B-B14F-4D97-AF65-F5344CB8AC3E}">
        <p14:creationId xmlns:p14="http://schemas.microsoft.com/office/powerpoint/2010/main" val="2957029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2100" dirty="0">
                <a:solidFill>
                  <a:schemeClr val="tx1"/>
                </a:solidFill>
              </a:rPr>
              <a:t>Fall Semester Begins August- Bills are mailed in July</a:t>
            </a:r>
          </a:p>
          <a:p>
            <a:pPr lvl="1"/>
            <a:r>
              <a:rPr lang="en-US" sz="2100" dirty="0">
                <a:solidFill>
                  <a:schemeClr val="tx1"/>
                </a:solidFill>
              </a:rPr>
              <a:t>Spring Semester Begins January- Bills are mailed in December</a:t>
            </a:r>
          </a:p>
          <a:p>
            <a:pPr lvl="1"/>
            <a:r>
              <a:rPr lang="en-US" sz="2100" dirty="0">
                <a:solidFill>
                  <a:schemeClr val="tx1"/>
                </a:solidFill>
              </a:rPr>
              <a:t>Summer (if enrolled) begins in May- Bills are mailed in April</a:t>
            </a:r>
          </a:p>
          <a:p>
            <a:endParaRPr lang="en-US" dirty="0"/>
          </a:p>
        </p:txBody>
      </p:sp>
      <p:sp>
        <p:nvSpPr>
          <p:cNvPr id="4" name="Slide Number Placeholder 3"/>
          <p:cNvSpPr>
            <a:spLocks noGrp="1"/>
          </p:cNvSpPr>
          <p:nvPr>
            <p:ph type="sldNum" sz="quarter" idx="5"/>
          </p:nvPr>
        </p:nvSpPr>
        <p:spPr/>
        <p:txBody>
          <a:bodyPr/>
          <a:lstStyle/>
          <a:p>
            <a:fld id="{99C89E7C-A6D0-4091-9B5B-1986D1A386B1}" type="slidenum">
              <a:rPr lang="en-US" smtClean="0"/>
              <a:t>11</a:t>
            </a:fld>
            <a:endParaRPr lang="en-US"/>
          </a:p>
        </p:txBody>
      </p:sp>
    </p:spTree>
    <p:extLst>
      <p:ext uri="{BB962C8B-B14F-4D97-AF65-F5344CB8AC3E}">
        <p14:creationId xmlns:p14="http://schemas.microsoft.com/office/powerpoint/2010/main" val="31711337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6BA6C85E-3F18-48FD-A649-107EDE7FE08F}" type="datetimeFigureOut">
              <a:rPr lang="en-US" smtClean="0"/>
              <a:t>3/24/2026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7BA08BD-190A-4204-B80D-268DDA33D7B5}"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0542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A6C85E-3F18-48FD-A649-107EDE7FE08F}"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2076332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A6C85E-3F18-48FD-A649-107EDE7FE08F}"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08BD-190A-4204-B80D-268DDA33D7B5}"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2313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BA6C85E-3F18-48FD-A649-107EDE7FE08F}"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1822840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BA6C85E-3F18-48FD-A649-107EDE7FE08F}" type="datetimeFigureOut">
              <a:rPr lang="en-US" smtClean="0"/>
              <a:t>3/24/2026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715432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A6C85E-3F18-48FD-A649-107EDE7FE08F}" type="datetimeFigureOut">
              <a:rPr lang="en-US" smtClean="0"/>
              <a:t>3/24/2026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1127365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A6C85E-3F18-48FD-A649-107EDE7FE08F}" type="datetimeFigureOut">
              <a:rPr lang="en-US" smtClean="0"/>
              <a:t>3/24/2026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3041191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A6C85E-3F18-48FD-A649-107EDE7FE08F}"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1362575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BA6C85E-3F18-48FD-A649-107EDE7FE08F}" type="datetimeFigureOut">
              <a:rPr lang="en-US" smtClean="0"/>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3099350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A6C85E-3F18-48FD-A649-107EDE7FE08F}"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61993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BA6C85E-3F18-48FD-A649-107EDE7FE08F}"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2639960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A6C85E-3F18-48FD-A649-107EDE7FE08F}" type="datetimeFigureOut">
              <a:rPr lang="en-US" smtClean="0"/>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BA08BD-190A-4204-B80D-268DDA33D7B5}" type="slidenum">
              <a:rPr lang="en-US" smtClean="0"/>
              <a:t>‹#›</a:t>
            </a:fld>
            <a:endParaRPr lang="en-US"/>
          </a:p>
        </p:txBody>
      </p:sp>
    </p:spTree>
    <p:extLst>
      <p:ext uri="{BB962C8B-B14F-4D97-AF65-F5344CB8AC3E}">
        <p14:creationId xmlns:p14="http://schemas.microsoft.com/office/powerpoint/2010/main" val="3302331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6BA6C85E-3F18-48FD-A649-107EDE7FE08F}" type="datetimeFigureOut">
              <a:rPr lang="en-US" smtClean="0"/>
              <a:t>3/24/2026</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27BA08BD-190A-4204-B80D-268DDA33D7B5}" type="slidenum">
              <a:rPr lang="en-US" smtClean="0"/>
              <a:t>‹#›</a:t>
            </a:fld>
            <a:endParaRPr lang="en-US"/>
          </a:p>
        </p:txBody>
      </p:sp>
    </p:spTree>
    <p:extLst>
      <p:ext uri="{BB962C8B-B14F-4D97-AF65-F5344CB8AC3E}">
        <p14:creationId xmlns:p14="http://schemas.microsoft.com/office/powerpoint/2010/main" val="4119566763"/>
      </p:ext>
    </p:extLst>
  </p:cSld>
  <p:clrMap bg1="lt1" tx1="dk1" bg2="lt2" tx2="dk2" accent1="accent1" accent2="accent2" accent3="accent3" accent4="accent4" accent5="accent5" accent6="accent6" hlink="hlink" folHlink="folHlink"/>
  <p:sldLayoutIdLst>
    <p:sldLayoutId id="2147484234" r:id="rId1"/>
    <p:sldLayoutId id="2147484235" r:id="rId2"/>
    <p:sldLayoutId id="2147484236" r:id="rId3"/>
    <p:sldLayoutId id="2147484237" r:id="rId4"/>
    <p:sldLayoutId id="2147484238" r:id="rId5"/>
    <p:sldLayoutId id="2147484239" r:id="rId6"/>
    <p:sldLayoutId id="2147484240" r:id="rId7"/>
    <p:sldLayoutId id="2147484241" r:id="rId8"/>
    <p:sldLayoutId id="2147484242" r:id="rId9"/>
    <p:sldLayoutId id="2147484243" r:id="rId10"/>
    <p:sldLayoutId id="2147484244" r:id="rId11"/>
    <p:sldLayoutId id="2147484245" r:id="rId12"/>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s://www.pheaa.org/grants/state-grant-progra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gehs.greenbriercountyschools.org/o/gehs/page/scholarships-and-financial-aid"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calmatters.org/commentary/my-turn/2021/01/reform-financial-aid-for-students-so-that-housing-is-not-an-incredible-burden/" TargetMode="External"/><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lakecofair.com/p/schedule"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www.misericordia.edu/financialaid"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calmatters.org/commentary/my-turn/2021/01/reform-financial-aid-for-students-so-that-housing-is-not-an-incredible-burden/" TargetMode="External"/><Relationship Id="rId2" Type="http://schemas.openxmlformats.org/officeDocument/2006/relationships/image" Target="../media/image14.jpeg"/><Relationship Id="rId1" Type="http://schemas.openxmlformats.org/officeDocument/2006/relationships/slideLayout" Target="../slideLayouts/slideLayout6.xml"/><Relationship Id="rId5" Type="http://schemas.openxmlformats.org/officeDocument/2006/relationships/hyperlink" Target="https://amat.edu/aid-option/" TargetMode="Externa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1274322"/>
            <a:ext cx="9966960" cy="2534133"/>
          </a:xfrm>
        </p:spPr>
        <p:txBody>
          <a:bodyPr>
            <a:normAutofit fontScale="90000"/>
          </a:bodyPr>
          <a:lstStyle/>
          <a:p>
            <a:r>
              <a:rPr lang="en-US" sz="8000" b="1" dirty="0">
                <a:solidFill>
                  <a:srgbClr val="FFE269"/>
                </a:solidFill>
                <a:latin typeface="Arial" panose="020B0604020202020204" pitchFamily="34" charset="0"/>
                <a:cs typeface="Arial" panose="020B0604020202020204" pitchFamily="34" charset="0"/>
              </a:rPr>
              <a:t>STUDENT FINANCIAL SERVICES</a:t>
            </a:r>
            <a:endParaRPr lang="en-US" sz="6000" b="1" dirty="0">
              <a:solidFill>
                <a:srgbClr val="FFE269"/>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normAutofit/>
          </a:bodyPr>
          <a:lstStyle/>
          <a:p>
            <a:r>
              <a:rPr lang="en-US" sz="4000" dirty="0">
                <a:solidFill>
                  <a:schemeClr val="bg1"/>
                </a:solidFill>
                <a:latin typeface="Arial" panose="020B0604020202020204" pitchFamily="34" charset="0"/>
                <a:cs typeface="Arial" panose="020B0604020202020204" pitchFamily="34" charset="0"/>
              </a:rPr>
              <a:t>Next Steps for Financial Aid and Billing</a:t>
            </a:r>
          </a:p>
        </p:txBody>
      </p:sp>
      <p:sp>
        <p:nvSpPr>
          <p:cNvPr id="4" name="TextBox 3">
            <a:extLst>
              <a:ext uri="{FF2B5EF4-FFF2-40B4-BE49-F238E27FC236}">
                <a16:creationId xmlns:a16="http://schemas.microsoft.com/office/drawing/2014/main" id="{831925D1-F41C-4B3C-B75F-103433FF1700}"/>
              </a:ext>
            </a:extLst>
          </p:cNvPr>
          <p:cNvSpPr txBox="1"/>
          <p:nvPr/>
        </p:nvSpPr>
        <p:spPr>
          <a:xfrm>
            <a:off x="415243" y="6126480"/>
            <a:ext cx="3097391" cy="584775"/>
          </a:xfrm>
          <a:prstGeom prst="rect">
            <a:avLst/>
          </a:prstGeom>
          <a:noFill/>
        </p:spPr>
        <p:txBody>
          <a:bodyPr wrap="square" rtlCol="0">
            <a:spAutoFit/>
          </a:bodyPr>
          <a:lstStyle/>
          <a:p>
            <a:r>
              <a:rPr lang="en-US" sz="1600" b="1" dirty="0">
                <a:solidFill>
                  <a:schemeClr val="bg1"/>
                </a:solidFill>
                <a:latin typeface="Arial" panose="020B0604020202020204" pitchFamily="34" charset="0"/>
                <a:cs typeface="Arial" panose="020B0604020202020204" pitchFamily="34" charset="0"/>
              </a:rPr>
              <a:t>2026-2027</a:t>
            </a:r>
          </a:p>
          <a:p>
            <a:r>
              <a:rPr lang="en-US" sz="1600" b="1" dirty="0">
                <a:solidFill>
                  <a:schemeClr val="bg1"/>
                </a:solidFill>
                <a:latin typeface="Arial" panose="020B0604020202020204" pitchFamily="34" charset="0"/>
                <a:cs typeface="Arial" panose="020B0604020202020204" pitchFamily="34" charset="0"/>
              </a:rPr>
              <a:t> Academic Year</a:t>
            </a:r>
          </a:p>
        </p:txBody>
      </p:sp>
      <p:pic>
        <p:nvPicPr>
          <p:cNvPr id="7" name="Picture 6">
            <a:extLst>
              <a:ext uri="{FF2B5EF4-FFF2-40B4-BE49-F238E27FC236}">
                <a16:creationId xmlns:a16="http://schemas.microsoft.com/office/drawing/2014/main" id="{11997474-F410-430C-824A-F41994F0CA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1056" y="5713114"/>
            <a:ext cx="2205233" cy="525019"/>
          </a:xfrm>
          <a:prstGeom prst="rect">
            <a:avLst/>
          </a:prstGeom>
        </p:spPr>
      </p:pic>
    </p:spTree>
    <p:extLst>
      <p:ext uri="{BB962C8B-B14F-4D97-AF65-F5344CB8AC3E}">
        <p14:creationId xmlns:p14="http://schemas.microsoft.com/office/powerpoint/2010/main" val="594605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22080"/>
            <a:ext cx="8388845" cy="1531012"/>
          </a:xfrm>
        </p:spPr>
        <p:txBody>
          <a:bodyPr>
            <a:noAutofit/>
          </a:bodyPr>
          <a:lstStyle/>
          <a:p>
            <a:pPr algn="ctr"/>
            <a:r>
              <a:rPr lang="en-US" sz="4500" b="1" dirty="0">
                <a:latin typeface="Arial" panose="020B0604020202020204" pitchFamily="34" charset="0"/>
                <a:cs typeface="Arial" panose="020B0604020202020204" pitchFamily="34" charset="0"/>
              </a:rPr>
              <a:t>Steps for Financing your Education</a:t>
            </a:r>
          </a:p>
        </p:txBody>
      </p:sp>
      <p:sp>
        <p:nvSpPr>
          <p:cNvPr id="3" name="Content Placeholder 2"/>
          <p:cNvSpPr>
            <a:spLocks noGrp="1"/>
          </p:cNvSpPr>
          <p:nvPr>
            <p:ph idx="1"/>
          </p:nvPr>
        </p:nvSpPr>
        <p:spPr>
          <a:xfrm>
            <a:off x="677334" y="2124488"/>
            <a:ext cx="8990773" cy="4286343"/>
          </a:xfrm>
        </p:spPr>
        <p:txBody>
          <a:bodyPr>
            <a:noAutofit/>
          </a:bodyPr>
          <a:lstStyle/>
          <a:p>
            <a:r>
              <a:rPr lang="en-US" sz="2500" dirty="0">
                <a:solidFill>
                  <a:schemeClr val="tx1"/>
                </a:solidFill>
                <a:latin typeface="Arial" panose="020B0604020202020204" pitchFamily="34" charset="0"/>
                <a:cs typeface="Arial" panose="020B0604020202020204" pitchFamily="34" charset="0"/>
              </a:rPr>
              <a:t>File 2026-2027 Free Application for Federal Student Aid (FAFSA) at studentaid.gov</a:t>
            </a:r>
          </a:p>
          <a:p>
            <a:pPr lvl="1"/>
            <a:r>
              <a:rPr lang="en-US" sz="2500" b="1" dirty="0">
                <a:solidFill>
                  <a:schemeClr val="tx1"/>
                </a:solidFill>
                <a:highlight>
                  <a:srgbClr val="FFE269"/>
                </a:highlight>
                <a:latin typeface="Arial" panose="020B0604020202020204" pitchFamily="34" charset="0"/>
                <a:cs typeface="Arial" panose="020B0604020202020204" pitchFamily="34" charset="0"/>
              </a:rPr>
              <a:t>May 1, 2026 Deadline for Pennsylvania residents</a:t>
            </a:r>
          </a:p>
          <a:p>
            <a:r>
              <a:rPr lang="en-US" sz="2500" dirty="0">
                <a:solidFill>
                  <a:schemeClr val="tx1"/>
                </a:solidFill>
                <a:latin typeface="Arial" panose="020B0604020202020204" pitchFamily="34" charset="0"/>
                <a:cs typeface="Arial" panose="020B0604020202020204" pitchFamily="34" charset="0"/>
              </a:rPr>
              <a:t>Review Financial Aid Offer Letter</a:t>
            </a:r>
          </a:p>
          <a:p>
            <a:r>
              <a:rPr lang="en-US" sz="2500" dirty="0">
                <a:solidFill>
                  <a:schemeClr val="tx1"/>
                </a:solidFill>
                <a:latin typeface="Arial" panose="020B0604020202020204" pitchFamily="34" charset="0"/>
                <a:cs typeface="Arial" panose="020B0604020202020204" pitchFamily="34" charset="0"/>
              </a:rPr>
              <a:t>Complete Financial Aid Verification requirements, if selected</a:t>
            </a:r>
          </a:p>
          <a:p>
            <a:r>
              <a:rPr lang="en-US" sz="2500" dirty="0">
                <a:solidFill>
                  <a:schemeClr val="tx1"/>
                </a:solidFill>
                <a:latin typeface="Arial" panose="020B0604020202020204" pitchFamily="34" charset="0"/>
                <a:cs typeface="Arial" panose="020B0604020202020204" pitchFamily="34" charset="0"/>
              </a:rPr>
              <a:t>Send Deposit</a:t>
            </a:r>
          </a:p>
          <a:p>
            <a:r>
              <a:rPr lang="en-US" sz="2500" dirty="0">
                <a:solidFill>
                  <a:schemeClr val="tx1"/>
                </a:solidFill>
                <a:latin typeface="Arial" panose="020B0604020202020204" pitchFamily="34" charset="0"/>
                <a:cs typeface="Arial" panose="020B0604020202020204" pitchFamily="34" charset="0"/>
              </a:rPr>
              <a:t>Complete Outstanding Items for Federal/State Financial Aid</a:t>
            </a:r>
          </a:p>
          <a:p>
            <a:r>
              <a:rPr lang="en-US" sz="2500" dirty="0">
                <a:solidFill>
                  <a:schemeClr val="tx1"/>
                </a:solidFill>
                <a:latin typeface="Arial" panose="020B0604020202020204" pitchFamily="34" charset="0"/>
                <a:cs typeface="Arial" panose="020B0604020202020204" pitchFamily="34" charset="0"/>
              </a:rPr>
              <a:t>Review Payment Options</a:t>
            </a:r>
            <a:endParaRPr lang="en-US" sz="2500" dirty="0">
              <a:solidFill>
                <a:schemeClr val="tx1"/>
              </a:solidFill>
            </a:endParaRPr>
          </a:p>
        </p:txBody>
      </p:sp>
      <p:pic>
        <p:nvPicPr>
          <p:cNvPr id="1034" name="Picture 10" descr="Image result for student financial aid"/>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035841" y="231228"/>
            <a:ext cx="4915001" cy="4833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2365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80791" y="512189"/>
            <a:ext cx="10793850" cy="985874"/>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500" b="1" dirty="0">
                <a:latin typeface="Arial" panose="020B0604020202020204" pitchFamily="34" charset="0"/>
                <a:cs typeface="Arial" panose="020B0604020202020204" pitchFamily="34" charset="0"/>
              </a:rPr>
              <a:t>Financial Aid Offer Letter</a:t>
            </a:r>
          </a:p>
          <a:p>
            <a:pPr algn="ctr"/>
            <a:endParaRPr lang="en-US" sz="4500" b="1" dirty="0">
              <a:latin typeface="Arial" panose="020B0604020202020204" pitchFamily="34" charset="0"/>
              <a:cs typeface="Arial" panose="020B0604020202020204" pitchFamily="34" charset="0"/>
            </a:endParaRPr>
          </a:p>
        </p:txBody>
      </p:sp>
      <p:sp>
        <p:nvSpPr>
          <p:cNvPr id="10" name="Content Placeholder 2"/>
          <p:cNvSpPr txBox="1">
            <a:spLocks/>
          </p:cNvSpPr>
          <p:nvPr/>
        </p:nvSpPr>
        <p:spPr>
          <a:xfrm>
            <a:off x="367856" y="1519177"/>
            <a:ext cx="7760157" cy="4914187"/>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US" sz="2200" dirty="0">
                <a:solidFill>
                  <a:schemeClr val="tx1"/>
                </a:solidFill>
                <a:latin typeface="Arial" panose="020B0604020202020204" pitchFamily="34" charset="0"/>
                <a:cs typeface="Arial" panose="020B0604020202020204" pitchFamily="34" charset="0"/>
              </a:rPr>
              <a:t>Upon receipt of a completed FAFSA, MU will provide admitted students with a financial aid offer with financial aid eligibility </a:t>
            </a:r>
          </a:p>
          <a:p>
            <a:pPr>
              <a:buFont typeface="Arial" panose="020B0604020202020204" pitchFamily="34" charset="0"/>
              <a:buChar char="•"/>
            </a:pPr>
            <a:r>
              <a:rPr lang="en-US" sz="2200" dirty="0">
                <a:solidFill>
                  <a:schemeClr val="tx1"/>
                </a:solidFill>
                <a:latin typeface="Arial" panose="020B0604020202020204" pitchFamily="34" charset="0"/>
                <a:cs typeface="Arial" panose="020B0604020202020204" pitchFamily="34" charset="0"/>
              </a:rPr>
              <a:t>Listing of Financial Aid (Federal, State, and Institutional Grants, Scholarships, Loans, Federal Work Study)</a:t>
            </a:r>
          </a:p>
          <a:p>
            <a:pPr>
              <a:buFont typeface="Arial" panose="020B0604020202020204" pitchFamily="34" charset="0"/>
              <a:buChar char="•"/>
            </a:pPr>
            <a:r>
              <a:rPr lang="en-US" sz="2200" dirty="0">
                <a:solidFill>
                  <a:schemeClr val="tx1"/>
                </a:solidFill>
                <a:latin typeface="Arial" panose="020B0604020202020204" pitchFamily="34" charset="0"/>
                <a:cs typeface="Arial" panose="020B0604020202020204" pitchFamily="34" charset="0"/>
              </a:rPr>
              <a:t>Housing and Dependency Status</a:t>
            </a:r>
          </a:p>
          <a:p>
            <a:pPr>
              <a:buFont typeface="Arial" panose="020B0604020202020204" pitchFamily="34" charset="0"/>
              <a:buChar char="•"/>
            </a:pPr>
            <a:r>
              <a:rPr lang="en-US" sz="2200" dirty="0">
                <a:solidFill>
                  <a:schemeClr val="tx1"/>
                </a:solidFill>
                <a:latin typeface="Arial" panose="020B0604020202020204" pitchFamily="34" charset="0"/>
                <a:cs typeface="Arial" panose="020B0604020202020204" pitchFamily="34" charset="0"/>
              </a:rPr>
              <a:t>Financial Aid Handout/Guide to Financing your MU Education will help you &amp; your family to:</a:t>
            </a:r>
          </a:p>
          <a:p>
            <a:pPr lvl="1">
              <a:buFont typeface="Arial" panose="020B0604020202020204" pitchFamily="34" charset="0"/>
              <a:buChar char="•"/>
            </a:pPr>
            <a:r>
              <a:rPr lang="en-US" sz="1900" dirty="0">
                <a:solidFill>
                  <a:schemeClr val="tx1"/>
                </a:solidFill>
                <a:latin typeface="Arial" panose="020B0604020202020204" pitchFamily="34" charset="0"/>
                <a:cs typeface="Arial" panose="020B0604020202020204" pitchFamily="34" charset="0"/>
              </a:rPr>
              <a:t>Understand your offer letter</a:t>
            </a:r>
          </a:p>
          <a:p>
            <a:pPr lvl="1">
              <a:buFont typeface="Arial" panose="020B0604020202020204" pitchFamily="34" charset="0"/>
              <a:buChar char="•"/>
            </a:pPr>
            <a:r>
              <a:rPr lang="en-US" sz="1900" dirty="0">
                <a:solidFill>
                  <a:schemeClr val="tx1"/>
                </a:solidFill>
                <a:latin typeface="Arial" panose="020B0604020202020204" pitchFamily="34" charset="0"/>
                <a:cs typeface="Arial" panose="020B0604020202020204" pitchFamily="34" charset="0"/>
              </a:rPr>
              <a:t>See the Full Year Cost of Attendance</a:t>
            </a:r>
          </a:p>
          <a:p>
            <a:pPr lvl="1">
              <a:buFont typeface="Arial" panose="020B0604020202020204" pitchFamily="34" charset="0"/>
              <a:buChar char="•"/>
            </a:pPr>
            <a:r>
              <a:rPr lang="en-US" sz="1900" dirty="0">
                <a:solidFill>
                  <a:schemeClr val="tx1"/>
                </a:solidFill>
                <a:latin typeface="Arial" panose="020B0604020202020204" pitchFamily="34" charset="0"/>
                <a:cs typeface="Arial" panose="020B0604020202020204" pitchFamily="34" charset="0"/>
              </a:rPr>
              <a:t>View Payments Options/Filling the Gaps</a:t>
            </a:r>
            <a:endParaRPr lang="en-US" sz="1900" b="1" dirty="0">
              <a:solidFill>
                <a:schemeClr val="tx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39454B33-7B11-432F-9398-B9196BC66F76}"/>
              </a:ext>
            </a:extLst>
          </p:cNvPr>
          <p:cNvPicPr/>
          <p:nvPr/>
        </p:nvPicPr>
        <p:blipFill>
          <a:blip r:embed="rId2">
            <a:extLst>
              <a:ext uri="{28A0092B-C50C-407E-A947-70E740481C1C}">
                <a14:useLocalDpi xmlns:a14="http://schemas.microsoft.com/office/drawing/2010/main" val="0"/>
              </a:ext>
            </a:extLst>
          </a:blip>
          <a:stretch>
            <a:fillRect/>
          </a:stretch>
        </p:blipFill>
        <p:spPr>
          <a:xfrm>
            <a:off x="8095035" y="1577545"/>
            <a:ext cx="3358425" cy="4344157"/>
          </a:xfrm>
          <a:prstGeom prst="rect">
            <a:avLst/>
          </a:prstGeom>
        </p:spPr>
      </p:pic>
    </p:spTree>
    <p:extLst>
      <p:ext uri="{BB962C8B-B14F-4D97-AF65-F5344CB8AC3E}">
        <p14:creationId xmlns:p14="http://schemas.microsoft.com/office/powerpoint/2010/main" val="1124459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AAF8-A3E6-4F4E-84B7-3DB7F3E61906}"/>
              </a:ext>
            </a:extLst>
          </p:cNvPr>
          <p:cNvSpPr>
            <a:spLocks noGrp="1"/>
          </p:cNvSpPr>
          <p:nvPr>
            <p:ph type="title"/>
          </p:nvPr>
        </p:nvSpPr>
        <p:spPr>
          <a:xfrm>
            <a:off x="1143000" y="401444"/>
            <a:ext cx="9875520" cy="1044111"/>
          </a:xfrm>
        </p:spPr>
        <p:txBody>
          <a:bodyPr>
            <a:noAutofit/>
          </a:bodyPr>
          <a:lstStyle/>
          <a:p>
            <a:pPr algn="ctr"/>
            <a:r>
              <a:rPr lang="en-US" sz="4500" b="1" dirty="0">
                <a:latin typeface="Arial" panose="020B0604020202020204" pitchFamily="34" charset="0"/>
                <a:cs typeface="Arial" panose="020B0604020202020204" pitchFamily="34" charset="0"/>
              </a:rPr>
              <a:t>Pennsylvania Residents Only</a:t>
            </a:r>
            <a:endParaRPr lang="en-US" sz="4500" dirty="0"/>
          </a:p>
        </p:txBody>
      </p:sp>
      <p:sp>
        <p:nvSpPr>
          <p:cNvPr id="3" name="Content Placeholder 2">
            <a:extLst>
              <a:ext uri="{FF2B5EF4-FFF2-40B4-BE49-F238E27FC236}">
                <a16:creationId xmlns:a16="http://schemas.microsoft.com/office/drawing/2014/main" id="{C62EF541-11CF-4E9F-83B8-5CC8EFA8EF69}"/>
              </a:ext>
            </a:extLst>
          </p:cNvPr>
          <p:cNvSpPr>
            <a:spLocks noGrp="1"/>
          </p:cNvSpPr>
          <p:nvPr>
            <p:ph idx="1"/>
          </p:nvPr>
        </p:nvSpPr>
        <p:spPr>
          <a:xfrm>
            <a:off x="1143000" y="1535502"/>
            <a:ext cx="9872871" cy="4921054"/>
          </a:xfrm>
        </p:spPr>
        <p:txBody>
          <a:bodyPr>
            <a:noAutofit/>
          </a:bodyPr>
          <a:lstStyle/>
          <a:p>
            <a:pPr marL="45720" indent="0">
              <a:buNone/>
            </a:pPr>
            <a:r>
              <a:rPr lang="en-US" sz="2000" b="1" dirty="0">
                <a:solidFill>
                  <a:schemeClr val="tx1"/>
                </a:solidFill>
                <a:latin typeface="Arial" panose="020B0604020202020204" pitchFamily="34" charset="0"/>
                <a:cs typeface="Arial" panose="020B0604020202020204" pitchFamily="34" charset="0"/>
              </a:rPr>
              <a:t>PHEAA Instructions for 2026-27</a:t>
            </a:r>
          </a:p>
          <a:p>
            <a:pPr marL="502920" indent="-457200">
              <a:buAutoNum type="arabicPeriod"/>
            </a:pPr>
            <a:r>
              <a:rPr lang="en-US" sz="2000" dirty="0">
                <a:solidFill>
                  <a:schemeClr val="tx1"/>
                </a:solidFill>
                <a:latin typeface="Arial" panose="020B0604020202020204" pitchFamily="34" charset="0"/>
                <a:cs typeface="Arial" panose="020B0604020202020204" pitchFamily="34" charset="0"/>
              </a:rPr>
              <a:t>Complete FAFSA at studentaid.gov</a:t>
            </a:r>
          </a:p>
          <a:p>
            <a:pPr marL="502920" indent="-457200">
              <a:buAutoNum type="arabicPeriod"/>
            </a:pPr>
            <a:r>
              <a:rPr lang="en-US" sz="2000" b="0" i="0" dirty="0">
                <a:solidFill>
                  <a:srgbClr val="333333"/>
                </a:solidFill>
                <a:effectLst/>
                <a:latin typeface="Arial" panose="020B0604020202020204" pitchFamily="34" charset="0"/>
                <a:cs typeface="Arial" panose="020B0604020202020204" pitchFamily="34" charset="0"/>
              </a:rPr>
              <a:t>Wait for an email from PHEAA with a link to activate your </a:t>
            </a:r>
            <a:r>
              <a:rPr lang="en-US" sz="2000" b="0" i="0" dirty="0" err="1">
                <a:solidFill>
                  <a:srgbClr val="333333"/>
                </a:solidFill>
                <a:effectLst/>
                <a:latin typeface="Arial" panose="020B0604020202020204" pitchFamily="34" charset="0"/>
                <a:cs typeface="Arial" panose="020B0604020202020204" pitchFamily="34" charset="0"/>
              </a:rPr>
              <a:t>GrantUs</a:t>
            </a:r>
            <a:r>
              <a:rPr lang="en-US" sz="2000" b="0" i="0" dirty="0">
                <a:solidFill>
                  <a:srgbClr val="333333"/>
                </a:solidFill>
                <a:effectLst/>
                <a:latin typeface="Arial" panose="020B0604020202020204" pitchFamily="34" charset="0"/>
                <a:cs typeface="Arial" panose="020B0604020202020204" pitchFamily="34" charset="0"/>
              </a:rPr>
              <a:t> account. </a:t>
            </a:r>
            <a:r>
              <a:rPr lang="en-US" sz="2000" b="1" i="1" dirty="0">
                <a:solidFill>
                  <a:srgbClr val="333333"/>
                </a:solidFill>
                <a:effectLst/>
                <a:highlight>
                  <a:srgbClr val="FFFF00"/>
                </a:highlight>
                <a:latin typeface="Arial" panose="020B0604020202020204" pitchFamily="34" charset="0"/>
                <a:cs typeface="Arial" panose="020B0604020202020204" pitchFamily="34" charset="0"/>
              </a:rPr>
              <a:t>The email will be sent to the email address you used on the FAFSA. </a:t>
            </a:r>
          </a:p>
          <a:p>
            <a:pPr marL="502920" indent="-457200">
              <a:buAutoNum type="arabicPeriod"/>
            </a:pPr>
            <a:r>
              <a:rPr lang="en-US" sz="2000" b="0" i="0" dirty="0">
                <a:solidFill>
                  <a:srgbClr val="333333"/>
                </a:solidFill>
                <a:effectLst/>
                <a:latin typeface="Arial" panose="020B0604020202020204" pitchFamily="34" charset="0"/>
                <a:cs typeface="Arial" panose="020B0604020202020204" pitchFamily="34" charset="0"/>
              </a:rPr>
              <a:t>In your </a:t>
            </a:r>
            <a:r>
              <a:rPr lang="en-US" sz="2000" b="0" i="0" dirty="0" err="1">
                <a:solidFill>
                  <a:srgbClr val="333333"/>
                </a:solidFill>
                <a:effectLst/>
                <a:latin typeface="Arial" panose="020B0604020202020204" pitchFamily="34" charset="0"/>
                <a:cs typeface="Arial" panose="020B0604020202020204" pitchFamily="34" charset="0"/>
              </a:rPr>
              <a:t>GrantUs</a:t>
            </a:r>
            <a:r>
              <a:rPr lang="en-US" sz="2000" b="0" i="0" dirty="0">
                <a:solidFill>
                  <a:srgbClr val="333333"/>
                </a:solidFill>
                <a:effectLst/>
                <a:latin typeface="Arial" panose="020B0604020202020204" pitchFamily="34" charset="0"/>
                <a:cs typeface="Arial" panose="020B0604020202020204" pitchFamily="34" charset="0"/>
              </a:rPr>
              <a:t> activation email, use the link and your email address to activate your </a:t>
            </a:r>
            <a:r>
              <a:rPr lang="en-US" sz="2000" b="0" i="0" dirty="0" err="1">
                <a:solidFill>
                  <a:srgbClr val="333333"/>
                </a:solidFill>
                <a:effectLst/>
                <a:latin typeface="Arial" panose="020B0604020202020204" pitchFamily="34" charset="0"/>
                <a:cs typeface="Arial" panose="020B0604020202020204" pitchFamily="34" charset="0"/>
              </a:rPr>
              <a:t>GrantUs</a:t>
            </a:r>
            <a:r>
              <a:rPr lang="en-US" sz="2000" b="0" i="0" dirty="0">
                <a:solidFill>
                  <a:srgbClr val="333333"/>
                </a:solidFill>
                <a:effectLst/>
                <a:latin typeface="Arial" panose="020B0604020202020204" pitchFamily="34" charset="0"/>
                <a:cs typeface="Arial" panose="020B0604020202020204" pitchFamily="34" charset="0"/>
              </a:rPr>
              <a:t> account. To activate your account, you will need to set a password and enable multifactor authentication. </a:t>
            </a:r>
          </a:p>
          <a:p>
            <a:pPr marL="502920" indent="-457200">
              <a:buAutoNum type="arabicPeriod"/>
            </a:pPr>
            <a:r>
              <a:rPr lang="en-US" sz="2000" b="0" i="0" dirty="0">
                <a:solidFill>
                  <a:srgbClr val="333333"/>
                </a:solidFill>
                <a:effectLst/>
                <a:latin typeface="Arial" panose="020B0604020202020204" pitchFamily="34" charset="0"/>
                <a:cs typeface="Arial" panose="020B0604020202020204" pitchFamily="34" charset="0"/>
              </a:rPr>
              <a:t>First-Time Applicants: Complete the PA State Grant Form and High School Form. </a:t>
            </a:r>
            <a:endParaRPr lang="en-US" sz="2000" dirty="0">
              <a:solidFill>
                <a:srgbClr val="333333"/>
              </a:solidFill>
              <a:latin typeface="Arial" panose="020B0604020202020204" pitchFamily="34" charset="0"/>
              <a:cs typeface="Arial" panose="020B0604020202020204" pitchFamily="34" charset="0"/>
            </a:endParaRPr>
          </a:p>
          <a:p>
            <a:pPr lvl="2"/>
            <a:r>
              <a:rPr lang="en-US" sz="2000" b="0" i="0" dirty="0">
                <a:solidFill>
                  <a:srgbClr val="333333"/>
                </a:solidFill>
                <a:effectLst/>
                <a:latin typeface="Arial" panose="020B0604020202020204" pitchFamily="34" charset="0"/>
                <a:cs typeface="Arial" panose="020B0604020202020204" pitchFamily="34" charset="0"/>
              </a:rPr>
              <a:t>If PHEAA needs additional information, they will email you and direct you back to your </a:t>
            </a:r>
            <a:r>
              <a:rPr lang="en-US" sz="2000" b="0" i="0" dirty="0" err="1">
                <a:solidFill>
                  <a:srgbClr val="333333"/>
                </a:solidFill>
                <a:effectLst/>
                <a:latin typeface="Arial" panose="020B0604020202020204" pitchFamily="34" charset="0"/>
                <a:cs typeface="Arial" panose="020B0604020202020204" pitchFamily="34" charset="0"/>
              </a:rPr>
              <a:t>GrantUs</a:t>
            </a:r>
            <a:r>
              <a:rPr lang="en-US" sz="2000" b="0" i="0" dirty="0">
                <a:solidFill>
                  <a:srgbClr val="333333"/>
                </a:solidFill>
                <a:effectLst/>
                <a:latin typeface="Arial" panose="020B0604020202020204" pitchFamily="34" charset="0"/>
                <a:cs typeface="Arial" panose="020B0604020202020204" pitchFamily="34" charset="0"/>
              </a:rPr>
              <a:t> account for next steps.</a:t>
            </a:r>
          </a:p>
          <a:p>
            <a:r>
              <a:rPr lang="en-US" sz="2000" dirty="0">
                <a:solidFill>
                  <a:schemeClr val="tx1"/>
                </a:solidFill>
                <a:latin typeface="Arial" panose="020B0604020202020204" pitchFamily="34" charset="0"/>
                <a:cs typeface="Arial" panose="020B0604020202020204" pitchFamily="34" charset="0"/>
              </a:rPr>
              <a:t>Website with updates: </a:t>
            </a:r>
            <a:r>
              <a:rPr lang="en-US" sz="2000" dirty="0">
                <a:solidFill>
                  <a:schemeClr val="tx1"/>
                </a:solidFill>
                <a:latin typeface="Arial" panose="020B0604020202020204" pitchFamily="34" charset="0"/>
                <a:cs typeface="Arial" panose="020B0604020202020204" pitchFamily="34" charset="0"/>
                <a:hlinkClick r:id="rId2"/>
              </a:rPr>
              <a:t>https://www.pheaa.org/grants/state-grant-program</a:t>
            </a:r>
            <a:endParaRPr lang="en-US" sz="20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6492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157B1-A4BF-4C62-8DB2-145EFC5A3FCA}"/>
              </a:ext>
            </a:extLst>
          </p:cNvPr>
          <p:cNvSpPr>
            <a:spLocks noGrp="1"/>
          </p:cNvSpPr>
          <p:nvPr>
            <p:ph type="title"/>
          </p:nvPr>
        </p:nvSpPr>
        <p:spPr>
          <a:xfrm>
            <a:off x="749030" y="547984"/>
            <a:ext cx="7295744" cy="1356360"/>
          </a:xfrm>
        </p:spPr>
        <p:txBody>
          <a:bodyPr>
            <a:noAutofit/>
          </a:bodyPr>
          <a:lstStyle/>
          <a:p>
            <a:pPr algn="ctr"/>
            <a:r>
              <a:rPr lang="en-US" sz="4500" b="1" dirty="0">
                <a:latin typeface="Arial" panose="020B0604020202020204" pitchFamily="34" charset="0"/>
                <a:cs typeface="Arial" panose="020B0604020202020204" pitchFamily="34" charset="0"/>
              </a:rPr>
              <a:t>Guide to Financing your MU Education</a:t>
            </a:r>
            <a:endParaRPr lang="en-US" sz="45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B9F6DBD-9250-4790-B5EA-A52C0A791745}"/>
              </a:ext>
            </a:extLst>
          </p:cNvPr>
          <p:cNvSpPr>
            <a:spLocks noGrp="1"/>
          </p:cNvSpPr>
          <p:nvPr>
            <p:ph idx="1"/>
          </p:nvPr>
        </p:nvSpPr>
        <p:spPr>
          <a:xfrm>
            <a:off x="890080" y="2271416"/>
            <a:ext cx="7616168" cy="4038600"/>
          </a:xfrm>
        </p:spPr>
        <p:txBody>
          <a:bodyPr/>
          <a:lstStyle/>
          <a:p>
            <a:pPr>
              <a:buClr>
                <a:schemeClr val="accent1"/>
              </a:buClr>
            </a:pPr>
            <a:r>
              <a:rPr lang="en-US" sz="2800" dirty="0">
                <a:solidFill>
                  <a:schemeClr val="tx1"/>
                </a:solidFill>
                <a:latin typeface="Arial" panose="020B0604020202020204" pitchFamily="34" charset="0"/>
                <a:cs typeface="Arial" panose="020B0604020202020204" pitchFamily="34" charset="0"/>
              </a:rPr>
              <a:t>Explains the Financial Aid offer letter in detail</a:t>
            </a:r>
          </a:p>
          <a:p>
            <a:pPr lvl="1"/>
            <a:r>
              <a:rPr lang="en-US" sz="2600" dirty="0">
                <a:solidFill>
                  <a:schemeClr val="tx1"/>
                </a:solidFill>
                <a:latin typeface="Arial" panose="020B0604020202020204" pitchFamily="34" charset="0"/>
                <a:cs typeface="Arial" panose="020B0604020202020204" pitchFamily="34" charset="0"/>
              </a:rPr>
              <a:t>The types of aid offered and available</a:t>
            </a:r>
          </a:p>
          <a:p>
            <a:pPr lvl="1"/>
            <a:r>
              <a:rPr lang="en-US" sz="2600" dirty="0">
                <a:solidFill>
                  <a:schemeClr val="tx1"/>
                </a:solidFill>
                <a:latin typeface="Arial" panose="020B0604020202020204" pitchFamily="34" charset="0"/>
                <a:cs typeface="Arial" panose="020B0604020202020204" pitchFamily="34" charset="0"/>
              </a:rPr>
              <a:t>Terms of aid received</a:t>
            </a:r>
          </a:p>
          <a:p>
            <a:r>
              <a:rPr lang="en-US" sz="2800" dirty="0">
                <a:solidFill>
                  <a:schemeClr val="tx1"/>
                </a:solidFill>
                <a:latin typeface="Arial" panose="020B0604020202020204" pitchFamily="34" charset="0"/>
                <a:cs typeface="Arial" panose="020B0604020202020204" pitchFamily="34" charset="0"/>
              </a:rPr>
              <a:t>Provides direct and indirect costs</a:t>
            </a:r>
          </a:p>
          <a:p>
            <a:r>
              <a:rPr lang="en-US" sz="2800" dirty="0">
                <a:solidFill>
                  <a:schemeClr val="tx1"/>
                </a:solidFill>
                <a:latin typeface="Arial" panose="020B0604020202020204" pitchFamily="34" charset="0"/>
                <a:cs typeface="Arial" panose="020B0604020202020204" pitchFamily="34" charset="0"/>
              </a:rPr>
              <a:t>Provides options for payments</a:t>
            </a:r>
          </a:p>
          <a:p>
            <a:pPr lvl="1"/>
            <a:r>
              <a:rPr lang="en-US" sz="2600" dirty="0">
                <a:solidFill>
                  <a:schemeClr val="tx1"/>
                </a:solidFill>
                <a:latin typeface="Arial" panose="020B0604020202020204" pitchFamily="34" charset="0"/>
                <a:cs typeface="Arial" panose="020B0604020202020204" pitchFamily="34" charset="0"/>
              </a:rPr>
              <a:t>Loans, payment plans, direct payment</a:t>
            </a:r>
          </a:p>
          <a:p>
            <a:r>
              <a:rPr lang="en-US" sz="2800" dirty="0">
                <a:solidFill>
                  <a:schemeClr val="tx1"/>
                </a:solidFill>
                <a:latin typeface="Arial" panose="020B0604020202020204" pitchFamily="34" charset="0"/>
                <a:cs typeface="Arial" panose="020B0604020202020204" pitchFamily="34" charset="0"/>
              </a:rPr>
              <a:t>In depth detail on Federal Loans </a:t>
            </a:r>
          </a:p>
          <a:p>
            <a:pPr lvl="1"/>
            <a:r>
              <a:rPr lang="en-US" sz="2600" dirty="0">
                <a:solidFill>
                  <a:schemeClr val="tx1"/>
                </a:solidFill>
                <a:latin typeface="Arial" panose="020B0604020202020204" pitchFamily="34" charset="0"/>
                <a:cs typeface="Arial" panose="020B0604020202020204" pitchFamily="34" charset="0"/>
              </a:rPr>
              <a:t>Terms, repayment, student responsibility</a:t>
            </a:r>
          </a:p>
          <a:p>
            <a:pPr>
              <a:buClr>
                <a:schemeClr val="accent1"/>
              </a:buClr>
            </a:pPr>
            <a:endParaRPr lang="en-US" sz="2300" dirty="0">
              <a:solidFill>
                <a:schemeClr val="tx1"/>
              </a:solidFill>
            </a:endParaRPr>
          </a:p>
          <a:p>
            <a:endParaRPr lang="en-US" dirty="0"/>
          </a:p>
        </p:txBody>
      </p:sp>
      <p:pic>
        <p:nvPicPr>
          <p:cNvPr id="4" name="Picture 3">
            <a:extLst>
              <a:ext uri="{FF2B5EF4-FFF2-40B4-BE49-F238E27FC236}">
                <a16:creationId xmlns:a16="http://schemas.microsoft.com/office/drawing/2014/main" id="{50254454-FADF-4EE3-B254-8044268303C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950" r="36265"/>
          <a:stretch/>
        </p:blipFill>
        <p:spPr>
          <a:xfrm>
            <a:off x="8681349" y="1112684"/>
            <a:ext cx="2923751" cy="5148733"/>
          </a:xfrm>
          <a:prstGeom prst="rect">
            <a:avLst/>
          </a:prstGeom>
        </p:spPr>
      </p:pic>
    </p:spTree>
    <p:extLst>
      <p:ext uri="{BB962C8B-B14F-4D97-AF65-F5344CB8AC3E}">
        <p14:creationId xmlns:p14="http://schemas.microsoft.com/office/powerpoint/2010/main" val="26329705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3762" y="328497"/>
            <a:ext cx="10464852" cy="1021838"/>
          </a:xfrm>
        </p:spPr>
        <p:txBody>
          <a:bodyPr>
            <a:noAutofit/>
          </a:bodyPr>
          <a:lstStyle/>
          <a:p>
            <a:pPr algn="ctr"/>
            <a:r>
              <a:rPr lang="en-US" sz="4500" b="1" dirty="0">
                <a:latin typeface="Arial" panose="020B0604020202020204" pitchFamily="34" charset="0"/>
                <a:cs typeface="Arial" panose="020B0604020202020204" pitchFamily="34" charset="0"/>
              </a:rPr>
              <a:t>Federal Verification (if selected)</a:t>
            </a:r>
          </a:p>
        </p:txBody>
      </p:sp>
      <p:sp>
        <p:nvSpPr>
          <p:cNvPr id="4" name="Text Placeholder 3"/>
          <p:cNvSpPr>
            <a:spLocks noGrp="1"/>
          </p:cNvSpPr>
          <p:nvPr>
            <p:ph type="body" sz="half" idx="2"/>
          </p:nvPr>
        </p:nvSpPr>
        <p:spPr>
          <a:xfrm>
            <a:off x="656313" y="1456666"/>
            <a:ext cx="10305335" cy="4475784"/>
          </a:xfrm>
        </p:spPr>
        <p:txBody>
          <a:bodyPr>
            <a:normAutofit/>
          </a:bodyPr>
          <a:lstStyle/>
          <a:p>
            <a:pPr marL="342900" indent="-342900">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The Department of Education selects a percentage of students for a process called Verification</a:t>
            </a:r>
          </a:p>
          <a:p>
            <a:pPr marL="342900" indent="-342900">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Schools are required to verify the information entered on the student’s FAFSA and make necessary corrections in order to apply aid to a student’s bill</a:t>
            </a:r>
          </a:p>
          <a:p>
            <a:pPr marL="342900" indent="-342900">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Verification Letter/Worksheet mailed to Students/Parents</a:t>
            </a:r>
          </a:p>
          <a:p>
            <a:pPr marL="342900" indent="-342900">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Both student and parent information must be completed</a:t>
            </a:r>
            <a:endParaRPr lang="en-US" sz="25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14D21099-AD60-411B-A7F7-D9AFD256BAA2}"/>
              </a:ext>
            </a:extLst>
          </p:cNvPr>
          <p:cNvPicPr/>
          <p:nvPr/>
        </p:nvPicPr>
        <p:blipFill rotWithShape="1">
          <a:blip r:embed="rId2">
            <a:extLst>
              <a:ext uri="{28A0092B-C50C-407E-A947-70E740481C1C}">
                <a14:useLocalDpi xmlns:a14="http://schemas.microsoft.com/office/drawing/2010/main" val="0"/>
              </a:ext>
            </a:extLst>
          </a:blip>
          <a:srcRect t="31155"/>
          <a:stretch/>
        </p:blipFill>
        <p:spPr bwMode="auto">
          <a:xfrm>
            <a:off x="1643537" y="4705998"/>
            <a:ext cx="8585605" cy="14592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32694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34" y="2217906"/>
            <a:ext cx="10784197" cy="4288010"/>
          </a:xfrm>
        </p:spPr>
        <p:txBody>
          <a:bodyPr>
            <a:noAutofit/>
          </a:bodyPr>
          <a:lstStyle/>
          <a:p>
            <a:r>
              <a:rPr lang="en-US" sz="1900" dirty="0">
                <a:solidFill>
                  <a:schemeClr val="tx1"/>
                </a:solidFill>
                <a:latin typeface="Arial" panose="020B0604020202020204" pitchFamily="34" charset="0"/>
                <a:cs typeface="Arial" panose="020B0604020202020204" pitchFamily="34" charset="0"/>
              </a:rPr>
              <a:t>Federal Direct Loans are included in your aid offer if you completed a FAFSA</a:t>
            </a:r>
            <a:br>
              <a:rPr lang="en-US" sz="1900" dirty="0">
                <a:solidFill>
                  <a:schemeClr val="tx1"/>
                </a:solidFill>
                <a:latin typeface="Arial" panose="020B0604020202020204" pitchFamily="34" charset="0"/>
                <a:cs typeface="Arial" panose="020B0604020202020204" pitchFamily="34" charset="0"/>
              </a:rPr>
            </a:br>
            <a:r>
              <a:rPr lang="en-US" sz="1900" dirty="0">
                <a:solidFill>
                  <a:schemeClr val="tx1"/>
                </a:solidFill>
                <a:latin typeface="Arial" panose="020B0604020202020204" pitchFamily="34" charset="0"/>
                <a:cs typeface="Arial" panose="020B0604020202020204" pitchFamily="34" charset="0"/>
              </a:rPr>
              <a:t>Direct loans are issued in the student’s name and must be repaid by the student</a:t>
            </a:r>
            <a:br>
              <a:rPr lang="en-US" sz="1900" dirty="0">
                <a:solidFill>
                  <a:schemeClr val="tx1"/>
                </a:solidFill>
                <a:latin typeface="Arial" panose="020B0604020202020204" pitchFamily="34" charset="0"/>
                <a:cs typeface="Arial" panose="020B0604020202020204" pitchFamily="34" charset="0"/>
              </a:rPr>
            </a:br>
            <a:r>
              <a:rPr lang="en-US" sz="1900" dirty="0">
                <a:solidFill>
                  <a:schemeClr val="tx1"/>
                </a:solidFill>
                <a:latin typeface="Arial" panose="020B0604020202020204" pitchFamily="34" charset="0"/>
                <a:cs typeface="Arial" panose="020B0604020202020204" pitchFamily="34" charset="0"/>
              </a:rPr>
              <a:t>Lenders will be assigned by the Dept of Education </a:t>
            </a:r>
            <a:br>
              <a:rPr lang="en-US" sz="1900" dirty="0">
                <a:solidFill>
                  <a:schemeClr val="tx1"/>
                </a:solidFill>
                <a:latin typeface="Arial" panose="020B0604020202020204" pitchFamily="34" charset="0"/>
                <a:cs typeface="Arial" panose="020B0604020202020204" pitchFamily="34" charset="0"/>
              </a:rPr>
            </a:br>
            <a:br>
              <a:rPr lang="en-US" sz="1900" dirty="0">
                <a:solidFill>
                  <a:schemeClr val="tx1"/>
                </a:solidFill>
                <a:latin typeface="Arial" panose="020B0604020202020204" pitchFamily="34" charset="0"/>
                <a:cs typeface="Arial" panose="020B0604020202020204" pitchFamily="34" charset="0"/>
              </a:rPr>
            </a:br>
            <a:r>
              <a:rPr lang="en-US" sz="1900" b="1" i="1" dirty="0">
                <a:solidFill>
                  <a:schemeClr val="tx1"/>
                </a:solidFill>
                <a:latin typeface="Arial" panose="020B0604020202020204" pitchFamily="34" charset="0"/>
                <a:cs typeface="Arial" panose="020B0604020202020204" pitchFamily="34" charset="0"/>
              </a:rPr>
              <a:t>Direct Subsidized Loan: </a:t>
            </a:r>
            <a:r>
              <a:rPr lang="en-US" sz="1900" dirty="0">
                <a:solidFill>
                  <a:schemeClr val="tx1"/>
                </a:solidFill>
                <a:latin typeface="Arial" panose="020B0604020202020204" pitchFamily="34" charset="0"/>
                <a:cs typeface="Arial" panose="020B0604020202020204" pitchFamily="34" charset="0"/>
              </a:rPr>
              <a:t>Need based federal loans available to undergraduate students. The interest will not accrue (accumulate) on this loan while the student is enrolled at least half time. </a:t>
            </a:r>
            <a:br>
              <a:rPr lang="en-US" sz="1900" dirty="0">
                <a:solidFill>
                  <a:schemeClr val="tx1"/>
                </a:solidFill>
                <a:latin typeface="Arial" panose="020B0604020202020204" pitchFamily="34" charset="0"/>
                <a:cs typeface="Arial" panose="020B0604020202020204" pitchFamily="34" charset="0"/>
              </a:rPr>
            </a:br>
            <a:br>
              <a:rPr lang="en-US" sz="1900" dirty="0">
                <a:solidFill>
                  <a:schemeClr val="tx1"/>
                </a:solidFill>
                <a:latin typeface="Arial" panose="020B0604020202020204" pitchFamily="34" charset="0"/>
                <a:cs typeface="Arial" panose="020B0604020202020204" pitchFamily="34" charset="0"/>
              </a:rPr>
            </a:br>
            <a:r>
              <a:rPr lang="en-US" sz="1900" b="1" i="1" dirty="0">
                <a:solidFill>
                  <a:schemeClr val="tx1"/>
                </a:solidFill>
                <a:latin typeface="Arial" panose="020B0604020202020204" pitchFamily="34" charset="0"/>
                <a:cs typeface="Arial" panose="020B0604020202020204" pitchFamily="34" charset="0"/>
              </a:rPr>
              <a:t>Direct Unsubsidized Loan: </a:t>
            </a:r>
            <a:r>
              <a:rPr lang="en-US" sz="1900" dirty="0">
                <a:solidFill>
                  <a:schemeClr val="tx1"/>
                </a:solidFill>
                <a:latin typeface="Arial" panose="020B0604020202020204" pitchFamily="34" charset="0"/>
                <a:cs typeface="Arial" panose="020B0604020202020204" pitchFamily="34" charset="0"/>
              </a:rPr>
              <a:t>The interest will accrue (accumulate) on this loan while the student is in school.</a:t>
            </a:r>
            <a:br>
              <a:rPr lang="en-US" sz="1900" dirty="0">
                <a:solidFill>
                  <a:schemeClr val="tx1"/>
                </a:solidFill>
                <a:latin typeface="Arial" panose="020B0604020202020204" pitchFamily="34" charset="0"/>
                <a:cs typeface="Arial" panose="020B0604020202020204" pitchFamily="34" charset="0"/>
              </a:rPr>
            </a:br>
            <a:br>
              <a:rPr lang="en-US" sz="1900" dirty="0">
                <a:solidFill>
                  <a:schemeClr val="tx1"/>
                </a:solidFill>
                <a:latin typeface="Arial" panose="020B0604020202020204" pitchFamily="34" charset="0"/>
                <a:cs typeface="Arial" panose="020B0604020202020204" pitchFamily="34" charset="0"/>
              </a:rPr>
            </a:br>
            <a:r>
              <a:rPr lang="en-US" sz="1900" dirty="0">
                <a:solidFill>
                  <a:schemeClr val="tx1"/>
                </a:solidFill>
                <a:latin typeface="Arial" panose="020B0604020202020204" pitchFamily="34" charset="0"/>
                <a:cs typeface="Arial" panose="020B0604020202020204" pitchFamily="34" charset="0"/>
              </a:rPr>
              <a:t>After you graduate, leave school, or drop below half-time enrollment, you have a six-month grace period before you must begin making payments on these loans.</a:t>
            </a:r>
            <a:br>
              <a:rPr lang="en-US" sz="1900" dirty="0">
                <a:solidFill>
                  <a:schemeClr val="tx1"/>
                </a:solidFill>
                <a:latin typeface="Arial" panose="020B0604020202020204" pitchFamily="34" charset="0"/>
                <a:cs typeface="Arial" panose="020B0604020202020204" pitchFamily="34" charset="0"/>
              </a:rPr>
            </a:br>
            <a:br>
              <a:rPr lang="en-US" sz="1900" dirty="0">
                <a:solidFill>
                  <a:schemeClr val="tx1"/>
                </a:solidFill>
                <a:latin typeface="Arial" panose="020B0604020202020204" pitchFamily="34" charset="0"/>
                <a:cs typeface="Arial" panose="020B0604020202020204" pitchFamily="34" charset="0"/>
              </a:rPr>
            </a:br>
            <a:r>
              <a:rPr lang="en-US" sz="1900" dirty="0">
                <a:solidFill>
                  <a:schemeClr val="tx1"/>
                </a:solidFill>
                <a:latin typeface="Arial" panose="020B0604020202020204" pitchFamily="34" charset="0"/>
                <a:cs typeface="Arial" panose="020B0604020202020204" pitchFamily="34" charset="0"/>
              </a:rPr>
              <a:t>Current Interest rate is 6.39%. Current Origination fee is 1.057%. </a:t>
            </a:r>
            <a:br>
              <a:rPr lang="en-US" sz="1900" dirty="0">
                <a:solidFill>
                  <a:schemeClr val="tx1"/>
                </a:solidFill>
                <a:latin typeface="Arial" panose="020B0604020202020204" pitchFamily="34" charset="0"/>
                <a:cs typeface="Arial" panose="020B0604020202020204" pitchFamily="34" charset="0"/>
              </a:rPr>
            </a:br>
            <a:r>
              <a:rPr lang="en-US" sz="1900" dirty="0">
                <a:solidFill>
                  <a:schemeClr val="tx1"/>
                </a:solidFill>
                <a:latin typeface="Arial" panose="020B0604020202020204" pitchFamily="34" charset="0"/>
                <a:cs typeface="Arial" panose="020B0604020202020204" pitchFamily="34" charset="0"/>
              </a:rPr>
              <a:t>Dept of Education sets new rates each July.</a:t>
            </a:r>
            <a:br>
              <a:rPr lang="en-US" sz="1900" dirty="0">
                <a:solidFill>
                  <a:schemeClr val="tx1"/>
                </a:solidFill>
                <a:latin typeface="Arial" panose="020B0604020202020204" pitchFamily="34" charset="0"/>
                <a:cs typeface="Arial" panose="020B0604020202020204" pitchFamily="34" charset="0"/>
              </a:rPr>
            </a:br>
            <a:endParaRPr lang="en-US" sz="1900" dirty="0">
              <a:latin typeface="Arial" panose="020B0604020202020204" pitchFamily="34" charset="0"/>
              <a:cs typeface="Arial" panose="020B0604020202020204" pitchFamily="34" charset="0"/>
            </a:endParaRPr>
          </a:p>
        </p:txBody>
      </p:sp>
      <p:sp>
        <p:nvSpPr>
          <p:cNvPr id="6" name="Title 1"/>
          <p:cNvSpPr txBox="1">
            <a:spLocks/>
          </p:cNvSpPr>
          <p:nvPr/>
        </p:nvSpPr>
        <p:spPr>
          <a:xfrm>
            <a:off x="3000728" y="580196"/>
            <a:ext cx="8896200" cy="146139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400" b="0" kern="1200" cap="none">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500" b="1" dirty="0">
                <a:latin typeface="Arial" panose="020B0604020202020204" pitchFamily="34" charset="0"/>
                <a:cs typeface="Arial" panose="020B0604020202020204" pitchFamily="34" charset="0"/>
              </a:rPr>
              <a:t>Federal Direct Student Loans</a:t>
            </a:r>
          </a:p>
          <a:p>
            <a:pPr algn="ctr"/>
            <a:r>
              <a:rPr lang="en-US" sz="2500" b="1" dirty="0">
                <a:latin typeface="Arial" panose="020B0604020202020204" pitchFamily="34" charset="0"/>
                <a:cs typeface="Arial" panose="020B0604020202020204" pitchFamily="34" charset="0"/>
              </a:rPr>
              <a:t>(Unsubsidized and Subsidized Loans)</a:t>
            </a:r>
          </a:p>
        </p:txBody>
      </p:sp>
      <p:pic>
        <p:nvPicPr>
          <p:cNvPr id="7" name="Picture 6">
            <a:extLst>
              <a:ext uri="{FF2B5EF4-FFF2-40B4-BE49-F238E27FC236}">
                <a16:creationId xmlns:a16="http://schemas.microsoft.com/office/drawing/2014/main" id="{883DF86A-5386-4D7C-BD77-F2403CE7907E}"/>
              </a:ext>
            </a:extLst>
          </p:cNvPr>
          <p:cNvPicPr>
            <a:picLocks noChangeAspect="1"/>
          </p:cNvPicPr>
          <p:nvPr/>
        </p:nvPicPr>
        <p:blipFill rotWithShape="1">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9517" r="8569"/>
          <a:stretch/>
        </p:blipFill>
        <p:spPr>
          <a:xfrm>
            <a:off x="551769" y="429460"/>
            <a:ext cx="2501852" cy="1553760"/>
          </a:xfrm>
          <a:prstGeom prst="rect">
            <a:avLst/>
          </a:prstGeom>
        </p:spPr>
      </p:pic>
    </p:spTree>
    <p:extLst>
      <p:ext uri="{BB962C8B-B14F-4D97-AF65-F5344CB8AC3E}">
        <p14:creationId xmlns:p14="http://schemas.microsoft.com/office/powerpoint/2010/main" val="2913396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796AC-0D1E-4EAD-9BEE-BF22A4903978}"/>
              </a:ext>
            </a:extLst>
          </p:cNvPr>
          <p:cNvSpPr>
            <a:spLocks noGrp="1"/>
          </p:cNvSpPr>
          <p:nvPr>
            <p:ph type="title"/>
          </p:nvPr>
        </p:nvSpPr>
        <p:spPr>
          <a:xfrm>
            <a:off x="1067499" y="407851"/>
            <a:ext cx="9875520" cy="959281"/>
          </a:xfrm>
        </p:spPr>
        <p:txBody>
          <a:bodyPr>
            <a:normAutofit/>
          </a:bodyPr>
          <a:lstStyle/>
          <a:p>
            <a:pPr algn="ctr"/>
            <a:r>
              <a:rPr lang="en-US" sz="4500" b="1" dirty="0">
                <a:latin typeface="Arial" panose="020B0604020202020204" pitchFamily="34" charset="0"/>
                <a:cs typeface="Arial" panose="020B0604020202020204" pitchFamily="34" charset="0"/>
              </a:rPr>
              <a:t>Accepting/Declining Federal Loans</a:t>
            </a:r>
          </a:p>
        </p:txBody>
      </p:sp>
      <p:sp>
        <p:nvSpPr>
          <p:cNvPr id="3" name="Content Placeholder 2">
            <a:extLst>
              <a:ext uri="{FF2B5EF4-FFF2-40B4-BE49-F238E27FC236}">
                <a16:creationId xmlns:a16="http://schemas.microsoft.com/office/drawing/2014/main" id="{6050363F-0F82-4D20-86D3-118DAB393E7C}"/>
              </a:ext>
            </a:extLst>
          </p:cNvPr>
          <p:cNvSpPr>
            <a:spLocks noGrp="1"/>
          </p:cNvSpPr>
          <p:nvPr>
            <p:ph idx="1"/>
          </p:nvPr>
        </p:nvSpPr>
        <p:spPr>
          <a:xfrm>
            <a:off x="978715" y="1415772"/>
            <a:ext cx="10373464" cy="4897483"/>
          </a:xfrm>
        </p:spPr>
        <p:txBody>
          <a:bodyPr>
            <a:noAutofit/>
          </a:bodyPr>
          <a:lstStyle/>
          <a:p>
            <a:pPr marL="45720" indent="0">
              <a:buNone/>
            </a:pPr>
            <a:r>
              <a:rPr lang="en-US" sz="2100" dirty="0">
                <a:solidFill>
                  <a:schemeClr val="tx1"/>
                </a:solidFill>
                <a:latin typeface="Arial" panose="020B0604020202020204" pitchFamily="34" charset="0"/>
                <a:cs typeface="Arial" panose="020B0604020202020204" pitchFamily="34" charset="0"/>
              </a:rPr>
              <a:t>To accept the federal loans offered, the </a:t>
            </a:r>
            <a:r>
              <a:rPr lang="en-US" sz="2100" b="1" u="sng" dirty="0">
                <a:solidFill>
                  <a:schemeClr val="tx1"/>
                </a:solidFill>
                <a:latin typeface="Arial" panose="020B0604020202020204" pitchFamily="34" charset="0"/>
                <a:cs typeface="Arial" panose="020B0604020202020204" pitchFamily="34" charset="0"/>
              </a:rPr>
              <a:t>student</a:t>
            </a:r>
            <a:r>
              <a:rPr lang="en-US" sz="2100" dirty="0">
                <a:solidFill>
                  <a:schemeClr val="tx1"/>
                </a:solidFill>
                <a:latin typeface="Arial" panose="020B0604020202020204" pitchFamily="34" charset="0"/>
                <a:cs typeface="Arial" panose="020B0604020202020204" pitchFamily="34" charset="0"/>
              </a:rPr>
              <a:t> must complete the following</a:t>
            </a:r>
          </a:p>
          <a:p>
            <a:pPr marL="45720" indent="0">
              <a:buNone/>
            </a:pPr>
            <a:r>
              <a:rPr lang="en-US" sz="2100" b="1" dirty="0">
                <a:solidFill>
                  <a:schemeClr val="tx1"/>
                </a:solidFill>
                <a:latin typeface="Arial" panose="020B0604020202020204" pitchFamily="34" charset="0"/>
                <a:cs typeface="Arial" panose="020B0604020202020204" pitchFamily="34" charset="0"/>
              </a:rPr>
              <a:t>Master Promissory Note (MPN)</a:t>
            </a:r>
            <a:br>
              <a:rPr lang="en-US" sz="2100" b="1" dirty="0">
                <a:solidFill>
                  <a:schemeClr val="tx1"/>
                </a:solidFill>
                <a:latin typeface="Arial" panose="020B0604020202020204" pitchFamily="34" charset="0"/>
                <a:cs typeface="Arial" panose="020B0604020202020204" pitchFamily="34" charset="0"/>
              </a:rPr>
            </a:br>
            <a:r>
              <a:rPr lang="en-US" sz="2000" dirty="0">
                <a:solidFill>
                  <a:schemeClr val="tx1"/>
                </a:solidFill>
                <a:latin typeface="Arial" panose="020B0604020202020204" pitchFamily="34" charset="0"/>
                <a:cs typeface="Arial" panose="020B0604020202020204" pitchFamily="34" charset="0"/>
              </a:rPr>
              <a:t>* Legal document in which you promise to repay your loan(s) and any accrued  interest and fees to the U.S. Department of Education</a:t>
            </a:r>
            <a:br>
              <a:rPr lang="en-US" sz="2000" dirty="0">
                <a:solidFill>
                  <a:schemeClr val="tx1"/>
                </a:solidFill>
                <a:latin typeface="Arial" panose="020B0604020202020204" pitchFamily="34" charset="0"/>
                <a:cs typeface="Arial" panose="020B0604020202020204" pitchFamily="34" charset="0"/>
              </a:rPr>
            </a:br>
            <a:r>
              <a:rPr lang="en-US" sz="2000" dirty="0">
                <a:solidFill>
                  <a:schemeClr val="tx1"/>
                </a:solidFill>
                <a:latin typeface="Arial" panose="020B0604020202020204" pitchFamily="34" charset="0"/>
                <a:cs typeface="Arial" panose="020B0604020202020204" pitchFamily="34" charset="0"/>
              </a:rPr>
              <a:t>* Explains the terms and conditions of your loan(s)</a:t>
            </a:r>
            <a:br>
              <a:rPr lang="en-US" sz="2000" dirty="0">
                <a:solidFill>
                  <a:schemeClr val="tx1"/>
                </a:solidFill>
                <a:latin typeface="Arial" panose="020B0604020202020204" pitchFamily="34" charset="0"/>
                <a:cs typeface="Arial" panose="020B0604020202020204" pitchFamily="34" charset="0"/>
              </a:rPr>
            </a:br>
            <a:br>
              <a:rPr lang="en-US" sz="2100" dirty="0">
                <a:solidFill>
                  <a:schemeClr val="tx1"/>
                </a:solidFill>
                <a:latin typeface="Arial" panose="020B0604020202020204" pitchFamily="34" charset="0"/>
                <a:cs typeface="Arial" panose="020B0604020202020204" pitchFamily="34" charset="0"/>
              </a:rPr>
            </a:br>
            <a:r>
              <a:rPr lang="en-US" sz="2100" b="1" dirty="0">
                <a:solidFill>
                  <a:schemeClr val="tx1"/>
                </a:solidFill>
                <a:latin typeface="Arial" panose="020B0604020202020204" pitchFamily="34" charset="0"/>
                <a:cs typeface="Arial" panose="020B0604020202020204" pitchFamily="34" charset="0"/>
              </a:rPr>
              <a:t>Loan Entrance Counseling </a:t>
            </a:r>
            <a:br>
              <a:rPr lang="en-US" sz="2100" b="1" dirty="0">
                <a:solidFill>
                  <a:schemeClr val="tx1"/>
                </a:solidFill>
                <a:latin typeface="Arial" panose="020B0604020202020204" pitchFamily="34" charset="0"/>
                <a:cs typeface="Arial" panose="020B0604020202020204" pitchFamily="34" charset="0"/>
              </a:rPr>
            </a:br>
            <a:r>
              <a:rPr lang="en-US" sz="2000" dirty="0">
                <a:solidFill>
                  <a:schemeClr val="tx1"/>
                </a:solidFill>
                <a:latin typeface="Arial" panose="020B0604020202020204" pitchFamily="34" charset="0"/>
                <a:cs typeface="Arial" panose="020B0604020202020204" pitchFamily="34" charset="0"/>
              </a:rPr>
              <a:t>*Counseling to ensure that you understand the responsibilities and obligations you are assuming.</a:t>
            </a:r>
            <a:br>
              <a:rPr lang="en-US" sz="2000" dirty="0">
                <a:solidFill>
                  <a:schemeClr val="tx1"/>
                </a:solidFill>
                <a:latin typeface="Arial" panose="020B0604020202020204" pitchFamily="34" charset="0"/>
                <a:cs typeface="Arial" panose="020B0604020202020204" pitchFamily="34" charset="0"/>
              </a:rPr>
            </a:br>
            <a:r>
              <a:rPr lang="en-US" sz="2000" dirty="0">
                <a:solidFill>
                  <a:schemeClr val="tx1"/>
                </a:solidFill>
                <a:latin typeface="Arial" panose="020B0604020202020204" pitchFamily="34" charset="0"/>
                <a:cs typeface="Arial" panose="020B0604020202020204" pitchFamily="34" charset="0"/>
              </a:rPr>
              <a:t>*Types of Federal Student Loans, Loan Limits, Loan Basics</a:t>
            </a:r>
          </a:p>
          <a:p>
            <a:pPr marL="45720" indent="0">
              <a:buNone/>
            </a:pPr>
            <a:r>
              <a:rPr lang="en-US" sz="2100" b="1" i="1" u="sng" dirty="0">
                <a:solidFill>
                  <a:schemeClr val="tx1"/>
                </a:solidFill>
                <a:latin typeface="Arial" panose="020B0604020202020204" pitchFamily="34" charset="0"/>
                <a:cs typeface="Arial" panose="020B0604020202020204" pitchFamily="34" charset="0"/>
              </a:rPr>
              <a:t>Declining Loans </a:t>
            </a:r>
            <a:r>
              <a:rPr lang="en-US" sz="2100" b="1" i="1" dirty="0">
                <a:solidFill>
                  <a:schemeClr val="tx1"/>
                </a:solidFill>
                <a:latin typeface="Arial" panose="020B0604020202020204" pitchFamily="34" charset="0"/>
                <a:cs typeface="Arial" panose="020B0604020202020204" pitchFamily="34" charset="0"/>
              </a:rPr>
              <a:t>  </a:t>
            </a:r>
            <a:r>
              <a:rPr lang="en-US" sz="2000" dirty="0">
                <a:solidFill>
                  <a:schemeClr val="tx1"/>
                </a:solidFill>
                <a:latin typeface="Arial" panose="020B0604020202020204" pitchFamily="34" charset="0"/>
                <a:cs typeface="Arial" panose="020B0604020202020204" pitchFamily="34" charset="0"/>
              </a:rPr>
              <a:t>Students are not required to accept the loans(s) offered to them. To decline all or part of their federal direct student loans, students can send an email from their MU account to their financial aid counselor or finaid@misericordia.edu with the subject "Decline Student Loans."  Students need to send an email each academic year that they would like to decline their loan(s)</a:t>
            </a:r>
          </a:p>
        </p:txBody>
      </p:sp>
    </p:spTree>
    <p:extLst>
      <p:ext uri="{BB962C8B-B14F-4D97-AF65-F5344CB8AC3E}">
        <p14:creationId xmlns:p14="http://schemas.microsoft.com/office/powerpoint/2010/main" val="3969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944" y="562062"/>
            <a:ext cx="10586169" cy="981319"/>
          </a:xfrm>
        </p:spPr>
        <p:txBody>
          <a:bodyPr>
            <a:noAutofit/>
          </a:bodyPr>
          <a:lstStyle/>
          <a:p>
            <a:pPr algn="ctr"/>
            <a:r>
              <a:rPr lang="en-US" sz="4500" b="1" dirty="0">
                <a:latin typeface="Arial" panose="020B0604020202020204" pitchFamily="34" charset="0"/>
                <a:cs typeface="Arial" panose="020B0604020202020204" pitchFamily="34" charset="0"/>
              </a:rPr>
              <a:t>Tuition Payment Worksheet</a:t>
            </a:r>
          </a:p>
        </p:txBody>
      </p:sp>
      <p:sp>
        <p:nvSpPr>
          <p:cNvPr id="6" name="Content Placeholder 2">
            <a:extLst>
              <a:ext uri="{FF2B5EF4-FFF2-40B4-BE49-F238E27FC236}">
                <a16:creationId xmlns:a16="http://schemas.microsoft.com/office/drawing/2014/main" id="{2B8313EE-111A-4A32-A83D-C9E6179E9B9F}"/>
              </a:ext>
            </a:extLst>
          </p:cNvPr>
          <p:cNvSpPr>
            <a:spLocks noGrp="1"/>
          </p:cNvSpPr>
          <p:nvPr>
            <p:ph idx="1"/>
          </p:nvPr>
        </p:nvSpPr>
        <p:spPr>
          <a:xfrm>
            <a:off x="884021" y="1721796"/>
            <a:ext cx="10234694" cy="4511890"/>
          </a:xfrm>
        </p:spPr>
        <p:txBody>
          <a:bodyPr>
            <a:noAutofit/>
          </a:bodyPr>
          <a:lstStyle/>
          <a:p>
            <a:pPr>
              <a:lnSpc>
                <a:spcPct val="100000"/>
              </a:lnSpc>
              <a:buClr>
                <a:schemeClr val="accent1"/>
              </a:buClr>
            </a:pPr>
            <a:r>
              <a:rPr lang="en-US" sz="2800" dirty="0">
                <a:solidFill>
                  <a:schemeClr val="tx1"/>
                </a:solidFill>
                <a:latin typeface="Arial" panose="020B0604020202020204" pitchFamily="34" charset="0"/>
                <a:cs typeface="Arial" panose="020B0604020202020204" pitchFamily="34" charset="0"/>
              </a:rPr>
              <a:t>Online link sent with second financial aid offer- sent to Deposited students in spring</a:t>
            </a:r>
          </a:p>
          <a:p>
            <a:pPr marL="45720" indent="0">
              <a:lnSpc>
                <a:spcPct val="100000"/>
              </a:lnSpc>
              <a:buClr>
                <a:schemeClr val="accent1"/>
              </a:buClr>
              <a:buNone/>
            </a:pPr>
            <a:endParaRPr lang="en-US" sz="500" dirty="0">
              <a:solidFill>
                <a:schemeClr val="tx1"/>
              </a:solidFill>
              <a:latin typeface="Arial" panose="020B0604020202020204" pitchFamily="34" charset="0"/>
              <a:cs typeface="Arial" panose="020B0604020202020204" pitchFamily="34" charset="0"/>
            </a:endParaRPr>
          </a:p>
          <a:p>
            <a:pPr>
              <a:lnSpc>
                <a:spcPct val="100000"/>
              </a:lnSpc>
              <a:spcBef>
                <a:spcPts val="0"/>
              </a:spcBef>
              <a:buClr>
                <a:schemeClr val="accent1"/>
              </a:buClr>
            </a:pPr>
            <a:r>
              <a:rPr lang="en-US" sz="2800" dirty="0">
                <a:solidFill>
                  <a:schemeClr val="tx1"/>
                </a:solidFill>
                <a:latin typeface="Arial" panose="020B0604020202020204" pitchFamily="34" charset="0"/>
                <a:cs typeface="Arial" panose="020B0604020202020204" pitchFamily="34" charset="0"/>
              </a:rPr>
              <a:t>Fillable form to assist in determining all direct costs for the entire Academic Year</a:t>
            </a:r>
          </a:p>
          <a:p>
            <a:pPr lvl="1">
              <a:lnSpc>
                <a:spcPct val="100000"/>
              </a:lnSpc>
            </a:pPr>
            <a:r>
              <a:rPr lang="en-US" sz="2400" dirty="0">
                <a:solidFill>
                  <a:schemeClr val="tx1"/>
                </a:solidFill>
                <a:latin typeface="Arial" panose="020B0604020202020204" pitchFamily="34" charset="0"/>
                <a:cs typeface="Arial" panose="020B0604020202020204" pitchFamily="34" charset="0"/>
              </a:rPr>
              <a:t>Tuition, fees, housing, food, program/course fees</a:t>
            </a:r>
          </a:p>
          <a:p>
            <a:pPr>
              <a:lnSpc>
                <a:spcPct val="100000"/>
              </a:lnSpc>
              <a:buClr>
                <a:schemeClr val="accent1"/>
              </a:buClr>
            </a:pPr>
            <a:r>
              <a:rPr lang="en-US" sz="2800" dirty="0">
                <a:solidFill>
                  <a:schemeClr val="tx1"/>
                </a:solidFill>
                <a:latin typeface="Arial" panose="020B0604020202020204" pitchFamily="34" charset="0"/>
                <a:cs typeface="Arial" panose="020B0604020202020204" pitchFamily="34" charset="0"/>
              </a:rPr>
              <a:t>Helps students plan for the academic year</a:t>
            </a:r>
          </a:p>
          <a:p>
            <a:pPr>
              <a:lnSpc>
                <a:spcPct val="100000"/>
              </a:lnSpc>
              <a:buClr>
                <a:schemeClr val="accent1"/>
              </a:buClr>
            </a:pPr>
            <a:r>
              <a:rPr lang="en-US" sz="2800" dirty="0">
                <a:solidFill>
                  <a:schemeClr val="tx1"/>
                </a:solidFill>
                <a:latin typeface="Arial" panose="020B0604020202020204" pitchFamily="34" charset="0"/>
                <a:cs typeface="Arial" panose="020B0604020202020204" pitchFamily="34" charset="0"/>
              </a:rPr>
              <a:t>This is not your bill</a:t>
            </a:r>
          </a:p>
          <a:p>
            <a:pPr lvl="1">
              <a:lnSpc>
                <a:spcPct val="100000"/>
              </a:lnSpc>
            </a:pPr>
            <a:r>
              <a:rPr lang="en-US" sz="2400" dirty="0">
                <a:solidFill>
                  <a:schemeClr val="tx1"/>
                </a:solidFill>
                <a:latin typeface="Arial" panose="020B0604020202020204" pitchFamily="34" charset="0"/>
                <a:cs typeface="Arial" panose="020B0604020202020204" pitchFamily="34" charset="0"/>
              </a:rPr>
              <a:t>Bills are made available one semester at a time</a:t>
            </a:r>
          </a:p>
          <a:p>
            <a:endParaRPr lang="en-US" sz="2500" b="1" dirty="0">
              <a:solidFill>
                <a:schemeClr val="tx1"/>
              </a:solidFill>
            </a:endParaRPr>
          </a:p>
          <a:p>
            <a:endParaRPr lang="en-US" sz="2500" dirty="0">
              <a:solidFill>
                <a:schemeClr val="tx1"/>
              </a:solidFill>
            </a:endParaRPr>
          </a:p>
        </p:txBody>
      </p:sp>
      <p:pic>
        <p:nvPicPr>
          <p:cNvPr id="1026" name="Picture 2" descr="690+ College Student Financial Aid Stock Illustrations, Royalty-Free Vector  Graphics &amp; Clip Art - iStock">
            <a:extLst>
              <a:ext uri="{FF2B5EF4-FFF2-40B4-BE49-F238E27FC236}">
                <a16:creationId xmlns:a16="http://schemas.microsoft.com/office/drawing/2014/main" id="{93CC7392-8E92-4EF7-848B-DF3B718E0E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377" r="13004"/>
          <a:stretch/>
        </p:blipFill>
        <p:spPr bwMode="auto">
          <a:xfrm>
            <a:off x="8540883" y="3429000"/>
            <a:ext cx="2921976" cy="2798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830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500" b="1" dirty="0">
                <a:latin typeface="Arial" panose="020B0604020202020204" pitchFamily="34" charset="0"/>
                <a:cs typeface="Arial" panose="020B0604020202020204" pitchFamily="34" charset="0"/>
              </a:rPr>
              <a:t>ESTIMATED FIRST YEAR COSTS</a:t>
            </a:r>
          </a:p>
        </p:txBody>
      </p:sp>
      <p:sp>
        <p:nvSpPr>
          <p:cNvPr id="5" name="Content Placeholder 3"/>
          <p:cNvSpPr txBox="1">
            <a:spLocks/>
          </p:cNvSpPr>
          <p:nvPr/>
        </p:nvSpPr>
        <p:spPr>
          <a:xfrm>
            <a:off x="641131" y="5287682"/>
            <a:ext cx="10551802" cy="1155451"/>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lvl="1" indent="0">
              <a:buFont typeface="Wingdings 3" charset="2"/>
              <a:buNone/>
            </a:pPr>
            <a:r>
              <a:rPr lang="en-US" sz="1500" dirty="0">
                <a:solidFill>
                  <a:schemeClr val="tx1"/>
                </a:solidFill>
                <a:latin typeface="Arial" panose="020B0604020202020204" pitchFamily="34" charset="0"/>
                <a:cs typeface="Arial" panose="020B0604020202020204" pitchFamily="34" charset="0"/>
              </a:rPr>
              <a:t>Net costs: Often lower than those of other regional, private institutions!</a:t>
            </a:r>
          </a:p>
          <a:p>
            <a:pPr marL="457200" lvl="1" indent="0">
              <a:buFont typeface="Wingdings 3" charset="2"/>
              <a:buNone/>
            </a:pPr>
            <a:r>
              <a:rPr lang="en-US" sz="1200" dirty="0">
                <a:solidFill>
                  <a:schemeClr val="tx1"/>
                </a:solidFill>
                <a:latin typeface="Arial" panose="020B0604020202020204" pitchFamily="34" charset="0"/>
                <a:cs typeface="Arial" panose="020B0604020202020204" pitchFamily="34" charset="0"/>
              </a:rPr>
              <a:t>*Cost determined using 265 Meal plan &amp; $75 Dining Dollars per semester</a:t>
            </a:r>
          </a:p>
          <a:p>
            <a:pPr marL="457200" lvl="1" indent="0">
              <a:buNone/>
            </a:pPr>
            <a:r>
              <a:rPr lang="en-US" sz="1200" dirty="0">
                <a:solidFill>
                  <a:schemeClr val="tx1"/>
                </a:solidFill>
                <a:latin typeface="Arial" panose="020B0604020202020204" pitchFamily="34" charset="0"/>
                <a:cs typeface="Arial" panose="020B0604020202020204" pitchFamily="34" charset="0"/>
              </a:rPr>
              <a:t>** This is estimated and subject to change. It does not include orientation, program, course, or major fees. These fees will be reflected on the semester billing statement</a:t>
            </a:r>
          </a:p>
          <a:p>
            <a:pPr marL="457200" lvl="1" indent="0">
              <a:buFont typeface="Wingdings 3" charset="2"/>
              <a:buNone/>
            </a:pPr>
            <a:endParaRPr lang="en-US" sz="1500" dirty="0">
              <a:solidFill>
                <a:schemeClr val="tx1"/>
              </a:solidFill>
              <a:latin typeface="Arial" panose="020B0604020202020204" pitchFamily="34" charset="0"/>
              <a:cs typeface="Arial" panose="020B0604020202020204" pitchFamily="34" charset="0"/>
            </a:endParaRPr>
          </a:p>
        </p:txBody>
      </p:sp>
      <p:graphicFrame>
        <p:nvGraphicFramePr>
          <p:cNvPr id="4" name="Table 5">
            <a:extLst>
              <a:ext uri="{FF2B5EF4-FFF2-40B4-BE49-F238E27FC236}">
                <a16:creationId xmlns:a16="http://schemas.microsoft.com/office/drawing/2014/main" id="{51F12EBA-6797-4237-8652-6B0ED0932A8F}"/>
              </a:ext>
            </a:extLst>
          </p:cNvPr>
          <p:cNvGraphicFramePr>
            <a:graphicFrameLocks noGrp="1"/>
          </p:cNvGraphicFramePr>
          <p:nvPr>
            <p:extLst>
              <p:ext uri="{D42A27DB-BD31-4B8C-83A1-F6EECF244321}">
                <p14:modId xmlns:p14="http://schemas.microsoft.com/office/powerpoint/2010/main" val="1282768213"/>
              </p:ext>
            </p:extLst>
          </p:nvPr>
        </p:nvGraphicFramePr>
        <p:xfrm>
          <a:off x="863599" y="1841863"/>
          <a:ext cx="10066867" cy="3301032"/>
        </p:xfrm>
        <a:graphic>
          <a:graphicData uri="http://schemas.openxmlformats.org/drawingml/2006/table">
            <a:tbl>
              <a:tblPr firstRow="1" bandRow="1">
                <a:tableStyleId>{00A15C55-8517-42AA-B614-E9B94910E393}</a:tableStyleId>
              </a:tblPr>
              <a:tblGrid>
                <a:gridCol w="4616014">
                  <a:extLst>
                    <a:ext uri="{9D8B030D-6E8A-4147-A177-3AD203B41FA5}">
                      <a16:colId xmlns:a16="http://schemas.microsoft.com/office/drawing/2014/main" val="2327625462"/>
                    </a:ext>
                  </a:extLst>
                </a:gridCol>
                <a:gridCol w="1607666">
                  <a:extLst>
                    <a:ext uri="{9D8B030D-6E8A-4147-A177-3AD203B41FA5}">
                      <a16:colId xmlns:a16="http://schemas.microsoft.com/office/drawing/2014/main" val="1081906853"/>
                    </a:ext>
                  </a:extLst>
                </a:gridCol>
                <a:gridCol w="1607666">
                  <a:extLst>
                    <a:ext uri="{9D8B030D-6E8A-4147-A177-3AD203B41FA5}">
                      <a16:colId xmlns:a16="http://schemas.microsoft.com/office/drawing/2014/main" val="560603523"/>
                    </a:ext>
                  </a:extLst>
                </a:gridCol>
                <a:gridCol w="2235521">
                  <a:extLst>
                    <a:ext uri="{9D8B030D-6E8A-4147-A177-3AD203B41FA5}">
                      <a16:colId xmlns:a16="http://schemas.microsoft.com/office/drawing/2014/main" val="18244264"/>
                    </a:ext>
                  </a:extLst>
                </a:gridCol>
              </a:tblGrid>
              <a:tr h="6347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tx1"/>
                        </a:solidFill>
                        <a:latin typeface="Arial" panose="020B0604020202020204" pitchFamily="34" charset="0"/>
                        <a:cs typeface="Arial" panose="020B0604020202020204" pitchFamily="34" charset="0"/>
                      </a:endParaRPr>
                    </a:p>
                  </a:txBody>
                  <a:tcPr/>
                </a:tc>
                <a:tc>
                  <a:txBody>
                    <a:bodyPr/>
                    <a:lstStyle/>
                    <a:p>
                      <a:r>
                        <a:rPr lang="en-US" sz="2500" dirty="0">
                          <a:solidFill>
                            <a:schemeClr val="bg1"/>
                          </a:solidFill>
                          <a:latin typeface="Arial" panose="020B0604020202020204" pitchFamily="34" charset="0"/>
                          <a:cs typeface="Arial" panose="020B0604020202020204" pitchFamily="34" charset="0"/>
                        </a:rPr>
                        <a:t>Fall </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dirty="0">
                          <a:solidFill>
                            <a:schemeClr val="bg1"/>
                          </a:solidFill>
                          <a:latin typeface="Arial" panose="020B0604020202020204" pitchFamily="34" charset="0"/>
                          <a:cs typeface="Arial" panose="020B0604020202020204" pitchFamily="34" charset="0"/>
                        </a:rPr>
                        <a:t>Spring</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dirty="0">
                          <a:solidFill>
                            <a:schemeClr val="bg1"/>
                          </a:solidFill>
                          <a:latin typeface="Arial" panose="020B0604020202020204" pitchFamily="34" charset="0"/>
                          <a:cs typeface="Arial" panose="020B0604020202020204" pitchFamily="34" charset="0"/>
                        </a:rPr>
                        <a:t>Full Year</a:t>
                      </a:r>
                    </a:p>
                  </a:txBody>
                  <a:tcPr/>
                </a:tc>
                <a:extLst>
                  <a:ext uri="{0D108BD9-81ED-4DB2-BD59-A6C34878D82A}">
                    <a16:rowId xmlns:a16="http://schemas.microsoft.com/office/drawing/2014/main" val="2649998609"/>
                  </a:ext>
                </a:extLst>
              </a:tr>
              <a:tr h="634758">
                <a:tc>
                  <a:txBody>
                    <a:bodyPr/>
                    <a:lstStyle/>
                    <a:p>
                      <a:r>
                        <a:rPr lang="en-US" sz="2800" dirty="0">
                          <a:latin typeface="Arial" panose="020B0604020202020204" pitchFamily="34" charset="0"/>
                          <a:cs typeface="Arial" panose="020B0604020202020204" pitchFamily="34" charset="0"/>
                        </a:rPr>
                        <a:t>Tuition </a:t>
                      </a:r>
                      <a:r>
                        <a:rPr lang="en-US" sz="1500" dirty="0">
                          <a:latin typeface="Arial" panose="020B0604020202020204" pitchFamily="34" charset="0"/>
                          <a:cs typeface="Arial" panose="020B0604020202020204" pitchFamily="34" charset="0"/>
                        </a:rPr>
                        <a:t>(12-17 credits each semester)</a:t>
                      </a:r>
                    </a:p>
                  </a:txBody>
                  <a:tcPr/>
                </a:tc>
                <a:tc>
                  <a:txBody>
                    <a:bodyPr/>
                    <a:lstStyle/>
                    <a:p>
                      <a:pPr algn="r"/>
                      <a:r>
                        <a:rPr lang="en-US" sz="2800" dirty="0">
                          <a:latin typeface="Arial" panose="020B0604020202020204" pitchFamily="34" charset="0"/>
                          <a:cs typeface="Arial" panose="020B0604020202020204" pitchFamily="34" charset="0"/>
                        </a:rPr>
                        <a:t>$21,325</a:t>
                      </a:r>
                    </a:p>
                  </a:txBody>
                  <a:tcPr/>
                </a:tc>
                <a:tc>
                  <a:txBody>
                    <a:bodyPr/>
                    <a:lstStyle/>
                    <a:p>
                      <a:pPr algn="r"/>
                      <a:r>
                        <a:rPr lang="en-US" sz="2800" dirty="0">
                          <a:latin typeface="Arial" panose="020B0604020202020204" pitchFamily="34" charset="0"/>
                          <a:cs typeface="Arial" panose="020B0604020202020204" pitchFamily="34" charset="0"/>
                        </a:rPr>
                        <a:t>$21,325</a:t>
                      </a:r>
                    </a:p>
                  </a:txBody>
                  <a:tcPr/>
                </a:tc>
                <a:tc>
                  <a:txBody>
                    <a:bodyPr/>
                    <a:lstStyle/>
                    <a:p>
                      <a:pPr algn="r"/>
                      <a:r>
                        <a:rPr lang="en-US" sz="2800" dirty="0">
                          <a:latin typeface="Arial" panose="020B0604020202020204" pitchFamily="34" charset="0"/>
                          <a:cs typeface="Arial" panose="020B0604020202020204" pitchFamily="34" charset="0"/>
                        </a:rPr>
                        <a:t>$42,650</a:t>
                      </a:r>
                    </a:p>
                  </a:txBody>
                  <a:tcPr/>
                </a:tc>
                <a:extLst>
                  <a:ext uri="{0D108BD9-81ED-4DB2-BD59-A6C34878D82A}">
                    <a16:rowId xmlns:a16="http://schemas.microsoft.com/office/drawing/2014/main" val="3253557058"/>
                  </a:ext>
                </a:extLst>
              </a:tr>
              <a:tr h="634758">
                <a:tc>
                  <a:txBody>
                    <a:bodyPr/>
                    <a:lstStyle/>
                    <a:p>
                      <a:r>
                        <a:rPr lang="en-US" sz="2800" dirty="0">
                          <a:latin typeface="Arial" panose="020B0604020202020204" pitchFamily="34" charset="0"/>
                          <a:cs typeface="Arial" panose="020B0604020202020204" pitchFamily="34" charset="0"/>
                        </a:rPr>
                        <a:t>General Fee</a:t>
                      </a:r>
                    </a:p>
                  </a:txBody>
                  <a:tcPr/>
                </a:tc>
                <a:tc>
                  <a:txBody>
                    <a:bodyPr/>
                    <a:lstStyle/>
                    <a:p>
                      <a:pPr algn="r"/>
                      <a:r>
                        <a:rPr lang="en-US" sz="2800" dirty="0">
                          <a:latin typeface="Arial" panose="020B0604020202020204" pitchFamily="34" charset="0"/>
                          <a:cs typeface="Arial" panose="020B0604020202020204" pitchFamily="34" charset="0"/>
                        </a:rPr>
                        <a:t>$  1,050</a:t>
                      </a:r>
                    </a:p>
                  </a:txBody>
                  <a:tcPr/>
                </a:tc>
                <a:tc>
                  <a:txBody>
                    <a:bodyPr/>
                    <a:lstStyle/>
                    <a:p>
                      <a:pPr algn="r"/>
                      <a:r>
                        <a:rPr lang="en-US" sz="2800" dirty="0">
                          <a:latin typeface="Arial" panose="020B0604020202020204" pitchFamily="34" charset="0"/>
                          <a:cs typeface="Arial" panose="020B0604020202020204" pitchFamily="34" charset="0"/>
                        </a:rPr>
                        <a:t>$  1,050</a:t>
                      </a:r>
                    </a:p>
                  </a:txBody>
                  <a:tcPr/>
                </a:tc>
                <a:tc>
                  <a:txBody>
                    <a:bodyPr/>
                    <a:lstStyle/>
                    <a:p>
                      <a:pPr algn="r"/>
                      <a:r>
                        <a:rPr lang="en-US" sz="2800" dirty="0">
                          <a:latin typeface="Arial" panose="020B0604020202020204" pitchFamily="34" charset="0"/>
                          <a:cs typeface="Arial" panose="020B0604020202020204" pitchFamily="34" charset="0"/>
                        </a:rPr>
                        <a:t>$2,100</a:t>
                      </a:r>
                    </a:p>
                  </a:txBody>
                  <a:tcPr/>
                </a:tc>
                <a:extLst>
                  <a:ext uri="{0D108BD9-81ED-4DB2-BD59-A6C34878D82A}">
                    <a16:rowId xmlns:a16="http://schemas.microsoft.com/office/drawing/2014/main" val="3633449295"/>
                  </a:ext>
                </a:extLst>
              </a:tr>
              <a:tr h="634758">
                <a:tc>
                  <a:txBody>
                    <a:bodyPr/>
                    <a:lstStyle/>
                    <a:p>
                      <a:r>
                        <a:rPr lang="en-US" sz="2800" dirty="0">
                          <a:latin typeface="Arial" panose="020B0604020202020204" pitchFamily="34" charset="0"/>
                          <a:cs typeface="Arial" panose="020B0604020202020204" pitchFamily="34" charset="0"/>
                        </a:rPr>
                        <a:t>First Year Housing &amp; Food*</a:t>
                      </a:r>
                    </a:p>
                  </a:txBody>
                  <a:tcPr/>
                </a:tc>
                <a:tc>
                  <a:txBody>
                    <a:bodyPr/>
                    <a:lstStyle/>
                    <a:p>
                      <a:pPr algn="r"/>
                      <a:r>
                        <a:rPr lang="en-US" sz="2800" u="sng" dirty="0">
                          <a:latin typeface="Arial" panose="020B0604020202020204" pitchFamily="34" charset="0"/>
                          <a:cs typeface="Arial" panose="020B0604020202020204" pitchFamily="34" charset="0"/>
                        </a:rPr>
                        <a:t>$8,200</a:t>
                      </a:r>
                      <a:endParaRPr lang="en-US" sz="2800" dirty="0">
                        <a:latin typeface="Arial" panose="020B0604020202020204" pitchFamily="34" charset="0"/>
                        <a:cs typeface="Arial" panose="020B0604020202020204" pitchFamily="34" charset="0"/>
                      </a:endParaRPr>
                    </a:p>
                  </a:txBody>
                  <a:tcPr/>
                </a:tc>
                <a:tc>
                  <a:txBody>
                    <a:bodyPr/>
                    <a:lstStyle/>
                    <a:p>
                      <a:pPr algn="r"/>
                      <a:r>
                        <a:rPr lang="en-US" sz="2800" u="sng" dirty="0">
                          <a:latin typeface="Arial" panose="020B0604020202020204" pitchFamily="34" charset="0"/>
                          <a:cs typeface="Arial" panose="020B0604020202020204" pitchFamily="34" charset="0"/>
                        </a:rPr>
                        <a:t>$8,200</a:t>
                      </a:r>
                      <a:endParaRPr lang="en-US" sz="2800" dirty="0">
                        <a:latin typeface="Arial" panose="020B0604020202020204" pitchFamily="34" charset="0"/>
                        <a:cs typeface="Arial" panose="020B0604020202020204" pitchFamily="34" charset="0"/>
                      </a:endParaRPr>
                    </a:p>
                  </a:txBody>
                  <a:tcPr/>
                </a:tc>
                <a:tc>
                  <a:txBody>
                    <a:bodyPr/>
                    <a:lstStyle/>
                    <a:p>
                      <a:pPr algn="r"/>
                      <a:r>
                        <a:rPr lang="en-US" sz="2800" u="sng" dirty="0">
                          <a:latin typeface="Arial" panose="020B0604020202020204" pitchFamily="34" charset="0"/>
                          <a:cs typeface="Arial" panose="020B0604020202020204" pitchFamily="34" charset="0"/>
                        </a:rPr>
                        <a:t>$16,400</a:t>
                      </a:r>
                    </a:p>
                  </a:txBody>
                  <a:tcPr/>
                </a:tc>
                <a:extLst>
                  <a:ext uri="{0D108BD9-81ED-4DB2-BD59-A6C34878D82A}">
                    <a16:rowId xmlns:a16="http://schemas.microsoft.com/office/drawing/2014/main" val="3590779763"/>
                  </a:ext>
                </a:extLst>
              </a:tr>
              <a:tr h="640080">
                <a:tc>
                  <a:txBody>
                    <a:bodyPr/>
                    <a:lstStyle/>
                    <a:p>
                      <a:r>
                        <a:rPr lang="en-US" sz="2200" dirty="0">
                          <a:latin typeface="Arial" panose="020B0604020202020204" pitchFamily="34" charset="0"/>
                          <a:cs typeface="Arial" panose="020B0604020202020204" pitchFamily="34" charset="0"/>
                        </a:rPr>
                        <a:t>Estimated 1st year costs before financial aid**</a:t>
                      </a:r>
                    </a:p>
                  </a:txBody>
                  <a:tcPr/>
                </a:tc>
                <a:tc>
                  <a:txBody>
                    <a:bodyPr/>
                    <a:lstStyle/>
                    <a:p>
                      <a:pPr algn="r"/>
                      <a:r>
                        <a:rPr lang="en-US" sz="2800" dirty="0">
                          <a:latin typeface="Arial" panose="020B0604020202020204" pitchFamily="34" charset="0"/>
                          <a:cs typeface="Arial" panose="020B0604020202020204" pitchFamily="34" charset="0"/>
                        </a:rPr>
                        <a:t>$30,575</a:t>
                      </a:r>
                    </a:p>
                  </a:txBody>
                  <a:tcPr/>
                </a:tc>
                <a:tc>
                  <a:txBody>
                    <a:bodyPr/>
                    <a:lstStyle/>
                    <a:p>
                      <a:pPr algn="r"/>
                      <a:r>
                        <a:rPr lang="en-US" sz="2800" dirty="0">
                          <a:latin typeface="Arial" panose="020B0604020202020204" pitchFamily="34" charset="0"/>
                          <a:cs typeface="Arial" panose="020B0604020202020204" pitchFamily="34" charset="0"/>
                        </a:rPr>
                        <a:t>$30,575</a:t>
                      </a:r>
                    </a:p>
                  </a:txBody>
                  <a:tcPr/>
                </a:tc>
                <a:tc>
                  <a:txBody>
                    <a:bodyPr/>
                    <a:lstStyle/>
                    <a:p>
                      <a:pPr algn="r"/>
                      <a:r>
                        <a:rPr lang="en-US" sz="2800" dirty="0">
                          <a:latin typeface="Arial" panose="020B0604020202020204" pitchFamily="34" charset="0"/>
                          <a:cs typeface="Arial" panose="020B0604020202020204" pitchFamily="34" charset="0"/>
                        </a:rPr>
                        <a:t>$61,150</a:t>
                      </a:r>
                    </a:p>
                  </a:txBody>
                  <a:tcPr/>
                </a:tc>
                <a:extLst>
                  <a:ext uri="{0D108BD9-81ED-4DB2-BD59-A6C34878D82A}">
                    <a16:rowId xmlns:a16="http://schemas.microsoft.com/office/drawing/2014/main" val="910470010"/>
                  </a:ext>
                </a:extLst>
              </a:tr>
            </a:tbl>
          </a:graphicData>
        </a:graphic>
      </p:graphicFrame>
    </p:spTree>
    <p:extLst>
      <p:ext uri="{BB962C8B-B14F-4D97-AF65-F5344CB8AC3E}">
        <p14:creationId xmlns:p14="http://schemas.microsoft.com/office/powerpoint/2010/main" val="105185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917643"/>
          </a:xfrm>
        </p:spPr>
        <p:txBody>
          <a:bodyPr>
            <a:normAutofit/>
          </a:bodyPr>
          <a:lstStyle/>
          <a:p>
            <a:pPr algn="ctr"/>
            <a:r>
              <a:rPr lang="en-US" sz="4500" b="1" dirty="0">
                <a:latin typeface="Arial" panose="020B0604020202020204" pitchFamily="34" charset="0"/>
                <a:cs typeface="Arial" panose="020B0604020202020204" pitchFamily="34" charset="0"/>
              </a:rPr>
              <a:t>Billing &amp; Student Accounts</a:t>
            </a:r>
          </a:p>
        </p:txBody>
      </p:sp>
      <p:sp>
        <p:nvSpPr>
          <p:cNvPr id="3" name="Content Placeholder 2"/>
          <p:cNvSpPr>
            <a:spLocks noGrp="1"/>
          </p:cNvSpPr>
          <p:nvPr>
            <p:ph idx="1"/>
          </p:nvPr>
        </p:nvSpPr>
        <p:spPr>
          <a:xfrm>
            <a:off x="1074436" y="1736386"/>
            <a:ext cx="9872871" cy="4586593"/>
          </a:xfrm>
        </p:spPr>
        <p:txBody>
          <a:bodyPr>
            <a:normAutofit lnSpcReduction="10000"/>
          </a:bodyPr>
          <a:lstStyle/>
          <a:p>
            <a:r>
              <a:rPr lang="en-US" sz="2100" dirty="0">
                <a:solidFill>
                  <a:schemeClr val="tx1"/>
                </a:solidFill>
                <a:latin typeface="Arial" panose="020B0604020202020204" pitchFamily="34" charset="0"/>
                <a:cs typeface="Arial" panose="020B0604020202020204" pitchFamily="34" charset="0"/>
              </a:rPr>
              <a:t>Bills are mailed once to the home address to enrolled students</a:t>
            </a:r>
          </a:p>
          <a:p>
            <a:endParaRPr lang="en-US" sz="2100" dirty="0">
              <a:solidFill>
                <a:schemeClr val="tx1"/>
              </a:solidFill>
              <a:latin typeface="Arial" panose="020B0604020202020204" pitchFamily="34" charset="0"/>
              <a:cs typeface="Arial" panose="020B0604020202020204" pitchFamily="34" charset="0"/>
            </a:endParaRPr>
          </a:p>
          <a:p>
            <a:endParaRPr lang="en-US" sz="2100" dirty="0">
              <a:solidFill>
                <a:schemeClr val="tx1"/>
              </a:solidFill>
              <a:latin typeface="Arial" panose="020B0604020202020204" pitchFamily="34" charset="0"/>
              <a:cs typeface="Arial" panose="020B0604020202020204" pitchFamily="34" charset="0"/>
            </a:endParaRPr>
          </a:p>
          <a:p>
            <a:endParaRPr lang="en-US" sz="2100" dirty="0">
              <a:solidFill>
                <a:schemeClr val="tx1"/>
              </a:solidFill>
              <a:latin typeface="Arial" panose="020B0604020202020204" pitchFamily="34" charset="0"/>
              <a:cs typeface="Arial" panose="020B0604020202020204" pitchFamily="34" charset="0"/>
            </a:endParaRPr>
          </a:p>
          <a:p>
            <a:endParaRPr lang="en-US" sz="2100" dirty="0">
              <a:solidFill>
                <a:schemeClr val="tx1"/>
              </a:solidFill>
              <a:latin typeface="Arial" panose="020B0604020202020204" pitchFamily="34" charset="0"/>
              <a:cs typeface="Arial" panose="020B0604020202020204" pitchFamily="34" charset="0"/>
            </a:endParaRPr>
          </a:p>
          <a:p>
            <a:endParaRPr lang="en-US" sz="2100" dirty="0">
              <a:solidFill>
                <a:schemeClr val="tx1"/>
              </a:solidFill>
              <a:latin typeface="Arial" panose="020B0604020202020204" pitchFamily="34" charset="0"/>
              <a:cs typeface="Arial" panose="020B0604020202020204" pitchFamily="34" charset="0"/>
            </a:endParaRPr>
          </a:p>
          <a:p>
            <a:endParaRPr lang="en-US" sz="2100" dirty="0">
              <a:solidFill>
                <a:schemeClr val="tx1"/>
              </a:solidFill>
              <a:latin typeface="Arial" panose="020B0604020202020204" pitchFamily="34" charset="0"/>
              <a:cs typeface="Arial" panose="020B0604020202020204" pitchFamily="34" charset="0"/>
            </a:endParaRPr>
          </a:p>
          <a:p>
            <a:endParaRPr lang="en-US" sz="2100" dirty="0">
              <a:solidFill>
                <a:schemeClr val="tx1"/>
              </a:solidFill>
              <a:latin typeface="Arial" panose="020B0604020202020204" pitchFamily="34" charset="0"/>
              <a:cs typeface="Arial" panose="020B0604020202020204" pitchFamily="34" charset="0"/>
            </a:endParaRPr>
          </a:p>
          <a:p>
            <a:r>
              <a:rPr lang="en-US" sz="2100" dirty="0">
                <a:solidFill>
                  <a:schemeClr val="tx1"/>
                </a:solidFill>
                <a:latin typeface="Arial" panose="020B0604020202020204" pitchFamily="34" charset="0"/>
                <a:cs typeface="Arial" panose="020B0604020202020204" pitchFamily="34" charset="0"/>
              </a:rPr>
              <a:t>Bills are due </a:t>
            </a:r>
            <a:r>
              <a:rPr lang="en-US" sz="2100" b="1" i="1" dirty="0">
                <a:solidFill>
                  <a:schemeClr val="tx1"/>
                </a:solidFill>
                <a:latin typeface="Arial" panose="020B0604020202020204" pitchFamily="34" charset="0"/>
                <a:cs typeface="Arial" panose="020B0604020202020204" pitchFamily="34" charset="0"/>
              </a:rPr>
              <a:t>one week before</a:t>
            </a:r>
            <a:r>
              <a:rPr lang="en-US" sz="2100" dirty="0">
                <a:solidFill>
                  <a:schemeClr val="tx1"/>
                </a:solidFill>
                <a:latin typeface="Arial" panose="020B0604020202020204" pitchFamily="34" charset="0"/>
                <a:cs typeface="Arial" panose="020B0604020202020204" pitchFamily="34" charset="0"/>
              </a:rPr>
              <a:t> the semester begins </a:t>
            </a:r>
            <a:endParaRPr lang="en-US" sz="1900" dirty="0">
              <a:solidFill>
                <a:schemeClr val="tx1"/>
              </a:solidFill>
              <a:latin typeface="Arial" panose="020B0604020202020204" pitchFamily="34" charset="0"/>
              <a:cs typeface="Arial" panose="020B0604020202020204" pitchFamily="34" charset="0"/>
            </a:endParaRPr>
          </a:p>
          <a:p>
            <a:r>
              <a:rPr lang="en-US" sz="2100" dirty="0">
                <a:solidFill>
                  <a:schemeClr val="tx1"/>
                </a:solidFill>
                <a:latin typeface="Arial" panose="020B0604020202020204" pitchFamily="34" charset="0"/>
                <a:cs typeface="Arial" panose="020B0604020202020204" pitchFamily="34" charset="0"/>
              </a:rPr>
              <a:t>At all times, Students can view Billing Statements on the </a:t>
            </a:r>
            <a:r>
              <a:rPr lang="en-US" sz="2100" dirty="0" err="1">
                <a:solidFill>
                  <a:schemeClr val="tx1"/>
                </a:solidFill>
                <a:latin typeface="Arial" panose="020B0604020202020204" pitchFamily="34" charset="0"/>
                <a:cs typeface="Arial" panose="020B0604020202020204" pitchFamily="34" charset="0"/>
              </a:rPr>
              <a:t>MyMU</a:t>
            </a:r>
            <a:r>
              <a:rPr lang="en-US" sz="2100" dirty="0">
                <a:solidFill>
                  <a:schemeClr val="tx1"/>
                </a:solidFill>
                <a:latin typeface="Arial" panose="020B0604020202020204" pitchFamily="34" charset="0"/>
                <a:cs typeface="Arial" panose="020B0604020202020204" pitchFamily="34" charset="0"/>
              </a:rPr>
              <a:t> portal under Students &gt; Accounts &amp; Financial Aid</a:t>
            </a:r>
          </a:p>
        </p:txBody>
      </p:sp>
      <p:pic>
        <p:nvPicPr>
          <p:cNvPr id="4100" name="Picture 4" descr="Image result for billing graph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31829">
            <a:off x="9053472" y="2554520"/>
            <a:ext cx="2194560" cy="21945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Diagram 3">
            <a:extLst>
              <a:ext uri="{FF2B5EF4-FFF2-40B4-BE49-F238E27FC236}">
                <a16:creationId xmlns:a16="http://schemas.microsoft.com/office/drawing/2014/main" id="{6BC02BC0-7A0D-4BED-A16A-465C5734195A}"/>
              </a:ext>
            </a:extLst>
          </p:cNvPr>
          <p:cNvGraphicFramePr/>
          <p:nvPr>
            <p:extLst>
              <p:ext uri="{D42A27DB-BD31-4B8C-83A1-F6EECF244321}">
                <p14:modId xmlns:p14="http://schemas.microsoft.com/office/powerpoint/2010/main" val="3471115775"/>
              </p:ext>
            </p:extLst>
          </p:nvPr>
        </p:nvGraphicFramePr>
        <p:xfrm>
          <a:off x="2034624" y="2418381"/>
          <a:ext cx="6371771" cy="23186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268841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CFE0E-7AA8-4192-BFEB-6E86AD042345}"/>
              </a:ext>
            </a:extLst>
          </p:cNvPr>
          <p:cNvSpPr>
            <a:spLocks noGrp="1"/>
          </p:cNvSpPr>
          <p:nvPr>
            <p:ph type="title"/>
          </p:nvPr>
        </p:nvSpPr>
        <p:spPr>
          <a:xfrm>
            <a:off x="1143000" y="483137"/>
            <a:ext cx="9875520" cy="1102472"/>
          </a:xfrm>
        </p:spPr>
        <p:txBody>
          <a:bodyPr>
            <a:normAutofit/>
          </a:bodyPr>
          <a:lstStyle/>
          <a:p>
            <a:pPr algn="ctr"/>
            <a:r>
              <a:rPr lang="en-US" sz="4500" b="1" dirty="0">
                <a:latin typeface="Arial" panose="020B0604020202020204" pitchFamily="34" charset="0"/>
                <a:cs typeface="Arial" panose="020B0604020202020204" pitchFamily="34" charset="0"/>
              </a:rPr>
              <a:t>Payment Options</a:t>
            </a:r>
            <a:endParaRPr lang="en-US" sz="4500" dirty="0"/>
          </a:p>
        </p:txBody>
      </p:sp>
      <p:sp>
        <p:nvSpPr>
          <p:cNvPr id="3" name="Content Placeholder 2">
            <a:extLst>
              <a:ext uri="{FF2B5EF4-FFF2-40B4-BE49-F238E27FC236}">
                <a16:creationId xmlns:a16="http://schemas.microsoft.com/office/drawing/2014/main" id="{D5B22F62-420F-4A59-8A13-0D11B2BDB53B}"/>
              </a:ext>
            </a:extLst>
          </p:cNvPr>
          <p:cNvSpPr>
            <a:spLocks noGrp="1"/>
          </p:cNvSpPr>
          <p:nvPr>
            <p:ph idx="1"/>
          </p:nvPr>
        </p:nvSpPr>
        <p:spPr>
          <a:xfrm>
            <a:off x="1143000" y="1468877"/>
            <a:ext cx="9872871" cy="4905986"/>
          </a:xfrm>
        </p:spPr>
        <p:txBody>
          <a:bodyPr>
            <a:normAutofit lnSpcReduction="10000"/>
          </a:bodyPr>
          <a:lstStyle/>
          <a:p>
            <a:pPr marL="45720" indent="0">
              <a:lnSpc>
                <a:spcPct val="100000"/>
              </a:lnSpc>
              <a:buNone/>
            </a:pPr>
            <a:r>
              <a:rPr lang="en-US" sz="2500" u="sng" dirty="0">
                <a:solidFill>
                  <a:schemeClr val="tx1"/>
                </a:solidFill>
                <a:latin typeface="Arial" panose="020B0604020202020204" pitchFamily="34" charset="0"/>
                <a:cs typeface="Arial" panose="020B0604020202020204" pitchFamily="34" charset="0"/>
              </a:rPr>
              <a:t>Self pay</a:t>
            </a:r>
          </a:p>
          <a:p>
            <a:pPr>
              <a:lnSpc>
                <a:spcPct val="100000"/>
              </a:lnSpc>
              <a:spcBef>
                <a:spcPts val="0"/>
              </a:spcBef>
            </a:pPr>
            <a:r>
              <a:rPr lang="en-US" dirty="0">
                <a:solidFill>
                  <a:schemeClr val="tx1"/>
                </a:solidFill>
                <a:latin typeface="Arial" panose="020B0604020202020204" pitchFamily="34" charset="0"/>
                <a:cs typeface="Arial" panose="020B0604020202020204" pitchFamily="34" charset="0"/>
              </a:rPr>
              <a:t>Check/Cash</a:t>
            </a:r>
          </a:p>
          <a:p>
            <a:pPr>
              <a:lnSpc>
                <a:spcPct val="100000"/>
              </a:lnSpc>
              <a:spcBef>
                <a:spcPts val="0"/>
              </a:spcBef>
            </a:pPr>
            <a:r>
              <a:rPr lang="en-US" dirty="0">
                <a:solidFill>
                  <a:schemeClr val="tx1"/>
                </a:solidFill>
                <a:latin typeface="Arial" panose="020B0604020202020204" pitchFamily="34" charset="0"/>
                <a:cs typeface="Arial" panose="020B0604020202020204" pitchFamily="34" charset="0"/>
              </a:rPr>
              <a:t>TAP/529/Savings Accounts</a:t>
            </a:r>
          </a:p>
          <a:p>
            <a:pPr>
              <a:lnSpc>
                <a:spcPct val="100000"/>
              </a:lnSpc>
              <a:spcBef>
                <a:spcPts val="0"/>
              </a:spcBef>
            </a:pPr>
            <a:r>
              <a:rPr lang="en-US" dirty="0">
                <a:solidFill>
                  <a:schemeClr val="tx1"/>
                </a:solidFill>
                <a:latin typeface="Arial" panose="020B0604020202020204" pitchFamily="34" charset="0"/>
                <a:cs typeface="Arial" panose="020B0604020202020204" pitchFamily="34" charset="0"/>
              </a:rPr>
              <a:t>Card payments- online or in person (2.5% fee)</a:t>
            </a:r>
          </a:p>
          <a:p>
            <a:pPr>
              <a:lnSpc>
                <a:spcPct val="100000"/>
              </a:lnSpc>
              <a:spcBef>
                <a:spcPts val="0"/>
              </a:spcBef>
            </a:pPr>
            <a:r>
              <a:rPr lang="en-US" dirty="0">
                <a:solidFill>
                  <a:schemeClr val="tx1"/>
                </a:solidFill>
                <a:latin typeface="Arial" panose="020B0604020202020204" pitchFamily="34" charset="0"/>
                <a:cs typeface="Arial" panose="020B0604020202020204" pitchFamily="34" charset="0"/>
              </a:rPr>
              <a:t>Pay in person- check/cash (1</a:t>
            </a:r>
            <a:r>
              <a:rPr lang="en-US" baseline="30000" dirty="0">
                <a:solidFill>
                  <a:schemeClr val="tx1"/>
                </a:solidFill>
                <a:latin typeface="Arial" panose="020B0604020202020204" pitchFamily="34" charset="0"/>
                <a:cs typeface="Arial" panose="020B0604020202020204" pitchFamily="34" charset="0"/>
              </a:rPr>
              <a:t>st</a:t>
            </a:r>
            <a:r>
              <a:rPr lang="en-US" dirty="0">
                <a:solidFill>
                  <a:schemeClr val="tx1"/>
                </a:solidFill>
                <a:latin typeface="Arial" panose="020B0604020202020204" pitchFamily="34" charset="0"/>
                <a:cs typeface="Arial" panose="020B0604020202020204" pitchFamily="34" charset="0"/>
              </a:rPr>
              <a:t> Floor Mercy Hall)</a:t>
            </a:r>
          </a:p>
          <a:p>
            <a:pPr>
              <a:lnSpc>
                <a:spcPct val="100000"/>
              </a:lnSpc>
              <a:spcBef>
                <a:spcPts val="0"/>
              </a:spcBef>
            </a:pPr>
            <a:r>
              <a:rPr lang="en-US" dirty="0">
                <a:solidFill>
                  <a:schemeClr val="tx1"/>
                </a:solidFill>
                <a:latin typeface="Arial" panose="020B0604020202020204" pitchFamily="34" charset="0"/>
                <a:cs typeface="Arial" panose="020B0604020202020204" pitchFamily="34" charset="0"/>
              </a:rPr>
              <a:t>Monthly payment plan- Administered through Transact</a:t>
            </a:r>
          </a:p>
          <a:p>
            <a:pPr lvl="1">
              <a:lnSpc>
                <a:spcPct val="100000"/>
              </a:lnSpc>
              <a:spcBef>
                <a:spcPts val="0"/>
              </a:spcBef>
            </a:pPr>
            <a:r>
              <a:rPr lang="en-US" dirty="0">
                <a:solidFill>
                  <a:schemeClr val="tx1"/>
                </a:solidFill>
                <a:latin typeface="Arial" panose="020B0604020202020204" pitchFamily="34" charset="0"/>
                <a:cs typeface="Arial" panose="020B0604020202020204" pitchFamily="34" charset="0"/>
              </a:rPr>
              <a:t>Maximum of 5 months per semester</a:t>
            </a:r>
          </a:p>
          <a:p>
            <a:pPr lvl="1">
              <a:lnSpc>
                <a:spcPct val="100000"/>
              </a:lnSpc>
              <a:spcBef>
                <a:spcPts val="0"/>
              </a:spcBef>
            </a:pPr>
            <a:r>
              <a:rPr lang="en-US" dirty="0">
                <a:solidFill>
                  <a:schemeClr val="tx1"/>
                </a:solidFill>
                <a:latin typeface="Arial" panose="020B0604020202020204" pitchFamily="34" charset="0"/>
                <a:cs typeface="Arial" panose="020B0604020202020204" pitchFamily="34" charset="0"/>
              </a:rPr>
              <a:t>Payment due  on the 5</a:t>
            </a:r>
            <a:r>
              <a:rPr lang="en-US" baseline="30000" dirty="0">
                <a:solidFill>
                  <a:schemeClr val="tx1"/>
                </a:solidFill>
                <a:latin typeface="Arial" panose="020B0604020202020204" pitchFamily="34" charset="0"/>
                <a:cs typeface="Arial" panose="020B0604020202020204" pitchFamily="34" charset="0"/>
              </a:rPr>
              <a:t>th</a:t>
            </a:r>
            <a:r>
              <a:rPr lang="en-US" dirty="0">
                <a:solidFill>
                  <a:schemeClr val="tx1"/>
                </a:solidFill>
                <a:latin typeface="Arial" panose="020B0604020202020204" pitchFamily="34" charset="0"/>
                <a:cs typeface="Arial" panose="020B0604020202020204" pitchFamily="34" charset="0"/>
              </a:rPr>
              <a:t>of every month</a:t>
            </a:r>
          </a:p>
          <a:p>
            <a:pPr lvl="2">
              <a:lnSpc>
                <a:spcPct val="100000"/>
              </a:lnSpc>
            </a:pPr>
            <a:r>
              <a:rPr lang="en-US" sz="1900" dirty="0">
                <a:solidFill>
                  <a:schemeClr val="tx1"/>
                </a:solidFill>
                <a:latin typeface="Arial" panose="020B0604020202020204" pitchFamily="34" charset="0"/>
                <a:cs typeface="Arial" panose="020B0604020202020204" pitchFamily="34" charset="0"/>
              </a:rPr>
              <a:t>Fall Only Plan (July 5</a:t>
            </a:r>
            <a:r>
              <a:rPr lang="en-US" sz="1900" baseline="30000" dirty="0">
                <a:solidFill>
                  <a:schemeClr val="tx1"/>
                </a:solidFill>
                <a:latin typeface="Arial" panose="020B0604020202020204" pitchFamily="34" charset="0"/>
                <a:cs typeface="Arial" panose="020B0604020202020204" pitchFamily="34" charset="0"/>
              </a:rPr>
              <a:t>th</a:t>
            </a:r>
            <a:r>
              <a:rPr lang="en-US" sz="1900" dirty="0">
                <a:solidFill>
                  <a:schemeClr val="tx1"/>
                </a:solidFill>
                <a:latin typeface="Arial" panose="020B0604020202020204" pitchFamily="34" charset="0"/>
                <a:cs typeface="Arial" panose="020B0604020202020204" pitchFamily="34" charset="0"/>
              </a:rPr>
              <a:t> - November 5</a:t>
            </a:r>
            <a:r>
              <a:rPr lang="en-US" sz="1900" baseline="30000" dirty="0">
                <a:solidFill>
                  <a:schemeClr val="tx1"/>
                </a:solidFill>
                <a:latin typeface="Arial" panose="020B0604020202020204" pitchFamily="34" charset="0"/>
                <a:cs typeface="Arial" panose="020B0604020202020204" pitchFamily="34" charset="0"/>
              </a:rPr>
              <a:t>th</a:t>
            </a:r>
            <a:r>
              <a:rPr lang="en-US" sz="1900" dirty="0">
                <a:solidFill>
                  <a:schemeClr val="tx1"/>
                </a:solidFill>
                <a:latin typeface="Arial" panose="020B0604020202020204" pitchFamily="34" charset="0"/>
                <a:cs typeface="Arial" panose="020B0604020202020204" pitchFamily="34" charset="0"/>
              </a:rPr>
              <a:t>) </a:t>
            </a:r>
          </a:p>
          <a:p>
            <a:pPr lvl="2">
              <a:lnSpc>
                <a:spcPct val="100000"/>
              </a:lnSpc>
            </a:pPr>
            <a:r>
              <a:rPr lang="en-US" sz="1900" dirty="0">
                <a:solidFill>
                  <a:schemeClr val="tx1"/>
                </a:solidFill>
                <a:latin typeface="Arial" panose="020B0604020202020204" pitchFamily="34" charset="0"/>
                <a:cs typeface="Arial" panose="020B0604020202020204" pitchFamily="34" charset="0"/>
              </a:rPr>
              <a:t>Spring Only Plan (December 5</a:t>
            </a:r>
            <a:r>
              <a:rPr lang="en-US" sz="1900" baseline="30000" dirty="0">
                <a:solidFill>
                  <a:schemeClr val="tx1"/>
                </a:solidFill>
                <a:latin typeface="Arial" panose="020B0604020202020204" pitchFamily="34" charset="0"/>
                <a:cs typeface="Arial" panose="020B0604020202020204" pitchFamily="34" charset="0"/>
              </a:rPr>
              <a:t>th</a:t>
            </a:r>
            <a:r>
              <a:rPr lang="en-US" sz="1900" dirty="0">
                <a:solidFill>
                  <a:schemeClr val="tx1"/>
                </a:solidFill>
                <a:latin typeface="Arial" panose="020B0604020202020204" pitchFamily="34" charset="0"/>
                <a:cs typeface="Arial" panose="020B0604020202020204" pitchFamily="34" charset="0"/>
              </a:rPr>
              <a:t> - April 5</a:t>
            </a:r>
            <a:r>
              <a:rPr lang="en-US" sz="1900" baseline="30000" dirty="0">
                <a:solidFill>
                  <a:schemeClr val="tx1"/>
                </a:solidFill>
                <a:latin typeface="Arial" panose="020B0604020202020204" pitchFamily="34" charset="0"/>
                <a:cs typeface="Arial" panose="020B0604020202020204" pitchFamily="34" charset="0"/>
              </a:rPr>
              <a:t>th</a:t>
            </a:r>
            <a:r>
              <a:rPr lang="en-US" sz="1900" dirty="0">
                <a:solidFill>
                  <a:schemeClr val="tx1"/>
                </a:solidFill>
                <a:latin typeface="Arial" panose="020B0604020202020204" pitchFamily="34" charset="0"/>
                <a:cs typeface="Arial" panose="020B0604020202020204" pitchFamily="34" charset="0"/>
              </a:rPr>
              <a:t>)</a:t>
            </a:r>
          </a:p>
          <a:p>
            <a:pPr lvl="1">
              <a:lnSpc>
                <a:spcPct val="100000"/>
              </a:lnSpc>
            </a:pPr>
            <a:r>
              <a:rPr lang="en-US" dirty="0">
                <a:solidFill>
                  <a:schemeClr val="tx1"/>
                </a:solidFill>
                <a:latin typeface="Arial" panose="020B0604020202020204" pitchFamily="34" charset="0"/>
                <a:cs typeface="Arial" panose="020B0604020202020204" pitchFamily="34" charset="0"/>
              </a:rPr>
              <a:t>Enrollment fees apply</a:t>
            </a:r>
          </a:p>
          <a:p>
            <a:pPr marL="45720" indent="0">
              <a:lnSpc>
                <a:spcPct val="100000"/>
              </a:lnSpc>
              <a:buNone/>
            </a:pPr>
            <a:r>
              <a:rPr lang="en-US" sz="2500" u="sng" dirty="0">
                <a:solidFill>
                  <a:schemeClr val="tx1"/>
                </a:solidFill>
                <a:latin typeface="Arial" panose="020B0604020202020204" pitchFamily="34" charset="0"/>
                <a:cs typeface="Arial" panose="020B0604020202020204" pitchFamily="34" charset="0"/>
              </a:rPr>
              <a:t>Loans</a:t>
            </a:r>
          </a:p>
          <a:p>
            <a:pPr>
              <a:lnSpc>
                <a:spcPct val="100000"/>
              </a:lnSpc>
            </a:pPr>
            <a:r>
              <a:rPr lang="en-US" dirty="0">
                <a:solidFill>
                  <a:schemeClr val="tx1"/>
                </a:solidFill>
                <a:latin typeface="Arial" panose="020B0604020202020204" pitchFamily="34" charset="0"/>
                <a:cs typeface="Arial" panose="020B0604020202020204" pitchFamily="34" charset="0"/>
              </a:rPr>
              <a:t>Lenders send approved certifications directly to MU</a:t>
            </a:r>
          </a:p>
          <a:p>
            <a:pPr marL="45720" indent="0">
              <a:lnSpc>
                <a:spcPct val="100000"/>
              </a:lnSpc>
              <a:buNone/>
            </a:pPr>
            <a:endParaRPr lang="en-US" u="sng" dirty="0">
              <a:solidFill>
                <a:schemeClr val="tx1"/>
              </a:solidFill>
              <a:latin typeface="Arial" panose="020B0604020202020204" pitchFamily="34" charset="0"/>
              <a:cs typeface="Arial" panose="020B0604020202020204" pitchFamily="34" charset="0"/>
            </a:endParaRPr>
          </a:p>
        </p:txBody>
      </p:sp>
      <p:pic>
        <p:nvPicPr>
          <p:cNvPr id="4" name="Picture 2" descr="Image result for payment options graphic">
            <a:extLst>
              <a:ext uri="{FF2B5EF4-FFF2-40B4-BE49-F238E27FC236}">
                <a16:creationId xmlns:a16="http://schemas.microsoft.com/office/drawing/2014/main" id="{01B366EB-0348-4C2B-BAFC-756820E553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707" t="1813" r="9893"/>
          <a:stretch/>
        </p:blipFill>
        <p:spPr bwMode="auto">
          <a:xfrm>
            <a:off x="8482061" y="3150714"/>
            <a:ext cx="3169922" cy="3097686"/>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662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77334" y="1546701"/>
            <a:ext cx="5555686" cy="5221957"/>
          </a:xfrm>
        </p:spPr>
        <p:txBody>
          <a:bodyPr>
            <a:normAutofit/>
          </a:bodyPr>
          <a:lstStyle/>
          <a:p>
            <a:r>
              <a:rPr lang="en-US" b="1" u="sng" dirty="0">
                <a:solidFill>
                  <a:schemeClr val="tx1"/>
                </a:solidFill>
                <a:latin typeface="Arial" panose="020B0604020202020204" pitchFamily="34" charset="0"/>
                <a:cs typeface="Arial" panose="020B0604020202020204" pitchFamily="34" charset="0"/>
              </a:rPr>
              <a:t>Direct Parent Plus Loan:</a:t>
            </a:r>
          </a:p>
          <a:p>
            <a:pPr lvl="1"/>
            <a:r>
              <a:rPr lang="en-US" sz="2200" dirty="0">
                <a:solidFill>
                  <a:schemeClr val="tx1"/>
                </a:solidFill>
                <a:latin typeface="Arial" panose="020B0604020202020204" pitchFamily="34" charset="0"/>
                <a:cs typeface="Arial" panose="020B0604020202020204" pitchFamily="34" charset="0"/>
              </a:rPr>
              <a:t>Parent is the borrower</a:t>
            </a:r>
          </a:p>
          <a:p>
            <a:pPr lvl="1"/>
            <a:r>
              <a:rPr lang="en-US" sz="2200" dirty="0">
                <a:solidFill>
                  <a:schemeClr val="tx1"/>
                </a:solidFill>
                <a:latin typeface="Arial" panose="020B0604020202020204" pitchFamily="34" charset="0"/>
                <a:cs typeface="Arial" panose="020B0604020202020204" pitchFamily="34" charset="0"/>
              </a:rPr>
              <a:t>Apply at studentaid.gov</a:t>
            </a:r>
          </a:p>
          <a:p>
            <a:pPr lvl="1"/>
            <a:r>
              <a:rPr lang="en-US" sz="2200" dirty="0">
                <a:solidFill>
                  <a:schemeClr val="tx1"/>
                </a:solidFill>
                <a:latin typeface="Arial" panose="020B0604020202020204" pitchFamily="34" charset="0"/>
                <a:cs typeface="Arial" panose="020B0604020202020204" pitchFamily="34" charset="0"/>
              </a:rPr>
              <a:t>4.228% origination fee taken before loan is disbursed to school</a:t>
            </a:r>
          </a:p>
          <a:p>
            <a:pPr marL="457200" lvl="1" indent="0">
              <a:buNone/>
            </a:pPr>
            <a:r>
              <a:rPr lang="en-US" sz="1800" dirty="0">
                <a:solidFill>
                  <a:schemeClr val="tx1"/>
                </a:solidFill>
                <a:latin typeface="Arial" panose="020B0604020202020204" pitchFamily="34" charset="0"/>
                <a:cs typeface="Arial" panose="020B0604020202020204" pitchFamily="34" charset="0"/>
              </a:rPr>
              <a:t>Ex. If Parent apply for a $10,000 Plus Loan for the year, $9,577 will be applied to the Student account (Fee is $423)- $4,789 applied to fall and $4,788 applied to spring</a:t>
            </a:r>
          </a:p>
          <a:p>
            <a:pPr lvl="1"/>
            <a:r>
              <a:rPr lang="en-US" sz="2200" dirty="0">
                <a:solidFill>
                  <a:schemeClr val="tx1"/>
                </a:solidFill>
                <a:latin typeface="Arial" panose="020B0604020202020204" pitchFamily="34" charset="0"/>
                <a:cs typeface="Arial" panose="020B0604020202020204" pitchFamily="34" charset="0"/>
              </a:rPr>
              <a:t>If denied, student is eligible for additional unsubsidized loan money</a:t>
            </a:r>
          </a:p>
          <a:p>
            <a:pPr lvl="1"/>
            <a:r>
              <a:rPr lang="en-US" sz="2100" b="1" i="1" u="sng" dirty="0">
                <a:solidFill>
                  <a:schemeClr val="tx1"/>
                </a:solidFill>
                <a:latin typeface="Arial" panose="020B0604020202020204" pitchFamily="34" charset="0"/>
                <a:cs typeface="Arial" panose="020B0604020202020204" pitchFamily="34" charset="0"/>
              </a:rPr>
              <a:t>New Federal Regulation Beginning July 1, 2026: </a:t>
            </a:r>
            <a:r>
              <a:rPr lang="en-US" sz="2100" dirty="0">
                <a:solidFill>
                  <a:schemeClr val="tx1"/>
                </a:solidFill>
                <a:latin typeface="Arial" panose="020B0604020202020204" pitchFamily="34" charset="0"/>
                <a:cs typeface="Arial" panose="020B0604020202020204" pitchFamily="34" charset="0"/>
              </a:rPr>
              <a:t>Parents can borrow up to $20,000 per year for each child enrolled in college. There is a lifetime limit of $65,000 per child.</a:t>
            </a:r>
          </a:p>
          <a:p>
            <a:endParaRPr lang="en-US" dirty="0">
              <a:latin typeface="Arial" panose="020B0604020202020204" pitchFamily="34" charset="0"/>
              <a:cs typeface="Arial" panose="020B0604020202020204" pitchFamily="34" charset="0"/>
            </a:endParaRPr>
          </a:p>
        </p:txBody>
      </p:sp>
      <p:sp>
        <p:nvSpPr>
          <p:cNvPr id="4" name="Content Placeholder 3"/>
          <p:cNvSpPr>
            <a:spLocks noGrp="1"/>
          </p:cNvSpPr>
          <p:nvPr>
            <p:ph sz="half" idx="2"/>
          </p:nvPr>
        </p:nvSpPr>
        <p:spPr>
          <a:xfrm>
            <a:off x="6367245" y="1546701"/>
            <a:ext cx="5147422" cy="4669042"/>
          </a:xfrm>
        </p:spPr>
        <p:txBody>
          <a:bodyPr>
            <a:normAutofit/>
          </a:bodyPr>
          <a:lstStyle/>
          <a:p>
            <a:r>
              <a:rPr lang="en-US" b="1" u="sng" dirty="0">
                <a:solidFill>
                  <a:schemeClr val="tx1"/>
                </a:solidFill>
                <a:latin typeface="Arial" panose="020B0604020202020204" pitchFamily="34" charset="0"/>
                <a:cs typeface="Arial" panose="020B0604020202020204" pitchFamily="34" charset="0"/>
              </a:rPr>
              <a:t>Alternative or Private Loan:</a:t>
            </a:r>
            <a:endParaRPr lang="en-US" sz="2200" dirty="0">
              <a:solidFill>
                <a:schemeClr val="tx1"/>
              </a:solidFill>
              <a:latin typeface="Arial" panose="020B0604020202020204" pitchFamily="34" charset="0"/>
              <a:cs typeface="Arial" panose="020B0604020202020204" pitchFamily="34" charset="0"/>
            </a:endParaRPr>
          </a:p>
          <a:p>
            <a:pPr lvl="1"/>
            <a:r>
              <a:rPr lang="en-US" sz="2200" dirty="0">
                <a:solidFill>
                  <a:schemeClr val="tx1"/>
                </a:solidFill>
                <a:latin typeface="Arial" panose="020B0604020202020204" pitchFamily="34" charset="0"/>
                <a:cs typeface="Arial" panose="020B0604020202020204" pitchFamily="34" charset="0"/>
              </a:rPr>
              <a:t>Student is the borrower with creditworthy co-signer</a:t>
            </a:r>
          </a:p>
          <a:p>
            <a:pPr lvl="1"/>
            <a:r>
              <a:rPr lang="en-US" sz="2200" dirty="0">
                <a:solidFill>
                  <a:schemeClr val="tx1"/>
                </a:solidFill>
                <a:latin typeface="Arial" panose="020B0604020202020204" pitchFamily="34" charset="0"/>
                <a:cs typeface="Arial" panose="020B0604020202020204" pitchFamily="34" charset="0"/>
              </a:rPr>
              <a:t>Parent options available</a:t>
            </a:r>
          </a:p>
          <a:p>
            <a:pPr lvl="1"/>
            <a:r>
              <a:rPr lang="en-US" sz="2200" dirty="0">
                <a:solidFill>
                  <a:schemeClr val="tx1"/>
                </a:solidFill>
                <a:latin typeface="Arial" panose="020B0604020202020204" pitchFamily="34" charset="0"/>
                <a:cs typeface="Arial" panose="020B0604020202020204" pitchFamily="34" charset="0"/>
              </a:rPr>
              <a:t>List of preferred lenders on Misericordia Financial Aid website under “Loans”</a:t>
            </a:r>
          </a:p>
          <a:p>
            <a:pPr lvl="1"/>
            <a:r>
              <a:rPr lang="en-US" sz="2200" dirty="0">
                <a:solidFill>
                  <a:schemeClr val="tx1"/>
                </a:solidFill>
                <a:latin typeface="Arial" panose="020B0604020202020204" pitchFamily="34" charset="0"/>
                <a:cs typeface="Arial" panose="020B0604020202020204" pitchFamily="34" charset="0"/>
              </a:rPr>
              <a:t>Most lenders will send funds directly to MU</a:t>
            </a:r>
          </a:p>
          <a:p>
            <a:pPr marL="457200" lvl="1" indent="0">
              <a:buNone/>
            </a:pPr>
            <a:r>
              <a:rPr lang="en-US" sz="2100" dirty="0">
                <a:latin typeface="Arial" panose="020B0604020202020204" pitchFamily="34" charset="0"/>
                <a:cs typeface="Arial" panose="020B0604020202020204" pitchFamily="34" charset="0"/>
              </a:rPr>
              <a:t> </a:t>
            </a:r>
          </a:p>
          <a:p>
            <a:pPr lvl="1"/>
            <a:endParaRPr lang="en-US" dirty="0">
              <a:latin typeface="Arial" panose="020B0604020202020204" pitchFamily="34" charset="0"/>
              <a:cs typeface="Arial" panose="020B0604020202020204" pitchFamily="34" charset="0"/>
            </a:endParaRPr>
          </a:p>
        </p:txBody>
      </p:sp>
      <p:sp>
        <p:nvSpPr>
          <p:cNvPr id="6" name="Title 1"/>
          <p:cNvSpPr txBox="1">
            <a:spLocks/>
          </p:cNvSpPr>
          <p:nvPr/>
        </p:nvSpPr>
        <p:spPr>
          <a:xfrm>
            <a:off x="620114" y="501797"/>
            <a:ext cx="10586602" cy="104490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500" b="1" dirty="0">
                <a:latin typeface="Arial" panose="020B0604020202020204" pitchFamily="34" charset="0"/>
                <a:cs typeface="Arial" panose="020B0604020202020204" pitchFamily="34" charset="0"/>
              </a:rPr>
              <a:t>Loan Options</a:t>
            </a:r>
          </a:p>
        </p:txBody>
      </p:sp>
      <p:pic>
        <p:nvPicPr>
          <p:cNvPr id="2052" name="Picture 4" descr="Free Loan Cliparts, Download Free Clip Art, Free Clip Art on Clipart Library">
            <a:extLst>
              <a:ext uri="{FF2B5EF4-FFF2-40B4-BE49-F238E27FC236}">
                <a16:creationId xmlns:a16="http://schemas.microsoft.com/office/drawing/2014/main" id="{66F31924-C0A9-4A53-96A7-4674E80525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777055">
            <a:off x="8180612" y="4599769"/>
            <a:ext cx="2143125" cy="205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374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35603-CB44-4D78-8200-C814E7415D71}"/>
              </a:ext>
            </a:extLst>
          </p:cNvPr>
          <p:cNvSpPr>
            <a:spLocks noGrp="1"/>
          </p:cNvSpPr>
          <p:nvPr>
            <p:ph type="title"/>
          </p:nvPr>
        </p:nvSpPr>
        <p:spPr>
          <a:xfrm>
            <a:off x="761999" y="278373"/>
            <a:ext cx="10456333" cy="1051560"/>
          </a:xfrm>
        </p:spPr>
        <p:txBody>
          <a:bodyPr>
            <a:normAutofit fontScale="90000"/>
          </a:bodyPr>
          <a:lstStyle/>
          <a:p>
            <a:pPr algn="ctr"/>
            <a:r>
              <a:rPr lang="en-US" b="1" dirty="0">
                <a:latin typeface="Arial" panose="020B0604020202020204" pitchFamily="34" charset="0"/>
                <a:cs typeface="Arial" panose="020B0604020202020204" pitchFamily="34" charset="0"/>
              </a:rPr>
              <a:t>Important Financial Aid Dates 2026-2027</a:t>
            </a:r>
          </a:p>
        </p:txBody>
      </p:sp>
      <p:sp>
        <p:nvSpPr>
          <p:cNvPr id="3" name="Content Placeholder 2">
            <a:extLst>
              <a:ext uri="{FF2B5EF4-FFF2-40B4-BE49-F238E27FC236}">
                <a16:creationId xmlns:a16="http://schemas.microsoft.com/office/drawing/2014/main" id="{A819D7E9-CE1F-466A-A2B6-651DC659B26B}"/>
              </a:ext>
            </a:extLst>
          </p:cNvPr>
          <p:cNvSpPr>
            <a:spLocks noGrp="1"/>
          </p:cNvSpPr>
          <p:nvPr>
            <p:ph idx="1"/>
          </p:nvPr>
        </p:nvSpPr>
        <p:spPr>
          <a:xfrm>
            <a:off x="1158241" y="1274323"/>
            <a:ext cx="9797626" cy="5101309"/>
          </a:xfrm>
        </p:spPr>
        <p:txBody>
          <a:bodyPr>
            <a:noAutofit/>
          </a:bodyPr>
          <a:lstStyle/>
          <a:p>
            <a:pPr marL="45720" indent="0">
              <a:lnSpc>
                <a:spcPct val="80000"/>
              </a:lnSpc>
              <a:buNone/>
            </a:pPr>
            <a:r>
              <a:rPr lang="en-US" sz="1700" b="1" dirty="0">
                <a:solidFill>
                  <a:schemeClr val="tx1"/>
                </a:solidFill>
                <a:latin typeface="Arial" panose="020B0604020202020204" pitchFamily="34" charset="0"/>
                <a:cs typeface="Arial" panose="020B0604020202020204" pitchFamily="34" charset="0"/>
              </a:rPr>
              <a:t>May 1, 2026</a:t>
            </a:r>
          </a:p>
          <a:p>
            <a:pPr lvl="1">
              <a:lnSpc>
                <a:spcPct val="80000"/>
              </a:lnSpc>
              <a:buFont typeface="Wingdings" panose="05000000000000000000" pitchFamily="2" charset="2"/>
              <a:buChar char="Ø"/>
            </a:pPr>
            <a:r>
              <a:rPr lang="en-US" sz="1700" dirty="0">
                <a:solidFill>
                  <a:schemeClr val="tx1"/>
                </a:solidFill>
                <a:latin typeface="Arial" panose="020B0604020202020204" pitchFamily="34" charset="0"/>
                <a:cs typeface="Arial" panose="020B0604020202020204" pitchFamily="34" charset="0"/>
              </a:rPr>
              <a:t>FAFSA Deadline for PA State Grant Eligibility</a:t>
            </a:r>
          </a:p>
          <a:p>
            <a:pPr marL="45720" indent="0">
              <a:lnSpc>
                <a:spcPct val="80000"/>
              </a:lnSpc>
              <a:buNone/>
            </a:pPr>
            <a:r>
              <a:rPr lang="en-US" sz="1700" b="1" dirty="0">
                <a:solidFill>
                  <a:schemeClr val="tx1"/>
                </a:solidFill>
                <a:latin typeface="Arial" panose="020B0604020202020204" pitchFamily="34" charset="0"/>
                <a:cs typeface="Arial" panose="020B0604020202020204" pitchFamily="34" charset="0"/>
              </a:rPr>
              <a:t>Beginning May 1, 2026</a:t>
            </a:r>
            <a:endParaRPr lang="en-US" sz="1700" b="1" baseline="30000" dirty="0">
              <a:solidFill>
                <a:schemeClr val="tx1"/>
              </a:solidFill>
              <a:latin typeface="Arial" panose="020B0604020202020204" pitchFamily="34" charset="0"/>
              <a:cs typeface="Arial" panose="020B0604020202020204" pitchFamily="34" charset="0"/>
            </a:endParaRPr>
          </a:p>
          <a:p>
            <a:pPr lvl="1">
              <a:lnSpc>
                <a:spcPct val="80000"/>
              </a:lnSpc>
              <a:buFont typeface="Wingdings" panose="05000000000000000000" pitchFamily="2" charset="2"/>
              <a:buChar char="Ø"/>
            </a:pPr>
            <a:r>
              <a:rPr lang="en-US" sz="1700" dirty="0">
                <a:solidFill>
                  <a:schemeClr val="tx1"/>
                </a:solidFill>
                <a:latin typeface="Arial" panose="020B0604020202020204" pitchFamily="34" charset="0"/>
                <a:cs typeface="Arial" panose="020B0604020202020204" pitchFamily="34" charset="0"/>
              </a:rPr>
              <a:t>Students complete Entrance Counseling and MPN for federal loans</a:t>
            </a:r>
          </a:p>
          <a:p>
            <a:pPr lvl="1">
              <a:lnSpc>
                <a:spcPct val="80000"/>
              </a:lnSpc>
              <a:buFont typeface="Wingdings" panose="05000000000000000000" pitchFamily="2" charset="2"/>
              <a:buChar char="Ø"/>
            </a:pPr>
            <a:r>
              <a:rPr lang="en-US" sz="1700" dirty="0">
                <a:solidFill>
                  <a:schemeClr val="tx1"/>
                </a:solidFill>
                <a:latin typeface="Arial" panose="020B0604020202020204" pitchFamily="34" charset="0"/>
                <a:cs typeface="Arial" panose="020B0604020202020204" pitchFamily="34" charset="0"/>
              </a:rPr>
              <a:t>Parents can apply for a Direct Plus Loan, if needed</a:t>
            </a:r>
          </a:p>
          <a:p>
            <a:pPr lvl="1">
              <a:lnSpc>
                <a:spcPct val="80000"/>
              </a:lnSpc>
              <a:buFont typeface="Wingdings" panose="05000000000000000000" pitchFamily="2" charset="2"/>
              <a:buChar char="Ø"/>
            </a:pPr>
            <a:r>
              <a:rPr lang="en-US" sz="1700" dirty="0">
                <a:solidFill>
                  <a:schemeClr val="tx1"/>
                </a:solidFill>
                <a:latin typeface="Arial" panose="020B0604020202020204" pitchFamily="34" charset="0"/>
                <a:cs typeface="Arial" panose="020B0604020202020204" pitchFamily="34" charset="0"/>
              </a:rPr>
              <a:t>Students/Families can apply for an alternative loan, if needed</a:t>
            </a:r>
          </a:p>
          <a:p>
            <a:pPr marL="45720" indent="0">
              <a:lnSpc>
                <a:spcPct val="80000"/>
              </a:lnSpc>
              <a:buNone/>
            </a:pPr>
            <a:r>
              <a:rPr lang="en-US" sz="1700" b="1" dirty="0">
                <a:solidFill>
                  <a:schemeClr val="tx1"/>
                </a:solidFill>
                <a:latin typeface="Arial" panose="020B0604020202020204" pitchFamily="34" charset="0"/>
                <a:cs typeface="Arial" panose="020B0604020202020204" pitchFamily="34" charset="0"/>
              </a:rPr>
              <a:t>July 5, 2026</a:t>
            </a:r>
          </a:p>
          <a:p>
            <a:pPr lvl="1">
              <a:lnSpc>
                <a:spcPct val="80000"/>
              </a:lnSpc>
              <a:buFont typeface="Wingdings" panose="05000000000000000000" pitchFamily="2" charset="2"/>
              <a:buChar char="Ø"/>
            </a:pPr>
            <a:r>
              <a:rPr lang="en-US" sz="1700" dirty="0">
                <a:solidFill>
                  <a:schemeClr val="tx1"/>
                </a:solidFill>
                <a:latin typeface="Arial" panose="020B0604020202020204" pitchFamily="34" charset="0"/>
                <a:cs typeface="Arial" panose="020B0604020202020204" pitchFamily="34" charset="0"/>
              </a:rPr>
              <a:t>Fall 2026 Payment Plan First Payment</a:t>
            </a:r>
          </a:p>
          <a:p>
            <a:pPr lvl="2">
              <a:lnSpc>
                <a:spcPct val="80000"/>
              </a:lnSpc>
              <a:buFont typeface="Wingdings" panose="05000000000000000000" pitchFamily="2" charset="2"/>
              <a:buChar char="Ø"/>
            </a:pPr>
            <a:r>
              <a:rPr lang="en-US" sz="1500" dirty="0">
                <a:solidFill>
                  <a:schemeClr val="tx1"/>
                </a:solidFill>
                <a:latin typeface="Arial" panose="020B0604020202020204" pitchFamily="34" charset="0"/>
                <a:cs typeface="Arial" panose="020B0604020202020204" pitchFamily="34" charset="0"/>
              </a:rPr>
              <a:t>Can begin to sign up May 15</a:t>
            </a:r>
            <a:r>
              <a:rPr lang="en-US" sz="1500" baseline="30000" dirty="0">
                <a:solidFill>
                  <a:schemeClr val="tx1"/>
                </a:solidFill>
                <a:latin typeface="Arial" panose="020B0604020202020204" pitchFamily="34" charset="0"/>
                <a:cs typeface="Arial" panose="020B0604020202020204" pitchFamily="34" charset="0"/>
              </a:rPr>
              <a:t>th</a:t>
            </a:r>
            <a:endParaRPr lang="en-US" sz="1500" dirty="0">
              <a:solidFill>
                <a:schemeClr val="tx1"/>
              </a:solidFill>
              <a:latin typeface="Arial" panose="020B0604020202020204" pitchFamily="34" charset="0"/>
              <a:cs typeface="Arial" panose="020B0604020202020204" pitchFamily="34" charset="0"/>
            </a:endParaRPr>
          </a:p>
          <a:p>
            <a:pPr marL="45720" indent="0">
              <a:lnSpc>
                <a:spcPct val="80000"/>
              </a:lnSpc>
              <a:buNone/>
            </a:pPr>
            <a:r>
              <a:rPr lang="en-US" sz="1700" b="1" dirty="0">
                <a:solidFill>
                  <a:schemeClr val="tx1"/>
                </a:solidFill>
                <a:latin typeface="Arial" panose="020B0604020202020204" pitchFamily="34" charset="0"/>
                <a:cs typeface="Arial" panose="020B0604020202020204" pitchFamily="34" charset="0"/>
              </a:rPr>
              <a:t>August 24, 2026</a:t>
            </a:r>
          </a:p>
          <a:p>
            <a:pPr lvl="1">
              <a:lnSpc>
                <a:spcPct val="80000"/>
              </a:lnSpc>
              <a:buFont typeface="Wingdings" panose="05000000000000000000" pitchFamily="2" charset="2"/>
              <a:buChar char="Ø"/>
            </a:pPr>
            <a:r>
              <a:rPr lang="en-US" sz="1700" dirty="0">
                <a:solidFill>
                  <a:schemeClr val="tx1"/>
                </a:solidFill>
                <a:latin typeface="Arial" panose="020B0604020202020204" pitchFamily="34" charset="0"/>
                <a:cs typeface="Arial" panose="020B0604020202020204" pitchFamily="34" charset="0"/>
              </a:rPr>
              <a:t>Fall Tuition Bills Due</a:t>
            </a:r>
          </a:p>
          <a:p>
            <a:pPr marL="45720" indent="0">
              <a:lnSpc>
                <a:spcPct val="80000"/>
              </a:lnSpc>
              <a:buNone/>
            </a:pPr>
            <a:r>
              <a:rPr lang="en-US" sz="1700" b="1" dirty="0">
                <a:solidFill>
                  <a:schemeClr val="tx1"/>
                </a:solidFill>
                <a:latin typeface="Arial" panose="020B0604020202020204" pitchFamily="34" charset="0"/>
                <a:cs typeface="Arial" panose="020B0604020202020204" pitchFamily="34" charset="0"/>
              </a:rPr>
              <a:t>December 5, 2026</a:t>
            </a:r>
          </a:p>
          <a:p>
            <a:pPr lvl="1">
              <a:lnSpc>
                <a:spcPct val="80000"/>
              </a:lnSpc>
              <a:spcAft>
                <a:spcPts val="0"/>
              </a:spcAft>
              <a:buFont typeface="Wingdings" panose="05000000000000000000" pitchFamily="2" charset="2"/>
              <a:buChar char="Ø"/>
            </a:pPr>
            <a:r>
              <a:rPr lang="en-US" sz="1700" dirty="0">
                <a:solidFill>
                  <a:schemeClr val="tx1"/>
                </a:solidFill>
                <a:latin typeface="Arial" panose="020B0604020202020204" pitchFamily="34" charset="0"/>
                <a:cs typeface="Arial" panose="020B0604020202020204" pitchFamily="34" charset="0"/>
              </a:rPr>
              <a:t>Spring 2027 Payment Plan First Payment</a:t>
            </a:r>
          </a:p>
          <a:p>
            <a:pPr lvl="2">
              <a:lnSpc>
                <a:spcPct val="80000"/>
              </a:lnSpc>
              <a:spcAft>
                <a:spcPts val="0"/>
              </a:spcAft>
              <a:buFont typeface="Wingdings" panose="05000000000000000000" pitchFamily="2" charset="2"/>
              <a:buChar char="Ø"/>
            </a:pPr>
            <a:r>
              <a:rPr lang="en-US" sz="1500" dirty="0">
                <a:solidFill>
                  <a:schemeClr val="tx1"/>
                </a:solidFill>
                <a:latin typeface="Arial" panose="020B0604020202020204" pitchFamily="34" charset="0"/>
                <a:cs typeface="Arial" panose="020B0604020202020204" pitchFamily="34" charset="0"/>
              </a:rPr>
              <a:t>Can begin to sign up November 15</a:t>
            </a:r>
            <a:r>
              <a:rPr lang="en-US" sz="1500" baseline="30000" dirty="0">
                <a:solidFill>
                  <a:schemeClr val="tx1"/>
                </a:solidFill>
                <a:latin typeface="Arial" panose="020B0604020202020204" pitchFamily="34" charset="0"/>
                <a:cs typeface="Arial" panose="020B0604020202020204" pitchFamily="34" charset="0"/>
              </a:rPr>
              <a:t>th</a:t>
            </a:r>
            <a:r>
              <a:rPr lang="en-US" sz="1500" dirty="0">
                <a:solidFill>
                  <a:schemeClr val="tx1"/>
                </a:solidFill>
                <a:latin typeface="Arial" panose="020B0604020202020204" pitchFamily="34" charset="0"/>
                <a:cs typeface="Arial" panose="020B0604020202020204" pitchFamily="34" charset="0"/>
              </a:rPr>
              <a:t> </a:t>
            </a:r>
          </a:p>
          <a:p>
            <a:pPr marL="45720" indent="0">
              <a:lnSpc>
                <a:spcPct val="80000"/>
              </a:lnSpc>
              <a:buNone/>
            </a:pPr>
            <a:r>
              <a:rPr lang="en-US" sz="1700" b="1" dirty="0">
                <a:solidFill>
                  <a:schemeClr val="tx1"/>
                </a:solidFill>
                <a:latin typeface="Arial" panose="020B0604020202020204" pitchFamily="34" charset="0"/>
                <a:cs typeface="Arial" panose="020B0604020202020204" pitchFamily="34" charset="0"/>
              </a:rPr>
              <a:t>January 12, 2027</a:t>
            </a:r>
          </a:p>
          <a:p>
            <a:pPr lvl="1">
              <a:lnSpc>
                <a:spcPct val="80000"/>
              </a:lnSpc>
              <a:spcAft>
                <a:spcPts val="0"/>
              </a:spcAft>
              <a:buFont typeface="Wingdings" panose="05000000000000000000" pitchFamily="2" charset="2"/>
              <a:buChar char="Ø"/>
            </a:pPr>
            <a:r>
              <a:rPr lang="en-US" sz="1700" dirty="0">
                <a:solidFill>
                  <a:schemeClr val="tx1"/>
                </a:solidFill>
                <a:latin typeface="Arial" panose="020B0604020202020204" pitchFamily="34" charset="0"/>
                <a:cs typeface="Arial" panose="020B0604020202020204" pitchFamily="34" charset="0"/>
              </a:rPr>
              <a:t>Spring Tuition Bills Due</a:t>
            </a:r>
          </a:p>
        </p:txBody>
      </p:sp>
      <p:pic>
        <p:nvPicPr>
          <p:cNvPr id="5" name="Picture 4">
            <a:extLst>
              <a:ext uri="{FF2B5EF4-FFF2-40B4-BE49-F238E27FC236}">
                <a16:creationId xmlns:a16="http://schemas.microsoft.com/office/drawing/2014/main" id="{70B4E0BD-E0ED-4C46-8340-94BDB338FEF5}"/>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636573" y="3282919"/>
            <a:ext cx="3000375" cy="3000375"/>
          </a:xfrm>
          <a:prstGeom prst="rect">
            <a:avLst/>
          </a:prstGeom>
        </p:spPr>
      </p:pic>
    </p:spTree>
    <p:extLst>
      <p:ext uri="{BB962C8B-B14F-4D97-AF65-F5344CB8AC3E}">
        <p14:creationId xmlns:p14="http://schemas.microsoft.com/office/powerpoint/2010/main" val="1959342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8149" y="336332"/>
            <a:ext cx="6206942" cy="1012966"/>
          </a:xfrm>
        </p:spPr>
        <p:txBody>
          <a:bodyPr>
            <a:normAutofit/>
          </a:bodyPr>
          <a:lstStyle/>
          <a:p>
            <a:pPr algn="ctr"/>
            <a:r>
              <a:rPr lang="en-US" sz="4500" b="1" dirty="0">
                <a:latin typeface="Arial" panose="020B0604020202020204" pitchFamily="34" charset="0"/>
                <a:cs typeface="Arial" panose="020B0604020202020204" pitchFamily="34" charset="0"/>
              </a:rPr>
              <a:t>Helpful Links</a:t>
            </a:r>
          </a:p>
        </p:txBody>
      </p:sp>
      <p:sp>
        <p:nvSpPr>
          <p:cNvPr id="3" name="Content Placeholder 2"/>
          <p:cNvSpPr>
            <a:spLocks noGrp="1"/>
          </p:cNvSpPr>
          <p:nvPr>
            <p:ph idx="1"/>
          </p:nvPr>
        </p:nvSpPr>
        <p:spPr>
          <a:xfrm>
            <a:off x="677331" y="1349298"/>
            <a:ext cx="5681135" cy="5274785"/>
          </a:xfrm>
        </p:spPr>
        <p:txBody>
          <a:bodyPr>
            <a:normAutofit fontScale="85000" lnSpcReduction="20000"/>
          </a:bodyPr>
          <a:lstStyle/>
          <a:p>
            <a:r>
              <a:rPr lang="en-US" sz="2500" dirty="0">
                <a:solidFill>
                  <a:schemeClr val="tx1"/>
                </a:solidFill>
                <a:latin typeface="Arial" panose="020B0604020202020204" pitchFamily="34" charset="0"/>
                <a:cs typeface="Arial" panose="020B0604020202020204" pitchFamily="34" charset="0"/>
                <a:hlinkClick r:id="rId2"/>
              </a:rPr>
              <a:t>www.Misericordia.edu/financialaid</a:t>
            </a:r>
            <a:r>
              <a:rPr lang="en-US" sz="2500" dirty="0">
                <a:solidFill>
                  <a:schemeClr val="tx1"/>
                </a:solidFill>
                <a:latin typeface="Arial" panose="020B0604020202020204" pitchFamily="34" charset="0"/>
                <a:cs typeface="Arial" panose="020B0604020202020204" pitchFamily="34" charset="0"/>
              </a:rPr>
              <a:t> </a:t>
            </a:r>
          </a:p>
          <a:p>
            <a:pPr lvl="1"/>
            <a:r>
              <a:rPr lang="en-US" sz="2500" dirty="0">
                <a:solidFill>
                  <a:schemeClr val="tx1"/>
                </a:solidFill>
                <a:latin typeface="Arial" panose="020B0604020202020204" pitchFamily="34" charset="0"/>
                <a:cs typeface="Arial" panose="020B0604020202020204" pitchFamily="34" charset="0"/>
              </a:rPr>
              <a:t>Guide to Financing your Misericordia Education</a:t>
            </a:r>
          </a:p>
          <a:p>
            <a:pPr lvl="1"/>
            <a:r>
              <a:rPr lang="en-US" sz="2500" dirty="0">
                <a:solidFill>
                  <a:schemeClr val="tx1"/>
                </a:solidFill>
                <a:latin typeface="Arial" panose="020B0604020202020204" pitchFamily="34" charset="0"/>
                <a:cs typeface="Arial" panose="020B0604020202020204" pitchFamily="34" charset="0"/>
              </a:rPr>
              <a:t>Scholarships and Grants</a:t>
            </a:r>
          </a:p>
          <a:p>
            <a:pPr lvl="1"/>
            <a:r>
              <a:rPr lang="en-US" sz="2500" dirty="0">
                <a:solidFill>
                  <a:schemeClr val="tx1"/>
                </a:solidFill>
                <a:latin typeface="Arial" panose="020B0604020202020204" pitchFamily="34" charset="0"/>
                <a:cs typeface="Arial" panose="020B0604020202020204" pitchFamily="34" charset="0"/>
              </a:rPr>
              <a:t>Loan Options</a:t>
            </a:r>
          </a:p>
          <a:p>
            <a:pPr lvl="1"/>
            <a:r>
              <a:rPr lang="en-US" sz="2500" dirty="0">
                <a:solidFill>
                  <a:schemeClr val="tx1"/>
                </a:solidFill>
                <a:latin typeface="Arial" panose="020B0604020202020204" pitchFamily="34" charset="0"/>
                <a:cs typeface="Arial" panose="020B0604020202020204" pitchFamily="34" charset="0"/>
              </a:rPr>
              <a:t>Payment Options</a:t>
            </a:r>
          </a:p>
          <a:p>
            <a:pPr lvl="1"/>
            <a:r>
              <a:rPr lang="en-US" sz="2500" dirty="0">
                <a:solidFill>
                  <a:schemeClr val="tx1"/>
                </a:solidFill>
                <a:latin typeface="Arial" panose="020B0604020202020204" pitchFamily="34" charset="0"/>
                <a:cs typeface="Arial" panose="020B0604020202020204" pitchFamily="34" charset="0"/>
              </a:rPr>
              <a:t>Financial Literacy</a:t>
            </a:r>
          </a:p>
          <a:p>
            <a:pPr lvl="1"/>
            <a:endParaRPr lang="en-US" sz="2500" b="1" dirty="0">
              <a:solidFill>
                <a:schemeClr val="tx1"/>
              </a:solidFill>
              <a:latin typeface="Arial" panose="020B0604020202020204" pitchFamily="34" charset="0"/>
              <a:cs typeface="Arial" panose="020B0604020202020204" pitchFamily="34" charset="0"/>
            </a:endParaRPr>
          </a:p>
          <a:p>
            <a:pPr lvl="1"/>
            <a:r>
              <a:rPr lang="en-US" sz="2500" b="1" dirty="0">
                <a:solidFill>
                  <a:schemeClr val="tx1"/>
                </a:solidFill>
                <a:latin typeface="Arial" panose="020B0604020202020204" pitchFamily="34" charset="0"/>
                <a:cs typeface="Arial" panose="020B0604020202020204" pitchFamily="34" charset="0"/>
              </a:rPr>
              <a:t>Studentaid.gov</a:t>
            </a:r>
          </a:p>
          <a:p>
            <a:pPr lvl="2"/>
            <a:r>
              <a:rPr lang="en-US" sz="2300" dirty="0">
                <a:solidFill>
                  <a:schemeClr val="tx1"/>
                </a:solidFill>
                <a:latin typeface="Arial" panose="020B0604020202020204" pitchFamily="34" charset="0"/>
                <a:cs typeface="Arial" panose="020B0604020202020204" pitchFamily="34" charset="0"/>
              </a:rPr>
              <a:t>To complete the FAFSA</a:t>
            </a:r>
          </a:p>
          <a:p>
            <a:pPr lvl="2"/>
            <a:r>
              <a:rPr lang="en-US" sz="2300" dirty="0">
                <a:solidFill>
                  <a:schemeClr val="tx1"/>
                </a:solidFill>
                <a:latin typeface="Arial" panose="020B0604020202020204" pitchFamily="34" charset="0"/>
                <a:cs typeface="Arial" panose="020B0604020202020204" pitchFamily="34" charset="0"/>
              </a:rPr>
              <a:t>To complete Federal Loan Entrance Counseling</a:t>
            </a:r>
          </a:p>
          <a:p>
            <a:pPr lvl="2"/>
            <a:r>
              <a:rPr lang="en-US" sz="2300" dirty="0">
                <a:solidFill>
                  <a:schemeClr val="tx1"/>
                </a:solidFill>
                <a:latin typeface="Arial" panose="020B0604020202020204" pitchFamily="34" charset="0"/>
                <a:cs typeface="Arial" panose="020B0604020202020204" pitchFamily="34" charset="0"/>
              </a:rPr>
              <a:t>To complete Federal Loan Master Promissory Note</a:t>
            </a:r>
          </a:p>
          <a:p>
            <a:pPr lvl="1"/>
            <a:endParaRPr lang="en-US" sz="2500" b="1" dirty="0">
              <a:solidFill>
                <a:schemeClr val="tx1"/>
              </a:solidFill>
              <a:latin typeface="Arial" panose="020B0604020202020204" pitchFamily="34" charset="0"/>
              <a:cs typeface="Arial" panose="020B0604020202020204" pitchFamily="34" charset="0"/>
            </a:endParaRPr>
          </a:p>
          <a:p>
            <a:pPr lvl="1"/>
            <a:r>
              <a:rPr lang="en-US" sz="2500" b="1" dirty="0">
                <a:solidFill>
                  <a:schemeClr val="tx1"/>
                </a:solidFill>
                <a:latin typeface="Arial" panose="020B0604020202020204" pitchFamily="34" charset="0"/>
                <a:cs typeface="Arial" panose="020B0604020202020204" pitchFamily="34" charset="0"/>
              </a:rPr>
              <a:t>Grantus.pheaa.org (PA Residents)</a:t>
            </a:r>
          </a:p>
          <a:p>
            <a:pPr lvl="2"/>
            <a:r>
              <a:rPr lang="en-US" sz="2300" dirty="0">
                <a:solidFill>
                  <a:schemeClr val="tx1"/>
                </a:solidFill>
                <a:latin typeface="Arial" panose="020B0604020202020204" pitchFamily="34" charset="0"/>
                <a:cs typeface="Arial" panose="020B0604020202020204" pitchFamily="34" charset="0"/>
              </a:rPr>
              <a:t>Will need to create account to view information, finish application, or complete validation.</a:t>
            </a:r>
          </a:p>
        </p:txBody>
      </p:sp>
      <p:pic>
        <p:nvPicPr>
          <p:cNvPr id="7" name="Picture 6">
            <a:extLst>
              <a:ext uri="{FF2B5EF4-FFF2-40B4-BE49-F238E27FC236}">
                <a16:creationId xmlns:a16="http://schemas.microsoft.com/office/drawing/2014/main" id="{9793DAAD-FB65-40ED-8850-FD6AC67D0D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4995" y="1298497"/>
            <a:ext cx="4206240" cy="4206240"/>
          </a:xfrm>
          <a:prstGeom prst="rect">
            <a:avLst/>
          </a:prstGeom>
        </p:spPr>
      </p:pic>
    </p:spTree>
    <p:extLst>
      <p:ext uri="{BB962C8B-B14F-4D97-AF65-F5344CB8AC3E}">
        <p14:creationId xmlns:p14="http://schemas.microsoft.com/office/powerpoint/2010/main" val="4251222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DA7C-01C0-4FC0-A77B-290351743491}"/>
              </a:ext>
            </a:extLst>
          </p:cNvPr>
          <p:cNvSpPr>
            <a:spLocks noGrp="1"/>
          </p:cNvSpPr>
          <p:nvPr>
            <p:ph type="title"/>
          </p:nvPr>
        </p:nvSpPr>
        <p:spPr>
          <a:xfrm>
            <a:off x="5136199" y="420665"/>
            <a:ext cx="6352162" cy="1193182"/>
          </a:xfrm>
        </p:spPr>
        <p:txBody>
          <a:bodyPr>
            <a:noAutofit/>
          </a:bodyPr>
          <a:lstStyle/>
          <a:p>
            <a:pPr marL="45720" algn="ctr"/>
            <a:r>
              <a:rPr lang="en-US" sz="4500" b="1" dirty="0">
                <a:solidFill>
                  <a:srgbClr val="0F6FC6"/>
                </a:solidFill>
                <a:latin typeface="Arial" panose="020B0604020202020204" pitchFamily="34" charset="0"/>
                <a:cs typeface="Arial" panose="020B0604020202020204" pitchFamily="34" charset="0"/>
              </a:rPr>
              <a:t>Students and Families</a:t>
            </a:r>
          </a:p>
        </p:txBody>
      </p:sp>
      <p:sp>
        <p:nvSpPr>
          <p:cNvPr id="3" name="Content Placeholder 2">
            <a:extLst>
              <a:ext uri="{FF2B5EF4-FFF2-40B4-BE49-F238E27FC236}">
                <a16:creationId xmlns:a16="http://schemas.microsoft.com/office/drawing/2014/main" id="{B813D8F5-2AD3-4C30-80D6-8E530489B693}"/>
              </a:ext>
            </a:extLst>
          </p:cNvPr>
          <p:cNvSpPr>
            <a:spLocks noGrp="1"/>
          </p:cNvSpPr>
          <p:nvPr>
            <p:ph idx="1"/>
          </p:nvPr>
        </p:nvSpPr>
        <p:spPr>
          <a:xfrm>
            <a:off x="1264604" y="1733895"/>
            <a:ext cx="9688749" cy="4800720"/>
          </a:xfrm>
        </p:spPr>
        <p:txBody>
          <a:bodyPr>
            <a:noAutofit/>
          </a:bodyPr>
          <a:lstStyle/>
          <a:p>
            <a:pPr>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Review Payment Options/Plans to Meet the Full Year Balance</a:t>
            </a:r>
          </a:p>
          <a:p>
            <a:pPr>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Look for outside scholarships to help you pay for college expenses:</a:t>
            </a:r>
          </a:p>
          <a:p>
            <a:pPr lvl="2">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Your high school</a:t>
            </a:r>
          </a:p>
          <a:p>
            <a:pPr lvl="2">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Clubs or organizations where you are a member</a:t>
            </a:r>
          </a:p>
          <a:p>
            <a:pPr lvl="2">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Your employer or that of your parent(s) </a:t>
            </a:r>
          </a:p>
          <a:p>
            <a:pPr lvl="2">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Other local opportunities in your area </a:t>
            </a:r>
          </a:p>
          <a:p>
            <a:pPr lvl="2">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FREE Scholarship Search Websites</a:t>
            </a:r>
          </a:p>
          <a:p>
            <a:pPr>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Make your Deposit with Admissions</a:t>
            </a:r>
          </a:p>
          <a:p>
            <a:pPr>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Keep MU up to date with changes to your mailing address and personal email</a:t>
            </a:r>
          </a:p>
          <a:p>
            <a:pPr lvl="1">
              <a:buFont typeface="Wingdings" panose="05000000000000000000" pitchFamily="2" charset="2"/>
              <a:buChar char="q"/>
            </a:pPr>
            <a:r>
              <a:rPr lang="en-US" dirty="0">
                <a:solidFill>
                  <a:schemeClr val="tx1"/>
                </a:solidFill>
                <a:latin typeface="Arial" panose="020B0604020202020204" pitchFamily="34" charset="0"/>
                <a:cs typeface="Arial" panose="020B0604020202020204" pitchFamily="34" charset="0"/>
              </a:rPr>
              <a:t>Once enrolled, the Student Financial Services Office will correspond with students via MU email (updates, reminders, bill availability, change in aid)</a:t>
            </a:r>
          </a:p>
          <a:p>
            <a:pPr>
              <a:buFont typeface="Wingdings" panose="05000000000000000000" pitchFamily="2" charset="2"/>
              <a:buChar char="q"/>
            </a:pPr>
            <a:r>
              <a:rPr lang="en-US" sz="2000" dirty="0">
                <a:solidFill>
                  <a:schemeClr val="tx1"/>
                </a:solidFill>
                <a:latin typeface="Arial" panose="020B0604020202020204" pitchFamily="34" charset="0"/>
                <a:cs typeface="Arial" panose="020B0604020202020204" pitchFamily="34" charset="0"/>
              </a:rPr>
              <a:t>Contact Student Financial Services- 1</a:t>
            </a:r>
            <a:r>
              <a:rPr lang="en-US" sz="2000" baseline="30000" dirty="0">
                <a:solidFill>
                  <a:schemeClr val="tx1"/>
                </a:solidFill>
                <a:latin typeface="Arial" panose="020B0604020202020204" pitchFamily="34" charset="0"/>
                <a:cs typeface="Arial" panose="020B0604020202020204" pitchFamily="34" charset="0"/>
              </a:rPr>
              <a:t>st</a:t>
            </a:r>
            <a:r>
              <a:rPr lang="en-US" sz="2000" dirty="0">
                <a:solidFill>
                  <a:schemeClr val="tx1"/>
                </a:solidFill>
                <a:latin typeface="Arial" panose="020B0604020202020204" pitchFamily="34" charset="0"/>
                <a:cs typeface="Arial" panose="020B0604020202020204" pitchFamily="34" charset="0"/>
              </a:rPr>
              <a:t> Floor Mercy Hall, finaid@misericordia.edu</a:t>
            </a:r>
          </a:p>
        </p:txBody>
      </p:sp>
      <p:pic>
        <p:nvPicPr>
          <p:cNvPr id="2052" name="Picture 4" descr="1,700+ Next Steps Stock Illustrations, Royalty-Free Vector Graphics &amp; Clip  Art - iStock | Steps, Next steps blue, Next steps icon">
            <a:extLst>
              <a:ext uri="{FF2B5EF4-FFF2-40B4-BE49-F238E27FC236}">
                <a16:creationId xmlns:a16="http://schemas.microsoft.com/office/drawing/2014/main" id="{A38E2220-E580-40C0-A059-5D91B1E0BF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014" t="28287" r="16236" b="28287"/>
          <a:stretch/>
        </p:blipFill>
        <p:spPr bwMode="auto">
          <a:xfrm>
            <a:off x="1131647" y="323385"/>
            <a:ext cx="3891064" cy="1410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837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
            <a:extLst>
              <a:ext uri="{FF2B5EF4-FFF2-40B4-BE49-F238E27FC236}">
                <a16:creationId xmlns:a16="http://schemas.microsoft.com/office/drawing/2014/main" id="{BFA178A6-D924-4CC6-846B-7287152FE6F9}"/>
              </a:ext>
            </a:extLst>
          </p:cNvPr>
          <p:cNvSpPr txBox="1">
            <a:spLocks/>
          </p:cNvSpPr>
          <p:nvPr/>
        </p:nvSpPr>
        <p:spPr>
          <a:xfrm>
            <a:off x="1147962" y="3620438"/>
            <a:ext cx="9896073" cy="2798750"/>
          </a:xfrm>
          <a:prstGeom prst="rect">
            <a:avLst/>
          </a:prstGeom>
        </p:spPr>
        <p:txBody>
          <a:bodyPr>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None/>
            </a:pPr>
            <a:endParaRPr lang="en-US" sz="2200" dirty="0">
              <a:solidFill>
                <a:schemeClr val="tx1"/>
              </a:solidFill>
            </a:endParaRPr>
          </a:p>
        </p:txBody>
      </p:sp>
      <p:pic>
        <p:nvPicPr>
          <p:cNvPr id="6" name="Picture 5">
            <a:extLst>
              <a:ext uri="{FF2B5EF4-FFF2-40B4-BE49-F238E27FC236}">
                <a16:creationId xmlns:a16="http://schemas.microsoft.com/office/drawing/2014/main" id="{A45DCE60-4727-4092-BA19-3642AE2A6DA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930234" y="2703778"/>
            <a:ext cx="862823" cy="438937"/>
          </a:xfrm>
          <a:prstGeom prst="rect">
            <a:avLst/>
          </a:prstGeom>
        </p:spPr>
      </p:pic>
      <p:pic>
        <p:nvPicPr>
          <p:cNvPr id="7" name="Picture 6">
            <a:extLst>
              <a:ext uri="{FF2B5EF4-FFF2-40B4-BE49-F238E27FC236}">
                <a16:creationId xmlns:a16="http://schemas.microsoft.com/office/drawing/2014/main" id="{648FCA72-0BFE-4AFF-8AD5-954AB5B4C12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468128" y="566982"/>
            <a:ext cx="9255739" cy="5784837"/>
          </a:xfrm>
          <a:prstGeom prst="rect">
            <a:avLst/>
          </a:prstGeom>
        </p:spPr>
      </p:pic>
      <p:sp>
        <p:nvSpPr>
          <p:cNvPr id="8" name="Title 1">
            <a:extLst>
              <a:ext uri="{FF2B5EF4-FFF2-40B4-BE49-F238E27FC236}">
                <a16:creationId xmlns:a16="http://schemas.microsoft.com/office/drawing/2014/main" id="{72E2E48D-3F41-4B3F-B2B2-5D24135CB41B}"/>
              </a:ext>
            </a:extLst>
          </p:cNvPr>
          <p:cNvSpPr>
            <a:spLocks noGrp="1"/>
          </p:cNvSpPr>
          <p:nvPr>
            <p:ph type="title"/>
          </p:nvPr>
        </p:nvSpPr>
        <p:spPr>
          <a:xfrm>
            <a:off x="5614625" y="5306091"/>
            <a:ext cx="6206942" cy="1320800"/>
          </a:xfrm>
        </p:spPr>
        <p:txBody>
          <a:bodyPr>
            <a:normAutofit/>
          </a:bodyPr>
          <a:lstStyle/>
          <a:p>
            <a:pPr algn="ctr"/>
            <a:r>
              <a:rPr lang="en-US" sz="4500" b="1" dirty="0">
                <a:latin typeface="Arial" panose="020B0604020202020204" pitchFamily="34" charset="0"/>
                <a:cs typeface="Arial" panose="020B0604020202020204" pitchFamily="34" charset="0"/>
              </a:rPr>
              <a:t>QUESTIONS?</a:t>
            </a:r>
          </a:p>
        </p:txBody>
      </p:sp>
    </p:spTree>
    <p:extLst>
      <p:ext uri="{BB962C8B-B14F-4D97-AF65-F5344CB8AC3E}">
        <p14:creationId xmlns:p14="http://schemas.microsoft.com/office/powerpoint/2010/main" val="661926493"/>
      </p:ext>
    </p:extLst>
  </p:cSld>
  <p:clrMapOvr>
    <a:masterClrMapping/>
  </p:clrMapOvr>
</p:sld>
</file>

<file path=ppt/theme/theme1.xml><?xml version="1.0" encoding="utf-8"?>
<a:theme xmlns:a="http://schemas.openxmlformats.org/drawingml/2006/main" name="Basis">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3457</TotalTime>
  <Words>1559</Words>
  <Application>Microsoft Office PowerPoint</Application>
  <PresentationFormat>Widescreen</PresentationFormat>
  <Paragraphs>174</Paragraphs>
  <Slides>17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Corbel</vt:lpstr>
      <vt:lpstr>Wingdings</vt:lpstr>
      <vt:lpstr>Wingdings 3</vt:lpstr>
      <vt:lpstr>Basis</vt:lpstr>
      <vt:lpstr>STUDENT FINANCIAL SERVICES</vt:lpstr>
      <vt:lpstr>Steps for Financing your Education</vt:lpstr>
      <vt:lpstr>PowerPoint Presentation</vt:lpstr>
      <vt:lpstr>Pennsylvania Residents Only</vt:lpstr>
      <vt:lpstr>Guide to Financing your MU Education</vt:lpstr>
      <vt:lpstr>Federal Verification (if selected)</vt:lpstr>
      <vt:lpstr>Federal Direct Loans are included in your aid offer if you completed a FAFSA Direct loans are issued in the student’s name and must be repaid by the student Lenders will be assigned by the Dept of Education   Direct Subsidized Loan: Need based federal loans available to undergraduate students. The interest will not accrue (accumulate) on this loan while the student is enrolled at least half time.   Direct Unsubsidized Loan: The interest will accrue (accumulate) on this loan while the student is in school.  After you graduate, leave school, or drop below half-time enrollment, you have a six-month grace period before you must begin making payments on these loans.  Current Interest rate is 6.39%. Current Origination fee is 1.057%.  Dept of Education sets new rates each July. </vt:lpstr>
      <vt:lpstr>Accepting/Declining Federal Loans</vt:lpstr>
      <vt:lpstr>Tuition Payment Worksheet</vt:lpstr>
      <vt:lpstr>ESTIMATED FIRST YEAR COSTS</vt:lpstr>
      <vt:lpstr>Billing &amp; Student Accounts</vt:lpstr>
      <vt:lpstr>Payment Options</vt:lpstr>
      <vt:lpstr>PowerPoint Presentation</vt:lpstr>
      <vt:lpstr>Important Financial Aid Dates 2026-2027</vt:lpstr>
      <vt:lpstr>Helpful Links</vt:lpstr>
      <vt:lpstr>Students and Families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Aid</dc:title>
  <dc:creator>Karen Cole</dc:creator>
  <cp:lastModifiedBy>Elizabeth Lipski</cp:lastModifiedBy>
  <cp:revision>187</cp:revision>
  <dcterms:created xsi:type="dcterms:W3CDTF">2019-02-18T17:37:32Z</dcterms:created>
  <dcterms:modified xsi:type="dcterms:W3CDTF">2026-03-24T18:00:19Z</dcterms:modified>
</cp:coreProperties>
</file>