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68" r:id="rId4"/>
    <p:sldId id="257" r:id="rId5"/>
    <p:sldId id="397" r:id="rId6"/>
    <p:sldId id="258" r:id="rId7"/>
    <p:sldId id="395" r:id="rId8"/>
    <p:sldId id="396" r:id="rId9"/>
    <p:sldId id="375" r:id="rId10"/>
    <p:sldId id="376" r:id="rId11"/>
    <p:sldId id="337" r:id="rId12"/>
    <p:sldId id="261" r:id="rId13"/>
    <p:sldId id="266" r:id="rId14"/>
    <p:sldId id="393" r:id="rId15"/>
    <p:sldId id="384" r:id="rId16"/>
    <p:sldId id="264" r:id="rId17"/>
    <p:sldId id="379" r:id="rId18"/>
    <p:sldId id="377" r:id="rId19"/>
    <p:sldId id="380" r:id="rId20"/>
    <p:sldId id="378" r:id="rId21"/>
    <p:sldId id="381" r:id="rId22"/>
    <p:sldId id="382" r:id="rId23"/>
    <p:sldId id="383" r:id="rId24"/>
    <p:sldId id="360" r:id="rId25"/>
    <p:sldId id="269" r:id="rId26"/>
    <p:sldId id="388" r:id="rId27"/>
    <p:sldId id="385" r:id="rId28"/>
    <p:sldId id="386" r:id="rId29"/>
    <p:sldId id="349" r:id="rId30"/>
    <p:sldId id="324" r:id="rId31"/>
    <p:sldId id="392" r:id="rId32"/>
    <p:sldId id="394" r:id="rId33"/>
    <p:sldId id="390" r:id="rId34"/>
    <p:sldId id="276"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8" d="100"/>
          <a:sy n="48" d="100"/>
        </p:scale>
        <p:origin x="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2361682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1964377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796957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659690-212A-4781-87C7-E1F7D13CD80A}"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207081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659690-212A-4781-87C7-E1F7D13CD80A}" type="datetimeFigureOut">
              <a:rPr lang="en-US" smtClean="0"/>
              <a:t>4/20/2026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2582144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923830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81497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118601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4659690-212A-4781-87C7-E1F7D13CD80A}"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795627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4659690-212A-4781-87C7-E1F7D13CD80A}"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2046033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428860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59029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157029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839633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425853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3580285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659690-212A-4781-87C7-E1F7D13CD80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F30733-A9D4-47F7-B8D4-7F4A354ADB4F}" type="slidenum">
              <a:rPr lang="en-US" smtClean="0"/>
              <a:t>‹#›</a:t>
            </a:fld>
            <a:endParaRPr lang="en-US"/>
          </a:p>
        </p:txBody>
      </p:sp>
    </p:spTree>
    <p:extLst>
      <p:ext uri="{BB962C8B-B14F-4D97-AF65-F5344CB8AC3E}">
        <p14:creationId xmlns:p14="http://schemas.microsoft.com/office/powerpoint/2010/main" val="1311328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4659690-212A-4781-87C7-E1F7D13CD80A}" type="datetimeFigureOut">
              <a:rPr lang="en-US" smtClean="0"/>
              <a:t>4/20/2026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8F30733-A9D4-47F7-B8D4-7F4A354ADB4F}" type="slidenum">
              <a:rPr lang="en-US" smtClean="0"/>
              <a:t>‹#›</a:t>
            </a:fld>
            <a:endParaRPr lang="en-US"/>
          </a:p>
        </p:txBody>
      </p:sp>
    </p:spTree>
    <p:extLst>
      <p:ext uri="{BB962C8B-B14F-4D97-AF65-F5344CB8AC3E}">
        <p14:creationId xmlns:p14="http://schemas.microsoft.com/office/powerpoint/2010/main" val="42834757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url.us.m.mimecastprotect.com/s/Gg79CwpEqnsRQ26OiVx4_I?domain=capehenlopenschools.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Ned.Gladfelter@cape.k12.de.u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mailto:abritton@morrisjam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dirty="0"/>
            </a:br>
            <a:br>
              <a:rPr lang="en-US" dirty="0"/>
            </a:br>
            <a:r>
              <a:rPr lang="en-US" dirty="0"/>
              <a:t>Cape Henlopen School District </a:t>
            </a:r>
            <a:br>
              <a:rPr lang="en-US" dirty="0"/>
            </a:br>
            <a:r>
              <a:rPr lang="en-US" dirty="0"/>
              <a:t>Title IX Training</a:t>
            </a:r>
            <a:br>
              <a:rPr lang="en-US" dirty="0"/>
            </a:br>
            <a:r>
              <a:rPr lang="en-US" dirty="0"/>
              <a:t>For All Employees</a:t>
            </a:r>
          </a:p>
        </p:txBody>
      </p:sp>
      <p:sp>
        <p:nvSpPr>
          <p:cNvPr id="3" name="Subtitle 2"/>
          <p:cNvSpPr>
            <a:spLocks noGrp="1"/>
          </p:cNvSpPr>
          <p:nvPr>
            <p:ph type="subTitle" idx="1"/>
          </p:nvPr>
        </p:nvSpPr>
        <p:spPr/>
        <p:txBody>
          <a:bodyPr/>
          <a:lstStyle/>
          <a:p>
            <a:r>
              <a:rPr lang="en-US" dirty="0"/>
              <a:t>Allyson </a:t>
            </a:r>
            <a:r>
              <a:rPr lang="en-US" dirty="0" err="1"/>
              <a:t>britton</a:t>
            </a:r>
            <a:r>
              <a:rPr lang="en-US" dirty="0"/>
              <a:t>, esquire </a:t>
            </a:r>
          </a:p>
          <a:p>
            <a:r>
              <a:rPr lang="en-US" dirty="0"/>
              <a:t>Morris </a:t>
            </a:r>
            <a:r>
              <a:rPr lang="en-US" dirty="0" err="1"/>
              <a:t>james</a:t>
            </a:r>
            <a:r>
              <a:rPr lang="en-US" dirty="0"/>
              <a:t> </a:t>
            </a:r>
            <a:r>
              <a:rPr lang="en-US" dirty="0" err="1"/>
              <a:t>llp</a:t>
            </a:r>
            <a:endParaRPr lang="en-US" dirty="0"/>
          </a:p>
        </p:txBody>
      </p:sp>
    </p:spTree>
    <p:extLst>
      <p:ext uri="{BB962C8B-B14F-4D97-AF65-F5344CB8AC3E}">
        <p14:creationId xmlns:p14="http://schemas.microsoft.com/office/powerpoint/2010/main" val="3852900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Title IX?</a:t>
            </a:r>
          </a:p>
        </p:txBody>
      </p:sp>
      <p:sp>
        <p:nvSpPr>
          <p:cNvPr id="3" name="Content Placeholder 2"/>
          <p:cNvSpPr>
            <a:spLocks noGrp="1"/>
          </p:cNvSpPr>
          <p:nvPr>
            <p:ph idx="1"/>
          </p:nvPr>
        </p:nvSpPr>
        <p:spPr>
          <a:xfrm>
            <a:off x="1103312" y="1149532"/>
            <a:ext cx="8946541" cy="5098868"/>
          </a:xfrm>
        </p:spPr>
        <p:txBody>
          <a:bodyPr>
            <a:normAutofit/>
          </a:bodyPr>
          <a:lstStyle/>
          <a:p>
            <a:r>
              <a:rPr lang="en-US" sz="2400" dirty="0"/>
              <a:t>Title IX of the Education Amendments of 1972 protects people from discrimination based on sex in education programs or activities that receive Federal financial assistance. </a:t>
            </a:r>
          </a:p>
          <a:p>
            <a:r>
              <a:rPr lang="en-US" sz="2400" u="sng" dirty="0"/>
              <a:t>Title IX states</a:t>
            </a:r>
            <a:r>
              <a:rPr lang="en-US" sz="2400" dirty="0"/>
              <a:t>:</a:t>
            </a:r>
          </a:p>
          <a:p>
            <a:r>
              <a:rPr lang="en-US" sz="2400" dirty="0"/>
              <a:t>No person in the United States shall, on the basis of sex, be excluded from participation in, be denied the benefits of, or be subjected to discrimination under any education program or activity receiving Federal financial assistance.</a:t>
            </a:r>
          </a:p>
          <a:p>
            <a:r>
              <a:rPr lang="en-US" sz="2400" dirty="0"/>
              <a:t>The U.S. Department of Education’s Office for Civil Rights (OCR) enforces Title IX.</a:t>
            </a:r>
          </a:p>
        </p:txBody>
      </p:sp>
    </p:spTree>
    <p:extLst>
      <p:ext uri="{BB962C8B-B14F-4D97-AF65-F5344CB8AC3E}">
        <p14:creationId xmlns:p14="http://schemas.microsoft.com/office/powerpoint/2010/main" val="2922238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in Title IX Regulations</a:t>
            </a:r>
          </a:p>
        </p:txBody>
      </p:sp>
      <p:sp>
        <p:nvSpPr>
          <p:cNvPr id="3" name="Content Placeholder 2"/>
          <p:cNvSpPr>
            <a:spLocks noGrp="1"/>
          </p:cNvSpPr>
          <p:nvPr>
            <p:ph idx="1"/>
          </p:nvPr>
        </p:nvSpPr>
        <p:spPr>
          <a:xfrm>
            <a:off x="1103312" y="1149532"/>
            <a:ext cx="8946541" cy="5525588"/>
          </a:xfrm>
        </p:spPr>
        <p:txBody>
          <a:bodyPr>
            <a:noAutofit/>
          </a:bodyPr>
          <a:lstStyle/>
          <a:p>
            <a:r>
              <a:rPr lang="en-US" sz="2800" dirty="0"/>
              <a:t>34 CFR Part 106 </a:t>
            </a:r>
          </a:p>
          <a:p>
            <a:r>
              <a:rPr lang="en-US" sz="2800" dirty="0"/>
              <a:t>2020 regulations-August 14, 2020</a:t>
            </a:r>
          </a:p>
          <a:p>
            <a:r>
              <a:rPr lang="en-US" sz="2800" dirty="0"/>
              <a:t>March 8, 2021 Executive Order guaranteeing environment free from discrimination on basis of sex including sexual orientation and sexual identity </a:t>
            </a:r>
          </a:p>
          <a:p>
            <a:r>
              <a:rPr lang="en-US" sz="2800" dirty="0"/>
              <a:t>2024 regulations – August 1, 2024</a:t>
            </a:r>
          </a:p>
          <a:p>
            <a:endParaRPr lang="en-US" sz="2200" dirty="0"/>
          </a:p>
        </p:txBody>
      </p:sp>
    </p:spTree>
    <p:extLst>
      <p:ext uri="{BB962C8B-B14F-4D97-AF65-F5344CB8AC3E}">
        <p14:creationId xmlns:p14="http://schemas.microsoft.com/office/powerpoint/2010/main" val="4029597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Title IX Coordinator</a:t>
            </a:r>
          </a:p>
        </p:txBody>
      </p:sp>
      <p:sp>
        <p:nvSpPr>
          <p:cNvPr id="5" name="Content Placeholder 4"/>
          <p:cNvSpPr>
            <a:spLocks noGrp="1"/>
          </p:cNvSpPr>
          <p:nvPr>
            <p:ph idx="1"/>
          </p:nvPr>
        </p:nvSpPr>
        <p:spPr>
          <a:xfrm>
            <a:off x="1103312" y="1214846"/>
            <a:ext cx="8946541" cy="5033553"/>
          </a:xfrm>
        </p:spPr>
        <p:txBody>
          <a:bodyPr>
            <a:normAutofit/>
          </a:bodyPr>
          <a:lstStyle/>
          <a:p>
            <a:r>
              <a:rPr lang="en-US" sz="2800" dirty="0"/>
              <a:t>District employee who is responsible for coordinating efforts to comply with Title IX</a:t>
            </a:r>
          </a:p>
          <a:p>
            <a:r>
              <a:rPr lang="en-US" sz="2800" dirty="0"/>
              <a:t>Know who your District’s Title IX Coordinator is </a:t>
            </a:r>
          </a:p>
          <a:p>
            <a:r>
              <a:rPr lang="en-US" sz="2800" dirty="0"/>
              <a:t>Contact the Title IX Coordinator with any questions related to Title IX </a:t>
            </a:r>
          </a:p>
          <a:p>
            <a:pPr marL="0" indent="0">
              <a:buNone/>
            </a:pPr>
            <a:endParaRPr lang="en-US" sz="2800" dirty="0"/>
          </a:p>
          <a:p>
            <a:pPr marL="0" indent="0">
              <a:buNone/>
            </a:pPr>
            <a:endParaRPr lang="en-US" dirty="0"/>
          </a:p>
          <a:p>
            <a:endParaRPr lang="en-US" dirty="0"/>
          </a:p>
        </p:txBody>
      </p:sp>
      <p:pic>
        <p:nvPicPr>
          <p:cNvPr id="2" name="Picture 1">
            <a:extLst>
              <a:ext uri="{FF2B5EF4-FFF2-40B4-BE49-F238E27FC236}">
                <a16:creationId xmlns:a16="http://schemas.microsoft.com/office/drawing/2014/main" id="{BA12811F-6C48-E3A2-B9D9-A60E21E470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1316" y="3740683"/>
            <a:ext cx="6231724" cy="2664599"/>
          </a:xfrm>
          <a:prstGeom prst="rect">
            <a:avLst/>
          </a:prstGeom>
          <a:noFill/>
          <a:ln>
            <a:noFill/>
          </a:ln>
        </p:spPr>
      </p:pic>
    </p:spTree>
    <p:extLst>
      <p:ext uri="{BB962C8B-B14F-4D97-AF65-F5344CB8AC3E}">
        <p14:creationId xmlns:p14="http://schemas.microsoft.com/office/powerpoint/2010/main" val="674508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7E83-3310-CFAB-4BE9-33AD9A87DB55}"/>
              </a:ext>
            </a:extLst>
          </p:cNvPr>
          <p:cNvSpPr>
            <a:spLocks noGrp="1"/>
          </p:cNvSpPr>
          <p:nvPr>
            <p:ph type="title"/>
          </p:nvPr>
        </p:nvSpPr>
        <p:spPr/>
        <p:txBody>
          <a:bodyPr/>
          <a:lstStyle/>
          <a:p>
            <a:r>
              <a:rPr lang="en-US" dirty="0"/>
              <a:t>Title IX Policy </a:t>
            </a:r>
          </a:p>
        </p:txBody>
      </p:sp>
      <p:sp>
        <p:nvSpPr>
          <p:cNvPr id="3" name="Content Placeholder 2">
            <a:extLst>
              <a:ext uri="{FF2B5EF4-FFF2-40B4-BE49-F238E27FC236}">
                <a16:creationId xmlns:a16="http://schemas.microsoft.com/office/drawing/2014/main" id="{FEF25A27-430B-B711-F7A6-F71B98138B1D}"/>
              </a:ext>
            </a:extLst>
          </p:cNvPr>
          <p:cNvSpPr>
            <a:spLocks noGrp="1"/>
          </p:cNvSpPr>
          <p:nvPr>
            <p:ph idx="1"/>
          </p:nvPr>
        </p:nvSpPr>
        <p:spPr>
          <a:xfrm>
            <a:off x="1103312" y="1549668"/>
            <a:ext cx="10225623" cy="4698732"/>
          </a:xfrm>
        </p:spPr>
        <p:txBody>
          <a:bodyPr/>
          <a:lstStyle/>
          <a:p>
            <a:pPr marL="457200" marR="0">
              <a:spcBef>
                <a:spcPts val="0"/>
              </a:spcBef>
              <a:spcAft>
                <a:spcPts val="0"/>
              </a:spcAft>
            </a:pPr>
            <a:r>
              <a:rPr lang="en-US" sz="3200" dirty="0">
                <a:effectLst/>
                <a:latin typeface="Calibri" panose="020F0502020204030204" pitchFamily="34" charset="0"/>
                <a:ea typeface="Times New Roman" panose="02020603050405020304" pitchFamily="18" charset="0"/>
              </a:rPr>
              <a:t>Cape Henlopen School District Website</a:t>
            </a:r>
          </a:p>
          <a:p>
            <a:pPr marL="457200" marR="0">
              <a:spcBef>
                <a:spcPts val="0"/>
              </a:spcBef>
              <a:spcAft>
                <a:spcPts val="0"/>
              </a:spcAft>
            </a:pPr>
            <a:r>
              <a:rPr lang="en-US" sz="3200" dirty="0">
                <a:effectLst/>
                <a:latin typeface="Calibri" panose="020F0502020204030204" pitchFamily="34" charset="0"/>
                <a:ea typeface="Times New Roman" panose="02020603050405020304" pitchFamily="18" charset="0"/>
              </a:rPr>
              <a:t>(Go to Departments/Human Resources/Title IX Information or click the link below):</a:t>
            </a:r>
          </a:p>
          <a:p>
            <a:pPr marL="457200" marR="0">
              <a:spcBef>
                <a:spcPts val="0"/>
              </a:spcBef>
              <a:spcAft>
                <a:spcPts val="0"/>
              </a:spcAft>
            </a:pPr>
            <a:r>
              <a:rPr lang="en-US" sz="3200" u="sng"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hlinkClick r:id="rId2"/>
              </a:rPr>
              <a:t>https://www.capehenlopenschools.com/Page/4231</a:t>
            </a:r>
            <a:endParaRPr lang="en-US" sz="3200" dirty="0">
              <a:effectLst/>
              <a:latin typeface="Calibri" panose="020F050202020403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002849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IX Policy</a:t>
            </a:r>
          </a:p>
        </p:txBody>
      </p:sp>
      <p:sp>
        <p:nvSpPr>
          <p:cNvPr id="3" name="Content Placeholder 2"/>
          <p:cNvSpPr>
            <a:spLocks noGrp="1"/>
          </p:cNvSpPr>
          <p:nvPr>
            <p:ph idx="1"/>
          </p:nvPr>
        </p:nvSpPr>
        <p:spPr>
          <a:xfrm>
            <a:off x="1103312" y="1703672"/>
            <a:ext cx="8946541" cy="4544728"/>
          </a:xfrm>
        </p:spPr>
        <p:txBody>
          <a:bodyPr>
            <a:normAutofit/>
          </a:bodyPr>
          <a:lstStyle/>
          <a:p>
            <a:pPr lvl="1"/>
            <a:r>
              <a:rPr lang="en-US" sz="2800" dirty="0"/>
              <a:t>The District, in accordance with Title IX, does not discriminate on the basis of sex in education programs and activities (including admission) </a:t>
            </a:r>
          </a:p>
          <a:p>
            <a:pPr lvl="1"/>
            <a:r>
              <a:rPr lang="en-US" sz="2800" dirty="0"/>
              <a:t>The District has an obligation to address sex discrimination in its education programs and activities </a:t>
            </a:r>
          </a:p>
          <a:p>
            <a:pPr lvl="1"/>
            <a:r>
              <a:rPr lang="en-US" sz="2800" dirty="0"/>
              <a:t>Inquiries regarding the application of Title IX should be referred to the Title IX Coordinator</a:t>
            </a:r>
          </a:p>
          <a:p>
            <a:pPr lvl="1"/>
            <a:endParaRPr lang="en-US" dirty="0"/>
          </a:p>
        </p:txBody>
      </p:sp>
    </p:spTree>
    <p:extLst>
      <p:ext uri="{BB962C8B-B14F-4D97-AF65-F5344CB8AC3E}">
        <p14:creationId xmlns:p14="http://schemas.microsoft.com/office/powerpoint/2010/main" val="1420896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CF91-8B65-8D7A-462D-32DB38B7779F}"/>
              </a:ext>
            </a:extLst>
          </p:cNvPr>
          <p:cNvSpPr>
            <a:spLocks noGrp="1"/>
          </p:cNvSpPr>
          <p:nvPr>
            <p:ph type="title"/>
          </p:nvPr>
        </p:nvSpPr>
        <p:spPr/>
        <p:txBody>
          <a:bodyPr/>
          <a:lstStyle/>
          <a:p>
            <a:r>
              <a:rPr lang="en-US" dirty="0"/>
              <a:t>Title IX Policy:</a:t>
            </a:r>
          </a:p>
        </p:txBody>
      </p:sp>
      <p:sp>
        <p:nvSpPr>
          <p:cNvPr id="3" name="Content Placeholder 2">
            <a:extLst>
              <a:ext uri="{FF2B5EF4-FFF2-40B4-BE49-F238E27FC236}">
                <a16:creationId xmlns:a16="http://schemas.microsoft.com/office/drawing/2014/main" id="{E133D566-A724-D8E7-B0C6-74DE13F745D7}"/>
              </a:ext>
            </a:extLst>
          </p:cNvPr>
          <p:cNvSpPr>
            <a:spLocks noGrp="1"/>
          </p:cNvSpPr>
          <p:nvPr>
            <p:ph idx="1"/>
          </p:nvPr>
        </p:nvSpPr>
        <p:spPr>
          <a:xfrm>
            <a:off x="1103312" y="1386038"/>
            <a:ext cx="8946541" cy="4862361"/>
          </a:xfrm>
        </p:spPr>
        <p:txBody>
          <a:bodyPr>
            <a:noAutofit/>
          </a:bodyPr>
          <a:lstStyle/>
          <a:p>
            <a:r>
              <a:rPr lang="en-US" dirty="0"/>
              <a:t>Complainants and respondents must be treated equitably.</a:t>
            </a:r>
          </a:p>
          <a:p>
            <a:r>
              <a:rPr lang="en-US" dirty="0"/>
              <a:t>Title IX Coordinators, investigators, decisionmakers, and facilitators of an informal resolution process shall not have a conflict of interest or bias for or against complainants or respondents generally or an individual complainant or respondent.</a:t>
            </a:r>
          </a:p>
          <a:p>
            <a:r>
              <a:rPr lang="en-US" dirty="0"/>
              <a:t>There is a presumption that the respondent is not responsible for the alleged sex discrimination until a determination is made at the conclusion of grievance procedures</a:t>
            </a:r>
          </a:p>
          <a:p>
            <a:r>
              <a:rPr lang="en-US" dirty="0"/>
              <a:t>Parties shall be provided with adequate notice regarding allegations, dismissal, delays, meetings, proceedings, and determinations in the grievance procedures.</a:t>
            </a:r>
          </a:p>
          <a:p>
            <a:r>
              <a:rPr lang="en-US" dirty="0"/>
              <a:t>The parties shall have an equal opportunity to present and access relevant and not otherwise impermissible evidence, a reasonable opportunity for each party to respond to that evidence. </a:t>
            </a:r>
          </a:p>
        </p:txBody>
      </p:sp>
    </p:spTree>
    <p:extLst>
      <p:ext uri="{BB962C8B-B14F-4D97-AF65-F5344CB8AC3E}">
        <p14:creationId xmlns:p14="http://schemas.microsoft.com/office/powerpoint/2010/main" val="537819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4A25-CD2F-11A4-A3C1-9105C535BC05}"/>
              </a:ext>
            </a:extLst>
          </p:cNvPr>
          <p:cNvSpPr>
            <a:spLocks noGrp="1"/>
          </p:cNvSpPr>
          <p:nvPr>
            <p:ph type="title"/>
          </p:nvPr>
        </p:nvSpPr>
        <p:spPr/>
        <p:txBody>
          <a:bodyPr/>
          <a:lstStyle/>
          <a:p>
            <a:r>
              <a:rPr lang="en-US" dirty="0"/>
              <a:t>Title IX Policy:</a:t>
            </a:r>
          </a:p>
        </p:txBody>
      </p:sp>
      <p:sp>
        <p:nvSpPr>
          <p:cNvPr id="3" name="Content Placeholder 2">
            <a:extLst>
              <a:ext uri="{FF2B5EF4-FFF2-40B4-BE49-F238E27FC236}">
                <a16:creationId xmlns:a16="http://schemas.microsoft.com/office/drawing/2014/main" id="{DF1431CA-D92A-9A51-5E59-232241C44577}"/>
              </a:ext>
            </a:extLst>
          </p:cNvPr>
          <p:cNvSpPr>
            <a:spLocks noGrp="1"/>
          </p:cNvSpPr>
          <p:nvPr>
            <p:ph idx="1"/>
          </p:nvPr>
        </p:nvSpPr>
        <p:spPr>
          <a:xfrm>
            <a:off x="1103312" y="1463040"/>
            <a:ext cx="8946541" cy="4785359"/>
          </a:xfrm>
        </p:spPr>
        <p:txBody>
          <a:bodyPr>
            <a:normAutofit/>
          </a:bodyPr>
          <a:lstStyle/>
          <a:p>
            <a:r>
              <a:rPr lang="en-US" dirty="0"/>
              <a:t>The decisionmakers shall objectively evaluate each party’s relevant and not otherwise impermissible evidence. </a:t>
            </a:r>
          </a:p>
          <a:p>
            <a:r>
              <a:rPr lang="en-US" dirty="0"/>
              <a:t>The process will enable the decisionmaker to assess a party’s or witness’s credibility when credibility is in dispute and relevant. </a:t>
            </a:r>
          </a:p>
          <a:p>
            <a:r>
              <a:rPr lang="en-US" dirty="0"/>
              <a:t>In evaluating evidence, the  District will use the preponderance of the evidence standard of proof </a:t>
            </a:r>
          </a:p>
          <a:p>
            <a:r>
              <a:rPr lang="en-US" dirty="0"/>
              <a:t>Disciplinary sanctions under Title IX will not be imposed on any person unless it determines at the conclusion of grievance procedures that sex discrimination for which the person was responsible has occurred. </a:t>
            </a:r>
          </a:p>
        </p:txBody>
      </p:sp>
    </p:spTree>
    <p:extLst>
      <p:ext uri="{BB962C8B-B14F-4D97-AF65-F5344CB8AC3E}">
        <p14:creationId xmlns:p14="http://schemas.microsoft.com/office/powerpoint/2010/main" val="1529072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69CB-1B76-60AF-1733-FFD6A2B62E7D}"/>
              </a:ext>
            </a:extLst>
          </p:cNvPr>
          <p:cNvSpPr>
            <a:spLocks noGrp="1"/>
          </p:cNvSpPr>
          <p:nvPr>
            <p:ph type="title"/>
          </p:nvPr>
        </p:nvSpPr>
        <p:spPr/>
        <p:txBody>
          <a:bodyPr/>
          <a:lstStyle/>
          <a:p>
            <a:r>
              <a:rPr lang="en-US" dirty="0"/>
              <a:t>ALL EMPLOYEES:</a:t>
            </a:r>
          </a:p>
        </p:txBody>
      </p:sp>
      <p:sp>
        <p:nvSpPr>
          <p:cNvPr id="3" name="Content Placeholder 2">
            <a:extLst>
              <a:ext uri="{FF2B5EF4-FFF2-40B4-BE49-F238E27FC236}">
                <a16:creationId xmlns:a16="http://schemas.microsoft.com/office/drawing/2014/main" id="{FE9C6C76-8EDA-03AE-3A47-ED617A055A6B}"/>
              </a:ext>
            </a:extLst>
          </p:cNvPr>
          <p:cNvSpPr>
            <a:spLocks noGrp="1"/>
          </p:cNvSpPr>
          <p:nvPr>
            <p:ph idx="1"/>
          </p:nvPr>
        </p:nvSpPr>
        <p:spPr>
          <a:xfrm>
            <a:off x="1103312" y="1309036"/>
            <a:ext cx="8946541" cy="4939363"/>
          </a:xfrm>
        </p:spPr>
        <p:txBody>
          <a:bodyPr>
            <a:normAutofit/>
          </a:bodyPr>
          <a:lstStyle/>
          <a:p>
            <a:r>
              <a:rPr lang="en-US" sz="2400" dirty="0"/>
              <a:t>Training requirements</a:t>
            </a:r>
          </a:p>
          <a:p>
            <a:r>
              <a:rPr lang="en-US" sz="2400" dirty="0"/>
              <a:t>Be aware of who the Title IX Coordinator is and how to contact that person </a:t>
            </a:r>
          </a:p>
          <a:p>
            <a:r>
              <a:rPr lang="en-US" sz="2400" dirty="0"/>
              <a:t>Understand what Title IX is and what type of conduct is covered/prohibited </a:t>
            </a:r>
          </a:p>
          <a:p>
            <a:r>
              <a:rPr lang="en-US" sz="2400" dirty="0"/>
              <a:t>Know when you have an obligation to make a report to the Title IX Coordinator </a:t>
            </a:r>
          </a:p>
          <a:p>
            <a:r>
              <a:rPr lang="en-US" sz="2400" dirty="0"/>
              <a:t>Nothing changes your other mandatory reporting obligations!!!!!</a:t>
            </a:r>
          </a:p>
          <a:p>
            <a:pPr marL="0" indent="0">
              <a:buNone/>
            </a:pPr>
            <a:endParaRPr lang="en-US" dirty="0"/>
          </a:p>
        </p:txBody>
      </p:sp>
    </p:spTree>
    <p:extLst>
      <p:ext uri="{BB962C8B-B14F-4D97-AF65-F5344CB8AC3E}">
        <p14:creationId xmlns:p14="http://schemas.microsoft.com/office/powerpoint/2010/main" val="3482352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4701E-F4B7-54AD-8555-ABA02DFB09C2}"/>
              </a:ext>
            </a:extLst>
          </p:cNvPr>
          <p:cNvSpPr>
            <a:spLocks noGrp="1"/>
          </p:cNvSpPr>
          <p:nvPr>
            <p:ph type="title"/>
          </p:nvPr>
        </p:nvSpPr>
        <p:spPr>
          <a:xfrm>
            <a:off x="646111" y="452717"/>
            <a:ext cx="9404723" cy="1578213"/>
          </a:xfrm>
        </p:spPr>
        <p:txBody>
          <a:bodyPr/>
          <a:lstStyle/>
          <a:p>
            <a:r>
              <a:rPr lang="en-US" dirty="0"/>
              <a:t>TRAINING REQUIREMENTS</a:t>
            </a:r>
            <a:br>
              <a:rPr lang="en-US" dirty="0"/>
            </a:br>
            <a:r>
              <a:rPr lang="en-US" dirty="0"/>
              <a:t>ALL EMPLOYEES</a:t>
            </a:r>
          </a:p>
        </p:txBody>
      </p:sp>
      <p:sp>
        <p:nvSpPr>
          <p:cNvPr id="3" name="Content Placeholder 2">
            <a:extLst>
              <a:ext uri="{FF2B5EF4-FFF2-40B4-BE49-F238E27FC236}">
                <a16:creationId xmlns:a16="http://schemas.microsoft.com/office/drawing/2014/main" id="{51FBE991-DCD4-FF1F-0A5B-8F2DF5AB0362}"/>
              </a:ext>
            </a:extLst>
          </p:cNvPr>
          <p:cNvSpPr>
            <a:spLocks noGrp="1"/>
          </p:cNvSpPr>
          <p:nvPr>
            <p:ph idx="1"/>
          </p:nvPr>
        </p:nvSpPr>
        <p:spPr>
          <a:xfrm>
            <a:off x="1103312" y="2030930"/>
            <a:ext cx="8946541" cy="4552750"/>
          </a:xfrm>
        </p:spPr>
        <p:txBody>
          <a:bodyPr>
            <a:normAutofit fontScale="92500" lnSpcReduction="20000"/>
          </a:bodyPr>
          <a:lstStyle/>
          <a:p>
            <a:r>
              <a:rPr lang="en-US" sz="2800" dirty="0"/>
              <a:t>All employees are required to be trained:</a:t>
            </a:r>
          </a:p>
          <a:p>
            <a:r>
              <a:rPr lang="en-US" sz="2800" dirty="0"/>
              <a:t> Promptly upon hire, </a:t>
            </a:r>
          </a:p>
          <a:p>
            <a:r>
              <a:rPr lang="en-US" sz="2800" dirty="0"/>
              <a:t>Promptly upon change in position that alters the employee’s Title IX duties, and </a:t>
            </a:r>
          </a:p>
          <a:p>
            <a:r>
              <a:rPr lang="en-US" sz="2800" dirty="0"/>
              <a:t>Annually thereafter.</a:t>
            </a:r>
          </a:p>
          <a:p>
            <a:endParaRPr lang="en-US" sz="2800" dirty="0"/>
          </a:p>
          <a:p>
            <a:r>
              <a:rPr lang="en-US" sz="2800" dirty="0"/>
              <a:t>*Additional training requirements for investigators, decisionmakers, and other persons who are responsible for implementing the district’s grievance procedures or have the authority to modify or terminate supportive measures </a:t>
            </a:r>
          </a:p>
          <a:p>
            <a:pPr marL="0" indent="0">
              <a:buNone/>
            </a:pPr>
            <a:endParaRPr lang="en-US" dirty="0"/>
          </a:p>
        </p:txBody>
      </p:sp>
    </p:spTree>
    <p:extLst>
      <p:ext uri="{BB962C8B-B14F-4D97-AF65-F5344CB8AC3E}">
        <p14:creationId xmlns:p14="http://schemas.microsoft.com/office/powerpoint/2010/main" val="1050603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54955" y="1447800"/>
            <a:ext cx="8825658" cy="1896291"/>
          </a:xfrm>
        </p:spPr>
        <p:txBody>
          <a:bodyPr/>
          <a:lstStyle/>
          <a:p>
            <a:pPr algn="ctr"/>
            <a:r>
              <a:rPr lang="en-US" dirty="0"/>
              <a:t>DEFINITIONS &amp; TERMINOLOGY</a:t>
            </a:r>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41938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Complainant – Definition </a:t>
            </a:r>
          </a:p>
        </p:txBody>
      </p:sp>
      <p:sp>
        <p:nvSpPr>
          <p:cNvPr id="3" name="Content Placeholder 2"/>
          <p:cNvSpPr>
            <a:spLocks noGrp="1"/>
          </p:cNvSpPr>
          <p:nvPr>
            <p:ph idx="1"/>
          </p:nvPr>
        </p:nvSpPr>
        <p:spPr>
          <a:xfrm>
            <a:off x="1103312" y="1530418"/>
            <a:ext cx="8946541" cy="4717982"/>
          </a:xfrm>
        </p:spPr>
        <p:txBody>
          <a:bodyPr>
            <a:normAutofit fontScale="77500" lnSpcReduction="20000"/>
          </a:bodyPr>
          <a:lstStyle/>
          <a:p>
            <a:r>
              <a:rPr lang="en-US" sz="3600" dirty="0"/>
              <a:t>A student or employee who is alleged to have been subjected to conduct that could constitute sex discrimination under Title IX </a:t>
            </a:r>
          </a:p>
          <a:p>
            <a:r>
              <a:rPr lang="en-US" sz="3600" dirty="0"/>
              <a:t>A person other than a student or employee who is alleged to have been subjected to conduct that could constitute sex discrimination under Title IX and who was participating or attempting to participate in the recipient’s education program or activity at the time of the alleged sex discrimination </a:t>
            </a:r>
          </a:p>
        </p:txBody>
      </p:sp>
    </p:spTree>
    <p:extLst>
      <p:ext uri="{BB962C8B-B14F-4D97-AF65-F5344CB8AC3E}">
        <p14:creationId xmlns:p14="http://schemas.microsoft.com/office/powerpoint/2010/main" val="3114470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Respondent – Definition </a:t>
            </a:r>
          </a:p>
        </p:txBody>
      </p:sp>
      <p:sp>
        <p:nvSpPr>
          <p:cNvPr id="3" name="Content Placeholder 2"/>
          <p:cNvSpPr>
            <a:spLocks noGrp="1"/>
          </p:cNvSpPr>
          <p:nvPr>
            <p:ph idx="1"/>
          </p:nvPr>
        </p:nvSpPr>
        <p:spPr/>
        <p:txBody>
          <a:bodyPr>
            <a:normAutofit/>
          </a:bodyPr>
          <a:lstStyle/>
          <a:p>
            <a:r>
              <a:rPr lang="en-US" sz="3600" dirty="0"/>
              <a:t>A person who is alleged to have violated the district’s prohibition on sex discrimination </a:t>
            </a:r>
          </a:p>
        </p:txBody>
      </p:sp>
    </p:spTree>
    <p:extLst>
      <p:ext uri="{BB962C8B-B14F-4D97-AF65-F5344CB8AC3E}">
        <p14:creationId xmlns:p14="http://schemas.microsoft.com/office/powerpoint/2010/main" val="1771561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F6359-B798-4ABD-532C-8D5B2318B433}"/>
              </a:ext>
            </a:extLst>
          </p:cNvPr>
          <p:cNvSpPr>
            <a:spLocks noGrp="1"/>
          </p:cNvSpPr>
          <p:nvPr>
            <p:ph type="title"/>
          </p:nvPr>
        </p:nvSpPr>
        <p:spPr/>
        <p:txBody>
          <a:bodyPr/>
          <a:lstStyle/>
          <a:p>
            <a:r>
              <a:rPr lang="en-US" dirty="0"/>
              <a:t>Sex Discrimination: </a:t>
            </a:r>
            <a:br>
              <a:rPr lang="en-US" dirty="0"/>
            </a:br>
            <a:r>
              <a:rPr lang="en-US" dirty="0"/>
              <a:t>Education Program or Activities </a:t>
            </a:r>
          </a:p>
        </p:txBody>
      </p:sp>
      <p:sp>
        <p:nvSpPr>
          <p:cNvPr id="3" name="Content Placeholder 2">
            <a:extLst>
              <a:ext uri="{FF2B5EF4-FFF2-40B4-BE49-F238E27FC236}">
                <a16:creationId xmlns:a16="http://schemas.microsoft.com/office/drawing/2014/main" id="{5D1F3DC0-D344-8FD3-7ED6-B11C1CAEE48A}"/>
              </a:ext>
            </a:extLst>
          </p:cNvPr>
          <p:cNvSpPr>
            <a:spLocks noGrp="1"/>
          </p:cNvSpPr>
          <p:nvPr>
            <p:ph idx="1"/>
          </p:nvPr>
        </p:nvSpPr>
        <p:spPr>
          <a:xfrm>
            <a:off x="1103312" y="1164658"/>
            <a:ext cx="8946541" cy="5083742"/>
          </a:xfrm>
        </p:spPr>
        <p:txBody>
          <a:bodyPr>
            <a:normAutofit/>
          </a:bodyPr>
          <a:lstStyle/>
          <a:p>
            <a:endParaRPr lang="en-US" b="0" i="0" dirty="0">
              <a:effectLst/>
              <a:latin typeface="+mn-lt"/>
            </a:endParaRPr>
          </a:p>
          <a:p>
            <a:pPr marL="0" indent="0">
              <a:buNone/>
            </a:pPr>
            <a:endParaRPr lang="en-US" dirty="0">
              <a:latin typeface="+mn-lt"/>
            </a:endParaRPr>
          </a:p>
          <a:p>
            <a:r>
              <a:rPr lang="en-US" sz="2400" b="0" i="0" dirty="0">
                <a:effectLst/>
                <a:latin typeface="+mn-lt"/>
              </a:rPr>
              <a:t>No person shall on the basis of sex be excluded from participation in or be denied the benefits of, or otherwise be subjected to, discrimination under any academic, extracurricular, research, occupational training, or other education program or activity operated by a recipient that receives Federal financial assistance. </a:t>
            </a:r>
          </a:p>
          <a:p>
            <a:r>
              <a:rPr lang="en-US" sz="2400" dirty="0">
                <a:latin typeface="+mn-lt"/>
              </a:rPr>
              <a:t>Limited circumstances where different treatment or separation by sex is permitted, it cannot subject an individual to more than de </a:t>
            </a:r>
            <a:r>
              <a:rPr lang="en-US" sz="2400" dirty="0" err="1">
                <a:latin typeface="+mn-lt"/>
              </a:rPr>
              <a:t>minimus</a:t>
            </a:r>
            <a:r>
              <a:rPr lang="en-US" sz="2400" dirty="0">
                <a:latin typeface="+mn-lt"/>
              </a:rPr>
              <a:t> harm </a:t>
            </a:r>
            <a:endParaRPr lang="en-US" sz="2400" b="0" i="0" dirty="0">
              <a:effectLst/>
              <a:latin typeface="+mn-lt"/>
            </a:endParaRPr>
          </a:p>
          <a:p>
            <a:pPr marL="0" indent="0">
              <a:buNone/>
            </a:pPr>
            <a:r>
              <a:rPr lang="en-US" b="0" i="0" dirty="0">
                <a:effectLst/>
                <a:latin typeface="+mn-lt"/>
              </a:rPr>
              <a:t>(106.30)</a:t>
            </a:r>
          </a:p>
        </p:txBody>
      </p:sp>
    </p:spTree>
    <p:extLst>
      <p:ext uri="{BB962C8B-B14F-4D97-AF65-F5344CB8AC3E}">
        <p14:creationId xmlns:p14="http://schemas.microsoft.com/office/powerpoint/2010/main" val="1589315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323EB-6CE5-3F42-DA0D-04E8EA799727}"/>
              </a:ext>
            </a:extLst>
          </p:cNvPr>
          <p:cNvSpPr>
            <a:spLocks noGrp="1"/>
          </p:cNvSpPr>
          <p:nvPr>
            <p:ph type="title"/>
          </p:nvPr>
        </p:nvSpPr>
        <p:spPr/>
        <p:txBody>
          <a:bodyPr/>
          <a:lstStyle/>
          <a:p>
            <a:r>
              <a:rPr lang="en-US" dirty="0"/>
              <a:t>Sex Discrimination </a:t>
            </a:r>
          </a:p>
        </p:txBody>
      </p:sp>
      <p:sp>
        <p:nvSpPr>
          <p:cNvPr id="3" name="Content Placeholder 2">
            <a:extLst>
              <a:ext uri="{FF2B5EF4-FFF2-40B4-BE49-F238E27FC236}">
                <a16:creationId xmlns:a16="http://schemas.microsoft.com/office/drawing/2014/main" id="{C793C9E3-F8C6-2185-CB03-3A9E81AFAFBE}"/>
              </a:ext>
            </a:extLst>
          </p:cNvPr>
          <p:cNvSpPr>
            <a:spLocks noGrp="1"/>
          </p:cNvSpPr>
          <p:nvPr>
            <p:ph idx="1"/>
          </p:nvPr>
        </p:nvSpPr>
        <p:spPr>
          <a:xfrm>
            <a:off x="1103312" y="1549668"/>
            <a:ext cx="8946541" cy="4698732"/>
          </a:xfrm>
        </p:spPr>
        <p:txBody>
          <a:bodyPr>
            <a:normAutofit/>
          </a:bodyPr>
          <a:lstStyle/>
          <a:p>
            <a:r>
              <a:rPr lang="en-US" sz="2400" dirty="0"/>
              <a:t>Discrimination on the basis of sex includes discrimination on the basis of:</a:t>
            </a:r>
          </a:p>
          <a:p>
            <a:pPr lvl="1"/>
            <a:r>
              <a:rPr lang="en-US" sz="2200" dirty="0"/>
              <a:t>sex stereotypes, </a:t>
            </a:r>
          </a:p>
          <a:p>
            <a:pPr lvl="1"/>
            <a:r>
              <a:rPr lang="en-US" sz="2200" dirty="0"/>
              <a:t>sex characteristics, </a:t>
            </a:r>
          </a:p>
          <a:p>
            <a:pPr lvl="1"/>
            <a:r>
              <a:rPr lang="en-US" sz="2200" dirty="0"/>
              <a:t>pregnancy or related conditions, </a:t>
            </a:r>
          </a:p>
          <a:p>
            <a:pPr lvl="1"/>
            <a:r>
              <a:rPr lang="en-US" sz="2200" dirty="0"/>
              <a:t>sexual orientation, and </a:t>
            </a:r>
          </a:p>
          <a:p>
            <a:pPr lvl="1"/>
            <a:r>
              <a:rPr lang="en-US" sz="2200" dirty="0"/>
              <a:t>gender identity </a:t>
            </a:r>
          </a:p>
          <a:p>
            <a:r>
              <a:rPr lang="en-US" sz="2400" dirty="0"/>
              <a:t>Sex discrimination includes sex-based harassment </a:t>
            </a:r>
          </a:p>
          <a:p>
            <a:r>
              <a:rPr lang="en-US" sz="2400" dirty="0"/>
              <a:t>(106.10)</a:t>
            </a:r>
          </a:p>
        </p:txBody>
      </p:sp>
    </p:spTree>
    <p:extLst>
      <p:ext uri="{BB962C8B-B14F-4D97-AF65-F5344CB8AC3E}">
        <p14:creationId xmlns:p14="http://schemas.microsoft.com/office/powerpoint/2010/main" val="1084764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Sex-Based Harassment – Definition </a:t>
            </a:r>
          </a:p>
        </p:txBody>
      </p:sp>
      <p:sp>
        <p:nvSpPr>
          <p:cNvPr id="3" name="Content Placeholder 2"/>
          <p:cNvSpPr>
            <a:spLocks noGrp="1"/>
          </p:cNvSpPr>
          <p:nvPr>
            <p:ph idx="1"/>
          </p:nvPr>
        </p:nvSpPr>
        <p:spPr>
          <a:xfrm>
            <a:off x="1103312" y="1751798"/>
            <a:ext cx="8946541" cy="4496602"/>
          </a:xfrm>
        </p:spPr>
        <p:txBody>
          <a:bodyPr/>
          <a:lstStyle/>
          <a:p>
            <a:r>
              <a:rPr lang="en-US" sz="2400" b="1" dirty="0"/>
              <a:t>Prohibited form of sex discrimination under Title IX</a:t>
            </a:r>
          </a:p>
          <a:p>
            <a:r>
              <a:rPr lang="en-US" sz="2400" dirty="0"/>
              <a:t>Sexual harassment and other harassment on the basis of sex, including:</a:t>
            </a:r>
          </a:p>
          <a:p>
            <a:pPr lvl="1"/>
            <a:r>
              <a:rPr lang="en-US" sz="2400" dirty="0"/>
              <a:t>sex stereotypes, </a:t>
            </a:r>
          </a:p>
          <a:p>
            <a:pPr lvl="1"/>
            <a:r>
              <a:rPr lang="en-US" sz="2400" dirty="0"/>
              <a:t>sex characteristics, </a:t>
            </a:r>
          </a:p>
          <a:p>
            <a:pPr lvl="1"/>
            <a:r>
              <a:rPr lang="en-US" sz="2400" dirty="0"/>
              <a:t>pregnancy or related conditions, </a:t>
            </a:r>
          </a:p>
          <a:p>
            <a:pPr lvl="1"/>
            <a:r>
              <a:rPr lang="en-US" sz="2400" dirty="0"/>
              <a:t>sexual orientation, and </a:t>
            </a:r>
          </a:p>
          <a:p>
            <a:pPr lvl="1"/>
            <a:r>
              <a:rPr lang="en-US" sz="2400" dirty="0"/>
              <a:t>gender identity </a:t>
            </a:r>
          </a:p>
          <a:p>
            <a:endParaRPr lang="en-US" sz="2400" dirty="0"/>
          </a:p>
          <a:p>
            <a:endParaRPr lang="en-US" sz="2400" dirty="0"/>
          </a:p>
          <a:p>
            <a:endParaRPr lang="en-US" sz="2400" dirty="0"/>
          </a:p>
          <a:p>
            <a:endParaRPr lang="en-US" dirty="0"/>
          </a:p>
        </p:txBody>
      </p:sp>
    </p:spTree>
    <p:extLst>
      <p:ext uri="{BB962C8B-B14F-4D97-AF65-F5344CB8AC3E}">
        <p14:creationId xmlns:p14="http://schemas.microsoft.com/office/powerpoint/2010/main" val="2031071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Sex-Based Harassment – Definition</a:t>
            </a:r>
            <a:br>
              <a:rPr lang="en-US" dirty="0"/>
            </a:br>
            <a:r>
              <a:rPr lang="en-US" dirty="0"/>
              <a:t> Quid Pro Quo</a:t>
            </a:r>
          </a:p>
        </p:txBody>
      </p:sp>
      <p:sp>
        <p:nvSpPr>
          <p:cNvPr id="3" name="Content Placeholder 2"/>
          <p:cNvSpPr>
            <a:spLocks noGrp="1"/>
          </p:cNvSpPr>
          <p:nvPr>
            <p:ph idx="1"/>
          </p:nvPr>
        </p:nvSpPr>
        <p:spPr>
          <a:xfrm>
            <a:off x="1103312" y="2223436"/>
            <a:ext cx="8946541" cy="4024964"/>
          </a:xfrm>
        </p:spPr>
        <p:txBody>
          <a:bodyPr/>
          <a:lstStyle/>
          <a:p>
            <a:r>
              <a:rPr lang="en-US" sz="2400" b="1" dirty="0"/>
              <a:t>Prohibited form of sex discrimination under Title IX</a:t>
            </a:r>
          </a:p>
          <a:p>
            <a:r>
              <a:rPr lang="en-US" sz="2400" dirty="0"/>
              <a:t>Sexual harassment and other harassment on the basis of sex that is:</a:t>
            </a:r>
          </a:p>
          <a:p>
            <a:r>
              <a:rPr lang="en-US" sz="2400" dirty="0"/>
              <a:t>Quid Pro Quo: (1) An employee of the District conditioning the provision of aid, benefit, or service of the District on an individual’s participation in unwelcome sexual conduct;</a:t>
            </a:r>
          </a:p>
          <a:p>
            <a:endParaRPr lang="en-US" dirty="0"/>
          </a:p>
        </p:txBody>
      </p:sp>
    </p:spTree>
    <p:extLst>
      <p:ext uri="{BB962C8B-B14F-4D97-AF65-F5344CB8AC3E}">
        <p14:creationId xmlns:p14="http://schemas.microsoft.com/office/powerpoint/2010/main" val="1992053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5E17-2F5D-9289-EF3B-056845B5B18E}"/>
              </a:ext>
            </a:extLst>
          </p:cNvPr>
          <p:cNvSpPr>
            <a:spLocks noGrp="1"/>
          </p:cNvSpPr>
          <p:nvPr>
            <p:ph type="title"/>
          </p:nvPr>
        </p:nvSpPr>
        <p:spPr/>
        <p:txBody>
          <a:bodyPr/>
          <a:lstStyle/>
          <a:p>
            <a:r>
              <a:rPr lang="en-US" dirty="0"/>
              <a:t>Sex- Based Harassment</a:t>
            </a:r>
            <a:br>
              <a:rPr lang="en-US" dirty="0"/>
            </a:br>
            <a:r>
              <a:rPr lang="en-US" dirty="0"/>
              <a:t>Hostile Environment  </a:t>
            </a:r>
          </a:p>
        </p:txBody>
      </p:sp>
      <p:sp>
        <p:nvSpPr>
          <p:cNvPr id="3" name="Content Placeholder 2">
            <a:extLst>
              <a:ext uri="{FF2B5EF4-FFF2-40B4-BE49-F238E27FC236}">
                <a16:creationId xmlns:a16="http://schemas.microsoft.com/office/drawing/2014/main" id="{6B6EB41D-18D9-92A8-DCB6-9F516702A556}"/>
              </a:ext>
            </a:extLst>
          </p:cNvPr>
          <p:cNvSpPr>
            <a:spLocks noGrp="1"/>
          </p:cNvSpPr>
          <p:nvPr>
            <p:ph idx="1"/>
          </p:nvPr>
        </p:nvSpPr>
        <p:spPr/>
        <p:txBody>
          <a:bodyPr/>
          <a:lstStyle/>
          <a:p>
            <a:r>
              <a:rPr lang="en-US" sz="2800" dirty="0"/>
              <a:t>Hostile environment Harassment </a:t>
            </a:r>
          </a:p>
          <a:p>
            <a:r>
              <a:rPr lang="en-US" sz="2800" dirty="0"/>
              <a:t>(2) Unwelcome sex-based conduct that, based on a totality of the circumstances, is subjectively and objectively offensive and is so severe, or pervasive that it limits or denies a person’s ability to participate in or benefit from the district’s program or activity (i.e. creates a hostile environment)</a:t>
            </a:r>
          </a:p>
          <a:p>
            <a:endParaRPr lang="en-US" dirty="0"/>
          </a:p>
        </p:txBody>
      </p:sp>
    </p:spTree>
    <p:extLst>
      <p:ext uri="{BB962C8B-B14F-4D97-AF65-F5344CB8AC3E}">
        <p14:creationId xmlns:p14="http://schemas.microsoft.com/office/powerpoint/2010/main" val="3526329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03841-7979-EECF-102E-24AB9BF07855}"/>
              </a:ext>
            </a:extLst>
          </p:cNvPr>
          <p:cNvSpPr>
            <a:spLocks noGrp="1"/>
          </p:cNvSpPr>
          <p:nvPr>
            <p:ph type="title"/>
          </p:nvPr>
        </p:nvSpPr>
        <p:spPr/>
        <p:txBody>
          <a:bodyPr/>
          <a:lstStyle/>
          <a:p>
            <a:r>
              <a:rPr lang="en-US" dirty="0"/>
              <a:t>Sex-Based Harassment </a:t>
            </a:r>
            <a:br>
              <a:rPr lang="en-US" dirty="0"/>
            </a:br>
            <a:r>
              <a:rPr lang="en-US" dirty="0"/>
              <a:t>Hostile Environment </a:t>
            </a:r>
          </a:p>
        </p:txBody>
      </p:sp>
      <p:sp>
        <p:nvSpPr>
          <p:cNvPr id="3" name="Content Placeholder 2">
            <a:extLst>
              <a:ext uri="{FF2B5EF4-FFF2-40B4-BE49-F238E27FC236}">
                <a16:creationId xmlns:a16="http://schemas.microsoft.com/office/drawing/2014/main" id="{4FE61F64-FFA9-4A5C-588D-024E6BC4BFC3}"/>
              </a:ext>
            </a:extLst>
          </p:cNvPr>
          <p:cNvSpPr>
            <a:spLocks noGrp="1"/>
          </p:cNvSpPr>
          <p:nvPr>
            <p:ph idx="1"/>
          </p:nvPr>
        </p:nvSpPr>
        <p:spPr/>
        <p:txBody>
          <a:bodyPr>
            <a:normAutofit lnSpcReduction="10000"/>
          </a:bodyPr>
          <a:lstStyle/>
          <a:p>
            <a:r>
              <a:rPr lang="en-US" dirty="0"/>
              <a:t>Whether a hostile environment has been created is a fact-specific inquiry that includes consideration of the following:</a:t>
            </a:r>
          </a:p>
          <a:p>
            <a:r>
              <a:rPr lang="en-US" dirty="0"/>
              <a:t>(i) The degree to which the conduct affected the complainant’s ability to access the district’s education program or activity;</a:t>
            </a:r>
          </a:p>
          <a:p>
            <a:r>
              <a:rPr lang="en-US" dirty="0"/>
              <a:t>(ii) The type, frequency, and duration of the conduct;</a:t>
            </a:r>
          </a:p>
          <a:p>
            <a:r>
              <a:rPr lang="en-US" dirty="0"/>
              <a:t>(iii) The parties ages, roles within the District’s education program or activity, previous interactions, and other factors about each party that may be relevant to evaluating the effects of the conduct; </a:t>
            </a:r>
          </a:p>
          <a:p>
            <a:r>
              <a:rPr lang="en-US" dirty="0"/>
              <a:t>(iv) The location of the conduct and the context in which the conduct occurred; and </a:t>
            </a:r>
          </a:p>
          <a:p>
            <a:r>
              <a:rPr lang="en-US" dirty="0"/>
              <a:t>(v) Other sex-based harassment in the District’s education program or activity </a:t>
            </a:r>
          </a:p>
        </p:txBody>
      </p:sp>
    </p:spTree>
    <p:extLst>
      <p:ext uri="{BB962C8B-B14F-4D97-AF65-F5344CB8AC3E}">
        <p14:creationId xmlns:p14="http://schemas.microsoft.com/office/powerpoint/2010/main" val="125675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5E17-2F5D-9289-EF3B-056845B5B18E}"/>
              </a:ext>
            </a:extLst>
          </p:cNvPr>
          <p:cNvSpPr>
            <a:spLocks noGrp="1"/>
          </p:cNvSpPr>
          <p:nvPr>
            <p:ph type="title"/>
          </p:nvPr>
        </p:nvSpPr>
        <p:spPr/>
        <p:txBody>
          <a:bodyPr/>
          <a:lstStyle/>
          <a:p>
            <a:r>
              <a:rPr lang="en-US" dirty="0"/>
              <a:t>Sex-Based Harassment</a:t>
            </a:r>
            <a:br>
              <a:rPr lang="en-US" dirty="0"/>
            </a:br>
            <a:r>
              <a:rPr lang="en-US" dirty="0"/>
              <a:t>Specific Offenses </a:t>
            </a:r>
          </a:p>
        </p:txBody>
      </p:sp>
      <p:sp>
        <p:nvSpPr>
          <p:cNvPr id="3" name="Content Placeholder 2">
            <a:extLst>
              <a:ext uri="{FF2B5EF4-FFF2-40B4-BE49-F238E27FC236}">
                <a16:creationId xmlns:a16="http://schemas.microsoft.com/office/drawing/2014/main" id="{6B6EB41D-18D9-92A8-DCB6-9F516702A556}"/>
              </a:ext>
            </a:extLst>
          </p:cNvPr>
          <p:cNvSpPr>
            <a:spLocks noGrp="1"/>
          </p:cNvSpPr>
          <p:nvPr>
            <p:ph idx="1"/>
          </p:nvPr>
        </p:nvSpPr>
        <p:spPr/>
        <p:txBody>
          <a:bodyPr>
            <a:normAutofit/>
          </a:bodyPr>
          <a:lstStyle/>
          <a:p>
            <a:r>
              <a:rPr lang="en-US" sz="2800" dirty="0"/>
              <a:t>Specific Offenses:</a:t>
            </a:r>
          </a:p>
          <a:p>
            <a:r>
              <a:rPr lang="en-US" sz="2800" dirty="0"/>
              <a:t>Sexual assault- an offense classified as forcible or nonforcible sex offense under the uniform crime reporting system of the FBI</a:t>
            </a:r>
          </a:p>
        </p:txBody>
      </p:sp>
    </p:spTree>
    <p:extLst>
      <p:ext uri="{BB962C8B-B14F-4D97-AF65-F5344CB8AC3E}">
        <p14:creationId xmlns:p14="http://schemas.microsoft.com/office/powerpoint/2010/main" val="3126216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5E17-2F5D-9289-EF3B-056845B5B18E}"/>
              </a:ext>
            </a:extLst>
          </p:cNvPr>
          <p:cNvSpPr>
            <a:spLocks noGrp="1"/>
          </p:cNvSpPr>
          <p:nvPr>
            <p:ph type="title"/>
          </p:nvPr>
        </p:nvSpPr>
        <p:spPr>
          <a:xfrm>
            <a:off x="646111" y="452717"/>
            <a:ext cx="11269965" cy="1356831"/>
          </a:xfrm>
        </p:spPr>
        <p:txBody>
          <a:bodyPr/>
          <a:lstStyle/>
          <a:p>
            <a:r>
              <a:rPr lang="en-US" dirty="0"/>
              <a:t>Sex-Based Harassment: Specific Offenses</a:t>
            </a:r>
            <a:br>
              <a:rPr lang="en-US" dirty="0"/>
            </a:br>
            <a:r>
              <a:rPr lang="en-US" dirty="0"/>
              <a:t>Dating Violence </a:t>
            </a:r>
          </a:p>
        </p:txBody>
      </p:sp>
      <p:sp>
        <p:nvSpPr>
          <p:cNvPr id="3" name="Content Placeholder 2">
            <a:extLst>
              <a:ext uri="{FF2B5EF4-FFF2-40B4-BE49-F238E27FC236}">
                <a16:creationId xmlns:a16="http://schemas.microsoft.com/office/drawing/2014/main" id="{6B6EB41D-18D9-92A8-DCB6-9F516702A556}"/>
              </a:ext>
            </a:extLst>
          </p:cNvPr>
          <p:cNvSpPr>
            <a:spLocks noGrp="1"/>
          </p:cNvSpPr>
          <p:nvPr>
            <p:ph idx="1"/>
          </p:nvPr>
        </p:nvSpPr>
        <p:spPr>
          <a:xfrm>
            <a:off x="1103312" y="2059806"/>
            <a:ext cx="8946541" cy="4188593"/>
          </a:xfrm>
        </p:spPr>
        <p:txBody>
          <a:bodyPr>
            <a:normAutofit lnSpcReduction="10000"/>
          </a:bodyPr>
          <a:lstStyle/>
          <a:p>
            <a:r>
              <a:rPr lang="en-US" sz="2800" dirty="0"/>
              <a:t>Violence committed by a person:</a:t>
            </a:r>
          </a:p>
          <a:p>
            <a:r>
              <a:rPr lang="en-US" sz="2800" dirty="0"/>
              <a:t>(A) who is or has been in a social relationship of a romantic or intimate nature with the victim; and</a:t>
            </a:r>
          </a:p>
          <a:p>
            <a:r>
              <a:rPr lang="en-US" sz="2800" dirty="0"/>
              <a:t>(B) where the existence of such a relationship shall be determined based on a consideration of the following factors: length of relationship, type of relationship, and frequency of interaction between the persons involved in the relationship </a:t>
            </a:r>
          </a:p>
          <a:p>
            <a:endParaRPr lang="en-US" sz="2800" dirty="0"/>
          </a:p>
          <a:p>
            <a:endParaRPr lang="en-US" sz="2800" dirty="0"/>
          </a:p>
        </p:txBody>
      </p:sp>
    </p:spTree>
    <p:extLst>
      <p:ext uri="{BB962C8B-B14F-4D97-AF65-F5344CB8AC3E}">
        <p14:creationId xmlns:p14="http://schemas.microsoft.com/office/powerpoint/2010/main" val="2713546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5E17-2F5D-9289-EF3B-056845B5B18E}"/>
              </a:ext>
            </a:extLst>
          </p:cNvPr>
          <p:cNvSpPr>
            <a:spLocks noGrp="1"/>
          </p:cNvSpPr>
          <p:nvPr>
            <p:ph type="title"/>
          </p:nvPr>
        </p:nvSpPr>
        <p:spPr>
          <a:xfrm>
            <a:off x="646111" y="182880"/>
            <a:ext cx="11048584" cy="1453415"/>
          </a:xfrm>
        </p:spPr>
        <p:txBody>
          <a:bodyPr/>
          <a:lstStyle/>
          <a:p>
            <a:r>
              <a:rPr lang="en-US" dirty="0"/>
              <a:t>Sex-Based Harassment</a:t>
            </a:r>
            <a:br>
              <a:rPr lang="en-US" dirty="0"/>
            </a:br>
            <a:r>
              <a:rPr lang="en-US" dirty="0"/>
              <a:t>Specific Offenses- Domestic Violence </a:t>
            </a:r>
          </a:p>
        </p:txBody>
      </p:sp>
      <p:sp>
        <p:nvSpPr>
          <p:cNvPr id="3" name="Content Placeholder 2">
            <a:extLst>
              <a:ext uri="{FF2B5EF4-FFF2-40B4-BE49-F238E27FC236}">
                <a16:creationId xmlns:a16="http://schemas.microsoft.com/office/drawing/2014/main" id="{6B6EB41D-18D9-92A8-DCB6-9F516702A556}"/>
              </a:ext>
            </a:extLst>
          </p:cNvPr>
          <p:cNvSpPr>
            <a:spLocks noGrp="1"/>
          </p:cNvSpPr>
          <p:nvPr>
            <p:ph idx="1"/>
          </p:nvPr>
        </p:nvSpPr>
        <p:spPr>
          <a:xfrm>
            <a:off x="365760" y="1636296"/>
            <a:ext cx="10530038" cy="5303520"/>
          </a:xfrm>
        </p:spPr>
        <p:txBody>
          <a:bodyPr>
            <a:normAutofit lnSpcReduction="10000"/>
          </a:bodyPr>
          <a:lstStyle/>
          <a:p>
            <a:r>
              <a:rPr lang="en-US" sz="2800" dirty="0"/>
              <a:t>Felony or misdemeanor crimes committed by a person who:</a:t>
            </a:r>
          </a:p>
          <a:p>
            <a:r>
              <a:rPr lang="en-US" sz="2800" dirty="0"/>
              <a:t>(A) Who is a current or former spouse or intimate partner of the victim under the family or domestic violence laws of the jurisdiction of the recipient, or a person similarly situated to a spouse of the victim;</a:t>
            </a:r>
          </a:p>
          <a:p>
            <a:r>
              <a:rPr lang="en-US" sz="2800" dirty="0"/>
              <a:t>(B) Is cohabitating or has cohabitated, with a victim as a spouse or intimate partner;</a:t>
            </a:r>
          </a:p>
          <a:p>
            <a:r>
              <a:rPr lang="en-US" sz="2800" dirty="0"/>
              <a:t>(C)Shares a child in common with the victim; or</a:t>
            </a:r>
          </a:p>
          <a:p>
            <a:r>
              <a:rPr lang="en-US" sz="2800" dirty="0"/>
              <a:t>(D) Commits acts against youth or adult victim who is protected from those acts under the family or domestic violence laws of the jurisdiction. </a:t>
            </a:r>
          </a:p>
        </p:txBody>
      </p:sp>
    </p:spTree>
    <p:extLst>
      <p:ext uri="{BB962C8B-B14F-4D97-AF65-F5344CB8AC3E}">
        <p14:creationId xmlns:p14="http://schemas.microsoft.com/office/powerpoint/2010/main" val="1007680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5E17-2F5D-9289-EF3B-056845B5B18E}"/>
              </a:ext>
            </a:extLst>
          </p:cNvPr>
          <p:cNvSpPr>
            <a:spLocks noGrp="1"/>
          </p:cNvSpPr>
          <p:nvPr>
            <p:ph type="title"/>
          </p:nvPr>
        </p:nvSpPr>
        <p:spPr>
          <a:xfrm>
            <a:off x="646111" y="452718"/>
            <a:ext cx="11096710" cy="1299080"/>
          </a:xfrm>
        </p:spPr>
        <p:txBody>
          <a:bodyPr/>
          <a:lstStyle/>
          <a:p>
            <a:r>
              <a:rPr lang="en-US" dirty="0"/>
              <a:t>Sex-Based Harassment Specific Offenses</a:t>
            </a:r>
            <a:br>
              <a:rPr lang="en-US" dirty="0"/>
            </a:br>
            <a:r>
              <a:rPr lang="en-US" dirty="0"/>
              <a:t>Stalking  </a:t>
            </a:r>
          </a:p>
        </p:txBody>
      </p:sp>
      <p:sp>
        <p:nvSpPr>
          <p:cNvPr id="3" name="Content Placeholder 2">
            <a:extLst>
              <a:ext uri="{FF2B5EF4-FFF2-40B4-BE49-F238E27FC236}">
                <a16:creationId xmlns:a16="http://schemas.microsoft.com/office/drawing/2014/main" id="{6B6EB41D-18D9-92A8-DCB6-9F516702A556}"/>
              </a:ext>
            </a:extLst>
          </p:cNvPr>
          <p:cNvSpPr>
            <a:spLocks noGrp="1"/>
          </p:cNvSpPr>
          <p:nvPr>
            <p:ph idx="1"/>
          </p:nvPr>
        </p:nvSpPr>
        <p:spPr/>
        <p:txBody>
          <a:bodyPr>
            <a:normAutofit/>
          </a:bodyPr>
          <a:lstStyle/>
          <a:p>
            <a:pPr marL="0" indent="0">
              <a:buNone/>
            </a:pPr>
            <a:endParaRPr lang="en-US" sz="2800" dirty="0"/>
          </a:p>
          <a:p>
            <a:r>
              <a:rPr lang="en-US" sz="2800" dirty="0"/>
              <a:t>Engaging in a course of conduct directed at a specific person that would cause a reasonable person to:</a:t>
            </a:r>
          </a:p>
          <a:p>
            <a:r>
              <a:rPr lang="en-US" sz="2800" dirty="0"/>
              <a:t>(A) Fear for the person’s safety or the safety of others; or</a:t>
            </a:r>
          </a:p>
          <a:p>
            <a:r>
              <a:rPr lang="en-US" sz="2800" dirty="0"/>
              <a:t>(B) Suffer substantial emotional distress. </a:t>
            </a:r>
            <a:endParaRPr lang="en-US" dirty="0"/>
          </a:p>
        </p:txBody>
      </p:sp>
    </p:spTree>
    <p:extLst>
      <p:ext uri="{BB962C8B-B14F-4D97-AF65-F5344CB8AC3E}">
        <p14:creationId xmlns:p14="http://schemas.microsoft.com/office/powerpoint/2010/main" val="639416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44379"/>
            <a:ext cx="9404723" cy="1997627"/>
          </a:xfrm>
        </p:spPr>
        <p:txBody>
          <a:bodyPr/>
          <a:lstStyle/>
          <a:p>
            <a:r>
              <a:rPr lang="en-US" sz="4400" dirty="0">
                <a:solidFill>
                  <a:schemeClr val="tx1"/>
                </a:solidFill>
              </a:rPr>
              <a:t>Application</a:t>
            </a:r>
          </a:p>
        </p:txBody>
      </p:sp>
      <p:sp>
        <p:nvSpPr>
          <p:cNvPr id="3" name="Content Placeholder 2"/>
          <p:cNvSpPr>
            <a:spLocks noGrp="1"/>
          </p:cNvSpPr>
          <p:nvPr>
            <p:ph idx="1"/>
          </p:nvPr>
        </p:nvSpPr>
        <p:spPr>
          <a:xfrm>
            <a:off x="1103312" y="616017"/>
            <a:ext cx="8946541" cy="5632383"/>
          </a:xfrm>
        </p:spPr>
        <p:txBody>
          <a:bodyPr>
            <a:normAutofit lnSpcReduction="10000"/>
          </a:bodyPr>
          <a:lstStyle/>
          <a:p>
            <a:r>
              <a:rPr lang="en-US" sz="2800" dirty="0"/>
              <a:t>All sex discrimination occurring under a District’s education program or activity in the United States </a:t>
            </a:r>
          </a:p>
          <a:p>
            <a:pPr lvl="1"/>
            <a:r>
              <a:rPr lang="en-US" sz="2400" dirty="0"/>
              <a:t>Conduct subject to District’s disciplinary authority </a:t>
            </a:r>
            <a:endParaRPr lang="en-US" sz="2600" dirty="0"/>
          </a:p>
          <a:p>
            <a:r>
              <a:rPr lang="en-US" sz="2800" dirty="0"/>
              <a:t>A District an obligation to address sex-based hostile environment under its education program or activity, even when some conduct alleged to be contributing to the hostile environment occurred outside of the District’s education program or activity or outside the U.S.</a:t>
            </a:r>
          </a:p>
          <a:p>
            <a:pPr lvl="1"/>
            <a:r>
              <a:rPr lang="en-US" sz="2600" dirty="0"/>
              <a:t>Downstream (in program effects)- off campus and outside U.S.  (brings the effect, not the external conduct within the jurisdiction)</a:t>
            </a:r>
          </a:p>
          <a:p>
            <a:endParaRPr lang="en-US" sz="2800" dirty="0"/>
          </a:p>
          <a:p>
            <a:endParaRPr lang="en-US" dirty="0"/>
          </a:p>
        </p:txBody>
      </p:sp>
    </p:spTree>
    <p:extLst>
      <p:ext uri="{BB962C8B-B14F-4D97-AF65-F5344CB8AC3E}">
        <p14:creationId xmlns:p14="http://schemas.microsoft.com/office/powerpoint/2010/main" val="2150228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750201" cy="1135450"/>
          </a:xfrm>
        </p:spPr>
        <p:txBody>
          <a:bodyPr/>
          <a:lstStyle/>
          <a:p>
            <a:r>
              <a:rPr lang="en-US" dirty="0">
                <a:solidFill>
                  <a:schemeClr val="tx1"/>
                </a:solidFill>
              </a:rPr>
              <a:t>District's Response to Sex Discrimination</a:t>
            </a:r>
          </a:p>
        </p:txBody>
      </p:sp>
      <p:sp>
        <p:nvSpPr>
          <p:cNvPr id="3" name="Content Placeholder 2"/>
          <p:cNvSpPr>
            <a:spLocks noGrp="1"/>
          </p:cNvSpPr>
          <p:nvPr>
            <p:ph idx="1"/>
          </p:nvPr>
        </p:nvSpPr>
        <p:spPr>
          <a:xfrm>
            <a:off x="1103312" y="2492942"/>
            <a:ext cx="10679385" cy="4156051"/>
          </a:xfrm>
        </p:spPr>
        <p:txBody>
          <a:bodyPr>
            <a:normAutofit/>
          </a:bodyPr>
          <a:lstStyle/>
          <a:p>
            <a:r>
              <a:rPr lang="en-US" sz="2800" b="1" dirty="0"/>
              <a:t>A District with knowledge of conduct that reasonably may constitute sex discrimination in its education program or activity must respond promptly and effectively </a:t>
            </a:r>
          </a:p>
          <a:p>
            <a:endParaRPr lang="en-US" sz="2800" b="1" dirty="0"/>
          </a:p>
          <a:p>
            <a:endParaRPr lang="en-US" dirty="0"/>
          </a:p>
        </p:txBody>
      </p:sp>
    </p:spTree>
    <p:extLst>
      <p:ext uri="{BB962C8B-B14F-4D97-AF65-F5344CB8AC3E}">
        <p14:creationId xmlns:p14="http://schemas.microsoft.com/office/powerpoint/2010/main" val="708848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ED64-F0A8-DDA4-2799-9A1AA4069130}"/>
              </a:ext>
            </a:extLst>
          </p:cNvPr>
          <p:cNvSpPr>
            <a:spLocks noGrp="1"/>
          </p:cNvSpPr>
          <p:nvPr>
            <p:ph type="title"/>
          </p:nvPr>
        </p:nvSpPr>
        <p:spPr/>
        <p:txBody>
          <a:bodyPr/>
          <a:lstStyle/>
          <a:p>
            <a:r>
              <a:rPr lang="en-US" dirty="0"/>
              <a:t>Employee Mandatory Report</a:t>
            </a:r>
          </a:p>
        </p:txBody>
      </p:sp>
      <p:sp>
        <p:nvSpPr>
          <p:cNvPr id="3" name="Content Placeholder 2">
            <a:extLst>
              <a:ext uri="{FF2B5EF4-FFF2-40B4-BE49-F238E27FC236}">
                <a16:creationId xmlns:a16="http://schemas.microsoft.com/office/drawing/2014/main" id="{E12B3972-9123-68F4-FAF3-FFD1E2FB4F81}"/>
              </a:ext>
            </a:extLst>
          </p:cNvPr>
          <p:cNvSpPr>
            <a:spLocks noGrp="1"/>
          </p:cNvSpPr>
          <p:nvPr>
            <p:ph idx="1"/>
          </p:nvPr>
        </p:nvSpPr>
        <p:spPr>
          <a:xfrm>
            <a:off x="1103312" y="1853248"/>
            <a:ext cx="8946541" cy="4395151"/>
          </a:xfrm>
        </p:spPr>
        <p:txBody>
          <a:bodyPr>
            <a:normAutofit/>
          </a:bodyPr>
          <a:lstStyle/>
          <a:p>
            <a:r>
              <a:rPr lang="en-US" sz="2800" dirty="0"/>
              <a:t>All employees who are not confidential employees </a:t>
            </a:r>
            <a:r>
              <a:rPr lang="en-US" sz="2800" b="1" dirty="0"/>
              <a:t>MUST notify the Title IX Coordinator </a:t>
            </a:r>
            <a:r>
              <a:rPr lang="en-US" sz="2800" dirty="0"/>
              <a:t>when the employee has information about conduct that </a:t>
            </a:r>
            <a:r>
              <a:rPr lang="en-US" sz="2800" b="1" dirty="0"/>
              <a:t>reasonably may constitute sex discrimination </a:t>
            </a:r>
            <a:r>
              <a:rPr lang="en-US" sz="2800" dirty="0"/>
              <a:t>under Title IX or Title IX regulations </a:t>
            </a:r>
          </a:p>
        </p:txBody>
      </p:sp>
    </p:spTree>
    <p:extLst>
      <p:ext uri="{BB962C8B-B14F-4D97-AF65-F5344CB8AC3E}">
        <p14:creationId xmlns:p14="http://schemas.microsoft.com/office/powerpoint/2010/main" val="3535764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8B8DF-0F1B-5E19-B641-CF94F86585C9}"/>
              </a:ext>
            </a:extLst>
          </p:cNvPr>
          <p:cNvSpPr>
            <a:spLocks noGrp="1"/>
          </p:cNvSpPr>
          <p:nvPr>
            <p:ph type="title"/>
          </p:nvPr>
        </p:nvSpPr>
        <p:spPr>
          <a:xfrm>
            <a:off x="646111" y="452717"/>
            <a:ext cx="10509569" cy="1414583"/>
          </a:xfrm>
        </p:spPr>
        <p:txBody>
          <a:bodyPr/>
          <a:lstStyle/>
          <a:p>
            <a:r>
              <a:rPr lang="en-US" dirty="0"/>
              <a:t>Pregnancy and Related Conditions: EMPLOYEE OBLIGATIONS  </a:t>
            </a:r>
          </a:p>
        </p:txBody>
      </p:sp>
      <p:sp>
        <p:nvSpPr>
          <p:cNvPr id="3" name="Content Placeholder 2">
            <a:extLst>
              <a:ext uri="{FF2B5EF4-FFF2-40B4-BE49-F238E27FC236}">
                <a16:creationId xmlns:a16="http://schemas.microsoft.com/office/drawing/2014/main" id="{558AE457-6FC5-D958-434A-25A0259A1E2D}"/>
              </a:ext>
            </a:extLst>
          </p:cNvPr>
          <p:cNvSpPr>
            <a:spLocks noGrp="1"/>
          </p:cNvSpPr>
          <p:nvPr>
            <p:ph idx="1"/>
          </p:nvPr>
        </p:nvSpPr>
        <p:spPr>
          <a:xfrm>
            <a:off x="1103312" y="2079057"/>
            <a:ext cx="8946541" cy="4169342"/>
          </a:xfrm>
        </p:spPr>
        <p:txBody>
          <a:bodyPr>
            <a:normAutofit lnSpcReduction="10000"/>
          </a:bodyPr>
          <a:lstStyle/>
          <a:p>
            <a:r>
              <a:rPr lang="en-US" sz="2400" dirty="0"/>
              <a:t>When a student, or person who has a legal right to act on behalf of the student, </a:t>
            </a:r>
            <a:r>
              <a:rPr lang="en-US" sz="2400" b="1" dirty="0"/>
              <a:t>informs any employee of student’s pregnancy or related conditions</a:t>
            </a:r>
            <a:r>
              <a:rPr lang="en-US" sz="2400" dirty="0"/>
              <a:t>, unless the employee reasonably believes that the Title IX coordinator has been notified, </a:t>
            </a:r>
            <a:r>
              <a:rPr lang="en-US" sz="2400" b="1" dirty="0"/>
              <a:t>the employee must</a:t>
            </a:r>
            <a:r>
              <a:rPr lang="en-US" sz="2400" dirty="0"/>
              <a:t>:</a:t>
            </a:r>
          </a:p>
          <a:p>
            <a:r>
              <a:rPr lang="en-US" sz="2400" dirty="0"/>
              <a:t> (1) promptly provide that person with the Title IX Coordinator’s contact information; AND</a:t>
            </a:r>
          </a:p>
          <a:p>
            <a:r>
              <a:rPr lang="en-US" sz="2400" dirty="0"/>
              <a:t> (2) inform that person that the Title IX Coordinator can coordinate specific actions to prevent sex discrimination and ensure student’s equal access to the District’s education program or activity </a:t>
            </a:r>
          </a:p>
        </p:txBody>
      </p:sp>
    </p:spTree>
    <p:extLst>
      <p:ext uri="{BB962C8B-B14F-4D97-AF65-F5344CB8AC3E}">
        <p14:creationId xmlns:p14="http://schemas.microsoft.com/office/powerpoint/2010/main" val="3753015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0E233-9756-EEB9-AC6E-71895ECD3098}"/>
              </a:ext>
            </a:extLst>
          </p:cNvPr>
          <p:cNvSpPr>
            <a:spLocks noGrp="1"/>
          </p:cNvSpPr>
          <p:nvPr>
            <p:ph type="title"/>
          </p:nvPr>
        </p:nvSpPr>
        <p:spPr>
          <a:xfrm>
            <a:off x="646111" y="452718"/>
            <a:ext cx="10702074" cy="1116200"/>
          </a:xfrm>
        </p:spPr>
        <p:txBody>
          <a:bodyPr/>
          <a:lstStyle/>
          <a:p>
            <a:r>
              <a:rPr lang="en-US" dirty="0"/>
              <a:t>Pregnancy or Related Conditions</a:t>
            </a:r>
          </a:p>
        </p:txBody>
      </p:sp>
      <p:sp>
        <p:nvSpPr>
          <p:cNvPr id="3" name="Content Placeholder 2">
            <a:extLst>
              <a:ext uri="{FF2B5EF4-FFF2-40B4-BE49-F238E27FC236}">
                <a16:creationId xmlns:a16="http://schemas.microsoft.com/office/drawing/2014/main" id="{7A17F9ED-0FB5-2627-B747-D53DC0DEABB5}"/>
              </a:ext>
            </a:extLst>
          </p:cNvPr>
          <p:cNvSpPr>
            <a:spLocks noGrp="1"/>
          </p:cNvSpPr>
          <p:nvPr>
            <p:ph idx="1"/>
          </p:nvPr>
        </p:nvSpPr>
        <p:spPr>
          <a:xfrm>
            <a:off x="1103312" y="1405288"/>
            <a:ext cx="8946541" cy="4843111"/>
          </a:xfrm>
        </p:spPr>
        <p:txBody>
          <a:bodyPr>
            <a:normAutofit/>
          </a:bodyPr>
          <a:lstStyle/>
          <a:p>
            <a:r>
              <a:rPr lang="en-US" sz="2400" dirty="0"/>
              <a:t>The District must not discriminate in its education program or activity against any student based on the student’s current, potential, or past pregnancy or related condition. </a:t>
            </a:r>
          </a:p>
          <a:p>
            <a:r>
              <a:rPr lang="en-US" sz="2400" dirty="0"/>
              <a:t>Pregnancy or related condition means:</a:t>
            </a:r>
          </a:p>
          <a:p>
            <a:pPr lvl="1"/>
            <a:r>
              <a:rPr lang="en-US" sz="2200" dirty="0"/>
              <a:t>(1) Pregnancy, childbirth, termination of pregnancy, or lactation;</a:t>
            </a:r>
          </a:p>
          <a:p>
            <a:pPr lvl="1"/>
            <a:r>
              <a:rPr lang="en-US" sz="2200" dirty="0"/>
              <a:t>(2) Medical conditions related to pregnancy, childbirth, termination of pregnancy, or lactation; or </a:t>
            </a:r>
          </a:p>
          <a:p>
            <a:pPr lvl="1"/>
            <a:r>
              <a:rPr lang="en-US" sz="2200" dirty="0"/>
              <a:t>(3) Recovery from pregnancy, childbirth, termination of pregnancy, lactations, or related medical conditions </a:t>
            </a:r>
          </a:p>
        </p:txBody>
      </p:sp>
    </p:spTree>
    <p:extLst>
      <p:ext uri="{BB962C8B-B14F-4D97-AF65-F5344CB8AC3E}">
        <p14:creationId xmlns:p14="http://schemas.microsoft.com/office/powerpoint/2010/main" val="314172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RETALIATION</a:t>
            </a:r>
            <a:br>
              <a:rPr lang="en-US" dirty="0"/>
            </a:b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58449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0"/>
            <a:ext cx="10574883" cy="1854926"/>
          </a:xfrm>
        </p:spPr>
        <p:txBody>
          <a:bodyPr/>
          <a:lstStyle/>
          <a:p>
            <a:r>
              <a:rPr lang="en-US" dirty="0"/>
              <a:t>RETALIATION </a:t>
            </a:r>
            <a:br>
              <a:rPr lang="en-US" dirty="0"/>
            </a:br>
            <a:br>
              <a:rPr lang="en-US" dirty="0"/>
            </a:br>
            <a:endParaRPr lang="en-US" dirty="0"/>
          </a:p>
        </p:txBody>
      </p:sp>
      <p:sp>
        <p:nvSpPr>
          <p:cNvPr id="3" name="Content Placeholder 2"/>
          <p:cNvSpPr>
            <a:spLocks noGrp="1"/>
          </p:cNvSpPr>
          <p:nvPr>
            <p:ph idx="1"/>
          </p:nvPr>
        </p:nvSpPr>
        <p:spPr>
          <a:xfrm>
            <a:off x="1103312" y="1005840"/>
            <a:ext cx="8946541" cy="5721531"/>
          </a:xfrm>
        </p:spPr>
        <p:txBody>
          <a:bodyPr>
            <a:normAutofit fontScale="92500" lnSpcReduction="20000"/>
          </a:bodyPr>
          <a:lstStyle/>
          <a:p>
            <a:r>
              <a:rPr lang="en-US" sz="2800" dirty="0"/>
              <a:t>Retaliation is prohibited!</a:t>
            </a:r>
          </a:p>
          <a:p>
            <a:r>
              <a:rPr lang="en-US" sz="2800" dirty="0"/>
              <a:t>No intimidation, threatening, coercing or discrimination against a student, or an employee or other individual within the District providing services in the education program for the purpose of interfering with any right or privilege secured by Title IX because the individual has:</a:t>
            </a:r>
          </a:p>
          <a:p>
            <a:pPr lvl="1"/>
            <a:r>
              <a:rPr lang="en-US" sz="2600" dirty="0"/>
              <a:t>Reported info</a:t>
            </a:r>
          </a:p>
          <a:p>
            <a:pPr lvl="1"/>
            <a:r>
              <a:rPr lang="en-US" sz="2600" dirty="0"/>
              <a:t>Made a complaint</a:t>
            </a:r>
          </a:p>
          <a:p>
            <a:pPr lvl="1"/>
            <a:r>
              <a:rPr lang="en-US" sz="2600" dirty="0"/>
              <a:t>Testified </a:t>
            </a:r>
          </a:p>
          <a:p>
            <a:pPr lvl="1"/>
            <a:r>
              <a:rPr lang="en-US" sz="2600" dirty="0"/>
              <a:t>Assisted </a:t>
            </a:r>
          </a:p>
          <a:p>
            <a:pPr lvl="1"/>
            <a:r>
              <a:rPr lang="en-US" sz="2600" dirty="0"/>
              <a:t>Participated (or refused to participate) </a:t>
            </a:r>
          </a:p>
          <a:p>
            <a:pPr lvl="1"/>
            <a:r>
              <a:rPr lang="en-US" sz="2600" dirty="0"/>
              <a:t>In any manner in an investigation, proceeding or hearing </a:t>
            </a:r>
          </a:p>
          <a:p>
            <a:pPr lvl="1"/>
            <a:endParaRPr lang="en-US" sz="2600" dirty="0"/>
          </a:p>
          <a:p>
            <a:endParaRPr lang="en-US" sz="2400" dirty="0"/>
          </a:p>
          <a:p>
            <a:pPr lvl="2"/>
            <a:endParaRPr lang="en-US" sz="2000" dirty="0"/>
          </a:p>
        </p:txBody>
      </p:sp>
    </p:spTree>
    <p:extLst>
      <p:ext uri="{BB962C8B-B14F-4D97-AF65-F5344CB8AC3E}">
        <p14:creationId xmlns:p14="http://schemas.microsoft.com/office/powerpoint/2010/main" val="913051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99E-3C91-1F8F-1523-B7ABAD76B6F3}"/>
              </a:ext>
            </a:extLst>
          </p:cNvPr>
          <p:cNvSpPr>
            <a:spLocks noGrp="1"/>
          </p:cNvSpPr>
          <p:nvPr>
            <p:ph type="title"/>
          </p:nvPr>
        </p:nvSpPr>
        <p:spPr/>
        <p:txBody>
          <a:bodyPr/>
          <a:lstStyle/>
          <a:p>
            <a:r>
              <a:rPr lang="en-US" dirty="0"/>
              <a:t>Peer retaliation </a:t>
            </a:r>
          </a:p>
        </p:txBody>
      </p:sp>
      <p:sp>
        <p:nvSpPr>
          <p:cNvPr id="3" name="Content Placeholder 2">
            <a:extLst>
              <a:ext uri="{FF2B5EF4-FFF2-40B4-BE49-F238E27FC236}">
                <a16:creationId xmlns:a16="http://schemas.microsoft.com/office/drawing/2014/main" id="{1B9B4505-FB9C-2E51-D189-00381EBCBF59}"/>
              </a:ext>
            </a:extLst>
          </p:cNvPr>
          <p:cNvSpPr>
            <a:spLocks noGrp="1"/>
          </p:cNvSpPr>
          <p:nvPr>
            <p:ph idx="1"/>
          </p:nvPr>
        </p:nvSpPr>
        <p:spPr>
          <a:xfrm>
            <a:off x="1103312" y="1578544"/>
            <a:ext cx="8946541" cy="4669856"/>
          </a:xfrm>
        </p:spPr>
        <p:txBody>
          <a:bodyPr>
            <a:normAutofit/>
          </a:bodyPr>
          <a:lstStyle/>
          <a:p>
            <a:r>
              <a:rPr lang="en-US" sz="3600" dirty="0"/>
              <a:t>Retaliation by a student against another student </a:t>
            </a:r>
          </a:p>
        </p:txBody>
      </p:sp>
    </p:spTree>
    <p:extLst>
      <p:ext uri="{BB962C8B-B14F-4D97-AF65-F5344CB8AC3E}">
        <p14:creationId xmlns:p14="http://schemas.microsoft.com/office/powerpoint/2010/main" val="2035670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1440-83D7-A402-F122-27E126926560}"/>
              </a:ext>
            </a:extLst>
          </p:cNvPr>
          <p:cNvSpPr>
            <a:spLocks noGrp="1"/>
          </p:cNvSpPr>
          <p:nvPr>
            <p:ph type="title"/>
          </p:nvPr>
        </p:nvSpPr>
        <p:spPr/>
        <p:txBody>
          <a:bodyPr/>
          <a:lstStyle/>
          <a:p>
            <a:r>
              <a:rPr lang="en-US" dirty="0"/>
              <a:t>RETALIATION PROHIBITED </a:t>
            </a:r>
          </a:p>
        </p:txBody>
      </p:sp>
      <p:sp>
        <p:nvSpPr>
          <p:cNvPr id="3" name="Content Placeholder 2">
            <a:extLst>
              <a:ext uri="{FF2B5EF4-FFF2-40B4-BE49-F238E27FC236}">
                <a16:creationId xmlns:a16="http://schemas.microsoft.com/office/drawing/2014/main" id="{306293FE-0C8A-B61F-2BDA-7E8E793EC608}"/>
              </a:ext>
            </a:extLst>
          </p:cNvPr>
          <p:cNvSpPr>
            <a:spLocks noGrp="1"/>
          </p:cNvSpPr>
          <p:nvPr>
            <p:ph idx="1"/>
          </p:nvPr>
        </p:nvSpPr>
        <p:spPr>
          <a:xfrm>
            <a:off x="1103312" y="1607420"/>
            <a:ext cx="8946541" cy="4640980"/>
          </a:xfrm>
        </p:spPr>
        <p:txBody>
          <a:bodyPr>
            <a:normAutofit/>
          </a:bodyPr>
          <a:lstStyle/>
          <a:p>
            <a:r>
              <a:rPr lang="en-US" sz="2800" dirty="0"/>
              <a:t>The District prohibits retaliation, including peer retaliation. </a:t>
            </a:r>
          </a:p>
          <a:p>
            <a:r>
              <a:rPr lang="en-US" sz="2800" dirty="0"/>
              <a:t>If an employee has information about conduct that may reasonably constitute retaliation, the employee must notify the Title IX coordinator promptly so that it can be addressed. </a:t>
            </a:r>
          </a:p>
        </p:txBody>
      </p:sp>
    </p:spTree>
    <p:extLst>
      <p:ext uri="{BB962C8B-B14F-4D97-AF65-F5344CB8AC3E}">
        <p14:creationId xmlns:p14="http://schemas.microsoft.com/office/powerpoint/2010/main" val="1638551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CFE44-2FE9-D909-8374-7B33E9667BCC}"/>
              </a:ext>
            </a:extLst>
          </p:cNvPr>
          <p:cNvSpPr>
            <a:spLocks noGrp="1"/>
          </p:cNvSpPr>
          <p:nvPr>
            <p:ph type="title"/>
          </p:nvPr>
        </p:nvSpPr>
        <p:spPr>
          <a:xfrm>
            <a:off x="646111" y="452718"/>
            <a:ext cx="9404723" cy="769690"/>
          </a:xfrm>
        </p:spPr>
        <p:txBody>
          <a:bodyPr/>
          <a:lstStyle/>
          <a:p>
            <a:r>
              <a:rPr lang="en-US" dirty="0"/>
              <a:t>Questions:</a:t>
            </a:r>
          </a:p>
        </p:txBody>
      </p:sp>
      <p:sp>
        <p:nvSpPr>
          <p:cNvPr id="3" name="Content Placeholder 2">
            <a:extLst>
              <a:ext uri="{FF2B5EF4-FFF2-40B4-BE49-F238E27FC236}">
                <a16:creationId xmlns:a16="http://schemas.microsoft.com/office/drawing/2014/main" id="{FC98BAB4-737B-384E-C3BC-32CFD00723AD}"/>
              </a:ext>
            </a:extLst>
          </p:cNvPr>
          <p:cNvSpPr>
            <a:spLocks noGrp="1"/>
          </p:cNvSpPr>
          <p:nvPr>
            <p:ph idx="1"/>
          </p:nvPr>
        </p:nvSpPr>
        <p:spPr>
          <a:xfrm>
            <a:off x="1103312" y="1386038"/>
            <a:ext cx="8946541" cy="4862361"/>
          </a:xfrm>
        </p:spPr>
        <p:txBody>
          <a:bodyPr>
            <a:normAutofit fontScale="25000" lnSpcReduction="20000"/>
          </a:bodyPr>
          <a:lstStyle/>
          <a:p>
            <a:pPr marL="0" indent="0">
              <a:buNone/>
            </a:pPr>
            <a:r>
              <a:rPr lang="en-US" sz="11200" dirty="0"/>
              <a:t>District’s Title IX Coordinator: Ned Gladfelter, Supervisor of Human Resources</a:t>
            </a:r>
          </a:p>
          <a:p>
            <a:pPr marL="0" indent="0">
              <a:buNone/>
            </a:pPr>
            <a:r>
              <a:rPr lang="en-US" sz="11200" dirty="0"/>
              <a:t>302.645.6686 </a:t>
            </a:r>
          </a:p>
          <a:p>
            <a:pPr marL="0" indent="0">
              <a:buNone/>
            </a:pPr>
            <a:r>
              <a:rPr lang="en-US" sz="11200" dirty="0">
                <a:hlinkClick r:id="rId2"/>
              </a:rPr>
              <a:t>Ned.Gladfelter@cape.k12.de.us</a:t>
            </a:r>
            <a:endParaRPr lang="en-US" sz="11200" dirty="0"/>
          </a:p>
          <a:p>
            <a:pPr marL="0" indent="0">
              <a:buNone/>
            </a:pPr>
            <a:endParaRPr lang="en-US" sz="8000" dirty="0"/>
          </a:p>
          <a:p>
            <a:pPr marL="0" indent="0">
              <a:buNone/>
            </a:pPr>
            <a:r>
              <a:rPr lang="en-US" sz="8000" dirty="0"/>
              <a:t>Office for Civil Rights</a:t>
            </a:r>
          </a:p>
          <a:p>
            <a:pPr marL="0" indent="0">
              <a:buNone/>
            </a:pPr>
            <a:r>
              <a:rPr lang="en-US" sz="8000" dirty="0"/>
              <a:t>Philadelphia Office</a:t>
            </a:r>
          </a:p>
          <a:p>
            <a:pPr marL="0" indent="0">
              <a:buNone/>
            </a:pPr>
            <a:r>
              <a:rPr lang="en-US" sz="8000" dirty="0"/>
              <a:t>U.S. Department of Education</a:t>
            </a:r>
          </a:p>
          <a:p>
            <a:pPr marL="0" indent="0">
              <a:buNone/>
            </a:pPr>
            <a:r>
              <a:rPr lang="en-US" sz="8000" dirty="0"/>
              <a:t>The Wanamaker Building</a:t>
            </a:r>
          </a:p>
          <a:p>
            <a:pPr marL="0" indent="0">
              <a:buNone/>
            </a:pPr>
            <a:r>
              <a:rPr lang="en-US" sz="8000" dirty="0"/>
              <a:t>100 Penn Square East, Suite 515</a:t>
            </a:r>
          </a:p>
          <a:p>
            <a:pPr marL="0" indent="0">
              <a:buNone/>
            </a:pPr>
            <a:r>
              <a:rPr lang="en-US" sz="8000" dirty="0"/>
              <a:t>Philadelphia, PA 19107-3323</a:t>
            </a:r>
          </a:p>
          <a:p>
            <a:pPr marL="0" indent="0">
              <a:buNone/>
            </a:pPr>
            <a:r>
              <a:rPr lang="en-US" sz="8000" dirty="0"/>
              <a:t>Telephone: 215-656-8541</a:t>
            </a:r>
          </a:p>
          <a:p>
            <a:pPr marL="0" indent="0">
              <a:buNone/>
            </a:pPr>
            <a:r>
              <a:rPr lang="en-US" sz="8000" dirty="0"/>
              <a:t>FAX: 215-656-8605; TDD: 800-877-8339</a:t>
            </a:r>
          </a:p>
          <a:p>
            <a:pPr marL="0" indent="0">
              <a:buNone/>
            </a:pPr>
            <a:r>
              <a:rPr lang="en-US" sz="8000" dirty="0"/>
              <a:t>Email: OCR.Philadelphia@ed.gov</a:t>
            </a:r>
          </a:p>
        </p:txBody>
      </p:sp>
    </p:spTree>
    <p:extLst>
      <p:ext uri="{BB962C8B-B14F-4D97-AF65-F5344CB8AC3E}">
        <p14:creationId xmlns:p14="http://schemas.microsoft.com/office/powerpoint/2010/main" val="256530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pPr marL="0" indent="0" algn="ctr">
              <a:buNone/>
            </a:pPr>
            <a:r>
              <a:rPr lang="en-US" sz="2800" dirty="0"/>
              <a:t>Allyson Britton, Esquire</a:t>
            </a:r>
          </a:p>
          <a:p>
            <a:pPr marL="0" indent="0" algn="ctr">
              <a:buNone/>
            </a:pPr>
            <a:r>
              <a:rPr lang="en-US" sz="2800" dirty="0">
                <a:hlinkClick r:id="rId2"/>
              </a:rPr>
              <a:t>abritton@morrisjames.com</a:t>
            </a:r>
            <a:endParaRPr lang="en-US" sz="2800" dirty="0"/>
          </a:p>
          <a:p>
            <a:pPr marL="0" indent="0" algn="ctr">
              <a:buNone/>
            </a:pPr>
            <a:r>
              <a:rPr lang="en-US" sz="2800" dirty="0"/>
              <a:t>302.888.5210</a:t>
            </a:r>
          </a:p>
        </p:txBody>
      </p:sp>
    </p:spTree>
    <p:extLst>
      <p:ext uri="{BB962C8B-B14F-4D97-AF65-F5344CB8AC3E}">
        <p14:creationId xmlns:p14="http://schemas.microsoft.com/office/powerpoint/2010/main" val="3021674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Words>1985</Words>
  <PresentationFormat>Widescreen</PresentationFormat>
  <Paragraphs>166</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Century Gothic</vt:lpstr>
      <vt:lpstr>Times New Roman</vt:lpstr>
      <vt:lpstr>Wingdings 3</vt:lpstr>
      <vt:lpstr>Ion</vt:lpstr>
      <vt:lpstr>  Cape Henlopen School District  Title IX Training For All Employees</vt:lpstr>
      <vt:lpstr>What is Title IX?</vt:lpstr>
      <vt:lpstr>Changes in Title IX Regulations</vt:lpstr>
      <vt:lpstr>Title IX Coordinator</vt:lpstr>
      <vt:lpstr>Title IX Policy </vt:lpstr>
      <vt:lpstr>Title IX Policy</vt:lpstr>
      <vt:lpstr>Title IX Policy:</vt:lpstr>
      <vt:lpstr>Title IX Policy:</vt:lpstr>
      <vt:lpstr>ALL EMPLOYEES:</vt:lpstr>
      <vt:lpstr>TRAINING REQUIREMENTS ALL EMPLOYEES</vt:lpstr>
      <vt:lpstr>DEFINITIONS &amp; TERMINOLOGY</vt:lpstr>
      <vt:lpstr>Complainant – Definition </vt:lpstr>
      <vt:lpstr>Respondent – Definition </vt:lpstr>
      <vt:lpstr>Sex Discrimination:  Education Program or Activities </vt:lpstr>
      <vt:lpstr>Sex Discrimination </vt:lpstr>
      <vt:lpstr>Sex-Based Harassment – Definition </vt:lpstr>
      <vt:lpstr>Sex-Based Harassment – Definition  Quid Pro Quo</vt:lpstr>
      <vt:lpstr>Sex- Based Harassment Hostile Environment  </vt:lpstr>
      <vt:lpstr>Sex-Based Harassment  Hostile Environment </vt:lpstr>
      <vt:lpstr>Sex-Based Harassment Specific Offenses </vt:lpstr>
      <vt:lpstr>Sex-Based Harassment: Specific Offenses Dating Violence </vt:lpstr>
      <vt:lpstr>Sex-Based Harassment Specific Offenses- Domestic Violence </vt:lpstr>
      <vt:lpstr>Sex-Based Harassment Specific Offenses Stalking  </vt:lpstr>
      <vt:lpstr>Application</vt:lpstr>
      <vt:lpstr>District's Response to Sex Discrimination</vt:lpstr>
      <vt:lpstr>Employee Mandatory Report</vt:lpstr>
      <vt:lpstr>Pregnancy and Related Conditions: EMPLOYEE OBLIGATIONS  </vt:lpstr>
      <vt:lpstr>Pregnancy or Related Conditions</vt:lpstr>
      <vt:lpstr>RETALIATION </vt:lpstr>
      <vt:lpstr>RETALIATION   </vt:lpstr>
      <vt:lpstr>Peer retaliation </vt:lpstr>
      <vt:lpstr>RETALIATION PROHIBITED </vt:lpstr>
      <vt:lpstr>Questions:</vt:lpstr>
      <vt:lpstr>Questions</vt:lpstr>
    </vt:vector>
  </TitlesOfParts>
  <Company/>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Cape Henlopen School District  Title IX Training For All Employees</dc:title>
  <cp:revision>1</cp:revision>
</cp:coreProperties>
</file>