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  <p:sldMasterId id="2147483660" r:id="rId2"/>
  </p:sldMasterIdLst>
  <p:notesMasterIdLst>
    <p:notesMasterId r:id="rId29"/>
  </p:notesMasterIdLst>
  <p:sldIdLst>
    <p:sldId id="256" r:id="rId3"/>
    <p:sldId id="257" r:id="rId4"/>
    <p:sldId id="290" r:id="rId5"/>
    <p:sldId id="287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88" r:id="rId22"/>
    <p:sldId id="280" r:id="rId23"/>
    <p:sldId id="281" r:id="rId24"/>
    <p:sldId id="283" r:id="rId25"/>
    <p:sldId id="284" r:id="rId26"/>
    <p:sldId id="285" r:id="rId27"/>
    <p:sldId id="286" r:id="rId28"/>
  </p:sldIdLst>
  <p:sldSz cx="9144000" cy="5143500" type="screen16x9"/>
  <p:notesSz cx="6858000" cy="9144000"/>
  <p:embeddedFontLst>
    <p:embeddedFont>
      <p:font typeface="Impact" panose="020B0806030902050204" pitchFamily="34" charset="0"/>
      <p:regular r:id="rId30"/>
    </p:embeddedFont>
    <p:embeddedFont>
      <p:font typeface="Montserrat" pitchFamily="2" charset="77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ori Perlow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90204"/>
    <a:srgbClr val="4285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364"/>
    <p:restoredTop sz="94726"/>
  </p:normalViewPr>
  <p:slideViewPr>
    <p:cSldViewPr snapToGrid="0">
      <p:cViewPr varScale="1">
        <p:scale>
          <a:sx n="157" d="100"/>
          <a:sy n="157" d="100"/>
        </p:scale>
        <p:origin x="176" y="21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font" Target="fonts/font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4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3.fntdata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1.fntdata"/><Relationship Id="rId35" Type="http://schemas.openxmlformats.org/officeDocument/2006/relationships/commentAuthors" Target="commentAuthor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3-09-26T16:27:15.572" idx="1">
    <p:pos x="0" y="0"/>
    <p:text>Slides 1 and 2 have different tag line fonts.  delete the one you don't like.</p:tex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0F38DE3-ACF6-1044-A85F-93E2C3AD00C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88E7A7A-AAE1-344B-9B4E-FE82FCAEE87C}" type="pres">
      <dgm:prSet presAssocID="{80F38DE3-ACF6-1044-A85F-93E2C3AD00C5}" presName="linear" presStyleCnt="0">
        <dgm:presLayoutVars>
          <dgm:animLvl val="lvl"/>
          <dgm:resizeHandles val="exact"/>
        </dgm:presLayoutVars>
      </dgm:prSet>
      <dgm:spPr/>
    </dgm:pt>
  </dgm:ptLst>
  <dgm:cxnLst>
    <dgm:cxn modelId="{C15262F2-45BC-D94A-B60E-61B802712F6E}" type="presOf" srcId="{80F38DE3-ACF6-1044-A85F-93E2C3AD00C5}" destId="{588E7A7A-AAE1-344B-9B4E-FE82FCAEE87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794fae2bc0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794fae2bc0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7a2aa95fb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7a2aa95fb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7a2aa95fb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7a2aa95fb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956657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785D4D-007C-9E43-9FEF-D23DDD48080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2743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228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400300"/>
            <a:ext cx="7543800" cy="1143000"/>
          </a:xfrm>
        </p:spPr>
        <p:txBody>
          <a:bodyPr>
            <a:no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543300"/>
            <a:ext cx="6858000" cy="74295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100">
                <a:solidFill>
                  <a:schemeClr val="tx2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8/15/24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4629150"/>
            <a:ext cx="7543800" cy="2057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</p:spTree>
    <p:extLst>
      <p:ext uri="{BB962C8B-B14F-4D97-AF65-F5344CB8AC3E}">
        <p14:creationId xmlns:p14="http://schemas.microsoft.com/office/powerpoint/2010/main" val="35329828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8/15/24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9809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228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457450"/>
            <a:ext cx="7543800" cy="1257300"/>
          </a:xfrm>
        </p:spPr>
        <p:txBody>
          <a:bodyPr anchor="b" anchorCtr="0"/>
          <a:lstStyle>
            <a:lvl1pPr algn="l">
              <a:defRPr sz="405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3714750"/>
            <a:ext cx="6858000" cy="6858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8/15/24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4629150"/>
            <a:ext cx="7543800" cy="2057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</p:spTree>
    <p:extLst>
      <p:ext uri="{BB962C8B-B14F-4D97-AF65-F5344CB8AC3E}">
        <p14:creationId xmlns:p14="http://schemas.microsoft.com/office/powerpoint/2010/main" val="19351038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457201"/>
            <a:ext cx="3657600" cy="282549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457201"/>
            <a:ext cx="3657600" cy="282549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8/15/24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0102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457200"/>
            <a:ext cx="3657600" cy="479822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996948"/>
            <a:ext cx="3657600" cy="2286000"/>
          </a:xfrm>
        </p:spPr>
        <p:txBody>
          <a:bodyPr anchor="t" anchorCtr="0"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457200"/>
            <a:ext cx="3657600" cy="479822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996948"/>
            <a:ext cx="3657600" cy="2286000"/>
          </a:xfrm>
        </p:spPr>
        <p:txBody>
          <a:bodyPr anchor="t" anchorCtr="0"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8/15/24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937022"/>
            <a:ext cx="3657600" cy="11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937022"/>
            <a:ext cx="3657600" cy="11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3036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8/15/24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5297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8/15/24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3525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429000"/>
            <a:ext cx="6784848" cy="1200150"/>
          </a:xfrm>
        </p:spPr>
        <p:txBody>
          <a:bodyPr anchor="b">
            <a:normAutofit/>
          </a:bodyPr>
          <a:lstStyle>
            <a:lvl1pPr algn="l">
              <a:defRPr sz="405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342900"/>
            <a:ext cx="4594934" cy="3086099"/>
          </a:xfrm>
        </p:spPr>
        <p:txBody>
          <a:bodyPr/>
          <a:lstStyle>
            <a:lvl1pPr>
              <a:defRPr sz="1800"/>
            </a:lvl1pPr>
            <a:lvl2pPr>
              <a:defRPr sz="165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2" y="342900"/>
            <a:ext cx="2673657" cy="3086100"/>
          </a:xfrm>
        </p:spPr>
        <p:txBody>
          <a:bodyPr>
            <a:normAutofit/>
          </a:bodyPr>
          <a:lstStyle>
            <a:lvl1pPr marL="0" indent="0">
              <a:buNone/>
              <a:defRPr sz="1575">
                <a:solidFill>
                  <a:schemeClr val="tx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8/15/24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2153444" y="1885752"/>
            <a:ext cx="28575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26644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3429000"/>
            <a:ext cx="6784848" cy="1200150"/>
          </a:xfrm>
        </p:spPr>
        <p:txBody>
          <a:bodyPr anchor="b">
            <a:normAutofit/>
          </a:bodyPr>
          <a:lstStyle>
            <a:lvl1pPr algn="l">
              <a:defRPr sz="405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342900"/>
            <a:ext cx="7543800" cy="21717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2628900"/>
            <a:ext cx="7391400" cy="60364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8/15/24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9060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514350"/>
            <a:ext cx="7239000" cy="291465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8/15/24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2270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514351"/>
            <a:ext cx="1828800" cy="405764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514351"/>
            <a:ext cx="5715000" cy="36576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8/15/24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515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3429000"/>
            <a:ext cx="6781800" cy="120015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514350"/>
            <a:ext cx="7543800" cy="291465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4656582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B1A24CD3-204F-4468-8EE4-28A6668D006A}" type="datetimeFigureOut">
              <a:rPr lang="en-US" smtClean="0"/>
              <a:t>8/15/24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0" y="4656582"/>
            <a:ext cx="487386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4265676"/>
            <a:ext cx="7620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285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9" name="Rectangle 8"/>
          <p:cNvSpPr/>
          <p:nvPr/>
        </p:nvSpPr>
        <p:spPr>
          <a:xfrm>
            <a:off x="777240" y="4629150"/>
            <a:ext cx="7543800" cy="2057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</p:spTree>
    <p:extLst>
      <p:ext uri="{BB962C8B-B14F-4D97-AF65-F5344CB8AC3E}">
        <p14:creationId xmlns:p14="http://schemas.microsoft.com/office/powerpoint/2010/main" val="413880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spcBef>
          <a:spcPct val="0"/>
        </a:spcBef>
        <a:buNone/>
        <a:defRPr sz="405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05740" indent="-20574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445770" indent="-20574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50" kern="1200">
          <a:solidFill>
            <a:schemeClr val="tx2"/>
          </a:solidFill>
          <a:latin typeface="+mn-lt"/>
          <a:ea typeface="+mn-ea"/>
          <a:cs typeface="+mn-cs"/>
        </a:defRPr>
      </a:lvl2pPr>
      <a:lvl3pPr marL="651510" indent="-17145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500" kern="1200">
          <a:solidFill>
            <a:schemeClr val="tx2"/>
          </a:solidFill>
          <a:latin typeface="+mn-lt"/>
          <a:ea typeface="+mn-ea"/>
          <a:cs typeface="+mn-cs"/>
        </a:defRPr>
      </a:lvl3pPr>
      <a:lvl4pPr marL="857250" indent="-17145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50" kern="1200">
          <a:solidFill>
            <a:schemeClr val="tx2"/>
          </a:solidFill>
          <a:latin typeface="+mn-lt"/>
          <a:ea typeface="+mn-ea"/>
          <a:cs typeface="+mn-cs"/>
        </a:defRPr>
      </a:lvl4pPr>
      <a:lvl5pPr marL="1028700" indent="-17145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5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234440" indent="-17145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426464" indent="-17145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1645920" indent="-17145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1851660" indent="-17145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comments" Target="../comments/commen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2221700" y="2112900"/>
            <a:ext cx="5036700" cy="9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TITLE</a:t>
            </a:r>
            <a:endParaRPr sz="5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5956600" y="223375"/>
            <a:ext cx="3358200" cy="50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Date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D62F1D0-E4B4-7E42-558A-34423F9EE41B}"/>
              </a:ext>
            </a:extLst>
          </p:cNvPr>
          <p:cNvSpPr txBox="1"/>
          <p:nvPr/>
        </p:nvSpPr>
        <p:spPr>
          <a:xfrm>
            <a:off x="2121408" y="1956816"/>
            <a:ext cx="4526280" cy="2052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None/>
            </a:pPr>
            <a:r>
              <a:rPr lang="en-US" b="1" dirty="0">
                <a:latin typeface="+mj-lt"/>
                <a:cs typeface="Calibri" panose="020F0502020204030204" pitchFamily="34" charset="0"/>
              </a:rPr>
              <a:t>Haddon Township School District 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None/>
            </a:pPr>
            <a:endParaRPr lang="en-US" b="1" dirty="0">
              <a:latin typeface="+mj-lt"/>
              <a:cs typeface="Calibri" panose="020F0502020204030204" pitchFamily="34" charset="0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None/>
            </a:pPr>
            <a:r>
              <a:rPr lang="en-US" b="1" dirty="0">
                <a:latin typeface="+mj-lt"/>
                <a:cs typeface="Calibri" panose="020F0502020204030204" pitchFamily="34" charset="0"/>
              </a:rPr>
              <a:t>Meeting of the Board of Education 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None/>
            </a:pPr>
            <a:endParaRPr lang="en-US" b="1" dirty="0">
              <a:latin typeface="+mj-lt"/>
              <a:cs typeface="Calibri" panose="020F0502020204030204" pitchFamily="34" charset="0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None/>
            </a:pPr>
            <a:r>
              <a:rPr lang="en-US" b="1" dirty="0">
                <a:latin typeface="+mj-lt"/>
                <a:cs typeface="Calibri" panose="020F0502020204030204" pitchFamily="34" charset="0"/>
              </a:rPr>
              <a:t>August 15</a:t>
            </a:r>
            <a:r>
              <a:rPr lang="en-US" b="1" baseline="30000" dirty="0">
                <a:latin typeface="+mj-lt"/>
                <a:cs typeface="Calibri" panose="020F0502020204030204" pitchFamily="34" charset="0"/>
              </a:rPr>
              <a:t>th</a:t>
            </a:r>
            <a:r>
              <a:rPr lang="en-US" b="1" dirty="0">
                <a:latin typeface="+mj-lt"/>
                <a:cs typeface="Calibri" panose="020F0502020204030204" pitchFamily="34" charset="0"/>
              </a:rPr>
              <a:t>, 2024 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None/>
            </a:pPr>
            <a:endParaRPr lang="en-US" dirty="0">
              <a:latin typeface="+mj-lt"/>
              <a:cs typeface="Calibri" panose="020F0502020204030204" pitchFamily="34" charset="0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None/>
            </a:pPr>
            <a:r>
              <a:rPr lang="en-US" sz="1200" i="1" dirty="0">
                <a:latin typeface="+mj-lt"/>
                <a:cs typeface="Calibri" panose="020F0502020204030204" pitchFamily="34" charset="0"/>
              </a:rPr>
              <a:t>Robert J. Fisicaro, Superintendent 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None/>
            </a:pPr>
            <a:r>
              <a:rPr lang="en-US" sz="1200" i="1" dirty="0">
                <a:latin typeface="+mj-lt"/>
                <a:cs typeface="Calibri" panose="020F0502020204030204" pitchFamily="34" charset="0"/>
              </a:rPr>
              <a:t>Chantelle Shorter, Assistant Superintendent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None/>
            </a:pPr>
            <a:r>
              <a:rPr lang="en-US" sz="1200" i="1" dirty="0">
                <a:latin typeface="+mj-lt"/>
                <a:cs typeface="Calibri" panose="020F0502020204030204" pitchFamily="34" charset="0"/>
              </a:rPr>
              <a:t>Jennifer </a:t>
            </a:r>
            <a:r>
              <a:rPr lang="en-US" sz="1200" i="1" dirty="0" err="1">
                <a:latin typeface="+mj-lt"/>
                <a:cs typeface="Calibri" panose="020F0502020204030204" pitchFamily="34" charset="0"/>
              </a:rPr>
              <a:t>Gauld</a:t>
            </a:r>
            <a:r>
              <a:rPr lang="en-US" sz="1200" i="1" dirty="0">
                <a:latin typeface="+mj-lt"/>
                <a:cs typeface="Calibri" panose="020F0502020204030204" pitchFamily="34" charset="0"/>
              </a:rPr>
              <a:t>, Business Administrator 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12821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311700" y="185020"/>
            <a:ext cx="7160250" cy="857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 u="sng" dirty="0">
                <a:solidFill>
                  <a:srgbClr val="980000"/>
                </a:solidFill>
                <a:latin typeface="Montserrat" pitchFamily="2" charset="77"/>
              </a:rPr>
              <a:t>District Snapshot  </a:t>
            </a:r>
            <a:endParaRPr b="1" u="sng" dirty="0">
              <a:latin typeface="Montserrat" pitchFamily="2" charset="77"/>
            </a:endParaRPr>
          </a:p>
        </p:txBody>
      </p:sp>
      <p:sp>
        <p:nvSpPr>
          <p:cNvPr id="63" name="Google Shape;63;p14"/>
          <p:cNvSpPr txBox="1"/>
          <p:nvPr/>
        </p:nvSpPr>
        <p:spPr>
          <a:xfrm>
            <a:off x="543575" y="1384775"/>
            <a:ext cx="7544400" cy="2827800"/>
          </a:xfrm>
          <a:prstGeom prst="rect">
            <a:avLst/>
          </a:prstGeom>
          <a:noFill/>
          <a:ln>
            <a:noFill/>
          </a:ln>
          <a:effectLst>
            <a:reflection dist="38100" dir="5400000" fadeDir="5400012" sy="-100000" algn="bl" rotWithShape="0"/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lvl="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</a:pPr>
            <a:endParaRPr dirty="0">
              <a:solidFill>
                <a:schemeClr val="accent2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31422C-1433-7B20-E311-E8F41C5E83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41458"/>
            <a:ext cx="8029412" cy="3529584"/>
          </a:xfrm>
        </p:spPr>
        <p:txBody>
          <a:bodyPr/>
          <a:lstStyle/>
          <a:p>
            <a:r>
              <a:rPr lang="en-US" sz="1600" b="1" dirty="0">
                <a:solidFill>
                  <a:schemeClr val="tx1"/>
                </a:solidFill>
                <a:latin typeface="Montserrat" pitchFamily="2" charset="77"/>
              </a:rPr>
              <a:t>ENROLLMENT </a:t>
            </a:r>
          </a:p>
          <a:p>
            <a:endParaRPr lang="en-US" sz="1600" b="1" dirty="0">
              <a:solidFill>
                <a:schemeClr val="tx1"/>
              </a:solidFill>
              <a:latin typeface="Montserrat" pitchFamily="2" charset="77"/>
            </a:endParaRPr>
          </a:p>
          <a:p>
            <a:r>
              <a:rPr lang="en-US" sz="1600" b="1" dirty="0">
                <a:solidFill>
                  <a:schemeClr val="tx1"/>
                </a:solidFill>
                <a:latin typeface="Montserrat" pitchFamily="2" charset="77"/>
              </a:rPr>
              <a:t>DISTRICT GOALS </a:t>
            </a:r>
          </a:p>
          <a:p>
            <a:endParaRPr lang="en-US" sz="1600" b="1" dirty="0">
              <a:solidFill>
                <a:schemeClr val="tx1"/>
              </a:solidFill>
              <a:latin typeface="Montserrat" pitchFamily="2" charset="77"/>
            </a:endParaRPr>
          </a:p>
          <a:p>
            <a:r>
              <a:rPr lang="en-US" sz="1600" b="1" dirty="0">
                <a:solidFill>
                  <a:schemeClr val="tx1"/>
                </a:solidFill>
                <a:latin typeface="Montserrat" pitchFamily="2" charset="77"/>
              </a:rPr>
              <a:t>PROJECT UPDATES </a:t>
            </a:r>
          </a:p>
          <a:p>
            <a:endParaRPr lang="en-US" sz="1600" b="1" dirty="0">
              <a:solidFill>
                <a:schemeClr val="tx1"/>
              </a:solidFill>
              <a:latin typeface="Montserrat" pitchFamily="2" charset="77"/>
            </a:endParaRPr>
          </a:p>
          <a:p>
            <a:r>
              <a:rPr lang="en-US" sz="1600" b="1" dirty="0">
                <a:solidFill>
                  <a:schemeClr val="tx1"/>
                </a:solidFill>
                <a:latin typeface="Montserrat" pitchFamily="2" charset="77"/>
              </a:rPr>
              <a:t>CHALLENGES</a:t>
            </a:r>
          </a:p>
          <a:p>
            <a:endParaRPr lang="en-US" sz="1600" b="1" dirty="0">
              <a:solidFill>
                <a:schemeClr val="tx1"/>
              </a:solidFill>
              <a:latin typeface="Montserrat" pitchFamily="2" charset="77"/>
            </a:endParaRPr>
          </a:p>
          <a:p>
            <a:r>
              <a:rPr lang="en-US" sz="1600" b="1" dirty="0">
                <a:solidFill>
                  <a:schemeClr val="tx1"/>
                </a:solidFill>
                <a:latin typeface="Montserrat" pitchFamily="2" charset="77"/>
              </a:rPr>
              <a:t>OPPORTUNITIES </a:t>
            </a:r>
          </a:p>
          <a:p>
            <a:pPr marL="114300" indent="0">
              <a:buNone/>
            </a:pPr>
            <a:endParaRPr lang="en-US" b="1" dirty="0">
              <a:solidFill>
                <a:schemeClr val="tx1"/>
              </a:solidFill>
            </a:endParaRPr>
          </a:p>
          <a:p>
            <a:pPr marL="114300" indent="0">
              <a:buNone/>
            </a:pPr>
            <a:endParaRPr lang="en-US" b="1" dirty="0">
              <a:solidFill>
                <a:schemeClr val="tx1"/>
              </a:solidFill>
            </a:endParaRPr>
          </a:p>
          <a:p>
            <a:pPr marL="11430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11430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114300" indent="0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" name="Picture 9" descr="A red ticket with black text&#10;&#10;Description automatically generated">
            <a:extLst>
              <a:ext uri="{FF2B5EF4-FFF2-40B4-BE49-F238E27FC236}">
                <a16:creationId xmlns:a16="http://schemas.microsoft.com/office/drawing/2014/main" id="{F90E32A5-EE88-DA2E-879E-AE16B5628A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9226" y="1445293"/>
            <a:ext cx="2727460" cy="146095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5764C-FBDD-67A5-6368-832E2FE91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13A61D-849A-8AA1-FB73-EE62F87242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34B353-197A-566F-3B99-317341FF45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8008" y="931817"/>
            <a:ext cx="6656294" cy="51435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1B0B91B-334F-12F8-AA42-F37C77D7C0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2086381-A73C-A508-9251-65683FC1089F}"/>
              </a:ext>
            </a:extLst>
          </p:cNvPr>
          <p:cNvSpPr txBox="1"/>
          <p:nvPr/>
        </p:nvSpPr>
        <p:spPr>
          <a:xfrm>
            <a:off x="311700" y="4841544"/>
            <a:ext cx="23513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August 15</a:t>
            </a:r>
            <a:r>
              <a:rPr lang="en-US" sz="1000" baseline="30000" dirty="0"/>
              <a:t>th</a:t>
            </a:r>
            <a:r>
              <a:rPr lang="en-US" sz="1000" dirty="0"/>
              <a:t> 2pm </a:t>
            </a:r>
          </a:p>
        </p:txBody>
      </p:sp>
    </p:spTree>
    <p:extLst>
      <p:ext uri="{BB962C8B-B14F-4D97-AF65-F5344CB8AC3E}">
        <p14:creationId xmlns:p14="http://schemas.microsoft.com/office/powerpoint/2010/main" val="574834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D5C5B-8C26-F0FE-CB97-A11A8DDEB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31531"/>
            <a:ext cx="8520600" cy="829173"/>
          </a:xfrm>
        </p:spPr>
        <p:txBody>
          <a:bodyPr>
            <a:normAutofit fontScale="90000"/>
          </a:bodyPr>
          <a:lstStyle/>
          <a:p>
            <a:r>
              <a:rPr lang="en-US" sz="3100" b="1" u="sng" dirty="0">
                <a:solidFill>
                  <a:srgbClr val="A90204"/>
                </a:solidFill>
                <a:latin typeface="Montserrat" pitchFamily="2" charset="77"/>
              </a:rPr>
              <a:t>2024-2025 DISTRICT GOALS (REVISED) </a:t>
            </a:r>
            <a:br>
              <a:rPr lang="en-US" b="1" u="sng" dirty="0">
                <a:latin typeface="Montserrat" pitchFamily="2" charset="77"/>
              </a:rPr>
            </a:br>
            <a:endParaRPr lang="en-US" b="1" dirty="0">
              <a:latin typeface="Montserrat" pitchFamily="2" charset="77"/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B593FD3-492C-E2A2-A33F-9DA519CE3C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30069779"/>
              </p:ext>
            </p:extLst>
          </p:nvPr>
        </p:nvGraphicFramePr>
        <p:xfrm>
          <a:off x="311700" y="961292"/>
          <a:ext cx="8520600" cy="39506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D41C7B10-50E3-7228-F63E-76D90BAF337E}"/>
              </a:ext>
            </a:extLst>
          </p:cNvPr>
          <p:cNvSpPr/>
          <p:nvPr/>
        </p:nvSpPr>
        <p:spPr>
          <a:xfrm>
            <a:off x="525982" y="1127364"/>
            <a:ext cx="2557083" cy="3528128"/>
          </a:xfrm>
          <a:prstGeom prst="roundRect">
            <a:avLst/>
          </a:prstGeom>
          <a:solidFill>
            <a:srgbClr val="A90204"/>
          </a:solidFill>
          <a:ln w="6350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b="1" u="sng" dirty="0">
                <a:latin typeface="Montserrat" pitchFamily="2" charset="77"/>
              </a:rPr>
              <a:t>Plan and Execute Bond Construction and Project Alignment</a:t>
            </a:r>
            <a:br>
              <a:rPr lang="en-US" b="1" dirty="0">
                <a:latin typeface="Montserrat" pitchFamily="2" charset="77"/>
              </a:rPr>
            </a:br>
            <a:endParaRPr lang="en-US" b="1" dirty="0">
              <a:latin typeface="Montserrat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b="1" dirty="0">
              <a:latin typeface="Montserrat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Montserrat" pitchFamily="2" charset="77"/>
              </a:rPr>
              <a:t> Transparent Communication</a:t>
            </a:r>
          </a:p>
          <a:p>
            <a:endParaRPr lang="en-US" sz="1400" dirty="0">
              <a:latin typeface="Montserrat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Montserrat" pitchFamily="2" charset="77"/>
              </a:rPr>
              <a:t>Stakeholder Engagement</a:t>
            </a:r>
          </a:p>
          <a:p>
            <a:pPr algn="ctr"/>
            <a:endParaRPr lang="en-US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2176C7B-FF47-0940-15F4-B4D6E25F1FDD}"/>
              </a:ext>
            </a:extLst>
          </p:cNvPr>
          <p:cNvSpPr/>
          <p:nvPr/>
        </p:nvSpPr>
        <p:spPr>
          <a:xfrm>
            <a:off x="3297347" y="1127364"/>
            <a:ext cx="2557083" cy="3528128"/>
          </a:xfrm>
          <a:prstGeom prst="roundRect">
            <a:avLst/>
          </a:prstGeom>
          <a:solidFill>
            <a:srgbClr val="A90204"/>
          </a:solidFill>
          <a:ln w="6350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b="1" u="sng" dirty="0">
                <a:latin typeface="Montserrat" pitchFamily="2" charset="77"/>
              </a:rPr>
              <a:t>Maximize Quality and Frequency of Student Feedback</a:t>
            </a:r>
            <a:endParaRPr lang="en-US" u="sng" dirty="0"/>
          </a:p>
          <a:p>
            <a:pPr algn="ctr"/>
            <a:br>
              <a:rPr lang="en-US" b="1" dirty="0">
                <a:latin typeface="Montserrat" pitchFamily="2" charset="77"/>
              </a:rPr>
            </a:br>
            <a:endParaRPr lang="en-US" dirty="0">
              <a:latin typeface="Montserrat" pitchFamily="2" charset="77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Montserrat" pitchFamily="2" charset="77"/>
              </a:rPr>
              <a:t>Online Gradebook Parents/Students</a:t>
            </a:r>
          </a:p>
          <a:p>
            <a:pPr lvl="0"/>
            <a:endParaRPr lang="en-US" sz="1400" dirty="0">
              <a:latin typeface="Montserrat" pitchFamily="2" charset="77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Montserrat" pitchFamily="2" charset="77"/>
              </a:rPr>
              <a:t>Consistent Horizontal Norms Across Grade Level and Department </a:t>
            </a:r>
          </a:p>
          <a:p>
            <a:pPr algn="ctr"/>
            <a:endParaRPr lang="en-US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9399DFBA-06C9-C967-B901-238B81C122F5}"/>
              </a:ext>
            </a:extLst>
          </p:cNvPr>
          <p:cNvSpPr/>
          <p:nvPr/>
        </p:nvSpPr>
        <p:spPr>
          <a:xfrm>
            <a:off x="6068712" y="1127364"/>
            <a:ext cx="2557083" cy="3528128"/>
          </a:xfrm>
          <a:prstGeom prst="roundRect">
            <a:avLst/>
          </a:prstGeom>
          <a:solidFill>
            <a:srgbClr val="A90204"/>
          </a:solidFill>
          <a:ln w="6350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b="1" u="sng" dirty="0">
                <a:latin typeface="Montserrat" pitchFamily="2" charset="77"/>
              </a:rPr>
              <a:t>Improve Proactive External Communication Measures</a:t>
            </a:r>
          </a:p>
          <a:p>
            <a:endParaRPr lang="en-US" sz="1400" b="1" dirty="0">
              <a:latin typeface="Montserrat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Montserrat" pitchFamily="2" charset="77"/>
              </a:rPr>
              <a:t>Website (</a:t>
            </a:r>
            <a:r>
              <a:rPr lang="en-US" dirty="0">
                <a:latin typeface="Montserrat" pitchFamily="2" charset="77"/>
              </a:rPr>
              <a:t>FAQ’s)</a:t>
            </a:r>
          </a:p>
          <a:p>
            <a:pPr lvl="2"/>
            <a:endParaRPr lang="en-US" dirty="0">
              <a:latin typeface="Montserrat" pitchFamily="2" charset="77"/>
            </a:endParaRP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en-US" dirty="0">
                <a:latin typeface="Montserrat" pitchFamily="2" charset="77"/>
              </a:rPr>
              <a:t>District Practices &amp; Traditions </a:t>
            </a:r>
          </a:p>
          <a:p>
            <a:pPr lvl="0"/>
            <a:endParaRPr lang="en-US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629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BBA79-BF5B-FA10-8DE7-6F2D726CE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400" b="1" u="sng" dirty="0">
                <a:latin typeface="Montserrat" pitchFamily="2" charset="77"/>
              </a:rPr>
              <a:t>PROJECTS </a:t>
            </a:r>
            <a:br>
              <a:rPr lang="en-US" sz="1400" b="1" u="sng" dirty="0">
                <a:latin typeface="Montserrat" pitchFamily="2" charset="77"/>
              </a:rPr>
            </a:br>
            <a:endParaRPr lang="en-US" sz="1400" b="1" dirty="0">
              <a:latin typeface="Montserrat" pitchFamily="2" charset="77"/>
            </a:endParaRPr>
          </a:p>
        </p:txBody>
      </p:sp>
      <p:pic>
        <p:nvPicPr>
          <p:cNvPr id="5" name="Picture 4" descr="A baseball field and bleachers&#10;&#10;Description automatically generated">
            <a:extLst>
              <a:ext uri="{FF2B5EF4-FFF2-40B4-BE49-F238E27FC236}">
                <a16:creationId xmlns:a16="http://schemas.microsoft.com/office/drawing/2014/main" id="{DD8A22D4-BE40-EB8F-6075-AA8C6345089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976" r="2" b="38564"/>
          <a:stretch/>
        </p:blipFill>
        <p:spPr>
          <a:xfrm>
            <a:off x="311700" y="1152475"/>
            <a:ext cx="8520600" cy="3416400"/>
          </a:xfrm>
          <a:prstGeom prst="rect">
            <a:avLst/>
          </a:prstGeom>
          <a:noFill/>
          <a:ln w="63500">
            <a:solidFill>
              <a:srgbClr val="A90204"/>
            </a:solidFill>
          </a:ln>
        </p:spPr>
      </p:pic>
    </p:spTree>
    <p:extLst>
      <p:ext uri="{BB962C8B-B14F-4D97-AF65-F5344CB8AC3E}">
        <p14:creationId xmlns:p14="http://schemas.microsoft.com/office/powerpoint/2010/main" val="916450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-up of a bleachers&#10;&#10;Description automatically generated">
            <a:extLst>
              <a:ext uri="{FF2B5EF4-FFF2-40B4-BE49-F238E27FC236}">
                <a16:creationId xmlns:a16="http://schemas.microsoft.com/office/drawing/2014/main" id="{408E7F63-8B8B-C860-3451-20E5DA20A36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106" r="2" b="37434"/>
          <a:stretch/>
        </p:blipFill>
        <p:spPr>
          <a:xfrm>
            <a:off x="311700" y="1152475"/>
            <a:ext cx="8520600" cy="3416400"/>
          </a:xfrm>
          <a:prstGeom prst="rect">
            <a:avLst/>
          </a:prstGeom>
          <a:ln w="63500">
            <a:solidFill>
              <a:srgbClr val="A90204"/>
            </a:solidFill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91392B9-EB37-2646-3DBA-8DD22CC49A15}"/>
              </a:ext>
            </a:extLst>
          </p:cNvPr>
          <p:cNvSpPr txBox="1">
            <a:spLocks/>
          </p:cNvSpPr>
          <p:nvPr/>
        </p:nvSpPr>
        <p:spPr>
          <a:xfrm>
            <a:off x="311700" y="53593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1400" b="1" u="sng" dirty="0">
                <a:latin typeface="Montserrat" pitchFamily="2" charset="77"/>
              </a:rPr>
              <a:t>PROJECTS </a:t>
            </a:r>
            <a:br>
              <a:rPr lang="en-US" sz="1400" b="1" u="sng" dirty="0">
                <a:latin typeface="Montserrat" pitchFamily="2" charset="77"/>
              </a:rPr>
            </a:br>
            <a:endParaRPr lang="en-US" sz="1400" b="1" dirty="0"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73654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memorial field sign&#10;&#10;Description automatically generated">
            <a:extLst>
              <a:ext uri="{FF2B5EF4-FFF2-40B4-BE49-F238E27FC236}">
                <a16:creationId xmlns:a16="http://schemas.microsoft.com/office/drawing/2014/main" id="{5D68D3BA-7B71-44C6-B6DA-55D6E4CD78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76" r="6489"/>
          <a:stretch/>
        </p:blipFill>
        <p:spPr>
          <a:xfrm>
            <a:off x="311700" y="1152475"/>
            <a:ext cx="4165050" cy="3416400"/>
          </a:xfrm>
          <a:prstGeom prst="rect">
            <a:avLst/>
          </a:prstGeom>
          <a:noFill/>
          <a:ln w="63500">
            <a:solidFill>
              <a:srgbClr val="A90204"/>
            </a:solidFill>
          </a:ln>
        </p:spPr>
      </p:pic>
      <p:pic>
        <p:nvPicPr>
          <p:cNvPr id="7" name="Picture 6" descr="A view of a stadium from the side of a track&#10;&#10;Description automatically generated">
            <a:extLst>
              <a:ext uri="{FF2B5EF4-FFF2-40B4-BE49-F238E27FC236}">
                <a16:creationId xmlns:a16="http://schemas.microsoft.com/office/drawing/2014/main" id="{06272318-5D8B-275D-A5CC-AFA525A1901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44" r="6721"/>
          <a:stretch/>
        </p:blipFill>
        <p:spPr>
          <a:xfrm>
            <a:off x="4667250" y="1152475"/>
            <a:ext cx="4165050" cy="3416400"/>
          </a:xfrm>
          <a:prstGeom prst="rect">
            <a:avLst/>
          </a:prstGeom>
          <a:noFill/>
          <a:ln w="63500">
            <a:solidFill>
              <a:srgbClr val="A90204"/>
            </a:solidFill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AFD6A0B6-4170-F54B-5AD3-7ACAD62F9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400" b="1" u="sng" dirty="0">
                <a:latin typeface="Montserrat" pitchFamily="2" charset="77"/>
              </a:rPr>
              <a:t>PROJECTS </a:t>
            </a:r>
            <a:br>
              <a:rPr lang="en-US" sz="1400" b="1" u="sng" dirty="0">
                <a:latin typeface="Montserrat" pitchFamily="2" charset="77"/>
              </a:rPr>
            </a:br>
            <a:endParaRPr lang="en-US" sz="1400" b="1" dirty="0"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43521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tadium with a fence and stairs&#10;&#10;Description automatically generated with medium confidence">
            <a:extLst>
              <a:ext uri="{FF2B5EF4-FFF2-40B4-BE49-F238E27FC236}">
                <a16:creationId xmlns:a16="http://schemas.microsoft.com/office/drawing/2014/main" id="{71E44457-B707-A000-D50D-69528B84237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5354" r="4" b="13129"/>
          <a:stretch/>
        </p:blipFill>
        <p:spPr>
          <a:xfrm>
            <a:off x="311700" y="1152475"/>
            <a:ext cx="4165050" cy="3416400"/>
          </a:xfrm>
          <a:prstGeom prst="rect">
            <a:avLst/>
          </a:prstGeom>
          <a:noFill/>
          <a:ln w="63500">
            <a:solidFill>
              <a:srgbClr val="A90204"/>
            </a:solidFill>
          </a:ln>
        </p:spPr>
      </p:pic>
      <p:pic>
        <p:nvPicPr>
          <p:cNvPr id="7" name="Picture 6" descr="A bleachers outside with a fence and grass&#10;&#10;Description automatically generated">
            <a:extLst>
              <a:ext uri="{FF2B5EF4-FFF2-40B4-BE49-F238E27FC236}">
                <a16:creationId xmlns:a16="http://schemas.microsoft.com/office/drawing/2014/main" id="{EE16A9A1-0A8D-7572-721F-FB3D106B7A1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51" r="5914"/>
          <a:stretch/>
        </p:blipFill>
        <p:spPr>
          <a:xfrm>
            <a:off x="4667250" y="1152475"/>
            <a:ext cx="4165050" cy="3416400"/>
          </a:xfrm>
          <a:prstGeom prst="rect">
            <a:avLst/>
          </a:prstGeom>
          <a:noFill/>
          <a:ln w="63500">
            <a:solidFill>
              <a:srgbClr val="A90204"/>
            </a:solidFill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9BD9A85-6E58-C417-F647-D297C9D9F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400" b="1" u="sng" dirty="0">
                <a:latin typeface="Montserrat" pitchFamily="2" charset="77"/>
              </a:rPr>
              <a:t>PROJECTS </a:t>
            </a:r>
            <a:br>
              <a:rPr lang="en-US" sz="1400" b="1" u="sng" dirty="0">
                <a:latin typeface="Montserrat" pitchFamily="2" charset="77"/>
              </a:rPr>
            </a:br>
            <a:endParaRPr lang="en-US" sz="1400" b="1" dirty="0"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638295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fenced in area near a building&#10;&#10;Description automatically generated">
            <a:extLst>
              <a:ext uri="{FF2B5EF4-FFF2-40B4-BE49-F238E27FC236}">
                <a16:creationId xmlns:a16="http://schemas.microsoft.com/office/drawing/2014/main" id="{457FDF21-B7E2-9485-5697-2942B81E586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649" r="2" b="36891"/>
          <a:stretch/>
        </p:blipFill>
        <p:spPr>
          <a:xfrm>
            <a:off x="311700" y="1152475"/>
            <a:ext cx="8520600" cy="3416400"/>
          </a:xfrm>
          <a:prstGeom prst="rect">
            <a:avLst/>
          </a:prstGeom>
          <a:noFill/>
          <a:ln w="63500">
            <a:solidFill>
              <a:srgbClr val="A90204"/>
            </a:solidFill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EE5C8CB-9581-6275-B0F8-45C726277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400" b="1" u="sng" dirty="0">
                <a:latin typeface="Montserrat" pitchFamily="2" charset="77"/>
              </a:rPr>
              <a:t>PROJECTS </a:t>
            </a:r>
            <a:br>
              <a:rPr lang="en-US" sz="1400" b="1" u="sng" dirty="0">
                <a:latin typeface="Montserrat" pitchFamily="2" charset="77"/>
              </a:rPr>
            </a:br>
            <a:endParaRPr lang="en-US" sz="1400" b="1" dirty="0"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772456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ym with a basketball hoop and a basketball hoop&#10;&#10;Description automatically generated">
            <a:extLst>
              <a:ext uri="{FF2B5EF4-FFF2-40B4-BE49-F238E27FC236}">
                <a16:creationId xmlns:a16="http://schemas.microsoft.com/office/drawing/2014/main" id="{57666518-F378-23BB-F3BD-B6905C6CF8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923" r="2" b="22617"/>
          <a:stretch/>
        </p:blipFill>
        <p:spPr>
          <a:xfrm>
            <a:off x="311700" y="1152475"/>
            <a:ext cx="8520600" cy="3416400"/>
          </a:xfrm>
          <a:prstGeom prst="rect">
            <a:avLst/>
          </a:prstGeom>
          <a:noFill/>
          <a:ln w="63500">
            <a:solidFill>
              <a:srgbClr val="A90204"/>
            </a:solidFill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C7B30FB-682D-3C3B-CFBA-2766E4F88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400" b="1" u="sng" dirty="0">
                <a:latin typeface="Montserrat" pitchFamily="2" charset="77"/>
              </a:rPr>
              <a:t>PROJECTS </a:t>
            </a:r>
            <a:br>
              <a:rPr lang="en-US" sz="1400" b="1" u="sng" dirty="0">
                <a:latin typeface="Montserrat" pitchFamily="2" charset="77"/>
              </a:rPr>
            </a:br>
            <a:endParaRPr lang="en-US" sz="1400" b="1" dirty="0"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4483086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ym with a basketball hoop and a red circle&#10;&#10;Description automatically generated">
            <a:extLst>
              <a:ext uri="{FF2B5EF4-FFF2-40B4-BE49-F238E27FC236}">
                <a16:creationId xmlns:a16="http://schemas.microsoft.com/office/drawing/2014/main" id="{6B651999-D7DB-747B-4AFB-7509D96510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845" r="2" b="25695"/>
          <a:stretch/>
        </p:blipFill>
        <p:spPr>
          <a:xfrm>
            <a:off x="311700" y="1152475"/>
            <a:ext cx="8520600" cy="3416400"/>
          </a:xfrm>
          <a:prstGeom prst="rect">
            <a:avLst/>
          </a:prstGeom>
          <a:noFill/>
          <a:ln w="63500">
            <a:solidFill>
              <a:srgbClr val="A90204"/>
            </a:solidFill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ABAEBA8E-EA9A-D4FF-EC0B-7108E93EC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400" b="1" u="sng" dirty="0">
                <a:latin typeface="Montserrat" pitchFamily="2" charset="77"/>
              </a:rPr>
              <a:t>PROJECTS </a:t>
            </a:r>
            <a:br>
              <a:rPr lang="en-US" sz="1400" b="1" u="sng" dirty="0">
                <a:latin typeface="Montserrat" pitchFamily="2" charset="77"/>
              </a:rPr>
            </a:br>
            <a:endParaRPr lang="en-US" sz="1400" b="1" dirty="0"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5532559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BBA79-BF5B-FA10-8DE7-6F2D726CE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64123"/>
            <a:ext cx="8520600" cy="853602"/>
          </a:xfrm>
        </p:spPr>
        <p:txBody>
          <a:bodyPr>
            <a:normAutofit fontScale="90000"/>
          </a:bodyPr>
          <a:lstStyle/>
          <a:p>
            <a:r>
              <a:rPr lang="en-US" sz="2800" u="sng" dirty="0">
                <a:solidFill>
                  <a:srgbClr val="980000"/>
                </a:solidFill>
              </a:rPr>
              <a:t>PROJECTS </a:t>
            </a:r>
            <a:br>
              <a:rPr lang="en-US" u="sng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C5CDB6-4FBE-DFF3-0A46-B18EC6FC1E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 descr="A gym with flags from the ceiling&#10;&#10;Description automatically generated">
            <a:extLst>
              <a:ext uri="{FF2B5EF4-FFF2-40B4-BE49-F238E27FC236}">
                <a16:creationId xmlns:a16="http://schemas.microsoft.com/office/drawing/2014/main" id="{6309557E-775B-732F-556F-DD1D443EBD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1988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38092-276A-B618-D1FF-35282A997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202239-F95F-E818-A90C-690EADE65D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 descr="A tennis court with trees in the background&#10;&#10;Description automatically generated">
            <a:extLst>
              <a:ext uri="{FF2B5EF4-FFF2-40B4-BE49-F238E27FC236}">
                <a16:creationId xmlns:a16="http://schemas.microsoft.com/office/drawing/2014/main" id="{516857A5-D453-8F36-D021-2FC3BD3F7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4048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A2DEF-99E1-D460-E9F7-B5FD076E1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A9E4D4-FBEF-5922-D7A5-2CDEEB3D79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tennis court with a fence&#10;&#10;Description automatically generated">
            <a:extLst>
              <a:ext uri="{FF2B5EF4-FFF2-40B4-BE49-F238E27FC236}">
                <a16:creationId xmlns:a16="http://schemas.microsoft.com/office/drawing/2014/main" id="{3E4A01CD-D3EE-22B8-06E8-D58D317EEF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9905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B0A80-0C9A-16DE-CB7B-A075EC611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5FB518-B897-648B-0F67-7CDF73C6C3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arking lot with a black truck&#10;&#10;Description automatically generated">
            <a:extLst>
              <a:ext uri="{FF2B5EF4-FFF2-40B4-BE49-F238E27FC236}">
                <a16:creationId xmlns:a16="http://schemas.microsoft.com/office/drawing/2014/main" id="{4AE467EC-4C15-51C0-E6EA-2AFC8C6AC8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6026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407D0F15-6AC4-7E76-543F-1B683688CDCB}"/>
              </a:ext>
            </a:extLst>
          </p:cNvPr>
          <p:cNvSpPr/>
          <p:nvPr/>
        </p:nvSpPr>
        <p:spPr>
          <a:xfrm>
            <a:off x="6143212" y="-756891"/>
            <a:ext cx="7772400" cy="7326351"/>
          </a:xfrm>
          <a:prstGeom prst="ellipse">
            <a:avLst/>
          </a:prstGeom>
          <a:solidFill>
            <a:schemeClr val="bg2"/>
          </a:solidFill>
          <a:ln w="635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051F7EB-EEE0-CC3B-62E4-21E954701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600" b="1" u="sng" dirty="0">
                <a:solidFill>
                  <a:srgbClr val="A90204"/>
                </a:solidFill>
                <a:latin typeface="Montserrat" pitchFamily="2" charset="77"/>
              </a:rPr>
              <a:t>CHALLENGES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D264F8-2077-0F34-B47D-BA4C67B70C07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694123" y="1282075"/>
            <a:ext cx="4165050" cy="3416400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  <a:buClr>
                <a:srgbClr val="000000"/>
              </a:buClr>
            </a:pPr>
            <a:r>
              <a:rPr lang="en-US" b="1" i="0" u="none" strike="noStrike" cap="none" dirty="0">
                <a:solidFill>
                  <a:schemeClr val="dk1"/>
                </a:solidFill>
                <a:latin typeface="Montserrat" pitchFamily="2" charset="77"/>
              </a:rPr>
              <a:t>Music Staffing and Programming </a:t>
            </a:r>
            <a:endParaRPr lang="en-US" b="1" dirty="0">
              <a:solidFill>
                <a:schemeClr val="dk1"/>
              </a:solidFill>
              <a:latin typeface="Montserrat" pitchFamily="2" charset="77"/>
            </a:endParaRPr>
          </a:p>
          <a:p>
            <a:pPr marL="114300" indent="0">
              <a:spcAft>
                <a:spcPts val="600"/>
              </a:spcAft>
              <a:buClr>
                <a:srgbClr val="000000"/>
              </a:buClr>
              <a:buNone/>
            </a:pPr>
            <a:endParaRPr lang="en-US" b="1" i="0" u="none" strike="noStrike" cap="none" dirty="0">
              <a:solidFill>
                <a:schemeClr val="dk1"/>
              </a:solidFill>
              <a:latin typeface="Montserrat" pitchFamily="2" charset="77"/>
            </a:endParaRPr>
          </a:p>
          <a:p>
            <a:pPr>
              <a:spcAft>
                <a:spcPts val="600"/>
              </a:spcAft>
              <a:buClr>
                <a:srgbClr val="000000"/>
              </a:buClr>
            </a:pPr>
            <a:r>
              <a:rPr lang="en-US" b="1" i="0" u="none" strike="noStrike" cap="none" dirty="0">
                <a:solidFill>
                  <a:schemeClr val="dk1"/>
                </a:solidFill>
                <a:latin typeface="Montserrat" pitchFamily="2" charset="77"/>
              </a:rPr>
              <a:t>Gifted and Talented Education </a:t>
            </a:r>
          </a:p>
          <a:p>
            <a:pPr marL="114300" indent="0">
              <a:spcAft>
                <a:spcPts val="600"/>
              </a:spcAft>
              <a:buClr>
                <a:srgbClr val="000000"/>
              </a:buClr>
              <a:buNone/>
            </a:pPr>
            <a:endParaRPr lang="en-US" b="1" i="0" u="none" strike="noStrike" cap="none" dirty="0">
              <a:solidFill>
                <a:schemeClr val="dk1"/>
              </a:solidFill>
              <a:latin typeface="Montserrat" pitchFamily="2" charset="77"/>
            </a:endParaRPr>
          </a:p>
          <a:p>
            <a:pPr>
              <a:spcAft>
                <a:spcPts val="600"/>
              </a:spcAft>
              <a:buClr>
                <a:srgbClr val="000000"/>
              </a:buClr>
            </a:pPr>
            <a:r>
              <a:rPr lang="en-US" b="1" i="0" u="none" strike="noStrike" cap="none" dirty="0">
                <a:solidFill>
                  <a:schemeClr val="dk1"/>
                </a:solidFill>
                <a:latin typeface="Montserrat" pitchFamily="2" charset="77"/>
              </a:rPr>
              <a:t>Bond Projects/Design and Implementation </a:t>
            </a:r>
          </a:p>
        </p:txBody>
      </p:sp>
      <p:pic>
        <p:nvPicPr>
          <p:cNvPr id="9" name="Picture 8" descr="A red and silver emblem with a red shield and a white eagle&#10;&#10;Description automatically generated">
            <a:extLst>
              <a:ext uri="{FF2B5EF4-FFF2-40B4-BE49-F238E27FC236}">
                <a16:creationId xmlns:a16="http://schemas.microsoft.com/office/drawing/2014/main" id="{E19A6A5E-4A55-BDF3-EC7F-672DB6D73F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886" y="1302634"/>
            <a:ext cx="1876861" cy="25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3169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63A72-9DBC-4A62-477A-E28BC33EA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600" b="1" u="sng" dirty="0">
                <a:solidFill>
                  <a:srgbClr val="C00000"/>
                </a:solidFill>
                <a:latin typeface="Montserrat" pitchFamily="2" charset="77"/>
              </a:rPr>
              <a:t>OPPORTUNITIES &amp; CELEBRATIONS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CDAC71-A114-F06A-2DE0-9F4E1B6D00A6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246963" y="1152474"/>
            <a:ext cx="5940854" cy="3854423"/>
          </a:xfrm>
        </p:spPr>
        <p:txBody>
          <a:bodyPr anchor="t">
            <a:normAutofit/>
          </a:bodyPr>
          <a:lstStyle/>
          <a:p>
            <a:pPr>
              <a:lnSpc>
                <a:spcPct val="105000"/>
              </a:lnSpc>
              <a:spcAft>
                <a:spcPts val="600"/>
              </a:spcAft>
              <a:buClr>
                <a:srgbClr val="000000"/>
              </a:buClr>
            </a:pPr>
            <a:r>
              <a:rPr lang="en-US" sz="1600" b="1" i="0" u="none" strike="noStrike" cap="none" dirty="0">
                <a:solidFill>
                  <a:schemeClr val="dk1"/>
                </a:solidFill>
                <a:latin typeface="Montserrat" pitchFamily="2" charset="77"/>
              </a:rPr>
              <a:t>MAXIMIZING STUDENT VOICES</a:t>
            </a:r>
          </a:p>
          <a:p>
            <a:pPr>
              <a:lnSpc>
                <a:spcPct val="105000"/>
              </a:lnSpc>
              <a:spcAft>
                <a:spcPts val="600"/>
              </a:spcAft>
              <a:buClr>
                <a:srgbClr val="000000"/>
              </a:buClr>
            </a:pPr>
            <a:endParaRPr lang="en-US" sz="1600" b="1" i="0" u="none" strike="noStrike" cap="none" dirty="0">
              <a:solidFill>
                <a:schemeClr val="dk1"/>
              </a:solidFill>
              <a:latin typeface="Montserrat" pitchFamily="2" charset="77"/>
            </a:endParaRPr>
          </a:p>
          <a:p>
            <a:pPr>
              <a:lnSpc>
                <a:spcPct val="105000"/>
              </a:lnSpc>
              <a:spcAft>
                <a:spcPts val="600"/>
              </a:spcAft>
              <a:buClr>
                <a:srgbClr val="000000"/>
              </a:buClr>
            </a:pPr>
            <a:r>
              <a:rPr lang="en-US" sz="1600" b="1" i="0" u="none" strike="noStrike" cap="none" dirty="0">
                <a:solidFill>
                  <a:schemeClr val="dk1"/>
                </a:solidFill>
                <a:latin typeface="Montserrat" pitchFamily="2" charset="77"/>
              </a:rPr>
              <a:t>EQUITY &amp; INCLUSION COLLABORATIONS  </a:t>
            </a:r>
          </a:p>
          <a:p>
            <a:pPr>
              <a:lnSpc>
                <a:spcPct val="105000"/>
              </a:lnSpc>
              <a:spcAft>
                <a:spcPts val="600"/>
              </a:spcAft>
              <a:buClr>
                <a:srgbClr val="000000"/>
              </a:buClr>
            </a:pPr>
            <a:endParaRPr lang="en-US" sz="1600" b="1" i="0" u="none" strike="noStrike" cap="none" dirty="0">
              <a:solidFill>
                <a:schemeClr val="dk1"/>
              </a:solidFill>
              <a:latin typeface="Montserrat" pitchFamily="2" charset="77"/>
            </a:endParaRPr>
          </a:p>
          <a:p>
            <a:pPr>
              <a:lnSpc>
                <a:spcPct val="105000"/>
              </a:lnSpc>
              <a:spcAft>
                <a:spcPts val="600"/>
              </a:spcAft>
              <a:buClr>
                <a:srgbClr val="000000"/>
              </a:buClr>
            </a:pPr>
            <a:r>
              <a:rPr lang="en-US" sz="1600" b="1" i="0" u="none" strike="noStrike" cap="none" dirty="0">
                <a:solidFill>
                  <a:schemeClr val="dk1"/>
                </a:solidFill>
                <a:latin typeface="Montserrat" pitchFamily="2" charset="77"/>
              </a:rPr>
              <a:t>HTHS AP SCORES and PARTICIPATION </a:t>
            </a:r>
          </a:p>
          <a:p>
            <a:pPr>
              <a:lnSpc>
                <a:spcPct val="105000"/>
              </a:lnSpc>
              <a:spcAft>
                <a:spcPts val="600"/>
              </a:spcAft>
              <a:buClr>
                <a:srgbClr val="000000"/>
              </a:buClr>
            </a:pPr>
            <a:endParaRPr lang="en-US" sz="1600" b="1" i="0" u="none" strike="noStrike" cap="none" dirty="0">
              <a:solidFill>
                <a:schemeClr val="dk1"/>
              </a:solidFill>
              <a:latin typeface="Montserrat" pitchFamily="2" charset="77"/>
            </a:endParaRPr>
          </a:p>
          <a:p>
            <a:pPr>
              <a:lnSpc>
                <a:spcPct val="105000"/>
              </a:lnSpc>
              <a:spcAft>
                <a:spcPts val="600"/>
              </a:spcAft>
              <a:buClr>
                <a:srgbClr val="000000"/>
              </a:buClr>
            </a:pPr>
            <a:r>
              <a:rPr lang="en-US" sz="1600" b="1" i="0" u="none" strike="noStrike" cap="none" dirty="0">
                <a:solidFill>
                  <a:schemeClr val="dk1"/>
                </a:solidFill>
                <a:latin typeface="Montserrat" pitchFamily="2" charset="77"/>
              </a:rPr>
              <a:t>SCHOOL FUNDING ADVOCACY</a:t>
            </a:r>
          </a:p>
          <a:p>
            <a:pPr>
              <a:lnSpc>
                <a:spcPct val="105000"/>
              </a:lnSpc>
              <a:spcAft>
                <a:spcPts val="600"/>
              </a:spcAft>
              <a:buClr>
                <a:srgbClr val="000000"/>
              </a:buClr>
            </a:pPr>
            <a:endParaRPr lang="en-US" sz="1600" b="1" i="0" u="none" strike="noStrike" cap="none" dirty="0">
              <a:solidFill>
                <a:schemeClr val="dk1"/>
              </a:solidFill>
              <a:latin typeface="Montserrat" pitchFamily="2" charset="77"/>
            </a:endParaRPr>
          </a:p>
          <a:p>
            <a:pPr>
              <a:lnSpc>
                <a:spcPct val="105000"/>
              </a:lnSpc>
              <a:spcAft>
                <a:spcPts val="600"/>
              </a:spcAft>
              <a:buClr>
                <a:srgbClr val="000000"/>
              </a:buClr>
            </a:pPr>
            <a:r>
              <a:rPr lang="en-US" sz="1600" b="1" i="0" u="none" strike="noStrike" cap="none" dirty="0">
                <a:solidFill>
                  <a:schemeClr val="dk1"/>
                </a:solidFill>
                <a:latin typeface="Montserrat" pitchFamily="2" charset="77"/>
              </a:rPr>
              <a:t>OUT of DISTRICT TUITION/EXCHANGE PROGRAMS</a:t>
            </a:r>
          </a:p>
          <a:p>
            <a:pPr>
              <a:lnSpc>
                <a:spcPct val="105000"/>
              </a:lnSpc>
              <a:spcAft>
                <a:spcPts val="600"/>
              </a:spcAft>
              <a:buClr>
                <a:srgbClr val="000000"/>
              </a:buClr>
            </a:pPr>
            <a:endParaRPr lang="en-US" sz="1600" b="1" i="0" u="none" strike="noStrike" cap="none" dirty="0">
              <a:solidFill>
                <a:schemeClr val="dk1"/>
              </a:solidFill>
              <a:latin typeface="Montserrat" pitchFamily="2" charset="77"/>
            </a:endParaRPr>
          </a:p>
          <a:p>
            <a:pPr>
              <a:lnSpc>
                <a:spcPct val="105000"/>
              </a:lnSpc>
              <a:spcAft>
                <a:spcPts val="600"/>
              </a:spcAft>
              <a:buClr>
                <a:srgbClr val="000000"/>
              </a:buClr>
            </a:pPr>
            <a:r>
              <a:rPr lang="en-US" sz="1600" b="1" i="0" u="none" strike="noStrike" cap="none" dirty="0">
                <a:solidFill>
                  <a:schemeClr val="dk1"/>
                </a:solidFill>
                <a:latin typeface="Montserrat" pitchFamily="2" charset="77"/>
              </a:rPr>
              <a:t>TRANSPORTATION</a:t>
            </a:r>
          </a:p>
          <a:p>
            <a:pPr>
              <a:lnSpc>
                <a:spcPct val="105000"/>
              </a:lnSpc>
              <a:spcAft>
                <a:spcPts val="600"/>
              </a:spcAft>
              <a:buClr>
                <a:srgbClr val="000000"/>
              </a:buClr>
            </a:pPr>
            <a:endParaRPr lang="en-US" sz="1200" b="0" i="0" u="none" strike="noStrike" cap="none" dirty="0">
              <a:solidFill>
                <a:schemeClr val="dk1"/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36F311C-1B37-2CD7-A8E8-8E8AC09B4A8F}"/>
              </a:ext>
            </a:extLst>
          </p:cNvPr>
          <p:cNvSpPr/>
          <p:nvPr/>
        </p:nvSpPr>
        <p:spPr>
          <a:xfrm>
            <a:off x="6187817" y="-761015"/>
            <a:ext cx="7772400" cy="7326351"/>
          </a:xfrm>
          <a:prstGeom prst="ellipse">
            <a:avLst/>
          </a:prstGeom>
          <a:solidFill>
            <a:schemeClr val="bg2"/>
          </a:solidFill>
          <a:ln w="635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red and silver emblem with a red shield and a white eagle&#10;&#10;Description automatically generated">
            <a:extLst>
              <a:ext uri="{FF2B5EF4-FFF2-40B4-BE49-F238E27FC236}">
                <a16:creationId xmlns:a16="http://schemas.microsoft.com/office/drawing/2014/main" id="{1D3A8D84-0538-8B90-E70C-2A2DAA66EE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6041" y="1298510"/>
            <a:ext cx="1876861" cy="25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1784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1C4C1-F766-DFED-AF0A-84E5E2998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hool buses parked in a field&#10;&#10;Description automatically generated">
            <a:extLst>
              <a:ext uri="{FF2B5EF4-FFF2-40B4-BE49-F238E27FC236}">
                <a16:creationId xmlns:a16="http://schemas.microsoft.com/office/drawing/2014/main" id="{8C0E516E-276A-8983-5982-ADFD14BA57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1047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DAEEA-88AE-CCC4-8802-E0D5DABB5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school bus parked in a parking lot&#10;&#10;Description automatically generated">
            <a:extLst>
              <a:ext uri="{FF2B5EF4-FFF2-40B4-BE49-F238E27FC236}">
                <a16:creationId xmlns:a16="http://schemas.microsoft.com/office/drawing/2014/main" id="{8F489A04-DFC5-E505-016C-88F5105238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946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724295" y="1004042"/>
            <a:ext cx="7494154" cy="1567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400" b="1" dirty="0">
                <a:latin typeface="Montserrat" pitchFamily="2" charset="77"/>
              </a:rPr>
              <a:t>BI-ANNUAL REPORT ON </a:t>
            </a:r>
            <a:br>
              <a:rPr lang="en-US" sz="4400" b="1" dirty="0">
                <a:latin typeface="Montserrat" pitchFamily="2" charset="77"/>
              </a:rPr>
            </a:br>
            <a:r>
              <a:rPr lang="en-US" sz="4400" b="1" dirty="0">
                <a:latin typeface="Montserrat" pitchFamily="2" charset="77"/>
              </a:rPr>
              <a:t>VIOLENCE AND VANDALISM</a:t>
            </a:r>
            <a:br>
              <a:rPr lang="en-US" sz="4400" b="1" dirty="0">
                <a:latin typeface="Montserrat" pitchFamily="2" charset="77"/>
              </a:rPr>
            </a:br>
            <a:endParaRPr sz="1800" b="1" u="sng" dirty="0">
              <a:latin typeface="Montserrat" pitchFamily="2" charset="77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31422C-1433-7B20-E311-E8F41C5E83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30104" y="3055540"/>
            <a:ext cx="5882536" cy="802087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000" b="1" dirty="0">
                <a:latin typeface="Montserrat" pitchFamily="2" charset="77"/>
              </a:rPr>
              <a:t>PERIOD 2:  Jan. 1, 2024 – June. 30, 2024</a:t>
            </a:r>
            <a:endParaRPr lang="en-US" sz="2400" b="1" dirty="0">
              <a:solidFill>
                <a:schemeClr val="tx1"/>
              </a:solidFill>
            </a:endParaRPr>
          </a:p>
          <a:p>
            <a:pPr marL="114300" indent="0">
              <a:buNone/>
            </a:pPr>
            <a:endParaRPr lang="en-US" sz="2400" b="1" dirty="0">
              <a:solidFill>
                <a:schemeClr val="tx1"/>
              </a:solidFill>
            </a:endParaRPr>
          </a:p>
          <a:p>
            <a:pPr marL="114300" indent="0">
              <a:buNone/>
            </a:pPr>
            <a:endParaRPr lang="en-US" sz="2400" dirty="0">
              <a:solidFill>
                <a:schemeClr val="tx1"/>
              </a:solidFill>
            </a:endParaRPr>
          </a:p>
          <a:p>
            <a:pPr marL="114300" indent="0">
              <a:buNone/>
            </a:pPr>
            <a:endParaRPr lang="en-US" sz="2400" dirty="0">
              <a:solidFill>
                <a:schemeClr val="tx1"/>
              </a:solidFill>
            </a:endParaRPr>
          </a:p>
          <a:p>
            <a:pPr marL="114300" indent="0">
              <a:buNone/>
            </a:pP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0317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328" y="-232875"/>
            <a:ext cx="7065062" cy="1200150"/>
          </a:xfrm>
        </p:spPr>
        <p:txBody>
          <a:bodyPr>
            <a:normAutofit/>
          </a:bodyPr>
          <a:lstStyle/>
          <a:p>
            <a:r>
              <a:rPr lang="en-US" sz="2800" b="1" u="sng" dirty="0">
                <a:solidFill>
                  <a:schemeClr val="tx1"/>
                </a:solidFill>
                <a:latin typeface="Montserrat" pitchFamily="2" charset="77"/>
              </a:rPr>
              <a:t>REPORTING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894" y="967275"/>
            <a:ext cx="7065062" cy="3492293"/>
          </a:xfrm>
        </p:spPr>
        <p:txBody>
          <a:bodyPr>
            <a:noAutofit/>
          </a:bodyPr>
          <a:lstStyle/>
          <a:p>
            <a:r>
              <a:rPr lang="en-US" sz="2000" b="1" dirty="0">
                <a:solidFill>
                  <a:schemeClr val="bg2">
                    <a:lumMod val="25000"/>
                  </a:schemeClr>
                </a:solidFill>
                <a:latin typeface="Montserrat" pitchFamily="2" charset="77"/>
              </a:rPr>
              <a:t>Summarize the monthly Student Safety Data System Report presented to the BOE at each meeting</a:t>
            </a:r>
          </a:p>
          <a:p>
            <a:pPr marL="0" indent="0">
              <a:buNone/>
            </a:pPr>
            <a:endParaRPr lang="en-US" sz="2000" b="1" dirty="0">
              <a:solidFill>
                <a:schemeClr val="bg2">
                  <a:lumMod val="25000"/>
                </a:schemeClr>
              </a:solidFill>
              <a:latin typeface="Montserrat" pitchFamily="2" charset="77"/>
            </a:endParaRPr>
          </a:p>
          <a:p>
            <a:r>
              <a:rPr lang="en-US" sz="2000" b="1" dirty="0">
                <a:solidFill>
                  <a:schemeClr val="bg2">
                    <a:lumMod val="25000"/>
                  </a:schemeClr>
                </a:solidFill>
                <a:latin typeface="Montserrat" pitchFamily="2" charset="77"/>
              </a:rPr>
              <a:t>Identify the efforts of the district to address violence and vandalism</a:t>
            </a:r>
          </a:p>
          <a:p>
            <a:pPr marL="0" indent="0">
              <a:buNone/>
            </a:pPr>
            <a:endParaRPr lang="en-US" sz="2000" b="1" dirty="0">
              <a:solidFill>
                <a:schemeClr val="bg2">
                  <a:lumMod val="25000"/>
                </a:schemeClr>
              </a:solidFill>
              <a:latin typeface="Montserrat" pitchFamily="2" charset="77"/>
            </a:endParaRPr>
          </a:p>
          <a:p>
            <a:r>
              <a:rPr lang="en-US" sz="2000" b="1" dirty="0">
                <a:solidFill>
                  <a:schemeClr val="bg2">
                    <a:lumMod val="25000"/>
                  </a:schemeClr>
                </a:solidFill>
                <a:latin typeface="Montserrat" pitchFamily="2" charset="77"/>
              </a:rPr>
              <a:t>Generate discussion about the district’s efforts</a:t>
            </a:r>
          </a:p>
        </p:txBody>
      </p:sp>
    </p:spTree>
    <p:extLst>
      <p:ext uri="{BB962C8B-B14F-4D97-AF65-F5344CB8AC3E}">
        <p14:creationId xmlns:p14="http://schemas.microsoft.com/office/powerpoint/2010/main" val="17546506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2929" y="1117511"/>
            <a:ext cx="7570913" cy="3287620"/>
          </a:xfrm>
        </p:spPr>
        <p:txBody>
          <a:bodyPr>
            <a:normAutofit fontScale="92500" lnSpcReduction="10000"/>
          </a:bodyPr>
          <a:lstStyle/>
          <a:p>
            <a:r>
              <a:rPr lang="en-US" sz="2000" b="1" dirty="0">
                <a:latin typeface="Montserrat" pitchFamily="2" charset="77"/>
              </a:rPr>
              <a:t>Incidents (Violence, Vandalism, HIB, Weapons Offenses, Substance Offences) </a:t>
            </a:r>
          </a:p>
          <a:p>
            <a:pPr marL="0" indent="0">
              <a:buNone/>
            </a:pPr>
            <a:endParaRPr lang="en-US" sz="2000" b="1" dirty="0">
              <a:latin typeface="Montserrat" pitchFamily="2" charset="77"/>
            </a:endParaRPr>
          </a:p>
          <a:p>
            <a:r>
              <a:rPr lang="en-US" sz="2000" b="1" dirty="0">
                <a:latin typeface="Montserrat" pitchFamily="2" charset="77"/>
              </a:rPr>
              <a:t>Other Incidents Leading to Removal</a:t>
            </a:r>
          </a:p>
          <a:p>
            <a:pPr marL="0" indent="0">
              <a:buNone/>
            </a:pPr>
            <a:endParaRPr lang="en-US" sz="2000" b="1" dirty="0">
              <a:latin typeface="Montserrat" pitchFamily="2" charset="77"/>
            </a:endParaRPr>
          </a:p>
          <a:p>
            <a:r>
              <a:rPr lang="en-US" sz="2000" b="1" dirty="0">
                <a:latin typeface="Montserrat" pitchFamily="2" charset="77"/>
              </a:rPr>
              <a:t>HIB Alleged</a:t>
            </a:r>
          </a:p>
          <a:p>
            <a:pPr marL="0" indent="0">
              <a:buNone/>
            </a:pPr>
            <a:endParaRPr lang="en-US" sz="2000" b="1" dirty="0">
              <a:latin typeface="Montserrat" pitchFamily="2" charset="77"/>
            </a:endParaRPr>
          </a:p>
          <a:p>
            <a:r>
              <a:rPr lang="en-US" sz="2000" b="1" dirty="0">
                <a:latin typeface="Montserrat" pitchFamily="2" charset="77"/>
              </a:rPr>
              <a:t>HIB Trainings</a:t>
            </a:r>
          </a:p>
          <a:p>
            <a:pPr marL="0" indent="0">
              <a:buNone/>
            </a:pPr>
            <a:endParaRPr lang="en-US" sz="2000" b="1" dirty="0">
              <a:latin typeface="Montserrat" pitchFamily="2" charset="77"/>
            </a:endParaRPr>
          </a:p>
          <a:p>
            <a:r>
              <a:rPr lang="en-US" sz="2000" b="1" dirty="0">
                <a:latin typeface="Montserrat" pitchFamily="2" charset="77"/>
              </a:rPr>
              <a:t>HIB Programs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728A9AD-1983-FC3B-B9E2-BF5BBFFD254C}"/>
              </a:ext>
            </a:extLst>
          </p:cNvPr>
          <p:cNvSpPr txBox="1">
            <a:spLocks/>
          </p:cNvSpPr>
          <p:nvPr/>
        </p:nvSpPr>
        <p:spPr>
          <a:xfrm>
            <a:off x="326328" y="-232875"/>
            <a:ext cx="7065062" cy="120015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685800" rtl="0" eaLnBrk="1" latinLnBrk="0" hangingPunct="1">
              <a:spcBef>
                <a:spcPct val="0"/>
              </a:spcBef>
              <a:buNone/>
              <a:defRPr sz="405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buClrTx/>
              <a:buFontTx/>
            </a:pPr>
            <a:r>
              <a:rPr lang="en-US" sz="2800" b="1" u="sng" dirty="0">
                <a:solidFill>
                  <a:schemeClr val="tx1"/>
                </a:solidFill>
                <a:latin typeface="Montserrat" pitchFamily="2" charset="77"/>
              </a:rPr>
              <a:t>REPORTING CATEGORIES</a:t>
            </a:r>
          </a:p>
        </p:txBody>
      </p:sp>
    </p:spTree>
    <p:extLst>
      <p:ext uri="{BB962C8B-B14F-4D97-AF65-F5344CB8AC3E}">
        <p14:creationId xmlns:p14="http://schemas.microsoft.com/office/powerpoint/2010/main" val="26215959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504" y="-233153"/>
            <a:ext cx="6782729" cy="1291491"/>
          </a:xfrm>
        </p:spPr>
        <p:txBody>
          <a:bodyPr>
            <a:noAutofit/>
          </a:bodyPr>
          <a:lstStyle/>
          <a:p>
            <a:r>
              <a:rPr lang="en-US" sz="2400" b="1" u="sng" dirty="0">
                <a:solidFill>
                  <a:schemeClr val="tx1"/>
                </a:solidFill>
                <a:latin typeface="Montserrat" pitchFamily="2" charset="77"/>
              </a:rPr>
              <a:t>SSDS 2023-24 PERIOD 1</a:t>
            </a:r>
            <a:br>
              <a:rPr lang="en-US" sz="2400" b="1" u="sng" dirty="0">
                <a:solidFill>
                  <a:schemeClr val="tx1"/>
                </a:solidFill>
                <a:latin typeface="Montserrat" pitchFamily="2" charset="77"/>
              </a:rPr>
            </a:br>
            <a:r>
              <a:rPr lang="en-US" sz="2400" b="1" u="sng" dirty="0">
                <a:solidFill>
                  <a:schemeClr val="tx1"/>
                </a:solidFill>
                <a:latin typeface="Montserrat" pitchFamily="2" charset="77"/>
              </a:rPr>
              <a:t>Incidents by Reporting Category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9698856"/>
              </p:ext>
            </p:extLst>
          </p:nvPr>
        </p:nvGraphicFramePr>
        <p:xfrm>
          <a:off x="1677829" y="1058338"/>
          <a:ext cx="5917814" cy="33868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07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1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44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81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63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8630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386056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Violence &amp; Vandalism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PERIOD 1:  </a:t>
                      </a:r>
                      <a:br>
                        <a:rPr lang="en-US" sz="1200" dirty="0"/>
                      </a:br>
                      <a:r>
                        <a:rPr lang="en-US" sz="1200" dirty="0"/>
                        <a:t>Sept. 1 – Dec. 31, 2023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Other Incidents Leading</a:t>
                      </a:r>
                      <a:r>
                        <a:rPr lang="en-US" sz="1200" baseline="0" dirty="0"/>
                        <a:t> to Removal</a:t>
                      </a:r>
                    </a:p>
                    <a:p>
                      <a:pPr algn="ctr"/>
                      <a:endParaRPr lang="en-US" sz="1200" baseline="0" dirty="0"/>
                    </a:p>
                    <a:p>
                      <a:pPr algn="ctr"/>
                      <a:r>
                        <a:rPr lang="en-US" sz="1200" baseline="0" dirty="0"/>
                        <a:t>Suspensions</a:t>
                      </a:r>
                    </a:p>
                    <a:p>
                      <a:pPr algn="ctr"/>
                      <a:r>
                        <a:rPr lang="en-US" sz="1200" baseline="0" dirty="0"/>
                        <a:t>ISS/OSS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HIB Alleged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HIB Trainings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HIB Programs 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826">
                <a:tc>
                  <a:txBody>
                    <a:bodyPr/>
                    <a:lstStyle/>
                    <a:p>
                      <a:r>
                        <a:rPr lang="en-US" sz="1000" dirty="0"/>
                        <a:t>Edison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6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826">
                <a:tc>
                  <a:txBody>
                    <a:bodyPr/>
                    <a:lstStyle/>
                    <a:p>
                      <a:r>
                        <a:rPr lang="en-US" sz="1000" dirty="0"/>
                        <a:t>Jennings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3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826">
                <a:tc>
                  <a:txBody>
                    <a:bodyPr/>
                    <a:lstStyle/>
                    <a:p>
                      <a:r>
                        <a:rPr lang="en-US" sz="1000" dirty="0" err="1"/>
                        <a:t>Stoy</a:t>
                      </a:r>
                      <a:endParaRPr lang="en-US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3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826">
                <a:tc>
                  <a:txBody>
                    <a:bodyPr/>
                    <a:lstStyle/>
                    <a:p>
                      <a:r>
                        <a:rPr lang="en-US" sz="1000" dirty="0"/>
                        <a:t>Strawbridge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6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826">
                <a:tc>
                  <a:txBody>
                    <a:bodyPr/>
                    <a:lstStyle/>
                    <a:p>
                      <a:r>
                        <a:rPr lang="en-US" sz="1000" dirty="0"/>
                        <a:t>Van </a:t>
                      </a:r>
                      <a:r>
                        <a:rPr lang="en-US" sz="1000" dirty="0" err="1"/>
                        <a:t>Sciver</a:t>
                      </a:r>
                      <a:endParaRPr lang="en-US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3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826">
                <a:tc>
                  <a:txBody>
                    <a:bodyPr/>
                    <a:lstStyle/>
                    <a:p>
                      <a:r>
                        <a:rPr lang="en-US" sz="1000" dirty="0"/>
                        <a:t>RMS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/>
                        <a:t>7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/>
                        <a:t>21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5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5826">
                <a:tc>
                  <a:txBody>
                    <a:bodyPr/>
                    <a:lstStyle/>
                    <a:p>
                      <a:r>
                        <a:rPr lang="en-US" sz="1000" dirty="0"/>
                        <a:t>HS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/>
                        <a:t>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/>
                        <a:t>26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3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66277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061616"/>
              </p:ext>
            </p:extLst>
          </p:nvPr>
        </p:nvGraphicFramePr>
        <p:xfrm>
          <a:off x="1025912" y="880278"/>
          <a:ext cx="6329749" cy="36576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37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11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24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24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324865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Violence &amp; Vandalism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PERIOD 2:  </a:t>
                      </a:r>
                      <a:br>
                        <a:rPr lang="en-US" sz="1100" dirty="0"/>
                      </a:br>
                      <a:r>
                        <a:rPr lang="en-US" sz="1100" dirty="0"/>
                        <a:t>Jan. 1 – June 30, 2024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Other Incidents Leading</a:t>
                      </a:r>
                      <a:r>
                        <a:rPr lang="en-US" sz="1100" baseline="0" dirty="0"/>
                        <a:t> to Removal</a:t>
                      </a:r>
                    </a:p>
                    <a:p>
                      <a:pPr algn="ctr"/>
                      <a:endParaRPr lang="en-US" sz="1100" baseline="0" dirty="0"/>
                    </a:p>
                    <a:p>
                      <a:pPr algn="ctr"/>
                      <a:r>
                        <a:rPr lang="en-US" sz="1100" baseline="0" dirty="0"/>
                        <a:t>Suspensions</a:t>
                      </a:r>
                    </a:p>
                    <a:p>
                      <a:pPr algn="ctr"/>
                      <a:r>
                        <a:rPr lang="en-US" sz="1100" baseline="0" dirty="0"/>
                        <a:t>ISS/OSS</a:t>
                      </a:r>
                      <a:endParaRPr 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HIB Alleged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736">
                <a:tc>
                  <a:txBody>
                    <a:bodyPr/>
                    <a:lstStyle/>
                    <a:p>
                      <a:r>
                        <a:rPr lang="en-US" sz="1400" dirty="0"/>
                        <a:t>Edison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736">
                <a:tc>
                  <a:txBody>
                    <a:bodyPr/>
                    <a:lstStyle/>
                    <a:p>
                      <a:r>
                        <a:rPr lang="en-US" sz="1400" dirty="0"/>
                        <a:t>Jennings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0736">
                <a:tc>
                  <a:txBody>
                    <a:bodyPr/>
                    <a:lstStyle/>
                    <a:p>
                      <a:r>
                        <a:rPr lang="en-US" sz="1400" dirty="0" err="1"/>
                        <a:t>Stoy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8321">
                <a:tc>
                  <a:txBody>
                    <a:bodyPr/>
                    <a:lstStyle/>
                    <a:p>
                      <a:r>
                        <a:rPr lang="en-US" sz="1400" dirty="0"/>
                        <a:t>Strawbridge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0736">
                <a:tc>
                  <a:txBody>
                    <a:bodyPr/>
                    <a:lstStyle/>
                    <a:p>
                      <a:r>
                        <a:rPr lang="en-US" sz="1400" dirty="0"/>
                        <a:t>Van </a:t>
                      </a:r>
                      <a:r>
                        <a:rPr lang="en-US" sz="1400" dirty="0" err="1"/>
                        <a:t>Sciver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0736">
                <a:tc>
                  <a:txBody>
                    <a:bodyPr/>
                    <a:lstStyle/>
                    <a:p>
                      <a:r>
                        <a:rPr lang="en-US" sz="1400" dirty="0"/>
                        <a:t>RMS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0736">
                <a:tc>
                  <a:txBody>
                    <a:bodyPr/>
                    <a:lstStyle/>
                    <a:p>
                      <a:r>
                        <a:rPr lang="en-US" sz="1400" dirty="0"/>
                        <a:t>HS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30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ABFED1A-A1D3-4609-668A-3041F868AE98}"/>
              </a:ext>
            </a:extLst>
          </p:cNvPr>
          <p:cNvSpPr txBox="1"/>
          <p:nvPr/>
        </p:nvSpPr>
        <p:spPr>
          <a:xfrm>
            <a:off x="568711" y="418613"/>
            <a:ext cx="754937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u="sng" dirty="0">
                <a:solidFill>
                  <a:schemeClr val="tx1"/>
                </a:solidFill>
                <a:latin typeface="Montserrat" pitchFamily="2" charset="77"/>
              </a:rPr>
              <a:t>Incidents by Reporting Category (Period 2)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3253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539" y="139390"/>
            <a:ext cx="6648915" cy="1200150"/>
          </a:xfrm>
        </p:spPr>
        <p:txBody>
          <a:bodyPr>
            <a:normAutofit/>
          </a:bodyPr>
          <a:lstStyle/>
          <a:p>
            <a:r>
              <a:rPr lang="en-US" sz="2800" b="1" u="sng" dirty="0">
                <a:solidFill>
                  <a:schemeClr val="tx1"/>
                </a:solidFill>
                <a:latin typeface="Montserrat" pitchFamily="2" charset="77"/>
              </a:rPr>
              <a:t>PROGRAMS PROVIDED UPON DISCIPLINARY 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7729" y="1339540"/>
            <a:ext cx="6334334" cy="291465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b="1" dirty="0">
                <a:latin typeface="Montserrat" pitchFamily="2" charset="77"/>
              </a:rPr>
              <a:t>Assignments,</a:t>
            </a:r>
            <a:r>
              <a:rPr lang="en-US" sz="700" b="1" dirty="0">
                <a:latin typeface="Montserrat" pitchFamily="2" charset="77"/>
              </a:rPr>
              <a:t> </a:t>
            </a:r>
            <a:r>
              <a:rPr lang="en-US" b="1" dirty="0">
                <a:latin typeface="Montserrat" pitchFamily="2" charset="77"/>
              </a:rPr>
              <a:t>instruction and/or support services</a:t>
            </a:r>
          </a:p>
          <a:p>
            <a:pPr>
              <a:lnSpc>
                <a:spcPct val="150000"/>
              </a:lnSpc>
            </a:pPr>
            <a:r>
              <a:rPr lang="en-US" b="1" dirty="0">
                <a:latin typeface="Montserrat" pitchFamily="2" charset="77"/>
              </a:rPr>
              <a:t>In-school programs</a:t>
            </a:r>
          </a:p>
          <a:p>
            <a:pPr>
              <a:lnSpc>
                <a:spcPct val="150000"/>
              </a:lnSpc>
            </a:pPr>
            <a:r>
              <a:rPr lang="en-US" b="1" dirty="0">
                <a:latin typeface="Montserrat" pitchFamily="2" charset="77"/>
              </a:rPr>
              <a:t>In-district programs</a:t>
            </a:r>
          </a:p>
          <a:p>
            <a:pPr>
              <a:lnSpc>
                <a:spcPct val="150000"/>
              </a:lnSpc>
            </a:pPr>
            <a:r>
              <a:rPr lang="en-US" b="1" dirty="0">
                <a:latin typeface="Montserrat" pitchFamily="2" charset="77"/>
              </a:rPr>
              <a:t>Home assignments/home instruction</a:t>
            </a:r>
          </a:p>
          <a:p>
            <a:pPr>
              <a:lnSpc>
                <a:spcPct val="150000"/>
              </a:lnSpc>
            </a:pPr>
            <a:r>
              <a:rPr lang="en-US" b="1" dirty="0">
                <a:latin typeface="Montserrat" pitchFamily="2" charset="77"/>
              </a:rPr>
              <a:t>Counseling services</a:t>
            </a:r>
          </a:p>
          <a:p>
            <a:pPr>
              <a:lnSpc>
                <a:spcPct val="150000"/>
              </a:lnSpc>
            </a:pPr>
            <a:r>
              <a:rPr lang="en-US" b="1" dirty="0">
                <a:latin typeface="Montserrat" pitchFamily="2" charset="77"/>
              </a:rPr>
              <a:t>Parent conference/student conference</a:t>
            </a:r>
          </a:p>
        </p:txBody>
      </p:sp>
    </p:spTree>
    <p:extLst>
      <p:ext uri="{BB962C8B-B14F-4D97-AF65-F5344CB8AC3E}">
        <p14:creationId xmlns:p14="http://schemas.microsoft.com/office/powerpoint/2010/main" val="13857613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220" y="-85725"/>
            <a:ext cx="6781800" cy="1200150"/>
          </a:xfrm>
        </p:spPr>
        <p:txBody>
          <a:bodyPr>
            <a:normAutofit/>
          </a:bodyPr>
          <a:lstStyle/>
          <a:p>
            <a:r>
              <a:rPr lang="en-US" sz="2800" b="1" u="sng" dirty="0">
                <a:solidFill>
                  <a:schemeClr val="tx1"/>
                </a:solidFill>
                <a:latin typeface="Montserrat" pitchFamily="2" charset="77"/>
              </a:rPr>
              <a:t>Questions/Discussion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583" y="1239179"/>
            <a:ext cx="6620849" cy="2914650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latin typeface="Montserrat" pitchFamily="2" charset="77"/>
                <a:cs typeface="Calisto MT"/>
              </a:rPr>
              <a:t>Student Safety Data System Report</a:t>
            </a:r>
          </a:p>
        </p:txBody>
      </p:sp>
    </p:spTree>
    <p:extLst>
      <p:ext uri="{BB962C8B-B14F-4D97-AF65-F5344CB8AC3E}">
        <p14:creationId xmlns:p14="http://schemas.microsoft.com/office/powerpoint/2010/main" val="2159499489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394</Words>
  <Application>Microsoft Macintosh PowerPoint</Application>
  <PresentationFormat>On-screen Show (16:9)</PresentationFormat>
  <Paragraphs>156</Paragraphs>
  <Slides>26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Times New Roman</vt:lpstr>
      <vt:lpstr>Calibri</vt:lpstr>
      <vt:lpstr>Montserrat</vt:lpstr>
      <vt:lpstr>Noto Sans Symbols</vt:lpstr>
      <vt:lpstr>Impact</vt:lpstr>
      <vt:lpstr>Arial</vt:lpstr>
      <vt:lpstr>Simple Light</vt:lpstr>
      <vt:lpstr>NewsPrint</vt:lpstr>
      <vt:lpstr>PowerPoint Presentation</vt:lpstr>
      <vt:lpstr>PowerPoint Presentation</vt:lpstr>
      <vt:lpstr>PowerPoint Presentation</vt:lpstr>
      <vt:lpstr>2024-2025 DISTRICT GOALS (REVISED)  </vt:lpstr>
      <vt:lpstr>PROJECTS  </vt:lpstr>
      <vt:lpstr>PowerPoint Presentation</vt:lpstr>
      <vt:lpstr>PROJECTS  </vt:lpstr>
      <vt:lpstr>PROJECTS  </vt:lpstr>
      <vt:lpstr>PROJECTS  </vt:lpstr>
      <vt:lpstr>PROJECTS  </vt:lpstr>
      <vt:lpstr>PROJECTS  </vt:lpstr>
      <vt:lpstr>PROJECTS  </vt:lpstr>
      <vt:lpstr>PowerPoint Presentation</vt:lpstr>
      <vt:lpstr>PowerPoint Presentation</vt:lpstr>
      <vt:lpstr>PowerPoint Presentation</vt:lpstr>
      <vt:lpstr>CHALLENGES </vt:lpstr>
      <vt:lpstr>OPPORTUNITIES &amp; CELEBRATIONS </vt:lpstr>
      <vt:lpstr>PowerPoint Presentation</vt:lpstr>
      <vt:lpstr>PowerPoint Presentation</vt:lpstr>
      <vt:lpstr>PowerPoint Presentation</vt:lpstr>
      <vt:lpstr>REPORTING REQUIREMENTS</vt:lpstr>
      <vt:lpstr>PowerPoint Presentation</vt:lpstr>
      <vt:lpstr>SSDS 2023-24 PERIOD 1 Incidents by Reporting Category</vt:lpstr>
      <vt:lpstr>PowerPoint Presentation</vt:lpstr>
      <vt:lpstr>PROGRAMS PROVIDED UPON DISCIPLINARY ACTION</vt:lpstr>
      <vt:lpstr>Questions/Discussion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Robert Fisicaro</cp:lastModifiedBy>
  <cp:revision>11</cp:revision>
  <dcterms:modified xsi:type="dcterms:W3CDTF">2024-08-15T20:09:15Z</dcterms:modified>
</cp:coreProperties>
</file>