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10287000" cx="18288000"/>
  <p:notesSz cx="6858000" cy="9144000"/>
  <p:embeddedFontLst>
    <p:embeddedFont>
      <p:font typeface="Montserrat"/>
      <p:bold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1" roundtripDataSignature="AMtx7mgd8x+AD+nma3yxcV8kDb934UlA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11CFFF5-3882-4B41-B3B5-97B588E234F2}">
  <a:tblStyle styleId="{C11CFFF5-3882-4B41-B3B5-97B588E234F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21" Type="http://customschemas.google.com/relationships/presentationmetadata" Target="meta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font" Target="fonts/Montserrat-bold.fntdata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3" name="Google Shape;113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8" name="Google Shape;28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9" name="Google Shape;29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1" name="Google Shape;4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B3232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/>
          <p:nvPr/>
        </p:nvSpPr>
        <p:spPr>
          <a:xfrm>
            <a:off x="16968904" y="8944441"/>
            <a:ext cx="290396" cy="294682"/>
          </a:xfrm>
          <a:custGeom>
            <a:rect b="b" l="l" r="r" t="t"/>
            <a:pathLst>
              <a:path extrusionOk="0" h="294682" w="290396">
                <a:moveTo>
                  <a:pt x="0" y="0"/>
                </a:moveTo>
                <a:lnTo>
                  <a:pt x="290396" y="0"/>
                </a:lnTo>
                <a:lnTo>
                  <a:pt x="290396" y="294682"/>
                </a:lnTo>
                <a:lnTo>
                  <a:pt x="0" y="2946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9" y="1829446"/>
            <a:ext cx="13726500" cy="662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2" name="Google Shape;102;p1"/>
          <p:cNvCxnSpPr/>
          <p:nvPr/>
        </p:nvCxnSpPr>
        <p:spPr>
          <a:xfrm>
            <a:off x="-276639" y="10034460"/>
            <a:ext cx="18288016" cy="0"/>
          </a:xfrm>
          <a:prstGeom prst="straightConnector1">
            <a:avLst/>
          </a:prstGeom>
          <a:noFill/>
          <a:ln cap="rnd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03" name="Google Shape;103;p1"/>
          <p:cNvGrpSpPr/>
          <p:nvPr/>
        </p:nvGrpSpPr>
        <p:grpSpPr>
          <a:xfrm>
            <a:off x="11664582" y="-1962184"/>
            <a:ext cx="14211369" cy="14211369"/>
            <a:chOff x="0" y="0"/>
            <a:chExt cx="812800" cy="812800"/>
          </a:xfrm>
        </p:grpSpPr>
        <p:sp>
          <p:nvSpPr>
            <p:cNvPr id="104" name="Google Shape;104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A2A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" name="Google Shape;106;p1"/>
          <p:cNvSpPr/>
          <p:nvPr/>
        </p:nvSpPr>
        <p:spPr>
          <a:xfrm>
            <a:off x="12138726" y="-1838740"/>
            <a:ext cx="13964480" cy="13964480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BABDC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13493182" y="2096780"/>
            <a:ext cx="4201859" cy="5733065"/>
          </a:xfrm>
          <a:custGeom>
            <a:rect b="b" l="l" r="r" t="t"/>
            <a:pathLst>
              <a:path extrusionOk="0" h="5733065" w="4201859">
                <a:moveTo>
                  <a:pt x="0" y="0"/>
                </a:moveTo>
                <a:lnTo>
                  <a:pt x="4201859" y="0"/>
                </a:lnTo>
                <a:lnTo>
                  <a:pt x="4201859" y="5733065"/>
                </a:lnTo>
                <a:lnTo>
                  <a:pt x="0" y="57330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77175" y="4123475"/>
            <a:ext cx="13332300" cy="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3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Meeting of the Board of Education </a:t>
            </a:r>
            <a:endParaRPr b="1" sz="5036">
              <a:solidFill>
                <a:srgbClr val="4F53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167058" y="5970407"/>
            <a:ext cx="110430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60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ROBERT J. FISICARO, ED.D: SUPERINTENDENT</a:t>
            </a:r>
            <a:endParaRPr/>
          </a:p>
          <a:p>
            <a:pPr indent="0" lvl="0" marL="0" marR="0" rtl="0" algn="l">
              <a:lnSpc>
                <a:spcPct val="1760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JENNIFER GAULD: SCHOOL BUSINESS ADMINISTRATOR/BOARD SECRETARY</a:t>
            </a:r>
            <a:endParaRPr/>
          </a:p>
          <a:p>
            <a:pPr indent="0" lvl="0" marL="0" marR="0" rtl="0" algn="l">
              <a:lnSpc>
                <a:spcPct val="1760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CHANTELLE SHORTER: ASSISTANT SUPERINTENDENT </a:t>
            </a:r>
            <a:endParaRPr sz="1862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-276647" y="7747169"/>
            <a:ext cx="4213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February 19, 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/>
          <p:nvPr/>
        </p:nvSpPr>
        <p:spPr>
          <a:xfrm>
            <a:off x="4572" y="0"/>
            <a:ext cx="18283428" cy="1028700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"/>
          <p:cNvSpPr/>
          <p:nvPr/>
        </p:nvSpPr>
        <p:spPr>
          <a:xfrm>
            <a:off x="2286" y="0"/>
            <a:ext cx="18283428" cy="10287000"/>
          </a:xfrm>
          <a:prstGeom prst="rect">
            <a:avLst/>
          </a:prstGeom>
          <a:solidFill>
            <a:schemeClr val="dk1">
              <a:alpha val="5294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7" name="Google Shape;117;p2"/>
          <p:cNvGrpSpPr/>
          <p:nvPr/>
        </p:nvGrpSpPr>
        <p:grpSpPr>
          <a:xfrm rot="-5400000">
            <a:off x="252222" y="1346236"/>
            <a:ext cx="304800" cy="644652"/>
            <a:chOff x="215328" y="-46937"/>
            <a:chExt cx="304800" cy="2773841"/>
          </a:xfrm>
        </p:grpSpPr>
        <p:cxnSp>
          <p:nvCxnSpPr>
            <p:cNvPr id="118" name="Google Shape;118;p2"/>
            <p:cNvCxnSpPr/>
            <p:nvPr/>
          </p:nvCxnSpPr>
          <p:spPr>
            <a:xfrm>
              <a:off x="2153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538CD5">
                  <a:alpha val="50196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19" name="Google Shape;119;p2"/>
            <p:cNvCxnSpPr/>
            <p:nvPr/>
          </p:nvCxnSpPr>
          <p:spPr>
            <a:xfrm>
              <a:off x="3169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538CD5">
                  <a:alpha val="50196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20" name="Google Shape;120;p2"/>
            <p:cNvCxnSpPr/>
            <p:nvPr/>
          </p:nvCxnSpPr>
          <p:spPr>
            <a:xfrm>
              <a:off x="4185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538CD5">
                  <a:alpha val="50196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21" name="Google Shape;121;p2"/>
            <p:cNvCxnSpPr/>
            <p:nvPr/>
          </p:nvCxnSpPr>
          <p:spPr>
            <a:xfrm>
              <a:off x="5201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538CD5">
                  <a:alpha val="50196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122" name="Google Shape;122;p2"/>
          <p:cNvGrpSpPr/>
          <p:nvPr/>
        </p:nvGrpSpPr>
        <p:grpSpPr>
          <a:xfrm>
            <a:off x="1" y="3113131"/>
            <a:ext cx="18594101" cy="6660966"/>
            <a:chOff x="1" y="2075420"/>
            <a:chExt cx="12396066" cy="4440643"/>
          </a:xfrm>
        </p:grpSpPr>
        <p:sp>
          <p:nvSpPr>
            <p:cNvPr id="123" name="Google Shape;123;p2"/>
            <p:cNvSpPr/>
            <p:nvPr/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cap="flat" cmpd="sng" w="31750">
              <a:solidFill>
                <a:srgbClr val="F4F3EC">
                  <a:alpha val="10196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 rot="-5400000">
              <a:off x="10435065" y="4048931"/>
              <a:ext cx="1381607" cy="1381607"/>
            </a:xfrm>
            <a:prstGeom prst="ellipse">
              <a:avLst/>
            </a:prstGeom>
            <a:noFill/>
            <a:ln cap="flat" cmpd="sng" w="31750">
              <a:solidFill>
                <a:srgbClr val="F4F3EC">
                  <a:alpha val="2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 rot="-54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rgbClr val="C4BD97">
                    <a:alpha val="20000"/>
                  </a:srgbClr>
                </a:gs>
                <a:gs pos="100000">
                  <a:srgbClr val="938953">
                    <a:alpha val="10196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 rot="-90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rgbClr val="C4BD97">
                    <a:alpha val="10196"/>
                  </a:srgbClr>
                </a:gs>
                <a:gs pos="100000">
                  <a:srgbClr val="C4BD97">
                    <a:alpha val="2000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cap="flat" cmpd="sng" w="31750">
              <a:solidFill>
                <a:srgbClr val="F4F3EC">
                  <a:alpha val="2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cap="flat" cmpd="sng" w="31750">
              <a:solidFill>
                <a:srgbClr val="F4F3EC">
                  <a:alpha val="1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" name="Google Shape;129;p2"/>
          <p:cNvSpPr/>
          <p:nvPr/>
        </p:nvSpPr>
        <p:spPr>
          <a:xfrm rot="-5400000">
            <a:off x="15657219" y="1563908"/>
            <a:ext cx="4194692" cy="1066878"/>
          </a:xfrm>
          <a:prstGeom prst="rect">
            <a:avLst/>
          </a:prstGeom>
          <a:gradFill>
            <a:gsLst>
              <a:gs pos="0">
                <a:srgbClr val="F7F6F2">
                  <a:alpha val="0"/>
                </a:srgbClr>
              </a:gs>
              <a:gs pos="100000">
                <a:srgbClr val="C4BD97">
                  <a:alpha val="10196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0" name="Google Shape;130;p2"/>
          <p:cNvGrpSpPr/>
          <p:nvPr/>
        </p:nvGrpSpPr>
        <p:grpSpPr>
          <a:xfrm>
            <a:off x="16889308" y="-1280992"/>
            <a:ext cx="822960" cy="549007"/>
            <a:chOff x="7029447" y="3514725"/>
            <a:chExt cx="1285875" cy="549007"/>
          </a:xfrm>
        </p:grpSpPr>
        <p:cxnSp>
          <p:nvCxnSpPr>
            <p:cNvPr id="131" name="Google Shape;131;p2"/>
            <p:cNvCxnSpPr/>
            <p:nvPr/>
          </p:nvCxnSpPr>
          <p:spPr>
            <a:xfrm>
              <a:off x="7029447" y="3514725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F4F3EC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32" name="Google Shape;132;p2"/>
            <p:cNvCxnSpPr/>
            <p:nvPr/>
          </p:nvCxnSpPr>
          <p:spPr>
            <a:xfrm>
              <a:off x="7029447" y="3697727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F4F3EC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33" name="Google Shape;133;p2"/>
            <p:cNvCxnSpPr/>
            <p:nvPr/>
          </p:nvCxnSpPr>
          <p:spPr>
            <a:xfrm>
              <a:off x="7029447" y="3880729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F4F3EC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34" name="Google Shape;134;p2"/>
            <p:cNvCxnSpPr/>
            <p:nvPr/>
          </p:nvCxnSpPr>
          <p:spPr>
            <a:xfrm>
              <a:off x="7029447" y="4063732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F4F3EC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sp>
        <p:nvSpPr>
          <p:cNvPr id="135" name="Google Shape;135;p2"/>
          <p:cNvSpPr/>
          <p:nvPr/>
        </p:nvSpPr>
        <p:spPr>
          <a:xfrm rot="10800000">
            <a:off x="-1" y="9211177"/>
            <a:ext cx="9143995" cy="1066878"/>
          </a:xfrm>
          <a:prstGeom prst="rect">
            <a:avLst/>
          </a:prstGeom>
          <a:gradFill>
            <a:gsLst>
              <a:gs pos="0">
                <a:srgbClr val="938953">
                  <a:alpha val="10196"/>
                </a:srgbClr>
              </a:gs>
              <a:gs pos="10000">
                <a:srgbClr val="938953">
                  <a:alpha val="10196"/>
                </a:srgbClr>
              </a:gs>
              <a:gs pos="100000">
                <a:srgbClr val="F4F3EC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6" name="Google Shape;136;p2"/>
          <p:cNvGrpSpPr/>
          <p:nvPr/>
        </p:nvGrpSpPr>
        <p:grpSpPr>
          <a:xfrm rot="5400000">
            <a:off x="2819134" y="9048092"/>
            <a:ext cx="1928813" cy="549007"/>
            <a:chOff x="7029447" y="3514725"/>
            <a:chExt cx="1285875" cy="549007"/>
          </a:xfrm>
        </p:grpSpPr>
        <p:cxnSp>
          <p:nvCxnSpPr>
            <p:cNvPr id="137" name="Google Shape;137;p2"/>
            <p:cNvCxnSpPr/>
            <p:nvPr/>
          </p:nvCxnSpPr>
          <p:spPr>
            <a:xfrm>
              <a:off x="7029447" y="3514725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F4F3EC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38" name="Google Shape;138;p2"/>
            <p:cNvCxnSpPr/>
            <p:nvPr/>
          </p:nvCxnSpPr>
          <p:spPr>
            <a:xfrm>
              <a:off x="7029447" y="3697727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F4F3EC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39" name="Google Shape;139;p2"/>
            <p:cNvCxnSpPr/>
            <p:nvPr/>
          </p:nvCxnSpPr>
          <p:spPr>
            <a:xfrm>
              <a:off x="7029447" y="3880729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F4F3EC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40" name="Google Shape;140;p2"/>
            <p:cNvCxnSpPr/>
            <p:nvPr/>
          </p:nvCxnSpPr>
          <p:spPr>
            <a:xfrm>
              <a:off x="7029447" y="4063732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F4F3EC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sp>
        <p:nvSpPr>
          <p:cNvPr id="141" name="Google Shape;141;p2"/>
          <p:cNvSpPr txBox="1"/>
          <p:nvPr>
            <p:ph type="title"/>
          </p:nvPr>
        </p:nvSpPr>
        <p:spPr>
          <a:xfrm>
            <a:off x="428184" y="743988"/>
            <a:ext cx="6810930" cy="84582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alibri"/>
              <a:buNone/>
            </a:pPr>
            <a:r>
              <a:rPr b="1" lang="en-US" sz="7200">
                <a:latin typeface="Calibri"/>
                <a:ea typeface="Calibri"/>
                <a:cs typeface="Calibri"/>
                <a:sym typeface="Calibri"/>
              </a:rPr>
              <a:t>Superintendent’s</a:t>
            </a:r>
            <a:br>
              <a:rPr b="1" lang="en-US" sz="7200"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7200">
                <a:latin typeface="Calibri"/>
                <a:ea typeface="Calibri"/>
                <a:cs typeface="Calibri"/>
                <a:sym typeface="Calibri"/>
              </a:rPr>
              <a:t>Report </a:t>
            </a:r>
            <a:endParaRPr/>
          </a:p>
        </p:txBody>
      </p:sp>
      <p:sp>
        <p:nvSpPr>
          <p:cNvPr id="142" name="Google Shape;142;p2"/>
          <p:cNvSpPr txBox="1"/>
          <p:nvPr/>
        </p:nvSpPr>
        <p:spPr>
          <a:xfrm>
            <a:off x="1657351" y="2623931"/>
            <a:ext cx="14759648" cy="7250318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0" spcFirstLastPara="1" rIns="0" wrap="square" tIns="685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oto Sans Symbols"/>
              <a:buNone/>
            </a:pPr>
            <a:r>
              <a:t/>
            </a:r>
            <a:endParaRPr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688803" y="86612"/>
            <a:ext cx="1310951" cy="1632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4" name="Google Shape;144;p2"/>
          <p:cNvGrpSpPr/>
          <p:nvPr/>
        </p:nvGrpSpPr>
        <p:grpSpPr>
          <a:xfrm>
            <a:off x="7373920" y="1477266"/>
            <a:ext cx="9380583" cy="7229476"/>
            <a:chOff x="0" y="177389"/>
            <a:chExt cx="9380583" cy="7229476"/>
          </a:xfrm>
        </p:grpSpPr>
        <p:sp>
          <p:nvSpPr>
            <p:cNvPr id="145" name="Google Shape;145;p2"/>
            <p:cNvSpPr/>
            <p:nvPr/>
          </p:nvSpPr>
          <p:spPr>
            <a:xfrm>
              <a:off x="0" y="177389"/>
              <a:ext cx="9380583" cy="1319175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"/>
            <p:cNvSpPr txBox="1"/>
            <p:nvPr/>
          </p:nvSpPr>
          <p:spPr>
            <a:xfrm>
              <a:off x="64397" y="241786"/>
              <a:ext cx="9251789" cy="1190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9550" lIns="209550" spcFirstLastPara="1" rIns="209550" wrap="square" tIns="2095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500"/>
                <a:buFont typeface="Calibri"/>
                <a:buNone/>
              </a:pPr>
              <a:r>
                <a:rPr b="0" lang="en-US" sz="5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Media Center </a:t>
              </a: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0" y="1654964"/>
              <a:ext cx="9380583" cy="1319175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"/>
            <p:cNvSpPr txBox="1"/>
            <p:nvPr/>
          </p:nvSpPr>
          <p:spPr>
            <a:xfrm>
              <a:off x="64397" y="1719361"/>
              <a:ext cx="9251789" cy="1190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9550" lIns="209550" spcFirstLastPara="1" rIns="209550" wrap="square" tIns="2095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500"/>
                <a:buFont typeface="Calibri"/>
                <a:buNone/>
              </a:pPr>
              <a:r>
                <a:rPr b="0" lang="en-US" sz="5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Staff Survey Results </a:t>
              </a: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0" y="3132540"/>
              <a:ext cx="9380583" cy="1319175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2"/>
            <p:cNvSpPr txBox="1"/>
            <p:nvPr/>
          </p:nvSpPr>
          <p:spPr>
            <a:xfrm>
              <a:off x="64397" y="3196937"/>
              <a:ext cx="9251789" cy="1190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9550" lIns="209550" spcFirstLastPara="1" rIns="209550" wrap="square" tIns="2095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500"/>
                <a:buFont typeface="Calibri"/>
                <a:buNone/>
              </a:pPr>
              <a:r>
                <a:rPr b="0" lang="en-US" sz="5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Right At School Child Care</a:t>
              </a: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0" y="4610115"/>
              <a:ext cx="9380583" cy="1319175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2"/>
            <p:cNvSpPr txBox="1"/>
            <p:nvPr/>
          </p:nvSpPr>
          <p:spPr>
            <a:xfrm>
              <a:off x="64397" y="4674512"/>
              <a:ext cx="9251789" cy="1190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9550" lIns="209550" spcFirstLastPara="1" rIns="209550" wrap="square" tIns="2095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500"/>
                <a:buFont typeface="Calibri"/>
                <a:buNone/>
              </a:pPr>
              <a:r>
                <a:rPr b="0" lang="en-US" sz="5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Special Events and Dates </a:t>
              </a: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0" y="6087690"/>
              <a:ext cx="9380583" cy="1319175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2"/>
            <p:cNvSpPr txBox="1"/>
            <p:nvPr/>
          </p:nvSpPr>
          <p:spPr>
            <a:xfrm>
              <a:off x="64397" y="6152087"/>
              <a:ext cx="9251789" cy="1190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9550" lIns="209550" spcFirstLastPara="1" rIns="209550" wrap="square" tIns="2095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500"/>
                <a:buFont typeface="Calibri"/>
                <a:buNone/>
              </a:pPr>
              <a:r>
                <a:rPr b="0" lang="en-US" sz="5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Student Representative</a:t>
              </a:r>
              <a:r>
                <a:rPr lang="en-US" sz="5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s’ </a:t>
              </a:r>
              <a:r>
                <a:rPr b="0" lang="en-US" sz="5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Reports</a:t>
              </a:r>
              <a:endParaRPr sz="1000"/>
            </a:p>
          </p:txBody>
        </p:sp>
      </p:grpSp>
      <p:sp>
        <p:nvSpPr>
          <p:cNvPr id="155" name="Google Shape;155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"/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9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floor plan of a building&#10;&#10;Description automatically generated" id="162" name="Google Shape;16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149" y="57150"/>
            <a:ext cx="17685905" cy="10229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A room with shelves and tables&#10;&#10;Description automatically generated" id="168" name="Google Shape;168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47824" y="593124"/>
            <a:ext cx="18889835" cy="9119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An office with tables and chairs&#10;&#10;Description automatically generated" id="174" name="Google Shape;174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56420" y="0"/>
            <a:ext cx="18544419" cy="10012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An office with a large square table and chairs&#10;&#10;Description automatically generated" id="180" name="Google Shape;180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830800" cy="10012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"/>
          <p:cNvSpPr txBox="1"/>
          <p:nvPr/>
        </p:nvSpPr>
        <p:spPr>
          <a:xfrm>
            <a:off x="1040521" y="552380"/>
            <a:ext cx="13287478" cy="7976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 u="sng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Staff Survey Culture and Climate</a:t>
            </a:r>
            <a:endParaRPr/>
          </a:p>
        </p:txBody>
      </p:sp>
      <p:grpSp>
        <p:nvGrpSpPr>
          <p:cNvPr id="186" name="Google Shape;186;p7"/>
          <p:cNvGrpSpPr/>
          <p:nvPr/>
        </p:nvGrpSpPr>
        <p:grpSpPr>
          <a:xfrm>
            <a:off x="15073002" y="7408825"/>
            <a:ext cx="5946973" cy="5946973"/>
            <a:chOff x="0" y="0"/>
            <a:chExt cx="812800" cy="812800"/>
          </a:xfrm>
        </p:grpSpPr>
        <p:sp>
          <p:nvSpPr>
            <p:cNvPr id="187" name="Google Shape;187;p7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952500">
              <a:solidFill>
                <a:srgbClr val="800000">
                  <a:alpha val="1568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9" name="Google Shape;189;p7"/>
          <p:cNvSpPr/>
          <p:nvPr/>
        </p:nvSpPr>
        <p:spPr>
          <a:xfrm>
            <a:off x="-381827" y="9766827"/>
            <a:ext cx="11402164" cy="711357"/>
          </a:xfrm>
          <a:custGeom>
            <a:rect b="b" l="l" r="r" t="t"/>
            <a:pathLst>
              <a:path extrusionOk="0" h="711357" w="11402164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21656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0" name="Google Shape;190;p7"/>
          <p:cNvGrpSpPr/>
          <p:nvPr/>
        </p:nvGrpSpPr>
        <p:grpSpPr>
          <a:xfrm>
            <a:off x="-1360245" y="-1862527"/>
            <a:ext cx="3086100" cy="3086100"/>
            <a:chOff x="0" y="0"/>
            <a:chExt cx="812800" cy="812800"/>
          </a:xfrm>
        </p:grpSpPr>
        <p:sp>
          <p:nvSpPr>
            <p:cNvPr id="191" name="Google Shape;191;p7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7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3" name="Google Shape;193;p7"/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194" name="Google Shape;194;p7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7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7"/>
          <p:cNvSpPr/>
          <p:nvPr/>
        </p:nvSpPr>
        <p:spPr>
          <a:xfrm>
            <a:off x="147278" y="9063231"/>
            <a:ext cx="701443" cy="957057"/>
          </a:xfrm>
          <a:custGeom>
            <a:rect b="b" l="l" r="r" t="t"/>
            <a:pathLst>
              <a:path extrusionOk="0" h="957057" w="701443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7"/>
          <p:cNvSpPr txBox="1"/>
          <p:nvPr/>
        </p:nvSpPr>
        <p:spPr>
          <a:xfrm>
            <a:off x="3913550" y="4935503"/>
            <a:ext cx="3661452" cy="8848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7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24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7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24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98" name="Google Shape;198;p7"/>
          <p:cNvGrpSpPr/>
          <p:nvPr/>
        </p:nvGrpSpPr>
        <p:grpSpPr>
          <a:xfrm>
            <a:off x="2662234" y="2042530"/>
            <a:ext cx="12963530" cy="7064085"/>
            <a:chOff x="0" y="119766"/>
            <a:chExt cx="12963530" cy="7064085"/>
          </a:xfrm>
        </p:grpSpPr>
        <p:sp>
          <p:nvSpPr>
            <p:cNvPr id="199" name="Google Shape;199;p7"/>
            <p:cNvSpPr/>
            <p:nvPr/>
          </p:nvSpPr>
          <p:spPr>
            <a:xfrm>
              <a:off x="0" y="488766"/>
              <a:ext cx="12963530" cy="18900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7"/>
            <p:cNvSpPr txBox="1"/>
            <p:nvPr/>
          </p:nvSpPr>
          <p:spPr>
            <a:xfrm>
              <a:off x="0" y="488766"/>
              <a:ext cx="12963530" cy="189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7800" lIns="1006100" spcFirstLastPara="1" rIns="1006100" wrap="square" tIns="5207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Char char="•"/>
              </a:pPr>
              <a:r>
                <a:rPr b="0" i="0" lang="en-US" sz="2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147 Total Responses- Anonymous </a:t>
              </a:r>
              <a:endParaRPr b="0" i="0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75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Char char="•"/>
              </a:pPr>
              <a:r>
                <a:rPr b="0" i="0" lang="en-US" sz="2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82% Teaching Staff 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75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Char char="•"/>
              </a:pPr>
              <a:r>
                <a:rPr b="0" i="0" lang="en-US" sz="2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18% Full Time Non-Teaching Staff </a:t>
              </a:r>
              <a:endParaRPr/>
            </a:p>
          </p:txBody>
        </p:sp>
        <p:sp>
          <p:nvSpPr>
            <p:cNvPr id="201" name="Google Shape;201;p7"/>
            <p:cNvSpPr/>
            <p:nvPr/>
          </p:nvSpPr>
          <p:spPr>
            <a:xfrm>
              <a:off x="648176" y="119766"/>
              <a:ext cx="9074471" cy="7380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7"/>
            <p:cNvSpPr txBox="1"/>
            <p:nvPr/>
          </p:nvSpPr>
          <p:spPr>
            <a:xfrm>
              <a:off x="684202" y="155792"/>
              <a:ext cx="9002419" cy="6659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342975" spcFirstLastPara="1" rIns="34297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r>
                <a:rPr b="1" lang="en-US" sz="3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Participation </a:t>
              </a:r>
              <a:endParaRPr/>
            </a:p>
          </p:txBody>
        </p:sp>
        <p:sp>
          <p:nvSpPr>
            <p:cNvPr id="203" name="Google Shape;203;p7"/>
            <p:cNvSpPr/>
            <p:nvPr/>
          </p:nvSpPr>
          <p:spPr>
            <a:xfrm>
              <a:off x="0" y="2922447"/>
              <a:ext cx="12963530" cy="18900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7"/>
            <p:cNvSpPr txBox="1"/>
            <p:nvPr/>
          </p:nvSpPr>
          <p:spPr>
            <a:xfrm>
              <a:off x="0" y="2922447"/>
              <a:ext cx="12963530" cy="189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7800" lIns="1006100" spcFirstLastPara="1" rIns="1006100" wrap="square" tIns="5207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Char char="•"/>
              </a:pPr>
              <a:r>
                <a:rPr b="0" i="0" lang="en-US" sz="2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Physical &amp; Psychological Safety 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75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Char char="•"/>
              </a:pPr>
              <a:r>
                <a:rPr b="0" i="0" lang="en-US" sz="2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Connectedness/Sense of Belonging 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75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Char char="•"/>
              </a:pPr>
              <a:r>
                <a:rPr b="0" i="0" lang="en-US" sz="2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Trust </a:t>
              </a:r>
              <a:endParaRPr/>
            </a:p>
          </p:txBody>
        </p:sp>
        <p:sp>
          <p:nvSpPr>
            <p:cNvPr id="205" name="Google Shape;205;p7"/>
            <p:cNvSpPr/>
            <p:nvPr/>
          </p:nvSpPr>
          <p:spPr>
            <a:xfrm>
              <a:off x="648176" y="2513766"/>
              <a:ext cx="9074471" cy="7380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7"/>
            <p:cNvSpPr txBox="1"/>
            <p:nvPr/>
          </p:nvSpPr>
          <p:spPr>
            <a:xfrm>
              <a:off x="684202" y="2549792"/>
              <a:ext cx="9002419" cy="6659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342975" spcFirstLastPara="1" rIns="34297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r>
                <a:rPr b="1" lang="en-US" sz="3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Environment </a:t>
              </a:r>
              <a:endParaRPr/>
            </a:p>
          </p:txBody>
        </p:sp>
        <p:sp>
          <p:nvSpPr>
            <p:cNvPr id="207" name="Google Shape;207;p7"/>
            <p:cNvSpPr/>
            <p:nvPr/>
          </p:nvSpPr>
          <p:spPr>
            <a:xfrm>
              <a:off x="0" y="5293851"/>
              <a:ext cx="12963530" cy="18900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7"/>
            <p:cNvSpPr txBox="1"/>
            <p:nvPr/>
          </p:nvSpPr>
          <p:spPr>
            <a:xfrm>
              <a:off x="0" y="5293851"/>
              <a:ext cx="12963530" cy="189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7800" lIns="1006100" spcFirstLastPara="1" rIns="1006100" wrap="square" tIns="5207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Char char="•"/>
              </a:pPr>
              <a:r>
                <a:rPr b="0" i="0" lang="en-US" sz="2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Reliability 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75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Char char="•"/>
              </a:pPr>
              <a:r>
                <a:rPr b="0" i="0" lang="en-US" sz="2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Management and Administration </a:t>
              </a:r>
              <a:endParaRPr/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75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Char char="•"/>
              </a:pPr>
              <a:r>
                <a:rPr b="0" i="0" lang="en-US" sz="2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Listening/Collaboration/Input  </a:t>
              </a:r>
              <a:endParaRPr/>
            </a:p>
          </p:txBody>
        </p:sp>
        <p:sp>
          <p:nvSpPr>
            <p:cNvPr id="209" name="Google Shape;209;p7"/>
            <p:cNvSpPr/>
            <p:nvPr/>
          </p:nvSpPr>
          <p:spPr>
            <a:xfrm>
              <a:off x="648176" y="4907766"/>
              <a:ext cx="9074471" cy="7380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7"/>
            <p:cNvSpPr txBox="1"/>
            <p:nvPr/>
          </p:nvSpPr>
          <p:spPr>
            <a:xfrm>
              <a:off x="684202" y="4943792"/>
              <a:ext cx="9002419" cy="6659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342975" spcFirstLastPara="1" rIns="34297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b="1" lang="en-US" sz="2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Leadership &amp; Support </a:t>
              </a:r>
              <a:endParaRPr/>
            </a:p>
          </p:txBody>
        </p:sp>
      </p:grpSp>
      <p:sp>
        <p:nvSpPr>
          <p:cNvPr id="211" name="Google Shape;211;p7"/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9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"/>
          <p:cNvSpPr txBox="1"/>
          <p:nvPr/>
        </p:nvSpPr>
        <p:spPr>
          <a:xfrm>
            <a:off x="1040521" y="552380"/>
            <a:ext cx="13287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 u="sng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Key </a:t>
            </a:r>
            <a:r>
              <a:rPr b="1" lang="en-US" sz="5000" u="sng">
                <a:latin typeface="Montserrat"/>
                <a:ea typeface="Montserrat"/>
                <a:cs typeface="Montserrat"/>
                <a:sym typeface="Montserrat"/>
              </a:rPr>
              <a:t>Takeaways</a:t>
            </a:r>
            <a:r>
              <a:rPr b="1" lang="en-US" sz="5000" u="sng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/>
          </a:p>
        </p:txBody>
      </p:sp>
      <p:grpSp>
        <p:nvGrpSpPr>
          <p:cNvPr id="217" name="Google Shape;217;p8"/>
          <p:cNvGrpSpPr/>
          <p:nvPr/>
        </p:nvGrpSpPr>
        <p:grpSpPr>
          <a:xfrm>
            <a:off x="15073002" y="7408825"/>
            <a:ext cx="5946973" cy="5946973"/>
            <a:chOff x="0" y="0"/>
            <a:chExt cx="812800" cy="812800"/>
          </a:xfrm>
        </p:grpSpPr>
        <p:sp>
          <p:nvSpPr>
            <p:cNvPr id="218" name="Google Shape;218;p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952500">
              <a:solidFill>
                <a:srgbClr val="800000">
                  <a:alpha val="1568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p8"/>
          <p:cNvSpPr/>
          <p:nvPr/>
        </p:nvSpPr>
        <p:spPr>
          <a:xfrm>
            <a:off x="-381827" y="9766827"/>
            <a:ext cx="11402164" cy="711357"/>
          </a:xfrm>
          <a:custGeom>
            <a:rect b="b" l="l" r="r" t="t"/>
            <a:pathLst>
              <a:path extrusionOk="0" h="711357" w="11402164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21656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1" name="Google Shape;221;p8"/>
          <p:cNvGrpSpPr/>
          <p:nvPr/>
        </p:nvGrpSpPr>
        <p:grpSpPr>
          <a:xfrm>
            <a:off x="-1360245" y="-1862527"/>
            <a:ext cx="3086100" cy="3086100"/>
            <a:chOff x="0" y="0"/>
            <a:chExt cx="812800" cy="812800"/>
          </a:xfrm>
        </p:grpSpPr>
        <p:sp>
          <p:nvSpPr>
            <p:cNvPr id="222" name="Google Shape;222;p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8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4" name="Google Shape;224;p8"/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225" name="Google Shape;225;p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8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7" name="Google Shape;227;p8"/>
          <p:cNvSpPr/>
          <p:nvPr/>
        </p:nvSpPr>
        <p:spPr>
          <a:xfrm>
            <a:off x="147278" y="9063231"/>
            <a:ext cx="701443" cy="957057"/>
          </a:xfrm>
          <a:custGeom>
            <a:rect b="b" l="l" r="r" t="t"/>
            <a:pathLst>
              <a:path extrusionOk="0" h="957057" w="701443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8"/>
          <p:cNvSpPr txBox="1"/>
          <p:nvPr/>
        </p:nvSpPr>
        <p:spPr>
          <a:xfrm>
            <a:off x="3913550" y="4935503"/>
            <a:ext cx="3661452" cy="8848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7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24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7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24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9" name="Google Shape;229;p8"/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9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grpSp>
        <p:nvGrpSpPr>
          <p:cNvPr id="230" name="Google Shape;230;p8"/>
          <p:cNvGrpSpPr/>
          <p:nvPr/>
        </p:nvGrpSpPr>
        <p:grpSpPr>
          <a:xfrm>
            <a:off x="2041049" y="1628798"/>
            <a:ext cx="13974805" cy="7708115"/>
            <a:chOff x="0" y="0"/>
            <a:chExt cx="13974805" cy="7708115"/>
          </a:xfrm>
        </p:grpSpPr>
        <p:sp>
          <p:nvSpPr>
            <p:cNvPr id="231" name="Google Shape;231;p8"/>
            <p:cNvSpPr/>
            <p:nvPr/>
          </p:nvSpPr>
          <p:spPr>
            <a:xfrm>
              <a:off x="5589922" y="0"/>
              <a:ext cx="8384883" cy="2408786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CFD7E7">
                <a:alpha val="90196"/>
              </a:srgbClr>
            </a:solidFill>
            <a:ln cap="flat" cmpd="sng" w="25400">
              <a:solidFill>
                <a:srgbClr val="CFD7E7">
                  <a:alpha val="9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8"/>
            <p:cNvSpPr txBox="1"/>
            <p:nvPr/>
          </p:nvSpPr>
          <p:spPr>
            <a:xfrm>
              <a:off x="5589922" y="301098"/>
              <a:ext cx="7481588" cy="18065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775" lIns="17775" spcFirstLastPara="1" rIns="17775" wrap="square" tIns="17775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Char char="•"/>
              </a:pPr>
              <a:r>
                <a:rPr b="0" i="0" lang="en-US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Meaningful Collaboration Among Staff  </a:t>
              </a:r>
              <a:endParaRPr/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Char char="•"/>
              </a:pPr>
              <a:r>
                <a:rPr b="0" i="0" lang="en-US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High Levels of Peer &amp; Admin Support</a:t>
              </a:r>
              <a:endParaRPr/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Char char="•"/>
              </a:pPr>
              <a:r>
                <a:rPr b="0" i="0" lang="en-US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Strong Sense of Community and Pride</a:t>
              </a:r>
              <a:endParaRPr/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Char char="•"/>
              </a:pPr>
              <a:r>
                <a:rPr b="0" i="0" lang="en-US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High Sense of Belonging, Trust, &amp; Respect  </a:t>
              </a:r>
              <a:endParaRPr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0" y="0"/>
              <a:ext cx="5589922" cy="2408786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8"/>
            <p:cNvSpPr txBox="1"/>
            <p:nvPr/>
          </p:nvSpPr>
          <p:spPr>
            <a:xfrm>
              <a:off x="117587" y="117587"/>
              <a:ext cx="5354748" cy="21736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182875" spcFirstLastPara="1" rIns="182875" wrap="square" tIns="9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Calibri"/>
                <a:buNone/>
              </a:pPr>
              <a:r>
                <a:rPr lang="en-US" sz="4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Strengths</a:t>
              </a:r>
              <a:endParaRPr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5589922" y="2649664"/>
              <a:ext cx="8384883" cy="2408786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CFD7E7">
                <a:alpha val="90196"/>
              </a:srgbClr>
            </a:solidFill>
            <a:ln cap="flat" cmpd="sng" w="25400">
              <a:solidFill>
                <a:srgbClr val="CFD7E7">
                  <a:alpha val="9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8"/>
            <p:cNvSpPr txBox="1"/>
            <p:nvPr/>
          </p:nvSpPr>
          <p:spPr>
            <a:xfrm>
              <a:off x="5589922" y="2950762"/>
              <a:ext cx="7481588" cy="18065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775" lIns="17775" spcFirstLastPara="1" rIns="17775" wrap="square" tIns="17775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Char char="•"/>
              </a:pPr>
              <a:r>
                <a:rPr b="0" i="0" lang="en-US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Time and Workload Management </a:t>
              </a:r>
              <a:endParaRPr/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Char char="•"/>
              </a:pPr>
              <a:r>
                <a:rPr b="0" i="0" lang="en-US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Facility and Space Concerns</a:t>
              </a:r>
              <a:endParaRPr b="0" i="0" sz="4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0" y="2649664"/>
              <a:ext cx="5589922" cy="2408786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8"/>
            <p:cNvSpPr txBox="1"/>
            <p:nvPr/>
          </p:nvSpPr>
          <p:spPr>
            <a:xfrm>
              <a:off x="117587" y="2767251"/>
              <a:ext cx="5354748" cy="21736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182875" spcFirstLastPara="1" rIns="182875" wrap="square" tIns="9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800"/>
                <a:buFont typeface="Calibri"/>
                <a:buNone/>
              </a:pPr>
              <a:r>
                <a:rPr lang="en-US" sz="4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Areas</a:t>
              </a:r>
              <a:r>
                <a:rPr lang="en-US" sz="4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for Growth </a:t>
              </a:r>
              <a:endParaRPr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5589922" y="5299329"/>
              <a:ext cx="8384883" cy="2408786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CFD7E7">
                <a:alpha val="90196"/>
              </a:srgbClr>
            </a:solidFill>
            <a:ln cap="flat" cmpd="sng" w="25400">
              <a:solidFill>
                <a:srgbClr val="CFD7E7">
                  <a:alpha val="9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8"/>
            <p:cNvSpPr txBox="1"/>
            <p:nvPr/>
          </p:nvSpPr>
          <p:spPr>
            <a:xfrm>
              <a:off x="5589922" y="5600427"/>
              <a:ext cx="7481588" cy="18065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775" lIns="17775" spcFirstLastPara="1" rIns="17775" wrap="square" tIns="17775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Char char="•"/>
              </a:pPr>
              <a:r>
                <a:rPr b="0" i="0" lang="en-US" sz="2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What is the biggest obstacle currently preventing you from doing your best work for your students?</a:t>
              </a:r>
              <a:endParaRPr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0" y="5299329"/>
              <a:ext cx="5589922" cy="2408786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254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8"/>
            <p:cNvSpPr txBox="1"/>
            <p:nvPr/>
          </p:nvSpPr>
          <p:spPr>
            <a:xfrm>
              <a:off x="117587" y="5416916"/>
              <a:ext cx="5354748" cy="21736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5725" lIns="171450" spcFirstLastPara="1" rIns="171450" wrap="square" tIns="857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500"/>
                <a:buFont typeface="Calibri"/>
                <a:buNone/>
              </a:pPr>
              <a:r>
                <a:rPr lang="en-US" sz="4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Open Ended Analysis</a:t>
              </a:r>
              <a:endParaRPr/>
            </a:p>
          </p:txBody>
        </p:sp>
      </p:grp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7" name="Google Shape;247;p9"/>
          <p:cNvGraphicFramePr/>
          <p:nvPr/>
        </p:nvGraphicFramePr>
        <p:xfrm>
          <a:off x="457199" y="51261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{C11CFFF5-3882-4B41-B3B5-97B588E234F2}</a:tableStyleId>
              </a:tblPr>
              <a:tblGrid>
                <a:gridCol w="9293550"/>
                <a:gridCol w="7273100"/>
              </a:tblGrid>
              <a:tr h="42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cap="none" strike="noStrike"/>
                        <a:t>Likert Scale Question ( 1-5) 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Percentage of Staff (Strongly Agree &amp; Agree)</a:t>
                      </a:r>
                      <a:endParaRPr/>
                    </a:p>
                  </a:txBody>
                  <a:tcPr marT="45725" marB="45725" marR="91450" marL="91450">
                    <a:solidFill>
                      <a:schemeClr val="accent2"/>
                    </a:solidFill>
                  </a:tcPr>
                </a:tc>
              </a:tr>
              <a:tr h="737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I feel physically safe performing my duties in this building.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95.3%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2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/>
                </a:tc>
              </a:tr>
              <a:tr h="737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It is safe to take professional risks or try new teaching methods here.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>
                          <a:solidFill>
                            <a:srgbClr val="C00000"/>
                          </a:solidFill>
                        </a:rPr>
                        <a:t>91.4%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2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/>
                </a:tc>
              </a:tr>
              <a:tr h="737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I have positive collaborative relationships with my colleagues.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>
                          <a:solidFill>
                            <a:srgbClr val="C00000"/>
                          </a:solidFill>
                        </a:rPr>
                        <a:t>95.9%</a:t>
                      </a:r>
                      <a:endParaRPr>
                        <a:solidFill>
                          <a:srgbClr val="C00000"/>
                        </a:solidFill>
                      </a:endParaRPr>
                    </a:p>
                  </a:txBody>
                  <a:tcPr marT="45725" marB="45725" marR="91450" marL="91450"/>
                </a:tc>
              </a:tr>
              <a:tr h="42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/>
                </a:tc>
              </a:tr>
              <a:tr h="737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I am trusted to choose the teaching methods that work best for students.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92.5%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2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/>
                </a:tc>
              </a:tr>
              <a:tr h="42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Teachers and administrators work in partnership.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83.0%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2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/>
                </a:tc>
              </a:tr>
              <a:tr h="737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I feel like a valued and respected member of the school staff.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>
                          <a:solidFill>
                            <a:srgbClr val="C00000"/>
                          </a:solidFill>
                        </a:rPr>
                        <a:t>89.8%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2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/>
                    </a:p>
                  </a:txBody>
                  <a:tcPr marT="45725" marB="45725" marR="91450" marL="91450"/>
                </a:tc>
              </a:tr>
              <a:tr h="737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I feel a strong sense of belonging within this community.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/>
                        <a:t>86.4%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427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"/>
          <p:cNvSpPr txBox="1"/>
          <p:nvPr/>
        </p:nvSpPr>
        <p:spPr>
          <a:xfrm>
            <a:off x="1040521" y="552380"/>
            <a:ext cx="13287478" cy="7976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 u="sng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Before and After Care- Right at School </a:t>
            </a:r>
            <a:endParaRPr/>
          </a:p>
        </p:txBody>
      </p:sp>
      <p:grpSp>
        <p:nvGrpSpPr>
          <p:cNvPr id="253" name="Google Shape;253;p11"/>
          <p:cNvGrpSpPr/>
          <p:nvPr/>
        </p:nvGrpSpPr>
        <p:grpSpPr>
          <a:xfrm>
            <a:off x="15073002" y="7408825"/>
            <a:ext cx="5946973" cy="5946973"/>
            <a:chOff x="0" y="0"/>
            <a:chExt cx="812800" cy="812800"/>
          </a:xfrm>
        </p:grpSpPr>
        <p:sp>
          <p:nvSpPr>
            <p:cNvPr id="254" name="Google Shape;254;p1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952500">
              <a:solidFill>
                <a:srgbClr val="800000">
                  <a:alpha val="1568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6" name="Google Shape;256;p11"/>
          <p:cNvSpPr/>
          <p:nvPr/>
        </p:nvSpPr>
        <p:spPr>
          <a:xfrm>
            <a:off x="-381827" y="9766827"/>
            <a:ext cx="11402164" cy="711357"/>
          </a:xfrm>
          <a:custGeom>
            <a:rect b="b" l="l" r="r" t="t"/>
            <a:pathLst>
              <a:path extrusionOk="0" h="711357" w="11402164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21656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7" name="Google Shape;257;p11"/>
          <p:cNvGrpSpPr/>
          <p:nvPr/>
        </p:nvGrpSpPr>
        <p:grpSpPr>
          <a:xfrm>
            <a:off x="-1360245" y="-1862527"/>
            <a:ext cx="3086100" cy="3086100"/>
            <a:chOff x="0" y="0"/>
            <a:chExt cx="812800" cy="812800"/>
          </a:xfrm>
        </p:grpSpPr>
        <p:sp>
          <p:nvSpPr>
            <p:cNvPr id="258" name="Google Shape;258;p1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1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0" name="Google Shape;260;p11"/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261" name="Google Shape;261;p1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11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3" name="Google Shape;263;p11"/>
          <p:cNvSpPr/>
          <p:nvPr/>
        </p:nvSpPr>
        <p:spPr>
          <a:xfrm>
            <a:off x="147278" y="9063231"/>
            <a:ext cx="701443" cy="957057"/>
          </a:xfrm>
          <a:custGeom>
            <a:rect b="b" l="l" r="r" t="t"/>
            <a:pathLst>
              <a:path extrusionOk="0" h="957057" w="701443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1"/>
          <p:cNvSpPr txBox="1"/>
          <p:nvPr/>
        </p:nvSpPr>
        <p:spPr>
          <a:xfrm>
            <a:off x="3913550" y="4935503"/>
            <a:ext cx="3661452" cy="8848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7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24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7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24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6" name="Google Shape;266;p11"/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9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/>
          </a:p>
        </p:txBody>
      </p:sp>
      <p:grpSp>
        <p:nvGrpSpPr>
          <p:cNvPr id="267" name="Google Shape;267;p11"/>
          <p:cNvGrpSpPr/>
          <p:nvPr/>
        </p:nvGrpSpPr>
        <p:grpSpPr>
          <a:xfrm>
            <a:off x="3241964" y="2199697"/>
            <a:ext cx="12607635" cy="7009601"/>
            <a:chOff x="0" y="0"/>
            <a:chExt cx="12607635" cy="7009601"/>
          </a:xfrm>
        </p:grpSpPr>
        <p:sp>
          <p:nvSpPr>
            <p:cNvPr id="268" name="Google Shape;268;p11"/>
            <p:cNvSpPr/>
            <p:nvPr/>
          </p:nvSpPr>
          <p:spPr>
            <a:xfrm rot="-5400000">
              <a:off x="2799017" y="-2799017"/>
              <a:ext cx="7009601" cy="12607635"/>
            </a:xfrm>
            <a:prstGeom prst="flowChartManualOperation">
              <a:avLst/>
            </a:prstGeom>
            <a:solidFill>
              <a:schemeClr val="accent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1"/>
            <p:cNvSpPr txBox="1"/>
            <p:nvPr/>
          </p:nvSpPr>
          <p:spPr>
            <a:xfrm>
              <a:off x="0" y="1401920"/>
              <a:ext cx="12607635" cy="42057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279400" spcFirstLastPara="1" rIns="28177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400"/>
                <a:buFont typeface="Calibri"/>
                <a:buNone/>
              </a:pPr>
              <a:r>
                <a:rPr lang="en-US" sz="44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Program Enhancements </a:t>
              </a:r>
              <a:endParaRPr sz="44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154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alibri"/>
                <a:buChar char="•"/>
              </a:pPr>
              <a:r>
                <a:rPr b="0" i="0" lang="en-US" sz="3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Consistent/Collaborative Pricing ( 3% Increase)</a:t>
              </a:r>
              <a:endParaRPr/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51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alibri"/>
                <a:buChar char="•"/>
              </a:pPr>
              <a:r>
                <a:rPr b="0" i="0" lang="en-US" sz="3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Before Care @ Each School</a:t>
              </a:r>
              <a:endParaRPr/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51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alibri"/>
                <a:buChar char="•"/>
              </a:pPr>
              <a:r>
                <a:rPr b="0" i="0" lang="en-US" sz="3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Summer Rec Flexible Scheduling </a:t>
              </a:r>
              <a:endParaRPr/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51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alibri"/>
                <a:buChar char="•"/>
              </a:pPr>
              <a:r>
                <a:rPr b="0" i="0" lang="en-US" sz="3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August Summer Rec Offerings </a:t>
              </a:r>
              <a:endParaRPr/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51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alibri"/>
                <a:buChar char="•"/>
              </a:pPr>
              <a:r>
                <a:rPr b="0" i="0" lang="en-US" sz="3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Potential School Day Off Offerings</a:t>
              </a:r>
              <a:endParaRPr/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51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Calibri"/>
                <a:buChar char="•"/>
              </a:pPr>
              <a:r>
                <a:rPr b="0" i="0" lang="en-US" sz="3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Consistent Employment- Current HTSD Staff  </a:t>
              </a:r>
              <a:endParaRPr/>
            </a:p>
          </p:txBody>
        </p:sp>
      </p:grp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"/>
          <p:cNvSpPr txBox="1"/>
          <p:nvPr/>
        </p:nvSpPr>
        <p:spPr>
          <a:xfrm>
            <a:off x="1028700" y="738290"/>
            <a:ext cx="12258774" cy="7976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Calendar/Dates </a:t>
            </a:r>
            <a:endParaRPr/>
          </a:p>
        </p:txBody>
      </p:sp>
      <p:sp>
        <p:nvSpPr>
          <p:cNvPr id="275" name="Google Shape;275;p12"/>
          <p:cNvSpPr/>
          <p:nvPr/>
        </p:nvSpPr>
        <p:spPr>
          <a:xfrm>
            <a:off x="-381827" y="9766827"/>
            <a:ext cx="11402164" cy="711357"/>
          </a:xfrm>
          <a:custGeom>
            <a:rect b="b" l="l" r="r" t="t"/>
            <a:pathLst>
              <a:path extrusionOk="0" h="711357" w="11402164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21656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6" name="Google Shape;276;p12"/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277" name="Google Shape;277;p1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2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9" name="Google Shape;279;p12"/>
          <p:cNvSpPr/>
          <p:nvPr/>
        </p:nvSpPr>
        <p:spPr>
          <a:xfrm rot="5400000">
            <a:off x="1004247" y="2031373"/>
            <a:ext cx="643583" cy="571034"/>
          </a:xfrm>
          <a:custGeom>
            <a:rect b="b" l="l" r="r" t="t"/>
            <a:pathLst>
              <a:path extrusionOk="0" h="571034" w="643583">
                <a:moveTo>
                  <a:pt x="0" y="0"/>
                </a:moveTo>
                <a:lnTo>
                  <a:pt x="643583" y="0"/>
                </a:lnTo>
                <a:lnTo>
                  <a:pt x="643583" y="571033"/>
                </a:lnTo>
                <a:lnTo>
                  <a:pt x="0" y="5710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2"/>
          <p:cNvSpPr/>
          <p:nvPr/>
        </p:nvSpPr>
        <p:spPr>
          <a:xfrm rot="5400000">
            <a:off x="1004247" y="3177273"/>
            <a:ext cx="643583" cy="571034"/>
          </a:xfrm>
          <a:custGeom>
            <a:rect b="b" l="l" r="r" t="t"/>
            <a:pathLst>
              <a:path extrusionOk="0" h="571034" w="643583">
                <a:moveTo>
                  <a:pt x="0" y="0"/>
                </a:moveTo>
                <a:lnTo>
                  <a:pt x="643583" y="0"/>
                </a:lnTo>
                <a:lnTo>
                  <a:pt x="643583" y="571034"/>
                </a:lnTo>
                <a:lnTo>
                  <a:pt x="0" y="5710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1" name="Google Shape;281;p12"/>
          <p:cNvGrpSpPr/>
          <p:nvPr/>
        </p:nvGrpSpPr>
        <p:grpSpPr>
          <a:xfrm rot="1937010">
            <a:off x="16474684" y="-1719652"/>
            <a:ext cx="3086100" cy="3086100"/>
            <a:chOff x="0" y="0"/>
            <a:chExt cx="812800" cy="812800"/>
          </a:xfrm>
        </p:grpSpPr>
        <p:sp>
          <p:nvSpPr>
            <p:cNvPr id="282" name="Google Shape;282;p1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2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4" name="Google Shape;284;p12"/>
          <p:cNvGrpSpPr/>
          <p:nvPr/>
        </p:nvGrpSpPr>
        <p:grpSpPr>
          <a:xfrm rot="1937010">
            <a:off x="16744950" y="-1382445"/>
            <a:ext cx="3086100" cy="3086100"/>
            <a:chOff x="0" y="0"/>
            <a:chExt cx="812800" cy="812800"/>
          </a:xfrm>
        </p:grpSpPr>
        <p:sp>
          <p:nvSpPr>
            <p:cNvPr id="285" name="Google Shape;285;p1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ABDC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12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4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7" name="Google Shape;287;p12"/>
          <p:cNvSpPr/>
          <p:nvPr/>
        </p:nvSpPr>
        <p:spPr>
          <a:xfrm>
            <a:off x="147278" y="9063231"/>
            <a:ext cx="701443" cy="957057"/>
          </a:xfrm>
          <a:custGeom>
            <a:rect b="b" l="l" r="r" t="t"/>
            <a:pathLst>
              <a:path extrusionOk="0" h="957057" w="701443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2"/>
          <p:cNvSpPr txBox="1"/>
          <p:nvPr/>
        </p:nvSpPr>
        <p:spPr>
          <a:xfrm>
            <a:off x="2010186" y="2005845"/>
            <a:ext cx="16277700" cy="21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19">
                <a:solidFill>
                  <a:srgbClr val="A90011"/>
                </a:solidFill>
                <a:latin typeface="Arial"/>
                <a:ea typeface="Arial"/>
                <a:cs typeface="Arial"/>
                <a:sym typeface="Arial"/>
              </a:rPr>
              <a:t>March 6, 9am- Special Event HTSD, Camden County Legislators, Special Guest </a:t>
            </a:r>
            <a:r>
              <a:rPr b="1" i="0" lang="en-US" sz="2800">
                <a:solidFill>
                  <a:srgbClr val="A90011"/>
                </a:solidFill>
                <a:latin typeface="Arial"/>
                <a:ea typeface="Arial"/>
                <a:cs typeface="Arial"/>
                <a:sym typeface="Arial"/>
              </a:rPr>
              <a:t>Assemblyman Louis D. Greenwald (D), District 6</a:t>
            </a:r>
            <a:r>
              <a:rPr b="1" lang="en-US" sz="2719">
                <a:solidFill>
                  <a:srgbClr val="A9001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1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1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" name="Google Shape;289;p12"/>
          <p:cNvSpPr/>
          <p:nvPr/>
        </p:nvSpPr>
        <p:spPr>
          <a:xfrm rot="5400000">
            <a:off x="1004247" y="4077243"/>
            <a:ext cx="643583" cy="571034"/>
          </a:xfrm>
          <a:custGeom>
            <a:rect b="b" l="l" r="r" t="t"/>
            <a:pathLst>
              <a:path extrusionOk="0" h="571034" w="643583">
                <a:moveTo>
                  <a:pt x="0" y="0"/>
                </a:moveTo>
                <a:lnTo>
                  <a:pt x="643583" y="0"/>
                </a:lnTo>
                <a:lnTo>
                  <a:pt x="643583" y="571034"/>
                </a:lnTo>
                <a:lnTo>
                  <a:pt x="0" y="5710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2"/>
          <p:cNvSpPr txBox="1"/>
          <p:nvPr/>
        </p:nvSpPr>
        <p:spPr>
          <a:xfrm>
            <a:off x="2010186" y="3182708"/>
            <a:ext cx="16277700" cy="4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1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March 6, 7 pm- HTEF Trivia Night </a:t>
            </a:r>
            <a:endParaRPr/>
          </a:p>
        </p:txBody>
      </p:sp>
      <p:sp>
        <p:nvSpPr>
          <p:cNvPr id="291" name="Google Shape;291;p12"/>
          <p:cNvSpPr txBox="1"/>
          <p:nvPr/>
        </p:nvSpPr>
        <p:spPr>
          <a:xfrm>
            <a:off x="2041049" y="4077846"/>
            <a:ext cx="16277814" cy="18950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1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March 12- Release of State Aid Figures</a:t>
            </a:r>
            <a:endParaRPr/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1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1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1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2" name="Google Shape;292;p12"/>
          <p:cNvSpPr/>
          <p:nvPr/>
        </p:nvSpPr>
        <p:spPr>
          <a:xfrm rot="5400000">
            <a:off x="1004247" y="5016101"/>
            <a:ext cx="643583" cy="571034"/>
          </a:xfrm>
          <a:custGeom>
            <a:rect b="b" l="l" r="r" t="t"/>
            <a:pathLst>
              <a:path extrusionOk="0" h="571034" w="643583">
                <a:moveTo>
                  <a:pt x="0" y="0"/>
                </a:moveTo>
                <a:lnTo>
                  <a:pt x="643583" y="0"/>
                </a:lnTo>
                <a:lnTo>
                  <a:pt x="643583" y="571034"/>
                </a:lnTo>
                <a:lnTo>
                  <a:pt x="0" y="5710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2"/>
          <p:cNvSpPr txBox="1"/>
          <p:nvPr/>
        </p:nvSpPr>
        <p:spPr>
          <a:xfrm>
            <a:off x="2010186" y="6864334"/>
            <a:ext cx="16277700" cy="15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1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March 26, 27, 28-Haddon Township Production, “Newsies”</a:t>
            </a:r>
            <a:endParaRPr/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1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1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" name="Google Shape;294;p12"/>
          <p:cNvSpPr/>
          <p:nvPr/>
        </p:nvSpPr>
        <p:spPr>
          <a:xfrm rot="5400000">
            <a:off x="1004247" y="5945434"/>
            <a:ext cx="643583" cy="571034"/>
          </a:xfrm>
          <a:custGeom>
            <a:rect b="b" l="l" r="r" t="t"/>
            <a:pathLst>
              <a:path extrusionOk="0" h="571034" w="643583">
                <a:moveTo>
                  <a:pt x="0" y="0"/>
                </a:moveTo>
                <a:lnTo>
                  <a:pt x="643583" y="0"/>
                </a:lnTo>
                <a:lnTo>
                  <a:pt x="643583" y="571034"/>
                </a:lnTo>
                <a:lnTo>
                  <a:pt x="0" y="5710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2"/>
          <p:cNvSpPr txBox="1"/>
          <p:nvPr/>
        </p:nvSpPr>
        <p:spPr>
          <a:xfrm>
            <a:off x="2041049" y="5029111"/>
            <a:ext cx="8196820" cy="4331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1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March 19- Meeting of Board of Education </a:t>
            </a:r>
            <a:endParaRPr/>
          </a:p>
        </p:txBody>
      </p:sp>
      <p:sp>
        <p:nvSpPr>
          <p:cNvPr id="296" name="Google Shape;296;p12"/>
          <p:cNvSpPr/>
          <p:nvPr/>
        </p:nvSpPr>
        <p:spPr>
          <a:xfrm rot="5400000">
            <a:off x="1004247" y="6884292"/>
            <a:ext cx="643583" cy="571034"/>
          </a:xfrm>
          <a:custGeom>
            <a:rect b="b" l="l" r="r" t="t"/>
            <a:pathLst>
              <a:path extrusionOk="0" h="571034" w="643583">
                <a:moveTo>
                  <a:pt x="0" y="0"/>
                </a:moveTo>
                <a:lnTo>
                  <a:pt x="643583" y="0"/>
                </a:lnTo>
                <a:lnTo>
                  <a:pt x="643583" y="571034"/>
                </a:lnTo>
                <a:lnTo>
                  <a:pt x="0" y="5710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2"/>
          <p:cNvSpPr txBox="1"/>
          <p:nvPr/>
        </p:nvSpPr>
        <p:spPr>
          <a:xfrm>
            <a:off x="2010186" y="7813042"/>
            <a:ext cx="16277814" cy="4331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1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April 16- Meeting of the Board of Education </a:t>
            </a:r>
            <a:endParaRPr/>
          </a:p>
        </p:txBody>
      </p:sp>
      <p:sp>
        <p:nvSpPr>
          <p:cNvPr id="298" name="Google Shape;298;p12"/>
          <p:cNvSpPr/>
          <p:nvPr/>
        </p:nvSpPr>
        <p:spPr>
          <a:xfrm rot="5400000">
            <a:off x="1004247" y="7823151"/>
            <a:ext cx="643583" cy="571034"/>
          </a:xfrm>
          <a:custGeom>
            <a:rect b="b" l="l" r="r" t="t"/>
            <a:pathLst>
              <a:path extrusionOk="0" h="571034" w="643583">
                <a:moveTo>
                  <a:pt x="0" y="0"/>
                </a:moveTo>
                <a:lnTo>
                  <a:pt x="643583" y="0"/>
                </a:lnTo>
                <a:lnTo>
                  <a:pt x="643583" y="571033"/>
                </a:lnTo>
                <a:lnTo>
                  <a:pt x="0" y="5710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2"/>
          <p:cNvSpPr txBox="1"/>
          <p:nvPr/>
        </p:nvSpPr>
        <p:spPr>
          <a:xfrm>
            <a:off x="2041049" y="5904315"/>
            <a:ext cx="16277700" cy="10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1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March 19- Budget Due to County Office</a:t>
            </a:r>
            <a:endParaRPr/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1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12"/>
          <p:cNvSpPr/>
          <p:nvPr/>
        </p:nvSpPr>
        <p:spPr>
          <a:xfrm rot="5400000">
            <a:off x="1004247" y="8752484"/>
            <a:ext cx="643583" cy="571034"/>
          </a:xfrm>
          <a:custGeom>
            <a:rect b="b" l="l" r="r" t="t"/>
            <a:pathLst>
              <a:path extrusionOk="0" h="571034" w="643583">
                <a:moveTo>
                  <a:pt x="0" y="0"/>
                </a:moveTo>
                <a:lnTo>
                  <a:pt x="643583" y="0"/>
                </a:lnTo>
                <a:lnTo>
                  <a:pt x="643583" y="571034"/>
                </a:lnTo>
                <a:lnTo>
                  <a:pt x="0" y="5710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2"/>
          <p:cNvSpPr txBox="1"/>
          <p:nvPr/>
        </p:nvSpPr>
        <p:spPr>
          <a:xfrm>
            <a:off x="2041049" y="8749391"/>
            <a:ext cx="16277814" cy="14168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1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May 7- Public Hearing on 2026-27 Budget</a:t>
            </a:r>
            <a:endParaRPr/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1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1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2" name="Google Shape;302;p12"/>
          <p:cNvSpPr txBox="1"/>
          <p:nvPr/>
        </p:nvSpPr>
        <p:spPr>
          <a:xfrm>
            <a:off x="11166764" y="8738105"/>
            <a:ext cx="6303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Paul F. Gilligan III Media Center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Re-Dedication TBA</a:t>
            </a:r>
            <a:r>
              <a:rPr lang="en-US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