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61" r:id="rId5"/>
    <p:sldId id="267" r:id="rId6"/>
    <p:sldId id="264" r:id="rId7"/>
    <p:sldId id="295" r:id="rId8"/>
    <p:sldId id="273" r:id="rId9"/>
    <p:sldId id="287" r:id="rId10"/>
    <p:sldId id="296" r:id="rId11"/>
    <p:sldId id="271" r:id="rId12"/>
    <p:sldId id="294" r:id="rId13"/>
    <p:sldId id="302" r:id="rId14"/>
    <p:sldId id="304" r:id="rId15"/>
    <p:sldId id="303" r:id="rId16"/>
    <p:sldId id="268" r:id="rId17"/>
    <p:sldId id="277" r:id="rId18"/>
    <p:sldId id="298" r:id="rId19"/>
    <p:sldId id="281" r:id="rId20"/>
    <p:sldId id="276" r:id="rId21"/>
    <p:sldId id="300" r:id="rId22"/>
    <p:sldId id="301" r:id="rId23"/>
    <p:sldId id="262" r:id="rId24"/>
    <p:sldId id="269" r:id="rId25"/>
    <p:sldId id="266" r:id="rId26"/>
    <p:sldId id="286" r:id="rId27"/>
    <p:sldId id="285" r:id="rId28"/>
    <p:sldId id="288" r:id="rId29"/>
    <p:sldId id="289" r:id="rId30"/>
    <p:sldId id="263" r:id="rId3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6E66"/>
    <a:srgbClr val="9D5769"/>
    <a:srgbClr val="68BFB2"/>
    <a:srgbClr val="C5B9A5"/>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C5A8A0-3653-5547-DC39-25F0538345A1}" v="158" dt="2024-08-13T22:34:49.3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754"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Whitsons\Downloads\PatronStatusSummary.xls"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Whitsons\Downloads\PatronStatusSummary.xls"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Whitsons\Downloads\PatronStatusSummary.xls"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PatronStatusSummary!$A$112:$A$121</c:f>
              <c:strCache>
                <c:ptCount val="10"/>
                <c:pt idx="0">
                  <c:v>SEPTEMBER</c:v>
                </c:pt>
                <c:pt idx="1">
                  <c:v>OCTOBER</c:v>
                </c:pt>
                <c:pt idx="2">
                  <c:v>NOVEMBER</c:v>
                </c:pt>
                <c:pt idx="3">
                  <c:v>DECEMBER</c:v>
                </c:pt>
                <c:pt idx="4">
                  <c:v>JANUARY</c:v>
                </c:pt>
                <c:pt idx="5">
                  <c:v>FEBRUARY</c:v>
                </c:pt>
                <c:pt idx="6">
                  <c:v>MARCH</c:v>
                </c:pt>
                <c:pt idx="7">
                  <c:v>APRIL </c:v>
                </c:pt>
                <c:pt idx="8">
                  <c:v>MAY </c:v>
                </c:pt>
                <c:pt idx="9">
                  <c:v>JUNE</c:v>
                </c:pt>
              </c:strCache>
            </c:strRef>
          </c:cat>
          <c:val>
            <c:numRef>
              <c:f>PatronStatusSummary!$B$112:$B$121</c:f>
              <c:numCache>
                <c:formatCode>[$-10409]#,##0;\(#,##0\)</c:formatCode>
                <c:ptCount val="10"/>
                <c:pt idx="0">
                  <c:v>846</c:v>
                </c:pt>
                <c:pt idx="1">
                  <c:v>1830</c:v>
                </c:pt>
                <c:pt idx="2">
                  <c:v>1833</c:v>
                </c:pt>
                <c:pt idx="3">
                  <c:v>1562</c:v>
                </c:pt>
                <c:pt idx="4">
                  <c:v>1562</c:v>
                </c:pt>
                <c:pt idx="5">
                  <c:v>1713</c:v>
                </c:pt>
                <c:pt idx="6">
                  <c:v>1733</c:v>
                </c:pt>
                <c:pt idx="7">
                  <c:v>1773</c:v>
                </c:pt>
                <c:pt idx="8">
                  <c:v>2347</c:v>
                </c:pt>
                <c:pt idx="9">
                  <c:v>1081</c:v>
                </c:pt>
              </c:numCache>
            </c:numRef>
          </c:val>
          <c:extLst>
            <c:ext xmlns:c16="http://schemas.microsoft.com/office/drawing/2014/chart" uri="{C3380CC4-5D6E-409C-BE32-E72D297353CC}">
              <c16:uniqueId val="{00000000-DAF5-41E5-88F1-0349E9EADBF4}"/>
            </c:ext>
          </c:extLst>
        </c:ser>
        <c:dLbls>
          <c:showLegendKey val="0"/>
          <c:showVal val="0"/>
          <c:showCatName val="0"/>
          <c:showSerName val="0"/>
          <c:showPercent val="0"/>
          <c:showBubbleSize val="0"/>
        </c:dLbls>
        <c:gapWidth val="219"/>
        <c:overlap val="-27"/>
        <c:axId val="479687280"/>
        <c:axId val="479689680"/>
      </c:barChart>
      <c:catAx>
        <c:axId val="479687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9689680"/>
        <c:crosses val="autoZero"/>
        <c:auto val="1"/>
        <c:lblAlgn val="ctr"/>
        <c:lblOffset val="100"/>
        <c:noMultiLvlLbl val="0"/>
      </c:catAx>
      <c:valAx>
        <c:axId val="479689680"/>
        <c:scaling>
          <c:orientation val="minMax"/>
        </c:scaling>
        <c:delete val="0"/>
        <c:axPos val="l"/>
        <c:majorGridlines>
          <c:spPr>
            <a:ln w="9525" cap="flat" cmpd="sng" algn="ctr">
              <a:solidFill>
                <a:schemeClr val="tx1">
                  <a:lumMod val="15000"/>
                  <a:lumOff val="85000"/>
                </a:schemeClr>
              </a:solidFill>
              <a:round/>
            </a:ln>
            <a:effectLst/>
          </c:spPr>
        </c:majorGridlines>
        <c:numFmt formatCode="[$-10409]#,##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9687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PatronStatusSummary!$F$112:$F$121</c:f>
              <c:strCache>
                <c:ptCount val="10"/>
                <c:pt idx="0">
                  <c:v>SEPTEMBER</c:v>
                </c:pt>
                <c:pt idx="1">
                  <c:v>OCTOBER</c:v>
                </c:pt>
                <c:pt idx="2">
                  <c:v>NOVEMBER</c:v>
                </c:pt>
                <c:pt idx="3">
                  <c:v>DECEMBER</c:v>
                </c:pt>
                <c:pt idx="4">
                  <c:v>JANUARY</c:v>
                </c:pt>
                <c:pt idx="5">
                  <c:v>FEBRUARY</c:v>
                </c:pt>
                <c:pt idx="6">
                  <c:v>MARCH</c:v>
                </c:pt>
                <c:pt idx="7">
                  <c:v>APRIL </c:v>
                </c:pt>
                <c:pt idx="8">
                  <c:v>MAY </c:v>
                </c:pt>
                <c:pt idx="9">
                  <c:v>JUNE</c:v>
                </c:pt>
              </c:strCache>
            </c:strRef>
          </c:cat>
          <c:val>
            <c:numRef>
              <c:f>PatronStatusSummary!$G$112:$G$121</c:f>
              <c:numCache>
                <c:formatCode>0</c:formatCode>
                <c:ptCount val="10"/>
                <c:pt idx="0">
                  <c:v>49.764705882352942</c:v>
                </c:pt>
                <c:pt idx="1">
                  <c:v>87.142857142857139</c:v>
                </c:pt>
                <c:pt idx="2">
                  <c:v>101.83333333333333</c:v>
                </c:pt>
                <c:pt idx="3">
                  <c:v>97.625</c:v>
                </c:pt>
                <c:pt idx="4">
                  <c:v>78.099999999999994</c:v>
                </c:pt>
                <c:pt idx="5">
                  <c:v>85.65</c:v>
                </c:pt>
                <c:pt idx="6">
                  <c:v>91.21052631578948</c:v>
                </c:pt>
                <c:pt idx="7">
                  <c:v>104.29411764705883</c:v>
                </c:pt>
                <c:pt idx="8">
                  <c:v>106.68181818181819</c:v>
                </c:pt>
                <c:pt idx="9">
                  <c:v>90.083333333333329</c:v>
                </c:pt>
              </c:numCache>
            </c:numRef>
          </c:val>
          <c:extLst>
            <c:ext xmlns:c16="http://schemas.microsoft.com/office/drawing/2014/chart" uri="{C3380CC4-5D6E-409C-BE32-E72D297353CC}">
              <c16:uniqueId val="{00000000-EF53-4AAC-B8FC-DA214B32C55B}"/>
            </c:ext>
          </c:extLst>
        </c:ser>
        <c:dLbls>
          <c:showLegendKey val="0"/>
          <c:showVal val="0"/>
          <c:showCatName val="0"/>
          <c:showSerName val="0"/>
          <c:showPercent val="0"/>
          <c:showBubbleSize val="0"/>
        </c:dLbls>
        <c:gapWidth val="219"/>
        <c:overlap val="-27"/>
        <c:axId val="527453488"/>
        <c:axId val="527454928"/>
      </c:barChart>
      <c:catAx>
        <c:axId val="527453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7454928"/>
        <c:crosses val="autoZero"/>
        <c:auto val="1"/>
        <c:lblAlgn val="ctr"/>
        <c:lblOffset val="100"/>
        <c:noMultiLvlLbl val="0"/>
      </c:catAx>
      <c:valAx>
        <c:axId val="527454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74534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PatronStatusSummary!$I$112:$I$121</c:f>
              <c:strCache>
                <c:ptCount val="10"/>
                <c:pt idx="0">
                  <c:v>SEPTEMBER</c:v>
                </c:pt>
                <c:pt idx="1">
                  <c:v>OCTOBER</c:v>
                </c:pt>
                <c:pt idx="2">
                  <c:v>NOVEMBER</c:v>
                </c:pt>
                <c:pt idx="3">
                  <c:v>DECEMBER</c:v>
                </c:pt>
                <c:pt idx="4">
                  <c:v>JANUARY</c:v>
                </c:pt>
                <c:pt idx="5">
                  <c:v>FEBRUARY</c:v>
                </c:pt>
                <c:pt idx="6">
                  <c:v>MARCH</c:v>
                </c:pt>
                <c:pt idx="7">
                  <c:v>APRIL </c:v>
                </c:pt>
                <c:pt idx="8">
                  <c:v>MAY </c:v>
                </c:pt>
                <c:pt idx="9">
                  <c:v>JUNE</c:v>
                </c:pt>
              </c:strCache>
            </c:strRef>
          </c:cat>
          <c:val>
            <c:numRef>
              <c:f>PatronStatusSummary!$J$112:$J$121</c:f>
              <c:numCache>
                <c:formatCode>0.00%</c:formatCode>
                <c:ptCount val="10"/>
                <c:pt idx="0">
                  <c:v>2.1807496004536783E-2</c:v>
                </c:pt>
                <c:pt idx="1">
                  <c:v>3.8187053962689371E-2</c:v>
                </c:pt>
                <c:pt idx="2">
                  <c:v>4.4624598305579896E-2</c:v>
                </c:pt>
                <c:pt idx="3">
                  <c:v>4.2780455740578441E-2</c:v>
                </c:pt>
                <c:pt idx="4">
                  <c:v>3.4224364592462753E-2</c:v>
                </c:pt>
                <c:pt idx="5">
                  <c:v>3.753286590709904E-2</c:v>
                </c:pt>
                <c:pt idx="6">
                  <c:v>3.9969555791318792E-2</c:v>
                </c:pt>
                <c:pt idx="7">
                  <c:v>4.5702943754188791E-2</c:v>
                </c:pt>
                <c:pt idx="8">
                  <c:v>4.6749263006931718E-2</c:v>
                </c:pt>
                <c:pt idx="9">
                  <c:v>3.94756061933976E-2</c:v>
                </c:pt>
              </c:numCache>
            </c:numRef>
          </c:val>
          <c:extLst>
            <c:ext xmlns:c16="http://schemas.microsoft.com/office/drawing/2014/chart" uri="{C3380CC4-5D6E-409C-BE32-E72D297353CC}">
              <c16:uniqueId val="{00000000-2069-4111-8463-D1C63093D20E}"/>
            </c:ext>
          </c:extLst>
        </c:ser>
        <c:dLbls>
          <c:showLegendKey val="0"/>
          <c:showVal val="0"/>
          <c:showCatName val="0"/>
          <c:showSerName val="0"/>
          <c:showPercent val="0"/>
          <c:showBubbleSize val="0"/>
        </c:dLbls>
        <c:gapWidth val="219"/>
        <c:overlap val="-27"/>
        <c:axId val="2067150304"/>
        <c:axId val="2067150784"/>
      </c:barChart>
      <c:catAx>
        <c:axId val="206715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67150784"/>
        <c:crosses val="autoZero"/>
        <c:auto val="1"/>
        <c:lblAlgn val="ctr"/>
        <c:lblOffset val="100"/>
        <c:noMultiLvlLbl val="0"/>
      </c:catAx>
      <c:valAx>
        <c:axId val="206715078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67150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304033012753166E-2"/>
          <c:y val="8.8686052577400989E-2"/>
          <c:w val="0.92434409626651792"/>
          <c:h val="0.85185013908259666"/>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Lunch!$A$4:$A$13</c:f>
              <c:strCache>
                <c:ptCount val="10"/>
                <c:pt idx="0">
                  <c:v>SEPTEMBER</c:v>
                </c:pt>
                <c:pt idx="1">
                  <c:v>OCTOBER</c:v>
                </c:pt>
                <c:pt idx="2">
                  <c:v>NOVEMBER</c:v>
                </c:pt>
                <c:pt idx="3">
                  <c:v>DECEMBER</c:v>
                </c:pt>
                <c:pt idx="4">
                  <c:v>JANUARY</c:v>
                </c:pt>
                <c:pt idx="5">
                  <c:v>FEBRUARY</c:v>
                </c:pt>
                <c:pt idx="6">
                  <c:v>MARCH</c:v>
                </c:pt>
                <c:pt idx="7">
                  <c:v>APRIL </c:v>
                </c:pt>
                <c:pt idx="8">
                  <c:v>MAY </c:v>
                </c:pt>
                <c:pt idx="9">
                  <c:v>JUNE</c:v>
                </c:pt>
              </c:strCache>
            </c:strRef>
          </c:cat>
          <c:val>
            <c:numRef>
              <c:f>Lunch!$B$4:$B$13</c:f>
              <c:numCache>
                <c:formatCode>[$-10409]#,##0;\(#,##0\)</c:formatCode>
                <c:ptCount val="10"/>
                <c:pt idx="0">
                  <c:v>7829</c:v>
                </c:pt>
                <c:pt idx="1">
                  <c:v>10803</c:v>
                </c:pt>
                <c:pt idx="2">
                  <c:v>7971</c:v>
                </c:pt>
                <c:pt idx="3">
                  <c:v>9858</c:v>
                </c:pt>
                <c:pt idx="4">
                  <c:v>9858</c:v>
                </c:pt>
                <c:pt idx="5">
                  <c:v>9802</c:v>
                </c:pt>
                <c:pt idx="6">
                  <c:v>9942</c:v>
                </c:pt>
                <c:pt idx="7">
                  <c:v>8801</c:v>
                </c:pt>
                <c:pt idx="8">
                  <c:v>11167</c:v>
                </c:pt>
                <c:pt idx="9">
                  <c:v>4232</c:v>
                </c:pt>
              </c:numCache>
            </c:numRef>
          </c:val>
          <c:extLst>
            <c:ext xmlns:c16="http://schemas.microsoft.com/office/drawing/2014/chart" uri="{C3380CC4-5D6E-409C-BE32-E72D297353CC}">
              <c16:uniqueId val="{00000000-2176-464F-AE94-866018B7CA27}"/>
            </c:ext>
          </c:extLst>
        </c:ser>
        <c:dLbls>
          <c:dLblPos val="outEnd"/>
          <c:showLegendKey val="0"/>
          <c:showVal val="1"/>
          <c:showCatName val="0"/>
          <c:showSerName val="0"/>
          <c:showPercent val="0"/>
          <c:showBubbleSize val="0"/>
        </c:dLbls>
        <c:gapWidth val="219"/>
        <c:overlap val="-27"/>
        <c:axId val="436286832"/>
        <c:axId val="643381744"/>
      </c:barChart>
      <c:catAx>
        <c:axId val="43628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3381744"/>
        <c:crosses val="autoZero"/>
        <c:auto val="1"/>
        <c:lblAlgn val="ctr"/>
        <c:lblOffset val="100"/>
        <c:noMultiLvlLbl val="0"/>
      </c:catAx>
      <c:valAx>
        <c:axId val="643381744"/>
        <c:scaling>
          <c:orientation val="minMax"/>
        </c:scaling>
        <c:delete val="0"/>
        <c:axPos val="l"/>
        <c:majorGridlines>
          <c:spPr>
            <a:ln w="9525" cap="flat" cmpd="sng" algn="ctr">
              <a:solidFill>
                <a:schemeClr val="tx1">
                  <a:lumMod val="15000"/>
                  <a:lumOff val="85000"/>
                </a:schemeClr>
              </a:solidFill>
              <a:round/>
            </a:ln>
            <a:effectLst/>
          </c:spPr>
        </c:majorGridlines>
        <c:numFmt formatCode="[$-10409]#,##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62868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Lunch!$F$4:$F$13</c:f>
              <c:strCache>
                <c:ptCount val="10"/>
                <c:pt idx="0">
                  <c:v>SEPTEMBER</c:v>
                </c:pt>
                <c:pt idx="1">
                  <c:v>OCTOBER</c:v>
                </c:pt>
                <c:pt idx="2">
                  <c:v>NOVEMBER</c:v>
                </c:pt>
                <c:pt idx="3">
                  <c:v>DECEMBER</c:v>
                </c:pt>
                <c:pt idx="4">
                  <c:v>JANUARY</c:v>
                </c:pt>
                <c:pt idx="5">
                  <c:v>FEBRUARY</c:v>
                </c:pt>
                <c:pt idx="6">
                  <c:v>MARCH</c:v>
                </c:pt>
                <c:pt idx="7">
                  <c:v>APRIL </c:v>
                </c:pt>
                <c:pt idx="8">
                  <c:v>MAY </c:v>
                </c:pt>
                <c:pt idx="9">
                  <c:v>JUNE</c:v>
                </c:pt>
              </c:strCache>
            </c:strRef>
          </c:cat>
          <c:val>
            <c:numRef>
              <c:f>Lunch!$G$4:$G$13</c:f>
              <c:numCache>
                <c:formatCode>0</c:formatCode>
                <c:ptCount val="10"/>
                <c:pt idx="0">
                  <c:v>489.3125</c:v>
                </c:pt>
                <c:pt idx="1">
                  <c:v>514.42857142857144</c:v>
                </c:pt>
                <c:pt idx="2">
                  <c:v>468.88235294117646</c:v>
                </c:pt>
                <c:pt idx="3">
                  <c:v>657.2</c:v>
                </c:pt>
                <c:pt idx="4">
                  <c:v>518.84210526315792</c:v>
                </c:pt>
                <c:pt idx="5">
                  <c:v>515.89473684210532</c:v>
                </c:pt>
                <c:pt idx="6">
                  <c:v>523.26315789473688</c:v>
                </c:pt>
                <c:pt idx="7">
                  <c:v>517.70588235294122</c:v>
                </c:pt>
                <c:pt idx="8">
                  <c:v>531.76190476190482</c:v>
                </c:pt>
                <c:pt idx="9">
                  <c:v>470.22222222222223</c:v>
                </c:pt>
              </c:numCache>
            </c:numRef>
          </c:val>
          <c:extLst>
            <c:ext xmlns:c16="http://schemas.microsoft.com/office/drawing/2014/chart" uri="{C3380CC4-5D6E-409C-BE32-E72D297353CC}">
              <c16:uniqueId val="{00000000-3953-4E24-B99F-945A4AAB36F7}"/>
            </c:ext>
          </c:extLst>
        </c:ser>
        <c:dLbls>
          <c:dLblPos val="outEnd"/>
          <c:showLegendKey val="0"/>
          <c:showVal val="1"/>
          <c:showCatName val="0"/>
          <c:showSerName val="0"/>
          <c:showPercent val="0"/>
          <c:showBubbleSize val="0"/>
        </c:dLbls>
        <c:gapWidth val="219"/>
        <c:overlap val="-27"/>
        <c:axId val="439924928"/>
        <c:axId val="439923008"/>
      </c:barChart>
      <c:catAx>
        <c:axId val="43992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9923008"/>
        <c:crosses val="autoZero"/>
        <c:auto val="1"/>
        <c:lblAlgn val="ctr"/>
        <c:lblOffset val="100"/>
        <c:noMultiLvlLbl val="0"/>
      </c:catAx>
      <c:valAx>
        <c:axId val="439923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99249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Lunch!$J$4:$J$13</c:f>
              <c:strCache>
                <c:ptCount val="10"/>
                <c:pt idx="0">
                  <c:v>SEPTEMBER</c:v>
                </c:pt>
                <c:pt idx="1">
                  <c:v>OCTOBER</c:v>
                </c:pt>
                <c:pt idx="2">
                  <c:v>NOVEMBER</c:v>
                </c:pt>
                <c:pt idx="3">
                  <c:v>DECEMBER</c:v>
                </c:pt>
                <c:pt idx="4">
                  <c:v>JANUARY</c:v>
                </c:pt>
                <c:pt idx="5">
                  <c:v>FEBRUARY</c:v>
                </c:pt>
                <c:pt idx="6">
                  <c:v>MARCH</c:v>
                </c:pt>
                <c:pt idx="7">
                  <c:v>APRIL </c:v>
                </c:pt>
                <c:pt idx="8">
                  <c:v>MAY </c:v>
                </c:pt>
                <c:pt idx="9">
                  <c:v>JUNE</c:v>
                </c:pt>
              </c:strCache>
            </c:strRef>
          </c:cat>
          <c:val>
            <c:numRef>
              <c:f>Lunch!$K$4:$K$13</c:f>
              <c:numCache>
                <c:formatCode>0.00%</c:formatCode>
                <c:ptCount val="10"/>
                <c:pt idx="0">
                  <c:v>0.21442265556529361</c:v>
                </c:pt>
                <c:pt idx="1">
                  <c:v>0.22542882183548266</c:v>
                </c:pt>
                <c:pt idx="2">
                  <c:v>0.20546991802856113</c:v>
                </c:pt>
                <c:pt idx="3">
                  <c:v>0.28799298860648553</c:v>
                </c:pt>
                <c:pt idx="4">
                  <c:v>0.22736288574196228</c:v>
                </c:pt>
                <c:pt idx="5">
                  <c:v>0.22607131325245633</c:v>
                </c:pt>
                <c:pt idx="6">
                  <c:v>0.22930024447622124</c:v>
                </c:pt>
                <c:pt idx="7">
                  <c:v>0.22686497912048256</c:v>
                </c:pt>
                <c:pt idx="8">
                  <c:v>0.23302449814281542</c:v>
                </c:pt>
                <c:pt idx="9">
                  <c:v>0.20605706495277049</c:v>
                </c:pt>
              </c:numCache>
            </c:numRef>
          </c:val>
          <c:extLst>
            <c:ext xmlns:c16="http://schemas.microsoft.com/office/drawing/2014/chart" uri="{C3380CC4-5D6E-409C-BE32-E72D297353CC}">
              <c16:uniqueId val="{00000000-ED30-4843-8355-B549AD1FD603}"/>
            </c:ext>
          </c:extLst>
        </c:ser>
        <c:dLbls>
          <c:dLblPos val="outEnd"/>
          <c:showLegendKey val="0"/>
          <c:showVal val="1"/>
          <c:showCatName val="0"/>
          <c:showSerName val="0"/>
          <c:showPercent val="0"/>
          <c:showBubbleSize val="0"/>
        </c:dLbls>
        <c:gapWidth val="219"/>
        <c:overlap val="-27"/>
        <c:axId val="503874176"/>
        <c:axId val="503875136"/>
      </c:barChart>
      <c:catAx>
        <c:axId val="50387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3875136"/>
        <c:crosses val="autoZero"/>
        <c:auto val="1"/>
        <c:lblAlgn val="ctr"/>
        <c:lblOffset val="100"/>
        <c:noMultiLvlLbl val="0"/>
      </c:catAx>
      <c:valAx>
        <c:axId val="50387513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38741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Snack!$A$4:$A$13</c:f>
              <c:strCache>
                <c:ptCount val="10"/>
                <c:pt idx="0">
                  <c:v>SEPTEMBER</c:v>
                </c:pt>
                <c:pt idx="1">
                  <c:v>OCTOBER</c:v>
                </c:pt>
                <c:pt idx="2">
                  <c:v>NOVEMBER</c:v>
                </c:pt>
                <c:pt idx="3">
                  <c:v>DECEMBER</c:v>
                </c:pt>
                <c:pt idx="4">
                  <c:v>JANUARY</c:v>
                </c:pt>
                <c:pt idx="5">
                  <c:v>FEBRUARY</c:v>
                </c:pt>
                <c:pt idx="6">
                  <c:v>MARCH</c:v>
                </c:pt>
                <c:pt idx="7">
                  <c:v>APRIL </c:v>
                </c:pt>
                <c:pt idx="8">
                  <c:v>MAY </c:v>
                </c:pt>
                <c:pt idx="9">
                  <c:v>JUNE</c:v>
                </c:pt>
              </c:strCache>
            </c:strRef>
          </c:cat>
          <c:val>
            <c:numRef>
              <c:f>Snack!$B$4:$B$13</c:f>
              <c:numCache>
                <c:formatCode>[$-10409]#,##0;\(#,##0\)</c:formatCode>
                <c:ptCount val="10"/>
                <c:pt idx="0">
                  <c:v>2446</c:v>
                </c:pt>
                <c:pt idx="1">
                  <c:v>3617</c:v>
                </c:pt>
                <c:pt idx="2">
                  <c:v>3215</c:v>
                </c:pt>
                <c:pt idx="3">
                  <c:v>3339</c:v>
                </c:pt>
                <c:pt idx="4">
                  <c:v>3339</c:v>
                </c:pt>
                <c:pt idx="5">
                  <c:v>3716</c:v>
                </c:pt>
                <c:pt idx="6">
                  <c:v>3581</c:v>
                </c:pt>
                <c:pt idx="7">
                  <c:v>2688</c:v>
                </c:pt>
                <c:pt idx="8">
                  <c:v>4035</c:v>
                </c:pt>
                <c:pt idx="9">
                  <c:v>2266</c:v>
                </c:pt>
              </c:numCache>
            </c:numRef>
          </c:val>
          <c:extLst>
            <c:ext xmlns:c16="http://schemas.microsoft.com/office/drawing/2014/chart" uri="{C3380CC4-5D6E-409C-BE32-E72D297353CC}">
              <c16:uniqueId val="{00000000-AC1E-4DE9-A1AC-A2FE5445D302}"/>
            </c:ext>
          </c:extLst>
        </c:ser>
        <c:dLbls>
          <c:dLblPos val="outEnd"/>
          <c:showLegendKey val="0"/>
          <c:showVal val="1"/>
          <c:showCatName val="0"/>
          <c:showSerName val="0"/>
          <c:showPercent val="0"/>
          <c:showBubbleSize val="0"/>
        </c:dLbls>
        <c:gapWidth val="219"/>
        <c:overlap val="-27"/>
        <c:axId val="643391056"/>
        <c:axId val="643391536"/>
      </c:barChart>
      <c:catAx>
        <c:axId val="64339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3391536"/>
        <c:crosses val="autoZero"/>
        <c:auto val="1"/>
        <c:lblAlgn val="ctr"/>
        <c:lblOffset val="100"/>
        <c:noMultiLvlLbl val="0"/>
      </c:catAx>
      <c:valAx>
        <c:axId val="643391536"/>
        <c:scaling>
          <c:orientation val="minMax"/>
        </c:scaling>
        <c:delete val="0"/>
        <c:axPos val="l"/>
        <c:majorGridlines>
          <c:spPr>
            <a:ln w="9525" cap="flat" cmpd="sng" algn="ctr">
              <a:solidFill>
                <a:schemeClr val="tx1">
                  <a:lumMod val="15000"/>
                  <a:lumOff val="85000"/>
                </a:schemeClr>
              </a:solidFill>
              <a:round/>
            </a:ln>
            <a:effectLst/>
          </c:spPr>
        </c:majorGridlines>
        <c:numFmt formatCode="[$-10409]#,##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33910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45673049276436E-2"/>
          <c:y val="9.2670492238030089E-2"/>
          <c:w val="0.94394433693426372"/>
          <c:h val="0.84936793083123552"/>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Snack!$F$4:$F$13</c:f>
              <c:strCache>
                <c:ptCount val="10"/>
                <c:pt idx="0">
                  <c:v>SEPTEMBER</c:v>
                </c:pt>
                <c:pt idx="1">
                  <c:v>OCTOBER</c:v>
                </c:pt>
                <c:pt idx="2">
                  <c:v>NOVEMBER</c:v>
                </c:pt>
                <c:pt idx="3">
                  <c:v>DECEMBER</c:v>
                </c:pt>
                <c:pt idx="4">
                  <c:v>JANUARY</c:v>
                </c:pt>
                <c:pt idx="5">
                  <c:v>FEBRUARY</c:v>
                </c:pt>
                <c:pt idx="6">
                  <c:v>MARCH</c:v>
                </c:pt>
                <c:pt idx="7">
                  <c:v>APRIL </c:v>
                </c:pt>
                <c:pt idx="8">
                  <c:v>MAY </c:v>
                </c:pt>
                <c:pt idx="9">
                  <c:v>JUNE</c:v>
                </c:pt>
              </c:strCache>
            </c:strRef>
          </c:cat>
          <c:val>
            <c:numRef>
              <c:f>Snack!$G$4:$G$13</c:f>
              <c:numCache>
                <c:formatCode>0</c:formatCode>
                <c:ptCount val="10"/>
                <c:pt idx="0">
                  <c:v>188.15384615384616</c:v>
                </c:pt>
                <c:pt idx="1">
                  <c:v>172.23809523809524</c:v>
                </c:pt>
                <c:pt idx="2">
                  <c:v>178.61111111111111</c:v>
                </c:pt>
                <c:pt idx="3">
                  <c:v>208.6875</c:v>
                </c:pt>
                <c:pt idx="4">
                  <c:v>166.95</c:v>
                </c:pt>
                <c:pt idx="5">
                  <c:v>185.8</c:v>
                </c:pt>
                <c:pt idx="6">
                  <c:v>188.47368421052633</c:v>
                </c:pt>
                <c:pt idx="7">
                  <c:v>158.11764705882354</c:v>
                </c:pt>
                <c:pt idx="8">
                  <c:v>183.40909090909091</c:v>
                </c:pt>
                <c:pt idx="9">
                  <c:v>188.83333333333334</c:v>
                </c:pt>
              </c:numCache>
            </c:numRef>
          </c:val>
          <c:extLst>
            <c:ext xmlns:c16="http://schemas.microsoft.com/office/drawing/2014/chart" uri="{C3380CC4-5D6E-409C-BE32-E72D297353CC}">
              <c16:uniqueId val="{00000000-9C37-4AA1-A3F0-6A7425E881D2}"/>
            </c:ext>
          </c:extLst>
        </c:ser>
        <c:dLbls>
          <c:showLegendKey val="0"/>
          <c:showVal val="0"/>
          <c:showCatName val="0"/>
          <c:showSerName val="0"/>
          <c:showPercent val="0"/>
          <c:showBubbleSize val="0"/>
        </c:dLbls>
        <c:gapWidth val="219"/>
        <c:overlap val="-27"/>
        <c:axId val="470485504"/>
        <c:axId val="470485024"/>
      </c:barChart>
      <c:catAx>
        <c:axId val="47048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0485024"/>
        <c:crosses val="autoZero"/>
        <c:auto val="1"/>
        <c:lblAlgn val="ctr"/>
        <c:lblOffset val="100"/>
        <c:noMultiLvlLbl val="0"/>
      </c:catAx>
      <c:valAx>
        <c:axId val="470485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0485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89773300584939E-2"/>
          <c:y val="8.411308796802501E-2"/>
          <c:w val="0.93624357065006991"/>
          <c:h val="0.85548497104927934"/>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Snack!$J$4:$J$13</c:f>
              <c:strCache>
                <c:ptCount val="10"/>
                <c:pt idx="0">
                  <c:v>SEPTEMBER</c:v>
                </c:pt>
                <c:pt idx="1">
                  <c:v>OCTOBER</c:v>
                </c:pt>
                <c:pt idx="2">
                  <c:v>NOVEMBER</c:v>
                </c:pt>
                <c:pt idx="3">
                  <c:v>DECEMBER</c:v>
                </c:pt>
                <c:pt idx="4">
                  <c:v>JANUARY</c:v>
                </c:pt>
                <c:pt idx="5">
                  <c:v>FEBRUARY</c:v>
                </c:pt>
                <c:pt idx="6">
                  <c:v>MARCH</c:v>
                </c:pt>
                <c:pt idx="7">
                  <c:v>APRIL </c:v>
                </c:pt>
                <c:pt idx="8">
                  <c:v>MAY </c:v>
                </c:pt>
                <c:pt idx="9">
                  <c:v>JUNE</c:v>
                </c:pt>
              </c:strCache>
            </c:strRef>
          </c:cat>
          <c:val>
            <c:numRef>
              <c:f>Snack!$K$4:$K$13</c:f>
              <c:numCache>
                <c:formatCode>0%</c:formatCode>
                <c:ptCount val="10"/>
                <c:pt idx="0">
                  <c:v>8.2451291040248093E-2</c:v>
                </c:pt>
                <c:pt idx="1">
                  <c:v>7.547681649346856E-2</c:v>
                </c:pt>
                <c:pt idx="2">
                  <c:v>7.8269549128444832E-2</c:v>
                </c:pt>
                <c:pt idx="3">
                  <c:v>9.1449386503067484E-2</c:v>
                </c:pt>
                <c:pt idx="4">
                  <c:v>7.3159509202453982E-2</c:v>
                </c:pt>
                <c:pt idx="5">
                  <c:v>8.1419807186678364E-2</c:v>
                </c:pt>
                <c:pt idx="6">
                  <c:v>8.2591447945015925E-2</c:v>
                </c:pt>
                <c:pt idx="7">
                  <c:v>6.9289065319379284E-2</c:v>
                </c:pt>
                <c:pt idx="8">
                  <c:v>8.0372081905824233E-2</c:v>
                </c:pt>
                <c:pt idx="9">
                  <c:v>8.2749050540461583E-2</c:v>
                </c:pt>
              </c:numCache>
            </c:numRef>
          </c:val>
          <c:extLst>
            <c:ext xmlns:c16="http://schemas.microsoft.com/office/drawing/2014/chart" uri="{C3380CC4-5D6E-409C-BE32-E72D297353CC}">
              <c16:uniqueId val="{00000000-B9AD-4AD5-8F4B-14D582534529}"/>
            </c:ext>
          </c:extLst>
        </c:ser>
        <c:dLbls>
          <c:showLegendKey val="0"/>
          <c:showVal val="0"/>
          <c:showCatName val="0"/>
          <c:showSerName val="0"/>
          <c:showPercent val="0"/>
          <c:showBubbleSize val="0"/>
        </c:dLbls>
        <c:gapWidth val="219"/>
        <c:overlap val="-27"/>
        <c:axId val="644676976"/>
        <c:axId val="644674576"/>
      </c:barChart>
      <c:catAx>
        <c:axId val="64467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4674576"/>
        <c:crosses val="autoZero"/>
        <c:auto val="1"/>
        <c:lblAlgn val="ctr"/>
        <c:lblOffset val="100"/>
        <c:noMultiLvlLbl val="0"/>
      </c:catAx>
      <c:valAx>
        <c:axId val="644674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4676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91B32D32-D3A6-4851-AB29-129FF797937D}" type="datetimeFigureOut">
              <a:rPr lang="en-US" smtClean="0"/>
              <a:t>8/13/2024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11159538-21E5-46FA-ABC5-D223DCE97C06}" type="slidenum">
              <a:rPr lang="en-US" smtClean="0"/>
              <a:t>‹#›</a:t>
            </a:fld>
            <a:endParaRPr lang="en-US"/>
          </a:p>
        </p:txBody>
      </p:sp>
    </p:spTree>
    <p:extLst>
      <p:ext uri="{BB962C8B-B14F-4D97-AF65-F5344CB8AC3E}">
        <p14:creationId xmlns:p14="http://schemas.microsoft.com/office/powerpoint/2010/main" val="1143862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FF0000"/>
                </a:solidFill>
              </a:rPr>
              <a:t>***********EDIT</a:t>
            </a:r>
            <a:r>
              <a:rPr lang="en-US" baseline="0">
                <a:solidFill>
                  <a:srgbClr val="FF0000"/>
                </a:solidFill>
              </a:rPr>
              <a:t> THIS SLIDE- Replace XYZ with your district’s name. </a:t>
            </a:r>
            <a:endParaRPr lang="en-US">
              <a:solidFill>
                <a:srgbClr val="FF0000"/>
              </a:solidFill>
            </a:endParaRPr>
          </a:p>
        </p:txBody>
      </p:sp>
      <p:sp>
        <p:nvSpPr>
          <p:cNvPr id="4" name="Slide Number Placeholder 3"/>
          <p:cNvSpPr>
            <a:spLocks noGrp="1"/>
          </p:cNvSpPr>
          <p:nvPr>
            <p:ph type="sldNum" sz="quarter" idx="10"/>
          </p:nvPr>
        </p:nvSpPr>
        <p:spPr/>
        <p:txBody>
          <a:bodyPr/>
          <a:lstStyle/>
          <a:p>
            <a:fld id="{11159538-21E5-46FA-ABC5-D223DCE97C06}" type="slidenum">
              <a:rPr lang="en-US" smtClean="0"/>
              <a:t>1</a:t>
            </a:fld>
            <a:endParaRPr lang="en-US"/>
          </a:p>
        </p:txBody>
      </p:sp>
    </p:spTree>
    <p:extLst>
      <p:ext uri="{BB962C8B-B14F-4D97-AF65-F5344CB8AC3E}">
        <p14:creationId xmlns:p14="http://schemas.microsoft.com/office/powerpoint/2010/main" val="2512616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4</a:t>
            </a:fld>
            <a:endParaRPr lang="en-US"/>
          </a:p>
        </p:txBody>
      </p:sp>
    </p:spTree>
    <p:extLst>
      <p:ext uri="{BB962C8B-B14F-4D97-AF65-F5344CB8AC3E}">
        <p14:creationId xmlns:p14="http://schemas.microsoft.com/office/powerpoint/2010/main" val="2195343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5</a:t>
            </a:fld>
            <a:endParaRPr lang="en-US"/>
          </a:p>
        </p:txBody>
      </p:sp>
    </p:spTree>
    <p:extLst>
      <p:ext uri="{BB962C8B-B14F-4D97-AF65-F5344CB8AC3E}">
        <p14:creationId xmlns:p14="http://schemas.microsoft.com/office/powerpoint/2010/main" val="4019036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1200" kern="0">
              <a:solidFill>
                <a:srgbClr val="FF0000"/>
              </a:solidFill>
              <a:latin typeface="Montserrat Light"/>
              <a:sym typeface="Calibri"/>
            </a:endParaRPr>
          </a:p>
          <a:p>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6</a:t>
            </a:fld>
            <a:endParaRPr lang="en-US"/>
          </a:p>
        </p:txBody>
      </p:sp>
    </p:spTree>
    <p:extLst>
      <p:ext uri="{BB962C8B-B14F-4D97-AF65-F5344CB8AC3E}">
        <p14:creationId xmlns:p14="http://schemas.microsoft.com/office/powerpoint/2010/main" val="2851548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1200" kern="0">
              <a:solidFill>
                <a:srgbClr val="FF0000"/>
              </a:solidFill>
              <a:latin typeface="Montserrat Light"/>
              <a:sym typeface="Calibri"/>
            </a:endParaRPr>
          </a:p>
          <a:p>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7</a:t>
            </a:fld>
            <a:endParaRPr lang="en-US"/>
          </a:p>
        </p:txBody>
      </p:sp>
    </p:spTree>
    <p:extLst>
      <p:ext uri="{BB962C8B-B14F-4D97-AF65-F5344CB8AC3E}">
        <p14:creationId xmlns:p14="http://schemas.microsoft.com/office/powerpoint/2010/main" val="1874231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8</a:t>
            </a:fld>
            <a:endParaRPr lang="en-US"/>
          </a:p>
        </p:txBody>
      </p:sp>
    </p:spTree>
    <p:extLst>
      <p:ext uri="{BB962C8B-B14F-4D97-AF65-F5344CB8AC3E}">
        <p14:creationId xmlns:p14="http://schemas.microsoft.com/office/powerpoint/2010/main" val="435916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9</a:t>
            </a:fld>
            <a:endParaRPr lang="en-US"/>
          </a:p>
        </p:txBody>
      </p:sp>
    </p:spTree>
    <p:extLst>
      <p:ext uri="{BB962C8B-B14F-4D97-AF65-F5344CB8AC3E}">
        <p14:creationId xmlns:p14="http://schemas.microsoft.com/office/powerpoint/2010/main" val="3328900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10</a:t>
            </a:fld>
            <a:endParaRPr lang="en-US"/>
          </a:p>
        </p:txBody>
      </p:sp>
    </p:spTree>
    <p:extLst>
      <p:ext uri="{BB962C8B-B14F-4D97-AF65-F5344CB8AC3E}">
        <p14:creationId xmlns:p14="http://schemas.microsoft.com/office/powerpoint/2010/main" val="3295616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11</a:t>
            </a:fld>
            <a:endParaRPr lang="en-US"/>
          </a:p>
        </p:txBody>
      </p:sp>
    </p:spTree>
    <p:extLst>
      <p:ext uri="{BB962C8B-B14F-4D97-AF65-F5344CB8AC3E}">
        <p14:creationId xmlns:p14="http://schemas.microsoft.com/office/powerpoint/2010/main" val="3628931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12</a:t>
            </a:fld>
            <a:endParaRPr lang="en-US"/>
          </a:p>
        </p:txBody>
      </p:sp>
    </p:spTree>
    <p:extLst>
      <p:ext uri="{BB962C8B-B14F-4D97-AF65-F5344CB8AC3E}">
        <p14:creationId xmlns:p14="http://schemas.microsoft.com/office/powerpoint/2010/main" val="976789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159538-21E5-46FA-ABC5-D223DCE97C06}" type="slidenum">
              <a:rPr lang="en-US" smtClean="0"/>
              <a:t>13</a:t>
            </a:fld>
            <a:endParaRPr lang="en-US"/>
          </a:p>
        </p:txBody>
      </p:sp>
    </p:spTree>
    <p:extLst>
      <p:ext uri="{BB962C8B-B14F-4D97-AF65-F5344CB8AC3E}">
        <p14:creationId xmlns:p14="http://schemas.microsoft.com/office/powerpoint/2010/main" val="1900742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FF0000"/>
                </a:solidFill>
              </a:rPr>
              <a:t>***********EDIT</a:t>
            </a:r>
            <a:r>
              <a:rPr lang="en-US" baseline="0">
                <a:solidFill>
                  <a:srgbClr val="FF0000"/>
                </a:solidFill>
              </a:rPr>
              <a:t> THIS SLIDE- List all your recent enhancements that fall under the PEOPLE category. </a:t>
            </a:r>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15</a:t>
            </a:fld>
            <a:endParaRPr lang="en-US"/>
          </a:p>
        </p:txBody>
      </p:sp>
    </p:spTree>
    <p:extLst>
      <p:ext uri="{BB962C8B-B14F-4D97-AF65-F5344CB8AC3E}">
        <p14:creationId xmlns:p14="http://schemas.microsoft.com/office/powerpoint/2010/main" val="4007378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FF0000"/>
                </a:solidFill>
              </a:rPr>
              <a:t>***********EDIT</a:t>
            </a:r>
            <a:r>
              <a:rPr lang="en-US" baseline="0">
                <a:solidFill>
                  <a:srgbClr val="FF0000"/>
                </a:solidFill>
              </a:rPr>
              <a:t> THIS SLIDE- List all your recent enhancements that fall under the PEOPLE category. </a:t>
            </a:r>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16</a:t>
            </a:fld>
            <a:endParaRPr lang="en-US"/>
          </a:p>
        </p:txBody>
      </p:sp>
    </p:spTree>
    <p:extLst>
      <p:ext uri="{BB962C8B-B14F-4D97-AF65-F5344CB8AC3E}">
        <p14:creationId xmlns:p14="http://schemas.microsoft.com/office/powerpoint/2010/main" val="4077842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FF0000"/>
                </a:solidFill>
              </a:rPr>
              <a:t>***********EDIT</a:t>
            </a:r>
            <a:r>
              <a:rPr lang="en-US" baseline="0">
                <a:solidFill>
                  <a:srgbClr val="FF0000"/>
                </a:solidFill>
              </a:rPr>
              <a:t> THIS SLIDE- List all your recent enhancements that fall under the FOOD category. </a:t>
            </a:r>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17</a:t>
            </a:fld>
            <a:endParaRPr lang="en-US"/>
          </a:p>
        </p:txBody>
      </p:sp>
    </p:spTree>
    <p:extLst>
      <p:ext uri="{BB962C8B-B14F-4D97-AF65-F5344CB8AC3E}">
        <p14:creationId xmlns:p14="http://schemas.microsoft.com/office/powerpoint/2010/main" val="3740630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FF0000"/>
                </a:solidFill>
              </a:rPr>
              <a:t>***********EDIT</a:t>
            </a:r>
            <a:r>
              <a:rPr lang="en-US" baseline="0">
                <a:solidFill>
                  <a:srgbClr val="FF0000"/>
                </a:solidFill>
              </a:rPr>
              <a:t> THIS SLIDE- List all your recent enhancements that fall under the FOOD category. </a:t>
            </a:r>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18</a:t>
            </a:fld>
            <a:endParaRPr lang="en-US"/>
          </a:p>
        </p:txBody>
      </p:sp>
    </p:spTree>
    <p:extLst>
      <p:ext uri="{BB962C8B-B14F-4D97-AF65-F5344CB8AC3E}">
        <p14:creationId xmlns:p14="http://schemas.microsoft.com/office/powerpoint/2010/main" val="1158586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FF0000"/>
                </a:solidFill>
              </a:rPr>
              <a:t>***********EDIT</a:t>
            </a:r>
            <a:r>
              <a:rPr lang="en-US" baseline="0">
                <a:solidFill>
                  <a:srgbClr val="FF0000"/>
                </a:solidFill>
              </a:rPr>
              <a:t> THIS SLIDE- List all your recent enhancements that fall under the COMMUNICATION category. </a:t>
            </a:r>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19</a:t>
            </a:fld>
            <a:endParaRPr lang="en-US"/>
          </a:p>
        </p:txBody>
      </p:sp>
    </p:spTree>
    <p:extLst>
      <p:ext uri="{BB962C8B-B14F-4D97-AF65-F5344CB8AC3E}">
        <p14:creationId xmlns:p14="http://schemas.microsoft.com/office/powerpoint/2010/main" val="1907548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FF0000"/>
                </a:solidFill>
              </a:rPr>
              <a:t>***********EDIT</a:t>
            </a:r>
            <a:r>
              <a:rPr lang="en-US" baseline="0">
                <a:solidFill>
                  <a:srgbClr val="FF0000"/>
                </a:solidFill>
              </a:rPr>
              <a:t> THIS SLIDE- Edit the text in red to show what phase your district is currently in. Then convert the text back to gray.</a:t>
            </a:r>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21</a:t>
            </a:fld>
            <a:endParaRPr lang="en-US"/>
          </a:p>
        </p:txBody>
      </p:sp>
    </p:spTree>
    <p:extLst>
      <p:ext uri="{BB962C8B-B14F-4D97-AF65-F5344CB8AC3E}">
        <p14:creationId xmlns:p14="http://schemas.microsoft.com/office/powerpoint/2010/main" val="1203852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FF0000"/>
                </a:solidFill>
              </a:rPr>
              <a:t>***********EDIT</a:t>
            </a:r>
            <a:r>
              <a:rPr lang="en-US" baseline="0">
                <a:solidFill>
                  <a:srgbClr val="FF0000"/>
                </a:solidFill>
              </a:rPr>
              <a:t> THIS SLIDE- This is a full listing of goals and you should only display what applies, delete all that do not apply. </a:t>
            </a:r>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23</a:t>
            </a:fld>
            <a:endParaRPr lang="en-US"/>
          </a:p>
        </p:txBody>
      </p:sp>
    </p:spTree>
    <p:extLst>
      <p:ext uri="{BB962C8B-B14F-4D97-AF65-F5344CB8AC3E}">
        <p14:creationId xmlns:p14="http://schemas.microsoft.com/office/powerpoint/2010/main" val="18161208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159538-21E5-46FA-ABC5-D223DCE97C06}" type="slidenum">
              <a:rPr lang="en-US" smtClean="0"/>
              <a:t>24</a:t>
            </a:fld>
            <a:endParaRPr lang="en-US"/>
          </a:p>
        </p:txBody>
      </p:sp>
    </p:spTree>
    <p:extLst>
      <p:ext uri="{BB962C8B-B14F-4D97-AF65-F5344CB8AC3E}">
        <p14:creationId xmlns:p14="http://schemas.microsoft.com/office/powerpoint/2010/main" val="37737025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solidFill>
                <a:srgbClr val="FF0000"/>
              </a:solidFill>
            </a:endParaRPr>
          </a:p>
        </p:txBody>
      </p:sp>
      <p:sp>
        <p:nvSpPr>
          <p:cNvPr id="4" name="Slide Number Placeholder 3"/>
          <p:cNvSpPr>
            <a:spLocks noGrp="1"/>
          </p:cNvSpPr>
          <p:nvPr>
            <p:ph type="sldNum" sz="quarter" idx="10"/>
          </p:nvPr>
        </p:nvSpPr>
        <p:spPr/>
        <p:txBody>
          <a:bodyPr/>
          <a:lstStyle/>
          <a:p>
            <a:fld id="{11159538-21E5-46FA-ABC5-D223DCE97C06}" type="slidenum">
              <a:rPr lang="en-US" smtClean="0"/>
              <a:t>25</a:t>
            </a:fld>
            <a:endParaRPr lang="en-US"/>
          </a:p>
        </p:txBody>
      </p:sp>
    </p:spTree>
    <p:extLst>
      <p:ext uri="{BB962C8B-B14F-4D97-AF65-F5344CB8AC3E}">
        <p14:creationId xmlns:p14="http://schemas.microsoft.com/office/powerpoint/2010/main" val="18865952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solidFill>
                <a:srgbClr val="FF0000"/>
              </a:solidFill>
            </a:endParaRPr>
          </a:p>
        </p:txBody>
      </p:sp>
      <p:sp>
        <p:nvSpPr>
          <p:cNvPr id="4" name="Slide Number Placeholder 3"/>
          <p:cNvSpPr>
            <a:spLocks noGrp="1"/>
          </p:cNvSpPr>
          <p:nvPr>
            <p:ph type="sldNum" sz="quarter" idx="10"/>
          </p:nvPr>
        </p:nvSpPr>
        <p:spPr/>
        <p:txBody>
          <a:bodyPr/>
          <a:lstStyle/>
          <a:p>
            <a:fld id="{11159538-21E5-46FA-ABC5-D223DCE97C06}" type="slidenum">
              <a:rPr lang="en-US" smtClean="0"/>
              <a:t>26</a:t>
            </a:fld>
            <a:endParaRPr lang="en-US"/>
          </a:p>
        </p:txBody>
      </p:sp>
    </p:spTree>
    <p:extLst>
      <p:ext uri="{BB962C8B-B14F-4D97-AF65-F5344CB8AC3E}">
        <p14:creationId xmlns:p14="http://schemas.microsoft.com/office/powerpoint/2010/main" val="10165065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w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6.wmf"/><Relationship Id="rId5" Type="http://schemas.openxmlformats.org/officeDocument/2006/relationships/image" Target="../media/image3.png"/><Relationship Id="rId4" Type="http://schemas.openxmlformats.org/officeDocument/2006/relationships/image" Target="../media/image9.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6.wmf"/><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1" y="0"/>
            <a:ext cx="2354705" cy="1572464"/>
          </a:xfrm>
          <a:prstGeom prst="rect">
            <a:avLst/>
          </a:prstGeom>
        </p:spPr>
      </p:pic>
      <p:pic>
        <p:nvPicPr>
          <p:cNvPr id="8" name="Picture 7"/>
          <p:cNvPicPr>
            <a:picLocks noChangeAspect="1"/>
          </p:cNvPicPr>
          <p:nvPr userDrawn="1"/>
        </p:nvPicPr>
        <p:blipFill>
          <a:blip r:embed="rId3"/>
          <a:stretch>
            <a:fillRect/>
          </a:stretch>
        </p:blipFill>
        <p:spPr>
          <a:xfrm>
            <a:off x="-2" y="1654708"/>
            <a:ext cx="2354705" cy="1545132"/>
          </a:xfrm>
          <a:prstGeom prst="rect">
            <a:avLst/>
          </a:prstGeom>
        </p:spPr>
      </p:pic>
      <p:pic>
        <p:nvPicPr>
          <p:cNvPr id="9" name="Picture 8"/>
          <p:cNvPicPr>
            <a:picLocks noChangeAspect="1"/>
          </p:cNvPicPr>
          <p:nvPr userDrawn="1"/>
        </p:nvPicPr>
        <p:blipFill>
          <a:blip r:embed="rId4"/>
          <a:stretch>
            <a:fillRect/>
          </a:stretch>
        </p:blipFill>
        <p:spPr>
          <a:xfrm>
            <a:off x="-18959" y="3295086"/>
            <a:ext cx="2392620" cy="1573518"/>
          </a:xfrm>
          <a:prstGeom prst="rect">
            <a:avLst/>
          </a:prstGeom>
        </p:spPr>
      </p:pic>
      <p:pic>
        <p:nvPicPr>
          <p:cNvPr id="10" name="Picture 9"/>
          <p:cNvPicPr>
            <a:picLocks noChangeAspect="1"/>
          </p:cNvPicPr>
          <p:nvPr userDrawn="1"/>
        </p:nvPicPr>
        <p:blipFill>
          <a:blip r:embed="rId5"/>
          <a:stretch>
            <a:fillRect/>
          </a:stretch>
        </p:blipFill>
        <p:spPr>
          <a:xfrm rot="16200000">
            <a:off x="5912329" y="621706"/>
            <a:ext cx="357352" cy="12219926"/>
          </a:xfrm>
          <a:prstGeom prst="rect">
            <a:avLst/>
          </a:prstGeom>
        </p:spPr>
      </p:pic>
      <p:pic>
        <p:nvPicPr>
          <p:cNvPr id="11" name="Picture 10"/>
          <p:cNvPicPr>
            <a:picLocks noChangeAspect="1"/>
          </p:cNvPicPr>
          <p:nvPr userDrawn="1"/>
        </p:nvPicPr>
        <p:blipFill>
          <a:blip r:embed="rId6"/>
          <a:stretch>
            <a:fillRect/>
          </a:stretch>
        </p:blipFill>
        <p:spPr>
          <a:xfrm>
            <a:off x="324935" y="5189096"/>
            <a:ext cx="1819316" cy="978622"/>
          </a:xfrm>
          <a:prstGeom prst="rect">
            <a:avLst/>
          </a:prstGeom>
        </p:spPr>
      </p:pic>
      <p:sp>
        <p:nvSpPr>
          <p:cNvPr id="14" name="TextBox 13"/>
          <p:cNvSpPr txBox="1"/>
          <p:nvPr userDrawn="1"/>
        </p:nvSpPr>
        <p:spPr>
          <a:xfrm>
            <a:off x="0" y="4952631"/>
            <a:ext cx="2373661" cy="1477328"/>
          </a:xfrm>
          <a:prstGeom prst="rect">
            <a:avLst/>
          </a:prstGeom>
          <a:solidFill>
            <a:srgbClr val="9D5769"/>
          </a:solidFill>
        </p:spPr>
        <p:txBody>
          <a:bodyPr wrap="square" rtlCol="0">
            <a:spAutoFit/>
          </a:bodyPr>
          <a:lstStyle/>
          <a:p>
            <a:endParaRPr lang="en-US">
              <a:solidFill>
                <a:srgbClr val="7B6E66"/>
              </a:solidFill>
            </a:endParaRPr>
          </a:p>
          <a:p>
            <a:endParaRPr lang="en-US">
              <a:solidFill>
                <a:srgbClr val="7B6E66"/>
              </a:solidFill>
            </a:endParaRPr>
          </a:p>
          <a:p>
            <a:endParaRPr lang="en-US">
              <a:solidFill>
                <a:srgbClr val="7B6E66"/>
              </a:solidFill>
            </a:endParaRPr>
          </a:p>
          <a:p>
            <a:endParaRPr lang="en-US">
              <a:solidFill>
                <a:srgbClr val="7B6E66"/>
              </a:solidFill>
            </a:endParaRPr>
          </a:p>
          <a:p>
            <a:endParaRPr lang="en-US">
              <a:solidFill>
                <a:srgbClr val="7B6E66"/>
              </a:solidFill>
            </a:endParaRPr>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38984" y="5178219"/>
            <a:ext cx="1922706" cy="978622"/>
          </a:xfrm>
          <a:prstGeom prst="rect">
            <a:avLst/>
          </a:prstGeom>
        </p:spPr>
      </p:pic>
    </p:spTree>
    <p:extLst>
      <p:ext uri="{BB962C8B-B14F-4D97-AF65-F5344CB8AC3E}">
        <p14:creationId xmlns:p14="http://schemas.microsoft.com/office/powerpoint/2010/main" val="1402972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Box 6"/>
          <p:cNvSpPr txBox="1"/>
          <p:nvPr userDrawn="1"/>
        </p:nvSpPr>
        <p:spPr>
          <a:xfrm>
            <a:off x="0" y="0"/>
            <a:ext cx="2106706" cy="1200329"/>
          </a:xfrm>
          <a:prstGeom prst="rect">
            <a:avLst/>
          </a:prstGeom>
          <a:solidFill>
            <a:srgbClr val="7B6E66"/>
          </a:solidFill>
        </p:spPr>
        <p:txBody>
          <a:bodyPr wrap="square" rtlCol="0">
            <a:spAutoFit/>
          </a:bodyPr>
          <a:lstStyle/>
          <a:p>
            <a:endParaRPr lang="en-US">
              <a:solidFill>
                <a:srgbClr val="7B6E66"/>
              </a:solidFill>
            </a:endParaRPr>
          </a:p>
          <a:p>
            <a:endParaRPr lang="en-US">
              <a:solidFill>
                <a:srgbClr val="7B6E66"/>
              </a:solidFill>
            </a:endParaRPr>
          </a:p>
          <a:p>
            <a:endParaRPr lang="en-US">
              <a:solidFill>
                <a:srgbClr val="7B6E66"/>
              </a:solidFill>
            </a:endParaRPr>
          </a:p>
          <a:p>
            <a:endParaRPr lang="en-US">
              <a:solidFill>
                <a:srgbClr val="7B6E66"/>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5066" y="-5324"/>
            <a:ext cx="1800494" cy="1200329"/>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83920" y="0"/>
            <a:ext cx="1807802" cy="1205442"/>
          </a:xfrm>
          <a:prstGeom prst="rect">
            <a:avLst/>
          </a:prstGeom>
        </p:spPr>
      </p:pic>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61898" y="3562"/>
            <a:ext cx="1798009" cy="1198318"/>
          </a:xfrm>
          <a:prstGeom prst="rect">
            <a:avLst/>
          </a:prstGeom>
        </p:spPr>
      </p:pic>
      <p:sp>
        <p:nvSpPr>
          <p:cNvPr id="12" name="TextBox 11"/>
          <p:cNvSpPr txBox="1"/>
          <p:nvPr userDrawn="1"/>
        </p:nvSpPr>
        <p:spPr>
          <a:xfrm>
            <a:off x="11644429" y="-5325"/>
            <a:ext cx="553816" cy="1200329"/>
          </a:xfrm>
          <a:prstGeom prst="rect">
            <a:avLst/>
          </a:prstGeom>
          <a:solidFill>
            <a:srgbClr val="68BFB2"/>
          </a:solidFill>
        </p:spPr>
        <p:txBody>
          <a:bodyPr wrap="square" rtlCol="0">
            <a:spAutoFit/>
          </a:bodyPr>
          <a:lstStyle/>
          <a:p>
            <a:endParaRPr lang="en-US"/>
          </a:p>
          <a:p>
            <a:endParaRPr lang="en-US"/>
          </a:p>
          <a:p>
            <a:endParaRPr lang="en-US"/>
          </a:p>
          <a:p>
            <a:endParaRPr lang="en-US"/>
          </a:p>
        </p:txBody>
      </p:sp>
      <p:sp>
        <p:nvSpPr>
          <p:cNvPr id="13" name="Rectangle 12"/>
          <p:cNvSpPr/>
          <p:nvPr userDrawn="1"/>
        </p:nvSpPr>
        <p:spPr>
          <a:xfrm>
            <a:off x="0" y="1264132"/>
            <a:ext cx="12192000" cy="126448"/>
          </a:xfrm>
          <a:prstGeom prst="rect">
            <a:avLst/>
          </a:prstGeom>
          <a:solidFill>
            <a:srgbClr val="C5B9A5"/>
          </a:solidFill>
          <a:ln>
            <a:solidFill>
              <a:srgbClr val="C5B9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5B9A5"/>
                </a:solidFill>
              </a:ln>
              <a:solidFill>
                <a:srgbClr val="C5B9A5"/>
              </a:solidFill>
            </a:endParaRPr>
          </a:p>
        </p:txBody>
      </p:sp>
      <p:pic>
        <p:nvPicPr>
          <p:cNvPr id="14" name="Picture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80082" y="3562"/>
            <a:ext cx="1793456" cy="1198318"/>
          </a:xfrm>
          <a:prstGeom prst="rect">
            <a:avLst/>
          </a:prstGeom>
        </p:spPr>
      </p:pic>
      <p:pic>
        <p:nvPicPr>
          <p:cNvPr id="15" name="Picture 1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748267" y="-3060"/>
            <a:ext cx="1814385" cy="1204940"/>
          </a:xfrm>
          <a:prstGeom prst="rect">
            <a:avLst/>
          </a:prstGeom>
        </p:spPr>
      </p:pic>
      <p:pic>
        <p:nvPicPr>
          <p:cNvPr id="16" name="Picture 1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76348" y="153036"/>
            <a:ext cx="1791780" cy="911983"/>
          </a:xfrm>
          <a:prstGeom prst="rect">
            <a:avLst/>
          </a:prstGeom>
        </p:spPr>
      </p:pic>
    </p:spTree>
    <p:extLst>
      <p:ext uri="{BB962C8B-B14F-4D97-AF65-F5344CB8AC3E}">
        <p14:creationId xmlns:p14="http://schemas.microsoft.com/office/powerpoint/2010/main" val="281259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extBox 6"/>
          <p:cNvSpPr txBox="1"/>
          <p:nvPr userDrawn="1"/>
        </p:nvSpPr>
        <p:spPr>
          <a:xfrm>
            <a:off x="0" y="1"/>
            <a:ext cx="1977047" cy="1200329"/>
          </a:xfrm>
          <a:prstGeom prst="rect">
            <a:avLst/>
          </a:prstGeom>
          <a:solidFill>
            <a:srgbClr val="7B6E66"/>
          </a:solidFill>
        </p:spPr>
        <p:txBody>
          <a:bodyPr wrap="square" rtlCol="0">
            <a:spAutoFit/>
          </a:bodyPr>
          <a:lstStyle/>
          <a:p>
            <a:endParaRPr lang="en-US">
              <a:solidFill>
                <a:srgbClr val="7B6E66"/>
              </a:solidFill>
            </a:endParaRPr>
          </a:p>
          <a:p>
            <a:endParaRPr lang="en-US">
              <a:solidFill>
                <a:srgbClr val="7B6E66"/>
              </a:solidFill>
            </a:endParaRPr>
          </a:p>
          <a:p>
            <a:endParaRPr lang="en-US">
              <a:solidFill>
                <a:srgbClr val="7B6E66"/>
              </a:solidFill>
            </a:endParaRPr>
          </a:p>
          <a:p>
            <a:endParaRPr lang="en-US">
              <a:solidFill>
                <a:srgbClr val="7B6E66"/>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78530"/>
            <a:ext cx="1977047" cy="1298504"/>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468059"/>
            <a:ext cx="1977065" cy="1389941"/>
          </a:xfrm>
          <a:prstGeom prst="rect">
            <a:avLst/>
          </a:prstGeom>
        </p:spPr>
      </p:pic>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 y="2655234"/>
            <a:ext cx="1963289" cy="1289087"/>
          </a:xfrm>
          <a:prstGeom prst="rect">
            <a:avLst/>
          </a:prstGeom>
        </p:spPr>
      </p:pic>
      <p:sp>
        <p:nvSpPr>
          <p:cNvPr id="12" name="Rectangle 11"/>
          <p:cNvSpPr/>
          <p:nvPr userDrawn="1"/>
        </p:nvSpPr>
        <p:spPr>
          <a:xfrm>
            <a:off x="2041140" y="0"/>
            <a:ext cx="131132" cy="6858000"/>
          </a:xfrm>
          <a:prstGeom prst="rect">
            <a:avLst/>
          </a:prstGeom>
          <a:solidFill>
            <a:srgbClr val="C5B9A5"/>
          </a:solidFill>
          <a:ln>
            <a:solidFill>
              <a:srgbClr val="C5B9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5"/>
          <a:stretch>
            <a:fillRect/>
          </a:stretch>
        </p:blipFill>
        <p:spPr>
          <a:xfrm>
            <a:off x="-21" y="4051760"/>
            <a:ext cx="1963289" cy="1308860"/>
          </a:xfrm>
          <a:prstGeom prst="rect">
            <a:avLst/>
          </a:prstGeom>
        </p:spPr>
      </p:pic>
      <p:pic>
        <p:nvPicPr>
          <p:cNvPr id="14" name="Picture 1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726" y="172069"/>
            <a:ext cx="1636726" cy="833063"/>
          </a:xfrm>
          <a:prstGeom prst="rect">
            <a:avLst/>
          </a:prstGeom>
        </p:spPr>
      </p:pic>
    </p:spTree>
    <p:extLst>
      <p:ext uri="{BB962C8B-B14F-4D97-AF65-F5344CB8AC3E}">
        <p14:creationId xmlns:p14="http://schemas.microsoft.com/office/powerpoint/2010/main" val="1493385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Rectangle 9"/>
          <p:cNvSpPr/>
          <p:nvPr userDrawn="1"/>
        </p:nvSpPr>
        <p:spPr>
          <a:xfrm>
            <a:off x="0" y="6668342"/>
            <a:ext cx="12192000" cy="126448"/>
          </a:xfrm>
          <a:prstGeom prst="rect">
            <a:avLst/>
          </a:prstGeom>
          <a:solidFill>
            <a:srgbClr val="68BFB2"/>
          </a:solidFill>
          <a:ln>
            <a:solidFill>
              <a:srgbClr val="C5B9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5B9A5"/>
                </a:solidFill>
              </a:ln>
              <a:solidFill>
                <a:srgbClr val="C5B9A5"/>
              </a:solidFill>
            </a:endParaRPr>
          </a:p>
        </p:txBody>
      </p:sp>
      <p:sp>
        <p:nvSpPr>
          <p:cNvPr id="11" name="Rectangle 10"/>
          <p:cNvSpPr/>
          <p:nvPr userDrawn="1"/>
        </p:nvSpPr>
        <p:spPr>
          <a:xfrm>
            <a:off x="0" y="6488106"/>
            <a:ext cx="12192000" cy="126448"/>
          </a:xfrm>
          <a:prstGeom prst="rect">
            <a:avLst/>
          </a:prstGeom>
          <a:solidFill>
            <a:srgbClr val="9D5769"/>
          </a:solidFill>
          <a:ln>
            <a:solidFill>
              <a:srgbClr val="9D57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5B9A5"/>
                </a:solidFill>
              </a:ln>
              <a:solidFill>
                <a:srgbClr val="9D5769"/>
              </a:solidFill>
            </a:endParaRPr>
          </a:p>
        </p:txBody>
      </p:sp>
    </p:spTree>
    <p:extLst>
      <p:ext uri="{BB962C8B-B14F-4D97-AF65-F5344CB8AC3E}">
        <p14:creationId xmlns:p14="http://schemas.microsoft.com/office/powerpoint/2010/main" val="1369408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p:cNvSpPr txBox="1"/>
          <p:nvPr userDrawn="1"/>
        </p:nvSpPr>
        <p:spPr>
          <a:xfrm>
            <a:off x="0" y="5467420"/>
            <a:ext cx="2106706" cy="1200329"/>
          </a:xfrm>
          <a:prstGeom prst="rect">
            <a:avLst/>
          </a:prstGeom>
          <a:solidFill>
            <a:srgbClr val="7B6E66"/>
          </a:solidFill>
        </p:spPr>
        <p:txBody>
          <a:bodyPr wrap="square" rtlCol="0">
            <a:spAutoFit/>
          </a:bodyPr>
          <a:lstStyle/>
          <a:p>
            <a:endParaRPr lang="en-US">
              <a:solidFill>
                <a:srgbClr val="7B6E66"/>
              </a:solidFill>
            </a:endParaRPr>
          </a:p>
          <a:p>
            <a:endParaRPr lang="en-US">
              <a:solidFill>
                <a:srgbClr val="7B6E66"/>
              </a:solidFill>
            </a:endParaRPr>
          </a:p>
          <a:p>
            <a:endParaRPr lang="en-US">
              <a:solidFill>
                <a:srgbClr val="7B6E66"/>
              </a:solidFill>
            </a:endParaRPr>
          </a:p>
          <a:p>
            <a:endParaRPr lang="en-US">
              <a:solidFill>
                <a:srgbClr val="7B6E66"/>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5066" y="5462096"/>
            <a:ext cx="1800494" cy="1200329"/>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83920" y="5467420"/>
            <a:ext cx="1807802" cy="1205442"/>
          </a:xfrm>
          <a:prstGeom prst="rect">
            <a:avLst/>
          </a:prstGeom>
        </p:spPr>
      </p:pic>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61898" y="5470982"/>
            <a:ext cx="1798009" cy="1198318"/>
          </a:xfrm>
          <a:prstGeom prst="rect">
            <a:avLst/>
          </a:prstGeom>
        </p:spPr>
      </p:pic>
      <p:sp>
        <p:nvSpPr>
          <p:cNvPr id="7" name="TextBox 6"/>
          <p:cNvSpPr txBox="1"/>
          <p:nvPr userDrawn="1"/>
        </p:nvSpPr>
        <p:spPr>
          <a:xfrm>
            <a:off x="11644429" y="5462095"/>
            <a:ext cx="553816" cy="1200329"/>
          </a:xfrm>
          <a:prstGeom prst="rect">
            <a:avLst/>
          </a:prstGeom>
          <a:solidFill>
            <a:srgbClr val="68BFB2"/>
          </a:solidFill>
        </p:spPr>
        <p:txBody>
          <a:bodyPr wrap="square" rtlCol="0">
            <a:spAutoFit/>
          </a:bodyPr>
          <a:lstStyle/>
          <a:p>
            <a:endParaRPr lang="en-US"/>
          </a:p>
          <a:p>
            <a:endParaRPr lang="en-US"/>
          </a:p>
          <a:p>
            <a:endParaRPr lang="en-US"/>
          </a:p>
          <a:p>
            <a:endParaRPr lang="en-US"/>
          </a:p>
        </p:txBody>
      </p:sp>
      <p:sp>
        <p:nvSpPr>
          <p:cNvPr id="8" name="Rectangle 7"/>
          <p:cNvSpPr/>
          <p:nvPr userDrawn="1"/>
        </p:nvSpPr>
        <p:spPr>
          <a:xfrm>
            <a:off x="0" y="6731552"/>
            <a:ext cx="12192000" cy="126448"/>
          </a:xfrm>
          <a:prstGeom prst="rect">
            <a:avLst/>
          </a:prstGeom>
          <a:solidFill>
            <a:srgbClr val="C5B9A5"/>
          </a:solidFill>
          <a:ln>
            <a:solidFill>
              <a:srgbClr val="C5B9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5B9A5"/>
                </a:solidFill>
              </a:ln>
              <a:solidFill>
                <a:srgbClr val="C5B9A5"/>
              </a:solidFill>
            </a:endParaRPr>
          </a:p>
        </p:txBody>
      </p:sp>
      <p:pic>
        <p:nvPicPr>
          <p:cNvPr id="9" name="Pictur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80082" y="5470982"/>
            <a:ext cx="1793456" cy="1198318"/>
          </a:xfrm>
          <a:prstGeom prst="rect">
            <a:avLst/>
          </a:prstGeom>
        </p:spPr>
      </p:pic>
      <p:pic>
        <p:nvPicPr>
          <p:cNvPr id="10" name="Picture 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748267" y="5464360"/>
            <a:ext cx="1814385" cy="1204940"/>
          </a:xfrm>
          <a:prstGeom prst="rect">
            <a:avLst/>
          </a:prstGeom>
        </p:spPr>
      </p:pic>
      <p:pic>
        <p:nvPicPr>
          <p:cNvPr id="11" name="Picture 10"/>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76348" y="5620456"/>
            <a:ext cx="1791780" cy="911983"/>
          </a:xfrm>
          <a:prstGeom prst="rect">
            <a:avLst/>
          </a:prstGeom>
        </p:spPr>
      </p:pic>
    </p:spTree>
    <p:extLst>
      <p:ext uri="{BB962C8B-B14F-4D97-AF65-F5344CB8AC3E}">
        <p14:creationId xmlns:p14="http://schemas.microsoft.com/office/powerpoint/2010/main" val="4277528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64345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txBox="1">
            <a:spLocks/>
          </p:cNvSpPr>
          <p:nvPr/>
        </p:nvSpPr>
        <p:spPr>
          <a:xfrm>
            <a:off x="2731616" y="615950"/>
            <a:ext cx="7607301" cy="5448300"/>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a:solidFill>
                  <a:srgbClr val="7B6E66"/>
                </a:solidFill>
                <a:latin typeface="Times" pitchFamily="18" charset="0"/>
                <a:cs typeface="Times Bold"/>
              </a:rPr>
              <a:t>Haddon Township School District</a:t>
            </a:r>
          </a:p>
          <a:p>
            <a:pPr algn="ctr"/>
            <a:r>
              <a:rPr lang="en-US" sz="1800" kern="0">
                <a:solidFill>
                  <a:srgbClr val="7B6E66"/>
                </a:solidFill>
                <a:sym typeface="Calibri"/>
              </a:rPr>
              <a:t>2024 BUSINESS PLAN </a:t>
            </a:r>
            <a:endParaRPr lang="en-US" sz="2800">
              <a:solidFill>
                <a:srgbClr val="7B6E66"/>
              </a:solidFill>
            </a:endParaRPr>
          </a:p>
        </p:txBody>
      </p:sp>
    </p:spTree>
    <p:extLst>
      <p:ext uri="{BB962C8B-B14F-4D97-AF65-F5344CB8AC3E}">
        <p14:creationId xmlns:p14="http://schemas.microsoft.com/office/powerpoint/2010/main" val="1845048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2364154"/>
          </a:xfrm>
          <a:prstGeom prst="rect">
            <a:avLst/>
          </a:prstGeom>
          <a:solidFill>
            <a:srgbClr val="68BF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838200" y="674152"/>
            <a:ext cx="10515600" cy="472522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US" sz="5400" kern="0">
                <a:solidFill>
                  <a:schemeClr val="bg1"/>
                </a:solidFill>
                <a:latin typeface="Times" pitchFamily="18" charset="0"/>
                <a:cs typeface="Times Bold"/>
                <a:sym typeface="Calibri"/>
              </a:rPr>
              <a:t>School Nutrition is Not Just a Meal!</a:t>
            </a:r>
          </a:p>
          <a:p>
            <a:pPr>
              <a:lnSpc>
                <a:spcPct val="120000"/>
              </a:lnSpc>
            </a:pPr>
            <a:endParaRPr lang="en-US" sz="2000" kern="0">
              <a:solidFill>
                <a:srgbClr val="9D5769"/>
              </a:solidFill>
              <a:latin typeface="Calibri"/>
              <a:cs typeface="Calibri"/>
              <a:sym typeface="Calibri"/>
            </a:endParaRPr>
          </a:p>
          <a:p>
            <a:pPr>
              <a:lnSpc>
                <a:spcPct val="120000"/>
              </a:lnSpc>
            </a:pPr>
            <a:endParaRPr lang="en-US" sz="2000" kern="0">
              <a:solidFill>
                <a:srgbClr val="9D5769"/>
              </a:solidFill>
              <a:latin typeface="Calibri"/>
              <a:cs typeface="Calibri"/>
              <a:sym typeface="Calibri"/>
            </a:endParaRPr>
          </a:p>
          <a:p>
            <a:pPr>
              <a:lnSpc>
                <a:spcPct val="120000"/>
              </a:lnSpc>
            </a:pPr>
            <a:endParaRPr lang="en-US" sz="2000" kern="0">
              <a:solidFill>
                <a:srgbClr val="9D5769"/>
              </a:solidFill>
              <a:latin typeface="Calibri"/>
              <a:cs typeface="Calibri"/>
              <a:sym typeface="Calibri"/>
            </a:endParaRPr>
          </a:p>
          <a:p>
            <a:pPr>
              <a:lnSpc>
                <a:spcPct val="120000"/>
              </a:lnSpc>
            </a:pPr>
            <a:r>
              <a:rPr lang="en-US" sz="2000" kern="0">
                <a:solidFill>
                  <a:srgbClr val="9D5769"/>
                </a:solidFill>
                <a:latin typeface="Calibri"/>
                <a:cs typeface="Calibri"/>
                <a:sym typeface="Calibri"/>
              </a:rPr>
              <a:t>Meals at school play a critical role in the overall education experience of young people. School breakfasts and lunches can mean the difference between a healthy child, eager to learn, and a hungry child with diminished energy, unable to focus in the classroom. </a:t>
            </a:r>
          </a:p>
          <a:p>
            <a:pPr>
              <a:lnSpc>
                <a:spcPct val="120000"/>
              </a:lnSpc>
            </a:pPr>
            <a:endParaRPr lang="en-US" sz="2000" kern="0">
              <a:solidFill>
                <a:srgbClr val="9D5769"/>
              </a:solidFill>
              <a:latin typeface="Calibri"/>
              <a:cs typeface="Calibri"/>
              <a:sym typeface="Calibri"/>
            </a:endParaRPr>
          </a:p>
          <a:p>
            <a:pPr>
              <a:lnSpc>
                <a:spcPct val="120000"/>
              </a:lnSpc>
            </a:pPr>
            <a:r>
              <a:rPr lang="en-US" sz="2000" kern="0">
                <a:solidFill>
                  <a:srgbClr val="9D5769"/>
                </a:solidFill>
                <a:latin typeface="Calibri"/>
                <a:cs typeface="Calibri"/>
                <a:sym typeface="Calibri"/>
              </a:rPr>
              <a:t>Whitsons is committed to helping students lead healthier lives through balanced nutrition. We are honored to partner with your school community and are proud to present you with a recap of the current school year and our plans for the next.</a:t>
            </a:r>
            <a:r>
              <a:rPr lang="en-US" sz="2000" kern="0">
                <a:solidFill>
                  <a:srgbClr val="9D5769"/>
                </a:solidFill>
                <a:latin typeface="Montserrat Light"/>
                <a:sym typeface="Calibri"/>
              </a:rPr>
              <a:t> </a:t>
            </a:r>
            <a:endParaRPr lang="en-US" sz="2000">
              <a:solidFill>
                <a:srgbClr val="9D5769"/>
              </a:solidFill>
              <a:latin typeface="Rockwell" panose="02060603020205020403" pitchFamily="18" charset="0"/>
            </a:endParaRPr>
          </a:p>
        </p:txBody>
      </p:sp>
    </p:spTree>
    <p:extLst>
      <p:ext uri="{BB962C8B-B14F-4D97-AF65-F5344CB8AC3E}">
        <p14:creationId xmlns:p14="http://schemas.microsoft.com/office/powerpoint/2010/main" val="1097074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418839"/>
            <a:ext cx="10515600" cy="88993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a:solidFill>
                  <a:srgbClr val="68BFB2"/>
                </a:solidFill>
                <a:latin typeface="Times" pitchFamily="18" charset="0"/>
                <a:cs typeface="Times Bold"/>
              </a:rPr>
              <a:t>Presentation Overview</a:t>
            </a:r>
          </a:p>
        </p:txBody>
      </p:sp>
      <p:sp>
        <p:nvSpPr>
          <p:cNvPr id="5" name="Content Placeholder 2"/>
          <p:cNvSpPr txBox="1">
            <a:spLocks/>
          </p:cNvSpPr>
          <p:nvPr/>
        </p:nvSpPr>
        <p:spPr>
          <a:xfrm>
            <a:off x="838200" y="1436357"/>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kern="0">
                <a:solidFill>
                  <a:srgbClr val="7B6E66"/>
                </a:solidFill>
                <a:cs typeface="Calibri"/>
                <a:sym typeface="Calibri"/>
              </a:rPr>
              <a:t>FINANCIAL REVIEW OF CURRENT SCHOOL YEAR</a:t>
            </a:r>
          </a:p>
          <a:p>
            <a:r>
              <a:rPr lang="en-US" sz="2000" kern="0">
                <a:solidFill>
                  <a:srgbClr val="7B6E66"/>
                </a:solidFill>
                <a:cs typeface="Calibri"/>
                <a:sym typeface="Calibri"/>
              </a:rPr>
              <a:t>ACCOMPLISHMENTS THIS YEAR</a:t>
            </a:r>
          </a:p>
          <a:p>
            <a:r>
              <a:rPr lang="en-US" sz="2000" kern="0">
                <a:solidFill>
                  <a:srgbClr val="7B6E66"/>
                </a:solidFill>
                <a:cs typeface="Calibri"/>
                <a:sym typeface="Calibri"/>
              </a:rPr>
              <a:t>SIMPLY ROOTED</a:t>
            </a:r>
            <a:r>
              <a:rPr lang="en-US" sz="1100" kern="0" baseline="62000">
                <a:solidFill>
                  <a:srgbClr val="7B6E66"/>
                </a:solidFill>
                <a:latin typeface="Book Antiqua" panose="02040602050305030304" pitchFamily="18" charset="0"/>
                <a:cs typeface="Calibri"/>
                <a:sym typeface="Calibri"/>
              </a:rPr>
              <a:t>®</a:t>
            </a:r>
            <a:r>
              <a:rPr lang="en-US" sz="2000" kern="0">
                <a:solidFill>
                  <a:srgbClr val="7B6E66"/>
                </a:solidFill>
                <a:cs typeface="Calibri"/>
                <a:sym typeface="Calibri"/>
              </a:rPr>
              <a:t> UPDATE</a:t>
            </a:r>
          </a:p>
          <a:p>
            <a:r>
              <a:rPr lang="en-US" sz="2000" kern="0">
                <a:solidFill>
                  <a:srgbClr val="7B6E66"/>
                </a:solidFill>
                <a:cs typeface="Calibri"/>
                <a:sym typeface="Calibri"/>
              </a:rPr>
              <a:t>3-YEAR STRATEGIC PLAN</a:t>
            </a:r>
            <a:endParaRPr lang="en-US" sz="1600" kern="0">
              <a:solidFill>
                <a:srgbClr val="A29B89"/>
              </a:solidFill>
              <a:latin typeface="Calibri body"/>
              <a:cs typeface="Calibri body"/>
              <a:sym typeface="Calibri"/>
            </a:endParaRPr>
          </a:p>
        </p:txBody>
      </p:sp>
    </p:spTree>
    <p:extLst>
      <p:ext uri="{BB962C8B-B14F-4D97-AF65-F5344CB8AC3E}">
        <p14:creationId xmlns:p14="http://schemas.microsoft.com/office/powerpoint/2010/main" val="3176625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85526" y="436763"/>
            <a:ext cx="11278068"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a:solidFill>
                  <a:srgbClr val="9D5769"/>
                </a:solidFill>
                <a:latin typeface="Times" pitchFamily="18" charset="0"/>
                <a:cs typeface="Times Bold"/>
              </a:rPr>
              <a:t>Breakfast Meals</a:t>
            </a:r>
          </a:p>
          <a:p>
            <a:pPr algn="l"/>
            <a:endParaRPr lang="en-US" sz="1600" kern="0">
              <a:solidFill>
                <a:srgbClr val="A29B89"/>
              </a:solidFill>
              <a:latin typeface="Montserrat Light"/>
              <a:sym typeface="Calibri"/>
            </a:endParaRPr>
          </a:p>
          <a:p>
            <a:pPr algn="l"/>
            <a:endParaRPr lang="en-US" sz="1600" u="sng" kern="0">
              <a:solidFill>
                <a:srgbClr val="A29B89"/>
              </a:solidFill>
              <a:latin typeface="Montserrat Light"/>
              <a:sym typeface="Calibri"/>
            </a:endParaRPr>
          </a:p>
          <a:p>
            <a:pPr algn="l"/>
            <a:endParaRPr lang="en-US"/>
          </a:p>
        </p:txBody>
      </p:sp>
      <p:graphicFrame>
        <p:nvGraphicFramePr>
          <p:cNvPr id="3" name="Chart 2">
            <a:extLst>
              <a:ext uri="{FF2B5EF4-FFF2-40B4-BE49-F238E27FC236}">
                <a16:creationId xmlns:a16="http://schemas.microsoft.com/office/drawing/2014/main" id="{EE376628-8F0F-4B08-8E29-A07DFA01C845}"/>
              </a:ext>
            </a:extLst>
          </p:cNvPr>
          <p:cNvGraphicFramePr>
            <a:graphicFrameLocks/>
          </p:cNvGraphicFramePr>
          <p:nvPr>
            <p:extLst>
              <p:ext uri="{D42A27DB-BD31-4B8C-83A1-F6EECF244321}">
                <p14:modId xmlns:p14="http://schemas.microsoft.com/office/powerpoint/2010/main" val="4077245079"/>
              </p:ext>
            </p:extLst>
          </p:nvPr>
        </p:nvGraphicFramePr>
        <p:xfrm>
          <a:off x="1326775" y="1192306"/>
          <a:ext cx="9628095" cy="49843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84573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585526" y="436763"/>
            <a:ext cx="11278068" cy="264596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a:solidFill>
                  <a:srgbClr val="9D5769"/>
                </a:solidFill>
                <a:latin typeface="Times" pitchFamily="18" charset="0"/>
                <a:cs typeface="Times Bold"/>
              </a:rPr>
              <a:t>Breakfast ADP</a:t>
            </a:r>
          </a:p>
          <a:p>
            <a:pPr algn="l"/>
            <a:endParaRPr lang="en-US" sz="1600" kern="0">
              <a:solidFill>
                <a:srgbClr val="FF0000"/>
              </a:solidFill>
              <a:latin typeface="Montserrat Light"/>
              <a:sym typeface="Calibri"/>
            </a:endParaRPr>
          </a:p>
          <a:p>
            <a:pPr algn="l"/>
            <a:endParaRPr lang="en-US" sz="1600" kern="0">
              <a:solidFill>
                <a:srgbClr val="A29B89"/>
              </a:solidFill>
              <a:latin typeface="Montserrat Light"/>
              <a:sym typeface="Calibri"/>
            </a:endParaRPr>
          </a:p>
          <a:p>
            <a:pPr algn="l"/>
            <a:endParaRPr lang="en-US" sz="1600" u="sng" kern="0">
              <a:solidFill>
                <a:srgbClr val="A29B89"/>
              </a:solidFill>
              <a:latin typeface="Montserrat Light"/>
              <a:sym typeface="Calibri"/>
            </a:endParaRPr>
          </a:p>
          <a:p>
            <a:pPr algn="l"/>
            <a:endParaRPr lang="en-US"/>
          </a:p>
        </p:txBody>
      </p:sp>
      <p:graphicFrame>
        <p:nvGraphicFramePr>
          <p:cNvPr id="2" name="Chart 1">
            <a:extLst>
              <a:ext uri="{FF2B5EF4-FFF2-40B4-BE49-F238E27FC236}">
                <a16:creationId xmlns:a16="http://schemas.microsoft.com/office/drawing/2014/main" id="{E4A08E05-6A6B-4D14-A04C-D4DCDB55A469}"/>
              </a:ext>
            </a:extLst>
          </p:cNvPr>
          <p:cNvGraphicFramePr>
            <a:graphicFrameLocks/>
          </p:cNvGraphicFramePr>
          <p:nvPr>
            <p:extLst>
              <p:ext uri="{D42A27DB-BD31-4B8C-83A1-F6EECF244321}">
                <p14:modId xmlns:p14="http://schemas.microsoft.com/office/powerpoint/2010/main" val="2711956940"/>
              </p:ext>
            </p:extLst>
          </p:nvPr>
        </p:nvGraphicFramePr>
        <p:xfrm>
          <a:off x="1335741" y="1129552"/>
          <a:ext cx="9323294" cy="49933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10119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98585" y="436763"/>
            <a:ext cx="11465009"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a:solidFill>
                  <a:srgbClr val="9D5769"/>
                </a:solidFill>
                <a:latin typeface="Times" pitchFamily="18" charset="0"/>
                <a:cs typeface="Times Bold"/>
              </a:rPr>
              <a:t>Breakfast Participation</a:t>
            </a:r>
          </a:p>
          <a:p>
            <a:pPr algn="l"/>
            <a:endParaRPr lang="en-US" sz="1600" u="sng" kern="0">
              <a:solidFill>
                <a:srgbClr val="A29B89"/>
              </a:solidFill>
              <a:latin typeface="Montserrat Light"/>
              <a:sym typeface="Calibri"/>
            </a:endParaRPr>
          </a:p>
          <a:p>
            <a:pPr algn="l"/>
            <a:endParaRPr lang="en-US"/>
          </a:p>
        </p:txBody>
      </p:sp>
      <p:graphicFrame>
        <p:nvGraphicFramePr>
          <p:cNvPr id="2" name="Chart 1">
            <a:extLst>
              <a:ext uri="{FF2B5EF4-FFF2-40B4-BE49-F238E27FC236}">
                <a16:creationId xmlns:a16="http://schemas.microsoft.com/office/drawing/2014/main" id="{E638F3CC-3221-4527-9FF1-2B1B8422F746}"/>
              </a:ext>
            </a:extLst>
          </p:cNvPr>
          <p:cNvGraphicFramePr>
            <a:graphicFrameLocks/>
          </p:cNvGraphicFramePr>
          <p:nvPr>
            <p:extLst>
              <p:ext uri="{D42A27DB-BD31-4B8C-83A1-F6EECF244321}">
                <p14:modId xmlns:p14="http://schemas.microsoft.com/office/powerpoint/2010/main" val="1414675671"/>
              </p:ext>
            </p:extLst>
          </p:nvPr>
        </p:nvGraphicFramePr>
        <p:xfrm>
          <a:off x="1013011" y="1183341"/>
          <a:ext cx="9897036" cy="49664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29941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85526" y="412974"/>
            <a:ext cx="11278068"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a:solidFill>
                  <a:srgbClr val="9D5769"/>
                </a:solidFill>
                <a:latin typeface="Times" pitchFamily="18" charset="0"/>
                <a:cs typeface="Times Bold"/>
              </a:rPr>
              <a:t>Lunch Meals</a:t>
            </a:r>
          </a:p>
          <a:p>
            <a:pPr algn="l"/>
            <a:endParaRPr lang="en-US" sz="1600" kern="0">
              <a:solidFill>
                <a:srgbClr val="A29B89"/>
              </a:solidFill>
              <a:latin typeface="Montserrat Light"/>
              <a:sym typeface="Calibri"/>
            </a:endParaRPr>
          </a:p>
          <a:p>
            <a:pPr algn="l"/>
            <a:endParaRPr lang="en-US" sz="1600" u="sng" kern="0">
              <a:solidFill>
                <a:srgbClr val="A29B89"/>
              </a:solidFill>
              <a:latin typeface="Montserrat Light"/>
              <a:sym typeface="Calibri"/>
            </a:endParaRPr>
          </a:p>
          <a:p>
            <a:pPr algn="l"/>
            <a:endParaRPr lang="en-US"/>
          </a:p>
        </p:txBody>
      </p:sp>
      <p:graphicFrame>
        <p:nvGraphicFramePr>
          <p:cNvPr id="3" name="Chart 2">
            <a:extLst>
              <a:ext uri="{FF2B5EF4-FFF2-40B4-BE49-F238E27FC236}">
                <a16:creationId xmlns:a16="http://schemas.microsoft.com/office/drawing/2014/main" id="{6860FAE5-3A5C-66DF-6500-3CB030029A54}"/>
              </a:ext>
            </a:extLst>
          </p:cNvPr>
          <p:cNvGraphicFramePr>
            <a:graphicFrameLocks/>
          </p:cNvGraphicFramePr>
          <p:nvPr>
            <p:extLst>
              <p:ext uri="{D42A27DB-BD31-4B8C-83A1-F6EECF244321}">
                <p14:modId xmlns:p14="http://schemas.microsoft.com/office/powerpoint/2010/main" val="1524565757"/>
              </p:ext>
            </p:extLst>
          </p:nvPr>
        </p:nvGraphicFramePr>
        <p:xfrm>
          <a:off x="1532964" y="896470"/>
          <a:ext cx="9126072" cy="53429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974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85526" y="436763"/>
            <a:ext cx="11278068"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a:solidFill>
                  <a:srgbClr val="9D5769"/>
                </a:solidFill>
                <a:latin typeface="Times" pitchFamily="18" charset="0"/>
                <a:cs typeface="Times Bold"/>
              </a:rPr>
              <a:t>Lunch ADP</a:t>
            </a:r>
          </a:p>
          <a:p>
            <a:pPr algn="l"/>
            <a:endParaRPr lang="en-US" sz="1600" kern="0">
              <a:solidFill>
                <a:srgbClr val="A29B89"/>
              </a:solidFill>
              <a:latin typeface="Montserrat Light"/>
              <a:sym typeface="Calibri"/>
            </a:endParaRPr>
          </a:p>
          <a:p>
            <a:pPr algn="l"/>
            <a:endParaRPr lang="en-US" sz="1600" u="sng" kern="0">
              <a:solidFill>
                <a:srgbClr val="A29B89"/>
              </a:solidFill>
              <a:latin typeface="Montserrat Light"/>
              <a:sym typeface="Calibri"/>
            </a:endParaRPr>
          </a:p>
          <a:p>
            <a:pPr algn="l"/>
            <a:endParaRPr lang="en-US"/>
          </a:p>
        </p:txBody>
      </p:sp>
      <p:graphicFrame>
        <p:nvGraphicFramePr>
          <p:cNvPr id="4" name="Chart 3">
            <a:extLst>
              <a:ext uri="{FF2B5EF4-FFF2-40B4-BE49-F238E27FC236}">
                <a16:creationId xmlns:a16="http://schemas.microsoft.com/office/drawing/2014/main" id="{45A83FE4-2EE6-CCB8-F88A-CEE54444F846}"/>
              </a:ext>
            </a:extLst>
          </p:cNvPr>
          <p:cNvGraphicFramePr>
            <a:graphicFrameLocks/>
          </p:cNvGraphicFramePr>
          <p:nvPr>
            <p:extLst>
              <p:ext uri="{D42A27DB-BD31-4B8C-83A1-F6EECF244321}">
                <p14:modId xmlns:p14="http://schemas.microsoft.com/office/powerpoint/2010/main" val="1359486534"/>
              </p:ext>
            </p:extLst>
          </p:nvPr>
        </p:nvGraphicFramePr>
        <p:xfrm>
          <a:off x="869576" y="1219200"/>
          <a:ext cx="10112189" cy="48588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33312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85526" y="413012"/>
            <a:ext cx="11278068"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a:solidFill>
                  <a:srgbClr val="9D5769"/>
                </a:solidFill>
                <a:latin typeface="Times" pitchFamily="18" charset="0"/>
                <a:cs typeface="Times Bold"/>
              </a:rPr>
              <a:t>Lunch Participation</a:t>
            </a:r>
          </a:p>
          <a:p>
            <a:pPr algn="l"/>
            <a:endParaRPr lang="en-US" sz="1600" kern="0">
              <a:solidFill>
                <a:srgbClr val="A29B89"/>
              </a:solidFill>
              <a:latin typeface="Montserrat Light"/>
              <a:sym typeface="Calibri"/>
            </a:endParaRPr>
          </a:p>
          <a:p>
            <a:pPr algn="l"/>
            <a:endParaRPr lang="en-US" sz="1600" u="sng" kern="0">
              <a:solidFill>
                <a:srgbClr val="A29B89"/>
              </a:solidFill>
              <a:latin typeface="Montserrat Light"/>
              <a:sym typeface="Calibri"/>
            </a:endParaRPr>
          </a:p>
          <a:p>
            <a:pPr algn="l"/>
            <a:endParaRPr lang="en-US"/>
          </a:p>
        </p:txBody>
      </p:sp>
      <p:graphicFrame>
        <p:nvGraphicFramePr>
          <p:cNvPr id="3" name="Chart 2">
            <a:extLst>
              <a:ext uri="{FF2B5EF4-FFF2-40B4-BE49-F238E27FC236}">
                <a16:creationId xmlns:a16="http://schemas.microsoft.com/office/drawing/2014/main" id="{88434192-F506-0B82-2850-8F18B60C249B}"/>
              </a:ext>
            </a:extLst>
          </p:cNvPr>
          <p:cNvGraphicFramePr>
            <a:graphicFrameLocks/>
          </p:cNvGraphicFramePr>
          <p:nvPr>
            <p:extLst>
              <p:ext uri="{D42A27DB-BD31-4B8C-83A1-F6EECF244321}">
                <p14:modId xmlns:p14="http://schemas.microsoft.com/office/powerpoint/2010/main" val="2703787795"/>
              </p:ext>
            </p:extLst>
          </p:nvPr>
        </p:nvGraphicFramePr>
        <p:xfrm>
          <a:off x="1030941" y="1174375"/>
          <a:ext cx="9771530" cy="50919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88979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85526" y="413012"/>
            <a:ext cx="11278068"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a:solidFill>
                  <a:srgbClr val="9D5769"/>
                </a:solidFill>
                <a:latin typeface="Times" pitchFamily="18" charset="0"/>
                <a:cs typeface="Times Bold"/>
              </a:rPr>
              <a:t>Snack Meals</a:t>
            </a:r>
          </a:p>
          <a:p>
            <a:pPr algn="l"/>
            <a:endParaRPr lang="en-US" sz="1600" kern="0">
              <a:solidFill>
                <a:srgbClr val="A29B89"/>
              </a:solidFill>
              <a:latin typeface="Montserrat Light"/>
              <a:sym typeface="Calibri"/>
            </a:endParaRPr>
          </a:p>
          <a:p>
            <a:pPr algn="l"/>
            <a:endParaRPr lang="en-US" sz="1600" u="sng" kern="0">
              <a:solidFill>
                <a:srgbClr val="A29B89"/>
              </a:solidFill>
              <a:latin typeface="Montserrat Light"/>
              <a:sym typeface="Calibri"/>
            </a:endParaRPr>
          </a:p>
          <a:p>
            <a:pPr algn="l"/>
            <a:endParaRPr lang="en-US"/>
          </a:p>
        </p:txBody>
      </p:sp>
      <p:graphicFrame>
        <p:nvGraphicFramePr>
          <p:cNvPr id="4" name="Chart 3">
            <a:extLst>
              <a:ext uri="{FF2B5EF4-FFF2-40B4-BE49-F238E27FC236}">
                <a16:creationId xmlns:a16="http://schemas.microsoft.com/office/drawing/2014/main" id="{21D8CED6-F303-A89B-D4FF-950C1A75A1C2}"/>
              </a:ext>
            </a:extLst>
          </p:cNvPr>
          <p:cNvGraphicFramePr>
            <a:graphicFrameLocks/>
          </p:cNvGraphicFramePr>
          <p:nvPr>
            <p:extLst>
              <p:ext uri="{D42A27DB-BD31-4B8C-83A1-F6EECF244321}">
                <p14:modId xmlns:p14="http://schemas.microsoft.com/office/powerpoint/2010/main" val="215465938"/>
              </p:ext>
            </p:extLst>
          </p:nvPr>
        </p:nvGraphicFramePr>
        <p:xfrm>
          <a:off x="681318" y="1335741"/>
          <a:ext cx="10291482" cy="47512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09182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85526" y="413012"/>
            <a:ext cx="11278068"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a:solidFill>
                  <a:srgbClr val="9D5769"/>
                </a:solidFill>
                <a:latin typeface="Times" pitchFamily="18" charset="0"/>
                <a:cs typeface="Times Bold"/>
              </a:rPr>
              <a:t>Snack ADP</a:t>
            </a:r>
          </a:p>
          <a:p>
            <a:pPr algn="l"/>
            <a:endParaRPr lang="en-US" sz="1600" kern="0">
              <a:solidFill>
                <a:srgbClr val="A29B89"/>
              </a:solidFill>
              <a:latin typeface="Montserrat Light"/>
              <a:sym typeface="Calibri"/>
            </a:endParaRPr>
          </a:p>
          <a:p>
            <a:pPr algn="l"/>
            <a:endParaRPr lang="en-US" sz="1600" u="sng" kern="0">
              <a:solidFill>
                <a:srgbClr val="A29B89"/>
              </a:solidFill>
              <a:latin typeface="Montserrat Light"/>
              <a:sym typeface="Calibri"/>
            </a:endParaRPr>
          </a:p>
          <a:p>
            <a:pPr algn="l"/>
            <a:endParaRPr lang="en-US"/>
          </a:p>
        </p:txBody>
      </p:sp>
      <p:graphicFrame>
        <p:nvGraphicFramePr>
          <p:cNvPr id="4" name="Chart 3">
            <a:extLst>
              <a:ext uri="{FF2B5EF4-FFF2-40B4-BE49-F238E27FC236}">
                <a16:creationId xmlns:a16="http://schemas.microsoft.com/office/drawing/2014/main" id="{44726761-959A-34B6-D482-115BCBE2333B}"/>
              </a:ext>
            </a:extLst>
          </p:cNvPr>
          <p:cNvGraphicFramePr>
            <a:graphicFrameLocks/>
          </p:cNvGraphicFramePr>
          <p:nvPr>
            <p:extLst>
              <p:ext uri="{D42A27DB-BD31-4B8C-83A1-F6EECF244321}">
                <p14:modId xmlns:p14="http://schemas.microsoft.com/office/powerpoint/2010/main" val="1243092945"/>
              </p:ext>
            </p:extLst>
          </p:nvPr>
        </p:nvGraphicFramePr>
        <p:xfrm>
          <a:off x="1541929" y="1057836"/>
          <a:ext cx="8955741" cy="50829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13303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85526" y="413012"/>
            <a:ext cx="11278068"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a:solidFill>
                  <a:srgbClr val="9D5769"/>
                </a:solidFill>
                <a:latin typeface="Times" pitchFamily="18" charset="0"/>
                <a:cs typeface="Times Bold"/>
              </a:rPr>
              <a:t>Snack Participation</a:t>
            </a:r>
          </a:p>
          <a:p>
            <a:pPr algn="l"/>
            <a:endParaRPr lang="en-US" sz="1600" kern="0">
              <a:solidFill>
                <a:srgbClr val="A29B89"/>
              </a:solidFill>
              <a:latin typeface="Montserrat Light"/>
              <a:sym typeface="Calibri"/>
            </a:endParaRPr>
          </a:p>
          <a:p>
            <a:pPr algn="l"/>
            <a:endParaRPr lang="en-US" sz="1600" u="sng" kern="0">
              <a:solidFill>
                <a:srgbClr val="A29B89"/>
              </a:solidFill>
              <a:latin typeface="Montserrat Light"/>
              <a:sym typeface="Calibri"/>
            </a:endParaRPr>
          </a:p>
          <a:p>
            <a:pPr algn="l"/>
            <a:endParaRPr lang="en-US"/>
          </a:p>
        </p:txBody>
      </p:sp>
      <p:graphicFrame>
        <p:nvGraphicFramePr>
          <p:cNvPr id="4" name="Chart 3">
            <a:extLst>
              <a:ext uri="{FF2B5EF4-FFF2-40B4-BE49-F238E27FC236}">
                <a16:creationId xmlns:a16="http://schemas.microsoft.com/office/drawing/2014/main" id="{737FEA46-F3A4-2203-1280-B1BDEEF6F8F4}"/>
              </a:ext>
            </a:extLst>
          </p:cNvPr>
          <p:cNvGraphicFramePr>
            <a:graphicFrameLocks/>
          </p:cNvGraphicFramePr>
          <p:nvPr>
            <p:extLst>
              <p:ext uri="{D42A27DB-BD31-4B8C-83A1-F6EECF244321}">
                <p14:modId xmlns:p14="http://schemas.microsoft.com/office/powerpoint/2010/main" val="4029729882"/>
              </p:ext>
            </p:extLst>
          </p:nvPr>
        </p:nvGraphicFramePr>
        <p:xfrm>
          <a:off x="1685365" y="977153"/>
          <a:ext cx="8579223" cy="49126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54065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03586" y="4181255"/>
            <a:ext cx="9504355" cy="1015663"/>
          </a:xfrm>
          <a:prstGeom prst="rect">
            <a:avLst/>
          </a:prstGeom>
        </p:spPr>
        <p:txBody>
          <a:bodyPr wrap="square">
            <a:spAutoFit/>
          </a:bodyPr>
          <a:lstStyle/>
          <a:p>
            <a:pPr algn="ctr">
              <a:lnSpc>
                <a:spcPts val="2400"/>
              </a:lnSpc>
              <a:spcAft>
                <a:spcPts val="600"/>
              </a:spcAft>
            </a:pPr>
            <a:r>
              <a:rPr lang="en-US" sz="2000" b="1" kern="0">
                <a:solidFill>
                  <a:srgbClr val="9D5769"/>
                </a:solidFill>
                <a:latin typeface="Calibri"/>
                <a:cs typeface="Calibri"/>
                <a:sym typeface="Calibri"/>
              </a:rPr>
              <a:t>WE ARE COMMITTED TO PROVIDING WHOLESOME, HIGH QUALITY MEALS PREPARED FRESH FROM ALL NATURAL INGREDIENTS INCORPORATING ORGANIC, NON-GMO, AND LOCALLY SOURCED WHENEVER POSSIBLE.</a:t>
            </a:r>
            <a:endParaRPr lang="en-US" sz="2000" b="1">
              <a:solidFill>
                <a:srgbClr val="9D5769"/>
              </a:solidFill>
              <a:latin typeface="Calibri"/>
              <a:cs typeface="Calibri"/>
            </a:endParaRPr>
          </a:p>
        </p:txBody>
      </p:sp>
      <p:sp>
        <p:nvSpPr>
          <p:cNvPr id="5" name="Rectangle 4"/>
          <p:cNvSpPr/>
          <p:nvPr/>
        </p:nvSpPr>
        <p:spPr>
          <a:xfrm>
            <a:off x="1533263" y="1086710"/>
            <a:ext cx="5583741" cy="400110"/>
          </a:xfrm>
          <a:prstGeom prst="rect">
            <a:avLst/>
          </a:prstGeom>
        </p:spPr>
        <p:txBody>
          <a:bodyPr wrap="square">
            <a:spAutoFit/>
          </a:bodyPr>
          <a:lstStyle/>
          <a:p>
            <a:r>
              <a:rPr lang="en-US" sz="2000" b="1" kern="0">
                <a:solidFill>
                  <a:srgbClr val="7B6E66"/>
                </a:solidFill>
                <a:latin typeface="Calibri"/>
                <a:cs typeface="Calibri"/>
                <a:sym typeface="Calibri"/>
              </a:rPr>
              <a:t> WHITSONS SCHOOL NUTRITION IS…</a:t>
            </a:r>
            <a:endParaRPr lang="en-US" sz="2000" b="1">
              <a:solidFill>
                <a:srgbClr val="7B6E66"/>
              </a:solidFill>
              <a:latin typeface="Calibri"/>
              <a:cs typeface="Calibri"/>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805" y="1883958"/>
            <a:ext cx="10682995" cy="1869381"/>
          </a:xfrm>
          <a:prstGeom prst="rect">
            <a:avLst/>
          </a:prstGeom>
        </p:spPr>
      </p:pic>
    </p:spTree>
    <p:extLst>
      <p:ext uri="{BB962C8B-B14F-4D97-AF65-F5344CB8AC3E}">
        <p14:creationId xmlns:p14="http://schemas.microsoft.com/office/powerpoint/2010/main" val="1407026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35258"/>
            <a:ext cx="12192000" cy="968416"/>
          </a:xfrm>
          <a:prstGeom prst="rect">
            <a:avLst/>
          </a:prstGeom>
          <a:solidFill>
            <a:srgbClr val="68BF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txBox="1">
            <a:spLocks/>
          </p:cNvSpPr>
          <p:nvPr/>
        </p:nvSpPr>
        <p:spPr>
          <a:xfrm>
            <a:off x="0" y="1447125"/>
            <a:ext cx="12192000" cy="73376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en-US" kern="0">
                <a:solidFill>
                  <a:schemeClr val="bg1"/>
                </a:solidFill>
                <a:latin typeface="Times" pitchFamily="18" charset="0"/>
                <a:cs typeface="Times Bold"/>
                <a:sym typeface="Calibri"/>
              </a:rPr>
              <a:t>PEOPLE</a:t>
            </a:r>
          </a:p>
        </p:txBody>
      </p:sp>
      <p:sp>
        <p:nvSpPr>
          <p:cNvPr id="4" name="Rectangle 3"/>
          <p:cNvSpPr/>
          <p:nvPr/>
        </p:nvSpPr>
        <p:spPr>
          <a:xfrm>
            <a:off x="0" y="785809"/>
            <a:ext cx="12192000" cy="369332"/>
          </a:xfrm>
          <a:prstGeom prst="rect">
            <a:avLst/>
          </a:prstGeom>
        </p:spPr>
        <p:txBody>
          <a:bodyPr wrap="square">
            <a:spAutoFit/>
          </a:bodyPr>
          <a:lstStyle/>
          <a:p>
            <a:pPr algn="ctr"/>
            <a:r>
              <a:rPr lang="en-US" b="1" kern="0">
                <a:solidFill>
                  <a:srgbClr val="7B6E66"/>
                </a:solidFill>
                <a:latin typeface="Calibri"/>
                <a:cs typeface="Calibri"/>
                <a:sym typeface="Calibri"/>
              </a:rPr>
              <a:t>WE LIVE OUR SIMPLY ROOTED</a:t>
            </a:r>
            <a:r>
              <a:rPr lang="en-US" sz="1200" baseline="44000">
                <a:solidFill>
                  <a:srgbClr val="7B6E66"/>
                </a:solidFill>
                <a:latin typeface="Calibri"/>
                <a:cs typeface="Calibri"/>
              </a:rPr>
              <a:t>®</a:t>
            </a:r>
            <a:r>
              <a:rPr lang="en-US" b="1" kern="0">
                <a:solidFill>
                  <a:srgbClr val="7B6E66"/>
                </a:solidFill>
                <a:latin typeface="Calibri"/>
                <a:cs typeface="Calibri"/>
                <a:sym typeface="Calibri"/>
              </a:rPr>
              <a:t> PHILOSOPHY EVERY DAY, THROUGH OUR…</a:t>
            </a:r>
            <a:endParaRPr lang="en-US" b="1">
              <a:solidFill>
                <a:srgbClr val="7B6E66"/>
              </a:solidFill>
              <a:latin typeface="Calibri"/>
              <a:cs typeface="Calibri"/>
            </a:endParaRPr>
          </a:p>
        </p:txBody>
      </p:sp>
      <p:sp>
        <p:nvSpPr>
          <p:cNvPr id="5" name="Rectangle 4"/>
          <p:cNvSpPr/>
          <p:nvPr/>
        </p:nvSpPr>
        <p:spPr>
          <a:xfrm>
            <a:off x="0" y="2633599"/>
            <a:ext cx="12192000" cy="968416"/>
          </a:xfrm>
          <a:prstGeom prst="rect">
            <a:avLst/>
          </a:prstGeom>
          <a:solidFill>
            <a:srgbClr val="9D57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3831218"/>
            <a:ext cx="12192000" cy="968416"/>
          </a:xfrm>
          <a:prstGeom prst="rect">
            <a:avLst/>
          </a:prstGeom>
          <a:solidFill>
            <a:srgbClr val="C5B9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3847105"/>
            <a:ext cx="12192000" cy="904863"/>
          </a:xfrm>
          <a:prstGeom prst="rect">
            <a:avLst/>
          </a:prstGeom>
        </p:spPr>
        <p:txBody>
          <a:bodyPr wrap="square">
            <a:spAutoFit/>
          </a:bodyPr>
          <a:lstStyle/>
          <a:p>
            <a:pPr algn="ctr">
              <a:lnSpc>
                <a:spcPct val="120000"/>
              </a:lnSpc>
            </a:pPr>
            <a:r>
              <a:rPr lang="en-US" sz="4400" kern="0">
                <a:solidFill>
                  <a:schemeClr val="bg1"/>
                </a:solidFill>
                <a:latin typeface="Times" pitchFamily="18" charset="0"/>
                <a:cs typeface="Times Bold"/>
                <a:sym typeface="Calibri"/>
              </a:rPr>
              <a:t>COMMUNICATION</a:t>
            </a:r>
          </a:p>
        </p:txBody>
      </p:sp>
      <p:sp>
        <p:nvSpPr>
          <p:cNvPr id="10" name="Title 1"/>
          <p:cNvSpPr txBox="1">
            <a:spLocks/>
          </p:cNvSpPr>
          <p:nvPr/>
        </p:nvSpPr>
        <p:spPr>
          <a:xfrm>
            <a:off x="0" y="2643173"/>
            <a:ext cx="12192000" cy="67519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en-US" kern="0">
                <a:solidFill>
                  <a:schemeClr val="bg1"/>
                </a:solidFill>
                <a:latin typeface="Times" pitchFamily="18" charset="0"/>
                <a:cs typeface="Times Bold"/>
                <a:sym typeface="Calibri"/>
              </a:rPr>
              <a:t>FOOD</a:t>
            </a:r>
          </a:p>
        </p:txBody>
      </p:sp>
    </p:spTree>
    <p:extLst>
      <p:ext uri="{BB962C8B-B14F-4D97-AF65-F5344CB8AC3E}">
        <p14:creationId xmlns:p14="http://schemas.microsoft.com/office/powerpoint/2010/main" val="1056749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85526" y="436763"/>
            <a:ext cx="11278068" cy="510100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a:solidFill>
                  <a:srgbClr val="9D5769"/>
                </a:solidFill>
                <a:latin typeface="Times" pitchFamily="18" charset="0"/>
                <a:cs typeface="Times Bold"/>
              </a:rPr>
              <a:t>People</a:t>
            </a:r>
            <a:endParaRPr lang="en-US" sz="4800">
              <a:solidFill>
                <a:srgbClr val="9D5769"/>
              </a:solidFill>
              <a:latin typeface="Times" pitchFamily="18" charset="0"/>
              <a:cs typeface="Times Bold"/>
            </a:endParaRPr>
          </a:p>
          <a:p>
            <a:pPr algn="l"/>
            <a:endParaRPr lang="en-US" sz="2400" b="1" kern="0">
              <a:solidFill>
                <a:srgbClr val="A29B89"/>
              </a:solidFill>
              <a:cs typeface="?????????? ??????"/>
              <a:sym typeface="Calibri"/>
            </a:endParaRPr>
          </a:p>
          <a:p>
            <a:pPr algn="l"/>
            <a:r>
              <a:rPr lang="en-US" sz="2400" b="1" kern="0">
                <a:solidFill>
                  <a:srgbClr val="A29B89"/>
                </a:solidFill>
                <a:cs typeface="?????????? ??????"/>
                <a:sym typeface="Calibri"/>
              </a:rPr>
              <a:t>Sofia Zois– General Manager</a:t>
            </a:r>
            <a:endParaRPr lang="en-US" sz="2400" b="1" kern="0">
              <a:solidFill>
                <a:srgbClr val="A29B89"/>
              </a:solidFill>
              <a:cs typeface="Calibri"/>
              <a:sym typeface="Calibri"/>
            </a:endParaRPr>
          </a:p>
          <a:p>
            <a:pPr algn="l"/>
            <a:r>
              <a:rPr lang="en-US" sz="2000" b="1" kern="0">
                <a:solidFill>
                  <a:srgbClr val="A29B89"/>
                </a:solidFill>
                <a:cs typeface="?????????? ??????"/>
                <a:sym typeface="Calibri"/>
              </a:rPr>
              <a:t>*Completed All NJ State Professional Standard Training</a:t>
            </a:r>
          </a:p>
          <a:p>
            <a:pPr algn="l"/>
            <a:r>
              <a:rPr lang="en-US" sz="2000" kern="0">
                <a:solidFill>
                  <a:srgbClr val="A29B89"/>
                </a:solidFill>
                <a:cs typeface="Calibri"/>
                <a:sym typeface="Calibri"/>
              </a:rPr>
              <a:t>*</a:t>
            </a:r>
            <a:r>
              <a:rPr lang="en-US" sz="2000" b="1" kern="0">
                <a:solidFill>
                  <a:srgbClr val="A29B89"/>
                </a:solidFill>
                <a:cs typeface="Calibri"/>
                <a:sym typeface="Calibri"/>
              </a:rPr>
              <a:t>National Restaurant Association – Serv Safe Certification</a:t>
            </a:r>
          </a:p>
          <a:p>
            <a:pPr algn="l"/>
            <a:endParaRPr lang="en-US" sz="2400" kern="0">
              <a:solidFill>
                <a:srgbClr val="A29B89"/>
              </a:solidFill>
              <a:cs typeface="Calibri"/>
              <a:sym typeface="Calibri"/>
            </a:endParaRPr>
          </a:p>
          <a:p>
            <a:pPr algn="l"/>
            <a:endParaRPr lang="en-US" sz="2000" b="1" kern="0">
              <a:solidFill>
                <a:srgbClr val="A29B89"/>
              </a:solidFill>
              <a:cs typeface="?????????? ??????"/>
              <a:sym typeface="Calibri"/>
            </a:endParaRPr>
          </a:p>
          <a:p>
            <a:pPr algn="l"/>
            <a:endParaRPr lang="en-US" sz="2000" b="1" kern="0">
              <a:solidFill>
                <a:srgbClr val="A29B89"/>
              </a:solidFill>
              <a:cs typeface="?????????? ??????"/>
              <a:sym typeface="Calibri"/>
            </a:endParaRPr>
          </a:p>
          <a:p>
            <a:pPr algn="l"/>
            <a:r>
              <a:rPr lang="en-US" sz="2000" b="1" kern="0">
                <a:solidFill>
                  <a:srgbClr val="A29B89"/>
                </a:solidFill>
                <a:cs typeface="?????????? ??????"/>
                <a:sym typeface="Calibri"/>
              </a:rPr>
              <a:t>Brad Schweitzer – Chef Manager </a:t>
            </a:r>
          </a:p>
          <a:p>
            <a:pPr algn="l"/>
            <a:r>
              <a:rPr lang="en-US" sz="2000" b="1" kern="0">
                <a:solidFill>
                  <a:srgbClr val="A29B89"/>
                </a:solidFill>
                <a:cs typeface="?????????? ??????"/>
                <a:sym typeface="Calibri"/>
              </a:rPr>
              <a:t>*Completed All PA &amp; NJ State Professional Standard Training </a:t>
            </a:r>
          </a:p>
          <a:p>
            <a:pPr algn="l"/>
            <a:r>
              <a:rPr lang="en-US" sz="2000" kern="0">
                <a:solidFill>
                  <a:srgbClr val="A29B89"/>
                </a:solidFill>
                <a:cs typeface="Calibri"/>
                <a:sym typeface="Calibri"/>
              </a:rPr>
              <a:t>*</a:t>
            </a:r>
            <a:r>
              <a:rPr lang="en-US" sz="2000" b="1" kern="0">
                <a:solidFill>
                  <a:srgbClr val="A29B89"/>
                </a:solidFill>
                <a:cs typeface="Calibri"/>
                <a:sym typeface="Calibri"/>
              </a:rPr>
              <a:t>National Restaurant Association – Serv Safe Certification</a:t>
            </a:r>
          </a:p>
          <a:p>
            <a:pPr algn="l"/>
            <a:endParaRPr lang="en-US" sz="1600" kern="0">
              <a:solidFill>
                <a:srgbClr val="A29B89"/>
              </a:solidFill>
              <a:latin typeface="Montserrat Light"/>
              <a:sym typeface="Calibri"/>
            </a:endParaRPr>
          </a:p>
          <a:p>
            <a:pPr algn="l"/>
            <a:endParaRPr lang="en-US" sz="1600" u="sng" kern="0">
              <a:solidFill>
                <a:srgbClr val="A29B89"/>
              </a:solidFill>
              <a:latin typeface="Montserrat Light"/>
              <a:sym typeface="Calibri"/>
            </a:endParaRPr>
          </a:p>
          <a:p>
            <a:pPr algn="l"/>
            <a:endParaRPr lang="en-US"/>
          </a:p>
        </p:txBody>
      </p:sp>
    </p:spTree>
    <p:extLst>
      <p:ext uri="{BB962C8B-B14F-4D97-AF65-F5344CB8AC3E}">
        <p14:creationId xmlns:p14="http://schemas.microsoft.com/office/powerpoint/2010/main" val="425292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85526" y="436763"/>
            <a:ext cx="11278068" cy="5101008"/>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a:solidFill>
                  <a:srgbClr val="9D5769"/>
                </a:solidFill>
                <a:latin typeface="Times" pitchFamily="18" charset="0"/>
                <a:cs typeface="Times Bold"/>
              </a:rPr>
              <a:t>People</a:t>
            </a:r>
            <a:endParaRPr lang="en-US" sz="4800">
              <a:solidFill>
                <a:srgbClr val="9D5769"/>
              </a:solidFill>
              <a:latin typeface="Times" pitchFamily="18" charset="0"/>
              <a:cs typeface="Times Bold"/>
            </a:endParaRPr>
          </a:p>
          <a:p>
            <a:pPr algn="l"/>
            <a:r>
              <a:rPr lang="en-US" sz="2000" b="1" kern="0">
                <a:solidFill>
                  <a:srgbClr val="A29B89"/>
                </a:solidFill>
                <a:cs typeface="?????????? ??????"/>
                <a:sym typeface="Calibri"/>
              </a:rPr>
              <a:t>Cory Goldfarb –District Manager-</a:t>
            </a:r>
          </a:p>
          <a:p>
            <a:pPr algn="l"/>
            <a:r>
              <a:rPr lang="en-US" sz="1800" b="1" kern="0">
                <a:solidFill>
                  <a:srgbClr val="A29B89"/>
                </a:solidFill>
                <a:cs typeface="?????????? ??????"/>
                <a:sym typeface="Calibri"/>
              </a:rPr>
              <a:t>*Completed All State Professional Standard Training – March 2023</a:t>
            </a:r>
          </a:p>
          <a:p>
            <a:pPr algn="l"/>
            <a:r>
              <a:rPr lang="en-US" sz="1800" b="1" kern="0">
                <a:solidFill>
                  <a:srgbClr val="A29B89"/>
                </a:solidFill>
                <a:cs typeface="?????????? ??????"/>
                <a:sym typeface="Calibri"/>
              </a:rPr>
              <a:t>*  FMP (Food Management Professional) National Restaurant Association professional standards designation.  </a:t>
            </a:r>
          </a:p>
          <a:p>
            <a:pPr algn="l"/>
            <a:r>
              <a:rPr lang="en-US" sz="1800" b="1" kern="0">
                <a:solidFill>
                  <a:srgbClr val="A29B89"/>
                </a:solidFill>
                <a:cs typeface="?????????? ??????"/>
                <a:sym typeface="Calibri"/>
              </a:rPr>
              <a:t>*</a:t>
            </a:r>
            <a:r>
              <a:rPr lang="en-US" sz="1800" b="1" i="1" kern="0">
                <a:solidFill>
                  <a:srgbClr val="A29B89"/>
                </a:solidFill>
                <a:cs typeface="?????????? ??????"/>
                <a:sym typeface="Calibri"/>
              </a:rPr>
              <a:t>Member SHFM –Society for Hospitality &amp; Food Management Professionals</a:t>
            </a:r>
          </a:p>
          <a:p>
            <a:pPr algn="l"/>
            <a:r>
              <a:rPr lang="en-US" sz="1800" b="1" kern="0">
                <a:solidFill>
                  <a:srgbClr val="A29B89"/>
                </a:solidFill>
                <a:cs typeface="?????????? ??????"/>
                <a:sym typeface="Calibri"/>
              </a:rPr>
              <a:t>* </a:t>
            </a:r>
            <a:r>
              <a:rPr lang="en-US" sz="1800" b="1" i="1" kern="0">
                <a:solidFill>
                  <a:srgbClr val="A29B89"/>
                </a:solidFill>
                <a:cs typeface="?????????? ??????"/>
                <a:sym typeface="Calibri"/>
              </a:rPr>
              <a:t>National Restaurant Association – Certified Trainer /Proctor </a:t>
            </a:r>
          </a:p>
          <a:p>
            <a:pPr algn="l"/>
            <a:r>
              <a:rPr lang="en-US" sz="1800" b="1" kern="0">
                <a:solidFill>
                  <a:srgbClr val="A29B89"/>
                </a:solidFill>
                <a:cs typeface="?????????? ??????"/>
                <a:sym typeface="Calibri"/>
              </a:rPr>
              <a:t>*</a:t>
            </a:r>
            <a:r>
              <a:rPr lang="en-US" sz="1800" b="1" kern="0">
                <a:solidFill>
                  <a:srgbClr val="A29B89"/>
                </a:solidFill>
                <a:cs typeface="Calibri"/>
                <a:sym typeface="Calibri"/>
              </a:rPr>
              <a:t>National Restaurant Association – Serv Safe Certification </a:t>
            </a:r>
          </a:p>
          <a:p>
            <a:pPr algn="l"/>
            <a:r>
              <a:rPr lang="en-US" sz="1800" b="1" kern="0">
                <a:solidFill>
                  <a:srgbClr val="A29B89"/>
                </a:solidFill>
                <a:cs typeface="Calibri"/>
                <a:sym typeface="Calibri"/>
              </a:rPr>
              <a:t>* Member School Nutrition Association – NJ &amp; PA </a:t>
            </a:r>
            <a:endParaRPr lang="en-US" sz="1800" b="1" kern="0">
              <a:solidFill>
                <a:srgbClr val="A29B89"/>
              </a:solidFill>
              <a:cs typeface="?????????? ??????"/>
              <a:sym typeface="Calibri"/>
            </a:endParaRPr>
          </a:p>
          <a:p>
            <a:pPr algn="l"/>
            <a:endParaRPr lang="en-US" sz="2000" b="1" kern="0">
              <a:solidFill>
                <a:srgbClr val="A29B89"/>
              </a:solidFill>
              <a:cs typeface="?????????? ??????"/>
              <a:sym typeface="Calibri"/>
            </a:endParaRPr>
          </a:p>
          <a:p>
            <a:pPr algn="l"/>
            <a:r>
              <a:rPr lang="en-US" sz="2000" b="1" kern="0">
                <a:solidFill>
                  <a:srgbClr val="A29B89"/>
                </a:solidFill>
                <a:cs typeface="?????????? ??????"/>
                <a:sym typeface="Calibri"/>
              </a:rPr>
              <a:t>Shannon Loschiavo, DTR  – Operations Manager  </a:t>
            </a:r>
          </a:p>
          <a:p>
            <a:pPr algn="l"/>
            <a:r>
              <a:rPr lang="en-US" sz="1800" b="1" kern="0">
                <a:solidFill>
                  <a:srgbClr val="A29B89"/>
                </a:solidFill>
                <a:cs typeface="?????????? ??????"/>
                <a:sym typeface="Calibri"/>
              </a:rPr>
              <a:t>*Completed All State Professional Standard Training – March 2023</a:t>
            </a:r>
          </a:p>
          <a:p>
            <a:pPr algn="l"/>
            <a:r>
              <a:rPr lang="en-US" sz="1800" b="1" kern="0">
                <a:solidFill>
                  <a:srgbClr val="A29B89"/>
                </a:solidFill>
                <a:cs typeface="Calibri"/>
                <a:sym typeface="Calibri"/>
              </a:rPr>
              <a:t>*Nutritionist Dietetic Technologist</a:t>
            </a:r>
          </a:p>
          <a:p>
            <a:pPr algn="l"/>
            <a:r>
              <a:rPr lang="en-US" sz="1800" b="1" kern="0">
                <a:solidFill>
                  <a:srgbClr val="A29B89"/>
                </a:solidFill>
                <a:cs typeface="?????????? ??????"/>
                <a:sym typeface="Calibri"/>
              </a:rPr>
              <a:t>*National Restaurant Association – Certified Trainer /Proctor </a:t>
            </a:r>
            <a:endParaRPr lang="en-US" sz="1800" b="1" kern="0">
              <a:solidFill>
                <a:srgbClr val="A29B89"/>
              </a:solidFill>
              <a:cs typeface="Calibri"/>
              <a:sym typeface="Calibri"/>
            </a:endParaRPr>
          </a:p>
          <a:p>
            <a:pPr algn="l"/>
            <a:r>
              <a:rPr lang="en-US" sz="1800" b="1" kern="0">
                <a:solidFill>
                  <a:srgbClr val="A29B89"/>
                </a:solidFill>
                <a:cs typeface="Calibri"/>
                <a:sym typeface="Calibri"/>
              </a:rPr>
              <a:t>*National Restaurant Association – Serv Safe Certification </a:t>
            </a:r>
          </a:p>
          <a:p>
            <a:pPr algn="l"/>
            <a:r>
              <a:rPr lang="en-US" sz="1800" b="1" kern="0">
                <a:solidFill>
                  <a:srgbClr val="A29B89"/>
                </a:solidFill>
                <a:cs typeface="Calibri"/>
                <a:sym typeface="Calibri"/>
              </a:rPr>
              <a:t>* Member School Nutrition Association – NJ </a:t>
            </a:r>
          </a:p>
          <a:p>
            <a:pPr algn="l"/>
            <a:endParaRPr lang="en-US" sz="1600" kern="0">
              <a:solidFill>
                <a:srgbClr val="A29B89"/>
              </a:solidFill>
              <a:latin typeface="Montserrat Light"/>
              <a:sym typeface="Calibri"/>
            </a:endParaRPr>
          </a:p>
          <a:p>
            <a:pPr algn="l"/>
            <a:endParaRPr lang="en-US" sz="1600" u="sng" kern="0">
              <a:solidFill>
                <a:srgbClr val="A29B89"/>
              </a:solidFill>
              <a:latin typeface="Montserrat Light"/>
              <a:sym typeface="Calibri"/>
            </a:endParaRPr>
          </a:p>
          <a:p>
            <a:pPr algn="l"/>
            <a:endParaRPr lang="en-US"/>
          </a:p>
        </p:txBody>
      </p:sp>
    </p:spTree>
    <p:extLst>
      <p:ext uri="{BB962C8B-B14F-4D97-AF65-F5344CB8AC3E}">
        <p14:creationId xmlns:p14="http://schemas.microsoft.com/office/powerpoint/2010/main" val="3859995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62080" y="389870"/>
            <a:ext cx="11278068" cy="5526836"/>
          </a:xfrm>
          <a:prstGeom prst="rect">
            <a:avLst/>
          </a:prstGeom>
        </p:spPr>
        <p:txBody>
          <a:bodyPr vert="horz" lIns="91440" tIns="45720" rIns="91440" bIns="45720" rtlCol="0" anchor="t">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dirty="0">
                <a:solidFill>
                  <a:srgbClr val="9D5769"/>
                </a:solidFill>
                <a:latin typeface="Times" pitchFamily="18" charset="0"/>
                <a:cs typeface="Times Bold"/>
              </a:rPr>
              <a:t>Food</a:t>
            </a:r>
          </a:p>
          <a:p>
            <a:pPr algn="l"/>
            <a:r>
              <a:rPr lang="en-US" sz="1800" b="1" kern="0" dirty="0">
                <a:solidFill>
                  <a:srgbClr val="A29B89"/>
                </a:solidFill>
                <a:cs typeface="?????????? ??????"/>
                <a:sym typeface="Calibri"/>
              </a:rPr>
              <a:t>RECENT ENHANCEMENT #1</a:t>
            </a:r>
          </a:p>
          <a:p>
            <a:pPr algn="l"/>
            <a:r>
              <a:rPr lang="en-US" sz="2200" kern="0" dirty="0">
                <a:solidFill>
                  <a:srgbClr val="A29B89"/>
                </a:solidFill>
                <a:cs typeface="Calibri"/>
                <a:sym typeface="Calibri"/>
              </a:rPr>
              <a:t>Whitsons Introduced “Pop Up Shops” Strategically designed promotions to maximize  excitement for a shorter period of time in an effort to inject more variety into our menu selections.  The Pop-Up Shops Include:</a:t>
            </a:r>
          </a:p>
          <a:p>
            <a:pPr algn="l"/>
            <a:r>
              <a:rPr lang="en-US" sz="2200" kern="0" dirty="0">
                <a:solidFill>
                  <a:srgbClr val="A29B89"/>
                </a:solidFill>
                <a:cs typeface="Calibri"/>
                <a:sym typeface="Calibri"/>
              </a:rPr>
              <a:t>2024 Pop Up Shops: Wing Shack, </a:t>
            </a:r>
            <a:r>
              <a:rPr lang="en-US" sz="2200" kern="0" dirty="0" err="1">
                <a:solidFill>
                  <a:srgbClr val="A29B89"/>
                </a:solidFill>
                <a:cs typeface="Calibri"/>
                <a:sym typeface="Calibri"/>
              </a:rPr>
              <a:t>Sabrosos</a:t>
            </a:r>
            <a:r>
              <a:rPr lang="en-US" sz="2200" kern="0" dirty="0">
                <a:solidFill>
                  <a:srgbClr val="A29B89"/>
                </a:solidFill>
                <a:cs typeface="Calibri"/>
                <a:sym typeface="Calibri"/>
              </a:rPr>
              <a:t> Taco Truck, Yardbird Chicken, Ciabatta Sams Sandwich Stop, Nashville </a:t>
            </a:r>
            <a:r>
              <a:rPr lang="en-US" sz="2200" kern="0" dirty="0" err="1">
                <a:solidFill>
                  <a:srgbClr val="A29B89"/>
                </a:solidFill>
                <a:cs typeface="Calibri"/>
                <a:sym typeface="Calibri"/>
              </a:rPr>
              <a:t>Kickin</a:t>
            </a:r>
            <a:r>
              <a:rPr lang="en-US" sz="2200" kern="0" dirty="0">
                <a:solidFill>
                  <a:srgbClr val="A29B89"/>
                </a:solidFill>
                <a:cs typeface="Calibri"/>
                <a:sym typeface="Calibri"/>
              </a:rPr>
              <a:t> </a:t>
            </a:r>
            <a:r>
              <a:rPr lang="en-US" sz="2200" kern="0" dirty="0" err="1">
                <a:solidFill>
                  <a:srgbClr val="A29B89"/>
                </a:solidFill>
                <a:cs typeface="Calibri"/>
                <a:sym typeface="Calibri"/>
              </a:rPr>
              <a:t>Chickn</a:t>
            </a:r>
            <a:r>
              <a:rPr lang="en-US" sz="2200" kern="0" dirty="0">
                <a:solidFill>
                  <a:srgbClr val="A29B89"/>
                </a:solidFill>
                <a:cs typeface="Calibri"/>
                <a:sym typeface="Calibri"/>
              </a:rPr>
              <a:t> – Crispy Chicken Sandwiches with a kick, Seoul Taco Korean Fusion,  </a:t>
            </a:r>
            <a:r>
              <a:rPr lang="en-US" sz="2200" kern="0" dirty="0" err="1">
                <a:solidFill>
                  <a:srgbClr val="A29B89"/>
                </a:solidFill>
                <a:cs typeface="Calibri"/>
                <a:sym typeface="Calibri"/>
              </a:rPr>
              <a:t>Incredibowls</a:t>
            </a:r>
            <a:r>
              <a:rPr lang="en-US" sz="2200" kern="0" dirty="0">
                <a:solidFill>
                  <a:srgbClr val="A29B89"/>
                </a:solidFill>
                <a:cs typeface="Calibri"/>
                <a:sym typeface="Calibri"/>
              </a:rPr>
              <a:t>, and Tot Spot.</a:t>
            </a:r>
            <a:endParaRPr lang="en-US" sz="2200" kern="0" dirty="0">
              <a:solidFill>
                <a:srgbClr val="A29B89"/>
              </a:solidFill>
              <a:ea typeface="Calibri"/>
              <a:cs typeface="Calibri"/>
            </a:endParaRPr>
          </a:p>
          <a:p>
            <a:pPr algn="l"/>
            <a:r>
              <a:rPr lang="en-US" sz="1800" b="1" kern="0" dirty="0">
                <a:solidFill>
                  <a:srgbClr val="A29B89"/>
                </a:solidFill>
                <a:cs typeface="?????????? ??????"/>
                <a:sym typeface="Calibri"/>
              </a:rPr>
              <a:t>RECENT ENHANCEMENT </a:t>
            </a:r>
            <a:r>
              <a:rPr lang="en-US" sz="1800" b="1" kern="0" dirty="0">
                <a:solidFill>
                  <a:srgbClr val="A29B89"/>
                </a:solidFill>
                <a:cs typeface="Calibri"/>
                <a:sym typeface="Calibri"/>
              </a:rPr>
              <a:t>#2</a:t>
            </a:r>
          </a:p>
          <a:p>
            <a:pPr algn="l"/>
            <a:r>
              <a:rPr lang="en-US" sz="2200" kern="0" dirty="0">
                <a:solidFill>
                  <a:srgbClr val="A29B89"/>
                </a:solidFill>
                <a:cs typeface="Calibri"/>
                <a:sym typeface="Calibri"/>
              </a:rPr>
              <a:t>Introduction of Plant Based Entrees. The Humane Society of the US. And Whitsons Culinary Group have partnered to increase Healthy, Sustainable, Plant Based Menu offerings with a target of reaching 10% Plant Based Menu items within the next Two Years. Meatless Mondays.</a:t>
            </a:r>
            <a:endParaRPr lang="en-US" sz="2200" kern="0" dirty="0">
              <a:solidFill>
                <a:srgbClr val="A29B89"/>
              </a:solidFill>
              <a:ea typeface="Calibri"/>
              <a:cs typeface="Calibri"/>
            </a:endParaRPr>
          </a:p>
          <a:p>
            <a:pPr algn="l"/>
            <a:r>
              <a:rPr lang="en-US" sz="1800" b="1" kern="0" dirty="0">
                <a:solidFill>
                  <a:srgbClr val="A29B89"/>
                </a:solidFill>
                <a:cs typeface="?????????? ??????"/>
                <a:sym typeface="Calibri"/>
              </a:rPr>
              <a:t>RECENT ENHANCEMENT </a:t>
            </a:r>
            <a:r>
              <a:rPr lang="en-US" sz="1800" b="1" kern="0" dirty="0">
                <a:solidFill>
                  <a:srgbClr val="A29B89"/>
                </a:solidFill>
                <a:cs typeface="Calibri"/>
                <a:sym typeface="Calibri"/>
              </a:rPr>
              <a:t>#3</a:t>
            </a:r>
          </a:p>
          <a:p>
            <a:pPr algn="l"/>
            <a:r>
              <a:rPr lang="en-US" sz="2200" kern="0" dirty="0">
                <a:solidFill>
                  <a:srgbClr val="A29B89"/>
                </a:solidFill>
                <a:cs typeface="?????????? ??????"/>
                <a:sym typeface="Calibri"/>
              </a:rPr>
              <a:t>New Menu line of Bento Boxes, Smoothies and yogurt parfaits rolled out at both the Middle School and High School to increase grab &amp; go selections served in plant based containers used to spearhead our district-wide green initiative for 2024-25.</a:t>
            </a:r>
            <a:endParaRPr lang="en-US" sz="2200" kern="0" dirty="0">
              <a:solidFill>
                <a:srgbClr val="A29B89"/>
              </a:solidFill>
              <a:ea typeface="Calibri"/>
              <a:cs typeface="?????????? ??????"/>
            </a:endParaRPr>
          </a:p>
          <a:p>
            <a:pPr algn="l"/>
            <a:endParaRPr lang="en-US" sz="1800" kern="0" dirty="0">
              <a:solidFill>
                <a:srgbClr val="FF0000"/>
              </a:solidFill>
              <a:sym typeface="Calibri"/>
            </a:endParaRPr>
          </a:p>
          <a:p>
            <a:pPr algn="l"/>
            <a:endParaRPr lang="en-US" sz="1600" u="sng" kern="0" dirty="0">
              <a:solidFill>
                <a:srgbClr val="A29B89"/>
              </a:solidFill>
              <a:latin typeface="Montserrat Light"/>
              <a:sym typeface="Calibri"/>
            </a:endParaRPr>
          </a:p>
          <a:p>
            <a:pPr algn="l"/>
            <a:endParaRPr lang="en-US" dirty="0"/>
          </a:p>
        </p:txBody>
      </p:sp>
    </p:spTree>
    <p:extLst>
      <p:ext uri="{BB962C8B-B14F-4D97-AF65-F5344CB8AC3E}">
        <p14:creationId xmlns:p14="http://schemas.microsoft.com/office/powerpoint/2010/main" val="2399859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62080" y="389869"/>
            <a:ext cx="11278068" cy="576888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dirty="0">
                <a:solidFill>
                  <a:srgbClr val="9D5769"/>
                </a:solidFill>
                <a:latin typeface="Times"/>
                <a:cs typeface="Times Bold"/>
              </a:rPr>
              <a:t>Food</a:t>
            </a:r>
          </a:p>
          <a:p>
            <a:pPr algn="l"/>
            <a:r>
              <a:rPr lang="en-US" sz="1800" b="1" i="1" kern="0" dirty="0">
                <a:solidFill>
                  <a:srgbClr val="A29B89"/>
                </a:solidFill>
                <a:cs typeface="?????????? ??????"/>
                <a:sym typeface="Calibri"/>
              </a:rPr>
              <a:t>RECENT ENHANCEMENT </a:t>
            </a:r>
            <a:r>
              <a:rPr lang="en-US" sz="1800" b="1" i="1" kern="0" dirty="0">
                <a:solidFill>
                  <a:srgbClr val="A29B89"/>
                </a:solidFill>
                <a:cs typeface="Calibri"/>
                <a:sym typeface="Calibri"/>
              </a:rPr>
              <a:t>#4</a:t>
            </a:r>
            <a:endParaRPr lang="en-US" sz="1800" b="1" i="1" kern="0" dirty="0">
              <a:solidFill>
                <a:srgbClr val="A29B89"/>
              </a:solidFill>
              <a:ea typeface="Calibri"/>
              <a:cs typeface="Calibri"/>
            </a:endParaRPr>
          </a:p>
          <a:p>
            <a:pPr algn="l"/>
            <a:r>
              <a:rPr lang="en-US" sz="2100" kern="0" dirty="0">
                <a:solidFill>
                  <a:srgbClr val="A29B89"/>
                </a:solidFill>
                <a:cs typeface="Calibri"/>
                <a:sym typeface="Calibri"/>
              </a:rPr>
              <a:t>Offered snacks at elementary levels, starting in December.  Increasing sales over $100 per day</a:t>
            </a:r>
            <a:endParaRPr lang="en-US" sz="2100" kern="0" dirty="0">
              <a:solidFill>
                <a:srgbClr val="A29B89"/>
              </a:solidFill>
              <a:ea typeface="Calibri"/>
              <a:cs typeface="Calibri"/>
            </a:endParaRPr>
          </a:p>
          <a:p>
            <a:pPr algn="l"/>
            <a:endParaRPr lang="en-US" sz="2100" kern="0">
              <a:solidFill>
                <a:srgbClr val="A29B89"/>
              </a:solidFill>
              <a:cs typeface="Calibri"/>
              <a:sym typeface="Calibri"/>
            </a:endParaRPr>
          </a:p>
          <a:p>
            <a:pPr algn="l"/>
            <a:r>
              <a:rPr lang="en-US" sz="1800" b="1" kern="0" dirty="0">
                <a:solidFill>
                  <a:srgbClr val="A29B89"/>
                </a:solidFill>
                <a:cs typeface="?????????? ??????"/>
                <a:sym typeface="Calibri"/>
              </a:rPr>
              <a:t>RECENT ENHANCEMENT </a:t>
            </a:r>
            <a:r>
              <a:rPr lang="en-US" sz="1800" b="1" kern="0" dirty="0">
                <a:solidFill>
                  <a:srgbClr val="A29B89"/>
                </a:solidFill>
                <a:cs typeface="Calibri"/>
                <a:sym typeface="Calibri"/>
              </a:rPr>
              <a:t>#5</a:t>
            </a:r>
            <a:endParaRPr lang="en-US" sz="1800" b="1" kern="0" dirty="0">
              <a:solidFill>
                <a:srgbClr val="A29B89"/>
              </a:solidFill>
              <a:ea typeface="Calibri"/>
              <a:cs typeface="Calibri"/>
            </a:endParaRPr>
          </a:p>
          <a:p>
            <a:pPr algn="l"/>
            <a:r>
              <a:rPr lang="en-US" sz="2200" kern="0" dirty="0">
                <a:solidFill>
                  <a:srgbClr val="A29B89"/>
                </a:solidFill>
                <a:cs typeface="?????????? ??????"/>
                <a:sym typeface="Calibri"/>
              </a:rPr>
              <a:t>Introduction of Hot Breakfast Sandwiches weekly to the Breakfast menu at High School.  </a:t>
            </a:r>
            <a:endParaRPr lang="en-US" sz="2200" kern="0" dirty="0">
              <a:solidFill>
                <a:srgbClr val="A29B89"/>
              </a:solidFill>
              <a:ea typeface="Calibri"/>
              <a:cs typeface="?????????? ??????"/>
            </a:endParaRPr>
          </a:p>
          <a:p>
            <a:pPr algn="l"/>
            <a:r>
              <a:rPr lang="en-US" sz="1800" b="1" kern="0" dirty="0">
                <a:solidFill>
                  <a:srgbClr val="A29B89"/>
                </a:solidFill>
                <a:cs typeface="?????????? ??????"/>
                <a:sym typeface="Calibri"/>
              </a:rPr>
              <a:t>RECENT ENHANCEMENT </a:t>
            </a:r>
            <a:r>
              <a:rPr lang="en-US" sz="1800" b="1" kern="0" dirty="0">
                <a:solidFill>
                  <a:srgbClr val="A29B89"/>
                </a:solidFill>
                <a:cs typeface="Calibri"/>
                <a:sym typeface="Calibri"/>
              </a:rPr>
              <a:t>#6</a:t>
            </a:r>
            <a:endParaRPr lang="en-US" sz="1800" b="1" kern="0" dirty="0">
              <a:solidFill>
                <a:srgbClr val="A29B89"/>
              </a:solidFill>
              <a:ea typeface="Calibri"/>
              <a:cs typeface="Calibri"/>
            </a:endParaRPr>
          </a:p>
          <a:p>
            <a:pPr algn="l"/>
            <a:r>
              <a:rPr lang="en-US" sz="1800" kern="0" dirty="0">
                <a:solidFill>
                  <a:srgbClr val="A29B89"/>
                </a:solidFill>
                <a:cs typeface="?????????? ??????"/>
                <a:sym typeface="Calibri"/>
              </a:rPr>
              <a:t>Introduction of BIC to the elementary schools, increasing participation encouraging more F/R participation.  </a:t>
            </a:r>
            <a:endParaRPr lang="en-US" sz="1800" kern="0" dirty="0">
              <a:solidFill>
                <a:srgbClr val="A29B89"/>
              </a:solidFill>
              <a:ea typeface="Calibri"/>
              <a:cs typeface="?????????? ??????"/>
            </a:endParaRPr>
          </a:p>
          <a:p>
            <a:pPr algn="l"/>
            <a:endParaRPr lang="en-US" sz="1800" kern="0">
              <a:solidFill>
                <a:srgbClr val="FF0000"/>
              </a:solidFill>
              <a:sym typeface="Calibri"/>
            </a:endParaRPr>
          </a:p>
          <a:p>
            <a:pPr algn="l"/>
            <a:endParaRPr lang="en-US" sz="1800" kern="0">
              <a:solidFill>
                <a:srgbClr val="FF0000"/>
              </a:solidFill>
              <a:sym typeface="Calibri"/>
            </a:endParaRPr>
          </a:p>
          <a:p>
            <a:pPr algn="l"/>
            <a:r>
              <a:rPr lang="en-US" sz="1600" b="1" u="sng" kern="0" dirty="0">
                <a:solidFill>
                  <a:srgbClr val="A29B89"/>
                </a:solidFill>
                <a:latin typeface="Montserrat Light"/>
              </a:rPr>
              <a:t>Upcoming Enhancements</a:t>
            </a:r>
          </a:p>
          <a:p>
            <a:pPr algn="l"/>
            <a:r>
              <a:rPr lang="en-US" sz="2000" b="1" kern="0" dirty="0">
                <a:solidFill>
                  <a:srgbClr val="A29B89"/>
                </a:solidFill>
                <a:latin typeface="Montserrat Light"/>
                <a:ea typeface="+mn-lt"/>
                <a:cs typeface="+mn-lt"/>
              </a:rPr>
              <a:t>Expanded locally grown fruits and vegetables – Local Farm partners These vendors expand Whitsons Simply Rooted Harvest of the month Promotions that are offered on our menus and also are major contributors to our Farmers Market Quarterly Promotions.</a:t>
            </a:r>
            <a:endParaRPr lang="en-US" sz="2000" b="1">
              <a:latin typeface="Montserrat Light"/>
            </a:endParaRPr>
          </a:p>
          <a:p>
            <a:pPr algn="l"/>
            <a:endParaRPr lang="en-US">
              <a:ea typeface="Calibri"/>
              <a:cs typeface="Calibri"/>
            </a:endParaRPr>
          </a:p>
        </p:txBody>
      </p:sp>
    </p:spTree>
    <p:extLst>
      <p:ext uri="{BB962C8B-B14F-4D97-AF65-F5344CB8AC3E}">
        <p14:creationId xmlns:p14="http://schemas.microsoft.com/office/powerpoint/2010/main" val="968377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707446" y="413903"/>
            <a:ext cx="10319142" cy="39698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a:solidFill>
                  <a:srgbClr val="9D5769"/>
                </a:solidFill>
                <a:latin typeface="Times" pitchFamily="18" charset="0"/>
                <a:cs typeface="Times Bold"/>
              </a:rPr>
              <a:t>Communication</a:t>
            </a:r>
          </a:p>
          <a:p>
            <a:pPr algn="l"/>
            <a:r>
              <a:rPr lang="en-US" sz="1800" b="1" kern="0">
                <a:solidFill>
                  <a:srgbClr val="A29B89"/>
                </a:solidFill>
                <a:cs typeface="?????????? ??????"/>
                <a:sym typeface="Calibri"/>
              </a:rPr>
              <a:t>RECENT ENHANCEMENT #1</a:t>
            </a:r>
          </a:p>
          <a:p>
            <a:pPr algn="l"/>
            <a:r>
              <a:rPr lang="en-US" sz="1800" kern="0">
                <a:solidFill>
                  <a:srgbClr val="A29B89"/>
                </a:solidFill>
                <a:cs typeface="Calibri"/>
                <a:sym typeface="Calibri"/>
              </a:rPr>
              <a:t>“Student </a:t>
            </a:r>
            <a:r>
              <a:rPr lang="en-US" sz="1800" kern="0" err="1">
                <a:solidFill>
                  <a:srgbClr val="A29B89"/>
                </a:solidFill>
                <a:cs typeface="Calibri"/>
                <a:sym typeface="Calibri"/>
              </a:rPr>
              <a:t>Faves</a:t>
            </a:r>
            <a:r>
              <a:rPr lang="en-US" sz="1800" kern="0">
                <a:solidFill>
                  <a:srgbClr val="A29B89"/>
                </a:solidFill>
                <a:cs typeface="Calibri"/>
                <a:sym typeface="Calibri"/>
              </a:rPr>
              <a:t>” (student favorites)  student menu creation initiative implemented to further gather input and survey students of likes and dislikes of new food product and menu ideas. Students sample new menu items and vote on menu additions.</a:t>
            </a:r>
          </a:p>
          <a:p>
            <a:pPr algn="l"/>
            <a:r>
              <a:rPr lang="en-US" sz="1800" b="1" kern="0">
                <a:solidFill>
                  <a:srgbClr val="A29B89"/>
                </a:solidFill>
                <a:cs typeface="?????????? ??????"/>
                <a:sym typeface="Calibri"/>
              </a:rPr>
              <a:t>RECENT ENHANCEMENT </a:t>
            </a:r>
            <a:r>
              <a:rPr lang="en-US" sz="1800" b="1" kern="0">
                <a:solidFill>
                  <a:srgbClr val="A29B89"/>
                </a:solidFill>
                <a:cs typeface="Calibri"/>
                <a:sym typeface="Calibri"/>
              </a:rPr>
              <a:t>#2</a:t>
            </a:r>
          </a:p>
          <a:p>
            <a:pPr algn="l"/>
            <a:r>
              <a:rPr lang="en-US" sz="1800" kern="0">
                <a:solidFill>
                  <a:srgbClr val="A29B89"/>
                </a:solidFill>
                <a:cs typeface="Calibri"/>
                <a:sym typeface="Calibri"/>
              </a:rPr>
              <a:t>Enhancements made to Whitsons FD Meal Planner interactive menu and meal planning website and app.  To enhance menu and nutritional information and expand allergen communication to district families.</a:t>
            </a:r>
          </a:p>
        </p:txBody>
      </p:sp>
    </p:spTree>
    <p:extLst>
      <p:ext uri="{BB962C8B-B14F-4D97-AF65-F5344CB8AC3E}">
        <p14:creationId xmlns:p14="http://schemas.microsoft.com/office/powerpoint/2010/main" val="3793925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43488" b="19012"/>
          <a:stretch/>
        </p:blipFill>
        <p:spPr>
          <a:xfrm>
            <a:off x="0" y="0"/>
            <a:ext cx="12192000" cy="6858000"/>
          </a:xfrm>
          <a:prstGeom prst="rect">
            <a:avLst/>
          </a:prstGeom>
        </p:spPr>
      </p:pic>
      <p:sp>
        <p:nvSpPr>
          <p:cNvPr id="7" name="Rectangle 6"/>
          <p:cNvSpPr/>
          <p:nvPr/>
        </p:nvSpPr>
        <p:spPr>
          <a:xfrm>
            <a:off x="887392" y="1215343"/>
            <a:ext cx="10336193" cy="2770209"/>
          </a:xfrm>
          <a:prstGeom prst="rect">
            <a:avLst/>
          </a:prstGeom>
          <a:solidFill>
            <a:srgbClr val="7B6E66">
              <a:alpha val="9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1174301"/>
            <a:ext cx="12192000" cy="1089529"/>
          </a:xfrm>
          <a:prstGeom prst="rect">
            <a:avLst/>
          </a:prstGeom>
        </p:spPr>
        <p:txBody>
          <a:bodyPr wrap="square">
            <a:spAutoFit/>
          </a:bodyPr>
          <a:lstStyle/>
          <a:p>
            <a:pPr algn="ctr">
              <a:lnSpc>
                <a:spcPct val="120000"/>
              </a:lnSpc>
            </a:pPr>
            <a:r>
              <a:rPr lang="en-US" sz="5400" kern="0">
                <a:solidFill>
                  <a:schemeClr val="bg1"/>
                </a:solidFill>
                <a:latin typeface="Times" pitchFamily="18" charset="0"/>
                <a:cs typeface="Times Bold"/>
                <a:sym typeface="Calibri"/>
              </a:rPr>
              <a:t>HOW DEEP ARE YOUR ROOTS?</a:t>
            </a:r>
          </a:p>
        </p:txBody>
      </p:sp>
      <p:sp>
        <p:nvSpPr>
          <p:cNvPr id="5" name="Rectangle 4"/>
          <p:cNvSpPr/>
          <p:nvPr/>
        </p:nvSpPr>
        <p:spPr>
          <a:xfrm>
            <a:off x="1064871" y="2353229"/>
            <a:ext cx="10089265" cy="1200329"/>
          </a:xfrm>
          <a:prstGeom prst="rect">
            <a:avLst/>
          </a:prstGeom>
        </p:spPr>
        <p:txBody>
          <a:bodyPr wrap="square">
            <a:spAutoFit/>
          </a:bodyPr>
          <a:lstStyle/>
          <a:p>
            <a:pPr algn="ctr"/>
            <a:r>
              <a:rPr lang="en-US">
                <a:solidFill>
                  <a:schemeClr val="bg1"/>
                </a:solidFill>
                <a:cs typeface="Calibri"/>
              </a:rPr>
              <a:t>The advancement of your school nutrition program is as important to us as it is to you. </a:t>
            </a:r>
          </a:p>
          <a:p>
            <a:pPr algn="ctr"/>
            <a:endParaRPr lang="en-US">
              <a:solidFill>
                <a:schemeClr val="bg1"/>
              </a:solidFill>
              <a:cs typeface="Calibri"/>
            </a:endParaRPr>
          </a:p>
          <a:p>
            <a:pPr algn="ctr"/>
            <a:r>
              <a:rPr lang="en-US">
                <a:solidFill>
                  <a:schemeClr val="bg1"/>
                </a:solidFill>
                <a:cs typeface="Calibri"/>
              </a:rPr>
              <a:t>As part of our Simply Rooted</a:t>
            </a:r>
            <a:r>
              <a:rPr lang="en-US" baseline="22000">
                <a:solidFill>
                  <a:schemeClr val="bg1"/>
                </a:solidFill>
                <a:cs typeface="Calibri"/>
              </a:rPr>
              <a:t>®</a:t>
            </a:r>
            <a:r>
              <a:rPr lang="en-US">
                <a:solidFill>
                  <a:schemeClr val="bg1"/>
                </a:solidFill>
                <a:cs typeface="Calibri"/>
              </a:rPr>
              <a:t> philosophy, Whitsons has taken the next step in our commitment to providing a successful and sustainable operation. </a:t>
            </a:r>
          </a:p>
        </p:txBody>
      </p:sp>
    </p:spTree>
    <p:extLst>
      <p:ext uri="{BB962C8B-B14F-4D97-AF65-F5344CB8AC3E}">
        <p14:creationId xmlns:p14="http://schemas.microsoft.com/office/powerpoint/2010/main" val="1420348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00801" y="406725"/>
            <a:ext cx="5259754" cy="4893647"/>
          </a:xfrm>
          <a:prstGeom prst="rect">
            <a:avLst/>
          </a:prstGeom>
        </p:spPr>
        <p:txBody>
          <a:bodyPr wrap="square">
            <a:spAutoFit/>
          </a:bodyPr>
          <a:lstStyle/>
          <a:p>
            <a:r>
              <a:rPr lang="en-US" sz="4400">
                <a:solidFill>
                  <a:srgbClr val="9D5769"/>
                </a:solidFill>
                <a:latin typeface="Times" pitchFamily="18" charset="0"/>
                <a:cs typeface="Times Bold"/>
              </a:rPr>
              <a:t>Our Root Rating</a:t>
            </a:r>
          </a:p>
          <a:p>
            <a:endParaRPr lang="en-US" sz="1600">
              <a:solidFill>
                <a:srgbClr val="7B6E66"/>
              </a:solidFill>
              <a:latin typeface="Montserrat Light" panose="00000400000000000000" pitchFamily="50" charset="0"/>
            </a:endParaRPr>
          </a:p>
          <a:p>
            <a:r>
              <a:rPr lang="en-US">
                <a:solidFill>
                  <a:srgbClr val="6D6559"/>
                </a:solidFill>
              </a:rPr>
              <a:t>We have </a:t>
            </a:r>
            <a:r>
              <a:rPr lang="en-US">
                <a:solidFill>
                  <a:srgbClr val="7B6E66"/>
                </a:solidFill>
              </a:rPr>
              <a:t>implemented a </a:t>
            </a:r>
            <a:r>
              <a:rPr lang="en-US" b="1">
                <a:solidFill>
                  <a:srgbClr val="7B6E66"/>
                </a:solidFill>
              </a:rPr>
              <a:t>Root Rating </a:t>
            </a:r>
            <a:r>
              <a:rPr lang="en-US">
                <a:solidFill>
                  <a:srgbClr val="7B6E66"/>
                </a:solidFill>
              </a:rPr>
              <a:t>scale in order to evaluate the school nutrition program’s sustainability efforts. </a:t>
            </a:r>
          </a:p>
          <a:p>
            <a:endParaRPr lang="en-US">
              <a:solidFill>
                <a:srgbClr val="7B6E66"/>
              </a:solidFill>
            </a:endParaRPr>
          </a:p>
          <a:p>
            <a:r>
              <a:rPr lang="en-US">
                <a:solidFill>
                  <a:srgbClr val="7B6E66"/>
                </a:solidFill>
              </a:rPr>
              <a:t>This rating helps us understand where the program stands and will guide us in nurturing your program to the next phase. </a:t>
            </a:r>
          </a:p>
          <a:p>
            <a:endParaRPr lang="en-US">
              <a:solidFill>
                <a:srgbClr val="7B6E66"/>
              </a:solidFill>
            </a:endParaRPr>
          </a:p>
          <a:p>
            <a:r>
              <a:rPr lang="en-US">
                <a:solidFill>
                  <a:srgbClr val="7B6E66"/>
                </a:solidFill>
              </a:rPr>
              <a:t>We are proud to announce that Our </a:t>
            </a:r>
            <a:r>
              <a:rPr lang="en-US" b="1">
                <a:solidFill>
                  <a:srgbClr val="7B6E66"/>
                </a:solidFill>
              </a:rPr>
              <a:t>Root Rating</a:t>
            </a:r>
            <a:r>
              <a:rPr lang="en-US">
                <a:solidFill>
                  <a:srgbClr val="7B6E66"/>
                </a:solidFill>
              </a:rPr>
              <a:t> is currently in the </a:t>
            </a:r>
            <a:r>
              <a:rPr lang="en-US">
                <a:solidFill>
                  <a:schemeClr val="bg1">
                    <a:lumMod val="50000"/>
                  </a:schemeClr>
                </a:solidFill>
              </a:rPr>
              <a:t>BLOOM</a:t>
            </a:r>
            <a:r>
              <a:rPr lang="en-US">
                <a:solidFill>
                  <a:srgbClr val="FF0000"/>
                </a:solidFill>
              </a:rPr>
              <a:t> </a:t>
            </a:r>
            <a:r>
              <a:rPr lang="en-US">
                <a:solidFill>
                  <a:srgbClr val="7B6E66"/>
                </a:solidFill>
              </a:rPr>
              <a:t>phase. </a:t>
            </a:r>
          </a:p>
          <a:p>
            <a:endParaRPr lang="en-US">
              <a:solidFill>
                <a:srgbClr val="7B6E66"/>
              </a:solidFill>
            </a:endParaRPr>
          </a:p>
          <a:p>
            <a:r>
              <a:rPr lang="en-US">
                <a:solidFill>
                  <a:srgbClr val="7B6E66"/>
                </a:solidFill>
              </a:rPr>
              <a:t>This is currently the highest rating that exists in the company. </a:t>
            </a:r>
          </a:p>
          <a:p>
            <a:endParaRPr lang="en-US">
              <a:solidFill>
                <a:srgbClr val="7B6E66"/>
              </a:solidFill>
            </a:endParaRPr>
          </a:p>
        </p:txBody>
      </p:sp>
      <p:pic>
        <p:nvPicPr>
          <p:cNvPr id="3" name="Picture 2">
            <a:extLst>
              <a:ext uri="{FF2B5EF4-FFF2-40B4-BE49-F238E27FC236}">
                <a16:creationId xmlns:a16="http://schemas.microsoft.com/office/drawing/2014/main" id="{DBE2C847-5BF8-CFED-AF45-4BF59A2955B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684" r="27455"/>
          <a:stretch/>
        </p:blipFill>
        <p:spPr>
          <a:xfrm>
            <a:off x="-234918" y="-108753"/>
            <a:ext cx="6070600" cy="6337300"/>
          </a:xfrm>
          <a:prstGeom prst="rect">
            <a:avLst/>
          </a:prstGeom>
        </p:spPr>
      </p:pic>
    </p:spTree>
    <p:extLst>
      <p:ext uri="{BB962C8B-B14F-4D97-AF65-F5344CB8AC3E}">
        <p14:creationId xmlns:p14="http://schemas.microsoft.com/office/powerpoint/2010/main" val="3190000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5532" b="15634"/>
          <a:stretch/>
        </p:blipFill>
        <p:spPr>
          <a:xfrm>
            <a:off x="0" y="-1"/>
            <a:ext cx="12192000" cy="6856071"/>
          </a:xfrm>
          <a:prstGeom prst="rect">
            <a:avLst/>
          </a:prstGeom>
        </p:spPr>
      </p:pic>
      <p:sp>
        <p:nvSpPr>
          <p:cNvPr id="3" name="Rectangle 2"/>
          <p:cNvSpPr/>
          <p:nvPr/>
        </p:nvSpPr>
        <p:spPr>
          <a:xfrm>
            <a:off x="1469984" y="1542854"/>
            <a:ext cx="9961945" cy="769441"/>
          </a:xfrm>
          <a:prstGeom prst="rect">
            <a:avLst/>
          </a:prstGeom>
        </p:spPr>
        <p:txBody>
          <a:bodyPr wrap="square">
            <a:spAutoFit/>
          </a:bodyPr>
          <a:lstStyle/>
          <a:p>
            <a:r>
              <a:rPr lang="en-US" sz="4400">
                <a:solidFill>
                  <a:srgbClr val="9D5769"/>
                </a:solidFill>
                <a:latin typeface="Times" pitchFamily="18" charset="0"/>
                <a:cs typeface="Times Bold"/>
              </a:rPr>
              <a:t>NEXT STEPS…</a:t>
            </a:r>
            <a:endParaRPr lang="en-US" sz="4400">
              <a:latin typeface="Times" pitchFamily="18" charset="0"/>
              <a:cs typeface="Times Bold"/>
            </a:endParaRPr>
          </a:p>
        </p:txBody>
      </p:sp>
    </p:spTree>
    <p:extLst>
      <p:ext uri="{BB962C8B-B14F-4D97-AF65-F5344CB8AC3E}">
        <p14:creationId xmlns:p14="http://schemas.microsoft.com/office/powerpoint/2010/main" val="3649368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96950"/>
            <a:ext cx="12192000" cy="717550"/>
          </a:xfrm>
          <a:prstGeom prst="rect">
            <a:avLst/>
          </a:prstGeom>
          <a:solidFill>
            <a:srgbClr val="9D57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D5769"/>
              </a:solidFill>
            </a:endParaRPr>
          </a:p>
        </p:txBody>
      </p:sp>
      <p:sp>
        <p:nvSpPr>
          <p:cNvPr id="6" name="Content Placeholder 2"/>
          <p:cNvSpPr txBox="1">
            <a:spLocks/>
          </p:cNvSpPr>
          <p:nvPr/>
        </p:nvSpPr>
        <p:spPr>
          <a:xfrm>
            <a:off x="585526" y="341512"/>
            <a:ext cx="11278068" cy="12345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a:solidFill>
                  <a:srgbClr val="68BFB2"/>
                </a:solidFill>
                <a:latin typeface="Times" pitchFamily="18" charset="0"/>
                <a:cs typeface="Times Bold"/>
              </a:rPr>
              <a:t>District Strategic Goals</a:t>
            </a:r>
          </a:p>
          <a:p>
            <a:pPr algn="l"/>
            <a:r>
              <a:rPr lang="en-US" sz="1800" b="1" kern="0">
                <a:solidFill>
                  <a:schemeClr val="bg1"/>
                </a:solidFill>
                <a:sym typeface="Calibri"/>
              </a:rPr>
              <a:t>We understand your goals for the school nutrition program, and we feel that a strategic goal alignment is essential for the success of your operation, therefore we have summarized what is most important.</a:t>
            </a:r>
          </a:p>
          <a:p>
            <a:pPr algn="l"/>
            <a:endParaRPr lang="en-US" sz="400" kern="0">
              <a:solidFill>
                <a:srgbClr val="9D5769"/>
              </a:solidFill>
              <a:sym typeface="Calibri"/>
            </a:endParaRPr>
          </a:p>
          <a:p>
            <a:pPr algn="l">
              <a:spcAft>
                <a:spcPts val="600"/>
              </a:spcAft>
            </a:pPr>
            <a:r>
              <a:rPr lang="en-US" sz="1800" b="1" u="sng">
                <a:solidFill>
                  <a:srgbClr val="68BFB2"/>
                </a:solidFill>
              </a:rPr>
              <a:t>FACILITIES &amp; EQUIPMENT</a:t>
            </a:r>
            <a:r>
              <a:rPr lang="en-US" sz="1800">
                <a:solidFill>
                  <a:srgbClr val="68BFB2"/>
                </a:solidFill>
              </a:rPr>
              <a:t>- </a:t>
            </a:r>
            <a:r>
              <a:rPr lang="en-US" sz="1800">
                <a:solidFill>
                  <a:srgbClr val="7B6E66"/>
                </a:solidFill>
              </a:rPr>
              <a:t>Routinely research, evaluate, improve equipment in all schools in order to stay ahead of the curve and avoid any potential service interruptions.</a:t>
            </a:r>
          </a:p>
          <a:p>
            <a:pPr algn="l">
              <a:spcAft>
                <a:spcPts val="600"/>
              </a:spcAft>
            </a:pPr>
            <a:r>
              <a:rPr lang="en-US" sz="1800" b="1" u="sng">
                <a:solidFill>
                  <a:srgbClr val="68BFB2"/>
                </a:solidFill>
              </a:rPr>
              <a:t>PROGRAM</a:t>
            </a:r>
            <a:r>
              <a:rPr lang="en-US" sz="1800">
                <a:solidFill>
                  <a:srgbClr val="68BFB2"/>
                </a:solidFill>
              </a:rPr>
              <a:t>-</a:t>
            </a:r>
            <a:r>
              <a:rPr lang="en-US" sz="1800">
                <a:solidFill>
                  <a:srgbClr val="7B6E66"/>
                </a:solidFill>
              </a:rPr>
              <a:t> Keep the program “fresh” by offering new products, menus and locally sourced items while building nutritional awareness and creating menus that go beyond the USDA minimum standards in order to increase student participation. </a:t>
            </a:r>
          </a:p>
          <a:p>
            <a:pPr algn="l">
              <a:spcAft>
                <a:spcPts val="600"/>
              </a:spcAft>
            </a:pPr>
            <a:r>
              <a:rPr lang="en-US" sz="1800" b="1" u="sng">
                <a:solidFill>
                  <a:srgbClr val="68BFB2"/>
                </a:solidFill>
              </a:rPr>
              <a:t>TEAM &amp; SKILLS</a:t>
            </a:r>
            <a:r>
              <a:rPr lang="en-US" sz="1800">
                <a:solidFill>
                  <a:srgbClr val="68BFB2"/>
                </a:solidFill>
              </a:rPr>
              <a:t>- </a:t>
            </a:r>
            <a:r>
              <a:rPr lang="en-US" sz="1800">
                <a:solidFill>
                  <a:srgbClr val="7B6E66"/>
                </a:solidFill>
              </a:rPr>
              <a:t>Build and nurture an exemplary food service team by coaching and promoting from within whenever possible, while providing a supportive management structure and a succession plan for the management team.</a:t>
            </a:r>
          </a:p>
          <a:p>
            <a:pPr algn="l">
              <a:spcAft>
                <a:spcPts val="600"/>
              </a:spcAft>
            </a:pPr>
            <a:r>
              <a:rPr lang="en-US" sz="1800" b="1" u="sng">
                <a:solidFill>
                  <a:srgbClr val="68BFB2"/>
                </a:solidFill>
              </a:rPr>
              <a:t>TECHNOLOGY</a:t>
            </a:r>
            <a:r>
              <a:rPr lang="en-US" sz="1800">
                <a:solidFill>
                  <a:srgbClr val="68BFB2"/>
                </a:solidFill>
              </a:rPr>
              <a:t>-</a:t>
            </a:r>
            <a:r>
              <a:rPr lang="en-US" sz="1800">
                <a:solidFill>
                  <a:srgbClr val="7B6E66"/>
                </a:solidFill>
              </a:rPr>
              <a:t> Use technology to advertise, educate and solicit feedback in order to create efficiency and improvements throughout the district. </a:t>
            </a:r>
          </a:p>
          <a:p>
            <a:pPr algn="l">
              <a:spcAft>
                <a:spcPts val="600"/>
              </a:spcAft>
            </a:pPr>
            <a:r>
              <a:rPr lang="en-US" sz="1800" b="1" u="sng">
                <a:solidFill>
                  <a:srgbClr val="68BFB2"/>
                </a:solidFill>
              </a:rPr>
              <a:t>COMMUNITY</a:t>
            </a:r>
            <a:r>
              <a:rPr lang="en-US" sz="1800">
                <a:solidFill>
                  <a:srgbClr val="68BFB2"/>
                </a:solidFill>
              </a:rPr>
              <a:t>-</a:t>
            </a:r>
            <a:r>
              <a:rPr lang="en-US" sz="1800">
                <a:solidFill>
                  <a:srgbClr val="7B6E66"/>
                </a:solidFill>
              </a:rPr>
              <a:t> Create new and develop existing partnerships with various groups within the schools and community, while educating and collecting feedback to improve the school nutrition program. </a:t>
            </a:r>
          </a:p>
          <a:p>
            <a:pPr algn="l">
              <a:spcAft>
                <a:spcPts val="600"/>
              </a:spcAft>
            </a:pPr>
            <a:r>
              <a:rPr lang="en-US" sz="1800" b="1" u="sng">
                <a:solidFill>
                  <a:srgbClr val="68BFB2"/>
                </a:solidFill>
              </a:rPr>
              <a:t>MARKETING</a:t>
            </a:r>
            <a:r>
              <a:rPr lang="en-US" sz="1800">
                <a:solidFill>
                  <a:srgbClr val="68BFB2"/>
                </a:solidFill>
              </a:rPr>
              <a:t>- </a:t>
            </a:r>
            <a:r>
              <a:rPr lang="en-US" sz="1800">
                <a:solidFill>
                  <a:srgbClr val="7B6E66"/>
                </a:solidFill>
              </a:rPr>
              <a:t>Enhance communication and marketing to inform and educate families, share success stories, accomplishments and efforts. </a:t>
            </a:r>
          </a:p>
          <a:p>
            <a:pPr algn="l"/>
            <a:endParaRPr lang="en-US" sz="1800">
              <a:solidFill>
                <a:srgbClr val="7B6E66"/>
              </a:solidFill>
            </a:endParaRPr>
          </a:p>
          <a:p>
            <a:pPr algn="l"/>
            <a:endParaRPr lang="en-US" sz="1800" kern="0">
              <a:solidFill>
                <a:srgbClr val="FF0000"/>
              </a:solidFill>
              <a:sym typeface="Calibri"/>
            </a:endParaRPr>
          </a:p>
          <a:p>
            <a:pPr algn="l"/>
            <a:endParaRPr lang="en-US" sz="1600" kern="0">
              <a:solidFill>
                <a:srgbClr val="A29B89"/>
              </a:solidFill>
              <a:latin typeface="Montserrat Light"/>
              <a:sym typeface="Calibri"/>
            </a:endParaRPr>
          </a:p>
          <a:p>
            <a:pPr algn="l"/>
            <a:endParaRPr lang="en-US" sz="1600" u="sng" kern="0">
              <a:solidFill>
                <a:srgbClr val="A29B89"/>
              </a:solidFill>
              <a:latin typeface="Montserrat Light"/>
              <a:sym typeface="Calibri"/>
            </a:endParaRPr>
          </a:p>
          <a:p>
            <a:pPr algn="l"/>
            <a:endParaRPr lang="en-US"/>
          </a:p>
        </p:txBody>
      </p:sp>
    </p:spTree>
    <p:extLst>
      <p:ext uri="{BB962C8B-B14F-4D97-AF65-F5344CB8AC3E}">
        <p14:creationId xmlns:p14="http://schemas.microsoft.com/office/powerpoint/2010/main" val="2837585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85526" y="436763"/>
            <a:ext cx="11278068" cy="116826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a:solidFill>
                  <a:srgbClr val="9D5769"/>
                </a:solidFill>
                <a:latin typeface="Times" pitchFamily="18" charset="0"/>
                <a:cs typeface="Times Bold"/>
              </a:rPr>
              <a:t>Strategic Plan</a:t>
            </a:r>
            <a:endParaRPr lang="en-US">
              <a:latin typeface="Times" pitchFamily="18" charset="0"/>
              <a:cs typeface="Times Bold"/>
            </a:endParaRPr>
          </a:p>
        </p:txBody>
      </p:sp>
      <p:graphicFrame>
        <p:nvGraphicFramePr>
          <p:cNvPr id="3" name="Table 2"/>
          <p:cNvGraphicFramePr>
            <a:graphicFrameLocks noGrp="1"/>
          </p:cNvGraphicFramePr>
          <p:nvPr>
            <p:extLst>
              <p:ext uri="{D42A27DB-BD31-4B8C-83A1-F6EECF244321}">
                <p14:modId xmlns:p14="http://schemas.microsoft.com/office/powerpoint/2010/main" val="2647642941"/>
              </p:ext>
            </p:extLst>
          </p:nvPr>
        </p:nvGraphicFramePr>
        <p:xfrm>
          <a:off x="954858" y="1124777"/>
          <a:ext cx="10549680" cy="4804366"/>
        </p:xfrm>
        <a:graphic>
          <a:graphicData uri="http://schemas.openxmlformats.org/drawingml/2006/table">
            <a:tbl>
              <a:tblPr firstRow="1" bandRow="1">
                <a:tableStyleId>{5C22544A-7EE6-4342-B048-85BDC9FD1C3A}</a:tableStyleId>
              </a:tblPr>
              <a:tblGrid>
                <a:gridCol w="2626167">
                  <a:extLst>
                    <a:ext uri="{9D8B030D-6E8A-4147-A177-3AD203B41FA5}">
                      <a16:colId xmlns:a16="http://schemas.microsoft.com/office/drawing/2014/main" val="20000"/>
                    </a:ext>
                  </a:extLst>
                </a:gridCol>
                <a:gridCol w="2958320">
                  <a:extLst>
                    <a:ext uri="{9D8B030D-6E8A-4147-A177-3AD203B41FA5}">
                      <a16:colId xmlns:a16="http://schemas.microsoft.com/office/drawing/2014/main" val="20001"/>
                    </a:ext>
                  </a:extLst>
                </a:gridCol>
                <a:gridCol w="4965193">
                  <a:extLst>
                    <a:ext uri="{9D8B030D-6E8A-4147-A177-3AD203B41FA5}">
                      <a16:colId xmlns:a16="http://schemas.microsoft.com/office/drawing/2014/main" val="20002"/>
                    </a:ext>
                  </a:extLst>
                </a:gridCol>
              </a:tblGrid>
              <a:tr h="1011446">
                <a:tc>
                  <a:txBody>
                    <a:bodyPr/>
                    <a:lstStyle/>
                    <a:p>
                      <a:pPr algn="ctr"/>
                      <a:r>
                        <a:rPr lang="en-US"/>
                        <a:t>GOAL ALLIGNMENT</a:t>
                      </a:r>
                    </a:p>
                  </a:txBody>
                  <a:tcPr>
                    <a:solidFill>
                      <a:srgbClr val="68BFB2"/>
                    </a:solidFill>
                  </a:tcPr>
                </a:tc>
                <a:tc>
                  <a:txBody>
                    <a:bodyPr/>
                    <a:lstStyle/>
                    <a:p>
                      <a:pPr algn="ctr"/>
                      <a:r>
                        <a:rPr lang="en-US"/>
                        <a:t>GOAL</a:t>
                      </a:r>
                    </a:p>
                  </a:txBody>
                  <a:tcPr>
                    <a:solidFill>
                      <a:srgbClr val="68BFB2"/>
                    </a:solidFill>
                  </a:tcPr>
                </a:tc>
                <a:tc>
                  <a:txBody>
                    <a:bodyPr/>
                    <a:lstStyle/>
                    <a:p>
                      <a:pPr algn="ctr"/>
                      <a:r>
                        <a:rPr lang="en-US"/>
                        <a:t>STRATEGIES TO ACHIEVE THIS GOAL</a:t>
                      </a:r>
                    </a:p>
                  </a:txBody>
                  <a:tcPr>
                    <a:solidFill>
                      <a:srgbClr val="68BFB2"/>
                    </a:solidFill>
                  </a:tcPr>
                </a:tc>
                <a:extLst>
                  <a:ext uri="{0D108BD9-81ED-4DB2-BD59-A6C34878D82A}">
                    <a16:rowId xmlns:a16="http://schemas.microsoft.com/office/drawing/2014/main" val="10000"/>
                  </a:ext>
                </a:extLst>
              </a:tr>
              <a:tr h="10114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rgbClr val="68BFB2"/>
                          </a:solidFill>
                        </a:rPr>
                        <a:t>TEAM &amp; SKILLS</a:t>
                      </a:r>
                    </a:p>
                  </a:txBody>
                  <a:tcPr anchor="ctr">
                    <a:solidFill>
                      <a:srgbClr val="9D5769">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a:solidFill>
                          <a:schemeClr val="tx1"/>
                        </a:solidFill>
                      </a:endParaRPr>
                    </a:p>
                  </a:txBody>
                  <a:tcPr>
                    <a:solidFill>
                      <a:srgbClr val="9D5769">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a:solidFill>
                          <a:srgbClr val="7B6E66"/>
                        </a:solidFill>
                      </a:endParaRPr>
                    </a:p>
                  </a:txBody>
                  <a:tcPr>
                    <a:solidFill>
                      <a:srgbClr val="9D5769">
                        <a:alpha val="10196"/>
                      </a:srgbClr>
                    </a:solidFill>
                  </a:tcPr>
                </a:tc>
                <a:extLst>
                  <a:ext uri="{0D108BD9-81ED-4DB2-BD59-A6C34878D82A}">
                    <a16:rowId xmlns:a16="http://schemas.microsoft.com/office/drawing/2014/main" val="10001"/>
                  </a:ext>
                </a:extLst>
              </a:tr>
              <a:tr h="139073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a:solidFill>
                          <a:srgbClr val="68BFB2"/>
                        </a:solidFill>
                      </a:endParaRPr>
                    </a:p>
                  </a:txBody>
                  <a:tcPr anchor="ctr">
                    <a:solidFill>
                      <a:srgbClr val="9D5769">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u="none" strike="noStrike">
                          <a:solidFill>
                            <a:schemeClr val="tx1"/>
                          </a:solidFill>
                          <a:effectLst/>
                        </a:rPr>
                        <a:t>1. Increase the number of Serv Save certificate holders throughout the district</a:t>
                      </a:r>
                      <a:endParaRPr lang="en-US" sz="900" b="0" i="0" u="none" strike="noStrike">
                        <a:solidFill>
                          <a:schemeClr val="tx1"/>
                        </a:solidFill>
                        <a:effectLst/>
                        <a:latin typeface="Calibri" panose="020F0502020204030204" pitchFamily="34" charset="0"/>
                      </a:endParaRPr>
                    </a:p>
                    <a:p>
                      <a:endParaRPr lang="en-US" sz="900">
                        <a:solidFill>
                          <a:srgbClr val="7B6E66"/>
                        </a:solidFill>
                      </a:endParaRPr>
                    </a:p>
                  </a:txBody>
                  <a:tcPr>
                    <a:solidFill>
                      <a:srgbClr val="9D5769">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solidFill>
                        </a:rPr>
                        <a:t>1. Develop action plan for staff to Team Lead development and ensure the Serv Safe Certificate is the priority in the job description. </a:t>
                      </a:r>
                    </a:p>
                  </a:txBody>
                  <a:tcPr>
                    <a:solidFill>
                      <a:srgbClr val="9D5769">
                        <a:alpha val="10196"/>
                      </a:srgbClr>
                    </a:solidFill>
                  </a:tcPr>
                </a:tc>
                <a:extLst>
                  <a:ext uri="{0D108BD9-81ED-4DB2-BD59-A6C34878D82A}">
                    <a16:rowId xmlns:a16="http://schemas.microsoft.com/office/drawing/2014/main" val="10002"/>
                  </a:ext>
                </a:extLst>
              </a:tr>
              <a:tr h="139073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a:solidFill>
                          <a:srgbClr val="68BFB2"/>
                        </a:solidFill>
                      </a:endParaRPr>
                    </a:p>
                  </a:txBody>
                  <a:tcPr anchor="ctr">
                    <a:solidFill>
                      <a:srgbClr val="9D5769">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a:solidFill>
                            <a:schemeClr val="tx1"/>
                          </a:solidFill>
                        </a:rPr>
                        <a:t>2. Reline labor utilizing time management and shared staff across schools</a:t>
                      </a:r>
                      <a:endParaRPr lang="en-US" sz="900" b="0">
                        <a:solidFill>
                          <a:srgbClr val="7B6E66"/>
                        </a:solidFill>
                      </a:endParaRPr>
                    </a:p>
                    <a:p>
                      <a:endParaRPr lang="en-US" sz="900">
                        <a:solidFill>
                          <a:srgbClr val="7B6E66"/>
                        </a:solidFill>
                      </a:endParaRPr>
                    </a:p>
                  </a:txBody>
                  <a:tcPr>
                    <a:solidFill>
                      <a:srgbClr val="9D5769">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solidFill>
                        </a:rPr>
                        <a:t>2. Reassign team members and work scheduled to eliminate downtime.  Staff will have new school assignments and reduction in hours. </a:t>
                      </a:r>
                    </a:p>
                  </a:txBody>
                  <a:tcPr>
                    <a:solidFill>
                      <a:srgbClr val="9D5769">
                        <a:alpha val="10196"/>
                      </a:srgbClr>
                    </a:solidFill>
                  </a:tcPr>
                </a:tc>
                <a:extLst>
                  <a:ext uri="{0D108BD9-81ED-4DB2-BD59-A6C34878D82A}">
                    <a16:rowId xmlns:a16="http://schemas.microsoft.com/office/drawing/2014/main" val="10003"/>
                  </a:ext>
                </a:extLst>
              </a:tr>
            </a:tbl>
          </a:graphicData>
        </a:graphic>
      </p:graphicFrame>
      <p:sp>
        <p:nvSpPr>
          <p:cNvPr id="5" name="TextBox 4"/>
          <p:cNvSpPr txBox="1"/>
          <p:nvPr/>
        </p:nvSpPr>
        <p:spPr>
          <a:xfrm rot="16200000">
            <a:off x="-1647423" y="3342296"/>
            <a:ext cx="4804366" cy="369332"/>
          </a:xfrm>
          <a:prstGeom prst="rect">
            <a:avLst/>
          </a:prstGeom>
          <a:solidFill>
            <a:srgbClr val="68BFB2"/>
          </a:solidFill>
        </p:spPr>
        <p:txBody>
          <a:bodyPr wrap="square" rtlCol="0">
            <a:spAutoFit/>
          </a:bodyPr>
          <a:lstStyle/>
          <a:p>
            <a:pPr algn="ctr"/>
            <a:r>
              <a:rPr lang="en-US" b="1">
                <a:solidFill>
                  <a:schemeClr val="bg1"/>
                </a:solidFill>
              </a:rPr>
              <a:t>PEOPLE</a:t>
            </a:r>
            <a:endParaRPr lang="en-US" b="1"/>
          </a:p>
        </p:txBody>
      </p:sp>
    </p:spTree>
    <p:extLst>
      <p:ext uri="{BB962C8B-B14F-4D97-AF65-F5344CB8AC3E}">
        <p14:creationId xmlns:p14="http://schemas.microsoft.com/office/powerpoint/2010/main" val="4131777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85526" y="436763"/>
            <a:ext cx="11278068" cy="116826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a:solidFill>
                  <a:srgbClr val="9D5769"/>
                </a:solidFill>
                <a:latin typeface="Times" pitchFamily="18" charset="0"/>
                <a:cs typeface="Times Bold"/>
              </a:rPr>
              <a:t>Strategic Plan</a:t>
            </a:r>
            <a:endParaRPr lang="en-US">
              <a:latin typeface="Times" pitchFamily="18" charset="0"/>
              <a:cs typeface="Times Bold"/>
            </a:endParaRPr>
          </a:p>
        </p:txBody>
      </p:sp>
      <p:graphicFrame>
        <p:nvGraphicFramePr>
          <p:cNvPr id="3" name="Table 2"/>
          <p:cNvGraphicFramePr>
            <a:graphicFrameLocks noGrp="1"/>
          </p:cNvGraphicFramePr>
          <p:nvPr>
            <p:extLst>
              <p:ext uri="{D42A27DB-BD31-4B8C-83A1-F6EECF244321}">
                <p14:modId xmlns:p14="http://schemas.microsoft.com/office/powerpoint/2010/main" val="17335939"/>
              </p:ext>
            </p:extLst>
          </p:nvPr>
        </p:nvGraphicFramePr>
        <p:xfrm>
          <a:off x="949719" y="1124779"/>
          <a:ext cx="10705934" cy="4804363"/>
        </p:xfrm>
        <a:graphic>
          <a:graphicData uri="http://schemas.openxmlformats.org/drawingml/2006/table">
            <a:tbl>
              <a:tblPr firstRow="1" bandRow="1">
                <a:tableStyleId>{5C22544A-7EE6-4342-B048-85BDC9FD1C3A}</a:tableStyleId>
              </a:tblPr>
              <a:tblGrid>
                <a:gridCol w="2678874">
                  <a:extLst>
                    <a:ext uri="{9D8B030D-6E8A-4147-A177-3AD203B41FA5}">
                      <a16:colId xmlns:a16="http://schemas.microsoft.com/office/drawing/2014/main" val="20000"/>
                    </a:ext>
                  </a:extLst>
                </a:gridCol>
                <a:gridCol w="2972617">
                  <a:extLst>
                    <a:ext uri="{9D8B030D-6E8A-4147-A177-3AD203B41FA5}">
                      <a16:colId xmlns:a16="http://schemas.microsoft.com/office/drawing/2014/main" val="20001"/>
                    </a:ext>
                  </a:extLst>
                </a:gridCol>
                <a:gridCol w="5054443">
                  <a:extLst>
                    <a:ext uri="{9D8B030D-6E8A-4147-A177-3AD203B41FA5}">
                      <a16:colId xmlns:a16="http://schemas.microsoft.com/office/drawing/2014/main" val="20002"/>
                    </a:ext>
                  </a:extLst>
                </a:gridCol>
              </a:tblGrid>
              <a:tr h="520299">
                <a:tc>
                  <a:txBody>
                    <a:bodyPr/>
                    <a:lstStyle/>
                    <a:p>
                      <a:pPr algn="ctr"/>
                      <a:r>
                        <a:rPr lang="en-US"/>
                        <a:t>GOAL ALLIGNMENT</a:t>
                      </a:r>
                    </a:p>
                  </a:txBody>
                  <a:tcPr>
                    <a:solidFill>
                      <a:srgbClr val="9D5769"/>
                    </a:solidFill>
                  </a:tcPr>
                </a:tc>
                <a:tc>
                  <a:txBody>
                    <a:bodyPr/>
                    <a:lstStyle/>
                    <a:p>
                      <a:pPr algn="ctr"/>
                      <a:r>
                        <a:rPr lang="en-US"/>
                        <a:t>GOAL</a:t>
                      </a:r>
                    </a:p>
                  </a:txBody>
                  <a:tcPr>
                    <a:solidFill>
                      <a:srgbClr val="9D5769"/>
                    </a:solidFill>
                  </a:tcPr>
                </a:tc>
                <a:tc>
                  <a:txBody>
                    <a:bodyPr/>
                    <a:lstStyle/>
                    <a:p>
                      <a:pPr algn="ctr"/>
                      <a:r>
                        <a:rPr lang="en-US"/>
                        <a:t>STRATEGIES TO ACHIEVE THIS GOAL</a:t>
                      </a:r>
                    </a:p>
                  </a:txBody>
                  <a:tcPr>
                    <a:solidFill>
                      <a:srgbClr val="9D5769"/>
                    </a:solidFill>
                  </a:tcPr>
                </a:tc>
                <a:extLst>
                  <a:ext uri="{0D108BD9-81ED-4DB2-BD59-A6C34878D82A}">
                    <a16:rowId xmlns:a16="http://schemas.microsoft.com/office/drawing/2014/main" val="10000"/>
                  </a:ext>
                </a:extLst>
              </a:tr>
              <a:tr h="79970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rgbClr val="9D5769"/>
                          </a:solidFill>
                        </a:rPr>
                        <a:t>PROGRAM</a:t>
                      </a:r>
                      <a:endParaRPr lang="en-US">
                        <a:solidFill>
                          <a:srgbClr val="9D5769"/>
                        </a:solidFill>
                      </a:endParaRPr>
                    </a:p>
                  </a:txBody>
                  <a:tcPr anchor="ctr">
                    <a:solidFill>
                      <a:srgbClr val="9D5769">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rgbClr val="7B6E66"/>
                          </a:solidFill>
                        </a:rPr>
                        <a:t>1. Increase the pop-ups</a:t>
                      </a:r>
                    </a:p>
                  </a:txBody>
                  <a:tcPr>
                    <a:solidFill>
                      <a:srgbClr val="9D5769">
                        <a:alpha val="10196"/>
                      </a:srgbClr>
                    </a:solidFill>
                  </a:tcPr>
                </a:tc>
                <a:tc>
                  <a:txBody>
                    <a:bodyPr/>
                    <a:lstStyle/>
                    <a:p>
                      <a:r>
                        <a:rPr lang="en-US" sz="900" dirty="0">
                          <a:solidFill>
                            <a:schemeClr val="tx1"/>
                          </a:solidFill>
                        </a:rPr>
                        <a:t>1. Introduce the new up with a preview the week before. Including the new Pop-ups for the  school year. </a:t>
                      </a:r>
                    </a:p>
                  </a:txBody>
                  <a:tcPr>
                    <a:solidFill>
                      <a:srgbClr val="9D5769">
                        <a:alpha val="10196"/>
                      </a:srgbClr>
                    </a:solidFill>
                  </a:tcPr>
                </a:tc>
                <a:extLst>
                  <a:ext uri="{0D108BD9-81ED-4DB2-BD59-A6C34878D82A}">
                    <a16:rowId xmlns:a16="http://schemas.microsoft.com/office/drawing/2014/main" val="10001"/>
                  </a:ext>
                </a:extLst>
              </a:tr>
              <a:tr h="843559">
                <a:tc>
                  <a:txBody>
                    <a:bodyPr/>
                    <a:lstStyle/>
                    <a:p>
                      <a:pPr algn="ctr"/>
                      <a:endParaRPr lang="en-US">
                        <a:solidFill>
                          <a:srgbClr val="9D5769"/>
                        </a:solidFill>
                      </a:endParaRPr>
                    </a:p>
                  </a:txBody>
                  <a:tcPr anchor="ctr">
                    <a:solidFill>
                      <a:srgbClr val="9D5769">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rPr>
                        <a:t>1. Develop after school snack program for student athletes and afterschool Programs  Nutrition and refueling station in the HS</a:t>
                      </a:r>
                      <a:endParaRPr lang="en-US" sz="900" dirty="0">
                        <a:solidFill>
                          <a:srgbClr val="7B6E66"/>
                        </a:solidFill>
                      </a:endParaRPr>
                    </a:p>
                  </a:txBody>
                  <a:tcPr>
                    <a:solidFill>
                      <a:srgbClr val="9D5769">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solidFill>
                        </a:rPr>
                        <a:t>1. Continue to build relationship with new Athletic department team to support after school snack programs and needs.  During the school year and into the summer months. Meeting the athletic department to strategically plan the menus.</a:t>
                      </a:r>
                    </a:p>
                  </a:txBody>
                  <a:tcPr>
                    <a:solidFill>
                      <a:srgbClr val="9D5769">
                        <a:alpha val="10196"/>
                      </a:srgbClr>
                    </a:solidFill>
                  </a:tcPr>
                </a:tc>
                <a:extLst>
                  <a:ext uri="{0D108BD9-81ED-4DB2-BD59-A6C34878D82A}">
                    <a16:rowId xmlns:a16="http://schemas.microsoft.com/office/drawing/2014/main" val="10002"/>
                  </a:ext>
                </a:extLst>
              </a:tr>
              <a:tr h="799705">
                <a:tc>
                  <a:txBody>
                    <a:bodyPr/>
                    <a:lstStyle/>
                    <a:p>
                      <a:pPr algn="ctr"/>
                      <a:r>
                        <a:rPr lang="en-US" b="1">
                          <a:solidFill>
                            <a:srgbClr val="9D5769"/>
                          </a:solidFill>
                        </a:rPr>
                        <a:t>FACILITIES</a:t>
                      </a:r>
                      <a:r>
                        <a:rPr lang="en-US" b="1" baseline="0">
                          <a:solidFill>
                            <a:srgbClr val="9D5769"/>
                          </a:solidFill>
                        </a:rPr>
                        <a:t> &amp; EQUIPMENT</a:t>
                      </a:r>
                      <a:r>
                        <a:rPr lang="en-US">
                          <a:solidFill>
                            <a:srgbClr val="9D5769"/>
                          </a:solidFill>
                        </a:rPr>
                        <a:t> </a:t>
                      </a:r>
                    </a:p>
                  </a:txBody>
                  <a:tcPr anchor="ctr">
                    <a:solidFill>
                      <a:srgbClr val="68BFB2">
                        <a:alpha val="10196"/>
                      </a:srgbClr>
                    </a:solidFill>
                  </a:tcPr>
                </a:tc>
                <a:tc>
                  <a:txBody>
                    <a:bodyPr/>
                    <a:lstStyle/>
                    <a:p>
                      <a:endParaRPr lang="en-US" sz="900">
                        <a:solidFill>
                          <a:schemeClr val="tx1"/>
                        </a:solidFill>
                      </a:endParaRPr>
                    </a:p>
                  </a:txBody>
                  <a:tcPr>
                    <a:solidFill>
                      <a:srgbClr val="68BFB2">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a:solidFill>
                          <a:schemeClr val="tx1"/>
                        </a:solidFill>
                      </a:endParaRPr>
                    </a:p>
                  </a:txBody>
                  <a:tcPr>
                    <a:solidFill>
                      <a:srgbClr val="68BFB2">
                        <a:alpha val="10196"/>
                      </a:srgbClr>
                    </a:solidFill>
                  </a:tcPr>
                </a:tc>
                <a:extLst>
                  <a:ext uri="{0D108BD9-81ED-4DB2-BD59-A6C34878D82A}">
                    <a16:rowId xmlns:a16="http://schemas.microsoft.com/office/drawing/2014/main" val="10004"/>
                  </a:ext>
                </a:extLst>
              </a:tr>
              <a:tr h="799705">
                <a:tc>
                  <a:txBody>
                    <a:bodyPr/>
                    <a:lstStyle/>
                    <a:p>
                      <a:pPr algn="ctr"/>
                      <a:endParaRPr lang="en-US">
                        <a:solidFill>
                          <a:srgbClr val="9D5769"/>
                        </a:solidFill>
                      </a:endParaRPr>
                    </a:p>
                  </a:txBody>
                  <a:tcPr anchor="ctr">
                    <a:solidFill>
                      <a:srgbClr val="68BFB2">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solidFill>
                        </a:rPr>
                        <a:t>1. Apply for NJ equipment grant </a:t>
                      </a:r>
                    </a:p>
                  </a:txBody>
                  <a:tcPr>
                    <a:solidFill>
                      <a:srgbClr val="68BFB2">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solidFill>
                        </a:rPr>
                        <a:t>1. Asses the needs of each school. Outlining the needs and replacement of any equipment. If needed apply for the Nj Equipment grant,</a:t>
                      </a:r>
                    </a:p>
                  </a:txBody>
                  <a:tcPr>
                    <a:solidFill>
                      <a:srgbClr val="68BFB2">
                        <a:alpha val="10196"/>
                      </a:srgbClr>
                    </a:solidFill>
                  </a:tcPr>
                </a:tc>
                <a:extLst>
                  <a:ext uri="{0D108BD9-81ED-4DB2-BD59-A6C34878D82A}">
                    <a16:rowId xmlns:a16="http://schemas.microsoft.com/office/drawing/2014/main" val="10006"/>
                  </a:ext>
                </a:extLst>
              </a:tr>
              <a:tr h="1041390">
                <a:tc>
                  <a:txBody>
                    <a:bodyPr/>
                    <a:lstStyle/>
                    <a:p>
                      <a:pPr algn="ctr"/>
                      <a:endParaRPr lang="en-US">
                        <a:solidFill>
                          <a:srgbClr val="9D5769"/>
                        </a:solidFill>
                      </a:endParaRPr>
                    </a:p>
                  </a:txBody>
                  <a:tcPr anchor="ctr">
                    <a:solidFill>
                      <a:srgbClr val="68BFB2">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solidFill>
                        </a:rPr>
                        <a:t>2. Upgrade POS system throughout the schools </a:t>
                      </a:r>
                    </a:p>
                  </a:txBody>
                  <a:tcPr>
                    <a:solidFill>
                      <a:srgbClr val="68BFB2">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rPr>
                        <a:t>2. Work with the district to replace POS terminals and systems in all schools. </a:t>
                      </a:r>
                    </a:p>
                  </a:txBody>
                  <a:tcPr>
                    <a:solidFill>
                      <a:srgbClr val="68BFB2">
                        <a:alpha val="10196"/>
                      </a:srgbClr>
                    </a:solidFill>
                  </a:tcPr>
                </a:tc>
                <a:extLst>
                  <a:ext uri="{0D108BD9-81ED-4DB2-BD59-A6C34878D82A}">
                    <a16:rowId xmlns:a16="http://schemas.microsoft.com/office/drawing/2014/main" val="10007"/>
                  </a:ext>
                </a:extLst>
              </a:tr>
            </a:tbl>
          </a:graphicData>
        </a:graphic>
      </p:graphicFrame>
      <p:sp>
        <p:nvSpPr>
          <p:cNvPr id="4" name="TextBox 3"/>
          <p:cNvSpPr txBox="1"/>
          <p:nvPr/>
        </p:nvSpPr>
        <p:spPr>
          <a:xfrm rot="16200000">
            <a:off x="-1647423" y="3342296"/>
            <a:ext cx="4804366" cy="369332"/>
          </a:xfrm>
          <a:prstGeom prst="rect">
            <a:avLst/>
          </a:prstGeom>
          <a:solidFill>
            <a:srgbClr val="9D5769"/>
          </a:solidFill>
        </p:spPr>
        <p:txBody>
          <a:bodyPr wrap="square" rtlCol="0">
            <a:spAutoFit/>
          </a:bodyPr>
          <a:lstStyle/>
          <a:p>
            <a:pPr algn="ctr"/>
            <a:r>
              <a:rPr lang="en-US" b="1">
                <a:solidFill>
                  <a:schemeClr val="bg1"/>
                </a:solidFill>
              </a:rPr>
              <a:t>FOOD</a:t>
            </a:r>
            <a:endParaRPr lang="en-US" b="1"/>
          </a:p>
        </p:txBody>
      </p:sp>
    </p:spTree>
    <p:extLst>
      <p:ext uri="{BB962C8B-B14F-4D97-AF65-F5344CB8AC3E}">
        <p14:creationId xmlns:p14="http://schemas.microsoft.com/office/powerpoint/2010/main" val="14578081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85526" y="436763"/>
            <a:ext cx="11278068" cy="116826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a:solidFill>
                  <a:srgbClr val="9D5769"/>
                </a:solidFill>
                <a:latin typeface="Times" pitchFamily="18" charset="0"/>
                <a:cs typeface="Times Bold"/>
              </a:rPr>
              <a:t>Strategic Plan</a:t>
            </a:r>
            <a:endParaRPr lang="en-US" sz="1600" kern="0">
              <a:solidFill>
                <a:srgbClr val="A29B89"/>
              </a:solidFill>
              <a:latin typeface="Times" pitchFamily="18" charset="0"/>
              <a:cs typeface="Times Bold"/>
              <a:sym typeface="Calibri"/>
            </a:endParaRPr>
          </a:p>
          <a:p>
            <a:pPr algn="l"/>
            <a:endParaRPr lang="en-US" sz="1600" u="sng" kern="0">
              <a:solidFill>
                <a:srgbClr val="A29B89"/>
              </a:solidFill>
              <a:latin typeface="Montserrat Light"/>
              <a:sym typeface="Calibri"/>
            </a:endParaRPr>
          </a:p>
          <a:p>
            <a:pPr algn="l"/>
            <a:endParaRPr lang="en-US"/>
          </a:p>
        </p:txBody>
      </p:sp>
      <p:graphicFrame>
        <p:nvGraphicFramePr>
          <p:cNvPr id="3" name="Table 2"/>
          <p:cNvGraphicFramePr>
            <a:graphicFrameLocks noGrp="1"/>
          </p:cNvGraphicFramePr>
          <p:nvPr>
            <p:extLst>
              <p:ext uri="{D42A27DB-BD31-4B8C-83A1-F6EECF244321}">
                <p14:modId xmlns:p14="http://schemas.microsoft.com/office/powerpoint/2010/main" val="3940606468"/>
              </p:ext>
            </p:extLst>
          </p:nvPr>
        </p:nvGraphicFramePr>
        <p:xfrm>
          <a:off x="954859" y="1124778"/>
          <a:ext cx="10662075" cy="5632493"/>
        </p:xfrm>
        <a:graphic>
          <a:graphicData uri="http://schemas.openxmlformats.org/drawingml/2006/table">
            <a:tbl>
              <a:tblPr firstRow="1" bandRow="1">
                <a:tableStyleId>{5C22544A-7EE6-4342-B048-85BDC9FD1C3A}</a:tableStyleId>
              </a:tblPr>
              <a:tblGrid>
                <a:gridCol w="2626166">
                  <a:extLst>
                    <a:ext uri="{9D8B030D-6E8A-4147-A177-3AD203B41FA5}">
                      <a16:colId xmlns:a16="http://schemas.microsoft.com/office/drawing/2014/main" val="20000"/>
                    </a:ext>
                  </a:extLst>
                </a:gridCol>
                <a:gridCol w="2981935">
                  <a:extLst>
                    <a:ext uri="{9D8B030D-6E8A-4147-A177-3AD203B41FA5}">
                      <a16:colId xmlns:a16="http://schemas.microsoft.com/office/drawing/2014/main" val="20001"/>
                    </a:ext>
                  </a:extLst>
                </a:gridCol>
                <a:gridCol w="5053974">
                  <a:extLst>
                    <a:ext uri="{9D8B030D-6E8A-4147-A177-3AD203B41FA5}">
                      <a16:colId xmlns:a16="http://schemas.microsoft.com/office/drawing/2014/main" val="20002"/>
                    </a:ext>
                  </a:extLst>
                </a:gridCol>
              </a:tblGrid>
              <a:tr h="545006">
                <a:tc>
                  <a:txBody>
                    <a:bodyPr/>
                    <a:lstStyle/>
                    <a:p>
                      <a:pPr algn="ctr"/>
                      <a:r>
                        <a:rPr lang="en-US" dirty="0"/>
                        <a:t>GOAL ALLIGNMENT</a:t>
                      </a:r>
                    </a:p>
                  </a:txBody>
                  <a:tcPr>
                    <a:solidFill>
                      <a:srgbClr val="C5B9A5"/>
                    </a:solidFill>
                  </a:tcPr>
                </a:tc>
                <a:tc>
                  <a:txBody>
                    <a:bodyPr/>
                    <a:lstStyle/>
                    <a:p>
                      <a:pPr algn="ctr"/>
                      <a:r>
                        <a:rPr lang="en-US" dirty="0"/>
                        <a:t>GOAL</a:t>
                      </a:r>
                    </a:p>
                  </a:txBody>
                  <a:tcPr>
                    <a:solidFill>
                      <a:srgbClr val="C5B9A5"/>
                    </a:solidFill>
                  </a:tcPr>
                </a:tc>
                <a:tc>
                  <a:txBody>
                    <a:bodyPr/>
                    <a:lstStyle/>
                    <a:p>
                      <a:pPr algn="ctr"/>
                      <a:r>
                        <a:rPr lang="en-US" dirty="0"/>
                        <a:t>STRATEGIES TO ACHIEVE THIS GOAL</a:t>
                      </a:r>
                    </a:p>
                  </a:txBody>
                  <a:tcPr>
                    <a:solidFill>
                      <a:srgbClr val="C5B9A5"/>
                    </a:solidFill>
                  </a:tcPr>
                </a:tc>
                <a:extLst>
                  <a:ext uri="{0D108BD9-81ED-4DB2-BD59-A6C34878D82A}">
                    <a16:rowId xmlns:a16="http://schemas.microsoft.com/office/drawing/2014/main" val="10000"/>
                  </a:ext>
                </a:extLst>
              </a:tr>
              <a:tr h="8376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7B6E66"/>
                          </a:solidFill>
                        </a:rPr>
                        <a:t>TECHNOLOGY</a:t>
                      </a:r>
                    </a:p>
                  </a:txBody>
                  <a:tcPr anchor="ctr">
                    <a:solidFill>
                      <a:srgbClr val="68BFB2">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a:solidFill>
                          <a:schemeClr val="tx1"/>
                        </a:solidFill>
                      </a:endParaRPr>
                    </a:p>
                  </a:txBody>
                  <a:tcPr>
                    <a:solidFill>
                      <a:srgbClr val="68BFB2">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a:solidFill>
                          <a:schemeClr val="tx1"/>
                        </a:solidFill>
                      </a:endParaRPr>
                    </a:p>
                  </a:txBody>
                  <a:tcPr>
                    <a:solidFill>
                      <a:srgbClr val="68BFB2">
                        <a:alpha val="10196"/>
                      </a:srgbClr>
                    </a:solidFill>
                  </a:tcPr>
                </a:tc>
                <a:extLst>
                  <a:ext uri="{0D108BD9-81ED-4DB2-BD59-A6C34878D82A}">
                    <a16:rowId xmlns:a16="http://schemas.microsoft.com/office/drawing/2014/main" val="10001"/>
                  </a:ext>
                </a:extLst>
              </a:tr>
              <a:tr h="8376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solidFill>
                          <a:srgbClr val="7B6E66"/>
                        </a:solidFill>
                      </a:endParaRPr>
                    </a:p>
                  </a:txBody>
                  <a:tcPr anchor="ctr">
                    <a:solidFill>
                      <a:srgbClr val="68BFB2">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rPr>
                        <a:t>1. Add full color copy machine and printer to support all marketing promotions and nutrition education print outs. </a:t>
                      </a:r>
                    </a:p>
                  </a:txBody>
                  <a:tcPr>
                    <a:solidFill>
                      <a:srgbClr val="68BFB2">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rPr>
                        <a:t>1. Collaborate with vendors and acquire proposals for client and Board review.</a:t>
                      </a:r>
                    </a:p>
                  </a:txBody>
                  <a:tcPr>
                    <a:solidFill>
                      <a:srgbClr val="68BFB2">
                        <a:alpha val="10196"/>
                      </a:srgbClr>
                    </a:solidFill>
                  </a:tcPr>
                </a:tc>
                <a:extLst>
                  <a:ext uri="{0D108BD9-81ED-4DB2-BD59-A6C34878D82A}">
                    <a16:rowId xmlns:a16="http://schemas.microsoft.com/office/drawing/2014/main" val="10003"/>
                  </a:ext>
                </a:extLst>
              </a:tr>
              <a:tr h="828128">
                <a:tc>
                  <a:txBody>
                    <a:bodyPr/>
                    <a:lstStyle/>
                    <a:p>
                      <a:pPr marL="0" marR="0" lvl="0" indent="0" algn="ctr" defTabSz="914400" rtl="0">
                        <a:lnSpc>
                          <a:spcPct val="100000"/>
                        </a:lnSpc>
                        <a:spcBef>
                          <a:spcPts val="0"/>
                        </a:spcBef>
                        <a:spcAft>
                          <a:spcPts val="0"/>
                        </a:spcAft>
                        <a:buClrTx/>
                        <a:buSzTx/>
                        <a:buFontTx/>
                        <a:buNone/>
                        <a:tabLst/>
                        <a:defRPr/>
                      </a:pPr>
                      <a:r>
                        <a:rPr lang="en-US" b="1" dirty="0">
                          <a:solidFill>
                            <a:srgbClr val="7B6E66"/>
                          </a:solidFill>
                        </a:rPr>
                        <a:t>COMMUNITY</a:t>
                      </a:r>
                      <a:endParaRPr lang="en-US" dirty="0">
                        <a:solidFill>
                          <a:srgbClr val="7B6E66"/>
                        </a:solidFill>
                      </a:endParaRPr>
                    </a:p>
                  </a:txBody>
                  <a:tcPr anchor="ctr">
                    <a:solidFill>
                      <a:srgbClr val="9D5769">
                        <a:alpha val="10196"/>
                      </a:srgbClr>
                    </a:solidFill>
                  </a:tcPr>
                </a:tc>
                <a:tc>
                  <a:txBody>
                    <a:bodyPr/>
                    <a:lstStyle/>
                    <a:p>
                      <a:pPr marL="0" marR="0" lvl="0" indent="0" algn="l" defTabSz="914400" rtl="0">
                        <a:lnSpc>
                          <a:spcPct val="100000"/>
                        </a:lnSpc>
                        <a:spcBef>
                          <a:spcPts val="0"/>
                        </a:spcBef>
                        <a:spcAft>
                          <a:spcPts val="0"/>
                        </a:spcAft>
                        <a:buClrTx/>
                        <a:buSzTx/>
                        <a:buFontTx/>
                        <a:buNone/>
                        <a:tabLst/>
                        <a:defRPr/>
                      </a:pPr>
                      <a:r>
                        <a:rPr lang="en-US" sz="900" dirty="0">
                          <a:solidFill>
                            <a:schemeClr val="tx1"/>
                          </a:solidFill>
                        </a:rPr>
                        <a:t>1. Continue </a:t>
                      </a:r>
                      <a:r>
                        <a:rPr lang="en-US" sz="900" u="none" strike="noStrike" dirty="0">
                          <a:effectLst/>
                        </a:rPr>
                        <a:t>Assisting coordinating open house and back to school events. </a:t>
                      </a:r>
                      <a:endParaRPr lang="en-US" sz="900" dirty="0">
                        <a:solidFill>
                          <a:schemeClr val="tx1"/>
                        </a:solidFill>
                      </a:endParaRPr>
                    </a:p>
                  </a:txBody>
                  <a:tcPr>
                    <a:solidFill>
                      <a:srgbClr val="9D5769">
                        <a:alpha val="10196"/>
                      </a:srgbClr>
                    </a:solidFill>
                  </a:tcPr>
                </a:tc>
                <a:tc>
                  <a:txBody>
                    <a:bodyPr/>
                    <a:lstStyle/>
                    <a:p>
                      <a:pPr marL="0" marR="0" lvl="0" indent="0" algn="l" defTabSz="914400" rtl="0">
                        <a:lnSpc>
                          <a:spcPct val="100000"/>
                        </a:lnSpc>
                        <a:spcBef>
                          <a:spcPts val="0"/>
                        </a:spcBef>
                        <a:spcAft>
                          <a:spcPts val="0"/>
                        </a:spcAft>
                        <a:buClrTx/>
                        <a:buSzTx/>
                        <a:buFontTx/>
                        <a:buNone/>
                        <a:tabLst/>
                        <a:defRPr/>
                      </a:pPr>
                      <a:r>
                        <a:rPr lang="en-US" sz="900" dirty="0">
                          <a:solidFill>
                            <a:schemeClr val="tx1"/>
                          </a:solidFill>
                        </a:rPr>
                        <a:t>1. </a:t>
                      </a:r>
                      <a:r>
                        <a:rPr lang="en-US" sz="900" u="none" strike="noStrike" dirty="0">
                          <a:effectLst/>
                        </a:rPr>
                        <a:t>Coordinate this through the principal of each school or the PTO of each school</a:t>
                      </a:r>
                      <a:endParaRPr lang="en-US" sz="900" dirty="0">
                        <a:solidFill>
                          <a:srgbClr val="7B6E66"/>
                        </a:solidFill>
                      </a:endParaRPr>
                    </a:p>
                    <a:p>
                      <a:pPr marL="0" marR="0" lvl="0" indent="0" algn="l" defTabSz="914400" rtl="0">
                        <a:lnSpc>
                          <a:spcPct val="100000"/>
                        </a:lnSpc>
                        <a:spcBef>
                          <a:spcPts val="0"/>
                        </a:spcBef>
                        <a:spcAft>
                          <a:spcPts val="0"/>
                        </a:spcAft>
                        <a:buClrTx/>
                        <a:buSzTx/>
                        <a:buFontTx/>
                        <a:buNone/>
                        <a:tabLst/>
                        <a:defRPr/>
                      </a:pPr>
                      <a:endParaRPr lang="en-US" sz="900">
                        <a:solidFill>
                          <a:schemeClr val="tx1"/>
                        </a:solidFill>
                      </a:endParaRPr>
                    </a:p>
                    <a:p>
                      <a:pPr marL="0" marR="0" lvl="0" indent="0" algn="l" defTabSz="914400" rtl="0">
                        <a:lnSpc>
                          <a:spcPct val="100000"/>
                        </a:lnSpc>
                        <a:spcBef>
                          <a:spcPts val="0"/>
                        </a:spcBef>
                        <a:spcAft>
                          <a:spcPts val="0"/>
                        </a:spcAft>
                        <a:buClrTx/>
                        <a:buSzTx/>
                        <a:buFontTx/>
                        <a:buNone/>
                        <a:tabLst/>
                        <a:defRPr/>
                      </a:pPr>
                      <a:endParaRPr lang="en-US" sz="900">
                        <a:solidFill>
                          <a:schemeClr val="tx1"/>
                        </a:solidFill>
                      </a:endParaRPr>
                    </a:p>
                  </a:txBody>
                  <a:tcPr>
                    <a:solidFill>
                      <a:srgbClr val="9D5769">
                        <a:alpha val="10196"/>
                      </a:srgbClr>
                    </a:solidFill>
                  </a:tcPr>
                </a:tc>
                <a:extLst>
                  <a:ext uri="{0D108BD9-81ED-4DB2-BD59-A6C34878D82A}">
                    <a16:rowId xmlns:a16="http://schemas.microsoft.com/office/drawing/2014/main" val="10004"/>
                  </a:ext>
                </a:extLst>
              </a:tr>
              <a:tr h="828128">
                <a:tc>
                  <a:txBody>
                    <a:bodyPr/>
                    <a:lstStyle/>
                    <a:p>
                      <a:pPr marL="0" lvl="0" indent="0" algn="ctr" defTabSz="914400">
                        <a:lnSpc>
                          <a:spcPct val="100000"/>
                        </a:lnSpc>
                        <a:spcBef>
                          <a:spcPts val="0"/>
                        </a:spcBef>
                        <a:spcAft>
                          <a:spcPts val="0"/>
                        </a:spcAft>
                        <a:buNone/>
                        <a:tabLst/>
                        <a:defRPr/>
                      </a:pPr>
                      <a:endParaRPr lang="en-US" b="1">
                        <a:solidFill>
                          <a:srgbClr val="7B6E66"/>
                        </a:solidFill>
                      </a:endParaRPr>
                    </a:p>
                  </a:txBody>
                  <a:tcPr anchor="ctr">
                    <a:solidFill>
                      <a:srgbClr val="9D5769">
                        <a:alpha val="10196"/>
                      </a:srgbClr>
                    </a:solidFill>
                  </a:tcPr>
                </a:tc>
                <a:tc>
                  <a:txBody>
                    <a:bodyPr/>
                    <a:lstStyle/>
                    <a:p>
                      <a:pPr marL="0" lvl="0" indent="0" algn="l">
                        <a:lnSpc>
                          <a:spcPct val="100000"/>
                        </a:lnSpc>
                        <a:spcBef>
                          <a:spcPts val="0"/>
                        </a:spcBef>
                        <a:spcAft>
                          <a:spcPts val="0"/>
                        </a:spcAft>
                        <a:buNone/>
                      </a:pPr>
                      <a:r>
                        <a:rPr lang="en-US" sz="900" u="none" strike="noStrike" dirty="0">
                          <a:effectLst/>
                        </a:rPr>
                        <a:t>2. Increase frequency of student feedback.</a:t>
                      </a:r>
                    </a:p>
                  </a:txBody>
                  <a:tcPr>
                    <a:solidFill>
                      <a:srgbClr val="9D5769">
                        <a:alpha val="10196"/>
                      </a:srgbClr>
                    </a:solidFill>
                  </a:tcPr>
                </a:tc>
                <a:tc>
                  <a:txBody>
                    <a:bodyPr/>
                    <a:lstStyle/>
                    <a:p>
                      <a:pPr marL="0" lvl="0" indent="0" algn="l">
                        <a:lnSpc>
                          <a:spcPct val="100000"/>
                        </a:lnSpc>
                        <a:spcBef>
                          <a:spcPts val="0"/>
                        </a:spcBef>
                        <a:spcAft>
                          <a:spcPts val="0"/>
                        </a:spcAft>
                        <a:buNone/>
                      </a:pPr>
                      <a:r>
                        <a:rPr lang="en-US" sz="900" dirty="0">
                          <a:solidFill>
                            <a:schemeClr val="tx1"/>
                          </a:solidFill>
                        </a:rPr>
                        <a:t>2. Monthly student advisory committee meeting.  Student surveys in Fall &amp; Spring.</a:t>
                      </a:r>
                    </a:p>
                  </a:txBody>
                  <a:tcPr>
                    <a:solidFill>
                      <a:srgbClr val="9D5769">
                        <a:alpha val="10196"/>
                      </a:srgbClr>
                    </a:solidFill>
                  </a:tcPr>
                </a:tc>
                <a:extLst>
                  <a:ext uri="{0D108BD9-81ED-4DB2-BD59-A6C34878D82A}">
                    <a16:rowId xmlns:a16="http://schemas.microsoft.com/office/drawing/2014/main" val="4098810644"/>
                  </a:ext>
                </a:extLst>
              </a:tr>
              <a:tr h="9181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7B6E66"/>
                          </a:solidFill>
                        </a:rPr>
                        <a:t>MARKETING</a:t>
                      </a:r>
                      <a:endParaRPr lang="en-US" dirty="0">
                        <a:solidFill>
                          <a:srgbClr val="7B6E66"/>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a:solidFill>
                          <a:srgbClr val="7B6E66"/>
                        </a:solidFill>
                      </a:endParaRPr>
                    </a:p>
                  </a:txBody>
                  <a:tcPr anchor="ctr">
                    <a:solidFill>
                      <a:srgbClr val="68BFB2">
                        <a:alpha val="10196"/>
                      </a:srgbClr>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900" dirty="0">
                          <a:solidFill>
                            <a:schemeClr val="tx1"/>
                          </a:solidFill>
                        </a:rPr>
                        <a:t>1. Add local vendors and entrepreneurs to marketing and promotion plan for upcoming school year. (Common Market)</a:t>
                      </a:r>
                    </a:p>
                    <a:p>
                      <a:endParaRPr lang="en-US" sz="900">
                        <a:solidFill>
                          <a:schemeClr val="tx1"/>
                        </a:solidFill>
                      </a:endParaRPr>
                    </a:p>
                  </a:txBody>
                  <a:tcPr>
                    <a:solidFill>
                      <a:srgbClr val="68BFB2">
                        <a:alpha val="10196"/>
                      </a:srgbClr>
                    </a:solidFill>
                  </a:tcPr>
                </a:tc>
                <a:tc>
                  <a: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900" dirty="0">
                          <a:solidFill>
                            <a:schemeClr val="tx1"/>
                          </a:solidFill>
                        </a:rPr>
                        <a:t>Reach out to community restaurant and food vendors to inquire and establish relationships and set calendar for next year. </a:t>
                      </a:r>
                    </a:p>
                  </a:txBody>
                  <a:tcPr>
                    <a:solidFill>
                      <a:srgbClr val="68BFB2">
                        <a:alpha val="10196"/>
                      </a:srgbClr>
                    </a:solidFill>
                  </a:tcPr>
                </a:tc>
                <a:extLst>
                  <a:ext uri="{0D108BD9-81ED-4DB2-BD59-A6C34878D82A}">
                    <a16:rowId xmlns:a16="http://schemas.microsoft.com/office/drawing/2014/main" val="10006"/>
                  </a:ext>
                </a:extLst>
              </a:tr>
              <a:tr h="8376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solidFill>
                          <a:srgbClr val="7B6E66"/>
                        </a:solidFill>
                      </a:endParaRPr>
                    </a:p>
                  </a:txBody>
                  <a:tcPr anchor="ctr">
                    <a:solidFill>
                      <a:srgbClr val="68BFB2">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rPr>
                        <a:t>2. Partner with local pizza vendor</a:t>
                      </a:r>
                    </a:p>
                  </a:txBody>
                  <a:tcPr>
                    <a:solidFill>
                      <a:srgbClr val="68BFB2">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rPr>
                        <a:t>2. Work with </a:t>
                      </a:r>
                      <a:r>
                        <a:rPr lang="en-US" sz="900" b="0" i="0" kern="1200" dirty="0">
                          <a:solidFill>
                            <a:schemeClr val="dk1"/>
                          </a:solidFill>
                          <a:effectLst/>
                          <a:latin typeface="+mn-lt"/>
                          <a:ea typeface="+mn-ea"/>
                          <a:cs typeface="+mn-cs"/>
                        </a:rPr>
                        <a:t>Passariellos Pizza, as a result of the student feedback.</a:t>
                      </a:r>
                      <a:endParaRPr lang="en-US" sz="9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a:solidFill>
                          <a:schemeClr val="tx1"/>
                        </a:solidFill>
                      </a:endParaRPr>
                    </a:p>
                  </a:txBody>
                  <a:tcPr>
                    <a:solidFill>
                      <a:srgbClr val="68BFB2">
                        <a:alpha val="10196"/>
                      </a:srgbClr>
                    </a:solidFill>
                  </a:tcPr>
                </a:tc>
                <a:extLst>
                  <a:ext uri="{0D108BD9-81ED-4DB2-BD59-A6C34878D82A}">
                    <a16:rowId xmlns:a16="http://schemas.microsoft.com/office/drawing/2014/main" val="10007"/>
                  </a:ext>
                </a:extLst>
              </a:tr>
            </a:tbl>
          </a:graphicData>
        </a:graphic>
      </p:graphicFrame>
      <p:sp>
        <p:nvSpPr>
          <p:cNvPr id="4" name="TextBox 3"/>
          <p:cNvSpPr txBox="1"/>
          <p:nvPr/>
        </p:nvSpPr>
        <p:spPr>
          <a:xfrm rot="16200000">
            <a:off x="-1647423" y="3342296"/>
            <a:ext cx="4804366" cy="369332"/>
          </a:xfrm>
          <a:prstGeom prst="rect">
            <a:avLst/>
          </a:prstGeom>
          <a:solidFill>
            <a:srgbClr val="C5B9A5"/>
          </a:solidFill>
        </p:spPr>
        <p:txBody>
          <a:bodyPr wrap="square" rtlCol="0">
            <a:spAutoFit/>
          </a:bodyPr>
          <a:lstStyle/>
          <a:p>
            <a:pPr algn="ctr"/>
            <a:r>
              <a:rPr lang="en-US" b="1">
                <a:solidFill>
                  <a:schemeClr val="bg1"/>
                </a:solidFill>
              </a:rPr>
              <a:t>COMMUNICATION</a:t>
            </a:r>
            <a:endParaRPr lang="en-US" b="1"/>
          </a:p>
        </p:txBody>
      </p:sp>
    </p:spTree>
    <p:extLst>
      <p:ext uri="{BB962C8B-B14F-4D97-AF65-F5344CB8AC3E}">
        <p14:creationId xmlns:p14="http://schemas.microsoft.com/office/powerpoint/2010/main" val="13492238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882869" y="3396575"/>
            <a:ext cx="11309131" cy="78920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a:solidFill>
                  <a:srgbClr val="68BFB2"/>
                </a:solidFill>
                <a:latin typeface="Times" pitchFamily="18" charset="0"/>
                <a:cs typeface="Times Bold"/>
              </a:rPr>
              <a:t>THANK YOU!</a:t>
            </a:r>
          </a:p>
        </p:txBody>
      </p:sp>
      <p:sp>
        <p:nvSpPr>
          <p:cNvPr id="5" name="Subtitle 2"/>
          <p:cNvSpPr txBox="1">
            <a:spLocks/>
          </p:cNvSpPr>
          <p:nvPr/>
        </p:nvSpPr>
        <p:spPr>
          <a:xfrm>
            <a:off x="882868" y="3420386"/>
            <a:ext cx="11304798" cy="16557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3200">
              <a:solidFill>
                <a:srgbClr val="C5B9A5"/>
              </a:solidFill>
            </a:endParaRPr>
          </a:p>
        </p:txBody>
      </p:sp>
      <p:sp>
        <p:nvSpPr>
          <p:cNvPr id="2" name="Rectangle 1"/>
          <p:cNvSpPr/>
          <p:nvPr/>
        </p:nvSpPr>
        <p:spPr>
          <a:xfrm>
            <a:off x="3129279" y="2362837"/>
            <a:ext cx="7464213" cy="788036"/>
          </a:xfrm>
          <a:prstGeom prst="rect">
            <a:avLst/>
          </a:prstGeom>
        </p:spPr>
        <p:txBody>
          <a:bodyPr wrap="square">
            <a:spAutoFit/>
          </a:bodyPr>
          <a:lstStyle/>
          <a:p>
            <a:pPr algn="ctr">
              <a:lnSpc>
                <a:spcPts val="1800"/>
              </a:lnSpc>
            </a:pPr>
            <a:r>
              <a:rPr lang="en-US" kern="1400">
                <a:solidFill>
                  <a:srgbClr val="7B6E66"/>
                </a:solidFill>
              </a:rPr>
              <a:t>Whitsons is proud to be part of your community and we are committed to providing a child nutrition program that is in alignment with your school and community’s goals.</a:t>
            </a:r>
          </a:p>
        </p:txBody>
      </p:sp>
    </p:spTree>
    <p:extLst>
      <p:ext uri="{BB962C8B-B14F-4D97-AF65-F5344CB8AC3E}">
        <p14:creationId xmlns:p14="http://schemas.microsoft.com/office/powerpoint/2010/main" val="19032302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2b22f8f1-bbda-4543-b783-8cb0d5ae559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1A32ACB0073BD448C61371993DE0B72" ma:contentTypeVersion="15" ma:contentTypeDescription="Create a new document." ma:contentTypeScope="" ma:versionID="537f7de61759eb7f827837972bbd967a">
  <xsd:schema xmlns:xsd="http://www.w3.org/2001/XMLSchema" xmlns:xs="http://www.w3.org/2001/XMLSchema" xmlns:p="http://schemas.microsoft.com/office/2006/metadata/properties" xmlns:ns3="2b22f8f1-bbda-4543-b783-8cb0d5ae559c" xmlns:ns4="e6fdeccb-ec62-450b-bf47-031844c157f8" targetNamespace="http://schemas.microsoft.com/office/2006/metadata/properties" ma:root="true" ma:fieldsID="df811332bb9866c63033e8a399ae9c34" ns3:_="" ns4:_="">
    <xsd:import namespace="2b22f8f1-bbda-4543-b783-8cb0d5ae559c"/>
    <xsd:import namespace="e6fdeccb-ec62-450b-bf47-031844c157f8"/>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_activity" minOccurs="0"/>
                <xsd:element ref="ns3:MediaServiceObjectDetectorVersions"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DateTaken" minOccurs="0"/>
                <xsd:element ref="ns3:MediaServiceLocation"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22f8f1-bbda-4543-b783-8cb0d5ae55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_activity" ma:index="11" nillable="true" ma:displayName="_activity" ma:hidden="true" ma:internalName="_activity">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6fdeccb-ec62-450b-bf47-031844c157f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8CD078-504A-45F0-ACBD-8984E1B4124A}">
  <ds:schemaRefs>
    <ds:schemaRef ds:uri="http://schemas.microsoft.com/office/2006/documentManagement/types"/>
    <ds:schemaRef ds:uri="http://purl.org/dc/terms/"/>
    <ds:schemaRef ds:uri="http://schemas.microsoft.com/office/2006/metadata/properties"/>
    <ds:schemaRef ds:uri="http://purl.org/dc/dcmitype/"/>
    <ds:schemaRef ds:uri="http://www.w3.org/XML/1998/namespace"/>
    <ds:schemaRef ds:uri="e6fdeccb-ec62-450b-bf47-031844c157f8"/>
    <ds:schemaRef ds:uri="http://purl.org/dc/elements/1.1/"/>
    <ds:schemaRef ds:uri="http://schemas.microsoft.com/office/infopath/2007/PartnerControls"/>
    <ds:schemaRef ds:uri="http://schemas.openxmlformats.org/package/2006/metadata/core-properties"/>
    <ds:schemaRef ds:uri="2b22f8f1-bbda-4543-b783-8cb0d5ae559c"/>
  </ds:schemaRefs>
</ds:datastoreItem>
</file>

<file path=customXml/itemProps2.xml><?xml version="1.0" encoding="utf-8"?>
<ds:datastoreItem xmlns:ds="http://schemas.openxmlformats.org/officeDocument/2006/customXml" ds:itemID="{DE7242EA-E021-436F-A7FA-67DB6CE72EC4}">
  <ds:schemaRefs>
    <ds:schemaRef ds:uri="http://schemas.microsoft.com/sharepoint/v3/contenttype/forms"/>
  </ds:schemaRefs>
</ds:datastoreItem>
</file>

<file path=customXml/itemProps3.xml><?xml version="1.0" encoding="utf-8"?>
<ds:datastoreItem xmlns:ds="http://schemas.openxmlformats.org/officeDocument/2006/customXml" ds:itemID="{DFF63B62-C489-44A1-8697-94965E0A445A}">
  <ds:schemaRefs>
    <ds:schemaRef ds:uri="2b22f8f1-bbda-4543-b783-8cb0d5ae559c"/>
    <ds:schemaRef ds:uri="e6fdeccb-ec62-450b-bf47-031844c157f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1656</Words>
  <Application>Microsoft Office PowerPoint</Application>
  <PresentationFormat>Widescreen</PresentationFormat>
  <Paragraphs>194</Paragraphs>
  <Slides>27</Slides>
  <Notes>21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Dittrich</dc:creator>
  <cp:lastModifiedBy>Haddon Township School District - Shannon Loschiavo</cp:lastModifiedBy>
  <cp:revision>34</cp:revision>
  <cp:lastPrinted>2018-11-20T18:06:31Z</cp:lastPrinted>
  <dcterms:created xsi:type="dcterms:W3CDTF">2017-06-01T20:17:11Z</dcterms:created>
  <dcterms:modified xsi:type="dcterms:W3CDTF">2024-08-13T22:34:50Z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0x010100D1A32ACB0073BD448C61371993DE0B72</vt:lpwstr>
  </property>
</Properties>
</file>