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Pacifico"/>
      <p:regular r:id="rId10"/>
    </p:embeddedFont>
    <p:embeddedFont>
      <p:font typeface="Oswald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swald-regular.fntdata"/><Relationship Id="rId10" Type="http://schemas.openxmlformats.org/officeDocument/2006/relationships/font" Target="fonts/Pacifico-regular.fntdata"/><Relationship Id="rId12" Type="http://schemas.openxmlformats.org/officeDocument/2006/relationships/font" Target="fonts/Oswa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50dfd856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50dfd856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43f058ad3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43f058ad3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3aa48d88a6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3aa48d88a6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document/d/1xOQNBSxauU33Tnf2zfCSlJnNrCBX05xc-QOmhLTbVU4/edit?usp=sharing" TargetMode="External"/><Relationship Id="rId4" Type="http://schemas.openxmlformats.org/officeDocument/2006/relationships/hyperlink" Target="https://docs.google.com/document/d/1CfKzCsz9T_WhHZonBanIJvRhMPfEM4e7StGle10u89E/edit?usp=sharing" TargetMode="External"/><Relationship Id="rId5" Type="http://schemas.openxmlformats.org/officeDocument/2006/relationships/hyperlink" Target="https://docs.google.com/document/d/1rfg-8BzbG2GSDCIn6A90SIPgXYLjuQ3Cynj9eJcBycg/edit?usp=shari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519150"/>
            <a:ext cx="90138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8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What is Title I?</a:t>
            </a:r>
            <a:endParaRPr sz="3866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22">
                <a:latin typeface="Georgia"/>
                <a:ea typeface="Georgia"/>
                <a:cs typeface="Georgia"/>
                <a:sym typeface="Georgia"/>
              </a:rPr>
              <a:t>2025-26</a:t>
            </a:r>
            <a:endParaRPr sz="4422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2200" y="3130575"/>
            <a:ext cx="4419600" cy="15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0" y="3039325"/>
            <a:ext cx="9243300" cy="225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The federal Elementary and Secondary Education Act (ESEA) (1965)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The country’s national education law 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➢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Demonstrates longstanding commitment to equal opportunity for all students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Title I is the part of this law that addresses the funding of programs and services for students {based on economic need}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Any school that is above the district average for free and reduced lunch is entitled to Title I funding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In HTSD, Van Sciver, Jennings, RMS, and HTHS are projected to be eligible for services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Participation &amp; Open Communication is encouraged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➢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Back to School Night, Parent-Teacher Conferences, PTA Meetings &amp; Events, Newsletters &amp; Emails, School Internet Presence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Parent Involvement Policy {2415.04}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➢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Convene Annual Meeting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➢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Offer additional meetings at convenient times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➢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Involve parents/guardians in planning &amp; review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➢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Provide participating families with timely information on program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➢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Act as two-communication vessel for parents/guardians to district, Board of Education, etc.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4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468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1888275" y="382125"/>
            <a:ext cx="5194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What is Title I?</a:t>
            </a:r>
            <a:endParaRPr b="1" sz="280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ctrTitle"/>
          </p:nvPr>
        </p:nvSpPr>
        <p:spPr>
          <a:xfrm>
            <a:off x="92025" y="3581875"/>
            <a:ext cx="9243300" cy="225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sz="27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Parent-School Compact</a:t>
            </a: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~The HTSD and the parents/guardians will share the responsibility for improved student academic achievement &amp; develop a partnership that will help children achieve New Jersey’s high educational standards.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b="1" lang="en" sz="1200">
                <a:latin typeface="Georgia"/>
                <a:ea typeface="Georgia"/>
                <a:cs typeface="Georgia"/>
                <a:sym typeface="Georgia"/>
              </a:rPr>
              <a:t>Educators</a:t>
            </a: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~Will hold high expectations &amp; belief that each child will learn by showing respect for child and family, 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provide safe and supportive environment, promote quality learning, work with and encourage parent participation, 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and report on each child’s progress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b="1" lang="en" sz="1200">
                <a:latin typeface="Georgia"/>
                <a:ea typeface="Georgia"/>
                <a:cs typeface="Georgia"/>
                <a:sym typeface="Georgia"/>
              </a:rPr>
              <a:t>Parents/Guardians</a:t>
            </a: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~Will ensure timely attendance, show respect and support for children, teachers, and school, 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communicate regularly with teachers, provide a home environment that encourages learning, communicate with 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             their children about school activities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b="1" lang="en" sz="1200">
                <a:latin typeface="Georgia"/>
                <a:ea typeface="Georgia"/>
                <a:cs typeface="Georgia"/>
                <a:sym typeface="Georgia"/>
              </a:rPr>
              <a:t>Students</a:t>
            </a: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~Will come to school prepared to learn, attend school </a:t>
            </a: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regularly</a:t>
            </a: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 and on time, obey school rules, and show 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respect for themselves and the school community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Georgia"/>
                <a:ea typeface="Georgia"/>
                <a:cs typeface="Georgia"/>
                <a:sym typeface="Georgia"/>
              </a:rPr>
              <a:t>Anticipated Title I Programs {2025-26}</a:t>
            </a:r>
            <a:endParaRPr b="1"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Pull-Out and In-Class Support {ELL, Language Arts, etc.}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Assessments {Benchmarks, Language Arts}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Additional Instruction {e.g. </a:t>
            </a: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after school</a:t>
            </a: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 instruction, tutoring, etc.}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Georgia"/>
              <a:buChar char="❖"/>
            </a:pPr>
            <a:r>
              <a:rPr lang="en" sz="1200">
                <a:latin typeface="Georgia"/>
                <a:ea typeface="Georgia"/>
                <a:cs typeface="Georgia"/>
                <a:sym typeface="Georgia"/>
              </a:rPr>
              <a:t>Parental Ongoing Communication {Conferences, Progress Reports, Teacher Communication, Parent/Guardian Requests}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Georgia"/>
                <a:ea typeface="Georgia"/>
                <a:cs typeface="Georgia"/>
                <a:sym typeface="Georgia"/>
              </a:rPr>
              <a:t>Additional Information</a:t>
            </a:r>
            <a:endParaRPr b="1" sz="1200"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200"/>
              <a:buFont typeface="Georgia"/>
              <a:buChar char="❖"/>
            </a:pPr>
            <a:r>
              <a:rPr lang="en" sz="1200" u="sng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Parents’ Right to Know</a:t>
            </a:r>
            <a:endParaRPr sz="120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200"/>
              <a:buFont typeface="Georgia"/>
              <a:buChar char="❖"/>
            </a:pPr>
            <a:r>
              <a:rPr lang="en" sz="1200" u="sng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District Level Involvement</a:t>
            </a:r>
            <a:endParaRPr sz="120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468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1812075" y="58275"/>
            <a:ext cx="580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Title I~Student, Parent, &amp; Staff Participation</a:t>
            </a:r>
            <a:endParaRPr b="1" sz="180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5710525" y="2510125"/>
            <a:ext cx="246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6"/>
          <p:cNvSpPr txBox="1"/>
          <p:nvPr/>
        </p:nvSpPr>
        <p:spPr>
          <a:xfrm>
            <a:off x="5786725" y="2748975"/>
            <a:ext cx="231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6"/>
          <p:cNvSpPr txBox="1"/>
          <p:nvPr/>
        </p:nvSpPr>
        <p:spPr>
          <a:xfrm>
            <a:off x="1652350" y="302425"/>
            <a:ext cx="5955600" cy="3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As a community, we believe that students, families, and school staff share the responsibility for student achievement. Please provide us with feedback to help us continue to improve. Additional </a:t>
            </a: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information</a:t>
            </a: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can be found on the district website. </a:t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Thank you for being our partners in learning!</a:t>
            </a:r>
            <a:endParaRPr sz="22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2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2200" y="3130575"/>
            <a:ext cx="4419600" cy="15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