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8"/>
  </p:notesMasterIdLst>
  <p:sldIdLst>
    <p:sldId id="256" r:id="rId2"/>
    <p:sldId id="269" r:id="rId3"/>
    <p:sldId id="270" r:id="rId4"/>
    <p:sldId id="288" r:id="rId5"/>
    <p:sldId id="271" r:id="rId6"/>
    <p:sldId id="301" r:id="rId7"/>
    <p:sldId id="303" r:id="rId8"/>
    <p:sldId id="289" r:id="rId9"/>
    <p:sldId id="292" r:id="rId10"/>
    <p:sldId id="272" r:id="rId11"/>
    <p:sldId id="291" r:id="rId12"/>
    <p:sldId id="274" r:id="rId13"/>
    <p:sldId id="275" r:id="rId14"/>
    <p:sldId id="276" r:id="rId15"/>
    <p:sldId id="277" r:id="rId16"/>
    <p:sldId id="280" r:id="rId17"/>
    <p:sldId id="294" r:id="rId18"/>
    <p:sldId id="302" r:id="rId19"/>
    <p:sldId id="296" r:id="rId20"/>
    <p:sldId id="300" r:id="rId21"/>
    <p:sldId id="298" r:id="rId22"/>
    <p:sldId id="304" r:id="rId23"/>
    <p:sldId id="284" r:id="rId24"/>
    <p:sldId id="285" r:id="rId25"/>
    <p:sldId id="286" r:id="rId26"/>
    <p:sldId id="287" r:id="rId2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gi7wSFAy4sPXe1Syjm0yiEHkW2R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28"/>
    <p:restoredTop sz="94696"/>
  </p:normalViewPr>
  <p:slideViewPr>
    <p:cSldViewPr snapToGrid="0">
      <p:cViewPr varScale="1">
        <p:scale>
          <a:sx n="151" d="100"/>
          <a:sy n="151" d="100"/>
        </p:scale>
        <p:origin x="1328" y="16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070244-B4DB-4874-AE92-C05615CFB858}"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2C14FF89-68C1-435F-944C-38C518721B70}">
      <dgm:prSet/>
      <dgm:spPr/>
      <dgm:t>
        <a:bodyPr/>
        <a:lstStyle/>
        <a:p>
          <a:endParaRPr lang="en-US" dirty="0"/>
        </a:p>
      </dgm:t>
    </dgm:pt>
    <dgm:pt modelId="{A45D388D-51DA-4E67-B44B-09CE6A9C1C60}" type="parTrans" cxnId="{D7B12388-9F59-43C5-B72C-FB3835EC3636}">
      <dgm:prSet/>
      <dgm:spPr/>
      <dgm:t>
        <a:bodyPr/>
        <a:lstStyle/>
        <a:p>
          <a:endParaRPr lang="en-US"/>
        </a:p>
      </dgm:t>
    </dgm:pt>
    <dgm:pt modelId="{5D0C11CC-2498-4663-95A1-4A5E45DC1FD5}" type="sibTrans" cxnId="{D7B12388-9F59-43C5-B72C-FB3835EC3636}">
      <dgm:prSet/>
      <dgm:spPr/>
      <dgm:t>
        <a:bodyPr/>
        <a:lstStyle/>
        <a:p>
          <a:endParaRPr lang="en-US"/>
        </a:p>
      </dgm:t>
    </dgm:pt>
    <dgm:pt modelId="{2A8CC182-E46C-BF4E-8FE1-43628A0E31A9}" type="pres">
      <dgm:prSet presAssocID="{61070244-B4DB-4874-AE92-C05615CFB858}" presName="vert0" presStyleCnt="0">
        <dgm:presLayoutVars>
          <dgm:dir/>
          <dgm:animOne val="branch"/>
          <dgm:animLvl val="lvl"/>
        </dgm:presLayoutVars>
      </dgm:prSet>
      <dgm:spPr/>
    </dgm:pt>
    <dgm:pt modelId="{51548BBE-FFB9-0A40-BF64-EB497D27B3EB}" type="pres">
      <dgm:prSet presAssocID="{2C14FF89-68C1-435F-944C-38C518721B70}" presName="thickLine" presStyleLbl="alignNode1" presStyleIdx="0" presStyleCnt="1"/>
      <dgm:spPr/>
    </dgm:pt>
    <dgm:pt modelId="{31B383E7-A44B-974A-9B81-4E02D8D5D950}" type="pres">
      <dgm:prSet presAssocID="{2C14FF89-68C1-435F-944C-38C518721B70}" presName="horz1" presStyleCnt="0"/>
      <dgm:spPr/>
    </dgm:pt>
    <dgm:pt modelId="{96730191-A0D5-824A-95D5-1BC6C568DAC8}" type="pres">
      <dgm:prSet presAssocID="{2C14FF89-68C1-435F-944C-38C518721B70}" presName="tx1" presStyleLbl="revTx" presStyleIdx="0" presStyleCnt="1" custFlipHor="1" custScaleX="23638"/>
      <dgm:spPr/>
    </dgm:pt>
    <dgm:pt modelId="{6605259F-159B-DE4B-A3D2-719125973D0A}" type="pres">
      <dgm:prSet presAssocID="{2C14FF89-68C1-435F-944C-38C518721B70}" presName="vert1" presStyleCnt="0"/>
      <dgm:spPr/>
    </dgm:pt>
  </dgm:ptLst>
  <dgm:cxnLst>
    <dgm:cxn modelId="{D7B12388-9F59-43C5-B72C-FB3835EC3636}" srcId="{61070244-B4DB-4874-AE92-C05615CFB858}" destId="{2C14FF89-68C1-435F-944C-38C518721B70}" srcOrd="0" destOrd="0" parTransId="{A45D388D-51DA-4E67-B44B-09CE6A9C1C60}" sibTransId="{5D0C11CC-2498-4663-95A1-4A5E45DC1FD5}"/>
    <dgm:cxn modelId="{5C4058B2-AAB6-DF48-BA4C-CED72CE04B8A}" type="presOf" srcId="{2C14FF89-68C1-435F-944C-38C518721B70}" destId="{96730191-A0D5-824A-95D5-1BC6C568DAC8}" srcOrd="0" destOrd="0" presId="urn:microsoft.com/office/officeart/2008/layout/LinedList"/>
    <dgm:cxn modelId="{3136C4B5-3600-7B4E-B18A-37E0181C91CF}" type="presOf" srcId="{61070244-B4DB-4874-AE92-C05615CFB858}" destId="{2A8CC182-E46C-BF4E-8FE1-43628A0E31A9}" srcOrd="0" destOrd="0" presId="urn:microsoft.com/office/officeart/2008/layout/LinedList"/>
    <dgm:cxn modelId="{9AA50CF2-2891-F04B-8ECA-C5597C0C48C9}" type="presParOf" srcId="{2A8CC182-E46C-BF4E-8FE1-43628A0E31A9}" destId="{51548BBE-FFB9-0A40-BF64-EB497D27B3EB}" srcOrd="0" destOrd="0" presId="urn:microsoft.com/office/officeart/2008/layout/LinedList"/>
    <dgm:cxn modelId="{9144D3B4-D7BF-F440-914F-CA34692C6623}" type="presParOf" srcId="{2A8CC182-E46C-BF4E-8FE1-43628A0E31A9}" destId="{31B383E7-A44B-974A-9B81-4E02D8D5D950}" srcOrd="1" destOrd="0" presId="urn:microsoft.com/office/officeart/2008/layout/LinedList"/>
    <dgm:cxn modelId="{4B9A2937-6BF2-F348-8D96-9C8D725C8DD1}" type="presParOf" srcId="{31B383E7-A44B-974A-9B81-4E02D8D5D950}" destId="{96730191-A0D5-824A-95D5-1BC6C568DAC8}" srcOrd="0" destOrd="0" presId="urn:microsoft.com/office/officeart/2008/layout/LinedList"/>
    <dgm:cxn modelId="{FB2EFAD7-84E8-4D46-B3A1-62930BB18B35}" type="presParOf" srcId="{31B383E7-A44B-974A-9B81-4E02D8D5D950}" destId="{6605259F-159B-DE4B-A3D2-719125973D0A}" srcOrd="1" destOrd="0" presId="urn:microsoft.com/office/officeart/2008/layout/LinedList"/>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548BBE-FFB9-0A40-BF64-EB497D27B3EB}">
      <dsp:nvSpPr>
        <dsp:cNvPr id="0" name=""/>
        <dsp:cNvSpPr/>
      </dsp:nvSpPr>
      <dsp:spPr>
        <a:xfrm>
          <a:off x="0" y="0"/>
          <a:ext cx="9353234"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730191-A0D5-824A-95D5-1BC6C568DAC8}">
      <dsp:nvSpPr>
        <dsp:cNvPr id="0" name=""/>
        <dsp:cNvSpPr/>
      </dsp:nvSpPr>
      <dsp:spPr>
        <a:xfrm flipH="1">
          <a:off x="0" y="0"/>
          <a:ext cx="2210917" cy="49665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7650" tIns="247650" rIns="247650" bIns="247650" numCol="1" spcCol="1270" anchor="t" anchorCtr="0">
          <a:noAutofit/>
        </a:bodyPr>
        <a:lstStyle/>
        <a:p>
          <a:pPr marL="0" lvl="0" indent="0" algn="l" defTabSz="2889250">
            <a:lnSpc>
              <a:spcPct val="90000"/>
            </a:lnSpc>
            <a:spcBef>
              <a:spcPct val="0"/>
            </a:spcBef>
            <a:spcAft>
              <a:spcPct val="35000"/>
            </a:spcAft>
            <a:buNone/>
          </a:pPr>
          <a:endParaRPr lang="en-US" sz="6500" kern="1200" dirty="0"/>
        </a:p>
      </dsp:txBody>
      <dsp:txXfrm>
        <a:off x="0" y="0"/>
        <a:ext cx="2210917" cy="496658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9695144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 name="Google Shape;68;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1" i="1" dirty="0">
                <a:latin typeface="Arial"/>
                <a:ea typeface="Arial"/>
                <a:cs typeface="Arial"/>
                <a:sym typeface="Arial"/>
              </a:rPr>
              <a:t>NOTE:</a:t>
            </a:r>
            <a:endParaRPr dirty="0"/>
          </a:p>
          <a:p>
            <a:pPr marL="0" lvl="0" indent="0" algn="l" rtl="0">
              <a:lnSpc>
                <a:spcPct val="100000"/>
              </a:lnSpc>
              <a:spcBef>
                <a:spcPts val="0"/>
              </a:spcBef>
              <a:spcAft>
                <a:spcPts val="0"/>
              </a:spcAft>
              <a:buSzPts val="1400"/>
              <a:buNone/>
            </a:pPr>
            <a:r>
              <a:rPr lang="en-US" i="1" dirty="0">
                <a:latin typeface="Arial"/>
                <a:ea typeface="Arial"/>
                <a:cs typeface="Arial"/>
                <a:sym typeface="Arial"/>
              </a:rPr>
              <a:t>To change the  image on this slide, select the picture and delete it. Then click the Pictures icon in the placeholder to insert your own image.</a:t>
            </a:r>
            <a:endParaRPr dirty="0"/>
          </a:p>
        </p:txBody>
      </p:sp>
      <p:sp>
        <p:nvSpPr>
          <p:cNvPr id="69" name="Google Shape;69;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dirty="0"/>
          </a:p>
        </p:txBody>
      </p:sp>
      <p:sp>
        <p:nvSpPr>
          <p:cNvPr id="298" name="Google Shape;29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dirty="0"/>
          </a:p>
        </p:txBody>
      </p:sp>
      <p:sp>
        <p:nvSpPr>
          <p:cNvPr id="298" name="Google Shape;29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dirty="0"/>
          </a:p>
        </p:txBody>
      </p:sp>
    </p:spTree>
    <p:extLst>
      <p:ext uri="{BB962C8B-B14F-4D97-AF65-F5344CB8AC3E}">
        <p14:creationId xmlns:p14="http://schemas.microsoft.com/office/powerpoint/2010/main" val="3288739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4" name="Google Shape;34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with Picture">
  <p:cSld name="Title Slide with Picture">
    <p:spTree>
      <p:nvGrpSpPr>
        <p:cNvPr id="1" name="Shape 18"/>
        <p:cNvGrpSpPr/>
        <p:nvPr/>
      </p:nvGrpSpPr>
      <p:grpSpPr>
        <a:xfrm>
          <a:off x="0" y="0"/>
          <a:ext cx="0" cy="0"/>
          <a:chOff x="0" y="0"/>
          <a:chExt cx="0" cy="0"/>
        </a:xfrm>
      </p:grpSpPr>
      <p:sp>
        <p:nvSpPr>
          <p:cNvPr id="19" name="Google Shape;19;p23"/>
          <p:cNvSpPr txBox="1">
            <a:spLocks noGrp="1"/>
          </p:cNvSpPr>
          <p:nvPr>
            <p:ph type="ctrTitle"/>
          </p:nvPr>
        </p:nvSpPr>
        <p:spPr>
          <a:xfrm>
            <a:off x="1104900" y="2292094"/>
            <a:ext cx="5734050" cy="2219691"/>
          </a:xfrm>
          <a:prstGeom prst="rect">
            <a:avLst/>
          </a:prstGeom>
          <a:noFill/>
          <a:ln>
            <a:noFill/>
          </a:ln>
        </p:spPr>
        <p:txBody>
          <a:bodyPr spcFirstLastPara="1" wrap="square" lIns="0" tIns="45700" rIns="0" bIns="45700" anchor="ctr" anchorCtr="0">
            <a:normAutofit/>
          </a:bodyPr>
          <a:lstStyle>
            <a:lvl1pPr lvl="0" algn="l">
              <a:lnSpc>
                <a:spcPct val="90000"/>
              </a:lnSpc>
              <a:spcBef>
                <a:spcPts val="0"/>
              </a:spcBef>
              <a:spcAft>
                <a:spcPts val="0"/>
              </a:spcAft>
              <a:buClr>
                <a:schemeClr val="dk1"/>
              </a:buClr>
              <a:buSzPts val="4400"/>
              <a:buFont typeface="Arial"/>
              <a:buNone/>
              <a:defRPr sz="44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3"/>
          <p:cNvSpPr txBox="1">
            <a:spLocks noGrp="1"/>
          </p:cNvSpPr>
          <p:nvPr>
            <p:ph type="subTitle" idx="1"/>
          </p:nvPr>
        </p:nvSpPr>
        <p:spPr>
          <a:xfrm>
            <a:off x="1104900" y="4511784"/>
            <a:ext cx="5734050" cy="955565"/>
          </a:xfrm>
          <a:prstGeom prst="rect">
            <a:avLst/>
          </a:prstGeom>
          <a:noFill/>
          <a:ln>
            <a:noFill/>
          </a:ln>
        </p:spPr>
        <p:txBody>
          <a:bodyPr spcFirstLastPara="1" wrap="square" lIns="0" tIns="45700" rIns="0" bIns="45700" anchor="t" anchorCtr="0">
            <a:normAutofit/>
          </a:bodyPr>
          <a:lstStyle>
            <a:lvl1pPr lvl="0" algn="l">
              <a:lnSpc>
                <a:spcPct val="90000"/>
              </a:lnSpc>
              <a:spcBef>
                <a:spcPts val="0"/>
              </a:spcBef>
              <a:spcAft>
                <a:spcPts val="0"/>
              </a:spcAft>
              <a:buClr>
                <a:schemeClr val="dk1"/>
              </a:buClr>
              <a:buSzPts val="1800"/>
              <a:buNone/>
              <a:defRPr sz="1800"/>
            </a:lvl1pPr>
            <a:lvl2pPr lvl="1" algn="ctr">
              <a:lnSpc>
                <a:spcPct val="90000"/>
              </a:lnSpc>
              <a:spcBef>
                <a:spcPts val="600"/>
              </a:spcBef>
              <a:spcAft>
                <a:spcPts val="0"/>
              </a:spcAft>
              <a:buClr>
                <a:schemeClr val="dk1"/>
              </a:buClr>
              <a:buSzPts val="2000"/>
              <a:buNone/>
              <a:defRPr sz="2000"/>
            </a:lvl2pPr>
            <a:lvl3pPr lvl="2" algn="ctr">
              <a:lnSpc>
                <a:spcPct val="90000"/>
              </a:lnSpc>
              <a:spcBef>
                <a:spcPts val="600"/>
              </a:spcBef>
              <a:spcAft>
                <a:spcPts val="0"/>
              </a:spcAft>
              <a:buClr>
                <a:schemeClr val="dk1"/>
              </a:buClr>
              <a:buSzPts val="1800"/>
              <a:buNone/>
              <a:defRPr sz="1800"/>
            </a:lvl3pPr>
            <a:lvl4pPr lvl="3" algn="ctr">
              <a:lnSpc>
                <a:spcPct val="90000"/>
              </a:lnSpc>
              <a:spcBef>
                <a:spcPts val="600"/>
              </a:spcBef>
              <a:spcAft>
                <a:spcPts val="0"/>
              </a:spcAft>
              <a:buClr>
                <a:schemeClr val="dk1"/>
              </a:buClr>
              <a:buSzPts val="1600"/>
              <a:buNone/>
              <a:defRPr sz="1600"/>
            </a:lvl4pPr>
            <a:lvl5pPr lvl="4" algn="ctr">
              <a:lnSpc>
                <a:spcPct val="90000"/>
              </a:lnSpc>
              <a:spcBef>
                <a:spcPts val="6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1" name="Google Shape;21;p23" descr="An empty placeholder to add an image. Click on the placeholder and select the image that you wish to add."/>
          <p:cNvSpPr>
            <a:spLocks noGrp="1"/>
          </p:cNvSpPr>
          <p:nvPr>
            <p:ph type="pic" idx="2"/>
          </p:nvPr>
        </p:nvSpPr>
        <p:spPr>
          <a:xfrm>
            <a:off x="6981063" y="1310656"/>
            <a:ext cx="5210937" cy="4208604"/>
          </a:xfrm>
          <a:prstGeom prst="rect">
            <a:avLst/>
          </a:prstGeom>
          <a:solidFill>
            <a:srgbClr val="DED9D6"/>
          </a:solidFill>
          <a:ln>
            <a:noFill/>
          </a:ln>
        </p:spPr>
      </p:sp>
      <p:sp>
        <p:nvSpPr>
          <p:cNvPr id="22" name="Google Shape;22;p23"/>
          <p:cNvSpPr/>
          <p:nvPr/>
        </p:nvSpPr>
        <p:spPr>
          <a:xfrm>
            <a:off x="0" y="0"/>
            <a:ext cx="12192000" cy="107987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grpSp>
        <p:nvGrpSpPr>
          <p:cNvPr id="23" name="Google Shape;23;p23"/>
          <p:cNvGrpSpPr/>
          <p:nvPr/>
        </p:nvGrpSpPr>
        <p:grpSpPr>
          <a:xfrm>
            <a:off x="0" y="1143000"/>
            <a:ext cx="12192000" cy="63125"/>
            <a:chOff x="507492" y="1501519"/>
            <a:chExt cx="8129016" cy="63125"/>
          </a:xfrm>
        </p:grpSpPr>
        <p:cxnSp>
          <p:nvCxnSpPr>
            <p:cNvPr id="24" name="Google Shape;24;p23"/>
            <p:cNvCxnSpPr/>
            <p:nvPr/>
          </p:nvCxnSpPr>
          <p:spPr>
            <a:xfrm>
              <a:off x="507492" y="1564644"/>
              <a:ext cx="8129016" cy="0"/>
            </a:xfrm>
            <a:prstGeom prst="straightConnector1">
              <a:avLst/>
            </a:prstGeom>
            <a:noFill/>
            <a:ln w="38100" cap="flat" cmpd="sng">
              <a:solidFill>
                <a:schemeClr val="dk1"/>
              </a:solidFill>
              <a:prstDash val="solid"/>
              <a:miter lim="800000"/>
              <a:headEnd type="none" w="sm" len="sm"/>
              <a:tailEnd type="none" w="sm" len="sm"/>
            </a:ln>
          </p:spPr>
        </p:cxnSp>
        <p:cxnSp>
          <p:nvCxnSpPr>
            <p:cNvPr id="25" name="Google Shape;25;p23"/>
            <p:cNvCxnSpPr/>
            <p:nvPr/>
          </p:nvCxnSpPr>
          <p:spPr>
            <a:xfrm>
              <a:off x="507492" y="1501519"/>
              <a:ext cx="8129016" cy="0"/>
            </a:xfrm>
            <a:prstGeom prst="straightConnector1">
              <a:avLst/>
            </a:prstGeom>
            <a:noFill/>
            <a:ln w="12700" cap="flat" cmpd="sng">
              <a:solidFill>
                <a:schemeClr val="dk1"/>
              </a:solidFill>
              <a:prstDash val="solid"/>
              <a:miter lim="800000"/>
              <a:headEnd type="none" w="sm" len="sm"/>
              <a:tailEnd type="none" w="sm" len="sm"/>
            </a:ln>
          </p:spPr>
        </p:cxnSp>
      </p:grpSp>
      <p:pic>
        <p:nvPicPr>
          <p:cNvPr id="26" name="Google Shape;26;p23"/>
          <p:cNvPicPr preferRelativeResize="0"/>
          <p:nvPr/>
        </p:nvPicPr>
        <p:blipFill rotWithShape="1">
          <a:blip r:embed="rId2">
            <a:alphaModFix/>
          </a:blip>
          <a:srcRect/>
          <a:stretch/>
        </p:blipFill>
        <p:spPr>
          <a:xfrm>
            <a:off x="1325880" y="0"/>
            <a:ext cx="1747524" cy="2292094"/>
          </a:xfrm>
          <a:prstGeom prst="rect">
            <a:avLst/>
          </a:prstGeom>
          <a:noFill/>
          <a:ln>
            <a:noFill/>
          </a:ln>
        </p:spPr>
      </p:pic>
      <p:grpSp>
        <p:nvGrpSpPr>
          <p:cNvPr id="27" name="Google Shape;27;p23"/>
          <p:cNvGrpSpPr/>
          <p:nvPr/>
        </p:nvGrpSpPr>
        <p:grpSpPr>
          <a:xfrm rot="10800000">
            <a:off x="1" y="5645510"/>
            <a:ext cx="12192000" cy="63125"/>
            <a:chOff x="507492" y="1501519"/>
            <a:chExt cx="8129016" cy="63125"/>
          </a:xfrm>
        </p:grpSpPr>
        <p:cxnSp>
          <p:nvCxnSpPr>
            <p:cNvPr id="28" name="Google Shape;28;p23"/>
            <p:cNvCxnSpPr/>
            <p:nvPr/>
          </p:nvCxnSpPr>
          <p:spPr>
            <a:xfrm>
              <a:off x="507492" y="1564644"/>
              <a:ext cx="8129016" cy="0"/>
            </a:xfrm>
            <a:prstGeom prst="straightConnector1">
              <a:avLst/>
            </a:prstGeom>
            <a:noFill/>
            <a:ln w="38100" cap="flat" cmpd="sng">
              <a:solidFill>
                <a:schemeClr val="dk1"/>
              </a:solidFill>
              <a:prstDash val="solid"/>
              <a:miter lim="800000"/>
              <a:headEnd type="none" w="sm" len="sm"/>
              <a:tailEnd type="none" w="sm" len="sm"/>
            </a:ln>
          </p:spPr>
        </p:cxnSp>
        <p:cxnSp>
          <p:nvCxnSpPr>
            <p:cNvPr id="29" name="Google Shape;29;p23"/>
            <p:cNvCxnSpPr/>
            <p:nvPr/>
          </p:nvCxnSpPr>
          <p:spPr>
            <a:xfrm>
              <a:off x="507492" y="1501519"/>
              <a:ext cx="8129016" cy="0"/>
            </a:xfrm>
            <a:prstGeom prst="straightConnector1">
              <a:avLst/>
            </a:prstGeom>
            <a:noFill/>
            <a:ln w="12700" cap="flat" cmpd="sng">
              <a:solidFill>
                <a:schemeClr val="dk1"/>
              </a:solidFill>
              <a:prstDash val="solid"/>
              <a:miter lim="800000"/>
              <a:headEnd type="none" w="sm" len="sm"/>
              <a:tailEnd type="none" w="sm" len="sm"/>
            </a:ln>
          </p:spPr>
        </p:cxnSp>
      </p:grpSp>
      <p:sp>
        <p:nvSpPr>
          <p:cNvPr id="30" name="Google Shape;30;p23"/>
          <p:cNvSpPr/>
          <p:nvPr/>
        </p:nvSpPr>
        <p:spPr>
          <a:xfrm>
            <a:off x="0" y="5778124"/>
            <a:ext cx="12192000" cy="107987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
        <p:cNvGrpSpPr/>
        <p:nvPr/>
      </p:nvGrpSpPr>
      <p:grpSpPr>
        <a:xfrm>
          <a:off x="0" y="0"/>
          <a:ext cx="0" cy="0"/>
          <a:chOff x="0" y="0"/>
          <a:chExt cx="0" cy="0"/>
        </a:xfrm>
      </p:grpSpPr>
      <p:sp>
        <p:nvSpPr>
          <p:cNvPr id="32" name="Google Shape;32;p6"/>
          <p:cNvSpPr txBox="1">
            <a:spLocks noGrp="1"/>
          </p:cNvSpPr>
          <p:nvPr>
            <p:ph type="title"/>
          </p:nvPr>
        </p:nvSpPr>
        <p:spPr>
          <a:xfrm>
            <a:off x="1104900" y="76200"/>
            <a:ext cx="9980682" cy="1096962"/>
          </a:xfrm>
          <a:prstGeom prst="rect">
            <a:avLst/>
          </a:prstGeom>
          <a:noFill/>
          <a:ln>
            <a:noFill/>
          </a:ln>
        </p:spPr>
        <p:txBody>
          <a:bodyPr spcFirstLastPara="1" wrap="square" lIns="0" tIns="45700" rIns="0" bIns="45700" anchor="b"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6"/>
          <p:cNvSpPr txBox="1">
            <a:spLocks noGrp="1"/>
          </p:cNvSpPr>
          <p:nvPr>
            <p:ph type="body" idx="1"/>
          </p:nvPr>
        </p:nvSpPr>
        <p:spPr>
          <a:xfrm>
            <a:off x="1104900" y="1600200"/>
            <a:ext cx="9982200" cy="45720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600"/>
              </a:spcBef>
              <a:spcAft>
                <a:spcPts val="0"/>
              </a:spcAft>
              <a:buClr>
                <a:schemeClr val="dk1"/>
              </a:buClr>
              <a:buSzPts val="1800"/>
              <a:buChar char="▪"/>
              <a:defRPr/>
            </a:lvl2pPr>
            <a:lvl3pPr marL="1371600" lvl="2" indent="-342900" algn="l">
              <a:lnSpc>
                <a:spcPct val="90000"/>
              </a:lnSpc>
              <a:spcBef>
                <a:spcPts val="600"/>
              </a:spcBef>
              <a:spcAft>
                <a:spcPts val="0"/>
              </a:spcAft>
              <a:buClr>
                <a:schemeClr val="dk1"/>
              </a:buClr>
              <a:buSzPts val="1800"/>
              <a:buChar char="▪"/>
              <a:defRPr/>
            </a:lvl3pPr>
            <a:lvl4pPr marL="1828800" lvl="3" indent="-342900" algn="l">
              <a:lnSpc>
                <a:spcPct val="90000"/>
              </a:lnSpc>
              <a:spcBef>
                <a:spcPts val="600"/>
              </a:spcBef>
              <a:spcAft>
                <a:spcPts val="0"/>
              </a:spcAft>
              <a:buClr>
                <a:schemeClr val="dk1"/>
              </a:buClr>
              <a:buSzPts val="1800"/>
              <a:buChar char="▪"/>
              <a:defRPr/>
            </a:lvl4pPr>
            <a:lvl5pPr marL="2286000" lvl="4" indent="-342900" algn="l">
              <a:lnSpc>
                <a:spcPct val="90000"/>
              </a:lnSpc>
              <a:spcBef>
                <a:spcPts val="6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6"/>
          <p:cNvSpPr txBox="1">
            <a:spLocks noGrp="1"/>
          </p:cNvSpPr>
          <p:nvPr>
            <p:ph type="dt" idx="10"/>
          </p:nvPr>
        </p:nvSpPr>
        <p:spPr>
          <a:xfrm>
            <a:off x="1104899" y="6356351"/>
            <a:ext cx="1829559" cy="365125"/>
          </a:xfrm>
          <a:prstGeom prst="rect">
            <a:avLst/>
          </a:prstGeom>
          <a:noFill/>
          <a:ln>
            <a:noFill/>
          </a:ln>
        </p:spPr>
        <p:txBody>
          <a:bodyPr spcFirstLastPara="1" wrap="square" lIns="0" tIns="45700" rIns="0"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6"/>
          <p:cNvSpPr txBox="1">
            <a:spLocks noGrp="1"/>
          </p:cNvSpPr>
          <p:nvPr>
            <p:ph type="ftr" idx="11"/>
          </p:nvPr>
        </p:nvSpPr>
        <p:spPr>
          <a:xfrm>
            <a:off x="2934459" y="6356350"/>
            <a:ext cx="6323082" cy="365126"/>
          </a:xfrm>
          <a:prstGeom prst="rect">
            <a:avLst/>
          </a:prstGeom>
          <a:noFill/>
          <a:ln>
            <a:noFill/>
          </a:ln>
        </p:spPr>
        <p:txBody>
          <a:bodyPr spcFirstLastPara="1" wrap="square" lIns="0" tIns="45700" rIns="0"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6"/>
          <p:cNvSpPr txBox="1">
            <a:spLocks noGrp="1"/>
          </p:cNvSpPr>
          <p:nvPr>
            <p:ph type="sldNum" idx="12"/>
          </p:nvPr>
        </p:nvSpPr>
        <p:spPr>
          <a:xfrm>
            <a:off x="9256782" y="6356351"/>
            <a:ext cx="1828800" cy="365125"/>
          </a:xfrm>
          <a:prstGeom prst="rect">
            <a:avLst/>
          </a:prstGeom>
          <a:noFill/>
          <a:ln>
            <a:noFill/>
          </a:ln>
        </p:spPr>
        <p:txBody>
          <a:bodyPr spcFirstLastPara="1" wrap="square" lIns="0" tIns="45700" rIns="0"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0"/>
        <p:cNvGrpSpPr/>
        <p:nvPr/>
      </p:nvGrpSpPr>
      <p:grpSpPr>
        <a:xfrm>
          <a:off x="0" y="0"/>
          <a:ext cx="0" cy="0"/>
          <a:chOff x="0" y="0"/>
          <a:chExt cx="0" cy="0"/>
        </a:xfrm>
      </p:grpSpPr>
      <p:sp>
        <p:nvSpPr>
          <p:cNvPr id="51" name="Google Shape;51;p29"/>
          <p:cNvSpPr txBox="1">
            <a:spLocks noGrp="1"/>
          </p:cNvSpPr>
          <p:nvPr>
            <p:ph type="title"/>
          </p:nvPr>
        </p:nvSpPr>
        <p:spPr>
          <a:xfrm>
            <a:off x="1104900" y="76200"/>
            <a:ext cx="9980682" cy="1096962"/>
          </a:xfrm>
          <a:prstGeom prst="rect">
            <a:avLst/>
          </a:prstGeom>
          <a:noFill/>
          <a:ln>
            <a:noFill/>
          </a:ln>
        </p:spPr>
        <p:txBody>
          <a:bodyPr spcFirstLastPara="1" wrap="square" lIns="0" tIns="45700" rIns="0" bIns="45700" anchor="b"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9"/>
          <p:cNvSpPr txBox="1">
            <a:spLocks noGrp="1"/>
          </p:cNvSpPr>
          <p:nvPr>
            <p:ph type="body" idx="1"/>
          </p:nvPr>
        </p:nvSpPr>
        <p:spPr>
          <a:xfrm>
            <a:off x="1104900" y="1600200"/>
            <a:ext cx="4914900" cy="4571999"/>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600"/>
              </a:spcBef>
              <a:spcAft>
                <a:spcPts val="0"/>
              </a:spcAft>
              <a:buClr>
                <a:schemeClr val="dk1"/>
              </a:buClr>
              <a:buSzPts val="1800"/>
              <a:buChar char="▪"/>
              <a:defRPr/>
            </a:lvl2pPr>
            <a:lvl3pPr marL="1371600" lvl="2" indent="-342900" algn="l">
              <a:lnSpc>
                <a:spcPct val="90000"/>
              </a:lnSpc>
              <a:spcBef>
                <a:spcPts val="600"/>
              </a:spcBef>
              <a:spcAft>
                <a:spcPts val="0"/>
              </a:spcAft>
              <a:buClr>
                <a:schemeClr val="dk1"/>
              </a:buClr>
              <a:buSzPts val="1800"/>
              <a:buChar char="▪"/>
              <a:defRPr/>
            </a:lvl3pPr>
            <a:lvl4pPr marL="1828800" lvl="3" indent="-342900" algn="l">
              <a:lnSpc>
                <a:spcPct val="90000"/>
              </a:lnSpc>
              <a:spcBef>
                <a:spcPts val="600"/>
              </a:spcBef>
              <a:spcAft>
                <a:spcPts val="0"/>
              </a:spcAft>
              <a:buClr>
                <a:schemeClr val="dk1"/>
              </a:buClr>
              <a:buSzPts val="1800"/>
              <a:buChar char="▪"/>
              <a:defRPr/>
            </a:lvl4pPr>
            <a:lvl5pPr marL="2286000" lvl="4" indent="-317500" algn="l">
              <a:lnSpc>
                <a:spcPct val="90000"/>
              </a:lnSpc>
              <a:spcBef>
                <a:spcPts val="600"/>
              </a:spcBef>
              <a:spcAft>
                <a:spcPts val="0"/>
              </a:spcAft>
              <a:buClr>
                <a:schemeClr val="dk1"/>
              </a:buClr>
              <a:buSzPts val="1400"/>
              <a:buChar char="▪"/>
              <a:defRPr/>
            </a:lvl5pPr>
            <a:lvl6pPr marL="2743200" lvl="5" indent="-317500" algn="l">
              <a:lnSpc>
                <a:spcPct val="90000"/>
              </a:lnSpc>
              <a:spcBef>
                <a:spcPts val="500"/>
              </a:spcBef>
              <a:spcAft>
                <a:spcPts val="0"/>
              </a:spcAft>
              <a:buClr>
                <a:schemeClr val="dk1"/>
              </a:buClr>
              <a:buSzPts val="1400"/>
              <a:buChar char="▪"/>
              <a:defRPr/>
            </a:lvl6pPr>
            <a:lvl7pPr marL="3200400" lvl="6" indent="-317500" algn="l">
              <a:lnSpc>
                <a:spcPct val="90000"/>
              </a:lnSpc>
              <a:spcBef>
                <a:spcPts val="500"/>
              </a:spcBef>
              <a:spcAft>
                <a:spcPts val="0"/>
              </a:spcAft>
              <a:buClr>
                <a:schemeClr val="dk1"/>
              </a:buClr>
              <a:buSzPts val="1400"/>
              <a:buChar char="▪"/>
              <a:defRPr/>
            </a:lvl7pPr>
            <a:lvl8pPr marL="3657600" lvl="7" indent="-317500" algn="l">
              <a:lnSpc>
                <a:spcPct val="90000"/>
              </a:lnSpc>
              <a:spcBef>
                <a:spcPts val="500"/>
              </a:spcBef>
              <a:spcAft>
                <a:spcPts val="0"/>
              </a:spcAft>
              <a:buClr>
                <a:schemeClr val="dk1"/>
              </a:buClr>
              <a:buSzPts val="1400"/>
              <a:buChar char="▪"/>
              <a:defRPr/>
            </a:lvl8pPr>
            <a:lvl9pPr marL="4114800" lvl="8" indent="-317500" algn="l">
              <a:lnSpc>
                <a:spcPct val="90000"/>
              </a:lnSpc>
              <a:spcBef>
                <a:spcPts val="500"/>
              </a:spcBef>
              <a:spcAft>
                <a:spcPts val="0"/>
              </a:spcAft>
              <a:buClr>
                <a:schemeClr val="dk1"/>
              </a:buClr>
              <a:buSzPts val="1400"/>
              <a:buChar char="▪"/>
              <a:defRPr/>
            </a:lvl9pPr>
          </a:lstStyle>
          <a:p>
            <a:endParaRPr/>
          </a:p>
        </p:txBody>
      </p:sp>
      <p:sp>
        <p:nvSpPr>
          <p:cNvPr id="53" name="Google Shape;53;p29"/>
          <p:cNvSpPr txBox="1">
            <a:spLocks noGrp="1"/>
          </p:cNvSpPr>
          <p:nvPr>
            <p:ph type="body" idx="2"/>
          </p:nvPr>
        </p:nvSpPr>
        <p:spPr>
          <a:xfrm>
            <a:off x="6172200" y="1600200"/>
            <a:ext cx="4914900" cy="4571999"/>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600"/>
              </a:spcBef>
              <a:spcAft>
                <a:spcPts val="0"/>
              </a:spcAft>
              <a:buClr>
                <a:schemeClr val="dk1"/>
              </a:buClr>
              <a:buSzPts val="1800"/>
              <a:buChar char="▪"/>
              <a:defRPr/>
            </a:lvl2pPr>
            <a:lvl3pPr marL="1371600" lvl="2" indent="-342900" algn="l">
              <a:lnSpc>
                <a:spcPct val="90000"/>
              </a:lnSpc>
              <a:spcBef>
                <a:spcPts val="600"/>
              </a:spcBef>
              <a:spcAft>
                <a:spcPts val="0"/>
              </a:spcAft>
              <a:buClr>
                <a:schemeClr val="dk1"/>
              </a:buClr>
              <a:buSzPts val="1800"/>
              <a:buChar char="▪"/>
              <a:defRPr/>
            </a:lvl3pPr>
            <a:lvl4pPr marL="1828800" lvl="3" indent="-342900" algn="l">
              <a:lnSpc>
                <a:spcPct val="90000"/>
              </a:lnSpc>
              <a:spcBef>
                <a:spcPts val="600"/>
              </a:spcBef>
              <a:spcAft>
                <a:spcPts val="0"/>
              </a:spcAft>
              <a:buClr>
                <a:schemeClr val="dk1"/>
              </a:buClr>
              <a:buSzPts val="1800"/>
              <a:buChar char="▪"/>
              <a:defRPr/>
            </a:lvl4pPr>
            <a:lvl5pPr marL="2286000" lvl="4" indent="-317500" algn="l">
              <a:lnSpc>
                <a:spcPct val="90000"/>
              </a:lnSpc>
              <a:spcBef>
                <a:spcPts val="600"/>
              </a:spcBef>
              <a:spcAft>
                <a:spcPts val="0"/>
              </a:spcAft>
              <a:buClr>
                <a:schemeClr val="dk1"/>
              </a:buClr>
              <a:buSzPts val="1400"/>
              <a:buChar char="▪"/>
              <a:defRPr/>
            </a:lvl5pPr>
            <a:lvl6pPr marL="2743200" lvl="5" indent="-317500" algn="l">
              <a:lnSpc>
                <a:spcPct val="90000"/>
              </a:lnSpc>
              <a:spcBef>
                <a:spcPts val="500"/>
              </a:spcBef>
              <a:spcAft>
                <a:spcPts val="0"/>
              </a:spcAft>
              <a:buClr>
                <a:schemeClr val="dk1"/>
              </a:buClr>
              <a:buSzPts val="1400"/>
              <a:buChar char="▪"/>
              <a:defRPr/>
            </a:lvl6pPr>
            <a:lvl7pPr marL="3200400" lvl="6" indent="-317500" algn="l">
              <a:lnSpc>
                <a:spcPct val="90000"/>
              </a:lnSpc>
              <a:spcBef>
                <a:spcPts val="500"/>
              </a:spcBef>
              <a:spcAft>
                <a:spcPts val="0"/>
              </a:spcAft>
              <a:buClr>
                <a:schemeClr val="dk1"/>
              </a:buClr>
              <a:buSzPts val="1400"/>
              <a:buChar char="▪"/>
              <a:defRPr/>
            </a:lvl7pPr>
            <a:lvl8pPr marL="3657600" lvl="7" indent="-317500" algn="l">
              <a:lnSpc>
                <a:spcPct val="90000"/>
              </a:lnSpc>
              <a:spcBef>
                <a:spcPts val="500"/>
              </a:spcBef>
              <a:spcAft>
                <a:spcPts val="0"/>
              </a:spcAft>
              <a:buClr>
                <a:schemeClr val="dk1"/>
              </a:buClr>
              <a:buSzPts val="14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4" name="Google Shape;54;p29"/>
          <p:cNvSpPr txBox="1">
            <a:spLocks noGrp="1"/>
          </p:cNvSpPr>
          <p:nvPr>
            <p:ph type="dt" idx="10"/>
          </p:nvPr>
        </p:nvSpPr>
        <p:spPr>
          <a:xfrm>
            <a:off x="1104899" y="6356351"/>
            <a:ext cx="1829559" cy="365125"/>
          </a:xfrm>
          <a:prstGeom prst="rect">
            <a:avLst/>
          </a:prstGeom>
          <a:noFill/>
          <a:ln>
            <a:noFill/>
          </a:ln>
        </p:spPr>
        <p:txBody>
          <a:bodyPr spcFirstLastPara="1" wrap="square" lIns="0" tIns="45700" rIns="0"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9"/>
          <p:cNvSpPr txBox="1">
            <a:spLocks noGrp="1"/>
          </p:cNvSpPr>
          <p:nvPr>
            <p:ph type="ftr" idx="11"/>
          </p:nvPr>
        </p:nvSpPr>
        <p:spPr>
          <a:xfrm>
            <a:off x="2934459" y="6356350"/>
            <a:ext cx="6323082" cy="365126"/>
          </a:xfrm>
          <a:prstGeom prst="rect">
            <a:avLst/>
          </a:prstGeom>
          <a:noFill/>
          <a:ln>
            <a:noFill/>
          </a:ln>
        </p:spPr>
        <p:txBody>
          <a:bodyPr spcFirstLastPara="1" wrap="square" lIns="0" tIns="45700" rIns="0"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9"/>
          <p:cNvSpPr txBox="1">
            <a:spLocks noGrp="1"/>
          </p:cNvSpPr>
          <p:nvPr>
            <p:ph type="sldNum" idx="12"/>
          </p:nvPr>
        </p:nvSpPr>
        <p:spPr>
          <a:xfrm>
            <a:off x="9256782" y="6356351"/>
            <a:ext cx="1828800" cy="365125"/>
          </a:xfrm>
          <a:prstGeom prst="rect">
            <a:avLst/>
          </a:prstGeom>
          <a:noFill/>
          <a:ln>
            <a:noFill/>
          </a:ln>
        </p:spPr>
        <p:txBody>
          <a:bodyPr spcFirstLastPara="1" wrap="square" lIns="0" tIns="45700" rIns="0"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57"/>
        <p:cNvGrpSpPr/>
        <p:nvPr/>
      </p:nvGrpSpPr>
      <p:grpSpPr>
        <a:xfrm>
          <a:off x="0" y="0"/>
          <a:ext cx="0" cy="0"/>
          <a:chOff x="0" y="0"/>
          <a:chExt cx="0" cy="0"/>
        </a:xfrm>
      </p:grpSpPr>
      <p:sp>
        <p:nvSpPr>
          <p:cNvPr id="58" name="Google Shape;58;p34"/>
          <p:cNvSpPr txBox="1">
            <a:spLocks noGrp="1"/>
          </p:cNvSpPr>
          <p:nvPr>
            <p:ph type="title"/>
          </p:nvPr>
        </p:nvSpPr>
        <p:spPr>
          <a:xfrm rot="5400000">
            <a:off x="7323931" y="2413794"/>
            <a:ext cx="5811838" cy="1714500"/>
          </a:xfrm>
          <a:prstGeom prst="rect">
            <a:avLst/>
          </a:prstGeom>
          <a:noFill/>
          <a:ln>
            <a:noFill/>
          </a:ln>
        </p:spPr>
        <p:txBody>
          <a:bodyPr spcFirstLastPara="1" wrap="square" lIns="0" tIns="45700" rIns="0" bIns="45700" anchor="b"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4"/>
          <p:cNvSpPr txBox="1">
            <a:spLocks noGrp="1"/>
          </p:cNvSpPr>
          <p:nvPr>
            <p:ph type="body" idx="1"/>
          </p:nvPr>
        </p:nvSpPr>
        <p:spPr>
          <a:xfrm rot="5400000">
            <a:off x="2248429" y="-778404"/>
            <a:ext cx="5811838" cy="8098896"/>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800"/>
              </a:spcBef>
              <a:spcAft>
                <a:spcPts val="0"/>
              </a:spcAft>
              <a:buClr>
                <a:schemeClr val="dk1"/>
              </a:buClr>
              <a:buSzPts val="1800"/>
              <a:buChar char="▪"/>
              <a:defRPr/>
            </a:lvl1pPr>
            <a:lvl2pPr marL="914400" lvl="1" indent="-342900" algn="l">
              <a:lnSpc>
                <a:spcPct val="90000"/>
              </a:lnSpc>
              <a:spcBef>
                <a:spcPts val="600"/>
              </a:spcBef>
              <a:spcAft>
                <a:spcPts val="0"/>
              </a:spcAft>
              <a:buClr>
                <a:schemeClr val="dk1"/>
              </a:buClr>
              <a:buSzPts val="1800"/>
              <a:buChar char="▪"/>
              <a:defRPr/>
            </a:lvl2pPr>
            <a:lvl3pPr marL="1371600" lvl="2" indent="-342900" algn="l">
              <a:lnSpc>
                <a:spcPct val="90000"/>
              </a:lnSpc>
              <a:spcBef>
                <a:spcPts val="600"/>
              </a:spcBef>
              <a:spcAft>
                <a:spcPts val="0"/>
              </a:spcAft>
              <a:buClr>
                <a:schemeClr val="dk1"/>
              </a:buClr>
              <a:buSzPts val="1800"/>
              <a:buChar char="▪"/>
              <a:defRPr/>
            </a:lvl3pPr>
            <a:lvl4pPr marL="1828800" lvl="3" indent="-342900" algn="l">
              <a:lnSpc>
                <a:spcPct val="90000"/>
              </a:lnSpc>
              <a:spcBef>
                <a:spcPts val="600"/>
              </a:spcBef>
              <a:spcAft>
                <a:spcPts val="0"/>
              </a:spcAft>
              <a:buClr>
                <a:schemeClr val="dk1"/>
              </a:buClr>
              <a:buSzPts val="1800"/>
              <a:buChar char="▪"/>
              <a:defRPr/>
            </a:lvl4pPr>
            <a:lvl5pPr marL="2286000" lvl="4" indent="-342900" algn="l">
              <a:lnSpc>
                <a:spcPct val="90000"/>
              </a:lnSpc>
              <a:spcBef>
                <a:spcPts val="6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0" name="Google Shape;60;p34"/>
          <p:cNvSpPr txBox="1">
            <a:spLocks noGrp="1"/>
          </p:cNvSpPr>
          <p:nvPr>
            <p:ph type="dt" idx="10"/>
          </p:nvPr>
        </p:nvSpPr>
        <p:spPr>
          <a:xfrm>
            <a:off x="1104899" y="6356351"/>
            <a:ext cx="1829559" cy="365125"/>
          </a:xfrm>
          <a:prstGeom prst="rect">
            <a:avLst/>
          </a:prstGeom>
          <a:noFill/>
          <a:ln>
            <a:noFill/>
          </a:ln>
        </p:spPr>
        <p:txBody>
          <a:bodyPr spcFirstLastPara="1" wrap="square" lIns="0" tIns="45700" rIns="0"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4"/>
          <p:cNvSpPr txBox="1">
            <a:spLocks noGrp="1"/>
          </p:cNvSpPr>
          <p:nvPr>
            <p:ph type="ftr" idx="11"/>
          </p:nvPr>
        </p:nvSpPr>
        <p:spPr>
          <a:xfrm>
            <a:off x="2934459" y="6356350"/>
            <a:ext cx="6323082" cy="365126"/>
          </a:xfrm>
          <a:prstGeom prst="rect">
            <a:avLst/>
          </a:prstGeom>
          <a:noFill/>
          <a:ln>
            <a:noFill/>
          </a:ln>
        </p:spPr>
        <p:txBody>
          <a:bodyPr spcFirstLastPara="1" wrap="square" lIns="0" tIns="45700" rIns="0"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34"/>
          <p:cNvSpPr txBox="1">
            <a:spLocks noGrp="1"/>
          </p:cNvSpPr>
          <p:nvPr>
            <p:ph type="sldNum" idx="12"/>
          </p:nvPr>
        </p:nvSpPr>
        <p:spPr>
          <a:xfrm>
            <a:off x="9256782" y="6356351"/>
            <a:ext cx="1828800" cy="365125"/>
          </a:xfrm>
          <a:prstGeom prst="rect">
            <a:avLst/>
          </a:prstGeom>
          <a:noFill/>
          <a:ln>
            <a:noFill/>
          </a:ln>
        </p:spPr>
        <p:txBody>
          <a:bodyPr spcFirstLastPara="1" wrap="square" lIns="0" tIns="45700" rIns="0"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grpSp>
        <p:nvGrpSpPr>
          <p:cNvPr id="63" name="Google Shape;63;p34"/>
          <p:cNvGrpSpPr/>
          <p:nvPr/>
        </p:nvGrpSpPr>
        <p:grpSpPr>
          <a:xfrm rot="5400000">
            <a:off x="6514047" y="3228843"/>
            <a:ext cx="5632704" cy="84403"/>
            <a:chOff x="1073150" y="1219201"/>
            <a:chExt cx="10058400" cy="63125"/>
          </a:xfrm>
        </p:grpSpPr>
        <p:cxnSp>
          <p:nvCxnSpPr>
            <p:cNvPr id="64" name="Google Shape;64;p34"/>
            <p:cNvCxnSpPr/>
            <p:nvPr/>
          </p:nvCxnSpPr>
          <p:spPr>
            <a:xfrm rot="10800000">
              <a:off x="1073150" y="1219201"/>
              <a:ext cx="10058400" cy="0"/>
            </a:xfrm>
            <a:prstGeom prst="straightConnector1">
              <a:avLst/>
            </a:prstGeom>
            <a:noFill/>
            <a:ln w="38100" cap="flat" cmpd="sng">
              <a:solidFill>
                <a:schemeClr val="dk1"/>
              </a:solidFill>
              <a:prstDash val="solid"/>
              <a:miter lim="800000"/>
              <a:headEnd type="none" w="sm" len="sm"/>
              <a:tailEnd type="none" w="sm" len="sm"/>
            </a:ln>
          </p:spPr>
        </p:cxnSp>
        <p:cxnSp>
          <p:nvCxnSpPr>
            <p:cNvPr id="65" name="Google Shape;65;p34"/>
            <p:cNvCxnSpPr/>
            <p:nvPr/>
          </p:nvCxnSpPr>
          <p:spPr>
            <a:xfrm rot="10800000">
              <a:off x="1073150" y="1282326"/>
              <a:ext cx="10058400" cy="0"/>
            </a:xfrm>
            <a:prstGeom prst="straightConnector1">
              <a:avLst/>
            </a:prstGeom>
            <a:noFill/>
            <a:ln w="12700" cap="flat" cmpd="sng">
              <a:solidFill>
                <a:schemeClr val="dk1"/>
              </a:solidFill>
              <a:prstDash val="solid"/>
              <a:miter lim="800000"/>
              <a:headEnd type="none" w="sm" len="sm"/>
              <a:tailEnd type="none" w="sm" len="sm"/>
            </a:ln>
          </p:spPr>
        </p:cxn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82"/>
        <p:cNvGrpSpPr/>
        <p:nvPr/>
      </p:nvGrpSpPr>
      <p:grpSpPr>
        <a:xfrm>
          <a:off x="0" y="0"/>
          <a:ext cx="0" cy="0"/>
          <a:chOff x="0" y="0"/>
          <a:chExt cx="0" cy="0"/>
        </a:xfrm>
      </p:grpSpPr>
      <p:sp>
        <p:nvSpPr>
          <p:cNvPr id="83" name="Google Shape;83;p18"/>
          <p:cNvSpPr txBox="1">
            <a:spLocks noGrp="1"/>
          </p:cNvSpPr>
          <p:nvPr>
            <p:ph type="dt" idx="10"/>
          </p:nvPr>
        </p:nvSpPr>
        <p:spPr>
          <a:xfrm>
            <a:off x="1104899" y="6356351"/>
            <a:ext cx="1829559" cy="365125"/>
          </a:xfrm>
          <a:prstGeom prst="rect">
            <a:avLst/>
          </a:prstGeom>
          <a:noFill/>
          <a:ln>
            <a:noFill/>
          </a:ln>
        </p:spPr>
        <p:txBody>
          <a:bodyPr spcFirstLastPara="1" wrap="square" lIns="0" tIns="45700" rIns="0"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8"/>
          <p:cNvSpPr txBox="1">
            <a:spLocks noGrp="1"/>
          </p:cNvSpPr>
          <p:nvPr>
            <p:ph type="ftr" idx="11"/>
          </p:nvPr>
        </p:nvSpPr>
        <p:spPr>
          <a:xfrm>
            <a:off x="2934459" y="6356350"/>
            <a:ext cx="6323082" cy="365126"/>
          </a:xfrm>
          <a:prstGeom prst="rect">
            <a:avLst/>
          </a:prstGeom>
          <a:noFill/>
          <a:ln>
            <a:noFill/>
          </a:ln>
        </p:spPr>
        <p:txBody>
          <a:bodyPr spcFirstLastPara="1" wrap="square" lIns="0" tIns="45700" rIns="0"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8"/>
          <p:cNvSpPr txBox="1">
            <a:spLocks noGrp="1"/>
          </p:cNvSpPr>
          <p:nvPr>
            <p:ph type="sldNum" idx="12"/>
          </p:nvPr>
        </p:nvSpPr>
        <p:spPr>
          <a:xfrm>
            <a:off x="9256782" y="6356351"/>
            <a:ext cx="1828800" cy="365125"/>
          </a:xfrm>
          <a:prstGeom prst="rect">
            <a:avLst/>
          </a:prstGeom>
          <a:noFill/>
          <a:ln>
            <a:noFill/>
          </a:ln>
        </p:spPr>
        <p:txBody>
          <a:bodyPr spcFirstLastPara="1" wrap="square" lIns="0" tIns="45700" rIns="0"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3265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 Header">
    <p:spTree>
      <p:nvGrpSpPr>
        <p:cNvPr id="1" name="Shape 37"/>
        <p:cNvGrpSpPr/>
        <p:nvPr/>
      </p:nvGrpSpPr>
      <p:grpSpPr>
        <a:xfrm>
          <a:off x="0" y="0"/>
          <a:ext cx="0" cy="0"/>
          <a:chOff x="0" y="0"/>
          <a:chExt cx="0" cy="0"/>
        </a:xfrm>
      </p:grpSpPr>
      <p:grpSp>
        <p:nvGrpSpPr>
          <p:cNvPr id="38" name="Google Shape;38;p13"/>
          <p:cNvGrpSpPr/>
          <p:nvPr/>
        </p:nvGrpSpPr>
        <p:grpSpPr>
          <a:xfrm>
            <a:off x="0" y="2514600"/>
            <a:ext cx="12192000" cy="3194035"/>
            <a:chOff x="647402" y="2514600"/>
            <a:chExt cx="10838688" cy="3194035"/>
          </a:xfrm>
        </p:grpSpPr>
        <p:grpSp>
          <p:nvGrpSpPr>
            <p:cNvPr id="39" name="Google Shape;39;p13"/>
            <p:cNvGrpSpPr/>
            <p:nvPr/>
          </p:nvGrpSpPr>
          <p:grpSpPr>
            <a:xfrm>
              <a:off x="647402" y="2514600"/>
              <a:ext cx="10838688" cy="63125"/>
              <a:chOff x="507492" y="1501519"/>
              <a:chExt cx="8129016" cy="63125"/>
            </a:xfrm>
          </p:grpSpPr>
          <p:cxnSp>
            <p:nvCxnSpPr>
              <p:cNvPr id="40" name="Google Shape;40;p13"/>
              <p:cNvCxnSpPr/>
              <p:nvPr/>
            </p:nvCxnSpPr>
            <p:spPr>
              <a:xfrm>
                <a:off x="507492" y="1564644"/>
                <a:ext cx="8129016" cy="0"/>
              </a:xfrm>
              <a:prstGeom prst="straightConnector1">
                <a:avLst/>
              </a:prstGeom>
              <a:noFill/>
              <a:ln w="38100" cap="flat" cmpd="sng">
                <a:solidFill>
                  <a:schemeClr val="dk1"/>
                </a:solidFill>
                <a:prstDash val="solid"/>
                <a:miter lim="800000"/>
                <a:headEnd type="none" w="sm" len="sm"/>
                <a:tailEnd type="none" w="sm" len="sm"/>
              </a:ln>
            </p:spPr>
          </p:cxnSp>
          <p:cxnSp>
            <p:nvCxnSpPr>
              <p:cNvPr id="41" name="Google Shape;41;p13"/>
              <p:cNvCxnSpPr/>
              <p:nvPr/>
            </p:nvCxnSpPr>
            <p:spPr>
              <a:xfrm>
                <a:off x="507492" y="1501519"/>
                <a:ext cx="8129016" cy="0"/>
              </a:xfrm>
              <a:prstGeom prst="straightConnector1">
                <a:avLst/>
              </a:prstGeom>
              <a:noFill/>
              <a:ln w="12700" cap="flat" cmpd="sng">
                <a:solidFill>
                  <a:schemeClr val="dk1"/>
                </a:solidFill>
                <a:prstDash val="solid"/>
                <a:miter lim="800000"/>
                <a:headEnd type="none" w="sm" len="sm"/>
                <a:tailEnd type="none" w="sm" len="sm"/>
              </a:ln>
            </p:spPr>
          </p:cxnSp>
        </p:grpSp>
        <p:sp>
          <p:nvSpPr>
            <p:cNvPr id="42" name="Google Shape;42;p13"/>
            <p:cNvSpPr/>
            <p:nvPr/>
          </p:nvSpPr>
          <p:spPr>
            <a:xfrm>
              <a:off x="647402" y="2640850"/>
              <a:ext cx="10838688" cy="2941536"/>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grpSp>
          <p:nvGrpSpPr>
            <p:cNvPr id="43" name="Google Shape;43;p13"/>
            <p:cNvGrpSpPr/>
            <p:nvPr/>
          </p:nvGrpSpPr>
          <p:grpSpPr>
            <a:xfrm rot="10800000">
              <a:off x="647402" y="5645510"/>
              <a:ext cx="10838688" cy="63125"/>
              <a:chOff x="507492" y="1501519"/>
              <a:chExt cx="8129016" cy="63125"/>
            </a:xfrm>
          </p:grpSpPr>
          <p:cxnSp>
            <p:nvCxnSpPr>
              <p:cNvPr id="44" name="Google Shape;44;p13"/>
              <p:cNvCxnSpPr/>
              <p:nvPr/>
            </p:nvCxnSpPr>
            <p:spPr>
              <a:xfrm>
                <a:off x="507492" y="1564644"/>
                <a:ext cx="8129016" cy="0"/>
              </a:xfrm>
              <a:prstGeom prst="straightConnector1">
                <a:avLst/>
              </a:prstGeom>
              <a:noFill/>
              <a:ln w="38100" cap="flat" cmpd="sng">
                <a:solidFill>
                  <a:schemeClr val="dk1"/>
                </a:solidFill>
                <a:prstDash val="solid"/>
                <a:miter lim="800000"/>
                <a:headEnd type="none" w="sm" len="sm"/>
                <a:tailEnd type="none" w="sm" len="sm"/>
              </a:ln>
            </p:spPr>
          </p:cxnSp>
          <p:cxnSp>
            <p:nvCxnSpPr>
              <p:cNvPr id="45" name="Google Shape;45;p13"/>
              <p:cNvCxnSpPr/>
              <p:nvPr/>
            </p:nvCxnSpPr>
            <p:spPr>
              <a:xfrm>
                <a:off x="507492" y="1501519"/>
                <a:ext cx="8129016" cy="0"/>
              </a:xfrm>
              <a:prstGeom prst="straightConnector1">
                <a:avLst/>
              </a:prstGeom>
              <a:noFill/>
              <a:ln w="12700" cap="flat" cmpd="sng">
                <a:solidFill>
                  <a:schemeClr val="dk1"/>
                </a:solidFill>
                <a:prstDash val="solid"/>
                <a:miter lim="800000"/>
                <a:headEnd type="none" w="sm" len="sm"/>
                <a:tailEnd type="none" w="sm" len="sm"/>
              </a:ln>
            </p:spPr>
          </p:cxnSp>
        </p:grpSp>
      </p:grpSp>
      <p:pic>
        <p:nvPicPr>
          <p:cNvPr id="46" name="Google Shape;46;p13"/>
          <p:cNvPicPr preferRelativeResize="0"/>
          <p:nvPr/>
        </p:nvPicPr>
        <p:blipFill rotWithShape="1">
          <a:blip r:embed="rId2">
            <a:alphaModFix/>
          </a:blip>
          <a:srcRect/>
          <a:stretch/>
        </p:blipFill>
        <p:spPr>
          <a:xfrm>
            <a:off x="1325880" y="0"/>
            <a:ext cx="1783188" cy="2971806"/>
          </a:xfrm>
          <a:prstGeom prst="rect">
            <a:avLst/>
          </a:prstGeom>
          <a:noFill/>
          <a:ln>
            <a:noFill/>
          </a:ln>
        </p:spPr>
      </p:pic>
      <p:sp>
        <p:nvSpPr>
          <p:cNvPr id="47" name="Google Shape;47;p13"/>
          <p:cNvSpPr txBox="1">
            <a:spLocks noGrp="1"/>
          </p:cNvSpPr>
          <p:nvPr>
            <p:ph type="title"/>
          </p:nvPr>
        </p:nvSpPr>
        <p:spPr>
          <a:xfrm>
            <a:off x="1104899" y="2971806"/>
            <a:ext cx="10071099" cy="1684150"/>
          </a:xfrm>
          <a:prstGeom prst="rect">
            <a:avLst/>
          </a:prstGeom>
          <a:noFill/>
          <a:ln>
            <a:noFill/>
          </a:ln>
        </p:spPr>
        <p:txBody>
          <a:bodyPr spcFirstLastPara="1" wrap="square" lIns="0" tIns="45700" rIns="0" bIns="45700" anchor="ctr" anchorCtr="0">
            <a:normAutofit/>
          </a:bodyPr>
          <a:lstStyle>
            <a:lvl1pPr lvl="0" algn="l">
              <a:lnSpc>
                <a:spcPct val="90000"/>
              </a:lnSpc>
              <a:spcBef>
                <a:spcPts val="0"/>
              </a:spcBef>
              <a:spcAft>
                <a:spcPts val="0"/>
              </a:spcAft>
              <a:buClr>
                <a:schemeClr val="lt1"/>
              </a:buClr>
              <a:buSzPts val="4400"/>
              <a:buFont typeface="Arial"/>
              <a:buNone/>
              <a:defRPr sz="4400" cap="none">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13"/>
          <p:cNvSpPr txBox="1">
            <a:spLocks noGrp="1"/>
          </p:cNvSpPr>
          <p:nvPr>
            <p:ph type="body" idx="1"/>
          </p:nvPr>
        </p:nvSpPr>
        <p:spPr>
          <a:xfrm>
            <a:off x="1104899" y="4655956"/>
            <a:ext cx="10071099" cy="509750"/>
          </a:xfrm>
          <a:prstGeom prst="rect">
            <a:avLst/>
          </a:prstGeom>
          <a:noFill/>
          <a:ln>
            <a:noFill/>
          </a:ln>
        </p:spPr>
        <p:txBody>
          <a:bodyPr spcFirstLastPara="1" wrap="square" lIns="0" tIns="45700" rIns="0" bIns="45700" anchor="t" anchorCtr="0">
            <a:normAutofit/>
          </a:bodyPr>
          <a:lstStyle>
            <a:lvl1pPr marL="457200" lvl="0" indent="-228600" algn="l">
              <a:lnSpc>
                <a:spcPct val="90000"/>
              </a:lnSpc>
              <a:spcBef>
                <a:spcPts val="0"/>
              </a:spcBef>
              <a:spcAft>
                <a:spcPts val="0"/>
              </a:spcAft>
              <a:buClr>
                <a:schemeClr val="lt1"/>
              </a:buClr>
              <a:buSzPts val="1600"/>
              <a:buNone/>
              <a:defRPr sz="1600">
                <a:solidFill>
                  <a:schemeClr val="lt1"/>
                </a:solidFill>
              </a:defRPr>
            </a:lvl1pPr>
            <a:lvl2pPr marL="914400" lvl="1" indent="-228600" algn="l">
              <a:lnSpc>
                <a:spcPct val="90000"/>
              </a:lnSpc>
              <a:spcBef>
                <a:spcPts val="600"/>
              </a:spcBef>
              <a:spcAft>
                <a:spcPts val="0"/>
              </a:spcAft>
              <a:buClr>
                <a:srgbClr val="969391"/>
              </a:buClr>
              <a:buSzPts val="2000"/>
              <a:buNone/>
              <a:defRPr sz="2000">
                <a:solidFill>
                  <a:srgbClr val="969391"/>
                </a:solidFill>
              </a:defRPr>
            </a:lvl2pPr>
            <a:lvl3pPr marL="1371600" lvl="2" indent="-228600" algn="l">
              <a:lnSpc>
                <a:spcPct val="90000"/>
              </a:lnSpc>
              <a:spcBef>
                <a:spcPts val="600"/>
              </a:spcBef>
              <a:spcAft>
                <a:spcPts val="0"/>
              </a:spcAft>
              <a:buClr>
                <a:srgbClr val="969391"/>
              </a:buClr>
              <a:buSzPts val="1800"/>
              <a:buNone/>
              <a:defRPr sz="1800">
                <a:solidFill>
                  <a:srgbClr val="969391"/>
                </a:solidFill>
              </a:defRPr>
            </a:lvl3pPr>
            <a:lvl4pPr marL="1828800" lvl="3" indent="-228600" algn="l">
              <a:lnSpc>
                <a:spcPct val="90000"/>
              </a:lnSpc>
              <a:spcBef>
                <a:spcPts val="600"/>
              </a:spcBef>
              <a:spcAft>
                <a:spcPts val="0"/>
              </a:spcAft>
              <a:buClr>
                <a:srgbClr val="969391"/>
              </a:buClr>
              <a:buSzPts val="1600"/>
              <a:buNone/>
              <a:defRPr sz="1600">
                <a:solidFill>
                  <a:srgbClr val="969391"/>
                </a:solidFill>
              </a:defRPr>
            </a:lvl4pPr>
            <a:lvl5pPr marL="2286000" lvl="4" indent="-228600" algn="l">
              <a:lnSpc>
                <a:spcPct val="90000"/>
              </a:lnSpc>
              <a:spcBef>
                <a:spcPts val="600"/>
              </a:spcBef>
              <a:spcAft>
                <a:spcPts val="0"/>
              </a:spcAft>
              <a:buClr>
                <a:srgbClr val="969391"/>
              </a:buClr>
              <a:buSzPts val="1600"/>
              <a:buNone/>
              <a:defRPr sz="1600">
                <a:solidFill>
                  <a:srgbClr val="969391"/>
                </a:solidFill>
              </a:defRPr>
            </a:lvl5pPr>
            <a:lvl6pPr marL="2743200" lvl="5" indent="-228600" algn="l">
              <a:lnSpc>
                <a:spcPct val="90000"/>
              </a:lnSpc>
              <a:spcBef>
                <a:spcPts val="500"/>
              </a:spcBef>
              <a:spcAft>
                <a:spcPts val="0"/>
              </a:spcAft>
              <a:buClr>
                <a:srgbClr val="969391"/>
              </a:buClr>
              <a:buSzPts val="1600"/>
              <a:buNone/>
              <a:defRPr sz="1600">
                <a:solidFill>
                  <a:srgbClr val="969391"/>
                </a:solidFill>
              </a:defRPr>
            </a:lvl6pPr>
            <a:lvl7pPr marL="3200400" lvl="6" indent="-228600" algn="l">
              <a:lnSpc>
                <a:spcPct val="90000"/>
              </a:lnSpc>
              <a:spcBef>
                <a:spcPts val="500"/>
              </a:spcBef>
              <a:spcAft>
                <a:spcPts val="0"/>
              </a:spcAft>
              <a:buClr>
                <a:srgbClr val="969391"/>
              </a:buClr>
              <a:buSzPts val="1600"/>
              <a:buNone/>
              <a:defRPr sz="1600">
                <a:solidFill>
                  <a:srgbClr val="969391"/>
                </a:solidFill>
              </a:defRPr>
            </a:lvl7pPr>
            <a:lvl8pPr marL="3657600" lvl="7" indent="-228600" algn="l">
              <a:lnSpc>
                <a:spcPct val="90000"/>
              </a:lnSpc>
              <a:spcBef>
                <a:spcPts val="500"/>
              </a:spcBef>
              <a:spcAft>
                <a:spcPts val="0"/>
              </a:spcAft>
              <a:buClr>
                <a:srgbClr val="969391"/>
              </a:buClr>
              <a:buSzPts val="1600"/>
              <a:buNone/>
              <a:defRPr sz="1600">
                <a:solidFill>
                  <a:srgbClr val="969391"/>
                </a:solidFill>
              </a:defRPr>
            </a:lvl8pPr>
            <a:lvl9pPr marL="4114800" lvl="8" indent="-228600" algn="l">
              <a:lnSpc>
                <a:spcPct val="90000"/>
              </a:lnSpc>
              <a:spcBef>
                <a:spcPts val="500"/>
              </a:spcBef>
              <a:spcAft>
                <a:spcPts val="0"/>
              </a:spcAft>
              <a:buClr>
                <a:srgbClr val="969391"/>
              </a:buClr>
              <a:buSzPts val="1600"/>
              <a:buNone/>
              <a:defRPr sz="1600">
                <a:solidFill>
                  <a:srgbClr val="969391"/>
                </a:solidFill>
              </a:defRPr>
            </a:lvl9pPr>
          </a:lstStyle>
          <a:p>
            <a:endParaRPr/>
          </a:p>
        </p:txBody>
      </p:sp>
      <p:sp>
        <p:nvSpPr>
          <p:cNvPr id="49" name="Google Shape;49;p13"/>
          <p:cNvSpPr txBox="1">
            <a:spLocks noGrp="1"/>
          </p:cNvSpPr>
          <p:nvPr>
            <p:ph type="dt" idx="10"/>
          </p:nvPr>
        </p:nvSpPr>
        <p:spPr>
          <a:xfrm>
            <a:off x="1104899" y="6356351"/>
            <a:ext cx="1829559" cy="365125"/>
          </a:xfrm>
          <a:prstGeom prst="rect">
            <a:avLst/>
          </a:prstGeom>
          <a:noFill/>
          <a:ln>
            <a:noFill/>
          </a:ln>
        </p:spPr>
        <p:txBody>
          <a:bodyPr spcFirstLastPara="1" wrap="square" lIns="0" tIns="45700" rIns="0"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3"/>
          <p:cNvSpPr txBox="1">
            <a:spLocks noGrp="1"/>
          </p:cNvSpPr>
          <p:nvPr>
            <p:ph type="ftr" idx="11"/>
          </p:nvPr>
        </p:nvSpPr>
        <p:spPr>
          <a:xfrm>
            <a:off x="2934459" y="6356350"/>
            <a:ext cx="6323082" cy="365126"/>
          </a:xfrm>
          <a:prstGeom prst="rect">
            <a:avLst/>
          </a:prstGeom>
          <a:noFill/>
          <a:ln>
            <a:noFill/>
          </a:ln>
        </p:spPr>
        <p:txBody>
          <a:bodyPr spcFirstLastPara="1" wrap="square" lIns="0" tIns="45700" rIns="0"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3"/>
          <p:cNvSpPr txBox="1">
            <a:spLocks noGrp="1"/>
          </p:cNvSpPr>
          <p:nvPr>
            <p:ph type="sldNum" idx="12"/>
          </p:nvPr>
        </p:nvSpPr>
        <p:spPr>
          <a:xfrm>
            <a:off x="9256782" y="6356351"/>
            <a:ext cx="1828800" cy="365125"/>
          </a:xfrm>
          <a:prstGeom prst="rect">
            <a:avLst/>
          </a:prstGeom>
          <a:noFill/>
          <a:ln>
            <a:noFill/>
          </a:ln>
        </p:spPr>
        <p:txBody>
          <a:bodyPr spcFirstLastPara="1" wrap="square" lIns="0" tIns="45700" rIns="0"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85276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8">
            <a:alphaModFix/>
          </a:blip>
          <a:tile tx="0" ty="0" sx="100000" sy="100000" flip="none" algn="tl"/>
        </a:blip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1104900" y="76200"/>
            <a:ext cx="9980682" cy="1096962"/>
          </a:xfrm>
          <a:prstGeom prst="rect">
            <a:avLst/>
          </a:prstGeom>
          <a:noFill/>
          <a:ln>
            <a:noFill/>
          </a:ln>
        </p:spPr>
        <p:txBody>
          <a:bodyPr spcFirstLastPara="1" wrap="square" lIns="0" tIns="45700" rIns="0" bIns="45700" anchor="b" anchorCtr="0">
            <a:normAutofit/>
          </a:bodyPr>
          <a:lstStyle>
            <a:lvl1pPr marR="0" lvl="0" algn="l" rtl="0">
              <a:lnSpc>
                <a:spcPct val="9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2"/>
          <p:cNvSpPr txBox="1">
            <a:spLocks noGrp="1"/>
          </p:cNvSpPr>
          <p:nvPr>
            <p:ph type="body" idx="1"/>
          </p:nvPr>
        </p:nvSpPr>
        <p:spPr>
          <a:xfrm>
            <a:off x="1104900" y="1600200"/>
            <a:ext cx="9982200" cy="457200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800"/>
              </a:spcBef>
              <a:spcAft>
                <a:spcPts val="0"/>
              </a:spcAft>
              <a:buClr>
                <a:schemeClr val="dk1"/>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30200" algn="l" rtl="0">
              <a:lnSpc>
                <a:spcPct val="90000"/>
              </a:lnSpc>
              <a:spcBef>
                <a:spcPts val="600"/>
              </a:spcBef>
              <a:spcAft>
                <a:spcPts val="0"/>
              </a:spcAft>
              <a:buClr>
                <a:schemeClr val="dk1"/>
              </a:buClr>
              <a:buSzPts val="1600"/>
              <a:buFont typeface="Noto Sans Symbols"/>
              <a:buChar char="▪"/>
              <a:defRPr sz="1600" b="0" i="0" u="none" strike="noStrike" cap="none">
                <a:solidFill>
                  <a:schemeClr val="dk1"/>
                </a:solidFill>
                <a:latin typeface="Arial"/>
                <a:ea typeface="Arial"/>
                <a:cs typeface="Arial"/>
                <a:sym typeface="Arial"/>
              </a:defRPr>
            </a:lvl2pPr>
            <a:lvl3pPr marL="1371600" marR="0" lvl="2" indent="-317500" algn="l" rtl="0">
              <a:lnSpc>
                <a:spcPct val="90000"/>
              </a:lnSpc>
              <a:spcBef>
                <a:spcPts val="600"/>
              </a:spcBef>
              <a:spcAft>
                <a:spcPts val="0"/>
              </a:spcAft>
              <a:buClr>
                <a:schemeClr val="dk1"/>
              </a:buClr>
              <a:buSzPts val="1400"/>
              <a:buFont typeface="Noto Sans Symbols"/>
              <a:buChar char="▪"/>
              <a:defRPr sz="1400" b="0" i="0" u="none" strike="noStrike" cap="none">
                <a:solidFill>
                  <a:schemeClr val="dk1"/>
                </a:solidFill>
                <a:latin typeface="Arial"/>
                <a:ea typeface="Arial"/>
                <a:cs typeface="Arial"/>
                <a:sym typeface="Arial"/>
              </a:defRPr>
            </a:lvl3pPr>
            <a:lvl4pPr marL="1828800" marR="0" lvl="3" indent="-317500" algn="l" rtl="0">
              <a:lnSpc>
                <a:spcPct val="90000"/>
              </a:lnSpc>
              <a:spcBef>
                <a:spcPts val="600"/>
              </a:spcBef>
              <a:spcAft>
                <a:spcPts val="0"/>
              </a:spcAft>
              <a:buClr>
                <a:schemeClr val="dk1"/>
              </a:buClr>
              <a:buSzPts val="1400"/>
              <a:buFont typeface="Noto Sans Symbols"/>
              <a:buChar char="▪"/>
              <a:defRPr sz="1400" b="0" i="0" u="none" strike="noStrike" cap="none">
                <a:solidFill>
                  <a:schemeClr val="dk1"/>
                </a:solidFill>
                <a:latin typeface="Arial"/>
                <a:ea typeface="Arial"/>
                <a:cs typeface="Arial"/>
                <a:sym typeface="Arial"/>
              </a:defRPr>
            </a:lvl4pPr>
            <a:lvl5pPr marL="2286000" marR="0" lvl="4" indent="-317500" algn="l" rtl="0">
              <a:lnSpc>
                <a:spcPct val="90000"/>
              </a:lnSpc>
              <a:spcBef>
                <a:spcPts val="600"/>
              </a:spcBef>
              <a:spcAft>
                <a:spcPts val="0"/>
              </a:spcAft>
              <a:buClr>
                <a:schemeClr val="dk1"/>
              </a:buClr>
              <a:buSzPts val="1400"/>
              <a:buFont typeface="Noto Sans Symbols"/>
              <a:buChar char="▪"/>
              <a:defRPr sz="1400" b="0" i="0" u="none" strike="noStrike" cap="none">
                <a:solidFill>
                  <a:schemeClr val="dk1"/>
                </a:solidFill>
                <a:latin typeface="Arial"/>
                <a:ea typeface="Arial"/>
                <a:cs typeface="Arial"/>
                <a:sym typeface="Arial"/>
              </a:defRPr>
            </a:lvl5pPr>
            <a:lvl6pPr marL="2743200" marR="0" lvl="5" indent="-317500" algn="l" rtl="0">
              <a:lnSpc>
                <a:spcPct val="90000"/>
              </a:lnSpc>
              <a:spcBef>
                <a:spcPts val="500"/>
              </a:spcBef>
              <a:spcAft>
                <a:spcPts val="0"/>
              </a:spcAft>
              <a:buClr>
                <a:schemeClr val="dk1"/>
              </a:buClr>
              <a:buSzPts val="1400"/>
              <a:buFont typeface="Noto Sans Symbols"/>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500"/>
              </a:spcBef>
              <a:spcAft>
                <a:spcPts val="0"/>
              </a:spcAft>
              <a:buClr>
                <a:schemeClr val="dk1"/>
              </a:buClr>
              <a:buSzPts val="1400"/>
              <a:buFont typeface="Noto Sans Symbols"/>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500"/>
              </a:spcBef>
              <a:spcAft>
                <a:spcPts val="0"/>
              </a:spcAft>
              <a:buClr>
                <a:schemeClr val="dk1"/>
              </a:buClr>
              <a:buSzPts val="1400"/>
              <a:buFont typeface="Noto Sans Symbols"/>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500"/>
              </a:spcBef>
              <a:spcAft>
                <a:spcPts val="0"/>
              </a:spcAft>
              <a:buClr>
                <a:schemeClr val="dk1"/>
              </a:buClr>
              <a:buSzPts val="1400"/>
              <a:buFont typeface="Noto Sans Symbols"/>
              <a:buChar char="▪"/>
              <a:defRPr sz="1400" b="0" i="0" u="none" strike="noStrike" cap="none">
                <a:solidFill>
                  <a:schemeClr val="dk1"/>
                </a:solidFill>
                <a:latin typeface="Arial"/>
                <a:ea typeface="Arial"/>
                <a:cs typeface="Arial"/>
                <a:sym typeface="Arial"/>
              </a:defRPr>
            </a:lvl9pPr>
          </a:lstStyle>
          <a:p>
            <a:endParaRPr/>
          </a:p>
        </p:txBody>
      </p:sp>
      <p:sp>
        <p:nvSpPr>
          <p:cNvPr id="12" name="Google Shape;12;p22"/>
          <p:cNvSpPr txBox="1">
            <a:spLocks noGrp="1"/>
          </p:cNvSpPr>
          <p:nvPr>
            <p:ph type="dt" idx="10"/>
          </p:nvPr>
        </p:nvSpPr>
        <p:spPr>
          <a:xfrm>
            <a:off x="1104899" y="6356351"/>
            <a:ext cx="1829559" cy="365125"/>
          </a:xfrm>
          <a:prstGeom prst="rect">
            <a:avLst/>
          </a:prstGeom>
          <a:noFill/>
          <a:ln>
            <a:noFill/>
          </a:ln>
        </p:spPr>
        <p:txBody>
          <a:bodyPr spcFirstLastPara="1" wrap="square" lIns="0" tIns="45700" rIns="0"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3C363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22"/>
          <p:cNvSpPr txBox="1">
            <a:spLocks noGrp="1"/>
          </p:cNvSpPr>
          <p:nvPr>
            <p:ph type="ftr" idx="11"/>
          </p:nvPr>
        </p:nvSpPr>
        <p:spPr>
          <a:xfrm>
            <a:off x="2934459" y="6356350"/>
            <a:ext cx="6323082" cy="365126"/>
          </a:xfrm>
          <a:prstGeom prst="rect">
            <a:avLst/>
          </a:prstGeom>
          <a:noFill/>
          <a:ln>
            <a:noFill/>
          </a:ln>
        </p:spPr>
        <p:txBody>
          <a:bodyPr spcFirstLastPara="1" wrap="square" lIns="0" tIns="45700" rIns="0"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3C363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22"/>
          <p:cNvSpPr txBox="1">
            <a:spLocks noGrp="1"/>
          </p:cNvSpPr>
          <p:nvPr>
            <p:ph type="sldNum" idx="12"/>
          </p:nvPr>
        </p:nvSpPr>
        <p:spPr>
          <a:xfrm>
            <a:off x="9256782" y="6356351"/>
            <a:ext cx="1828800" cy="365125"/>
          </a:xfrm>
          <a:prstGeom prst="rect">
            <a:avLst/>
          </a:prstGeom>
          <a:noFill/>
          <a:ln>
            <a:noFill/>
          </a:ln>
        </p:spPr>
        <p:txBody>
          <a:bodyPr spcFirstLastPara="1" wrap="square" lIns="0" tIns="45700" rIns="0"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3C363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grpSp>
        <p:nvGrpSpPr>
          <p:cNvPr id="15" name="Google Shape;15;p22"/>
          <p:cNvGrpSpPr/>
          <p:nvPr/>
        </p:nvGrpSpPr>
        <p:grpSpPr>
          <a:xfrm>
            <a:off x="1103376" y="1219201"/>
            <a:ext cx="9985248" cy="84403"/>
            <a:chOff x="1073150" y="1219201"/>
            <a:chExt cx="10058400" cy="63125"/>
          </a:xfrm>
        </p:grpSpPr>
        <p:cxnSp>
          <p:nvCxnSpPr>
            <p:cNvPr id="16" name="Google Shape;16;p22"/>
            <p:cNvCxnSpPr/>
            <p:nvPr/>
          </p:nvCxnSpPr>
          <p:spPr>
            <a:xfrm rot="10800000">
              <a:off x="1073150" y="1219201"/>
              <a:ext cx="10058400" cy="0"/>
            </a:xfrm>
            <a:prstGeom prst="straightConnector1">
              <a:avLst/>
            </a:prstGeom>
            <a:noFill/>
            <a:ln w="38100" cap="flat" cmpd="sng">
              <a:solidFill>
                <a:schemeClr val="dk1"/>
              </a:solidFill>
              <a:prstDash val="solid"/>
              <a:miter lim="800000"/>
              <a:headEnd type="none" w="sm" len="sm"/>
              <a:tailEnd type="none" w="sm" len="sm"/>
            </a:ln>
          </p:spPr>
        </p:cxnSp>
        <p:cxnSp>
          <p:nvCxnSpPr>
            <p:cNvPr id="17" name="Google Shape;17;p22"/>
            <p:cNvCxnSpPr/>
            <p:nvPr/>
          </p:nvCxnSpPr>
          <p:spPr>
            <a:xfrm rot="10800000">
              <a:off x="1073150" y="1282326"/>
              <a:ext cx="10058400" cy="0"/>
            </a:xfrm>
            <a:prstGeom prst="straightConnector1">
              <a:avLst/>
            </a:prstGeom>
            <a:noFill/>
            <a:ln w="12700" cap="flat" cmpd="sng">
              <a:solidFill>
                <a:schemeClr val="dk1"/>
              </a:solidFill>
              <a:prstDash val="solid"/>
              <a:miter lim="800000"/>
              <a:headEnd type="none" w="sm" len="sm"/>
              <a:tailEnd type="none" w="sm" len="sm"/>
            </a:ln>
          </p:spPr>
        </p:cxnSp>
      </p:gr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3" r:id="rId3"/>
    <p:sldLayoutId id="2147483654" r:id="rId4"/>
    <p:sldLayoutId id="2147483655" r:id="rId5"/>
    <p:sldLayoutId id="2147483656" r:id="rId6"/>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5.svg"/><Relationship Id="rId7" Type="http://schemas.openxmlformats.org/officeDocument/2006/relationships/diagramLayout" Target="../diagrams/layout1.xm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7.svg"/><Relationship Id="rId10" Type="http://schemas.microsoft.com/office/2007/relationships/diagramDrawing" Target="../diagrams/drawing1.xml"/><Relationship Id="rId4" Type="http://schemas.openxmlformats.org/officeDocument/2006/relationships/image" Target="../media/image6.png"/><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 Id="rId5" Type="http://schemas.openxmlformats.org/officeDocument/2006/relationships/image" Target="../media/image7.sv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7.sv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11.png"/><Relationship Id="rId5" Type="http://schemas.openxmlformats.org/officeDocument/2006/relationships/image" Target="../media/image7.sv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7.sv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7.sv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 Id="rId5" Type="http://schemas.openxmlformats.org/officeDocument/2006/relationships/image" Target="../media/image7.sv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7.sv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 Id="rId5" Type="http://schemas.openxmlformats.org/officeDocument/2006/relationships/image" Target="../media/image7.sv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 Id="rId5" Type="http://schemas.openxmlformats.org/officeDocument/2006/relationships/image" Target="../media/image7.sv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5.xml"/><Relationship Id="rId5" Type="http://schemas.openxmlformats.org/officeDocument/2006/relationships/image" Target="../media/image7.sv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
          <p:cNvSpPr txBox="1">
            <a:spLocks noGrp="1"/>
          </p:cNvSpPr>
          <p:nvPr>
            <p:ph type="ctrTitle"/>
          </p:nvPr>
        </p:nvSpPr>
        <p:spPr>
          <a:xfrm>
            <a:off x="1183050" y="3550737"/>
            <a:ext cx="6439200" cy="998700"/>
          </a:xfrm>
          <a:prstGeom prst="rect">
            <a:avLst/>
          </a:prstGeom>
          <a:noFill/>
          <a:ln>
            <a:noFill/>
          </a:ln>
        </p:spPr>
        <p:txBody>
          <a:bodyPr spcFirstLastPara="1" wrap="square" lIns="0" tIns="45700" rIns="0" bIns="45700" anchor="ctr" anchorCtr="0">
            <a:noAutofit/>
          </a:bodyPr>
          <a:lstStyle/>
          <a:p>
            <a:pPr marL="0" lvl="0" indent="0" algn="l" rtl="0">
              <a:lnSpc>
                <a:spcPct val="90000"/>
              </a:lnSpc>
              <a:spcBef>
                <a:spcPts val="0"/>
              </a:spcBef>
              <a:spcAft>
                <a:spcPts val="0"/>
              </a:spcAft>
              <a:buClr>
                <a:srgbClr val="960405"/>
              </a:buClr>
              <a:buSzPts val="4400"/>
              <a:buFont typeface="Arial"/>
              <a:buNone/>
            </a:pPr>
            <a:r>
              <a:rPr lang="en-US" sz="3600" b="1" dirty="0">
                <a:solidFill>
                  <a:srgbClr val="960405"/>
                </a:solidFill>
              </a:rPr>
              <a:t>Board of Education Meeting</a:t>
            </a:r>
            <a:endParaRPr sz="3600" b="1" dirty="0"/>
          </a:p>
        </p:txBody>
      </p:sp>
      <p:sp>
        <p:nvSpPr>
          <p:cNvPr id="72" name="Google Shape;72;p1"/>
          <p:cNvSpPr txBox="1"/>
          <p:nvPr/>
        </p:nvSpPr>
        <p:spPr>
          <a:xfrm>
            <a:off x="1183050" y="4913750"/>
            <a:ext cx="5734200" cy="669900"/>
          </a:xfrm>
          <a:prstGeom prst="rect">
            <a:avLst/>
          </a:prstGeom>
          <a:noFill/>
          <a:ln>
            <a:noFill/>
          </a:ln>
        </p:spPr>
        <p:txBody>
          <a:bodyPr spcFirstLastPara="1" wrap="square" lIns="0" tIns="45700" rIns="0" bIns="45700" anchor="t" anchorCtr="0">
            <a:normAutofit/>
          </a:bodyPr>
          <a:lstStyle/>
          <a:p>
            <a:pPr marL="0" marR="0" lvl="0" indent="0" algn="l" rtl="0">
              <a:lnSpc>
                <a:spcPct val="90000"/>
              </a:lnSpc>
              <a:spcBef>
                <a:spcPts val="0"/>
              </a:spcBef>
              <a:spcAft>
                <a:spcPts val="0"/>
              </a:spcAft>
              <a:buClr>
                <a:schemeClr val="dk1"/>
              </a:buClr>
              <a:buSzPts val="1800"/>
              <a:buFont typeface="Noto Sans Symbols"/>
              <a:buNone/>
            </a:pPr>
            <a:r>
              <a:rPr lang="en-US" sz="1600" b="0" i="1" u="none" strike="noStrike" cap="none" dirty="0">
                <a:solidFill>
                  <a:schemeClr val="dk1"/>
                </a:solidFill>
                <a:latin typeface="Arial"/>
                <a:ea typeface="Arial"/>
                <a:cs typeface="Arial"/>
                <a:sym typeface="Arial"/>
              </a:rPr>
              <a:t>March 21</a:t>
            </a:r>
            <a:r>
              <a:rPr lang="en-US" sz="1600" i="1" dirty="0">
                <a:solidFill>
                  <a:schemeClr val="dk1"/>
                </a:solidFill>
              </a:rPr>
              <a:t>,</a:t>
            </a:r>
            <a:r>
              <a:rPr lang="en-US" sz="1600" b="0" i="1" u="none" strike="noStrike" cap="none" dirty="0">
                <a:solidFill>
                  <a:schemeClr val="dk1"/>
                </a:solidFill>
                <a:latin typeface="Arial"/>
                <a:ea typeface="Arial"/>
                <a:cs typeface="Arial"/>
                <a:sym typeface="Arial"/>
              </a:rPr>
              <a:t> 2024</a:t>
            </a:r>
            <a:endParaRPr sz="1600" b="0" i="1" u="none" strike="noStrike" cap="none" dirty="0">
              <a:solidFill>
                <a:schemeClr val="dk1"/>
              </a:solidFill>
              <a:latin typeface="Arial"/>
              <a:ea typeface="Arial"/>
              <a:cs typeface="Arial"/>
              <a:sym typeface="Arial"/>
            </a:endParaRPr>
          </a:p>
          <a:p>
            <a:pPr marL="0" marR="0" lvl="0" indent="0" algn="l" rtl="0">
              <a:lnSpc>
                <a:spcPct val="90000"/>
              </a:lnSpc>
              <a:spcBef>
                <a:spcPts val="0"/>
              </a:spcBef>
              <a:spcAft>
                <a:spcPts val="0"/>
              </a:spcAft>
              <a:buClr>
                <a:schemeClr val="dk1"/>
              </a:buClr>
              <a:buSzPts val="1800"/>
              <a:buFont typeface="Noto Sans Symbols"/>
              <a:buNone/>
            </a:pPr>
            <a:r>
              <a:rPr lang="en-US" sz="1600" b="0" i="1" u="none" strike="noStrike" cap="none" dirty="0">
                <a:solidFill>
                  <a:schemeClr val="dk1"/>
                </a:solidFill>
                <a:latin typeface="Arial"/>
                <a:ea typeface="Arial"/>
                <a:cs typeface="Arial"/>
                <a:sym typeface="Arial"/>
              </a:rPr>
              <a:t>Robert J. Fisicaro, Ed.D., Superintendent</a:t>
            </a:r>
            <a:endParaRPr sz="1600" b="0" i="1" u="none" strike="noStrike" cap="none" dirty="0">
              <a:solidFill>
                <a:schemeClr val="dk1"/>
              </a:solidFill>
              <a:latin typeface="Arial"/>
              <a:ea typeface="Arial"/>
              <a:cs typeface="Arial"/>
              <a:sym typeface="Arial"/>
            </a:endParaRPr>
          </a:p>
        </p:txBody>
      </p:sp>
      <p:sp>
        <p:nvSpPr>
          <p:cNvPr id="73" name="Google Shape;73;p1"/>
          <p:cNvSpPr txBox="1"/>
          <p:nvPr/>
        </p:nvSpPr>
        <p:spPr>
          <a:xfrm>
            <a:off x="1104900" y="2447500"/>
            <a:ext cx="7201800" cy="7389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dirty="0">
                <a:solidFill>
                  <a:schemeClr val="dk1"/>
                </a:solidFill>
                <a:latin typeface="Arial"/>
                <a:ea typeface="Arial"/>
                <a:cs typeface="Arial"/>
                <a:sym typeface="Arial"/>
              </a:rPr>
              <a:t>HADDON TOWNSHIP SCHOOL DISTRICT</a:t>
            </a:r>
            <a:endParaRPr sz="1800" b="1" i="0" u="none" strike="noStrike" cap="none" dirty="0">
              <a:solidFill>
                <a:schemeClr val="dk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1" u="none" strike="noStrike" cap="none" dirty="0">
                <a:solidFill>
                  <a:srgbClr val="A41712"/>
                </a:solidFill>
                <a:latin typeface="Arial"/>
                <a:ea typeface="Arial"/>
                <a:cs typeface="Arial"/>
                <a:sym typeface="Arial"/>
              </a:rPr>
              <a:t>Where Students Thrive </a:t>
            </a:r>
            <a:endParaRPr sz="1800" b="0" i="1" u="none" strike="noStrike" cap="none" dirty="0">
              <a:solidFill>
                <a:srgbClr val="A41712"/>
              </a:solidFill>
              <a:latin typeface="Arial"/>
              <a:ea typeface="Arial"/>
              <a:cs typeface="Arial"/>
              <a:sym typeface="Arial"/>
            </a:endParaRPr>
          </a:p>
        </p:txBody>
      </p:sp>
      <p:pic>
        <p:nvPicPr>
          <p:cNvPr id="74" name="Google Shape;74;p1"/>
          <p:cNvPicPr preferRelativeResize="0"/>
          <p:nvPr/>
        </p:nvPicPr>
        <p:blipFill rotWithShape="1">
          <a:blip r:embed="rId3">
            <a:alphaModFix/>
          </a:blip>
          <a:srcRect/>
          <a:stretch/>
        </p:blipFill>
        <p:spPr>
          <a:xfrm>
            <a:off x="8478037" y="1733710"/>
            <a:ext cx="2609063" cy="339058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5"/>
          <p:cNvSpPr txBox="1">
            <a:spLocks noGrp="1"/>
          </p:cNvSpPr>
          <p:nvPr>
            <p:ph type="title"/>
          </p:nvPr>
        </p:nvSpPr>
        <p:spPr>
          <a:xfrm>
            <a:off x="0" y="0"/>
            <a:ext cx="12192000" cy="990600"/>
          </a:xfrm>
          <a:prstGeom prst="rect">
            <a:avLst/>
          </a:prstGeom>
          <a:solidFill>
            <a:srgbClr val="F9F8EA"/>
          </a:solidFill>
          <a:ln>
            <a:noFill/>
          </a:ln>
        </p:spPr>
        <p:txBody>
          <a:bodyPr spcFirstLastPara="1" wrap="square" lIns="0" tIns="45700" rIns="0" bIns="45700" anchor="b" anchorCtr="0">
            <a:normAutofit/>
          </a:bodyPr>
          <a:lstStyle/>
          <a:p>
            <a:pPr marL="0" lvl="0" indent="0" algn="ctr" rtl="0">
              <a:lnSpc>
                <a:spcPct val="90000"/>
              </a:lnSpc>
              <a:spcBef>
                <a:spcPts val="0"/>
              </a:spcBef>
              <a:spcAft>
                <a:spcPts val="0"/>
              </a:spcAft>
              <a:buClr>
                <a:srgbClr val="B91B11"/>
              </a:buClr>
              <a:buSzPts val="4400"/>
              <a:buFont typeface="Arial"/>
              <a:buNone/>
            </a:pPr>
            <a:r>
              <a:rPr lang="en-US" sz="4400" b="1" dirty="0">
                <a:solidFill>
                  <a:srgbClr val="960405"/>
                </a:solidFill>
                <a:latin typeface="Arial"/>
                <a:ea typeface="Arial"/>
                <a:cs typeface="Arial"/>
                <a:sym typeface="Arial"/>
              </a:rPr>
              <a:t>Annual Cycle </a:t>
            </a:r>
            <a:endParaRPr sz="4400" b="1" dirty="0">
              <a:solidFill>
                <a:srgbClr val="960405"/>
              </a:solidFill>
              <a:latin typeface="Arial"/>
              <a:ea typeface="Arial"/>
              <a:cs typeface="Arial"/>
              <a:sym typeface="Arial"/>
            </a:endParaRPr>
          </a:p>
        </p:txBody>
      </p:sp>
      <p:grpSp>
        <p:nvGrpSpPr>
          <p:cNvPr id="301" name="Google Shape;301;p5"/>
          <p:cNvGrpSpPr/>
          <p:nvPr/>
        </p:nvGrpSpPr>
        <p:grpSpPr>
          <a:xfrm>
            <a:off x="2343808" y="1544480"/>
            <a:ext cx="7683062" cy="5131517"/>
            <a:chOff x="2845690" y="0"/>
            <a:chExt cx="6670973" cy="5131517"/>
          </a:xfrm>
        </p:grpSpPr>
        <p:sp>
          <p:nvSpPr>
            <p:cNvPr id="302" name="Google Shape;302;p5"/>
            <p:cNvSpPr/>
            <p:nvPr/>
          </p:nvSpPr>
          <p:spPr>
            <a:xfrm>
              <a:off x="6981694" y="3489432"/>
              <a:ext cx="2534969" cy="1642085"/>
            </a:xfrm>
            <a:prstGeom prst="roundRect">
              <a:avLst>
                <a:gd name="adj" fmla="val 10000"/>
              </a:avLst>
            </a:prstGeom>
            <a:solidFill>
              <a:schemeClr val="lt1">
                <a:alpha val="89803"/>
              </a:schemeClr>
            </a:solidFill>
            <a:ln w="48000" cap="flat" cmpd="thickThin">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 name="Google Shape;303;p5"/>
            <p:cNvSpPr txBox="1"/>
            <p:nvPr/>
          </p:nvSpPr>
          <p:spPr>
            <a:xfrm>
              <a:off x="7778256" y="3936024"/>
              <a:ext cx="1702336" cy="1159422"/>
            </a:xfrm>
            <a:prstGeom prst="rect">
              <a:avLst/>
            </a:prstGeom>
            <a:noFill/>
            <a:ln>
              <a:noFill/>
            </a:ln>
          </p:spPr>
          <p:txBody>
            <a:bodyPr spcFirstLastPara="1" wrap="square" lIns="60950" tIns="60950" rIns="60950" bIns="60950" anchor="t" anchorCtr="0">
              <a:noAutofit/>
            </a:bodyPr>
            <a:lstStyle/>
            <a:p>
              <a:pPr marL="171450" marR="0" lvl="1" indent="-171450" algn="l" rtl="0">
                <a:lnSpc>
                  <a:spcPct val="9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November 1- January 30</a:t>
              </a:r>
              <a:endParaRPr sz="1600" b="1" i="0" u="none" strike="noStrike" cap="none" dirty="0">
                <a:solidFill>
                  <a:schemeClr val="dk1"/>
                </a:solidFill>
                <a:latin typeface="Arial"/>
                <a:ea typeface="Arial"/>
                <a:cs typeface="Arial"/>
                <a:sym typeface="Arial"/>
              </a:endParaRPr>
            </a:p>
          </p:txBody>
        </p:sp>
        <p:sp>
          <p:nvSpPr>
            <p:cNvPr id="304" name="Google Shape;304;p5"/>
            <p:cNvSpPr/>
            <p:nvPr/>
          </p:nvSpPr>
          <p:spPr>
            <a:xfrm>
              <a:off x="2845690" y="3489432"/>
              <a:ext cx="2534969" cy="1642085"/>
            </a:xfrm>
            <a:prstGeom prst="roundRect">
              <a:avLst>
                <a:gd name="adj" fmla="val 10000"/>
              </a:avLst>
            </a:prstGeom>
            <a:solidFill>
              <a:schemeClr val="lt1">
                <a:alpha val="89803"/>
              </a:schemeClr>
            </a:solidFill>
            <a:ln w="48000" cap="flat" cmpd="thickThin">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 name="Google Shape;305;p5"/>
            <p:cNvSpPr txBox="1"/>
            <p:nvPr/>
          </p:nvSpPr>
          <p:spPr>
            <a:xfrm>
              <a:off x="2881761" y="3936024"/>
              <a:ext cx="1702336" cy="1159422"/>
            </a:xfrm>
            <a:prstGeom prst="rect">
              <a:avLst/>
            </a:prstGeom>
            <a:noFill/>
            <a:ln>
              <a:noFill/>
            </a:ln>
          </p:spPr>
          <p:txBody>
            <a:bodyPr spcFirstLastPara="1" wrap="square" lIns="60950" tIns="60950" rIns="60950" bIns="60950" anchor="t" anchorCtr="0">
              <a:noAutofit/>
            </a:bodyPr>
            <a:lstStyle/>
            <a:p>
              <a:pPr marL="171450" marR="0" lvl="1" indent="-171450" algn="l" rtl="0">
                <a:lnSpc>
                  <a:spcPct val="9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February 1-April 30</a:t>
              </a:r>
            </a:p>
            <a:p>
              <a:pPr marR="0" lvl="1" algn="l" rtl="0">
                <a:lnSpc>
                  <a:spcPct val="90000"/>
                </a:lnSpc>
                <a:spcBef>
                  <a:spcPts val="0"/>
                </a:spcBef>
                <a:spcAft>
                  <a:spcPts val="0"/>
                </a:spcAft>
                <a:buClr>
                  <a:schemeClr val="dk1"/>
                </a:buClr>
                <a:buSzPts val="1600"/>
              </a:pPr>
              <a:r>
                <a:rPr lang="en-US" sz="1600" b="1" dirty="0">
                  <a:solidFill>
                    <a:schemeClr val="dk1"/>
                  </a:solidFill>
                </a:rPr>
                <a:t>(Budget/Goals</a:t>
              </a:r>
            </a:p>
            <a:p>
              <a:pPr marR="0" lvl="1" algn="l" rtl="0">
                <a:lnSpc>
                  <a:spcPct val="90000"/>
                </a:lnSpc>
                <a:spcBef>
                  <a:spcPts val="0"/>
                </a:spcBef>
                <a:spcAft>
                  <a:spcPts val="0"/>
                </a:spcAft>
                <a:buClr>
                  <a:schemeClr val="dk1"/>
                </a:buClr>
                <a:buSzPts val="1600"/>
              </a:pPr>
              <a:r>
                <a:rPr lang="en-US" sz="1600" b="1" dirty="0">
                  <a:solidFill>
                    <a:schemeClr val="dk1"/>
                  </a:solidFill>
                </a:rPr>
                <a:t> Adoption)</a:t>
              </a:r>
              <a:endParaRPr lang="en-US" sz="1600" dirty="0">
                <a:solidFill>
                  <a:schemeClr val="dk1"/>
                </a:solidFill>
              </a:endParaRPr>
            </a:p>
          </p:txBody>
        </p:sp>
        <p:sp>
          <p:nvSpPr>
            <p:cNvPr id="306" name="Google Shape;306;p5"/>
            <p:cNvSpPr/>
            <p:nvPr/>
          </p:nvSpPr>
          <p:spPr>
            <a:xfrm>
              <a:off x="6981694" y="0"/>
              <a:ext cx="2534969" cy="1642085"/>
            </a:xfrm>
            <a:prstGeom prst="roundRect">
              <a:avLst>
                <a:gd name="adj" fmla="val 10000"/>
              </a:avLst>
            </a:prstGeom>
            <a:solidFill>
              <a:schemeClr val="lt1">
                <a:alpha val="89803"/>
              </a:schemeClr>
            </a:solidFill>
            <a:ln w="48000" cap="flat" cmpd="thickThin">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 name="Google Shape;307;p5"/>
            <p:cNvSpPr txBox="1"/>
            <p:nvPr/>
          </p:nvSpPr>
          <p:spPr>
            <a:xfrm>
              <a:off x="7778256" y="36071"/>
              <a:ext cx="1702336" cy="1159422"/>
            </a:xfrm>
            <a:prstGeom prst="rect">
              <a:avLst/>
            </a:prstGeom>
            <a:noFill/>
            <a:ln>
              <a:noFill/>
            </a:ln>
          </p:spPr>
          <p:txBody>
            <a:bodyPr spcFirstLastPara="1" wrap="square" lIns="60950" tIns="60950" rIns="60950" bIns="60950" anchor="t" anchorCtr="0">
              <a:noAutofit/>
            </a:bodyPr>
            <a:lstStyle/>
            <a:p>
              <a:pPr marL="171450" marR="0" lvl="1" indent="-171450" algn="l" rtl="0">
                <a:lnSpc>
                  <a:spcPct val="9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September </a:t>
              </a:r>
              <a:r>
                <a:rPr lang="en-US" sz="1600" dirty="0">
                  <a:solidFill>
                    <a:schemeClr val="dk1"/>
                  </a:solidFill>
                </a:rPr>
                <a:t>1-</a:t>
              </a:r>
              <a:r>
                <a:rPr lang="en-US" sz="1600" b="0" i="0" u="none" strike="noStrike" cap="none" dirty="0">
                  <a:solidFill>
                    <a:schemeClr val="dk1"/>
                  </a:solidFill>
                  <a:latin typeface="Arial"/>
                  <a:ea typeface="Arial"/>
                  <a:cs typeface="Arial"/>
                  <a:sym typeface="Arial"/>
                </a:rPr>
                <a:t> November 1</a:t>
              </a:r>
              <a:endParaRPr sz="1600" b="1" i="0" u="none" strike="noStrike" cap="none" dirty="0">
                <a:solidFill>
                  <a:schemeClr val="dk1"/>
                </a:solidFill>
                <a:latin typeface="Arial"/>
                <a:ea typeface="Arial"/>
                <a:cs typeface="Arial"/>
                <a:sym typeface="Arial"/>
              </a:endParaRPr>
            </a:p>
          </p:txBody>
        </p:sp>
        <p:sp>
          <p:nvSpPr>
            <p:cNvPr id="308" name="Google Shape;308;p5"/>
            <p:cNvSpPr/>
            <p:nvPr/>
          </p:nvSpPr>
          <p:spPr>
            <a:xfrm>
              <a:off x="2909825" y="0"/>
              <a:ext cx="2534969" cy="1642085"/>
            </a:xfrm>
            <a:prstGeom prst="roundRect">
              <a:avLst>
                <a:gd name="adj" fmla="val 10000"/>
              </a:avLst>
            </a:prstGeom>
            <a:solidFill>
              <a:schemeClr val="lt1">
                <a:alpha val="89803"/>
              </a:schemeClr>
            </a:solidFill>
            <a:ln w="48000" cap="flat" cmpd="thickThin">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 name="Google Shape;309;p5"/>
            <p:cNvSpPr txBox="1"/>
            <p:nvPr/>
          </p:nvSpPr>
          <p:spPr>
            <a:xfrm>
              <a:off x="2945896" y="36071"/>
              <a:ext cx="1702336" cy="1159422"/>
            </a:xfrm>
            <a:prstGeom prst="rect">
              <a:avLst/>
            </a:prstGeom>
            <a:noFill/>
            <a:ln>
              <a:noFill/>
            </a:ln>
          </p:spPr>
          <p:txBody>
            <a:bodyPr spcFirstLastPara="1" wrap="square" lIns="60950" tIns="60950" rIns="60950" bIns="60950" anchor="t" anchorCtr="0">
              <a:noAutofit/>
            </a:bodyPr>
            <a:lstStyle/>
            <a:p>
              <a:pPr marL="171450" marR="0" lvl="1" indent="-171450" algn="l" rtl="0">
                <a:lnSpc>
                  <a:spcPct val="9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May 1-August 30</a:t>
              </a:r>
            </a:p>
            <a:p>
              <a:pPr marL="171450" marR="0" lvl="1" indent="-171450" algn="l" rtl="0">
                <a:lnSpc>
                  <a:spcPct val="90000"/>
                </a:lnSpc>
                <a:spcBef>
                  <a:spcPts val="0"/>
                </a:spcBef>
                <a:spcAft>
                  <a:spcPts val="0"/>
                </a:spcAft>
                <a:buClr>
                  <a:schemeClr val="dk1"/>
                </a:buClr>
                <a:buSzPts val="1600"/>
                <a:buFont typeface="Arial"/>
                <a:buChar char="•"/>
              </a:pPr>
              <a:endParaRPr lang="en-US" sz="1600" dirty="0">
                <a:solidFill>
                  <a:schemeClr val="dk1"/>
                </a:solidFill>
              </a:endParaRPr>
            </a:p>
            <a:p>
              <a:pPr marL="171450" marR="0" lvl="1" indent="-171450" algn="l" rtl="0">
                <a:lnSpc>
                  <a:spcPct val="9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Why/When/How?</a:t>
              </a:r>
              <a:endParaRPr sz="1600" b="0" i="0" u="none" strike="noStrike" cap="none" dirty="0">
                <a:solidFill>
                  <a:schemeClr val="dk1"/>
                </a:solidFill>
                <a:latin typeface="Arial"/>
                <a:ea typeface="Arial"/>
                <a:cs typeface="Arial"/>
                <a:sym typeface="Arial"/>
              </a:endParaRPr>
            </a:p>
          </p:txBody>
        </p:sp>
        <p:sp>
          <p:nvSpPr>
            <p:cNvPr id="310" name="Google Shape;310;p5"/>
            <p:cNvSpPr/>
            <p:nvPr/>
          </p:nvSpPr>
          <p:spPr>
            <a:xfrm>
              <a:off x="3907915" y="292496"/>
              <a:ext cx="2221947" cy="2221947"/>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rgbClr val="257725"/>
            </a:solidFill>
            <a:ln w="48000" cap="flat" cmpd="thickThin">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 name="Google Shape;311;p5"/>
            <p:cNvSpPr txBox="1"/>
            <p:nvPr/>
          </p:nvSpPr>
          <p:spPr>
            <a:xfrm>
              <a:off x="4558708" y="943289"/>
              <a:ext cx="1571154" cy="1571154"/>
            </a:xfrm>
            <a:prstGeom prst="rect">
              <a:avLst/>
            </a:prstGeom>
            <a:noFill/>
            <a:ln>
              <a:noFill/>
            </a:ln>
          </p:spPr>
          <p:txBody>
            <a:bodyPr spcFirstLastPara="1" wrap="square" lIns="113775" tIns="113775" rIns="113775" bIns="113775" anchor="ctr" anchorCtr="0">
              <a:noAutofit/>
            </a:bodyPr>
            <a:lstStyle/>
            <a:p>
              <a:pPr marL="0" marR="0" lvl="0" indent="0" algn="ctr" rtl="0">
                <a:lnSpc>
                  <a:spcPct val="90000"/>
                </a:lnSpc>
                <a:spcBef>
                  <a:spcPts val="0"/>
                </a:spcBef>
                <a:spcAft>
                  <a:spcPts val="0"/>
                </a:spcAft>
                <a:buNone/>
              </a:pPr>
              <a:r>
                <a:rPr lang="en-US" sz="1600" b="1" i="0" u="none" strike="noStrike" cap="none" dirty="0">
                  <a:solidFill>
                    <a:schemeClr val="lt1"/>
                  </a:solidFill>
                  <a:latin typeface="Arial"/>
                  <a:ea typeface="Arial"/>
                  <a:cs typeface="Arial"/>
                  <a:sym typeface="Arial"/>
                </a:rPr>
                <a:t>Communicate</a:t>
              </a:r>
              <a:r>
                <a:rPr lang="en-US" sz="1800" b="0" i="0" u="none" strike="noStrike" cap="none" dirty="0">
                  <a:solidFill>
                    <a:schemeClr val="lt1"/>
                  </a:solidFill>
                  <a:latin typeface="Arial"/>
                  <a:ea typeface="Arial"/>
                  <a:cs typeface="Arial"/>
                  <a:sym typeface="Arial"/>
                </a:rPr>
                <a:t> </a:t>
              </a:r>
              <a:endParaRPr sz="1800" b="0" i="0" u="none" strike="noStrike" cap="none" dirty="0">
                <a:solidFill>
                  <a:schemeClr val="lt1"/>
                </a:solidFill>
                <a:latin typeface="Arial"/>
                <a:ea typeface="Arial"/>
                <a:cs typeface="Arial"/>
                <a:sym typeface="Arial"/>
              </a:endParaRPr>
            </a:p>
          </p:txBody>
        </p:sp>
        <p:sp>
          <p:nvSpPr>
            <p:cNvPr id="312" name="Google Shape;312;p5"/>
            <p:cNvSpPr/>
            <p:nvPr/>
          </p:nvSpPr>
          <p:spPr>
            <a:xfrm rot="5400000">
              <a:off x="6232492" y="292496"/>
              <a:ext cx="2221947" cy="2221947"/>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chemeClr val="accent1"/>
            </a:solidFill>
            <a:ln w="48000" cap="flat" cmpd="thickThin">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 name="Google Shape;313;p5"/>
            <p:cNvSpPr txBox="1"/>
            <p:nvPr/>
          </p:nvSpPr>
          <p:spPr>
            <a:xfrm>
              <a:off x="6232492" y="943289"/>
              <a:ext cx="1571154" cy="1571154"/>
            </a:xfrm>
            <a:prstGeom prst="rect">
              <a:avLst/>
            </a:prstGeom>
            <a:noFill/>
            <a:ln>
              <a:noFill/>
            </a:ln>
          </p:spPr>
          <p:txBody>
            <a:bodyPr spcFirstLastPara="1" wrap="square" lIns="113775" tIns="113775" rIns="113775" bIns="113775" anchor="ctr" anchorCtr="0">
              <a:noAutofit/>
            </a:bodyPr>
            <a:lstStyle/>
            <a:p>
              <a:pPr marL="0" marR="0" lvl="0" indent="0" algn="ctr" rtl="0">
                <a:lnSpc>
                  <a:spcPct val="90000"/>
                </a:lnSpc>
                <a:spcBef>
                  <a:spcPts val="0"/>
                </a:spcBef>
                <a:spcAft>
                  <a:spcPts val="0"/>
                </a:spcAft>
                <a:buNone/>
              </a:pPr>
              <a:r>
                <a:rPr lang="en-US" sz="1600" b="1" i="0" u="none" strike="noStrike" cap="none" dirty="0">
                  <a:solidFill>
                    <a:schemeClr val="lt1"/>
                  </a:solidFill>
                  <a:latin typeface="Arial"/>
                  <a:ea typeface="Arial"/>
                  <a:cs typeface="Arial"/>
                  <a:sym typeface="Arial"/>
                </a:rPr>
                <a:t>Implement</a:t>
              </a:r>
              <a:r>
                <a:rPr lang="en-US" sz="2000" b="1" i="0" u="none" strike="noStrike" cap="none" dirty="0">
                  <a:solidFill>
                    <a:schemeClr val="lt1"/>
                  </a:solidFill>
                  <a:latin typeface="Arial"/>
                  <a:ea typeface="Arial"/>
                  <a:cs typeface="Arial"/>
                  <a:sym typeface="Arial"/>
                </a:rPr>
                <a:t> </a:t>
              </a:r>
              <a:endParaRPr sz="2000" b="1" i="0" u="none" strike="noStrike" cap="none" dirty="0">
                <a:solidFill>
                  <a:schemeClr val="lt1"/>
                </a:solidFill>
                <a:latin typeface="Arial"/>
                <a:ea typeface="Arial"/>
                <a:cs typeface="Arial"/>
                <a:sym typeface="Arial"/>
              </a:endParaRPr>
            </a:p>
          </p:txBody>
        </p:sp>
        <p:sp>
          <p:nvSpPr>
            <p:cNvPr id="314" name="Google Shape;314;p5"/>
            <p:cNvSpPr/>
            <p:nvPr/>
          </p:nvSpPr>
          <p:spPr>
            <a:xfrm rot="10800000">
              <a:off x="6232492" y="2617074"/>
              <a:ext cx="2221947" cy="2221947"/>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rgbClr val="61554C"/>
            </a:solidFill>
            <a:ln w="48000" cap="flat" cmpd="thickThin">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 name="Google Shape;315;p5"/>
            <p:cNvSpPr txBox="1"/>
            <p:nvPr/>
          </p:nvSpPr>
          <p:spPr>
            <a:xfrm>
              <a:off x="6232492" y="2617074"/>
              <a:ext cx="1571154" cy="1571154"/>
            </a:xfrm>
            <a:prstGeom prst="rect">
              <a:avLst/>
            </a:prstGeom>
            <a:noFill/>
            <a:ln>
              <a:noFill/>
            </a:ln>
          </p:spPr>
          <p:txBody>
            <a:bodyPr spcFirstLastPara="1" wrap="square" lIns="113775" tIns="113775" rIns="113775" bIns="113775" anchor="ctr" anchorCtr="0">
              <a:noAutofit/>
            </a:bodyPr>
            <a:lstStyle/>
            <a:p>
              <a:pPr marL="0" marR="0" lvl="0" indent="0" algn="ctr" rtl="0">
                <a:lnSpc>
                  <a:spcPct val="90000"/>
                </a:lnSpc>
                <a:spcBef>
                  <a:spcPts val="0"/>
                </a:spcBef>
                <a:spcAft>
                  <a:spcPts val="0"/>
                </a:spcAft>
                <a:buNone/>
              </a:pPr>
              <a:r>
                <a:rPr lang="en-US" sz="1600" b="1" i="0" u="none" strike="noStrike" cap="none" dirty="0">
                  <a:solidFill>
                    <a:schemeClr val="lt1"/>
                  </a:solidFill>
                  <a:latin typeface="Arial"/>
                  <a:ea typeface="Arial"/>
                  <a:cs typeface="Arial"/>
                  <a:sym typeface="Arial"/>
                </a:rPr>
                <a:t>Monitor/Adjust </a:t>
              </a:r>
              <a:endParaRPr sz="1600" b="1" i="0" u="none" strike="noStrike" cap="none" dirty="0">
                <a:solidFill>
                  <a:schemeClr val="lt1"/>
                </a:solidFill>
                <a:latin typeface="Arial"/>
                <a:ea typeface="Arial"/>
                <a:cs typeface="Arial"/>
                <a:sym typeface="Arial"/>
              </a:endParaRPr>
            </a:p>
          </p:txBody>
        </p:sp>
        <p:sp>
          <p:nvSpPr>
            <p:cNvPr id="316" name="Google Shape;316;p5"/>
            <p:cNvSpPr/>
            <p:nvPr/>
          </p:nvSpPr>
          <p:spPr>
            <a:xfrm rot="-5400000">
              <a:off x="3907915" y="2617074"/>
              <a:ext cx="2221947" cy="2221947"/>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chemeClr val="accent1"/>
            </a:solidFill>
            <a:ln w="48000" cap="flat" cmpd="thickThin">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 name="Google Shape;317;p5"/>
            <p:cNvSpPr txBox="1"/>
            <p:nvPr/>
          </p:nvSpPr>
          <p:spPr>
            <a:xfrm>
              <a:off x="4558708" y="2617074"/>
              <a:ext cx="1571154" cy="1571154"/>
            </a:xfrm>
            <a:prstGeom prst="rect">
              <a:avLst/>
            </a:prstGeom>
            <a:noFill/>
            <a:ln>
              <a:noFill/>
            </a:ln>
          </p:spPr>
          <p:txBody>
            <a:bodyPr spcFirstLastPara="1" wrap="square" lIns="113775" tIns="113775" rIns="113775" bIns="113775" anchor="ctr" anchorCtr="0">
              <a:noAutofit/>
            </a:bodyPr>
            <a:lstStyle/>
            <a:p>
              <a:pPr marL="0" marR="0" lvl="0" indent="0" algn="ctr" rtl="0">
                <a:lnSpc>
                  <a:spcPct val="90000"/>
                </a:lnSpc>
                <a:spcBef>
                  <a:spcPts val="0"/>
                </a:spcBef>
                <a:spcAft>
                  <a:spcPts val="0"/>
                </a:spcAft>
                <a:buNone/>
              </a:pPr>
              <a:r>
                <a:rPr lang="en-US" sz="1600" b="1" i="0" u="none" strike="noStrike" cap="none" dirty="0">
                  <a:solidFill>
                    <a:schemeClr val="lt1"/>
                  </a:solidFill>
                  <a:latin typeface="Arial"/>
                  <a:ea typeface="Arial"/>
                  <a:cs typeface="Arial"/>
                  <a:sym typeface="Arial"/>
                </a:rPr>
                <a:t>Plan/Evaluate</a:t>
              </a:r>
              <a:endParaRPr dirty="0"/>
            </a:p>
            <a:p>
              <a:pPr marL="0" marR="0" lvl="0" indent="0" algn="ctr" rtl="0">
                <a:lnSpc>
                  <a:spcPct val="90000"/>
                </a:lnSpc>
                <a:spcBef>
                  <a:spcPts val="560"/>
                </a:spcBef>
                <a:spcAft>
                  <a:spcPts val="0"/>
                </a:spcAft>
                <a:buNone/>
              </a:pPr>
              <a:r>
                <a:rPr lang="en-US" sz="1600" b="1" i="0" u="none" strike="noStrike" cap="none" dirty="0">
                  <a:solidFill>
                    <a:srgbClr val="F9F900"/>
                  </a:solidFill>
                  <a:latin typeface="Arial"/>
                  <a:ea typeface="Arial"/>
                  <a:cs typeface="Arial"/>
                  <a:sym typeface="Arial"/>
                </a:rPr>
                <a:t>Align Budget and District Goals  </a:t>
              </a:r>
              <a:endParaRPr sz="1600" b="1" i="0" u="none" strike="noStrike" cap="none" dirty="0">
                <a:solidFill>
                  <a:srgbClr val="F9F900"/>
                </a:solidFill>
                <a:latin typeface="Arial"/>
                <a:ea typeface="Arial"/>
                <a:cs typeface="Arial"/>
                <a:sym typeface="Arial"/>
              </a:endParaRPr>
            </a:p>
          </p:txBody>
        </p:sp>
        <p:sp>
          <p:nvSpPr>
            <p:cNvPr id="318" name="Google Shape;318;p5"/>
            <p:cNvSpPr/>
            <p:nvPr/>
          </p:nvSpPr>
          <p:spPr>
            <a:xfrm>
              <a:off x="5797596" y="2103922"/>
              <a:ext cx="767161" cy="667097"/>
            </a:xfrm>
            <a:custGeom>
              <a:avLst/>
              <a:gdLst/>
              <a:ahLst/>
              <a:cxnLst/>
              <a:rect l="l" t="t" r="r" b="b"/>
              <a:pathLst>
                <a:path w="120000" h="120000" extrusionOk="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lnTo>
                    <a:pt x="95921" y="42783"/>
                  </a:lnTo>
                  <a:cubicBezTo>
                    <a:pt x="87358" y="27416"/>
                    <a:pt x="68572" y="19475"/>
                    <a:pt x="50448" y="23561"/>
                  </a:cubicBezTo>
                  <a:cubicBezTo>
                    <a:pt x="32324" y="27648"/>
                    <a:pt x="19565" y="42702"/>
                    <a:pt x="19565" y="60000"/>
                  </a:cubicBezTo>
                  <a:close/>
                </a:path>
              </a:pathLst>
            </a:custGeom>
            <a:solidFill>
              <a:srgbClr val="B0AFAE"/>
            </a:solidFill>
            <a:ln w="48000" cap="flat" cmpd="thickThin">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9" name="Google Shape;319;p5"/>
            <p:cNvSpPr/>
            <p:nvPr/>
          </p:nvSpPr>
          <p:spPr>
            <a:xfrm rot="10800000">
              <a:off x="5797596" y="2360498"/>
              <a:ext cx="767161" cy="667097"/>
            </a:xfrm>
            <a:custGeom>
              <a:avLst/>
              <a:gdLst/>
              <a:ahLst/>
              <a:cxnLst/>
              <a:rect l="l" t="t" r="r" b="b"/>
              <a:pathLst>
                <a:path w="120000" h="120000" extrusionOk="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lnTo>
                    <a:pt x="95921" y="42783"/>
                  </a:lnTo>
                  <a:cubicBezTo>
                    <a:pt x="87358" y="27416"/>
                    <a:pt x="68572" y="19475"/>
                    <a:pt x="50448" y="23561"/>
                  </a:cubicBezTo>
                  <a:cubicBezTo>
                    <a:pt x="32324" y="27648"/>
                    <a:pt x="19565" y="42702"/>
                    <a:pt x="19565" y="60000"/>
                  </a:cubicBezTo>
                  <a:close/>
                </a:path>
              </a:pathLst>
            </a:custGeom>
            <a:solidFill>
              <a:srgbClr val="B0AFAE"/>
            </a:solidFill>
            <a:ln w="48000" cap="flat" cmpd="thickThin">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extLst>
      <p:ext uri="{BB962C8B-B14F-4D97-AF65-F5344CB8AC3E}">
        <p14:creationId xmlns:p14="http://schemas.microsoft.com/office/powerpoint/2010/main" val="2395099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85105" y="-337634"/>
            <a:ext cx="1028700" cy="7533267"/>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sp>
        <p:nvSpPr>
          <p:cNvPr id="5" name="Freeform 5"/>
          <p:cNvSpPr/>
          <p:nvPr/>
        </p:nvSpPr>
        <p:spPr>
          <a:xfrm>
            <a:off x="10645739" y="5736581"/>
            <a:ext cx="1546261" cy="1121419"/>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lIns="60954" tIns="30477" rIns="60954" bIns="30477"/>
          <a:lstStyle/>
          <a:p>
            <a:endParaRPr lang="en-US" dirty="0"/>
          </a:p>
        </p:txBody>
      </p:sp>
      <p:grpSp>
        <p:nvGrpSpPr>
          <p:cNvPr id="6" name="Group 6"/>
          <p:cNvGrpSpPr/>
          <p:nvPr/>
        </p:nvGrpSpPr>
        <p:grpSpPr>
          <a:xfrm>
            <a:off x="-1028700" y="-372146"/>
            <a:ext cx="2057400" cy="7533267"/>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8" name="TextBox 8"/>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grpSp>
        <p:nvGrpSpPr>
          <p:cNvPr id="9" name="Group 9"/>
          <p:cNvGrpSpPr/>
          <p:nvPr/>
        </p:nvGrpSpPr>
        <p:grpSpPr>
          <a:xfrm>
            <a:off x="818515" y="2775748"/>
            <a:ext cx="73491" cy="1879331"/>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txBody>
            <a:bodyPr/>
            <a:lstStyle/>
            <a:p>
              <a:endParaRPr lang="en-US" dirty="0"/>
            </a:p>
          </p:txBody>
        </p:sp>
        <p:sp>
          <p:nvSpPr>
            <p:cNvPr id="11" name="TextBox 11"/>
            <p:cNvSpPr txBox="1"/>
            <p:nvPr/>
          </p:nvSpPr>
          <p:spPr>
            <a:xfrm>
              <a:off x="0" y="-19050"/>
              <a:ext cx="26312" cy="691905"/>
            </a:xfrm>
            <a:prstGeom prst="rect">
              <a:avLst/>
            </a:prstGeom>
          </p:spPr>
          <p:txBody>
            <a:bodyPr lIns="50800" tIns="50800" rIns="50800" bIns="50800" rtlCol="0" anchor="ctr"/>
            <a:lstStyle/>
            <a:p>
              <a:pPr algn="ctr">
                <a:lnSpc>
                  <a:spcPts val="1906"/>
                </a:lnSpc>
              </a:pPr>
              <a:endParaRPr dirty="0"/>
            </a:p>
          </p:txBody>
        </p:sp>
      </p:grpSp>
      <p:sp>
        <p:nvSpPr>
          <p:cNvPr id="12" name="Freeform 12"/>
          <p:cNvSpPr/>
          <p:nvPr/>
        </p:nvSpPr>
        <p:spPr>
          <a:xfrm>
            <a:off x="-1851914" y="-138047"/>
            <a:ext cx="2537714" cy="1388821"/>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lIns="60954" tIns="30477" rIns="60954" bIns="30477"/>
          <a:lstStyle/>
          <a:p>
            <a:endParaRPr lang="en-US" dirty="0"/>
          </a:p>
        </p:txBody>
      </p:sp>
      <p:sp>
        <p:nvSpPr>
          <p:cNvPr id="13" name="Freeform 13"/>
          <p:cNvSpPr/>
          <p:nvPr/>
        </p:nvSpPr>
        <p:spPr>
          <a:xfrm>
            <a:off x="5218044" y="259138"/>
            <a:ext cx="1458262" cy="1962742"/>
          </a:xfrm>
          <a:custGeom>
            <a:avLst/>
            <a:gdLst/>
            <a:ahLst/>
            <a:cxnLst/>
            <a:rect l="l" t="t" r="r" b="b"/>
            <a:pathLst>
              <a:path w="2187393" h="2944113">
                <a:moveTo>
                  <a:pt x="0" y="0"/>
                </a:moveTo>
                <a:lnTo>
                  <a:pt x="2187393" y="0"/>
                </a:lnTo>
                <a:lnTo>
                  <a:pt x="2187393" y="2944113"/>
                </a:lnTo>
                <a:lnTo>
                  <a:pt x="0" y="2944113"/>
                </a:lnTo>
                <a:lnTo>
                  <a:pt x="0" y="0"/>
                </a:lnTo>
                <a:close/>
              </a:path>
            </a:pathLst>
          </a:custGeom>
          <a:blipFill>
            <a:blip r:embed="rId6"/>
            <a:stretch>
              <a:fillRect/>
            </a:stretch>
          </a:blipFill>
        </p:spPr>
        <p:txBody>
          <a:bodyPr lIns="60954" tIns="30477" rIns="60954" bIns="30477"/>
          <a:lstStyle/>
          <a:p>
            <a:endParaRPr lang="en-US" dirty="0"/>
          </a:p>
        </p:txBody>
      </p:sp>
      <p:sp>
        <p:nvSpPr>
          <p:cNvPr id="14" name="TextBox 14"/>
          <p:cNvSpPr txBox="1"/>
          <p:nvPr/>
        </p:nvSpPr>
        <p:spPr>
          <a:xfrm>
            <a:off x="2290988" y="3380408"/>
            <a:ext cx="7335895" cy="655949"/>
          </a:xfrm>
          <a:prstGeom prst="rect">
            <a:avLst/>
          </a:prstGeom>
        </p:spPr>
        <p:txBody>
          <a:bodyPr lIns="0" tIns="0" rIns="0" bIns="0" rtlCol="0" anchor="t">
            <a:spAutoFit/>
          </a:bodyPr>
          <a:lstStyle/>
          <a:p>
            <a:pPr algn="ctr">
              <a:lnSpc>
                <a:spcPts val="4914"/>
              </a:lnSpc>
            </a:pPr>
            <a:r>
              <a:rPr lang="en-US" sz="5100" dirty="0">
                <a:solidFill>
                  <a:srgbClr val="800000"/>
                </a:solidFill>
                <a:latin typeface="Codec Pro ExtraBold"/>
              </a:rPr>
              <a:t>HTHS GRADING SCALE</a:t>
            </a:r>
          </a:p>
        </p:txBody>
      </p:sp>
    </p:spTree>
    <p:extLst>
      <p:ext uri="{BB962C8B-B14F-4D97-AF65-F5344CB8AC3E}">
        <p14:creationId xmlns:p14="http://schemas.microsoft.com/office/powerpoint/2010/main" val="1014151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PROCESS SUMMARY </a:t>
            </a:r>
          </a:p>
        </p:txBody>
      </p:sp>
      <p:sp>
        <p:nvSpPr>
          <p:cNvPr id="3" name="Text Placeholder 2"/>
          <p:cNvSpPr>
            <a:spLocks noGrp="1"/>
          </p:cNvSpPr>
          <p:nvPr>
            <p:ph type="body" idx="1"/>
          </p:nvPr>
        </p:nvSpPr>
        <p:spPr>
          <a:xfrm>
            <a:off x="1104900" y="1439917"/>
            <a:ext cx="9982200" cy="5192111"/>
          </a:xfrm>
        </p:spPr>
        <p:txBody>
          <a:bodyPr>
            <a:normAutofit lnSpcReduction="10000"/>
          </a:bodyPr>
          <a:lstStyle/>
          <a:p>
            <a:r>
              <a:rPr lang="en-US" dirty="0">
                <a:solidFill>
                  <a:schemeClr val="bg2"/>
                </a:solidFill>
              </a:rPr>
              <a:t>Over 75 hours of Evidence Gathering and Qualitative Research </a:t>
            </a:r>
          </a:p>
          <a:p>
            <a:r>
              <a:rPr lang="en-US" dirty="0">
                <a:solidFill>
                  <a:schemeClr val="bg2"/>
                </a:solidFill>
              </a:rPr>
              <a:t>Personal Consultations with over (30) Director Level College Admissions </a:t>
            </a:r>
          </a:p>
          <a:p>
            <a:r>
              <a:rPr lang="en-US" dirty="0">
                <a:solidFill>
                  <a:schemeClr val="bg2"/>
                </a:solidFill>
              </a:rPr>
              <a:t>Engagement with (40) NJ Superintendents (many of which changed grading scales) </a:t>
            </a:r>
          </a:p>
          <a:p>
            <a:r>
              <a:rPr lang="en-US" dirty="0">
                <a:solidFill>
                  <a:schemeClr val="bg2"/>
                </a:solidFill>
              </a:rPr>
              <a:t>Consultations with third party group </a:t>
            </a:r>
            <a:r>
              <a:rPr lang="en-US" b="1" dirty="0">
                <a:solidFill>
                  <a:schemeClr val="bg2"/>
                </a:solidFill>
              </a:rPr>
              <a:t>College-Wise</a:t>
            </a:r>
            <a:r>
              <a:rPr lang="en-US" dirty="0">
                <a:solidFill>
                  <a:schemeClr val="bg2"/>
                </a:solidFill>
              </a:rPr>
              <a:t> (</a:t>
            </a:r>
            <a:r>
              <a:rPr lang="en-US" i="1" dirty="0">
                <a:solidFill>
                  <a:schemeClr val="bg2"/>
                </a:solidFill>
              </a:rPr>
              <a:t>experts in college applications)</a:t>
            </a:r>
          </a:p>
          <a:p>
            <a:r>
              <a:rPr lang="en-US" dirty="0">
                <a:solidFill>
                  <a:schemeClr val="bg2"/>
                </a:solidFill>
              </a:rPr>
              <a:t>Consultations with John Durante, Principal of Syosset High School, NY &amp; host of the </a:t>
            </a:r>
            <a:r>
              <a:rPr lang="en-US" b="1" i="1" dirty="0">
                <a:solidFill>
                  <a:schemeClr val="bg2"/>
                </a:solidFill>
              </a:rPr>
              <a:t>The</a:t>
            </a:r>
            <a:r>
              <a:rPr lang="en-US" dirty="0">
                <a:solidFill>
                  <a:schemeClr val="bg2"/>
                </a:solidFill>
              </a:rPr>
              <a:t> </a:t>
            </a:r>
            <a:r>
              <a:rPr lang="en-US" b="1" i="1" dirty="0">
                <a:solidFill>
                  <a:schemeClr val="bg2"/>
                </a:solidFill>
              </a:rPr>
              <a:t>College Admissions Podcast </a:t>
            </a:r>
            <a:r>
              <a:rPr lang="en-US" dirty="0">
                <a:solidFill>
                  <a:schemeClr val="bg2"/>
                </a:solidFill>
              </a:rPr>
              <a:t>(200 episodes)</a:t>
            </a:r>
          </a:p>
          <a:p>
            <a:r>
              <a:rPr lang="en-US" dirty="0">
                <a:solidFill>
                  <a:schemeClr val="bg2"/>
                </a:solidFill>
              </a:rPr>
              <a:t>Literature Review/Consultation with Rick Clark author of “</a:t>
            </a:r>
            <a:r>
              <a:rPr lang="en-US" i="1" dirty="0">
                <a:solidFill>
                  <a:schemeClr val="bg2"/>
                </a:solidFill>
              </a:rPr>
              <a:t>The Truth About College Admission: A Family Guide</a:t>
            </a:r>
            <a:r>
              <a:rPr lang="en-US" dirty="0">
                <a:solidFill>
                  <a:schemeClr val="bg2"/>
                </a:solidFill>
              </a:rPr>
              <a:t>,” current Undergraduate Admissions Director/Georgia Tech University </a:t>
            </a:r>
          </a:p>
          <a:p>
            <a:r>
              <a:rPr lang="en-US" dirty="0">
                <a:solidFill>
                  <a:schemeClr val="bg2"/>
                </a:solidFill>
              </a:rPr>
              <a:t>External Collaborations: NJCAC ( National Association for College Admission Counseling,  PACAC ( Pennsylvania Association for College Admission Counseling)</a:t>
            </a:r>
          </a:p>
          <a:p>
            <a:r>
              <a:rPr lang="en-US" dirty="0">
                <a:solidFill>
                  <a:schemeClr val="bg2"/>
                </a:solidFill>
              </a:rPr>
              <a:t>Internal Collaboration with Parents, Staff, BOE Members, and Community</a:t>
            </a:r>
          </a:p>
        </p:txBody>
      </p:sp>
    </p:spTree>
    <p:extLst>
      <p:ext uri="{BB962C8B-B14F-4D97-AF65-F5344CB8AC3E}">
        <p14:creationId xmlns:p14="http://schemas.microsoft.com/office/powerpoint/2010/main" val="266653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85105" y="-337634"/>
            <a:ext cx="1028700" cy="7533267"/>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sp>
        <p:nvSpPr>
          <p:cNvPr id="5" name="Freeform 5"/>
          <p:cNvSpPr/>
          <p:nvPr/>
        </p:nvSpPr>
        <p:spPr>
          <a:xfrm>
            <a:off x="10645739" y="5736581"/>
            <a:ext cx="1546261" cy="1121419"/>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lIns="60954" tIns="30477" rIns="60954" bIns="30477"/>
          <a:lstStyle/>
          <a:p>
            <a:endParaRPr lang="en-US" dirty="0"/>
          </a:p>
        </p:txBody>
      </p:sp>
      <p:grpSp>
        <p:nvGrpSpPr>
          <p:cNvPr id="6" name="Group 6"/>
          <p:cNvGrpSpPr/>
          <p:nvPr/>
        </p:nvGrpSpPr>
        <p:grpSpPr>
          <a:xfrm>
            <a:off x="-1028700" y="-372146"/>
            <a:ext cx="2057400" cy="7533267"/>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8" name="TextBox 8"/>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grpSp>
        <p:nvGrpSpPr>
          <p:cNvPr id="9" name="Group 9"/>
          <p:cNvGrpSpPr/>
          <p:nvPr/>
        </p:nvGrpSpPr>
        <p:grpSpPr>
          <a:xfrm>
            <a:off x="818515" y="2775748"/>
            <a:ext cx="73491" cy="1879331"/>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txBody>
            <a:bodyPr/>
            <a:lstStyle/>
            <a:p>
              <a:endParaRPr lang="en-US" dirty="0"/>
            </a:p>
          </p:txBody>
        </p:sp>
        <p:sp>
          <p:nvSpPr>
            <p:cNvPr id="11" name="TextBox 11"/>
            <p:cNvSpPr txBox="1"/>
            <p:nvPr/>
          </p:nvSpPr>
          <p:spPr>
            <a:xfrm>
              <a:off x="0" y="-19050"/>
              <a:ext cx="26312" cy="691905"/>
            </a:xfrm>
            <a:prstGeom prst="rect">
              <a:avLst/>
            </a:prstGeom>
          </p:spPr>
          <p:txBody>
            <a:bodyPr lIns="50800" tIns="50800" rIns="50800" bIns="50800" rtlCol="0" anchor="ctr"/>
            <a:lstStyle/>
            <a:p>
              <a:pPr algn="ctr">
                <a:lnSpc>
                  <a:spcPts val="1906"/>
                </a:lnSpc>
              </a:pPr>
              <a:endParaRPr dirty="0"/>
            </a:p>
          </p:txBody>
        </p:sp>
      </p:grpSp>
      <p:sp>
        <p:nvSpPr>
          <p:cNvPr id="12" name="Freeform 12"/>
          <p:cNvSpPr/>
          <p:nvPr/>
        </p:nvSpPr>
        <p:spPr>
          <a:xfrm>
            <a:off x="-1851914" y="-138047"/>
            <a:ext cx="2537714" cy="1388821"/>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lIns="60954" tIns="30477" rIns="60954" bIns="30477"/>
          <a:lstStyle/>
          <a:p>
            <a:endParaRPr lang="en-US" dirty="0"/>
          </a:p>
        </p:txBody>
      </p:sp>
      <p:graphicFrame>
        <p:nvGraphicFramePr>
          <p:cNvPr id="22" name="TextBox 19">
            <a:extLst>
              <a:ext uri="{FF2B5EF4-FFF2-40B4-BE49-F238E27FC236}">
                <a16:creationId xmlns:a16="http://schemas.microsoft.com/office/drawing/2014/main" id="{81E34214-3528-12F4-568D-548A6AAB7153}"/>
              </a:ext>
            </a:extLst>
          </p:cNvPr>
          <p:cNvGraphicFramePr/>
          <p:nvPr>
            <p:extLst>
              <p:ext uri="{D42A27DB-BD31-4B8C-83A1-F6EECF244321}">
                <p14:modId xmlns:p14="http://schemas.microsoft.com/office/powerpoint/2010/main" val="3360154894"/>
              </p:ext>
            </p:extLst>
          </p:nvPr>
        </p:nvGraphicFramePr>
        <p:xfrm>
          <a:off x="1211263" y="1219200"/>
          <a:ext cx="9353234" cy="496658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3" name="Title 12"/>
          <p:cNvSpPr>
            <a:spLocks noGrp="1"/>
          </p:cNvSpPr>
          <p:nvPr>
            <p:ph type="title"/>
          </p:nvPr>
        </p:nvSpPr>
        <p:spPr>
          <a:xfrm>
            <a:off x="1104900" y="458572"/>
            <a:ext cx="9514223" cy="714590"/>
          </a:xfrm>
        </p:spPr>
        <p:txBody>
          <a:bodyPr>
            <a:normAutofit fontScale="90000"/>
          </a:bodyPr>
          <a:lstStyle/>
          <a:p>
            <a:pPr algn="ctr"/>
            <a:r>
              <a:rPr lang="en-US" sz="3600" b="1" dirty="0">
                <a:solidFill>
                  <a:srgbClr val="800000"/>
                </a:solidFill>
                <a:latin typeface="Codec Pro ExtraBold"/>
              </a:rPr>
              <a:t>Five Inter-Connected Factors and Levers   </a:t>
            </a:r>
            <a:br>
              <a:rPr lang="en-US" b="1" dirty="0">
                <a:solidFill>
                  <a:srgbClr val="800000"/>
                </a:solidFill>
                <a:latin typeface="Codec Pro ExtraBold"/>
              </a:rPr>
            </a:br>
            <a:endParaRPr lang="en-US" dirty="0"/>
          </a:p>
        </p:txBody>
      </p:sp>
      <p:sp>
        <p:nvSpPr>
          <p:cNvPr id="14" name="Text Placeholder 13"/>
          <p:cNvSpPr>
            <a:spLocks noGrp="1"/>
          </p:cNvSpPr>
          <p:nvPr>
            <p:ph type="body" idx="1"/>
          </p:nvPr>
        </p:nvSpPr>
        <p:spPr>
          <a:xfrm>
            <a:off x="1399420" y="1834287"/>
            <a:ext cx="9184424" cy="4337914"/>
          </a:xfrm>
        </p:spPr>
        <p:txBody>
          <a:bodyPr>
            <a:normAutofit/>
          </a:bodyPr>
          <a:lstStyle/>
          <a:p>
            <a:r>
              <a:rPr lang="en-US" sz="2400" dirty="0">
                <a:solidFill>
                  <a:srgbClr val="000000"/>
                </a:solidFill>
              </a:rPr>
              <a:t>What is a Grade? What Does it Mean?</a:t>
            </a:r>
          </a:p>
          <a:p>
            <a:r>
              <a:rPr lang="en-US" sz="2400" dirty="0">
                <a:solidFill>
                  <a:srgbClr val="000000"/>
                </a:solidFill>
              </a:rPr>
              <a:t>Merit Aid for “Grades”</a:t>
            </a:r>
          </a:p>
          <a:p>
            <a:r>
              <a:rPr lang="en-US" sz="2400" dirty="0">
                <a:solidFill>
                  <a:srgbClr val="000000"/>
                </a:solidFill>
              </a:rPr>
              <a:t>College Admissions </a:t>
            </a:r>
          </a:p>
          <a:p>
            <a:r>
              <a:rPr lang="en-US" sz="2400" dirty="0" err="1">
                <a:solidFill>
                  <a:srgbClr val="000000"/>
                </a:solidFill>
              </a:rPr>
              <a:t>Crosswalking</a:t>
            </a:r>
            <a:r>
              <a:rPr lang="en-US" sz="2400" dirty="0">
                <a:solidFill>
                  <a:srgbClr val="000000"/>
                </a:solidFill>
              </a:rPr>
              <a:t> the Grades to a 4.0 GPA</a:t>
            </a:r>
          </a:p>
          <a:p>
            <a:r>
              <a:rPr lang="en-US" sz="2400" dirty="0">
                <a:solidFill>
                  <a:srgbClr val="000000"/>
                </a:solidFill>
              </a:rPr>
              <a:t>Timing-When Can Change Occur and for Who &amp; How? </a:t>
            </a:r>
          </a:p>
          <a:p>
            <a:pPr marL="114300" indent="0">
              <a:buNone/>
            </a:pPr>
            <a:r>
              <a:rPr lang="en-US" sz="2400" b="1" dirty="0">
                <a:solidFill>
                  <a:srgbClr val="C00000"/>
                </a:solidFill>
              </a:rPr>
              <a:t>(Must be in the most valid, reliable, and equitable way)</a:t>
            </a:r>
          </a:p>
        </p:txBody>
      </p:sp>
    </p:spTree>
    <p:extLst>
      <p:ext uri="{BB962C8B-B14F-4D97-AF65-F5344CB8AC3E}">
        <p14:creationId xmlns:p14="http://schemas.microsoft.com/office/powerpoint/2010/main" val="2661400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anim calcmode="lin" valueType="num">
                                      <p:cBhvr additive="base">
                                        <p:cTn id="7"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anim calcmode="lin" valueType="num">
                                      <p:cBhvr additive="base">
                                        <p:cTn id="13"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anim calcmode="lin" valueType="num">
                                      <p:cBhvr additive="base">
                                        <p:cTn id="25"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xEl>
                                              <p:pRg st="4" end="4"/>
                                            </p:txEl>
                                          </p:spTgt>
                                        </p:tgtEl>
                                        <p:attrNameLst>
                                          <p:attrName>style.visibility</p:attrName>
                                        </p:attrNameLst>
                                      </p:cBhvr>
                                      <p:to>
                                        <p:strVal val="visible"/>
                                      </p:to>
                                    </p:set>
                                    <p:anim calcmode="lin" valueType="num">
                                      <p:cBhvr additive="base">
                                        <p:cTn id="31"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800000"/>
                </a:solidFill>
              </a:rPr>
              <a:t>Role of the School Profile </a:t>
            </a:r>
          </a:p>
        </p:txBody>
      </p:sp>
      <p:sp>
        <p:nvSpPr>
          <p:cNvPr id="3" name="Text Placeholder 2"/>
          <p:cNvSpPr>
            <a:spLocks noGrp="1"/>
          </p:cNvSpPr>
          <p:nvPr>
            <p:ph type="body" idx="1"/>
          </p:nvPr>
        </p:nvSpPr>
        <p:spPr>
          <a:xfrm>
            <a:off x="1104900" y="1600200"/>
            <a:ext cx="4991100" cy="4572000"/>
          </a:xfrm>
        </p:spPr>
        <p:txBody>
          <a:bodyPr/>
          <a:lstStyle/>
          <a:p>
            <a:pPr marL="114300" indent="0">
              <a:buNone/>
            </a:pPr>
            <a:r>
              <a:rPr lang="en-US" b="1" i="1" dirty="0">
                <a:solidFill>
                  <a:schemeClr val="bg2"/>
                </a:solidFill>
              </a:rPr>
              <a:t>“The first question that readers ask when they open a college application is where does this student go to school?” </a:t>
            </a:r>
          </a:p>
          <a:p>
            <a:pPr marL="114300" indent="0">
              <a:buNone/>
            </a:pPr>
            <a:r>
              <a:rPr lang="en-US" b="1" i="1" dirty="0">
                <a:solidFill>
                  <a:schemeClr val="bg2"/>
                </a:solidFill>
              </a:rPr>
              <a:t>For college admissions counselors, a school profile is the </a:t>
            </a:r>
            <a:r>
              <a:rPr lang="en-US" b="1" i="1" dirty="0">
                <a:solidFill>
                  <a:srgbClr val="C00000"/>
                </a:solidFill>
              </a:rPr>
              <a:t>gold mine of information and insight</a:t>
            </a:r>
            <a:r>
              <a:rPr lang="en-US" b="1" i="1" dirty="0">
                <a:solidFill>
                  <a:schemeClr val="bg2"/>
                </a:solidFill>
              </a:rPr>
              <a:t>.” </a:t>
            </a:r>
          </a:p>
          <a:p>
            <a:pPr marL="114300" indent="0">
              <a:buNone/>
            </a:pPr>
            <a:endParaRPr lang="en-US" b="1" i="1" u="sng" dirty="0">
              <a:solidFill>
                <a:schemeClr val="bg2"/>
              </a:solidFill>
            </a:endParaRPr>
          </a:p>
          <a:p>
            <a:pPr marL="114300" indent="0">
              <a:buNone/>
            </a:pPr>
            <a:r>
              <a:rPr lang="en-US" b="1" i="1" u="sng" dirty="0">
                <a:solidFill>
                  <a:schemeClr val="bg2"/>
                </a:solidFill>
              </a:rPr>
              <a:t>Page 101 </a:t>
            </a:r>
          </a:p>
          <a:p>
            <a:pPr marL="114300" indent="0">
              <a:buNone/>
            </a:pPr>
            <a:r>
              <a:rPr lang="en-US" b="1" i="1" u="sng" dirty="0">
                <a:solidFill>
                  <a:srgbClr val="C00000"/>
                </a:solidFill>
              </a:rPr>
              <a:t>The Truth About College Admission </a:t>
            </a:r>
          </a:p>
        </p:txBody>
      </p:sp>
      <p:pic>
        <p:nvPicPr>
          <p:cNvPr id="5" name="Picture 4" descr="979820016977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4000" y="1333500"/>
            <a:ext cx="4521200" cy="5003800"/>
          </a:xfrm>
          <a:prstGeom prst="rect">
            <a:avLst/>
          </a:prstGeom>
        </p:spPr>
      </p:pic>
    </p:spTree>
    <p:extLst>
      <p:ext uri="{BB962C8B-B14F-4D97-AF65-F5344CB8AC3E}">
        <p14:creationId xmlns:p14="http://schemas.microsoft.com/office/powerpoint/2010/main" val="550284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UNIVERSITY OUTREACH </a:t>
            </a:r>
          </a:p>
        </p:txBody>
      </p:sp>
      <p:sp>
        <p:nvSpPr>
          <p:cNvPr id="3" name="Text Placeholder 2"/>
          <p:cNvSpPr>
            <a:spLocks noGrp="1"/>
          </p:cNvSpPr>
          <p:nvPr>
            <p:ph type="body" idx="1"/>
          </p:nvPr>
        </p:nvSpPr>
        <p:spPr>
          <a:xfrm>
            <a:off x="1104900" y="2057401"/>
            <a:ext cx="9982200" cy="4574628"/>
          </a:xfrm>
        </p:spPr>
        <p:txBody>
          <a:bodyPr/>
          <a:lstStyle/>
          <a:p>
            <a:r>
              <a:rPr lang="en-US" b="1" dirty="0">
                <a:solidFill>
                  <a:schemeClr val="bg2"/>
                </a:solidFill>
              </a:rPr>
              <a:t>The standardized question posed to all was, </a:t>
            </a:r>
            <a:r>
              <a:rPr lang="en-US" b="1" i="1" dirty="0">
                <a:solidFill>
                  <a:schemeClr val="bg2"/>
                </a:solidFill>
              </a:rPr>
              <a:t>“Does Haddon Township’s 8-point grading scale in any way, place our students at a disadvantage when it comes to consideration for A) </a:t>
            </a:r>
            <a:r>
              <a:rPr lang="en-US" b="1" i="1" dirty="0">
                <a:solidFill>
                  <a:srgbClr val="C00000"/>
                </a:solidFill>
              </a:rPr>
              <a:t>admission </a:t>
            </a:r>
            <a:r>
              <a:rPr lang="en-US" b="1" i="1" dirty="0">
                <a:solidFill>
                  <a:schemeClr val="bg2"/>
                </a:solidFill>
              </a:rPr>
              <a:t>or B) </a:t>
            </a:r>
            <a:r>
              <a:rPr lang="en-US" b="1" i="1" dirty="0">
                <a:solidFill>
                  <a:srgbClr val="C00000"/>
                </a:solidFill>
              </a:rPr>
              <a:t>scholarships</a:t>
            </a:r>
            <a:r>
              <a:rPr lang="en-US" b="1" dirty="0">
                <a:solidFill>
                  <a:schemeClr val="bg2"/>
                </a:solidFill>
              </a:rPr>
              <a:t>?”</a:t>
            </a:r>
          </a:p>
          <a:p>
            <a:r>
              <a:rPr lang="en-US" b="1" dirty="0">
                <a:solidFill>
                  <a:schemeClr val="bg2"/>
                </a:solidFill>
              </a:rPr>
              <a:t>Attempt was made to reach the highest-ranking director level admissions officer possible with a consistent unbiased question. </a:t>
            </a:r>
          </a:p>
          <a:p>
            <a:r>
              <a:rPr lang="en-US" b="1" dirty="0">
                <a:solidFill>
                  <a:schemeClr val="bg2"/>
                </a:solidFill>
              </a:rPr>
              <a:t>Responses- </a:t>
            </a:r>
            <a:r>
              <a:rPr lang="en-US" b="1" dirty="0">
                <a:solidFill>
                  <a:srgbClr val="C00000"/>
                </a:solidFill>
              </a:rPr>
              <a:t>a) Emphatic/Unanimous “NO” (In fact, just the opposite is true).</a:t>
            </a:r>
          </a:p>
          <a:p>
            <a:pPr marL="114300" indent="0">
              <a:buNone/>
            </a:pPr>
            <a:r>
              <a:rPr lang="en-US" b="1" dirty="0">
                <a:solidFill>
                  <a:schemeClr val="bg2"/>
                </a:solidFill>
              </a:rPr>
              <a:t>b.) Automatic Merit ( GPA “coupons”) available at some schools</a:t>
            </a:r>
          </a:p>
          <a:p>
            <a:pPr marL="114300" indent="0">
              <a:buNone/>
            </a:pPr>
            <a:endParaRPr lang="en-US" b="1" dirty="0">
              <a:solidFill>
                <a:schemeClr val="bg2"/>
              </a:solidFill>
            </a:endParaRPr>
          </a:p>
          <a:p>
            <a:endParaRPr lang="en-US" dirty="0">
              <a:solidFill>
                <a:schemeClr val="bg2"/>
              </a:solidFill>
            </a:endParaRPr>
          </a:p>
        </p:txBody>
      </p:sp>
    </p:spTree>
    <p:extLst>
      <p:ext uri="{BB962C8B-B14F-4D97-AF65-F5344CB8AC3E}">
        <p14:creationId xmlns:p14="http://schemas.microsoft.com/office/powerpoint/2010/main" val="1249460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a:solidFill>
                  <a:srgbClr val="800000"/>
                </a:solidFill>
              </a:rPr>
              <a:t>MERIT AID and HTHS 2023 SENIORS </a:t>
            </a:r>
          </a:p>
        </p:txBody>
      </p:sp>
      <p:sp>
        <p:nvSpPr>
          <p:cNvPr id="5" name="Text Placeholder 4"/>
          <p:cNvSpPr>
            <a:spLocks noGrp="1"/>
          </p:cNvSpPr>
          <p:nvPr>
            <p:ph type="body" idx="1"/>
          </p:nvPr>
        </p:nvSpPr>
        <p:spPr>
          <a:xfrm>
            <a:off x="1104900" y="1701800"/>
            <a:ext cx="9982200" cy="5003800"/>
          </a:xfrm>
        </p:spPr>
        <p:txBody>
          <a:bodyPr/>
          <a:lstStyle/>
          <a:p>
            <a:r>
              <a:rPr lang="en-US" b="1" dirty="0">
                <a:solidFill>
                  <a:schemeClr val="bg2"/>
                </a:solidFill>
              </a:rPr>
              <a:t>89 students attended 57 universities</a:t>
            </a:r>
            <a:r>
              <a:rPr lang="en-US" dirty="0">
                <a:solidFill>
                  <a:schemeClr val="bg2"/>
                </a:solidFill>
              </a:rPr>
              <a:t> that do NOT offer automatic merit aid for specific GPAs. These schools typically are “selective” with higher standards and more competition for admission. </a:t>
            </a:r>
          </a:p>
          <a:p>
            <a:endParaRPr lang="en-US" dirty="0">
              <a:solidFill>
                <a:schemeClr val="bg2"/>
              </a:solidFill>
            </a:endParaRPr>
          </a:p>
          <a:p>
            <a:r>
              <a:rPr lang="en-US" b="1" dirty="0">
                <a:solidFill>
                  <a:schemeClr val="bg2"/>
                </a:solidFill>
              </a:rPr>
              <a:t>22 students attended 12 schools </a:t>
            </a:r>
            <a:r>
              <a:rPr lang="en-US" dirty="0">
                <a:solidFill>
                  <a:schemeClr val="bg2"/>
                </a:solidFill>
              </a:rPr>
              <a:t>who offer GPA “coupons” for a specific GPA. Typically, these are less selective schools, commonly with (90% admission rate or higher). </a:t>
            </a:r>
          </a:p>
          <a:p>
            <a:pPr lvl="1"/>
            <a:r>
              <a:rPr lang="en-US" dirty="0">
                <a:solidFill>
                  <a:schemeClr val="bg2"/>
                </a:solidFill>
              </a:rPr>
              <a:t>Some will recalculate a numeric score to a more advantageous scale.</a:t>
            </a:r>
          </a:p>
          <a:p>
            <a:pPr lvl="1"/>
            <a:r>
              <a:rPr lang="en-US" dirty="0">
                <a:solidFill>
                  <a:schemeClr val="bg2"/>
                </a:solidFill>
              </a:rPr>
              <a:t>Some will accept submission of final grades to maximize financial awards.</a:t>
            </a:r>
          </a:p>
          <a:p>
            <a:pPr lvl="1"/>
            <a:r>
              <a:rPr lang="en-US" dirty="0">
                <a:solidFill>
                  <a:schemeClr val="bg2"/>
                </a:solidFill>
              </a:rPr>
              <a:t>Some will do neither. </a:t>
            </a:r>
          </a:p>
          <a:p>
            <a:pPr lvl="1"/>
            <a:r>
              <a:rPr lang="en-US" b="1" dirty="0">
                <a:solidFill>
                  <a:srgbClr val="C00000"/>
                </a:solidFill>
              </a:rPr>
              <a:t>Note: The average coupon is between $1,000 and $1,500 per year, per step </a:t>
            </a:r>
          </a:p>
          <a:p>
            <a:pPr lvl="1"/>
            <a:endParaRPr lang="en-US" dirty="0">
              <a:solidFill>
                <a:schemeClr val="bg2"/>
              </a:solidFill>
            </a:endParaRPr>
          </a:p>
          <a:p>
            <a:pPr marL="571500" lvl="1" indent="0">
              <a:buNone/>
            </a:pPr>
            <a:endParaRPr lang="en-US" dirty="0">
              <a:solidFill>
                <a:schemeClr val="bg2"/>
              </a:solidFill>
            </a:endParaRPr>
          </a:p>
        </p:txBody>
      </p:sp>
    </p:spTree>
    <p:extLst>
      <p:ext uri="{BB962C8B-B14F-4D97-AF65-F5344CB8AC3E}">
        <p14:creationId xmlns:p14="http://schemas.microsoft.com/office/powerpoint/2010/main" val="2950407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 calcmode="lin" valueType="num">
                                      <p:cBhvr additive="base">
                                        <p:cTn id="1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xEl>
                                              <p:pRg st="4" end="4"/>
                                            </p:txEl>
                                          </p:spTgt>
                                        </p:tgtEl>
                                        <p:attrNameLst>
                                          <p:attrName>style.visibility</p:attrName>
                                        </p:attrNameLst>
                                      </p:cBhvr>
                                      <p:to>
                                        <p:strVal val="visible"/>
                                      </p:to>
                                    </p:set>
                                    <p:anim calcmode="lin" valueType="num">
                                      <p:cBhvr additive="base">
                                        <p:cTn id="2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5" end="5"/>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 calcmode="lin" valueType="num">
                                      <p:cBhvr additive="base">
                                        <p:cTn id="29"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Course Performance/Grades/Trends</a:t>
            </a:r>
            <a:endParaRPr lang="en-US" dirty="0"/>
          </a:p>
        </p:txBody>
      </p:sp>
      <p:sp>
        <p:nvSpPr>
          <p:cNvPr id="3" name="Text Placeholder 2"/>
          <p:cNvSpPr>
            <a:spLocks noGrp="1"/>
          </p:cNvSpPr>
          <p:nvPr>
            <p:ph type="body" idx="1"/>
          </p:nvPr>
        </p:nvSpPr>
        <p:spPr>
          <a:xfrm>
            <a:off x="1104900" y="1600200"/>
            <a:ext cx="10819370" cy="4701746"/>
          </a:xfrm>
        </p:spPr>
        <p:txBody>
          <a:bodyPr/>
          <a:lstStyle/>
          <a:p>
            <a:r>
              <a:rPr lang="en-US" dirty="0">
                <a:solidFill>
                  <a:schemeClr val="bg2"/>
                </a:solidFill>
              </a:rPr>
              <a:t>“</a:t>
            </a:r>
            <a:r>
              <a:rPr lang="en-US" b="1" i="1" dirty="0">
                <a:solidFill>
                  <a:schemeClr val="bg2"/>
                </a:solidFill>
              </a:rPr>
              <a:t>We get applications from over 3,000 schools around the world and have seen every conceivable combination of curriculum, grading and weighting. It’s not the GPA that matters. It’s what’s behind the GPA that is important.” </a:t>
            </a:r>
          </a:p>
          <a:p>
            <a:pPr marL="114300" indent="0">
              <a:buNone/>
            </a:pPr>
            <a:r>
              <a:rPr lang="en-US" b="1" i="1" dirty="0">
                <a:solidFill>
                  <a:srgbClr val="C00000"/>
                </a:solidFill>
              </a:rPr>
              <a:t>Mike Sexton, Vice President for Enrollment Santa Clara University</a:t>
            </a:r>
          </a:p>
          <a:p>
            <a:pPr marL="114300" indent="0">
              <a:buNone/>
            </a:pPr>
            <a:endParaRPr lang="en-US" b="1" i="1" dirty="0">
              <a:solidFill>
                <a:srgbClr val="800000"/>
              </a:solidFill>
            </a:endParaRPr>
          </a:p>
          <a:p>
            <a:pPr marL="114300" indent="0">
              <a:buNone/>
            </a:pPr>
            <a:endParaRPr lang="en-US" b="1" i="1" dirty="0">
              <a:solidFill>
                <a:srgbClr val="800000"/>
              </a:solidFill>
            </a:endParaRPr>
          </a:p>
          <a:p>
            <a:pPr marL="114300" indent="0">
              <a:buNone/>
            </a:pPr>
            <a:endParaRPr lang="en-US" b="1" i="1" dirty="0">
              <a:solidFill>
                <a:srgbClr val="800000"/>
              </a:solidFill>
            </a:endParaRPr>
          </a:p>
          <a:p>
            <a:r>
              <a:rPr lang="en-US" b="1" i="1" dirty="0">
                <a:solidFill>
                  <a:schemeClr val="bg2"/>
                </a:solidFill>
              </a:rPr>
              <a:t>To determine course performance</a:t>
            </a:r>
            <a:r>
              <a:rPr lang="mr-IN" b="1" i="1" dirty="0">
                <a:solidFill>
                  <a:schemeClr val="bg2"/>
                </a:solidFill>
              </a:rPr>
              <a:t>…</a:t>
            </a:r>
            <a:r>
              <a:rPr lang="en-US" b="1" i="1" dirty="0">
                <a:solidFill>
                  <a:schemeClr val="bg2"/>
                </a:solidFill>
              </a:rPr>
              <a:t>.regardless of a school’s grading scale </a:t>
            </a:r>
            <a:r>
              <a:rPr lang="en-US" b="1" i="1" dirty="0">
                <a:solidFill>
                  <a:srgbClr val="C00000"/>
                </a:solidFill>
              </a:rPr>
              <a:t>colleges are looking at grade distribution and numbers of students in a class</a:t>
            </a:r>
            <a:r>
              <a:rPr lang="en-US" i="1" dirty="0">
                <a:solidFill>
                  <a:schemeClr val="bg2"/>
                </a:solidFill>
              </a:rPr>
              <a:t>. (page 104)</a:t>
            </a:r>
            <a:endParaRPr lang="en-US" b="1" i="1" dirty="0">
              <a:solidFill>
                <a:schemeClr val="bg2"/>
              </a:solidFill>
            </a:endParaRPr>
          </a:p>
        </p:txBody>
      </p:sp>
      <p:pic>
        <p:nvPicPr>
          <p:cNvPr id="4" name="Picture 3" descr="9798200169771.jpg">
            <a:extLst>
              <a:ext uri="{FF2B5EF4-FFF2-40B4-BE49-F238E27FC236}">
                <a16:creationId xmlns:a16="http://schemas.microsoft.com/office/drawing/2014/main" id="{A8463484-9668-0E90-0D1D-C7D77847EF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1656" y="2556933"/>
            <a:ext cx="1787029" cy="1905001"/>
          </a:xfrm>
          <a:prstGeom prst="rect">
            <a:avLst/>
          </a:prstGeom>
        </p:spPr>
      </p:pic>
    </p:spTree>
    <p:extLst>
      <p:ext uri="{BB962C8B-B14F-4D97-AF65-F5344CB8AC3E}">
        <p14:creationId xmlns:p14="http://schemas.microsoft.com/office/powerpoint/2010/main" val="1692568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85105" y="-337634"/>
            <a:ext cx="1028700" cy="7533267"/>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sp>
        <p:nvSpPr>
          <p:cNvPr id="5" name="Freeform 5"/>
          <p:cNvSpPr/>
          <p:nvPr/>
        </p:nvSpPr>
        <p:spPr>
          <a:xfrm>
            <a:off x="10645739" y="5736581"/>
            <a:ext cx="1546261" cy="1121419"/>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lIns="60954" tIns="30477" rIns="60954" bIns="30477"/>
          <a:lstStyle/>
          <a:p>
            <a:endParaRPr lang="en-US" dirty="0"/>
          </a:p>
        </p:txBody>
      </p:sp>
      <p:grpSp>
        <p:nvGrpSpPr>
          <p:cNvPr id="6" name="Group 6"/>
          <p:cNvGrpSpPr/>
          <p:nvPr/>
        </p:nvGrpSpPr>
        <p:grpSpPr>
          <a:xfrm>
            <a:off x="-1028700" y="-372146"/>
            <a:ext cx="2057400" cy="7533267"/>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8" name="TextBox 8"/>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grpSp>
        <p:nvGrpSpPr>
          <p:cNvPr id="9" name="Group 9"/>
          <p:cNvGrpSpPr/>
          <p:nvPr/>
        </p:nvGrpSpPr>
        <p:grpSpPr>
          <a:xfrm>
            <a:off x="818515" y="2775748"/>
            <a:ext cx="73491" cy="1879331"/>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txBody>
            <a:bodyPr/>
            <a:lstStyle/>
            <a:p>
              <a:endParaRPr lang="en-US" dirty="0"/>
            </a:p>
          </p:txBody>
        </p:sp>
        <p:sp>
          <p:nvSpPr>
            <p:cNvPr id="11" name="TextBox 11"/>
            <p:cNvSpPr txBox="1"/>
            <p:nvPr/>
          </p:nvSpPr>
          <p:spPr>
            <a:xfrm>
              <a:off x="0" y="-19050"/>
              <a:ext cx="26312" cy="691905"/>
            </a:xfrm>
            <a:prstGeom prst="rect">
              <a:avLst/>
            </a:prstGeom>
          </p:spPr>
          <p:txBody>
            <a:bodyPr lIns="50800" tIns="50800" rIns="50800" bIns="50800" rtlCol="0" anchor="ctr"/>
            <a:lstStyle/>
            <a:p>
              <a:pPr algn="ctr">
                <a:lnSpc>
                  <a:spcPts val="1906"/>
                </a:lnSpc>
              </a:pPr>
              <a:endParaRPr dirty="0"/>
            </a:p>
          </p:txBody>
        </p:sp>
      </p:grpSp>
      <p:sp>
        <p:nvSpPr>
          <p:cNvPr id="12" name="Freeform 12"/>
          <p:cNvSpPr/>
          <p:nvPr/>
        </p:nvSpPr>
        <p:spPr>
          <a:xfrm>
            <a:off x="-1851914" y="-138047"/>
            <a:ext cx="2537714" cy="1388821"/>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lIns="60954" tIns="30477" rIns="60954" bIns="30477"/>
          <a:lstStyle/>
          <a:p>
            <a:endParaRPr lang="en-US" dirty="0"/>
          </a:p>
        </p:txBody>
      </p:sp>
      <p:sp>
        <p:nvSpPr>
          <p:cNvPr id="17" name="TextBox 16">
            <a:extLst>
              <a:ext uri="{FF2B5EF4-FFF2-40B4-BE49-F238E27FC236}">
                <a16:creationId xmlns:a16="http://schemas.microsoft.com/office/drawing/2014/main" id="{BBEED705-C990-030F-4642-F0CF9E9CCBB9}"/>
              </a:ext>
            </a:extLst>
          </p:cNvPr>
          <p:cNvSpPr txBox="1"/>
          <p:nvPr/>
        </p:nvSpPr>
        <p:spPr>
          <a:xfrm>
            <a:off x="1257300" y="248587"/>
            <a:ext cx="9156700" cy="1046434"/>
          </a:xfrm>
          <a:prstGeom prst="rect">
            <a:avLst/>
          </a:prstGeom>
          <a:noFill/>
        </p:spPr>
        <p:txBody>
          <a:bodyPr wrap="square" lIns="60954" tIns="30477" rIns="60954" bIns="30477">
            <a:spAutoFit/>
          </a:bodyPr>
          <a:lstStyle/>
          <a:p>
            <a:r>
              <a:rPr lang="en-US" sz="3200" b="1" dirty="0">
                <a:solidFill>
                  <a:srgbClr val="800000"/>
                </a:solidFill>
                <a:latin typeface="Arial" panose="020B0604020202020204" pitchFamily="34" charset="0"/>
              </a:rPr>
              <a:t>College Admissions &amp; High School Achievement</a:t>
            </a:r>
            <a:endParaRPr lang="en-US" sz="3200" b="1" dirty="0">
              <a:solidFill>
                <a:srgbClr val="800000"/>
              </a:solidFill>
            </a:endParaRPr>
          </a:p>
        </p:txBody>
      </p:sp>
      <p:sp>
        <p:nvSpPr>
          <p:cNvPr id="14" name="Text Placeholder 13"/>
          <p:cNvSpPr>
            <a:spLocks noGrp="1"/>
          </p:cNvSpPr>
          <p:nvPr>
            <p:ph type="body" idx="1"/>
          </p:nvPr>
        </p:nvSpPr>
        <p:spPr>
          <a:xfrm>
            <a:off x="1943100" y="1981200"/>
            <a:ext cx="7962900" cy="3771900"/>
          </a:xfrm>
        </p:spPr>
        <p:txBody>
          <a:bodyPr>
            <a:normAutofit fontScale="62500" lnSpcReduction="20000"/>
          </a:bodyPr>
          <a:lstStyle/>
          <a:p>
            <a:r>
              <a:rPr lang="en-US" sz="2800" b="1" dirty="0">
                <a:solidFill>
                  <a:schemeClr val="bg2"/>
                </a:solidFill>
              </a:rPr>
              <a:t>Elite</a:t>
            </a:r>
          </a:p>
          <a:p>
            <a:r>
              <a:rPr lang="en-US" sz="2800" b="1" dirty="0">
                <a:solidFill>
                  <a:schemeClr val="bg2"/>
                </a:solidFill>
              </a:rPr>
              <a:t>Excellent</a:t>
            </a:r>
          </a:p>
          <a:p>
            <a:r>
              <a:rPr lang="en-US" sz="2800" b="1" dirty="0">
                <a:solidFill>
                  <a:schemeClr val="bg2"/>
                </a:solidFill>
              </a:rPr>
              <a:t>Good</a:t>
            </a:r>
          </a:p>
          <a:p>
            <a:r>
              <a:rPr lang="en-US" sz="2800" b="1" dirty="0">
                <a:solidFill>
                  <a:schemeClr val="bg2"/>
                </a:solidFill>
              </a:rPr>
              <a:t>Average</a:t>
            </a:r>
          </a:p>
          <a:p>
            <a:r>
              <a:rPr lang="en-US" sz="2800" b="1" dirty="0">
                <a:solidFill>
                  <a:schemeClr val="bg2"/>
                </a:solidFill>
              </a:rPr>
              <a:t>Poor</a:t>
            </a:r>
          </a:p>
          <a:p>
            <a:pPr marL="380962" indent="-380962">
              <a:lnSpc>
                <a:spcPct val="150000"/>
              </a:lnSpc>
              <a:spcBef>
                <a:spcPts val="800"/>
              </a:spcBef>
              <a:spcAft>
                <a:spcPts val="800"/>
              </a:spcAft>
              <a:buFont typeface="Arial" panose="020B0604020202020204" pitchFamily="34" charset="0"/>
              <a:buChar char="•"/>
            </a:pPr>
            <a:r>
              <a:rPr lang="en-US" sz="2800" dirty="0">
                <a:solidFill>
                  <a:srgbClr val="000000"/>
                </a:solidFill>
                <a:latin typeface="Arial" panose="020B0604020202020204" pitchFamily="34" charset="0"/>
              </a:rPr>
              <a:t>Universities expect high schools to do this</a:t>
            </a:r>
            <a:r>
              <a:rPr lang="en-US" sz="2800" dirty="0">
                <a:solidFill>
                  <a:srgbClr val="000000"/>
                </a:solidFill>
              </a:rPr>
              <a:t> </a:t>
            </a:r>
            <a:r>
              <a:rPr lang="en-US" sz="2800" b="1" dirty="0">
                <a:solidFill>
                  <a:srgbClr val="000000"/>
                </a:solidFill>
              </a:rPr>
              <a:t>because </a:t>
            </a:r>
            <a:r>
              <a:rPr lang="en-US" sz="2800" b="1" dirty="0">
                <a:solidFill>
                  <a:srgbClr val="000000"/>
                </a:solidFill>
                <a:latin typeface="Arial" panose="020B0604020202020204" pitchFamily="34" charset="0"/>
              </a:rPr>
              <a:t>students are compared to other students within the same system;</a:t>
            </a:r>
            <a:r>
              <a:rPr lang="en-US" sz="2800" dirty="0">
                <a:solidFill>
                  <a:srgbClr val="000000"/>
                </a:solidFill>
                <a:latin typeface="Arial" panose="020B0604020202020204" pitchFamily="34" charset="0"/>
              </a:rPr>
              <a:t> </a:t>
            </a:r>
            <a:r>
              <a:rPr lang="en-US" sz="2800" dirty="0">
                <a:solidFill>
                  <a:srgbClr val="C00000"/>
                </a:solidFill>
                <a:latin typeface="Arial" panose="020B0604020202020204" pitchFamily="34" charset="0"/>
              </a:rPr>
              <a:t>“</a:t>
            </a:r>
            <a:r>
              <a:rPr lang="en-US" sz="2800" b="1" dirty="0">
                <a:solidFill>
                  <a:srgbClr val="C00000"/>
                </a:solidFill>
                <a:latin typeface="Arial" panose="020B0604020202020204" pitchFamily="34" charset="0"/>
              </a:rPr>
              <a:t>there is no comparison from one system or one district to another (unanimous).”</a:t>
            </a:r>
            <a:endParaRPr lang="en-US" sz="2800" b="1" dirty="0">
              <a:solidFill>
                <a:srgbClr val="C00000"/>
              </a:solidFill>
            </a:endParaRPr>
          </a:p>
          <a:p>
            <a:endParaRPr lang="en-US" sz="2800" b="1" dirty="0"/>
          </a:p>
        </p:txBody>
      </p:sp>
    </p:spTree>
    <p:extLst>
      <p:ext uri="{BB962C8B-B14F-4D97-AF65-F5344CB8AC3E}">
        <p14:creationId xmlns:p14="http://schemas.microsoft.com/office/powerpoint/2010/main" val="3479854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xEl>
                                              <p:pRg st="4" end="4"/>
                                            </p:txEl>
                                          </p:spTgt>
                                        </p:tgtEl>
                                        <p:attrNameLst>
                                          <p:attrName>style.visibility</p:attrName>
                                        </p:attrNameLst>
                                      </p:cBhvr>
                                      <p:to>
                                        <p:strVal val="visible"/>
                                      </p:to>
                                    </p:set>
                                    <p:anim calcmode="lin" valueType="num">
                                      <p:cBhvr additive="base">
                                        <p:cTn id="7"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xEl>
                                              <p:pRg st="3" end="3"/>
                                            </p:txEl>
                                          </p:spTgt>
                                        </p:tgtEl>
                                        <p:attrNameLst>
                                          <p:attrName>style.visibility</p:attrName>
                                        </p:attrNameLst>
                                      </p:cBhvr>
                                      <p:to>
                                        <p:strVal val="visible"/>
                                      </p:to>
                                    </p:set>
                                    <p:anim calcmode="lin" valueType="num">
                                      <p:cBhvr additive="base">
                                        <p:cTn id="13"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4">
                                            <p:txEl>
                                              <p:pRg st="2" end="2"/>
                                            </p:txEl>
                                          </p:spTgt>
                                        </p:tgtEl>
                                        <p:attrNameLst>
                                          <p:attrName>style.visibility</p:attrName>
                                        </p:attrNameLst>
                                      </p:cBhvr>
                                      <p:to>
                                        <p:strVal val="visible"/>
                                      </p:to>
                                    </p:set>
                                    <p:anim calcmode="lin" valueType="num">
                                      <p:cBhvr additive="base">
                                        <p:cTn id="19"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4">
                                            <p:txEl>
                                              <p:pRg st="1" end="1"/>
                                            </p:txEl>
                                          </p:spTgt>
                                        </p:tgtEl>
                                        <p:attrNameLst>
                                          <p:attrName>style.visibility</p:attrName>
                                        </p:attrNameLst>
                                      </p:cBhvr>
                                      <p:to>
                                        <p:strVal val="visible"/>
                                      </p:to>
                                    </p:set>
                                    <p:anim calcmode="lin" valueType="num">
                                      <p:cBhvr additive="base">
                                        <p:cTn id="25"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anim calcmode="lin" valueType="num">
                                      <p:cBhvr additive="base">
                                        <p:cTn id="31"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4">
                                            <p:txEl>
                                              <p:pRg st="5" end="5"/>
                                            </p:txEl>
                                          </p:spTgt>
                                        </p:tgtEl>
                                        <p:attrNameLst>
                                          <p:attrName>style.visibility</p:attrName>
                                        </p:attrNameLst>
                                      </p:cBhvr>
                                      <p:to>
                                        <p:strVal val="visible"/>
                                      </p:to>
                                    </p:set>
                                    <p:anim calcmode="lin" valueType="num">
                                      <p:cBhvr additive="base">
                                        <p:cTn id="37"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Course Performance/Grades/Trends</a:t>
            </a:r>
          </a:p>
        </p:txBody>
      </p:sp>
      <p:sp>
        <p:nvSpPr>
          <p:cNvPr id="3" name="Text Placeholder 2"/>
          <p:cNvSpPr>
            <a:spLocks noGrp="1"/>
          </p:cNvSpPr>
          <p:nvPr>
            <p:ph type="body" idx="1"/>
          </p:nvPr>
        </p:nvSpPr>
        <p:spPr>
          <a:xfrm>
            <a:off x="1104900" y="1689100"/>
            <a:ext cx="9982200" cy="4483100"/>
          </a:xfrm>
        </p:spPr>
        <p:txBody>
          <a:bodyPr/>
          <a:lstStyle/>
          <a:p>
            <a:r>
              <a:rPr lang="en-US" b="1" dirty="0">
                <a:solidFill>
                  <a:srgbClr val="000000"/>
                </a:solidFill>
              </a:rPr>
              <a:t>The proliferation of different grading scales in our nation’s high schools over the last decade </a:t>
            </a:r>
            <a:r>
              <a:rPr lang="en-US" b="1" dirty="0">
                <a:solidFill>
                  <a:srgbClr val="C00000"/>
                </a:solidFill>
              </a:rPr>
              <a:t>has been simultaneously maddening and humorous to colleges</a:t>
            </a:r>
            <a:r>
              <a:rPr lang="mr-IN" b="1" dirty="0">
                <a:solidFill>
                  <a:srgbClr val="000000"/>
                </a:solidFill>
              </a:rPr>
              <a:t>…</a:t>
            </a:r>
            <a:r>
              <a:rPr lang="en-US" b="1" dirty="0">
                <a:solidFill>
                  <a:srgbClr val="000000"/>
                </a:solidFill>
              </a:rPr>
              <a:t>.not to be outdone by the numbers the alphabetic grading scale has its modifications</a:t>
            </a:r>
            <a:r>
              <a:rPr lang="mr-IN" b="1" dirty="0">
                <a:solidFill>
                  <a:srgbClr val="000000"/>
                </a:solidFill>
              </a:rPr>
              <a:t>…</a:t>
            </a:r>
            <a:r>
              <a:rPr lang="en-US" b="1" dirty="0">
                <a:solidFill>
                  <a:srgbClr val="000000"/>
                </a:solidFill>
              </a:rPr>
              <a:t>.some schools have now fully embraced the entire alphabet (Page 103-104)</a:t>
            </a:r>
          </a:p>
          <a:p>
            <a:r>
              <a:rPr lang="en-US" b="1" dirty="0">
                <a:solidFill>
                  <a:srgbClr val="000000"/>
                </a:solidFill>
              </a:rPr>
              <a:t>Regardless of grading scales, recalculations, and weighted/unweighted GPAs, when it comes to assessing academic performance college admissions reviewers are asking and discussing a very simple question: “Has this student taken challenging classes and done well?” (page 104)</a:t>
            </a:r>
          </a:p>
          <a:p>
            <a:r>
              <a:rPr lang="mr-IN" b="1" dirty="0">
                <a:solidFill>
                  <a:srgbClr val="000000"/>
                </a:solidFill>
              </a:rPr>
              <a:t>…</a:t>
            </a:r>
            <a:r>
              <a:rPr lang="en-US" b="1" dirty="0">
                <a:solidFill>
                  <a:srgbClr val="000000"/>
                </a:solidFill>
              </a:rPr>
              <a:t>.Colleges </a:t>
            </a:r>
            <a:r>
              <a:rPr lang="en-US" b="1" dirty="0">
                <a:solidFill>
                  <a:srgbClr val="C00000"/>
                </a:solidFill>
              </a:rPr>
              <a:t>will not simply be putting GPAs into a spreadsheet and sorting them</a:t>
            </a:r>
            <a:r>
              <a:rPr lang="en-US" b="1" dirty="0">
                <a:solidFill>
                  <a:srgbClr val="000000"/>
                </a:solidFill>
              </a:rPr>
              <a:t> to make admissions decisions </a:t>
            </a:r>
            <a:r>
              <a:rPr lang="mr-IN" b="1" dirty="0">
                <a:solidFill>
                  <a:srgbClr val="000000"/>
                </a:solidFill>
              </a:rPr>
              <a:t>…</a:t>
            </a:r>
            <a:r>
              <a:rPr lang="en-US" b="1" dirty="0">
                <a:solidFill>
                  <a:srgbClr val="000000"/>
                </a:solidFill>
              </a:rPr>
              <a:t>.the assessment process is nuanced. (Page 105)</a:t>
            </a:r>
          </a:p>
          <a:p>
            <a:endParaRPr lang="en-US" dirty="0"/>
          </a:p>
          <a:p>
            <a:pPr marL="114300" indent="0">
              <a:buNone/>
            </a:pPr>
            <a:endParaRPr lang="en-US" dirty="0"/>
          </a:p>
          <a:p>
            <a:pPr marL="114300" indent="0">
              <a:buNone/>
            </a:pPr>
            <a:endParaRPr lang="en-US" dirty="0"/>
          </a:p>
        </p:txBody>
      </p:sp>
    </p:spTree>
    <p:extLst>
      <p:ext uri="{BB962C8B-B14F-4D97-AF65-F5344CB8AC3E}">
        <p14:creationId xmlns:p14="http://schemas.microsoft.com/office/powerpoint/2010/main" val="4172768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85105" y="-337634"/>
            <a:ext cx="1028700" cy="7533267"/>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sp>
        <p:nvSpPr>
          <p:cNvPr id="5" name="Freeform 5"/>
          <p:cNvSpPr/>
          <p:nvPr/>
        </p:nvSpPr>
        <p:spPr>
          <a:xfrm>
            <a:off x="10645739" y="5736581"/>
            <a:ext cx="1546261" cy="1121419"/>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lIns="60954" tIns="30477" rIns="60954" bIns="30477"/>
          <a:lstStyle/>
          <a:p>
            <a:endParaRPr lang="en-US" dirty="0"/>
          </a:p>
        </p:txBody>
      </p:sp>
      <p:grpSp>
        <p:nvGrpSpPr>
          <p:cNvPr id="6" name="Group 6"/>
          <p:cNvGrpSpPr/>
          <p:nvPr/>
        </p:nvGrpSpPr>
        <p:grpSpPr>
          <a:xfrm>
            <a:off x="-1028700" y="-372146"/>
            <a:ext cx="2057400" cy="7533267"/>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8" name="TextBox 8"/>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grpSp>
        <p:nvGrpSpPr>
          <p:cNvPr id="9" name="Group 9"/>
          <p:cNvGrpSpPr/>
          <p:nvPr/>
        </p:nvGrpSpPr>
        <p:grpSpPr>
          <a:xfrm>
            <a:off x="818515" y="2775748"/>
            <a:ext cx="73491" cy="1879331"/>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txBody>
            <a:bodyPr/>
            <a:lstStyle/>
            <a:p>
              <a:endParaRPr lang="en-US" dirty="0"/>
            </a:p>
          </p:txBody>
        </p:sp>
        <p:sp>
          <p:nvSpPr>
            <p:cNvPr id="11" name="TextBox 11"/>
            <p:cNvSpPr txBox="1"/>
            <p:nvPr/>
          </p:nvSpPr>
          <p:spPr>
            <a:xfrm>
              <a:off x="0" y="-19050"/>
              <a:ext cx="26312" cy="691905"/>
            </a:xfrm>
            <a:prstGeom prst="rect">
              <a:avLst/>
            </a:prstGeom>
          </p:spPr>
          <p:txBody>
            <a:bodyPr lIns="50800" tIns="50800" rIns="50800" bIns="50800" rtlCol="0" anchor="ctr"/>
            <a:lstStyle/>
            <a:p>
              <a:pPr algn="ctr">
                <a:lnSpc>
                  <a:spcPts val="1906"/>
                </a:lnSpc>
              </a:pPr>
              <a:endParaRPr dirty="0"/>
            </a:p>
          </p:txBody>
        </p:sp>
      </p:grpSp>
      <p:sp>
        <p:nvSpPr>
          <p:cNvPr id="12" name="Freeform 12"/>
          <p:cNvSpPr/>
          <p:nvPr/>
        </p:nvSpPr>
        <p:spPr>
          <a:xfrm>
            <a:off x="-1851914" y="-138047"/>
            <a:ext cx="2537714" cy="1388821"/>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lIns="60954" tIns="30477" rIns="60954" bIns="30477"/>
          <a:lstStyle/>
          <a:p>
            <a:endParaRPr lang="en-US" dirty="0"/>
          </a:p>
        </p:txBody>
      </p:sp>
      <p:sp>
        <p:nvSpPr>
          <p:cNvPr id="20" name="TextBox 19">
            <a:extLst>
              <a:ext uri="{FF2B5EF4-FFF2-40B4-BE49-F238E27FC236}">
                <a16:creationId xmlns:a16="http://schemas.microsoft.com/office/drawing/2014/main" id="{AB25CCE9-D94D-BE30-9FDF-1A9932B9611D}"/>
              </a:ext>
            </a:extLst>
          </p:cNvPr>
          <p:cNvSpPr txBox="1"/>
          <p:nvPr/>
        </p:nvSpPr>
        <p:spPr>
          <a:xfrm>
            <a:off x="1625601" y="787400"/>
            <a:ext cx="8788400" cy="4739753"/>
          </a:xfrm>
          <a:prstGeom prst="rect">
            <a:avLst/>
          </a:prstGeom>
          <a:noFill/>
        </p:spPr>
        <p:txBody>
          <a:bodyPr wrap="square" lIns="60954" tIns="30477" rIns="60954" bIns="30477" rtlCol="0">
            <a:spAutoFit/>
          </a:bodyPr>
          <a:lstStyle/>
          <a:p>
            <a:pPr algn="ctr"/>
            <a:r>
              <a:rPr lang="en-US" sz="3200" b="1" u="sng" dirty="0">
                <a:latin typeface="Arial" panose="020B0604020202020204" pitchFamily="34" charset="0"/>
              </a:rPr>
              <a:t>THE MOST IMPORTANT QUESTION </a:t>
            </a:r>
            <a:endParaRPr lang="en-US" sz="3200" b="1" u="sng" dirty="0"/>
          </a:p>
          <a:p>
            <a:endParaRPr lang="en-US" sz="3200" dirty="0">
              <a:latin typeface="Arial" panose="020B0604020202020204" pitchFamily="34" charset="0"/>
            </a:endParaRPr>
          </a:p>
          <a:p>
            <a:pPr algn="ctr"/>
            <a:r>
              <a:rPr lang="en-US" sz="3200" b="1" i="1" dirty="0">
                <a:solidFill>
                  <a:srgbClr val="800000"/>
                </a:solidFill>
                <a:latin typeface="Arial" panose="020B0604020202020204" pitchFamily="34" charset="0"/>
              </a:rPr>
              <a:t>How are OUR students doing on our current scale? </a:t>
            </a:r>
          </a:p>
          <a:p>
            <a:pPr algn="ctr"/>
            <a:endParaRPr lang="en-US" sz="3200" b="1" i="1" dirty="0">
              <a:solidFill>
                <a:srgbClr val="800000"/>
              </a:solidFill>
              <a:latin typeface="Arial" panose="020B0604020202020204" pitchFamily="34" charset="0"/>
            </a:endParaRPr>
          </a:p>
          <a:p>
            <a:pPr algn="ctr"/>
            <a:r>
              <a:rPr lang="en-US" sz="3200" b="1" i="1" dirty="0">
                <a:solidFill>
                  <a:srgbClr val="800000"/>
                </a:solidFill>
                <a:latin typeface="Arial" panose="020B0604020202020204" pitchFamily="34" charset="0"/>
              </a:rPr>
              <a:t>AND </a:t>
            </a:r>
          </a:p>
          <a:p>
            <a:pPr algn="ctr"/>
            <a:endParaRPr lang="en-US" sz="3200" b="1" i="1" dirty="0">
              <a:solidFill>
                <a:srgbClr val="800000"/>
              </a:solidFill>
              <a:latin typeface="Arial" panose="020B0604020202020204" pitchFamily="34" charset="0"/>
            </a:endParaRPr>
          </a:p>
          <a:p>
            <a:pPr algn="ctr"/>
            <a:r>
              <a:rPr lang="en-US" sz="3200" b="1" i="1" dirty="0">
                <a:solidFill>
                  <a:srgbClr val="800000"/>
                </a:solidFill>
                <a:latin typeface="Arial" panose="020B0604020202020204" pitchFamily="34" charset="0"/>
              </a:rPr>
              <a:t>What is the impact? </a:t>
            </a:r>
            <a:br>
              <a:rPr lang="en-US" sz="2400" dirty="0">
                <a:solidFill>
                  <a:srgbClr val="800000"/>
                </a:solidFill>
              </a:rPr>
            </a:br>
            <a:br>
              <a:rPr lang="en-US" sz="2400" dirty="0"/>
            </a:br>
            <a:endParaRPr lang="en-US" sz="2400" dirty="0"/>
          </a:p>
        </p:txBody>
      </p:sp>
    </p:spTree>
    <p:extLst>
      <p:ext uri="{BB962C8B-B14F-4D97-AF65-F5344CB8AC3E}">
        <p14:creationId xmlns:p14="http://schemas.microsoft.com/office/powerpoint/2010/main" val="2092308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85105" y="-337634"/>
            <a:ext cx="1028700" cy="7533267"/>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sp>
        <p:nvSpPr>
          <p:cNvPr id="5" name="Freeform 5"/>
          <p:cNvSpPr/>
          <p:nvPr/>
        </p:nvSpPr>
        <p:spPr>
          <a:xfrm>
            <a:off x="10645739" y="5736581"/>
            <a:ext cx="1546261" cy="1121419"/>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lIns="60954" tIns="30477" rIns="60954" bIns="30477"/>
          <a:lstStyle/>
          <a:p>
            <a:endParaRPr lang="en-US" dirty="0"/>
          </a:p>
        </p:txBody>
      </p:sp>
      <p:grpSp>
        <p:nvGrpSpPr>
          <p:cNvPr id="6" name="Group 6"/>
          <p:cNvGrpSpPr/>
          <p:nvPr/>
        </p:nvGrpSpPr>
        <p:grpSpPr>
          <a:xfrm>
            <a:off x="-1028700" y="-372146"/>
            <a:ext cx="2057400" cy="7533267"/>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8" name="TextBox 8"/>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grpSp>
        <p:nvGrpSpPr>
          <p:cNvPr id="9" name="Group 9"/>
          <p:cNvGrpSpPr/>
          <p:nvPr/>
        </p:nvGrpSpPr>
        <p:grpSpPr>
          <a:xfrm>
            <a:off x="818515" y="2775748"/>
            <a:ext cx="73491" cy="1879331"/>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txBody>
            <a:bodyPr/>
            <a:lstStyle/>
            <a:p>
              <a:endParaRPr lang="en-US" dirty="0"/>
            </a:p>
          </p:txBody>
        </p:sp>
        <p:sp>
          <p:nvSpPr>
            <p:cNvPr id="11" name="TextBox 11"/>
            <p:cNvSpPr txBox="1"/>
            <p:nvPr/>
          </p:nvSpPr>
          <p:spPr>
            <a:xfrm>
              <a:off x="0" y="-19050"/>
              <a:ext cx="26312" cy="691905"/>
            </a:xfrm>
            <a:prstGeom prst="rect">
              <a:avLst/>
            </a:prstGeom>
          </p:spPr>
          <p:txBody>
            <a:bodyPr lIns="50800" tIns="50800" rIns="50800" bIns="50800" rtlCol="0" anchor="ctr"/>
            <a:lstStyle/>
            <a:p>
              <a:pPr algn="ctr">
                <a:lnSpc>
                  <a:spcPts val="1906"/>
                </a:lnSpc>
              </a:pPr>
              <a:endParaRPr dirty="0"/>
            </a:p>
          </p:txBody>
        </p:sp>
      </p:grpSp>
      <p:sp>
        <p:nvSpPr>
          <p:cNvPr id="12" name="Freeform 12"/>
          <p:cNvSpPr/>
          <p:nvPr/>
        </p:nvSpPr>
        <p:spPr>
          <a:xfrm>
            <a:off x="-1851914" y="-138047"/>
            <a:ext cx="2537714" cy="1388821"/>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lIns="60954" tIns="30477" rIns="60954" bIns="30477"/>
          <a:lstStyle/>
          <a:p>
            <a:endParaRPr lang="en-US" dirty="0"/>
          </a:p>
        </p:txBody>
      </p:sp>
      <p:pic>
        <p:nvPicPr>
          <p:cNvPr id="13" name="Picture 12">
            <a:extLst>
              <a:ext uri="{FF2B5EF4-FFF2-40B4-BE49-F238E27FC236}">
                <a16:creationId xmlns:a16="http://schemas.microsoft.com/office/drawing/2014/main" id="{342A4633-9CF5-A534-0A86-FD65F5ECCD62}"/>
              </a:ext>
            </a:extLst>
          </p:cNvPr>
          <p:cNvPicPr>
            <a:picLocks noChangeAspect="1"/>
          </p:cNvPicPr>
          <p:nvPr/>
        </p:nvPicPr>
        <p:blipFill>
          <a:blip r:embed="rId6"/>
          <a:stretch>
            <a:fillRect/>
          </a:stretch>
        </p:blipFill>
        <p:spPr>
          <a:xfrm>
            <a:off x="1651853" y="330201"/>
            <a:ext cx="8650986" cy="5900287"/>
          </a:xfrm>
          <a:prstGeom prst="rect">
            <a:avLst/>
          </a:prstGeom>
        </p:spPr>
      </p:pic>
    </p:spTree>
    <p:extLst>
      <p:ext uri="{BB962C8B-B14F-4D97-AF65-F5344CB8AC3E}">
        <p14:creationId xmlns:p14="http://schemas.microsoft.com/office/powerpoint/2010/main" val="1274917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85105" y="-337634"/>
            <a:ext cx="1028700" cy="7533267"/>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sp>
        <p:nvSpPr>
          <p:cNvPr id="5" name="Freeform 5"/>
          <p:cNvSpPr/>
          <p:nvPr/>
        </p:nvSpPr>
        <p:spPr>
          <a:xfrm>
            <a:off x="10645739" y="5736581"/>
            <a:ext cx="1546261" cy="1121419"/>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lIns="60954" tIns="30477" rIns="60954" bIns="30477"/>
          <a:lstStyle/>
          <a:p>
            <a:endParaRPr lang="en-US" dirty="0"/>
          </a:p>
        </p:txBody>
      </p:sp>
      <p:grpSp>
        <p:nvGrpSpPr>
          <p:cNvPr id="6" name="Group 6"/>
          <p:cNvGrpSpPr/>
          <p:nvPr/>
        </p:nvGrpSpPr>
        <p:grpSpPr>
          <a:xfrm>
            <a:off x="-1028700" y="-372146"/>
            <a:ext cx="2057400" cy="7533267"/>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8" name="TextBox 8"/>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grpSp>
        <p:nvGrpSpPr>
          <p:cNvPr id="9" name="Group 9"/>
          <p:cNvGrpSpPr/>
          <p:nvPr/>
        </p:nvGrpSpPr>
        <p:grpSpPr>
          <a:xfrm>
            <a:off x="818515" y="2775748"/>
            <a:ext cx="73491" cy="1879331"/>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txBody>
            <a:bodyPr/>
            <a:lstStyle/>
            <a:p>
              <a:endParaRPr lang="en-US" dirty="0"/>
            </a:p>
          </p:txBody>
        </p:sp>
        <p:sp>
          <p:nvSpPr>
            <p:cNvPr id="11" name="TextBox 11"/>
            <p:cNvSpPr txBox="1"/>
            <p:nvPr/>
          </p:nvSpPr>
          <p:spPr>
            <a:xfrm>
              <a:off x="0" y="-19050"/>
              <a:ext cx="26312" cy="691905"/>
            </a:xfrm>
            <a:prstGeom prst="rect">
              <a:avLst/>
            </a:prstGeom>
          </p:spPr>
          <p:txBody>
            <a:bodyPr lIns="50800" tIns="50800" rIns="50800" bIns="50800" rtlCol="0" anchor="ctr"/>
            <a:lstStyle/>
            <a:p>
              <a:pPr algn="ctr">
                <a:lnSpc>
                  <a:spcPts val="1906"/>
                </a:lnSpc>
              </a:pPr>
              <a:endParaRPr dirty="0"/>
            </a:p>
          </p:txBody>
        </p:sp>
      </p:grpSp>
      <p:sp>
        <p:nvSpPr>
          <p:cNvPr id="12" name="Freeform 12"/>
          <p:cNvSpPr/>
          <p:nvPr/>
        </p:nvSpPr>
        <p:spPr>
          <a:xfrm>
            <a:off x="-1851914" y="-138047"/>
            <a:ext cx="2537714" cy="1388821"/>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lIns="60954" tIns="30477" rIns="60954" bIns="30477"/>
          <a:lstStyle/>
          <a:p>
            <a:endParaRPr lang="en-US" dirty="0"/>
          </a:p>
        </p:txBody>
      </p:sp>
      <p:pic>
        <p:nvPicPr>
          <p:cNvPr id="14" name="Picture 13">
            <a:extLst>
              <a:ext uri="{FF2B5EF4-FFF2-40B4-BE49-F238E27FC236}">
                <a16:creationId xmlns:a16="http://schemas.microsoft.com/office/drawing/2014/main" id="{122C7569-178A-5ABC-0634-47862DD6096D}"/>
              </a:ext>
            </a:extLst>
          </p:cNvPr>
          <p:cNvPicPr>
            <a:picLocks noChangeAspect="1"/>
          </p:cNvPicPr>
          <p:nvPr/>
        </p:nvPicPr>
        <p:blipFill>
          <a:blip r:embed="rId6"/>
          <a:stretch>
            <a:fillRect/>
          </a:stretch>
        </p:blipFill>
        <p:spPr>
          <a:xfrm>
            <a:off x="2198770" y="649724"/>
            <a:ext cx="7558277" cy="5310788"/>
          </a:xfrm>
          <a:prstGeom prst="rect">
            <a:avLst/>
          </a:prstGeom>
        </p:spPr>
      </p:pic>
      <p:sp>
        <p:nvSpPr>
          <p:cNvPr id="15" name="TextBox 14">
            <a:extLst>
              <a:ext uri="{FF2B5EF4-FFF2-40B4-BE49-F238E27FC236}">
                <a16:creationId xmlns:a16="http://schemas.microsoft.com/office/drawing/2014/main" id="{7656AD7F-3EBF-DCBF-BB3C-497A66C2B240}"/>
              </a:ext>
            </a:extLst>
          </p:cNvPr>
          <p:cNvSpPr txBox="1"/>
          <p:nvPr/>
        </p:nvSpPr>
        <p:spPr>
          <a:xfrm>
            <a:off x="2613658" y="177800"/>
            <a:ext cx="7802109" cy="477048"/>
          </a:xfrm>
          <a:prstGeom prst="rect">
            <a:avLst/>
          </a:prstGeom>
          <a:noFill/>
        </p:spPr>
        <p:txBody>
          <a:bodyPr wrap="none" lIns="60954" tIns="30477" rIns="60954" bIns="30477" rtlCol="0">
            <a:spAutoFit/>
          </a:bodyPr>
          <a:lstStyle/>
          <a:p>
            <a:r>
              <a:rPr lang="en-US" sz="2700" dirty="0"/>
              <a:t>Most Students are Below Average in this Example</a:t>
            </a:r>
          </a:p>
        </p:txBody>
      </p:sp>
      <p:sp>
        <p:nvSpPr>
          <p:cNvPr id="16" name="TextBox 15">
            <a:extLst>
              <a:ext uri="{FF2B5EF4-FFF2-40B4-BE49-F238E27FC236}">
                <a16:creationId xmlns:a16="http://schemas.microsoft.com/office/drawing/2014/main" id="{C8603EC9-6C6A-C4E6-859C-BE73DC65996E}"/>
              </a:ext>
            </a:extLst>
          </p:cNvPr>
          <p:cNvSpPr txBox="1"/>
          <p:nvPr/>
        </p:nvSpPr>
        <p:spPr>
          <a:xfrm>
            <a:off x="3563981" y="6196474"/>
            <a:ext cx="5857841" cy="477048"/>
          </a:xfrm>
          <a:prstGeom prst="rect">
            <a:avLst/>
          </a:prstGeom>
          <a:noFill/>
        </p:spPr>
        <p:txBody>
          <a:bodyPr wrap="none" lIns="60954" tIns="30477" rIns="60954" bIns="30477" rtlCol="0">
            <a:spAutoFit/>
          </a:bodyPr>
          <a:lstStyle/>
          <a:p>
            <a:r>
              <a:rPr lang="en-US" sz="2700" dirty="0"/>
              <a:t>This is an Unfair Scale: Too Rigorous</a:t>
            </a:r>
          </a:p>
        </p:txBody>
      </p:sp>
    </p:spTree>
    <p:extLst>
      <p:ext uri="{BB962C8B-B14F-4D97-AF65-F5344CB8AC3E}">
        <p14:creationId xmlns:p14="http://schemas.microsoft.com/office/powerpoint/2010/main" val="14570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85105" y="-337634"/>
            <a:ext cx="1028700" cy="7533267"/>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sp>
        <p:nvSpPr>
          <p:cNvPr id="5" name="Freeform 5"/>
          <p:cNvSpPr/>
          <p:nvPr/>
        </p:nvSpPr>
        <p:spPr>
          <a:xfrm>
            <a:off x="10645739" y="5736581"/>
            <a:ext cx="1546261" cy="1121419"/>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lIns="60954" tIns="30477" rIns="60954" bIns="30477"/>
          <a:lstStyle/>
          <a:p>
            <a:endParaRPr lang="en-US" dirty="0"/>
          </a:p>
        </p:txBody>
      </p:sp>
      <p:grpSp>
        <p:nvGrpSpPr>
          <p:cNvPr id="6" name="Group 6"/>
          <p:cNvGrpSpPr/>
          <p:nvPr/>
        </p:nvGrpSpPr>
        <p:grpSpPr>
          <a:xfrm>
            <a:off x="-1028700" y="-372146"/>
            <a:ext cx="2057400" cy="7533267"/>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8" name="TextBox 8"/>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grpSp>
        <p:nvGrpSpPr>
          <p:cNvPr id="9" name="Group 9"/>
          <p:cNvGrpSpPr/>
          <p:nvPr/>
        </p:nvGrpSpPr>
        <p:grpSpPr>
          <a:xfrm>
            <a:off x="818515" y="2775748"/>
            <a:ext cx="73491" cy="1879331"/>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txBody>
            <a:bodyPr/>
            <a:lstStyle/>
            <a:p>
              <a:endParaRPr lang="en-US" dirty="0"/>
            </a:p>
          </p:txBody>
        </p:sp>
        <p:sp>
          <p:nvSpPr>
            <p:cNvPr id="11" name="TextBox 11"/>
            <p:cNvSpPr txBox="1"/>
            <p:nvPr/>
          </p:nvSpPr>
          <p:spPr>
            <a:xfrm>
              <a:off x="0" y="-19050"/>
              <a:ext cx="26312" cy="691905"/>
            </a:xfrm>
            <a:prstGeom prst="rect">
              <a:avLst/>
            </a:prstGeom>
          </p:spPr>
          <p:txBody>
            <a:bodyPr lIns="50800" tIns="50800" rIns="50800" bIns="50800" rtlCol="0" anchor="ctr"/>
            <a:lstStyle/>
            <a:p>
              <a:pPr algn="ctr">
                <a:lnSpc>
                  <a:spcPts val="1906"/>
                </a:lnSpc>
              </a:pPr>
              <a:endParaRPr dirty="0"/>
            </a:p>
          </p:txBody>
        </p:sp>
      </p:grpSp>
      <p:sp>
        <p:nvSpPr>
          <p:cNvPr id="12" name="Freeform 12"/>
          <p:cNvSpPr/>
          <p:nvPr/>
        </p:nvSpPr>
        <p:spPr>
          <a:xfrm>
            <a:off x="-1851914" y="-138047"/>
            <a:ext cx="2537714" cy="1388821"/>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lIns="60954" tIns="30477" rIns="60954" bIns="30477"/>
          <a:lstStyle/>
          <a:p>
            <a:endParaRPr lang="en-US" dirty="0"/>
          </a:p>
        </p:txBody>
      </p:sp>
      <p:sp>
        <p:nvSpPr>
          <p:cNvPr id="15" name="TextBox 14">
            <a:extLst>
              <a:ext uri="{FF2B5EF4-FFF2-40B4-BE49-F238E27FC236}">
                <a16:creationId xmlns:a16="http://schemas.microsoft.com/office/drawing/2014/main" id="{7656AD7F-3EBF-DCBF-BB3C-497A66C2B240}"/>
              </a:ext>
            </a:extLst>
          </p:cNvPr>
          <p:cNvSpPr txBox="1"/>
          <p:nvPr/>
        </p:nvSpPr>
        <p:spPr>
          <a:xfrm>
            <a:off x="2613658" y="177800"/>
            <a:ext cx="7840825" cy="477048"/>
          </a:xfrm>
          <a:prstGeom prst="rect">
            <a:avLst/>
          </a:prstGeom>
          <a:noFill/>
        </p:spPr>
        <p:txBody>
          <a:bodyPr wrap="none" lIns="60954" tIns="30477" rIns="60954" bIns="30477" rtlCol="0">
            <a:spAutoFit/>
          </a:bodyPr>
          <a:lstStyle/>
          <a:p>
            <a:r>
              <a:rPr lang="en-US" sz="2700" dirty="0"/>
              <a:t>Most Students are Above Average in this Example</a:t>
            </a:r>
          </a:p>
        </p:txBody>
      </p:sp>
      <p:sp>
        <p:nvSpPr>
          <p:cNvPr id="16" name="TextBox 15">
            <a:extLst>
              <a:ext uri="{FF2B5EF4-FFF2-40B4-BE49-F238E27FC236}">
                <a16:creationId xmlns:a16="http://schemas.microsoft.com/office/drawing/2014/main" id="{C8603EC9-6C6A-C4E6-859C-BE73DC65996E}"/>
              </a:ext>
            </a:extLst>
          </p:cNvPr>
          <p:cNvSpPr txBox="1"/>
          <p:nvPr/>
        </p:nvSpPr>
        <p:spPr>
          <a:xfrm>
            <a:off x="1549400" y="6109283"/>
            <a:ext cx="9105900" cy="477048"/>
          </a:xfrm>
          <a:prstGeom prst="rect">
            <a:avLst/>
          </a:prstGeom>
          <a:noFill/>
        </p:spPr>
        <p:txBody>
          <a:bodyPr wrap="square" lIns="60954" tIns="30477" rIns="60954" bIns="30477" rtlCol="0">
            <a:spAutoFit/>
          </a:bodyPr>
          <a:lstStyle/>
          <a:p>
            <a:r>
              <a:rPr lang="en-US" sz="2700" dirty="0"/>
              <a:t>Some Would Indicate that Scale is Not Rigorous Enough</a:t>
            </a:r>
          </a:p>
        </p:txBody>
      </p:sp>
      <p:pic>
        <p:nvPicPr>
          <p:cNvPr id="13" name="Picture 12">
            <a:extLst>
              <a:ext uri="{FF2B5EF4-FFF2-40B4-BE49-F238E27FC236}">
                <a16:creationId xmlns:a16="http://schemas.microsoft.com/office/drawing/2014/main" id="{C10EF054-B719-CB1A-8B71-4A10AAE21383}"/>
              </a:ext>
            </a:extLst>
          </p:cNvPr>
          <p:cNvPicPr>
            <a:picLocks noChangeAspect="1"/>
          </p:cNvPicPr>
          <p:nvPr/>
        </p:nvPicPr>
        <p:blipFill>
          <a:blip r:embed="rId6"/>
          <a:stretch>
            <a:fillRect/>
          </a:stretch>
        </p:blipFill>
        <p:spPr>
          <a:xfrm>
            <a:off x="1851914" y="748717"/>
            <a:ext cx="8426918" cy="5321883"/>
          </a:xfrm>
          <a:prstGeom prst="rect">
            <a:avLst/>
          </a:prstGeom>
        </p:spPr>
      </p:pic>
      <p:sp>
        <p:nvSpPr>
          <p:cNvPr id="17" name="TextBox 16">
            <a:extLst>
              <a:ext uri="{FF2B5EF4-FFF2-40B4-BE49-F238E27FC236}">
                <a16:creationId xmlns:a16="http://schemas.microsoft.com/office/drawing/2014/main" id="{C229724D-F5F5-9734-2371-D7E686D4544C}"/>
              </a:ext>
            </a:extLst>
          </p:cNvPr>
          <p:cNvSpPr txBox="1"/>
          <p:nvPr/>
        </p:nvSpPr>
        <p:spPr>
          <a:xfrm>
            <a:off x="5851932" y="5863062"/>
            <a:ext cx="744037" cy="261604"/>
          </a:xfrm>
          <a:prstGeom prst="rect">
            <a:avLst/>
          </a:prstGeom>
          <a:noFill/>
        </p:spPr>
        <p:txBody>
          <a:bodyPr wrap="none" lIns="60954" tIns="30477" rIns="60954" bIns="30477" rtlCol="0">
            <a:spAutoFit/>
          </a:bodyPr>
          <a:lstStyle/>
          <a:p>
            <a:r>
              <a:rPr lang="en-US" sz="1300" dirty="0"/>
              <a:t>Average</a:t>
            </a:r>
          </a:p>
        </p:txBody>
      </p:sp>
    </p:spTree>
    <p:extLst>
      <p:ext uri="{BB962C8B-B14F-4D97-AF65-F5344CB8AC3E}">
        <p14:creationId xmlns:p14="http://schemas.microsoft.com/office/powerpoint/2010/main" val="2541090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85105" y="-337634"/>
            <a:ext cx="1028700" cy="7533267"/>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sp>
        <p:nvSpPr>
          <p:cNvPr id="5" name="Freeform 5"/>
          <p:cNvSpPr/>
          <p:nvPr/>
        </p:nvSpPr>
        <p:spPr>
          <a:xfrm>
            <a:off x="10645739" y="5736581"/>
            <a:ext cx="1546261" cy="1121419"/>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lIns="60954" tIns="30477" rIns="60954" bIns="30477"/>
          <a:lstStyle/>
          <a:p>
            <a:endParaRPr lang="en-US" dirty="0"/>
          </a:p>
        </p:txBody>
      </p:sp>
      <p:grpSp>
        <p:nvGrpSpPr>
          <p:cNvPr id="6" name="Group 6"/>
          <p:cNvGrpSpPr/>
          <p:nvPr/>
        </p:nvGrpSpPr>
        <p:grpSpPr>
          <a:xfrm>
            <a:off x="-1028700" y="-372146"/>
            <a:ext cx="2057400" cy="7533267"/>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8" name="TextBox 8"/>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grpSp>
        <p:nvGrpSpPr>
          <p:cNvPr id="9" name="Group 9"/>
          <p:cNvGrpSpPr/>
          <p:nvPr/>
        </p:nvGrpSpPr>
        <p:grpSpPr>
          <a:xfrm>
            <a:off x="818515" y="2775748"/>
            <a:ext cx="73491" cy="1879331"/>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txBody>
            <a:bodyPr/>
            <a:lstStyle/>
            <a:p>
              <a:endParaRPr lang="en-US" dirty="0"/>
            </a:p>
          </p:txBody>
        </p:sp>
        <p:sp>
          <p:nvSpPr>
            <p:cNvPr id="11" name="TextBox 11"/>
            <p:cNvSpPr txBox="1"/>
            <p:nvPr/>
          </p:nvSpPr>
          <p:spPr>
            <a:xfrm>
              <a:off x="0" y="-19050"/>
              <a:ext cx="26312" cy="691905"/>
            </a:xfrm>
            <a:prstGeom prst="rect">
              <a:avLst/>
            </a:prstGeom>
          </p:spPr>
          <p:txBody>
            <a:bodyPr lIns="50800" tIns="50800" rIns="50800" bIns="50800" rtlCol="0" anchor="ctr"/>
            <a:lstStyle/>
            <a:p>
              <a:pPr algn="ctr">
                <a:lnSpc>
                  <a:spcPts val="1906"/>
                </a:lnSpc>
              </a:pPr>
              <a:endParaRPr dirty="0"/>
            </a:p>
          </p:txBody>
        </p:sp>
      </p:grpSp>
      <p:sp>
        <p:nvSpPr>
          <p:cNvPr id="12" name="Freeform 12"/>
          <p:cNvSpPr/>
          <p:nvPr/>
        </p:nvSpPr>
        <p:spPr>
          <a:xfrm>
            <a:off x="-1851914" y="-138047"/>
            <a:ext cx="2537714" cy="1388821"/>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lIns="60954" tIns="30477" rIns="60954" bIns="30477"/>
          <a:lstStyle/>
          <a:p>
            <a:endParaRPr lang="en-US" dirty="0"/>
          </a:p>
        </p:txBody>
      </p:sp>
      <p:pic>
        <p:nvPicPr>
          <p:cNvPr id="14" name="Picture 13">
            <a:extLst>
              <a:ext uri="{FF2B5EF4-FFF2-40B4-BE49-F238E27FC236}">
                <a16:creationId xmlns:a16="http://schemas.microsoft.com/office/drawing/2014/main" id="{E7030DA8-C3E3-22F8-643C-A24A5E6CFE45}"/>
              </a:ext>
            </a:extLst>
          </p:cNvPr>
          <p:cNvPicPr>
            <a:picLocks noChangeAspect="1"/>
          </p:cNvPicPr>
          <p:nvPr/>
        </p:nvPicPr>
        <p:blipFill>
          <a:blip r:embed="rId6"/>
          <a:stretch>
            <a:fillRect/>
          </a:stretch>
        </p:blipFill>
        <p:spPr>
          <a:xfrm>
            <a:off x="1509014" y="352569"/>
            <a:ext cx="8819782" cy="6022831"/>
          </a:xfrm>
          <a:prstGeom prst="rect">
            <a:avLst/>
          </a:prstGeom>
        </p:spPr>
      </p:pic>
    </p:spTree>
    <p:extLst>
      <p:ext uri="{BB962C8B-B14F-4D97-AF65-F5344CB8AC3E}">
        <p14:creationId xmlns:p14="http://schemas.microsoft.com/office/powerpoint/2010/main" val="2366216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85105" y="-337634"/>
            <a:ext cx="1028700" cy="7533267"/>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sp>
        <p:nvSpPr>
          <p:cNvPr id="5" name="Freeform 5"/>
          <p:cNvSpPr/>
          <p:nvPr/>
        </p:nvSpPr>
        <p:spPr>
          <a:xfrm>
            <a:off x="10645739" y="5736581"/>
            <a:ext cx="1546261" cy="1121419"/>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lIns="60954" tIns="30477" rIns="60954" bIns="30477"/>
          <a:lstStyle/>
          <a:p>
            <a:endParaRPr lang="en-US" dirty="0"/>
          </a:p>
        </p:txBody>
      </p:sp>
      <p:grpSp>
        <p:nvGrpSpPr>
          <p:cNvPr id="6" name="Group 6"/>
          <p:cNvGrpSpPr/>
          <p:nvPr/>
        </p:nvGrpSpPr>
        <p:grpSpPr>
          <a:xfrm>
            <a:off x="-1028700" y="-372146"/>
            <a:ext cx="2057400" cy="7533267"/>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dirty="0"/>
            </a:p>
          </p:txBody>
        </p:sp>
        <p:sp>
          <p:nvSpPr>
            <p:cNvPr id="8" name="TextBox 8"/>
            <p:cNvSpPr txBox="1"/>
            <p:nvPr/>
          </p:nvSpPr>
          <p:spPr>
            <a:xfrm>
              <a:off x="0" y="-19050"/>
              <a:ext cx="812800" cy="2995155"/>
            </a:xfrm>
            <a:prstGeom prst="rect">
              <a:avLst/>
            </a:prstGeom>
          </p:spPr>
          <p:txBody>
            <a:bodyPr lIns="50800" tIns="50800" rIns="50800" bIns="50800" rtlCol="0" anchor="ctr"/>
            <a:lstStyle/>
            <a:p>
              <a:pPr algn="ctr">
                <a:lnSpc>
                  <a:spcPts val="1906"/>
                </a:lnSpc>
              </a:pPr>
              <a:endParaRPr dirty="0"/>
            </a:p>
          </p:txBody>
        </p:sp>
      </p:grpSp>
      <p:grpSp>
        <p:nvGrpSpPr>
          <p:cNvPr id="9" name="Group 9"/>
          <p:cNvGrpSpPr/>
          <p:nvPr/>
        </p:nvGrpSpPr>
        <p:grpSpPr>
          <a:xfrm>
            <a:off x="818515" y="2775748"/>
            <a:ext cx="73491" cy="1879331"/>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txBody>
            <a:bodyPr/>
            <a:lstStyle/>
            <a:p>
              <a:endParaRPr lang="en-US" dirty="0"/>
            </a:p>
          </p:txBody>
        </p:sp>
        <p:sp>
          <p:nvSpPr>
            <p:cNvPr id="11" name="TextBox 11"/>
            <p:cNvSpPr txBox="1"/>
            <p:nvPr/>
          </p:nvSpPr>
          <p:spPr>
            <a:xfrm>
              <a:off x="0" y="-19050"/>
              <a:ext cx="26312" cy="691905"/>
            </a:xfrm>
            <a:prstGeom prst="rect">
              <a:avLst/>
            </a:prstGeom>
          </p:spPr>
          <p:txBody>
            <a:bodyPr lIns="50800" tIns="50800" rIns="50800" bIns="50800" rtlCol="0" anchor="ctr"/>
            <a:lstStyle/>
            <a:p>
              <a:pPr algn="ctr">
                <a:lnSpc>
                  <a:spcPts val="1906"/>
                </a:lnSpc>
              </a:pPr>
              <a:endParaRPr dirty="0"/>
            </a:p>
          </p:txBody>
        </p:sp>
      </p:grpSp>
      <p:sp>
        <p:nvSpPr>
          <p:cNvPr id="12" name="Freeform 12"/>
          <p:cNvSpPr/>
          <p:nvPr/>
        </p:nvSpPr>
        <p:spPr>
          <a:xfrm>
            <a:off x="-1851914" y="-138047"/>
            <a:ext cx="2537714" cy="1388821"/>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lIns="60954" tIns="30477" rIns="60954" bIns="30477"/>
          <a:lstStyle/>
          <a:p>
            <a:endParaRPr lang="en-US" dirty="0"/>
          </a:p>
        </p:txBody>
      </p:sp>
      <p:sp>
        <p:nvSpPr>
          <p:cNvPr id="20" name="TextBox 19">
            <a:extLst>
              <a:ext uri="{FF2B5EF4-FFF2-40B4-BE49-F238E27FC236}">
                <a16:creationId xmlns:a16="http://schemas.microsoft.com/office/drawing/2014/main" id="{AB25CCE9-D94D-BE30-9FDF-1A9932B9611D}"/>
              </a:ext>
            </a:extLst>
          </p:cNvPr>
          <p:cNvSpPr txBox="1"/>
          <p:nvPr/>
        </p:nvSpPr>
        <p:spPr>
          <a:xfrm>
            <a:off x="1268067" y="381000"/>
            <a:ext cx="9480345" cy="6586411"/>
          </a:xfrm>
          <a:prstGeom prst="rect">
            <a:avLst/>
          </a:prstGeom>
          <a:noFill/>
        </p:spPr>
        <p:txBody>
          <a:bodyPr wrap="square" lIns="60954" tIns="30477" rIns="60954" bIns="30477" rtlCol="0">
            <a:spAutoFit/>
          </a:bodyPr>
          <a:lstStyle/>
          <a:p>
            <a:endParaRPr lang="en-US" sz="2400" b="1" dirty="0">
              <a:latin typeface="Arial" panose="020B0604020202020204" pitchFamily="34" charset="0"/>
            </a:endParaRPr>
          </a:p>
          <a:p>
            <a:endParaRPr lang="en-US" sz="2400" b="1" dirty="0">
              <a:latin typeface="Arial" panose="020B0604020202020204" pitchFamily="34" charset="0"/>
            </a:endParaRPr>
          </a:p>
          <a:p>
            <a:r>
              <a:rPr lang="en-US" sz="2400" b="1" i="1" dirty="0">
                <a:latin typeface="Arial" panose="020B0604020202020204" pitchFamily="34" charset="0"/>
              </a:rPr>
              <a:t>“It's a lot harder to discern who a school's true top students are when there are a huge number of students who share top GPAs. In these cases, it dilutes the impact, and students can be disadvantaged in the admission process. </a:t>
            </a:r>
            <a:r>
              <a:rPr lang="en-US" sz="2400" b="1" i="1" dirty="0">
                <a:solidFill>
                  <a:srgbClr val="C00000"/>
                </a:solidFill>
                <a:latin typeface="Arial" panose="020B0604020202020204" pitchFamily="34" charset="0"/>
              </a:rPr>
              <a:t>There is a huge performance difference between a student who has a 97 average and a student who has a 91 average, but it would be indistinguishable on a 10-point scale. </a:t>
            </a:r>
            <a:r>
              <a:rPr lang="en-US" sz="2400" b="1" i="1" dirty="0">
                <a:latin typeface="Arial" panose="020B0604020202020204" pitchFamily="34" charset="0"/>
              </a:rPr>
              <a:t>At selective colleges, having that kind of compression/traffic jam at the top of your class is genuinely counterproductive. Having a perfect (or above perfect) GPA becomes </a:t>
            </a:r>
            <a:r>
              <a:rPr lang="en-US" sz="2400" b="1" i="1" dirty="0">
                <a:solidFill>
                  <a:srgbClr val="C00000"/>
                </a:solidFill>
                <a:latin typeface="Arial" panose="020B0604020202020204" pitchFamily="34" charset="0"/>
              </a:rPr>
              <a:t>meaningless</a:t>
            </a:r>
            <a:r>
              <a:rPr lang="en-US" sz="2400" b="1" i="1" dirty="0">
                <a:latin typeface="Arial" panose="020B0604020202020204" pitchFamily="34" charset="0"/>
              </a:rPr>
              <a:t> in that context.”</a:t>
            </a:r>
            <a:endParaRPr lang="en-US" sz="2400" b="1" i="1" dirty="0"/>
          </a:p>
          <a:p>
            <a:br>
              <a:rPr lang="en-US" sz="2400" dirty="0"/>
            </a:br>
            <a:r>
              <a:rPr lang="en-US" sz="2000" dirty="0">
                <a:latin typeface="Arial" panose="020B0604020202020204" pitchFamily="34" charset="0"/>
              </a:rPr>
              <a:t>Meredith Graham, </a:t>
            </a:r>
            <a:r>
              <a:rPr lang="en-US" sz="2000" dirty="0" err="1">
                <a:latin typeface="Arial" panose="020B0604020202020204" pitchFamily="34" charset="0"/>
              </a:rPr>
              <a:t>Collegewise</a:t>
            </a:r>
            <a:r>
              <a:rPr lang="en-US" sz="2000" dirty="0">
                <a:latin typeface="Arial" panose="020B0604020202020204" pitchFamily="34" charset="0"/>
              </a:rPr>
              <a:t> Master Counselor and Former Admissions Officer at Cornell University</a:t>
            </a:r>
            <a:endParaRPr lang="en-US" sz="2000" dirty="0"/>
          </a:p>
          <a:p>
            <a:br>
              <a:rPr lang="en-US" sz="2400" dirty="0"/>
            </a:br>
            <a:br>
              <a:rPr lang="en-US" sz="2400" dirty="0"/>
            </a:br>
            <a:endParaRPr lang="en-US" sz="2400" dirty="0"/>
          </a:p>
        </p:txBody>
      </p:sp>
    </p:spTree>
    <p:extLst>
      <p:ext uri="{BB962C8B-B14F-4D97-AF65-F5344CB8AC3E}">
        <p14:creationId xmlns:p14="http://schemas.microsoft.com/office/powerpoint/2010/main" val="276442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HTHS CLASS OF 2023 &amp; 2024 SUCCESSFUL ADMISSIONS</a:t>
            </a:r>
          </a:p>
        </p:txBody>
      </p:sp>
      <p:sp>
        <p:nvSpPr>
          <p:cNvPr id="3" name="Text Placeholder 2"/>
          <p:cNvSpPr>
            <a:spLocks noGrp="1"/>
          </p:cNvSpPr>
          <p:nvPr>
            <p:ph type="body" idx="1"/>
          </p:nvPr>
        </p:nvSpPr>
        <p:spPr>
          <a:xfrm>
            <a:off x="915118" y="1600200"/>
            <a:ext cx="10170463" cy="4571999"/>
          </a:xfrm>
        </p:spPr>
        <p:txBody>
          <a:bodyPr>
            <a:normAutofit/>
          </a:bodyPr>
          <a:lstStyle/>
          <a:p>
            <a:pPr algn="l"/>
            <a:r>
              <a:rPr lang="en-US" sz="2200" b="1" i="0">
                <a:solidFill>
                  <a:srgbClr val="C00000"/>
                </a:solidFill>
                <a:effectLst/>
                <a:latin typeface="Arial" panose="020B0604020202020204" pitchFamily="34" charset="0"/>
              </a:rPr>
              <a:t>University of Virginia</a:t>
            </a:r>
          </a:p>
          <a:p>
            <a:pPr algn="l"/>
            <a:r>
              <a:rPr lang="en-US" sz="2200" b="1" i="0">
                <a:solidFill>
                  <a:srgbClr val="C00000"/>
                </a:solidFill>
                <a:effectLst/>
                <a:latin typeface="Arial" panose="020B0604020202020204" pitchFamily="34" charset="0"/>
              </a:rPr>
              <a:t>United States Naval Academy </a:t>
            </a:r>
          </a:p>
          <a:p>
            <a:pPr algn="l"/>
            <a:r>
              <a:rPr lang="en-US" sz="2200" b="1" i="0">
                <a:solidFill>
                  <a:srgbClr val="C00000"/>
                </a:solidFill>
                <a:effectLst/>
                <a:latin typeface="Arial" panose="020B0604020202020204" pitchFamily="34" charset="0"/>
              </a:rPr>
              <a:t>William and Mary University </a:t>
            </a:r>
          </a:p>
          <a:p>
            <a:pPr algn="l"/>
            <a:r>
              <a:rPr lang="en-US" sz="2200" b="1" i="0">
                <a:solidFill>
                  <a:srgbClr val="C00000"/>
                </a:solidFill>
                <a:effectLst/>
                <a:latin typeface="Arial" panose="020B0604020202020204" pitchFamily="34" charset="0"/>
              </a:rPr>
              <a:t>Syracuse University </a:t>
            </a:r>
          </a:p>
          <a:p>
            <a:pPr algn="l"/>
            <a:r>
              <a:rPr lang="en-US" sz="2200" b="1" i="0">
                <a:solidFill>
                  <a:srgbClr val="C00000"/>
                </a:solidFill>
                <a:effectLst/>
                <a:latin typeface="Arial" panose="020B0604020202020204" pitchFamily="34" charset="0"/>
              </a:rPr>
              <a:t>Cornell University </a:t>
            </a:r>
          </a:p>
          <a:p>
            <a:pPr algn="l"/>
            <a:r>
              <a:rPr lang="en-US" sz="2200" b="1" i="0">
                <a:solidFill>
                  <a:srgbClr val="C00000"/>
                </a:solidFill>
                <a:effectLst/>
                <a:latin typeface="Arial" panose="020B0604020202020204" pitchFamily="34" charset="0"/>
              </a:rPr>
              <a:t>Lehigh University</a:t>
            </a:r>
          </a:p>
          <a:p>
            <a:pPr algn="l"/>
            <a:r>
              <a:rPr lang="en-US" sz="2200" b="1" i="0">
                <a:solidFill>
                  <a:srgbClr val="C00000"/>
                </a:solidFill>
                <a:effectLst/>
                <a:latin typeface="Arial" panose="020B0604020202020204" pitchFamily="34" charset="0"/>
              </a:rPr>
              <a:t>Bucknell University</a:t>
            </a:r>
          </a:p>
          <a:p>
            <a:pPr algn="l"/>
            <a:endParaRPr lang="en-US" sz="2800" b="1" i="0">
              <a:solidFill>
                <a:srgbClr val="C00000"/>
              </a:solidFill>
              <a:effectLst/>
              <a:latin typeface="Arial" panose="020B0604020202020204" pitchFamily="34" charset="0"/>
            </a:endParaRPr>
          </a:p>
          <a:p>
            <a:pPr marL="114300" indent="0">
              <a:buNone/>
            </a:pPr>
            <a:endParaRPr lang="en-US"/>
          </a:p>
          <a:p>
            <a:pPr marL="114300" indent="0">
              <a:buNone/>
            </a:pPr>
            <a:endParaRPr lang="en-US"/>
          </a:p>
          <a:p>
            <a:pPr marL="114300" indent="0">
              <a:buNone/>
            </a:pPr>
            <a:endParaRPr lang="en-US"/>
          </a:p>
        </p:txBody>
      </p:sp>
      <p:sp>
        <p:nvSpPr>
          <p:cNvPr id="5" name="Text Placeholder 4">
            <a:extLst>
              <a:ext uri="{FF2B5EF4-FFF2-40B4-BE49-F238E27FC236}">
                <a16:creationId xmlns:a16="http://schemas.microsoft.com/office/drawing/2014/main" id="{2F7A1B51-9C2C-500E-C396-AA89F26CA9E1}"/>
              </a:ext>
            </a:extLst>
          </p:cNvPr>
          <p:cNvSpPr>
            <a:spLocks noGrp="1"/>
          </p:cNvSpPr>
          <p:nvPr>
            <p:ph type="body" idx="2"/>
          </p:nvPr>
        </p:nvSpPr>
        <p:spPr/>
        <p:txBody>
          <a:bodyPr>
            <a:normAutofit/>
          </a:bodyPr>
          <a:lstStyle/>
          <a:p>
            <a:pPr algn="l"/>
            <a:r>
              <a:rPr lang="en-US" sz="2200" b="1" i="0">
                <a:solidFill>
                  <a:srgbClr val="C00000"/>
                </a:solidFill>
                <a:effectLst/>
                <a:latin typeface="Arial" panose="020B0604020202020204" pitchFamily="34" charset="0"/>
              </a:rPr>
              <a:t>Dickinson College</a:t>
            </a:r>
          </a:p>
          <a:p>
            <a:r>
              <a:rPr lang="en-US" sz="2200" b="1" i="0">
                <a:solidFill>
                  <a:srgbClr val="C00000"/>
                </a:solidFill>
                <a:effectLst/>
                <a:latin typeface="Arial" panose="020B0604020202020204" pitchFamily="34" charset="0"/>
              </a:rPr>
              <a:t>George Washington University</a:t>
            </a:r>
          </a:p>
          <a:p>
            <a:r>
              <a:rPr lang="en-US" sz="2200" b="1">
                <a:solidFill>
                  <a:srgbClr val="C00000"/>
                </a:solidFill>
              </a:rPr>
              <a:t>University of Pennsylvania </a:t>
            </a:r>
          </a:p>
          <a:p>
            <a:r>
              <a:rPr lang="en-US" sz="2200" b="1">
                <a:solidFill>
                  <a:srgbClr val="C00000"/>
                </a:solidFill>
              </a:rPr>
              <a:t>Villanova University </a:t>
            </a:r>
          </a:p>
          <a:p>
            <a:r>
              <a:rPr lang="en-US" sz="2200" b="1">
                <a:solidFill>
                  <a:srgbClr val="C00000"/>
                </a:solidFill>
              </a:rPr>
              <a:t>Stevens Institute of Technology</a:t>
            </a:r>
          </a:p>
          <a:p>
            <a:r>
              <a:rPr lang="en-US" sz="2200" b="1">
                <a:solidFill>
                  <a:srgbClr val="C00000"/>
                </a:solidFill>
              </a:rPr>
              <a:t>Middlebury College </a:t>
            </a:r>
          </a:p>
          <a:p>
            <a:r>
              <a:rPr lang="en-US" sz="2200" b="1">
                <a:solidFill>
                  <a:srgbClr val="C00000"/>
                </a:solidFill>
              </a:rPr>
              <a:t>Northeastern</a:t>
            </a:r>
          </a:p>
          <a:p>
            <a:endParaRPr lang="en-US" sz="2400"/>
          </a:p>
          <a:p>
            <a:endParaRPr lang="en-US" sz="2400"/>
          </a:p>
          <a:p>
            <a:endParaRPr lang="en-US" sz="2400"/>
          </a:p>
          <a:p>
            <a:endParaRPr lang="en-US"/>
          </a:p>
        </p:txBody>
      </p:sp>
    </p:spTree>
    <p:extLst>
      <p:ext uri="{BB962C8B-B14F-4D97-AF65-F5344CB8AC3E}">
        <p14:creationId xmlns:p14="http://schemas.microsoft.com/office/powerpoint/2010/main" val="969856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a:solidFill>
                  <a:srgbClr val="800000"/>
                </a:solidFill>
              </a:rPr>
              <a:t>What are We Trying to Solve?</a:t>
            </a:r>
          </a:p>
        </p:txBody>
      </p:sp>
      <p:sp>
        <p:nvSpPr>
          <p:cNvPr id="3" name="Text Placeholder 2"/>
          <p:cNvSpPr>
            <a:spLocks noGrp="1"/>
          </p:cNvSpPr>
          <p:nvPr>
            <p:ph type="body" idx="1"/>
          </p:nvPr>
        </p:nvSpPr>
        <p:spPr>
          <a:xfrm>
            <a:off x="1104900" y="1944414"/>
            <a:ext cx="9982200" cy="4056993"/>
          </a:xfrm>
        </p:spPr>
        <p:txBody>
          <a:bodyPr>
            <a:normAutofit fontScale="92500"/>
          </a:bodyPr>
          <a:lstStyle/>
          <a:p>
            <a:r>
              <a:rPr lang="en-US" sz="2800" b="1" dirty="0">
                <a:solidFill>
                  <a:srgbClr val="C00000"/>
                </a:solidFill>
              </a:rPr>
              <a:t>Is there a way to help students earn more merit aid money </a:t>
            </a:r>
            <a:r>
              <a:rPr lang="en-US" sz="2800" b="1" dirty="0">
                <a:solidFill>
                  <a:srgbClr val="000000"/>
                </a:solidFill>
              </a:rPr>
              <a:t>without jeopardizing the admissions process for others</a:t>
            </a:r>
            <a:r>
              <a:rPr lang="en-US" sz="2800" dirty="0">
                <a:solidFill>
                  <a:schemeClr val="bg2"/>
                </a:solidFill>
              </a:rPr>
              <a:t>? </a:t>
            </a:r>
          </a:p>
          <a:p>
            <a:r>
              <a:rPr lang="en-US" sz="2800" b="1" dirty="0">
                <a:solidFill>
                  <a:schemeClr val="bg2"/>
                </a:solidFill>
              </a:rPr>
              <a:t>Only changes that will benefit the majority of students, mostly all students, or all students should be considered.</a:t>
            </a:r>
          </a:p>
          <a:p>
            <a:r>
              <a:rPr lang="en-US" sz="2800" b="1" dirty="0">
                <a:solidFill>
                  <a:schemeClr val="bg2"/>
                </a:solidFill>
              </a:rPr>
              <a:t>Specifically, </a:t>
            </a:r>
            <a:r>
              <a:rPr lang="en-US" sz="2800" b="1" dirty="0">
                <a:solidFill>
                  <a:schemeClr val="bg2"/>
                </a:solidFill>
                <a:latin typeface="Arial" panose="020B0604020202020204" pitchFamily="34" charset="0"/>
              </a:rPr>
              <a:t>what adjustments can help students that achieve </a:t>
            </a:r>
            <a:r>
              <a:rPr lang="en-US" sz="2800" b="1" dirty="0">
                <a:solidFill>
                  <a:srgbClr val="C00000"/>
                </a:solidFill>
                <a:latin typeface="Arial" panose="020B0604020202020204" pitchFamily="34" charset="0"/>
              </a:rPr>
              <a:t>below a 2.5 or 3.0 </a:t>
            </a:r>
            <a:r>
              <a:rPr lang="en-US" sz="2800" b="1" dirty="0">
                <a:solidFill>
                  <a:schemeClr val="bg2"/>
                </a:solidFill>
                <a:latin typeface="Arial" panose="020B0604020202020204" pitchFamily="34" charset="0"/>
              </a:rPr>
              <a:t>on our current scale (</a:t>
            </a:r>
            <a:r>
              <a:rPr lang="en-US" sz="2800" b="1" dirty="0">
                <a:solidFill>
                  <a:srgbClr val="C00000"/>
                </a:solidFill>
                <a:latin typeface="Arial" panose="020B0604020202020204" pitchFamily="34" charset="0"/>
              </a:rPr>
              <a:t>12% and 24% respectively</a:t>
            </a:r>
            <a:r>
              <a:rPr lang="en-US" sz="2800" b="1" dirty="0">
                <a:solidFill>
                  <a:schemeClr val="bg2"/>
                </a:solidFill>
                <a:latin typeface="Arial" panose="020B0604020202020204" pitchFamily="34" charset="0"/>
              </a:rPr>
              <a:t>) access more merit aid without jeopardizing admissions for students above a 3.5 GPA?</a:t>
            </a:r>
          </a:p>
          <a:p>
            <a:endParaRPr lang="en-US" sz="2800" b="1" dirty="0">
              <a:solidFill>
                <a:schemeClr val="bg2"/>
              </a:solidFill>
            </a:endParaRPr>
          </a:p>
          <a:p>
            <a:endParaRPr lang="en-US" b="1" dirty="0"/>
          </a:p>
          <a:p>
            <a:endParaRPr lang="en-US" dirty="0"/>
          </a:p>
        </p:txBody>
      </p:sp>
    </p:spTree>
    <p:extLst>
      <p:ext uri="{BB962C8B-B14F-4D97-AF65-F5344CB8AC3E}">
        <p14:creationId xmlns:p14="http://schemas.microsoft.com/office/powerpoint/2010/main" val="2343062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85105" y="-337634"/>
            <a:ext cx="1028700" cy="7533267"/>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a:p>
          </p:txBody>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1906"/>
                </a:lnSpc>
              </a:pPr>
              <a:endParaRPr/>
            </a:p>
          </p:txBody>
        </p:sp>
      </p:grpSp>
      <p:sp>
        <p:nvSpPr>
          <p:cNvPr id="5" name="Freeform 5"/>
          <p:cNvSpPr/>
          <p:nvPr/>
        </p:nvSpPr>
        <p:spPr>
          <a:xfrm>
            <a:off x="10645739" y="5736581"/>
            <a:ext cx="1546261" cy="1121419"/>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lIns="60954" tIns="30477" rIns="60954" bIns="30477"/>
          <a:lstStyle/>
          <a:p>
            <a:endParaRPr lang="en-US"/>
          </a:p>
        </p:txBody>
      </p:sp>
      <p:grpSp>
        <p:nvGrpSpPr>
          <p:cNvPr id="6" name="Group 6"/>
          <p:cNvGrpSpPr/>
          <p:nvPr/>
        </p:nvGrpSpPr>
        <p:grpSpPr>
          <a:xfrm>
            <a:off x="-1028700" y="-372146"/>
            <a:ext cx="2057400" cy="7533267"/>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a:p>
          </p:txBody>
        </p:sp>
        <p:sp>
          <p:nvSpPr>
            <p:cNvPr id="8" name="TextBox 8"/>
            <p:cNvSpPr txBox="1"/>
            <p:nvPr/>
          </p:nvSpPr>
          <p:spPr>
            <a:xfrm>
              <a:off x="0" y="-19050"/>
              <a:ext cx="812800" cy="2995155"/>
            </a:xfrm>
            <a:prstGeom prst="rect">
              <a:avLst/>
            </a:prstGeom>
          </p:spPr>
          <p:txBody>
            <a:bodyPr lIns="50800" tIns="50800" rIns="50800" bIns="50800" rtlCol="0" anchor="ctr"/>
            <a:lstStyle/>
            <a:p>
              <a:pPr algn="ctr">
                <a:lnSpc>
                  <a:spcPts val="1906"/>
                </a:lnSpc>
              </a:pPr>
              <a:endParaRPr/>
            </a:p>
          </p:txBody>
        </p:sp>
      </p:grpSp>
      <p:grpSp>
        <p:nvGrpSpPr>
          <p:cNvPr id="9" name="Group 9"/>
          <p:cNvGrpSpPr/>
          <p:nvPr/>
        </p:nvGrpSpPr>
        <p:grpSpPr>
          <a:xfrm>
            <a:off x="818515" y="2775748"/>
            <a:ext cx="73491" cy="1879331"/>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txBody>
            <a:bodyPr/>
            <a:lstStyle/>
            <a:p>
              <a:endParaRPr lang="en-US"/>
            </a:p>
          </p:txBody>
        </p:sp>
        <p:sp>
          <p:nvSpPr>
            <p:cNvPr id="11" name="TextBox 11"/>
            <p:cNvSpPr txBox="1"/>
            <p:nvPr/>
          </p:nvSpPr>
          <p:spPr>
            <a:xfrm>
              <a:off x="0" y="-19050"/>
              <a:ext cx="26312" cy="691905"/>
            </a:xfrm>
            <a:prstGeom prst="rect">
              <a:avLst/>
            </a:prstGeom>
          </p:spPr>
          <p:txBody>
            <a:bodyPr lIns="50800" tIns="50800" rIns="50800" bIns="50800" rtlCol="0" anchor="ctr"/>
            <a:lstStyle/>
            <a:p>
              <a:pPr algn="ctr">
                <a:lnSpc>
                  <a:spcPts val="1906"/>
                </a:lnSpc>
              </a:pPr>
              <a:endParaRPr/>
            </a:p>
          </p:txBody>
        </p:sp>
      </p:grpSp>
      <p:sp>
        <p:nvSpPr>
          <p:cNvPr id="12" name="Freeform 12"/>
          <p:cNvSpPr/>
          <p:nvPr/>
        </p:nvSpPr>
        <p:spPr>
          <a:xfrm>
            <a:off x="-1851914" y="-138047"/>
            <a:ext cx="2537714" cy="1388821"/>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lIns="60954" tIns="30477" rIns="60954" bIns="30477"/>
          <a:lstStyle/>
          <a:p>
            <a:endParaRPr lang="en-US"/>
          </a:p>
        </p:txBody>
      </p:sp>
      <p:pic>
        <p:nvPicPr>
          <p:cNvPr id="14" name="Picture 13">
            <a:extLst>
              <a:ext uri="{FF2B5EF4-FFF2-40B4-BE49-F238E27FC236}">
                <a16:creationId xmlns:a16="http://schemas.microsoft.com/office/drawing/2014/main" id="{E7030DA8-C3E3-22F8-643C-A24A5E6CFE45}"/>
              </a:ext>
            </a:extLst>
          </p:cNvPr>
          <p:cNvPicPr>
            <a:picLocks noChangeAspect="1"/>
          </p:cNvPicPr>
          <p:nvPr/>
        </p:nvPicPr>
        <p:blipFill>
          <a:blip r:embed="rId6"/>
          <a:stretch>
            <a:fillRect/>
          </a:stretch>
        </p:blipFill>
        <p:spPr>
          <a:xfrm>
            <a:off x="1509014" y="352569"/>
            <a:ext cx="8819782" cy="6022831"/>
          </a:xfrm>
          <a:prstGeom prst="rect">
            <a:avLst/>
          </a:prstGeom>
        </p:spPr>
      </p:pic>
    </p:spTree>
    <p:extLst>
      <p:ext uri="{BB962C8B-B14F-4D97-AF65-F5344CB8AC3E}">
        <p14:creationId xmlns:p14="http://schemas.microsoft.com/office/powerpoint/2010/main" val="4121742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a:solidFill>
                  <a:srgbClr val="800000"/>
                </a:solidFill>
              </a:rPr>
              <a:t>Process and Time-Line </a:t>
            </a:r>
          </a:p>
        </p:txBody>
      </p:sp>
      <p:sp>
        <p:nvSpPr>
          <p:cNvPr id="3" name="Text Placeholder 2"/>
          <p:cNvSpPr>
            <a:spLocks noGrp="1"/>
          </p:cNvSpPr>
          <p:nvPr>
            <p:ph type="body" idx="1"/>
          </p:nvPr>
        </p:nvSpPr>
        <p:spPr>
          <a:xfrm>
            <a:off x="1104900" y="1511300"/>
            <a:ext cx="9982200" cy="4660900"/>
          </a:xfrm>
        </p:spPr>
        <p:txBody>
          <a:bodyPr>
            <a:normAutofit/>
          </a:bodyPr>
          <a:lstStyle/>
          <a:p>
            <a:pPr marL="342900" fontAlgn="base">
              <a:lnSpc>
                <a:spcPct val="150000"/>
              </a:lnSpc>
            </a:pPr>
            <a:endParaRPr lang="en-US" sz="2400">
              <a:latin typeface="Arial" panose="020B0604020202020204" pitchFamily="34" charset="0"/>
            </a:endParaRPr>
          </a:p>
          <a:p>
            <a:endParaRPr lang="en-US"/>
          </a:p>
          <a:p>
            <a:endParaRPr lang="en-US"/>
          </a:p>
        </p:txBody>
      </p:sp>
      <p:graphicFrame>
        <p:nvGraphicFramePr>
          <p:cNvPr id="4" name="Table 3"/>
          <p:cNvGraphicFramePr>
            <a:graphicFrameLocks noGrp="1"/>
          </p:cNvGraphicFramePr>
          <p:nvPr>
            <p:extLst>
              <p:ext uri="{D42A27DB-BD31-4B8C-83A1-F6EECF244321}">
                <p14:modId xmlns:p14="http://schemas.microsoft.com/office/powerpoint/2010/main" val="1042132715"/>
              </p:ext>
            </p:extLst>
          </p:nvPr>
        </p:nvGraphicFramePr>
        <p:xfrm>
          <a:off x="1117600" y="1308100"/>
          <a:ext cx="9982200" cy="5161277"/>
        </p:xfrm>
        <a:graphic>
          <a:graphicData uri="http://schemas.openxmlformats.org/drawingml/2006/table">
            <a:tbl>
              <a:tblPr firstRow="1" bandRow="1">
                <a:tableStyleId>{68D230F3-CF80-4859-8CE7-A43EE81993B5}</a:tableStyleId>
              </a:tblPr>
              <a:tblGrid>
                <a:gridCol w="4991100">
                  <a:extLst>
                    <a:ext uri="{9D8B030D-6E8A-4147-A177-3AD203B41FA5}">
                      <a16:colId xmlns:a16="http://schemas.microsoft.com/office/drawing/2014/main" val="20000"/>
                    </a:ext>
                  </a:extLst>
                </a:gridCol>
                <a:gridCol w="4991100">
                  <a:extLst>
                    <a:ext uri="{9D8B030D-6E8A-4147-A177-3AD203B41FA5}">
                      <a16:colId xmlns:a16="http://schemas.microsoft.com/office/drawing/2014/main" val="20001"/>
                    </a:ext>
                  </a:extLst>
                </a:gridCol>
              </a:tblGrid>
              <a:tr h="1712348">
                <a:tc>
                  <a:txBody>
                    <a:bodyPr/>
                    <a:lstStyle/>
                    <a:p>
                      <a:pPr algn="ctr"/>
                      <a:r>
                        <a:rPr lang="en-US" sz="3600" u="sng" dirty="0"/>
                        <a:t>March-</a:t>
                      </a:r>
                      <a:r>
                        <a:rPr lang="en-US" sz="3600" u="sng" baseline="0" dirty="0"/>
                        <a:t> April</a:t>
                      </a:r>
                    </a:p>
                    <a:p>
                      <a:pPr algn="ctr"/>
                      <a:r>
                        <a:rPr lang="en-US" sz="3600" u="sng" baseline="0" dirty="0"/>
                        <a:t> </a:t>
                      </a:r>
                      <a:endParaRPr lang="en-US" sz="3600" u="sng" dirty="0"/>
                    </a:p>
                  </a:txBody>
                  <a:tcPr/>
                </a:tc>
                <a:tc>
                  <a:txBody>
                    <a:bodyPr/>
                    <a:lstStyle/>
                    <a:p>
                      <a:r>
                        <a:rPr lang="en-US" sz="2000" dirty="0">
                          <a:solidFill>
                            <a:srgbClr val="000000"/>
                          </a:solidFill>
                        </a:rPr>
                        <a:t>High School</a:t>
                      </a:r>
                      <a:r>
                        <a:rPr lang="en-US" sz="2000" baseline="0" dirty="0">
                          <a:solidFill>
                            <a:srgbClr val="000000"/>
                          </a:solidFill>
                        </a:rPr>
                        <a:t> Administration and Counselors will make and discuss recommendations for best course of action forward to the Superintendent.</a:t>
                      </a:r>
                      <a:endParaRPr lang="en-US" sz="2000" dirty="0">
                        <a:solidFill>
                          <a:srgbClr val="000000"/>
                        </a:solidFill>
                      </a:endParaRPr>
                    </a:p>
                  </a:txBody>
                  <a:tcPr/>
                </a:tc>
                <a:extLst>
                  <a:ext uri="{0D108BD9-81ED-4DB2-BD59-A6C34878D82A}">
                    <a16:rowId xmlns:a16="http://schemas.microsoft.com/office/drawing/2014/main" val="10000"/>
                  </a:ext>
                </a:extLst>
              </a:tr>
              <a:tr h="2035433">
                <a:tc>
                  <a:txBody>
                    <a:bodyPr/>
                    <a:lstStyle/>
                    <a:p>
                      <a:endParaRPr lang="en-US" dirty="0"/>
                    </a:p>
                    <a:p>
                      <a:pPr marL="0" marR="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3600" b="1" u="sng" dirty="0"/>
                        <a:t>May-June  </a:t>
                      </a:r>
                      <a:endParaRPr lang="en-US" sz="3600" b="1" u="sng" baseline="0" dirty="0"/>
                    </a:p>
                    <a:p>
                      <a:endParaRPr lang="en-US" dirty="0"/>
                    </a:p>
                  </a:txBody>
                  <a:tcPr/>
                </a:tc>
                <a:tc>
                  <a:txBody>
                    <a:bodyPr/>
                    <a:lstStyle/>
                    <a:p>
                      <a:r>
                        <a:rPr lang="en-US" sz="2000" b="1" dirty="0">
                          <a:solidFill>
                            <a:srgbClr val="000000"/>
                          </a:solidFill>
                        </a:rPr>
                        <a:t>If changes are recommended for board</a:t>
                      </a:r>
                      <a:r>
                        <a:rPr lang="en-US" sz="2000" b="1" baseline="0" dirty="0">
                          <a:solidFill>
                            <a:srgbClr val="000000"/>
                          </a:solidFill>
                        </a:rPr>
                        <a:t> policy they will be shared as a first reading. Following the first reading, parent and community engagement will occur. Feedback will be considered prior to the second reading. </a:t>
                      </a:r>
                      <a:endParaRPr lang="en-US" sz="2000" b="1" dirty="0">
                        <a:solidFill>
                          <a:srgbClr val="000000"/>
                        </a:solidFill>
                      </a:endParaRPr>
                    </a:p>
                  </a:txBody>
                  <a:tcPr/>
                </a:tc>
                <a:extLst>
                  <a:ext uri="{0D108BD9-81ED-4DB2-BD59-A6C34878D82A}">
                    <a16:rowId xmlns:a16="http://schemas.microsoft.com/office/drawing/2014/main" val="10001"/>
                  </a:ext>
                </a:extLst>
              </a:tr>
              <a:tr h="1413496">
                <a:tc>
                  <a:txBody>
                    <a:bodyPr/>
                    <a:lstStyle/>
                    <a:p>
                      <a:pPr marL="0" marR="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3600" b="1" u="sng" dirty="0"/>
                        <a:t>June </a:t>
                      </a:r>
                      <a:r>
                        <a:rPr lang="en-US" sz="3600" b="1" u="sng" baseline="0" dirty="0"/>
                        <a:t>2024 </a:t>
                      </a:r>
                    </a:p>
                    <a:p>
                      <a:endParaRPr lang="en-US" dirty="0"/>
                    </a:p>
                  </a:txBody>
                  <a:tcPr/>
                </a:tc>
                <a:tc>
                  <a:txBody>
                    <a:bodyPr/>
                    <a:lstStyle/>
                    <a:p>
                      <a:r>
                        <a:rPr lang="en-US" sz="2000" b="1" dirty="0">
                          <a:solidFill>
                            <a:srgbClr val="000000"/>
                          </a:solidFill>
                        </a:rPr>
                        <a:t>Board</a:t>
                      </a:r>
                      <a:r>
                        <a:rPr lang="en-US" sz="2000" b="1" baseline="0" dirty="0">
                          <a:solidFill>
                            <a:srgbClr val="000000"/>
                          </a:solidFill>
                        </a:rPr>
                        <a:t> Adopts Potential Recommended Changes for Grading Scale </a:t>
                      </a:r>
                      <a:endParaRPr lang="en-US" sz="2000" b="1" dirty="0">
                        <a:solidFill>
                          <a:srgbClr val="000000"/>
                        </a:solidFill>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076689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5"/>
          <p:cNvSpPr txBox="1">
            <a:spLocks noGrp="1"/>
          </p:cNvSpPr>
          <p:nvPr>
            <p:ph type="title"/>
          </p:nvPr>
        </p:nvSpPr>
        <p:spPr>
          <a:xfrm>
            <a:off x="0" y="0"/>
            <a:ext cx="12192000" cy="990600"/>
          </a:xfrm>
          <a:prstGeom prst="rect">
            <a:avLst/>
          </a:prstGeom>
          <a:solidFill>
            <a:srgbClr val="F9F8EA"/>
          </a:solidFill>
          <a:ln>
            <a:noFill/>
          </a:ln>
        </p:spPr>
        <p:txBody>
          <a:bodyPr spcFirstLastPara="1" wrap="square" lIns="0" tIns="45700" rIns="0" bIns="45700" anchor="b" anchorCtr="0">
            <a:normAutofit/>
          </a:bodyPr>
          <a:lstStyle/>
          <a:p>
            <a:pPr marL="0" lvl="0" indent="0" algn="ctr" rtl="0">
              <a:lnSpc>
                <a:spcPct val="90000"/>
              </a:lnSpc>
              <a:spcBef>
                <a:spcPts val="0"/>
              </a:spcBef>
              <a:spcAft>
                <a:spcPts val="0"/>
              </a:spcAft>
              <a:buClr>
                <a:srgbClr val="B91B11"/>
              </a:buClr>
              <a:buSzPts val="4400"/>
              <a:buFont typeface="Arial"/>
              <a:buNone/>
            </a:pPr>
            <a:r>
              <a:rPr lang="en-US" sz="4400" b="1" dirty="0">
                <a:solidFill>
                  <a:srgbClr val="960405"/>
                </a:solidFill>
                <a:latin typeface="Arial"/>
                <a:ea typeface="Arial"/>
                <a:cs typeface="Arial"/>
                <a:sym typeface="Arial"/>
              </a:rPr>
              <a:t>Annual Cycle </a:t>
            </a:r>
            <a:endParaRPr sz="4400" b="1" dirty="0">
              <a:solidFill>
                <a:srgbClr val="960405"/>
              </a:solidFill>
              <a:latin typeface="Arial"/>
              <a:ea typeface="Arial"/>
              <a:cs typeface="Arial"/>
              <a:sym typeface="Arial"/>
            </a:endParaRPr>
          </a:p>
        </p:txBody>
      </p:sp>
      <p:grpSp>
        <p:nvGrpSpPr>
          <p:cNvPr id="301" name="Google Shape;301;p5"/>
          <p:cNvGrpSpPr/>
          <p:nvPr/>
        </p:nvGrpSpPr>
        <p:grpSpPr>
          <a:xfrm>
            <a:off x="2343808" y="1544480"/>
            <a:ext cx="7683062" cy="5131517"/>
            <a:chOff x="2845690" y="0"/>
            <a:chExt cx="6670973" cy="5131517"/>
          </a:xfrm>
        </p:grpSpPr>
        <p:sp>
          <p:nvSpPr>
            <p:cNvPr id="302" name="Google Shape;302;p5"/>
            <p:cNvSpPr/>
            <p:nvPr/>
          </p:nvSpPr>
          <p:spPr>
            <a:xfrm>
              <a:off x="6981694" y="3489432"/>
              <a:ext cx="2534969" cy="1642085"/>
            </a:xfrm>
            <a:prstGeom prst="roundRect">
              <a:avLst>
                <a:gd name="adj" fmla="val 10000"/>
              </a:avLst>
            </a:prstGeom>
            <a:solidFill>
              <a:schemeClr val="lt1">
                <a:alpha val="89803"/>
              </a:schemeClr>
            </a:solidFill>
            <a:ln w="48000" cap="flat" cmpd="thickThin">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3" name="Google Shape;303;p5"/>
            <p:cNvSpPr txBox="1"/>
            <p:nvPr/>
          </p:nvSpPr>
          <p:spPr>
            <a:xfrm>
              <a:off x="7778256" y="3936024"/>
              <a:ext cx="1702336" cy="1159422"/>
            </a:xfrm>
            <a:prstGeom prst="rect">
              <a:avLst/>
            </a:prstGeom>
            <a:noFill/>
            <a:ln>
              <a:noFill/>
            </a:ln>
          </p:spPr>
          <p:txBody>
            <a:bodyPr spcFirstLastPara="1" wrap="square" lIns="60950" tIns="60950" rIns="60950" bIns="60950" anchor="t" anchorCtr="0">
              <a:noAutofit/>
            </a:bodyPr>
            <a:lstStyle/>
            <a:p>
              <a:pPr marL="171450" marR="0" lvl="1" indent="-171450" algn="l" rtl="0">
                <a:lnSpc>
                  <a:spcPct val="9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November 1- January 30</a:t>
              </a:r>
              <a:endParaRPr sz="1600" b="1" i="0" u="none" strike="noStrike" cap="none" dirty="0">
                <a:solidFill>
                  <a:schemeClr val="dk1"/>
                </a:solidFill>
                <a:latin typeface="Arial"/>
                <a:ea typeface="Arial"/>
                <a:cs typeface="Arial"/>
                <a:sym typeface="Arial"/>
              </a:endParaRPr>
            </a:p>
          </p:txBody>
        </p:sp>
        <p:sp>
          <p:nvSpPr>
            <p:cNvPr id="304" name="Google Shape;304;p5"/>
            <p:cNvSpPr/>
            <p:nvPr/>
          </p:nvSpPr>
          <p:spPr>
            <a:xfrm>
              <a:off x="2845690" y="3489432"/>
              <a:ext cx="2534969" cy="1642085"/>
            </a:xfrm>
            <a:prstGeom prst="roundRect">
              <a:avLst>
                <a:gd name="adj" fmla="val 10000"/>
              </a:avLst>
            </a:prstGeom>
            <a:solidFill>
              <a:schemeClr val="lt1">
                <a:alpha val="89803"/>
              </a:schemeClr>
            </a:solidFill>
            <a:ln w="48000" cap="flat" cmpd="thickThin">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5" name="Google Shape;305;p5"/>
            <p:cNvSpPr txBox="1"/>
            <p:nvPr/>
          </p:nvSpPr>
          <p:spPr>
            <a:xfrm>
              <a:off x="2881761" y="3936024"/>
              <a:ext cx="1702336" cy="1159422"/>
            </a:xfrm>
            <a:prstGeom prst="rect">
              <a:avLst/>
            </a:prstGeom>
            <a:noFill/>
            <a:ln>
              <a:noFill/>
            </a:ln>
          </p:spPr>
          <p:txBody>
            <a:bodyPr spcFirstLastPara="1" wrap="square" lIns="60950" tIns="60950" rIns="60950" bIns="60950" anchor="t" anchorCtr="0">
              <a:noAutofit/>
            </a:bodyPr>
            <a:lstStyle/>
            <a:p>
              <a:pPr marL="171450" marR="0" lvl="1" indent="-171450" algn="l" rtl="0">
                <a:lnSpc>
                  <a:spcPct val="9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February 1-April 30</a:t>
              </a:r>
            </a:p>
            <a:p>
              <a:pPr marR="0" lvl="1" algn="l" rtl="0">
                <a:lnSpc>
                  <a:spcPct val="90000"/>
                </a:lnSpc>
                <a:spcBef>
                  <a:spcPts val="0"/>
                </a:spcBef>
                <a:spcAft>
                  <a:spcPts val="0"/>
                </a:spcAft>
                <a:buClr>
                  <a:schemeClr val="dk1"/>
                </a:buClr>
                <a:buSzPts val="1600"/>
              </a:pPr>
              <a:r>
                <a:rPr lang="en-US" sz="1600" b="1" dirty="0">
                  <a:solidFill>
                    <a:schemeClr val="dk1"/>
                  </a:solidFill>
                </a:rPr>
                <a:t>(Budget/Goals</a:t>
              </a:r>
            </a:p>
            <a:p>
              <a:pPr marR="0" lvl="1" algn="l" rtl="0">
                <a:lnSpc>
                  <a:spcPct val="90000"/>
                </a:lnSpc>
                <a:spcBef>
                  <a:spcPts val="0"/>
                </a:spcBef>
                <a:spcAft>
                  <a:spcPts val="0"/>
                </a:spcAft>
                <a:buClr>
                  <a:schemeClr val="dk1"/>
                </a:buClr>
                <a:buSzPts val="1600"/>
              </a:pPr>
              <a:r>
                <a:rPr lang="en-US" sz="1600" b="1" dirty="0">
                  <a:solidFill>
                    <a:schemeClr val="dk1"/>
                  </a:solidFill>
                </a:rPr>
                <a:t> Adoption)</a:t>
              </a:r>
              <a:endParaRPr lang="en-US" sz="1600" dirty="0">
                <a:solidFill>
                  <a:schemeClr val="dk1"/>
                </a:solidFill>
              </a:endParaRPr>
            </a:p>
          </p:txBody>
        </p:sp>
        <p:sp>
          <p:nvSpPr>
            <p:cNvPr id="306" name="Google Shape;306;p5"/>
            <p:cNvSpPr/>
            <p:nvPr/>
          </p:nvSpPr>
          <p:spPr>
            <a:xfrm>
              <a:off x="6981694" y="0"/>
              <a:ext cx="2534969" cy="1642085"/>
            </a:xfrm>
            <a:prstGeom prst="roundRect">
              <a:avLst>
                <a:gd name="adj" fmla="val 10000"/>
              </a:avLst>
            </a:prstGeom>
            <a:solidFill>
              <a:schemeClr val="lt1">
                <a:alpha val="89803"/>
              </a:schemeClr>
            </a:solidFill>
            <a:ln w="48000" cap="flat" cmpd="thickThin">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7" name="Google Shape;307;p5"/>
            <p:cNvSpPr txBox="1"/>
            <p:nvPr/>
          </p:nvSpPr>
          <p:spPr>
            <a:xfrm>
              <a:off x="7778256" y="36071"/>
              <a:ext cx="1702336" cy="1159422"/>
            </a:xfrm>
            <a:prstGeom prst="rect">
              <a:avLst/>
            </a:prstGeom>
            <a:noFill/>
            <a:ln>
              <a:noFill/>
            </a:ln>
          </p:spPr>
          <p:txBody>
            <a:bodyPr spcFirstLastPara="1" wrap="square" lIns="60950" tIns="60950" rIns="60950" bIns="60950" anchor="t" anchorCtr="0">
              <a:noAutofit/>
            </a:bodyPr>
            <a:lstStyle/>
            <a:p>
              <a:pPr marL="171450" marR="0" lvl="1" indent="-171450" algn="l" rtl="0">
                <a:lnSpc>
                  <a:spcPct val="9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September </a:t>
              </a:r>
              <a:r>
                <a:rPr lang="en-US" sz="1600" dirty="0">
                  <a:solidFill>
                    <a:schemeClr val="dk1"/>
                  </a:solidFill>
                </a:rPr>
                <a:t>1-</a:t>
              </a:r>
              <a:r>
                <a:rPr lang="en-US" sz="1600" b="0" i="0" u="none" strike="noStrike" cap="none" dirty="0">
                  <a:solidFill>
                    <a:schemeClr val="dk1"/>
                  </a:solidFill>
                  <a:latin typeface="Arial"/>
                  <a:ea typeface="Arial"/>
                  <a:cs typeface="Arial"/>
                  <a:sym typeface="Arial"/>
                </a:rPr>
                <a:t> November 1</a:t>
              </a:r>
              <a:endParaRPr sz="1600" b="1" i="0" u="none" strike="noStrike" cap="none" dirty="0">
                <a:solidFill>
                  <a:schemeClr val="dk1"/>
                </a:solidFill>
                <a:latin typeface="Arial"/>
                <a:ea typeface="Arial"/>
                <a:cs typeface="Arial"/>
                <a:sym typeface="Arial"/>
              </a:endParaRPr>
            </a:p>
          </p:txBody>
        </p:sp>
        <p:sp>
          <p:nvSpPr>
            <p:cNvPr id="308" name="Google Shape;308;p5"/>
            <p:cNvSpPr/>
            <p:nvPr/>
          </p:nvSpPr>
          <p:spPr>
            <a:xfrm>
              <a:off x="2909825" y="0"/>
              <a:ext cx="2534969" cy="1642085"/>
            </a:xfrm>
            <a:prstGeom prst="roundRect">
              <a:avLst>
                <a:gd name="adj" fmla="val 10000"/>
              </a:avLst>
            </a:prstGeom>
            <a:solidFill>
              <a:schemeClr val="lt1">
                <a:alpha val="89803"/>
              </a:schemeClr>
            </a:solidFill>
            <a:ln w="48000" cap="flat" cmpd="thickThin">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09" name="Google Shape;309;p5"/>
            <p:cNvSpPr txBox="1"/>
            <p:nvPr/>
          </p:nvSpPr>
          <p:spPr>
            <a:xfrm>
              <a:off x="2945896" y="36071"/>
              <a:ext cx="1702336" cy="1159422"/>
            </a:xfrm>
            <a:prstGeom prst="rect">
              <a:avLst/>
            </a:prstGeom>
            <a:noFill/>
            <a:ln>
              <a:noFill/>
            </a:ln>
          </p:spPr>
          <p:txBody>
            <a:bodyPr spcFirstLastPara="1" wrap="square" lIns="60950" tIns="60950" rIns="60950" bIns="60950" anchor="t" anchorCtr="0">
              <a:noAutofit/>
            </a:bodyPr>
            <a:lstStyle/>
            <a:p>
              <a:pPr marL="171450" marR="0" lvl="1" indent="-171450" algn="l" rtl="0">
                <a:lnSpc>
                  <a:spcPct val="9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May 1-August 30</a:t>
              </a:r>
            </a:p>
            <a:p>
              <a:pPr marL="171450" marR="0" lvl="1" indent="-171450" algn="l" rtl="0">
                <a:lnSpc>
                  <a:spcPct val="90000"/>
                </a:lnSpc>
                <a:spcBef>
                  <a:spcPts val="0"/>
                </a:spcBef>
                <a:spcAft>
                  <a:spcPts val="0"/>
                </a:spcAft>
                <a:buClr>
                  <a:schemeClr val="dk1"/>
                </a:buClr>
                <a:buSzPts val="1600"/>
                <a:buFont typeface="Arial"/>
                <a:buChar char="•"/>
              </a:pPr>
              <a:endParaRPr lang="en-US" sz="1600" dirty="0">
                <a:solidFill>
                  <a:schemeClr val="dk1"/>
                </a:solidFill>
              </a:endParaRPr>
            </a:p>
            <a:p>
              <a:pPr marL="171450" marR="0" lvl="1" indent="-171450" algn="l" rtl="0">
                <a:lnSpc>
                  <a:spcPct val="9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Why/When/How?</a:t>
              </a:r>
              <a:endParaRPr sz="1600" b="0" i="0" u="none" strike="noStrike" cap="none" dirty="0">
                <a:solidFill>
                  <a:schemeClr val="dk1"/>
                </a:solidFill>
                <a:latin typeface="Arial"/>
                <a:ea typeface="Arial"/>
                <a:cs typeface="Arial"/>
                <a:sym typeface="Arial"/>
              </a:endParaRPr>
            </a:p>
          </p:txBody>
        </p:sp>
        <p:sp>
          <p:nvSpPr>
            <p:cNvPr id="310" name="Google Shape;310;p5"/>
            <p:cNvSpPr/>
            <p:nvPr/>
          </p:nvSpPr>
          <p:spPr>
            <a:xfrm>
              <a:off x="3907915" y="292496"/>
              <a:ext cx="2221947" cy="2221947"/>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rgbClr val="257725"/>
            </a:solidFill>
            <a:ln w="48000" cap="flat" cmpd="thickThin">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1" name="Google Shape;311;p5"/>
            <p:cNvSpPr txBox="1"/>
            <p:nvPr/>
          </p:nvSpPr>
          <p:spPr>
            <a:xfrm>
              <a:off x="4558708" y="943289"/>
              <a:ext cx="1571154" cy="1571154"/>
            </a:xfrm>
            <a:prstGeom prst="rect">
              <a:avLst/>
            </a:prstGeom>
            <a:noFill/>
            <a:ln>
              <a:noFill/>
            </a:ln>
          </p:spPr>
          <p:txBody>
            <a:bodyPr spcFirstLastPara="1" wrap="square" lIns="113775" tIns="113775" rIns="113775" bIns="113775" anchor="ctr" anchorCtr="0">
              <a:noAutofit/>
            </a:bodyPr>
            <a:lstStyle/>
            <a:p>
              <a:pPr marL="0" marR="0" lvl="0" indent="0" algn="ctr" rtl="0">
                <a:lnSpc>
                  <a:spcPct val="90000"/>
                </a:lnSpc>
                <a:spcBef>
                  <a:spcPts val="0"/>
                </a:spcBef>
                <a:spcAft>
                  <a:spcPts val="0"/>
                </a:spcAft>
                <a:buNone/>
              </a:pPr>
              <a:r>
                <a:rPr lang="en-US" sz="1600" b="1" i="0" u="none" strike="noStrike" cap="none" dirty="0">
                  <a:solidFill>
                    <a:schemeClr val="lt1"/>
                  </a:solidFill>
                  <a:latin typeface="Arial"/>
                  <a:ea typeface="Arial"/>
                  <a:cs typeface="Arial"/>
                  <a:sym typeface="Arial"/>
                </a:rPr>
                <a:t>Communicate</a:t>
              </a:r>
              <a:r>
                <a:rPr lang="en-US" sz="1800" b="0" i="0" u="none" strike="noStrike" cap="none" dirty="0">
                  <a:solidFill>
                    <a:schemeClr val="lt1"/>
                  </a:solidFill>
                  <a:latin typeface="Arial"/>
                  <a:ea typeface="Arial"/>
                  <a:cs typeface="Arial"/>
                  <a:sym typeface="Arial"/>
                </a:rPr>
                <a:t> </a:t>
              </a:r>
              <a:endParaRPr sz="1800" b="0" i="0" u="none" strike="noStrike" cap="none" dirty="0">
                <a:solidFill>
                  <a:schemeClr val="lt1"/>
                </a:solidFill>
                <a:latin typeface="Arial"/>
                <a:ea typeface="Arial"/>
                <a:cs typeface="Arial"/>
                <a:sym typeface="Arial"/>
              </a:endParaRPr>
            </a:p>
          </p:txBody>
        </p:sp>
        <p:sp>
          <p:nvSpPr>
            <p:cNvPr id="312" name="Google Shape;312;p5"/>
            <p:cNvSpPr/>
            <p:nvPr/>
          </p:nvSpPr>
          <p:spPr>
            <a:xfrm rot="5400000">
              <a:off x="6232492" y="292496"/>
              <a:ext cx="2221947" cy="2221947"/>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chemeClr val="accent1"/>
            </a:solidFill>
            <a:ln w="48000" cap="flat" cmpd="thickThin">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3" name="Google Shape;313;p5"/>
            <p:cNvSpPr txBox="1"/>
            <p:nvPr/>
          </p:nvSpPr>
          <p:spPr>
            <a:xfrm>
              <a:off x="6232492" y="943289"/>
              <a:ext cx="1571154" cy="1571154"/>
            </a:xfrm>
            <a:prstGeom prst="rect">
              <a:avLst/>
            </a:prstGeom>
            <a:noFill/>
            <a:ln>
              <a:noFill/>
            </a:ln>
          </p:spPr>
          <p:txBody>
            <a:bodyPr spcFirstLastPara="1" wrap="square" lIns="113775" tIns="113775" rIns="113775" bIns="113775" anchor="ctr" anchorCtr="0">
              <a:noAutofit/>
            </a:bodyPr>
            <a:lstStyle/>
            <a:p>
              <a:pPr marL="0" marR="0" lvl="0" indent="0" algn="ctr" rtl="0">
                <a:lnSpc>
                  <a:spcPct val="90000"/>
                </a:lnSpc>
                <a:spcBef>
                  <a:spcPts val="0"/>
                </a:spcBef>
                <a:spcAft>
                  <a:spcPts val="0"/>
                </a:spcAft>
                <a:buNone/>
              </a:pPr>
              <a:r>
                <a:rPr lang="en-US" sz="1600" b="1" i="0" u="none" strike="noStrike" cap="none" dirty="0">
                  <a:solidFill>
                    <a:schemeClr val="lt1"/>
                  </a:solidFill>
                  <a:latin typeface="Arial"/>
                  <a:ea typeface="Arial"/>
                  <a:cs typeface="Arial"/>
                  <a:sym typeface="Arial"/>
                </a:rPr>
                <a:t>Implement</a:t>
              </a:r>
              <a:r>
                <a:rPr lang="en-US" sz="2000" b="1" i="0" u="none" strike="noStrike" cap="none" dirty="0">
                  <a:solidFill>
                    <a:schemeClr val="lt1"/>
                  </a:solidFill>
                  <a:latin typeface="Arial"/>
                  <a:ea typeface="Arial"/>
                  <a:cs typeface="Arial"/>
                  <a:sym typeface="Arial"/>
                </a:rPr>
                <a:t> </a:t>
              </a:r>
              <a:endParaRPr sz="2000" b="1" i="0" u="none" strike="noStrike" cap="none" dirty="0">
                <a:solidFill>
                  <a:schemeClr val="lt1"/>
                </a:solidFill>
                <a:latin typeface="Arial"/>
                <a:ea typeface="Arial"/>
                <a:cs typeface="Arial"/>
                <a:sym typeface="Arial"/>
              </a:endParaRPr>
            </a:p>
          </p:txBody>
        </p:sp>
        <p:sp>
          <p:nvSpPr>
            <p:cNvPr id="314" name="Google Shape;314;p5"/>
            <p:cNvSpPr/>
            <p:nvPr/>
          </p:nvSpPr>
          <p:spPr>
            <a:xfrm rot="10800000">
              <a:off x="6232492" y="2617074"/>
              <a:ext cx="2221947" cy="2221947"/>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rgbClr val="61554C"/>
            </a:solidFill>
            <a:ln w="48000" cap="flat" cmpd="thickThin">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5" name="Google Shape;315;p5"/>
            <p:cNvSpPr txBox="1"/>
            <p:nvPr/>
          </p:nvSpPr>
          <p:spPr>
            <a:xfrm>
              <a:off x="6232492" y="2617074"/>
              <a:ext cx="1571154" cy="1571154"/>
            </a:xfrm>
            <a:prstGeom prst="rect">
              <a:avLst/>
            </a:prstGeom>
            <a:noFill/>
            <a:ln>
              <a:noFill/>
            </a:ln>
          </p:spPr>
          <p:txBody>
            <a:bodyPr spcFirstLastPara="1" wrap="square" lIns="113775" tIns="113775" rIns="113775" bIns="113775" anchor="ctr" anchorCtr="0">
              <a:noAutofit/>
            </a:bodyPr>
            <a:lstStyle/>
            <a:p>
              <a:pPr marL="0" marR="0" lvl="0" indent="0" algn="ctr" rtl="0">
                <a:lnSpc>
                  <a:spcPct val="90000"/>
                </a:lnSpc>
                <a:spcBef>
                  <a:spcPts val="0"/>
                </a:spcBef>
                <a:spcAft>
                  <a:spcPts val="0"/>
                </a:spcAft>
                <a:buNone/>
              </a:pPr>
              <a:r>
                <a:rPr lang="en-US" sz="1600" b="1" i="0" u="none" strike="noStrike" cap="none" dirty="0">
                  <a:solidFill>
                    <a:schemeClr val="lt1"/>
                  </a:solidFill>
                  <a:latin typeface="Arial"/>
                  <a:ea typeface="Arial"/>
                  <a:cs typeface="Arial"/>
                  <a:sym typeface="Arial"/>
                </a:rPr>
                <a:t>Monitor/Adjust </a:t>
              </a:r>
              <a:endParaRPr sz="1600" b="1" i="0" u="none" strike="noStrike" cap="none" dirty="0">
                <a:solidFill>
                  <a:schemeClr val="lt1"/>
                </a:solidFill>
                <a:latin typeface="Arial"/>
                <a:ea typeface="Arial"/>
                <a:cs typeface="Arial"/>
                <a:sym typeface="Arial"/>
              </a:endParaRPr>
            </a:p>
          </p:txBody>
        </p:sp>
        <p:sp>
          <p:nvSpPr>
            <p:cNvPr id="316" name="Google Shape;316;p5"/>
            <p:cNvSpPr/>
            <p:nvPr/>
          </p:nvSpPr>
          <p:spPr>
            <a:xfrm rot="-5400000">
              <a:off x="3907915" y="2617074"/>
              <a:ext cx="2221947" cy="2221947"/>
            </a:xfrm>
            <a:custGeom>
              <a:avLst/>
              <a:gdLst/>
              <a:ahLst/>
              <a:cxnLst/>
              <a:rect l="l" t="t" r="r" b="b"/>
              <a:pathLst>
                <a:path w="120000" h="120000" extrusionOk="0">
                  <a:moveTo>
                    <a:pt x="0" y="120000"/>
                  </a:moveTo>
                  <a:lnTo>
                    <a:pt x="0" y="120000"/>
                  </a:lnTo>
                  <a:cubicBezTo>
                    <a:pt x="0" y="53726"/>
                    <a:pt x="53726" y="0"/>
                    <a:pt x="120000" y="0"/>
                  </a:cubicBezTo>
                  <a:lnTo>
                    <a:pt x="120000" y="120000"/>
                  </a:lnTo>
                  <a:close/>
                </a:path>
              </a:pathLst>
            </a:custGeom>
            <a:solidFill>
              <a:schemeClr val="accent1"/>
            </a:solidFill>
            <a:ln w="48000" cap="flat" cmpd="thickThin">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7" name="Google Shape;317;p5"/>
            <p:cNvSpPr txBox="1"/>
            <p:nvPr/>
          </p:nvSpPr>
          <p:spPr>
            <a:xfrm>
              <a:off x="4558708" y="2617074"/>
              <a:ext cx="1571154" cy="1571154"/>
            </a:xfrm>
            <a:prstGeom prst="rect">
              <a:avLst/>
            </a:prstGeom>
            <a:noFill/>
            <a:ln>
              <a:noFill/>
            </a:ln>
          </p:spPr>
          <p:txBody>
            <a:bodyPr spcFirstLastPara="1" wrap="square" lIns="113775" tIns="113775" rIns="113775" bIns="113775" anchor="ctr" anchorCtr="0">
              <a:noAutofit/>
            </a:bodyPr>
            <a:lstStyle/>
            <a:p>
              <a:pPr marL="0" marR="0" lvl="0" indent="0" algn="ctr" rtl="0">
                <a:lnSpc>
                  <a:spcPct val="90000"/>
                </a:lnSpc>
                <a:spcBef>
                  <a:spcPts val="0"/>
                </a:spcBef>
                <a:spcAft>
                  <a:spcPts val="0"/>
                </a:spcAft>
                <a:buNone/>
              </a:pPr>
              <a:r>
                <a:rPr lang="en-US" sz="1600" b="1" i="0" u="none" strike="noStrike" cap="none" dirty="0">
                  <a:solidFill>
                    <a:schemeClr val="lt1"/>
                  </a:solidFill>
                  <a:latin typeface="Arial"/>
                  <a:ea typeface="Arial"/>
                  <a:cs typeface="Arial"/>
                  <a:sym typeface="Arial"/>
                </a:rPr>
                <a:t>Plan/Evaluate</a:t>
              </a:r>
              <a:endParaRPr dirty="0"/>
            </a:p>
            <a:p>
              <a:pPr marL="0" marR="0" lvl="0" indent="0" algn="ctr" rtl="0">
                <a:lnSpc>
                  <a:spcPct val="90000"/>
                </a:lnSpc>
                <a:spcBef>
                  <a:spcPts val="560"/>
                </a:spcBef>
                <a:spcAft>
                  <a:spcPts val="0"/>
                </a:spcAft>
                <a:buNone/>
              </a:pPr>
              <a:r>
                <a:rPr lang="en-US" sz="1600" b="1" i="0" u="none" strike="noStrike" cap="none" dirty="0">
                  <a:solidFill>
                    <a:srgbClr val="F9F900"/>
                  </a:solidFill>
                  <a:latin typeface="Arial"/>
                  <a:ea typeface="Arial"/>
                  <a:cs typeface="Arial"/>
                  <a:sym typeface="Arial"/>
                </a:rPr>
                <a:t>Align Budget and District Goals  </a:t>
              </a:r>
              <a:endParaRPr sz="1600" b="1" i="0" u="none" strike="noStrike" cap="none" dirty="0">
                <a:solidFill>
                  <a:srgbClr val="F9F900"/>
                </a:solidFill>
                <a:latin typeface="Arial"/>
                <a:ea typeface="Arial"/>
                <a:cs typeface="Arial"/>
                <a:sym typeface="Arial"/>
              </a:endParaRPr>
            </a:p>
          </p:txBody>
        </p:sp>
        <p:sp>
          <p:nvSpPr>
            <p:cNvPr id="318" name="Google Shape;318;p5"/>
            <p:cNvSpPr/>
            <p:nvPr/>
          </p:nvSpPr>
          <p:spPr>
            <a:xfrm>
              <a:off x="5797596" y="2103922"/>
              <a:ext cx="767161" cy="667097"/>
            </a:xfrm>
            <a:custGeom>
              <a:avLst/>
              <a:gdLst/>
              <a:ahLst/>
              <a:cxnLst/>
              <a:rect l="l" t="t" r="r" b="b"/>
              <a:pathLst>
                <a:path w="120000" h="120000" extrusionOk="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lnTo>
                    <a:pt x="95921" y="42783"/>
                  </a:lnTo>
                  <a:cubicBezTo>
                    <a:pt x="87358" y="27416"/>
                    <a:pt x="68572" y="19475"/>
                    <a:pt x="50448" y="23561"/>
                  </a:cubicBezTo>
                  <a:cubicBezTo>
                    <a:pt x="32324" y="27648"/>
                    <a:pt x="19565" y="42702"/>
                    <a:pt x="19565" y="60000"/>
                  </a:cubicBezTo>
                  <a:close/>
                </a:path>
              </a:pathLst>
            </a:custGeom>
            <a:solidFill>
              <a:srgbClr val="B0AFAE"/>
            </a:solidFill>
            <a:ln w="48000" cap="flat" cmpd="thickThin">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19" name="Google Shape;319;p5"/>
            <p:cNvSpPr/>
            <p:nvPr/>
          </p:nvSpPr>
          <p:spPr>
            <a:xfrm rot="10800000">
              <a:off x="5797596" y="2360498"/>
              <a:ext cx="767161" cy="667097"/>
            </a:xfrm>
            <a:custGeom>
              <a:avLst/>
              <a:gdLst/>
              <a:ahLst/>
              <a:cxnLst/>
              <a:rect l="l" t="t" r="r" b="b"/>
              <a:pathLst>
                <a:path w="120000" h="120000" extrusionOk="0">
                  <a:moveTo>
                    <a:pt x="6522" y="60000"/>
                  </a:moveTo>
                  <a:lnTo>
                    <a:pt x="6522" y="60000"/>
                  </a:lnTo>
                  <a:cubicBezTo>
                    <a:pt x="6522" y="34374"/>
                    <a:pt x="25367" y="12492"/>
                    <a:pt x="51107" y="8231"/>
                  </a:cubicBezTo>
                  <a:cubicBezTo>
                    <a:pt x="76848" y="3970"/>
                    <a:pt x="101961" y="18574"/>
                    <a:pt x="110521" y="42783"/>
                  </a:cubicBezTo>
                  <a:lnTo>
                    <a:pt x="116427" y="42783"/>
                  </a:lnTo>
                  <a:lnTo>
                    <a:pt x="106957" y="60000"/>
                  </a:lnTo>
                  <a:lnTo>
                    <a:pt x="90340" y="42783"/>
                  </a:lnTo>
                  <a:lnTo>
                    <a:pt x="95921" y="42783"/>
                  </a:lnTo>
                  <a:lnTo>
                    <a:pt x="95921" y="42783"/>
                  </a:lnTo>
                  <a:cubicBezTo>
                    <a:pt x="87358" y="27416"/>
                    <a:pt x="68572" y="19475"/>
                    <a:pt x="50448" y="23561"/>
                  </a:cubicBezTo>
                  <a:cubicBezTo>
                    <a:pt x="32324" y="27648"/>
                    <a:pt x="19565" y="42702"/>
                    <a:pt x="19565" y="60000"/>
                  </a:cubicBezTo>
                  <a:close/>
                </a:path>
              </a:pathLst>
            </a:custGeom>
            <a:solidFill>
              <a:srgbClr val="B0AFAE"/>
            </a:solidFill>
            <a:ln w="48000" cap="flat" cmpd="thickThin">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extLst>
      <p:ext uri="{BB962C8B-B14F-4D97-AF65-F5344CB8AC3E}">
        <p14:creationId xmlns:p14="http://schemas.microsoft.com/office/powerpoint/2010/main" val="4086451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85105" y="-337634"/>
            <a:ext cx="1028700" cy="7533267"/>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a:p>
          </p:txBody>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1906"/>
                </a:lnSpc>
              </a:pPr>
              <a:endParaRPr/>
            </a:p>
          </p:txBody>
        </p:sp>
      </p:grpSp>
      <p:sp>
        <p:nvSpPr>
          <p:cNvPr id="5" name="Freeform 5"/>
          <p:cNvSpPr/>
          <p:nvPr/>
        </p:nvSpPr>
        <p:spPr>
          <a:xfrm>
            <a:off x="10645739" y="5736581"/>
            <a:ext cx="1546261" cy="1121419"/>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lIns="60954" tIns="30477" rIns="60954" bIns="30477"/>
          <a:lstStyle/>
          <a:p>
            <a:endParaRPr lang="en-US"/>
          </a:p>
        </p:txBody>
      </p:sp>
      <p:grpSp>
        <p:nvGrpSpPr>
          <p:cNvPr id="6" name="Group 6"/>
          <p:cNvGrpSpPr/>
          <p:nvPr/>
        </p:nvGrpSpPr>
        <p:grpSpPr>
          <a:xfrm>
            <a:off x="-1028700" y="-372146"/>
            <a:ext cx="2057400" cy="7533267"/>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a:p>
          </p:txBody>
        </p:sp>
        <p:sp>
          <p:nvSpPr>
            <p:cNvPr id="8" name="TextBox 8"/>
            <p:cNvSpPr txBox="1"/>
            <p:nvPr/>
          </p:nvSpPr>
          <p:spPr>
            <a:xfrm>
              <a:off x="0" y="-19050"/>
              <a:ext cx="812800" cy="2995155"/>
            </a:xfrm>
            <a:prstGeom prst="rect">
              <a:avLst/>
            </a:prstGeom>
          </p:spPr>
          <p:txBody>
            <a:bodyPr lIns="50800" tIns="50800" rIns="50800" bIns="50800" rtlCol="0" anchor="ctr"/>
            <a:lstStyle/>
            <a:p>
              <a:pPr algn="ctr">
                <a:lnSpc>
                  <a:spcPts val="1906"/>
                </a:lnSpc>
              </a:pPr>
              <a:endParaRPr/>
            </a:p>
          </p:txBody>
        </p:sp>
      </p:grpSp>
      <p:grpSp>
        <p:nvGrpSpPr>
          <p:cNvPr id="9" name="Group 9"/>
          <p:cNvGrpSpPr/>
          <p:nvPr/>
        </p:nvGrpSpPr>
        <p:grpSpPr>
          <a:xfrm>
            <a:off x="818515" y="2775748"/>
            <a:ext cx="73491" cy="1879331"/>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txBody>
            <a:bodyPr/>
            <a:lstStyle/>
            <a:p>
              <a:endParaRPr lang="en-US"/>
            </a:p>
          </p:txBody>
        </p:sp>
        <p:sp>
          <p:nvSpPr>
            <p:cNvPr id="11" name="TextBox 11"/>
            <p:cNvSpPr txBox="1"/>
            <p:nvPr/>
          </p:nvSpPr>
          <p:spPr>
            <a:xfrm>
              <a:off x="0" y="-19050"/>
              <a:ext cx="26312" cy="691905"/>
            </a:xfrm>
            <a:prstGeom prst="rect">
              <a:avLst/>
            </a:prstGeom>
          </p:spPr>
          <p:txBody>
            <a:bodyPr lIns="50800" tIns="50800" rIns="50800" bIns="50800" rtlCol="0" anchor="ctr"/>
            <a:lstStyle/>
            <a:p>
              <a:pPr algn="ctr">
                <a:lnSpc>
                  <a:spcPts val="1906"/>
                </a:lnSpc>
              </a:pPr>
              <a:endParaRPr/>
            </a:p>
          </p:txBody>
        </p:sp>
      </p:grpSp>
      <p:sp>
        <p:nvSpPr>
          <p:cNvPr id="12" name="Freeform 12"/>
          <p:cNvSpPr/>
          <p:nvPr/>
        </p:nvSpPr>
        <p:spPr>
          <a:xfrm>
            <a:off x="-1851914" y="-138047"/>
            <a:ext cx="2537714" cy="1388821"/>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lIns="60954" tIns="30477" rIns="60954" bIns="30477"/>
          <a:lstStyle/>
          <a:p>
            <a:endParaRPr lang="en-US"/>
          </a:p>
        </p:txBody>
      </p:sp>
      <p:sp>
        <p:nvSpPr>
          <p:cNvPr id="17" name="TextBox 16">
            <a:extLst>
              <a:ext uri="{FF2B5EF4-FFF2-40B4-BE49-F238E27FC236}">
                <a16:creationId xmlns:a16="http://schemas.microsoft.com/office/drawing/2014/main" id="{BBEED705-C990-030F-4642-F0CF9E9CCBB9}"/>
              </a:ext>
            </a:extLst>
          </p:cNvPr>
          <p:cNvSpPr txBox="1"/>
          <p:nvPr/>
        </p:nvSpPr>
        <p:spPr>
          <a:xfrm>
            <a:off x="2810618" y="248587"/>
            <a:ext cx="6570764" cy="615553"/>
          </a:xfrm>
          <a:prstGeom prst="rect">
            <a:avLst/>
          </a:prstGeom>
          <a:noFill/>
        </p:spPr>
        <p:txBody>
          <a:bodyPr wrap="square" lIns="60954" tIns="30477" rIns="60954" bIns="30477">
            <a:spAutoFit/>
          </a:bodyPr>
          <a:lstStyle/>
          <a:p>
            <a:r>
              <a:rPr lang="en-US" sz="3600" u="sng">
                <a:latin typeface="Arial" panose="020B0604020202020204" pitchFamily="34" charset="0"/>
              </a:rPr>
              <a:t>2024-2025 Preliminary Budget</a:t>
            </a:r>
            <a:endParaRPr lang="en-US" sz="3600" u="sng"/>
          </a:p>
        </p:txBody>
      </p:sp>
      <p:sp>
        <p:nvSpPr>
          <p:cNvPr id="20" name="TextBox 19">
            <a:extLst>
              <a:ext uri="{FF2B5EF4-FFF2-40B4-BE49-F238E27FC236}">
                <a16:creationId xmlns:a16="http://schemas.microsoft.com/office/drawing/2014/main" id="{AB25CCE9-D94D-BE30-9FDF-1A9932B9611D}"/>
              </a:ext>
            </a:extLst>
          </p:cNvPr>
          <p:cNvSpPr txBox="1"/>
          <p:nvPr/>
        </p:nvSpPr>
        <p:spPr>
          <a:xfrm>
            <a:off x="1517849" y="1199282"/>
            <a:ext cx="8891933" cy="4855945"/>
          </a:xfrm>
          <a:prstGeom prst="rect">
            <a:avLst/>
          </a:prstGeom>
          <a:noFill/>
        </p:spPr>
        <p:txBody>
          <a:bodyPr wrap="square" lIns="60954" tIns="30477" rIns="60954" bIns="30477" rtlCol="0">
            <a:spAutoFit/>
          </a:bodyPr>
          <a:lstStyle/>
          <a:p>
            <a:pPr marL="304770" fontAlgn="base">
              <a:lnSpc>
                <a:spcPct val="150000"/>
              </a:lnSpc>
            </a:pPr>
            <a:r>
              <a:rPr lang="en-US" sz="2900" dirty="0">
                <a:latin typeface="Arial" panose="020B0604020202020204" pitchFamily="34" charset="0"/>
              </a:rPr>
              <a:t>2% increase in local tax Levy - $519,000</a:t>
            </a:r>
          </a:p>
          <a:p>
            <a:pPr marL="609539" lvl="1" fontAlgn="base">
              <a:lnSpc>
                <a:spcPct val="150000"/>
              </a:lnSpc>
              <a:spcBef>
                <a:spcPts val="800"/>
              </a:spcBef>
              <a:buFont typeface="Arial" panose="020B0604020202020204" pitchFamily="34" charset="0"/>
              <a:buChar char="•"/>
            </a:pPr>
            <a:r>
              <a:rPr lang="en-US" sz="2400" dirty="0">
                <a:latin typeface="Arial" panose="020B0604020202020204" pitchFamily="34" charset="0"/>
              </a:rPr>
              <a:t>$200,000 Shortage in salaries</a:t>
            </a:r>
          </a:p>
          <a:p>
            <a:pPr marL="609539" lvl="1" fontAlgn="base">
              <a:lnSpc>
                <a:spcPct val="150000"/>
              </a:lnSpc>
              <a:buFont typeface="Arial" panose="020B0604020202020204" pitchFamily="34" charset="0"/>
              <a:buChar char="•"/>
            </a:pPr>
            <a:r>
              <a:rPr lang="en-US" sz="2400" dirty="0">
                <a:latin typeface="Arial" panose="020B0604020202020204" pitchFamily="34" charset="0"/>
              </a:rPr>
              <a:t>$616,000 </a:t>
            </a:r>
            <a:r>
              <a:rPr lang="en-US" sz="2400" b="1" dirty="0">
                <a:solidFill>
                  <a:srgbClr val="C00000"/>
                </a:solidFill>
                <a:latin typeface="Arial" panose="020B0604020202020204" pitchFamily="34" charset="0"/>
              </a:rPr>
              <a:t>Increase</a:t>
            </a:r>
            <a:r>
              <a:rPr lang="en-US" sz="2400" dirty="0">
                <a:latin typeface="Arial" panose="020B0604020202020204" pitchFamily="34" charset="0"/>
              </a:rPr>
              <a:t> in special education out of district costs</a:t>
            </a:r>
          </a:p>
          <a:p>
            <a:pPr marL="609539" lvl="1" fontAlgn="base">
              <a:lnSpc>
                <a:spcPct val="150000"/>
              </a:lnSpc>
              <a:buFont typeface="Arial" panose="020B0604020202020204" pitchFamily="34" charset="0"/>
              <a:buChar char="•"/>
            </a:pPr>
            <a:r>
              <a:rPr lang="en-US" sz="2400" dirty="0">
                <a:latin typeface="Arial" panose="020B0604020202020204" pitchFamily="34" charset="0"/>
              </a:rPr>
              <a:t>$639,000 </a:t>
            </a:r>
            <a:r>
              <a:rPr lang="en-US" sz="2400" b="1" dirty="0">
                <a:solidFill>
                  <a:srgbClr val="C00000"/>
                </a:solidFill>
                <a:latin typeface="Arial" panose="020B0604020202020204" pitchFamily="34" charset="0"/>
              </a:rPr>
              <a:t>Increase</a:t>
            </a:r>
            <a:r>
              <a:rPr lang="en-US" sz="2400" dirty="0">
                <a:latin typeface="Arial" panose="020B0604020202020204" pitchFamily="34" charset="0"/>
              </a:rPr>
              <a:t> in special education support services</a:t>
            </a:r>
          </a:p>
          <a:p>
            <a:pPr marL="609539" lvl="1" fontAlgn="base">
              <a:lnSpc>
                <a:spcPct val="150000"/>
              </a:lnSpc>
              <a:buFont typeface="Arial" panose="020B0604020202020204" pitchFamily="34" charset="0"/>
              <a:buChar char="•"/>
            </a:pPr>
            <a:r>
              <a:rPr lang="en-US" sz="2400" dirty="0">
                <a:latin typeface="Arial" panose="020B0604020202020204" pitchFamily="34" charset="0"/>
              </a:rPr>
              <a:t>$85,000 </a:t>
            </a:r>
            <a:r>
              <a:rPr lang="en-US" sz="2400" b="1" dirty="0">
                <a:solidFill>
                  <a:srgbClr val="C00000"/>
                </a:solidFill>
                <a:latin typeface="Arial" panose="020B0604020202020204" pitchFamily="34" charset="0"/>
              </a:rPr>
              <a:t>Increase </a:t>
            </a:r>
            <a:r>
              <a:rPr lang="en-US" sz="2400" dirty="0">
                <a:latin typeface="Arial" panose="020B0604020202020204" pitchFamily="34" charset="0"/>
              </a:rPr>
              <a:t>curriculum/textbooks</a:t>
            </a:r>
          </a:p>
          <a:p>
            <a:pPr marL="609539" lvl="1" fontAlgn="base">
              <a:lnSpc>
                <a:spcPct val="150000"/>
              </a:lnSpc>
              <a:spcAft>
                <a:spcPts val="800"/>
              </a:spcAft>
              <a:buFont typeface="Arial" panose="020B0604020202020204" pitchFamily="34" charset="0"/>
              <a:buChar char="•"/>
            </a:pPr>
            <a:r>
              <a:rPr lang="en-US" sz="2400" dirty="0">
                <a:latin typeface="Arial" panose="020B0604020202020204" pitchFamily="34" charset="0"/>
              </a:rPr>
              <a:t>$389,000 </a:t>
            </a:r>
            <a:r>
              <a:rPr lang="en-US" sz="2400" b="1" dirty="0">
                <a:solidFill>
                  <a:srgbClr val="C00000"/>
                </a:solidFill>
                <a:latin typeface="Arial" panose="020B0604020202020204" pitchFamily="34" charset="0"/>
              </a:rPr>
              <a:t>Increase</a:t>
            </a:r>
            <a:r>
              <a:rPr lang="en-US" sz="2400" dirty="0">
                <a:latin typeface="Arial" panose="020B0604020202020204" pitchFamily="34" charset="0"/>
              </a:rPr>
              <a:t> in health benefits GAP</a:t>
            </a:r>
          </a:p>
          <a:p>
            <a:pPr marL="609539" lvl="1" fontAlgn="base">
              <a:lnSpc>
                <a:spcPct val="150000"/>
              </a:lnSpc>
              <a:spcAft>
                <a:spcPts val="800"/>
              </a:spcAft>
              <a:buFont typeface="Arial" panose="020B0604020202020204" pitchFamily="34" charset="0"/>
              <a:buChar char="•"/>
            </a:pPr>
            <a:r>
              <a:rPr lang="en-US" sz="2400" dirty="0">
                <a:latin typeface="Arial" panose="020B0604020202020204" pitchFamily="34" charset="0"/>
              </a:rPr>
              <a:t>$40,000 </a:t>
            </a:r>
            <a:r>
              <a:rPr lang="en-US" sz="2400" b="1" dirty="0">
                <a:solidFill>
                  <a:srgbClr val="C00000"/>
                </a:solidFill>
                <a:latin typeface="Arial" panose="020B0604020202020204" pitchFamily="34" charset="0"/>
              </a:rPr>
              <a:t>Increase</a:t>
            </a:r>
            <a:r>
              <a:rPr lang="en-US" sz="2400" dirty="0">
                <a:latin typeface="Arial" panose="020B0604020202020204" pitchFamily="34" charset="0"/>
              </a:rPr>
              <a:t> in insurance (9.3% increase)</a:t>
            </a:r>
          </a:p>
          <a:p>
            <a:pPr marL="609539" lvl="1" fontAlgn="base">
              <a:lnSpc>
                <a:spcPct val="150000"/>
              </a:lnSpc>
              <a:spcAft>
                <a:spcPts val="800"/>
              </a:spcAft>
            </a:pPr>
            <a:endParaRPr lang="en-US" sz="2400" dirty="0">
              <a:latin typeface="Arial" panose="020B0604020202020204" pitchFamily="34" charset="0"/>
            </a:endParaRPr>
          </a:p>
        </p:txBody>
      </p:sp>
    </p:spTree>
    <p:extLst>
      <p:ext uri="{BB962C8B-B14F-4D97-AF65-F5344CB8AC3E}">
        <p14:creationId xmlns:p14="http://schemas.microsoft.com/office/powerpoint/2010/main" val="2953589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85105" y="-337634"/>
            <a:ext cx="1028700" cy="7533267"/>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a:p>
          </p:txBody>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1906"/>
                </a:lnSpc>
              </a:pPr>
              <a:endParaRPr/>
            </a:p>
          </p:txBody>
        </p:sp>
      </p:grpSp>
      <p:sp>
        <p:nvSpPr>
          <p:cNvPr id="5" name="Freeform 5"/>
          <p:cNvSpPr/>
          <p:nvPr/>
        </p:nvSpPr>
        <p:spPr>
          <a:xfrm>
            <a:off x="10645739" y="5736581"/>
            <a:ext cx="1546261" cy="1121419"/>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lIns="60954" tIns="30477" rIns="60954" bIns="30477"/>
          <a:lstStyle/>
          <a:p>
            <a:endParaRPr lang="en-US"/>
          </a:p>
        </p:txBody>
      </p:sp>
      <p:grpSp>
        <p:nvGrpSpPr>
          <p:cNvPr id="6" name="Group 6"/>
          <p:cNvGrpSpPr/>
          <p:nvPr/>
        </p:nvGrpSpPr>
        <p:grpSpPr>
          <a:xfrm>
            <a:off x="-1028700" y="-372146"/>
            <a:ext cx="2057400" cy="7533267"/>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a:p>
          </p:txBody>
        </p:sp>
        <p:sp>
          <p:nvSpPr>
            <p:cNvPr id="8" name="TextBox 8"/>
            <p:cNvSpPr txBox="1"/>
            <p:nvPr/>
          </p:nvSpPr>
          <p:spPr>
            <a:xfrm>
              <a:off x="0" y="-19050"/>
              <a:ext cx="812800" cy="2995155"/>
            </a:xfrm>
            <a:prstGeom prst="rect">
              <a:avLst/>
            </a:prstGeom>
          </p:spPr>
          <p:txBody>
            <a:bodyPr lIns="50800" tIns="50800" rIns="50800" bIns="50800" rtlCol="0" anchor="ctr"/>
            <a:lstStyle/>
            <a:p>
              <a:pPr algn="ctr">
                <a:lnSpc>
                  <a:spcPts val="1906"/>
                </a:lnSpc>
              </a:pPr>
              <a:endParaRPr/>
            </a:p>
          </p:txBody>
        </p:sp>
      </p:grpSp>
      <p:grpSp>
        <p:nvGrpSpPr>
          <p:cNvPr id="9" name="Group 9"/>
          <p:cNvGrpSpPr/>
          <p:nvPr/>
        </p:nvGrpSpPr>
        <p:grpSpPr>
          <a:xfrm>
            <a:off x="818515" y="2775748"/>
            <a:ext cx="73491" cy="1879331"/>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txBody>
            <a:bodyPr/>
            <a:lstStyle/>
            <a:p>
              <a:endParaRPr lang="en-US"/>
            </a:p>
          </p:txBody>
        </p:sp>
        <p:sp>
          <p:nvSpPr>
            <p:cNvPr id="11" name="TextBox 11"/>
            <p:cNvSpPr txBox="1"/>
            <p:nvPr/>
          </p:nvSpPr>
          <p:spPr>
            <a:xfrm>
              <a:off x="0" y="-19050"/>
              <a:ext cx="26312" cy="691905"/>
            </a:xfrm>
            <a:prstGeom prst="rect">
              <a:avLst/>
            </a:prstGeom>
          </p:spPr>
          <p:txBody>
            <a:bodyPr lIns="50800" tIns="50800" rIns="50800" bIns="50800" rtlCol="0" anchor="ctr"/>
            <a:lstStyle/>
            <a:p>
              <a:pPr algn="ctr">
                <a:lnSpc>
                  <a:spcPts val="1906"/>
                </a:lnSpc>
              </a:pPr>
              <a:endParaRPr/>
            </a:p>
          </p:txBody>
        </p:sp>
      </p:grpSp>
      <p:sp>
        <p:nvSpPr>
          <p:cNvPr id="12" name="Freeform 12"/>
          <p:cNvSpPr/>
          <p:nvPr/>
        </p:nvSpPr>
        <p:spPr>
          <a:xfrm>
            <a:off x="-1851914" y="-138047"/>
            <a:ext cx="2537714" cy="1388821"/>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lIns="60954" tIns="30477" rIns="60954" bIns="30477"/>
          <a:lstStyle/>
          <a:p>
            <a:endParaRPr lang="en-US"/>
          </a:p>
        </p:txBody>
      </p:sp>
      <p:sp>
        <p:nvSpPr>
          <p:cNvPr id="17" name="TextBox 16">
            <a:extLst>
              <a:ext uri="{FF2B5EF4-FFF2-40B4-BE49-F238E27FC236}">
                <a16:creationId xmlns:a16="http://schemas.microsoft.com/office/drawing/2014/main" id="{BBEED705-C990-030F-4642-F0CF9E9CCBB9}"/>
              </a:ext>
            </a:extLst>
          </p:cNvPr>
          <p:cNvSpPr txBox="1"/>
          <p:nvPr/>
        </p:nvSpPr>
        <p:spPr>
          <a:xfrm>
            <a:off x="2810618" y="248587"/>
            <a:ext cx="6570764" cy="615553"/>
          </a:xfrm>
          <a:prstGeom prst="rect">
            <a:avLst/>
          </a:prstGeom>
          <a:noFill/>
        </p:spPr>
        <p:txBody>
          <a:bodyPr wrap="square" lIns="60954" tIns="30477" rIns="60954" bIns="30477">
            <a:spAutoFit/>
          </a:bodyPr>
          <a:lstStyle/>
          <a:p>
            <a:r>
              <a:rPr lang="en-US" sz="3600" u="sng">
                <a:latin typeface="Arial" panose="020B0604020202020204" pitchFamily="34" charset="0"/>
              </a:rPr>
              <a:t>2024-2025 Preliminary Budget</a:t>
            </a:r>
            <a:endParaRPr lang="en-US" sz="3600" u="sng"/>
          </a:p>
        </p:txBody>
      </p:sp>
      <p:sp>
        <p:nvSpPr>
          <p:cNvPr id="20" name="TextBox 19">
            <a:extLst>
              <a:ext uri="{FF2B5EF4-FFF2-40B4-BE49-F238E27FC236}">
                <a16:creationId xmlns:a16="http://schemas.microsoft.com/office/drawing/2014/main" id="{AB25CCE9-D94D-BE30-9FDF-1A9932B9611D}"/>
              </a:ext>
            </a:extLst>
          </p:cNvPr>
          <p:cNvSpPr txBox="1"/>
          <p:nvPr/>
        </p:nvSpPr>
        <p:spPr>
          <a:xfrm>
            <a:off x="1318128" y="1447800"/>
            <a:ext cx="9038182" cy="5252713"/>
          </a:xfrm>
          <a:prstGeom prst="rect">
            <a:avLst/>
          </a:prstGeom>
          <a:noFill/>
        </p:spPr>
        <p:txBody>
          <a:bodyPr wrap="square" lIns="60954" tIns="30477" rIns="60954" bIns="30477" rtlCol="0">
            <a:spAutoFit/>
          </a:bodyPr>
          <a:lstStyle/>
          <a:p>
            <a:pPr indent="304770">
              <a:spcBef>
                <a:spcPts val="800"/>
              </a:spcBef>
              <a:spcAft>
                <a:spcPts val="800"/>
              </a:spcAft>
            </a:pPr>
            <a:r>
              <a:rPr lang="en-US" sz="2400">
                <a:latin typeface="Arial" panose="020B0604020202020204" pitchFamily="34" charset="0"/>
              </a:rPr>
              <a:t>Result: $1.9 million GAP reduced to $1.7 million</a:t>
            </a:r>
            <a:endParaRPr lang="en-US" sz="2400"/>
          </a:p>
          <a:p>
            <a:pPr marL="990501" lvl="1" indent="-380962">
              <a:spcBef>
                <a:spcPts val="800"/>
              </a:spcBef>
              <a:spcAft>
                <a:spcPts val="800"/>
              </a:spcAft>
              <a:buFont typeface="Arial" panose="020B0604020202020204" pitchFamily="34" charset="0"/>
              <a:buChar char="•"/>
            </a:pPr>
            <a:r>
              <a:rPr lang="en-US" sz="2400">
                <a:latin typeface="Arial" panose="020B0604020202020204" pitchFamily="34" charset="0"/>
              </a:rPr>
              <a:t>Breakage, supplies reduction, out of district tuition students</a:t>
            </a:r>
            <a:endParaRPr lang="en-US" sz="2400"/>
          </a:p>
          <a:p>
            <a:pPr indent="304770">
              <a:spcBef>
                <a:spcPts val="800"/>
              </a:spcBef>
              <a:spcAft>
                <a:spcPts val="800"/>
              </a:spcAft>
            </a:pPr>
            <a:r>
              <a:rPr lang="en-US" sz="2400">
                <a:latin typeface="Arial" panose="020B0604020202020204" pitchFamily="34" charset="0"/>
              </a:rPr>
              <a:t>Decrease in state aid $800,000</a:t>
            </a:r>
            <a:endParaRPr lang="en-US" sz="2400"/>
          </a:p>
          <a:p>
            <a:pPr indent="304770">
              <a:spcBef>
                <a:spcPts val="800"/>
              </a:spcBef>
              <a:spcAft>
                <a:spcPts val="800"/>
              </a:spcAft>
            </a:pPr>
            <a:r>
              <a:rPr lang="en-US" sz="2400" b="1">
                <a:latin typeface="Arial" panose="020B0604020202020204" pitchFamily="34" charset="0"/>
              </a:rPr>
              <a:t>Net result: $2.5 million</a:t>
            </a:r>
            <a:endParaRPr lang="en-US" sz="2400"/>
          </a:p>
          <a:p>
            <a:pPr marL="990501" lvl="1" indent="-380962">
              <a:spcBef>
                <a:spcPts val="800"/>
              </a:spcBef>
              <a:spcAft>
                <a:spcPts val="800"/>
              </a:spcAft>
              <a:buFont typeface="Arial" panose="020B0604020202020204" pitchFamily="34" charset="0"/>
              <a:buChar char="•"/>
            </a:pPr>
            <a:r>
              <a:rPr lang="en-US" sz="2400">
                <a:latin typeface="Arial" panose="020B0604020202020204" pitchFamily="34" charset="0"/>
              </a:rPr>
              <a:t>$1.7 million + $800,000</a:t>
            </a:r>
          </a:p>
          <a:p>
            <a:pPr marL="990501" lvl="1" indent="-380962">
              <a:spcBef>
                <a:spcPts val="800"/>
              </a:spcBef>
              <a:spcAft>
                <a:spcPts val="800"/>
              </a:spcAft>
              <a:buFont typeface="Arial" panose="020B0604020202020204" pitchFamily="34" charset="0"/>
              <a:buChar char="•"/>
            </a:pPr>
            <a:r>
              <a:rPr lang="en-US" sz="2400" b="1">
                <a:solidFill>
                  <a:srgbClr val="C00000"/>
                </a:solidFill>
                <a:latin typeface="Arial" panose="020B0604020202020204" pitchFamily="34" charset="0"/>
              </a:rPr>
              <a:t>Initial Reductions of $500,000 </a:t>
            </a:r>
            <a:r>
              <a:rPr lang="en-US" sz="2400">
                <a:latin typeface="Arial" panose="020B0604020202020204" pitchFamily="34" charset="0"/>
              </a:rPr>
              <a:t>yields current deficit of $2 million  </a:t>
            </a:r>
            <a:endParaRPr lang="en-US" sz="2400"/>
          </a:p>
          <a:p>
            <a:br>
              <a:rPr lang="en-US" sz="2400"/>
            </a:br>
            <a:br>
              <a:rPr lang="en-US" sz="2400"/>
            </a:br>
            <a:endParaRPr lang="en-US" sz="2400">
              <a:latin typeface="Arial" panose="020B0604020202020204" pitchFamily="34" charset="0"/>
            </a:endParaRPr>
          </a:p>
        </p:txBody>
      </p:sp>
    </p:spTree>
    <p:extLst>
      <p:ext uri="{BB962C8B-B14F-4D97-AF65-F5344CB8AC3E}">
        <p14:creationId xmlns:p14="http://schemas.microsoft.com/office/powerpoint/2010/main" val="3592409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885105" y="-337634"/>
            <a:ext cx="1028700" cy="7533267"/>
            <a:chOff x="0" y="0"/>
            <a:chExt cx="812800" cy="2976105"/>
          </a:xfrm>
        </p:grpSpPr>
        <p:sp>
          <p:nvSpPr>
            <p:cNvPr id="3" name="Freeform 3"/>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a:p>
          </p:txBody>
        </p:sp>
        <p:sp>
          <p:nvSpPr>
            <p:cNvPr id="4" name="TextBox 4"/>
            <p:cNvSpPr txBox="1"/>
            <p:nvPr/>
          </p:nvSpPr>
          <p:spPr>
            <a:xfrm>
              <a:off x="0" y="-19050"/>
              <a:ext cx="812800" cy="2995155"/>
            </a:xfrm>
            <a:prstGeom prst="rect">
              <a:avLst/>
            </a:prstGeom>
          </p:spPr>
          <p:txBody>
            <a:bodyPr lIns="50800" tIns="50800" rIns="50800" bIns="50800" rtlCol="0" anchor="ctr"/>
            <a:lstStyle/>
            <a:p>
              <a:pPr algn="ctr">
                <a:lnSpc>
                  <a:spcPts val="1906"/>
                </a:lnSpc>
              </a:pPr>
              <a:endParaRPr/>
            </a:p>
          </p:txBody>
        </p:sp>
      </p:grpSp>
      <p:sp>
        <p:nvSpPr>
          <p:cNvPr id="5" name="Freeform 5"/>
          <p:cNvSpPr/>
          <p:nvPr/>
        </p:nvSpPr>
        <p:spPr>
          <a:xfrm>
            <a:off x="10645739" y="5736581"/>
            <a:ext cx="1546261" cy="1121419"/>
          </a:xfrm>
          <a:custGeom>
            <a:avLst/>
            <a:gdLst/>
            <a:ahLst/>
            <a:cxnLst/>
            <a:rect l="l" t="t" r="r" b="b"/>
            <a:pathLst>
              <a:path w="3806571" h="2083232">
                <a:moveTo>
                  <a:pt x="0" y="0"/>
                </a:moveTo>
                <a:lnTo>
                  <a:pt x="3806570" y="0"/>
                </a:lnTo>
                <a:lnTo>
                  <a:pt x="3806570" y="2083232"/>
                </a:lnTo>
                <a:lnTo>
                  <a:pt x="0" y="20832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lIns="60954" tIns="30477" rIns="60954" bIns="30477"/>
          <a:lstStyle/>
          <a:p>
            <a:endParaRPr lang="en-US"/>
          </a:p>
        </p:txBody>
      </p:sp>
      <p:grpSp>
        <p:nvGrpSpPr>
          <p:cNvPr id="6" name="Group 6"/>
          <p:cNvGrpSpPr/>
          <p:nvPr/>
        </p:nvGrpSpPr>
        <p:grpSpPr>
          <a:xfrm>
            <a:off x="-1028700" y="-372146"/>
            <a:ext cx="2057400" cy="7533267"/>
            <a:chOff x="0" y="0"/>
            <a:chExt cx="812800" cy="2976105"/>
          </a:xfrm>
        </p:grpSpPr>
        <p:sp>
          <p:nvSpPr>
            <p:cNvPr id="7" name="Freeform 7"/>
            <p:cNvSpPr/>
            <p:nvPr/>
          </p:nvSpPr>
          <p:spPr>
            <a:xfrm>
              <a:off x="0" y="0"/>
              <a:ext cx="812800" cy="2976105"/>
            </a:xfrm>
            <a:custGeom>
              <a:avLst/>
              <a:gdLst/>
              <a:ahLst/>
              <a:cxnLst/>
              <a:rect l="l" t="t" r="r" b="b"/>
              <a:pathLst>
                <a:path w="812800" h="2976105">
                  <a:moveTo>
                    <a:pt x="0" y="0"/>
                  </a:moveTo>
                  <a:lnTo>
                    <a:pt x="812800" y="0"/>
                  </a:lnTo>
                  <a:lnTo>
                    <a:pt x="812800" y="2976105"/>
                  </a:lnTo>
                  <a:lnTo>
                    <a:pt x="0" y="2976105"/>
                  </a:lnTo>
                  <a:close/>
                </a:path>
              </a:pathLst>
            </a:custGeom>
            <a:solidFill>
              <a:srgbClr val="A6A6A6"/>
            </a:solidFill>
          </p:spPr>
          <p:txBody>
            <a:bodyPr/>
            <a:lstStyle/>
            <a:p>
              <a:endParaRPr lang="en-US"/>
            </a:p>
          </p:txBody>
        </p:sp>
        <p:sp>
          <p:nvSpPr>
            <p:cNvPr id="8" name="TextBox 8"/>
            <p:cNvSpPr txBox="1"/>
            <p:nvPr/>
          </p:nvSpPr>
          <p:spPr>
            <a:xfrm>
              <a:off x="0" y="-19050"/>
              <a:ext cx="812800" cy="2995155"/>
            </a:xfrm>
            <a:prstGeom prst="rect">
              <a:avLst/>
            </a:prstGeom>
          </p:spPr>
          <p:txBody>
            <a:bodyPr lIns="50800" tIns="50800" rIns="50800" bIns="50800" rtlCol="0" anchor="ctr"/>
            <a:lstStyle/>
            <a:p>
              <a:pPr algn="ctr">
                <a:lnSpc>
                  <a:spcPts val="1906"/>
                </a:lnSpc>
              </a:pPr>
              <a:endParaRPr/>
            </a:p>
          </p:txBody>
        </p:sp>
      </p:grpSp>
      <p:grpSp>
        <p:nvGrpSpPr>
          <p:cNvPr id="9" name="Group 9"/>
          <p:cNvGrpSpPr/>
          <p:nvPr/>
        </p:nvGrpSpPr>
        <p:grpSpPr>
          <a:xfrm>
            <a:off x="818515" y="2775748"/>
            <a:ext cx="73491" cy="1879331"/>
            <a:chOff x="0" y="0"/>
            <a:chExt cx="26312" cy="672855"/>
          </a:xfrm>
        </p:grpSpPr>
        <p:sp>
          <p:nvSpPr>
            <p:cNvPr id="10" name="Freeform 10"/>
            <p:cNvSpPr/>
            <p:nvPr/>
          </p:nvSpPr>
          <p:spPr>
            <a:xfrm>
              <a:off x="0" y="0"/>
              <a:ext cx="26312" cy="672855"/>
            </a:xfrm>
            <a:custGeom>
              <a:avLst/>
              <a:gdLst/>
              <a:ahLst/>
              <a:cxnLst/>
              <a:rect l="l" t="t" r="r" b="b"/>
              <a:pathLst>
                <a:path w="26312" h="672855">
                  <a:moveTo>
                    <a:pt x="0" y="0"/>
                  </a:moveTo>
                  <a:lnTo>
                    <a:pt x="26312" y="0"/>
                  </a:lnTo>
                  <a:lnTo>
                    <a:pt x="26312" y="672855"/>
                  </a:lnTo>
                  <a:lnTo>
                    <a:pt x="0" y="672855"/>
                  </a:lnTo>
                  <a:close/>
                </a:path>
              </a:pathLst>
            </a:custGeom>
            <a:solidFill>
              <a:srgbClr val="FFFFFF"/>
            </a:solidFill>
          </p:spPr>
          <p:txBody>
            <a:bodyPr/>
            <a:lstStyle/>
            <a:p>
              <a:endParaRPr lang="en-US"/>
            </a:p>
          </p:txBody>
        </p:sp>
        <p:sp>
          <p:nvSpPr>
            <p:cNvPr id="11" name="TextBox 11"/>
            <p:cNvSpPr txBox="1"/>
            <p:nvPr/>
          </p:nvSpPr>
          <p:spPr>
            <a:xfrm>
              <a:off x="0" y="-19050"/>
              <a:ext cx="26312" cy="691905"/>
            </a:xfrm>
            <a:prstGeom prst="rect">
              <a:avLst/>
            </a:prstGeom>
          </p:spPr>
          <p:txBody>
            <a:bodyPr lIns="50800" tIns="50800" rIns="50800" bIns="50800" rtlCol="0" anchor="ctr"/>
            <a:lstStyle/>
            <a:p>
              <a:pPr algn="ctr">
                <a:lnSpc>
                  <a:spcPts val="1906"/>
                </a:lnSpc>
              </a:pPr>
              <a:endParaRPr/>
            </a:p>
          </p:txBody>
        </p:sp>
      </p:grpSp>
      <p:sp>
        <p:nvSpPr>
          <p:cNvPr id="12" name="Freeform 12"/>
          <p:cNvSpPr/>
          <p:nvPr/>
        </p:nvSpPr>
        <p:spPr>
          <a:xfrm>
            <a:off x="-1851914" y="-138047"/>
            <a:ext cx="2537714" cy="1388821"/>
          </a:xfrm>
          <a:custGeom>
            <a:avLst/>
            <a:gdLst/>
            <a:ahLst/>
            <a:cxnLst/>
            <a:rect l="l" t="t" r="r" b="b"/>
            <a:pathLst>
              <a:path w="3806571" h="2083232">
                <a:moveTo>
                  <a:pt x="0" y="0"/>
                </a:moveTo>
                <a:lnTo>
                  <a:pt x="3806571" y="0"/>
                </a:lnTo>
                <a:lnTo>
                  <a:pt x="3806571" y="2083233"/>
                </a:lnTo>
                <a:lnTo>
                  <a:pt x="0" y="208323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lIns="60954" tIns="30477" rIns="60954" bIns="30477"/>
          <a:lstStyle/>
          <a:p>
            <a:endParaRPr lang="en-US"/>
          </a:p>
        </p:txBody>
      </p:sp>
      <p:sp>
        <p:nvSpPr>
          <p:cNvPr id="17" name="TextBox 16">
            <a:extLst>
              <a:ext uri="{FF2B5EF4-FFF2-40B4-BE49-F238E27FC236}">
                <a16:creationId xmlns:a16="http://schemas.microsoft.com/office/drawing/2014/main" id="{BBEED705-C990-030F-4642-F0CF9E9CCBB9}"/>
              </a:ext>
            </a:extLst>
          </p:cNvPr>
          <p:cNvSpPr txBox="1"/>
          <p:nvPr/>
        </p:nvSpPr>
        <p:spPr>
          <a:xfrm>
            <a:off x="2810618" y="248587"/>
            <a:ext cx="6570764" cy="615553"/>
          </a:xfrm>
          <a:prstGeom prst="rect">
            <a:avLst/>
          </a:prstGeom>
          <a:noFill/>
        </p:spPr>
        <p:txBody>
          <a:bodyPr wrap="square" lIns="60954" tIns="30477" rIns="60954" bIns="30477">
            <a:spAutoFit/>
          </a:bodyPr>
          <a:lstStyle/>
          <a:p>
            <a:r>
              <a:rPr lang="en-US" sz="3600" u="sng">
                <a:latin typeface="Arial" panose="020B0604020202020204" pitchFamily="34" charset="0"/>
              </a:rPr>
              <a:t>2024-2025 Preliminary Budget</a:t>
            </a:r>
            <a:endParaRPr lang="en-US" sz="3600" u="sng"/>
          </a:p>
        </p:txBody>
      </p:sp>
      <p:sp>
        <p:nvSpPr>
          <p:cNvPr id="20" name="TextBox 19">
            <a:extLst>
              <a:ext uri="{FF2B5EF4-FFF2-40B4-BE49-F238E27FC236}">
                <a16:creationId xmlns:a16="http://schemas.microsoft.com/office/drawing/2014/main" id="{AB25CCE9-D94D-BE30-9FDF-1A9932B9611D}"/>
              </a:ext>
            </a:extLst>
          </p:cNvPr>
          <p:cNvSpPr txBox="1"/>
          <p:nvPr/>
        </p:nvSpPr>
        <p:spPr>
          <a:xfrm>
            <a:off x="1274693" y="1267340"/>
            <a:ext cx="9038182" cy="4835420"/>
          </a:xfrm>
          <a:prstGeom prst="rect">
            <a:avLst/>
          </a:prstGeom>
          <a:noFill/>
        </p:spPr>
        <p:txBody>
          <a:bodyPr wrap="square" lIns="60954" tIns="30477" rIns="60954" bIns="30477" rtlCol="0">
            <a:spAutoFit/>
          </a:bodyPr>
          <a:lstStyle/>
          <a:p>
            <a:pPr>
              <a:spcBef>
                <a:spcPts val="800"/>
              </a:spcBef>
              <a:spcAft>
                <a:spcPts val="800"/>
              </a:spcAft>
            </a:pPr>
            <a:r>
              <a:rPr lang="en-US" sz="2400" b="1" dirty="0">
                <a:solidFill>
                  <a:srgbClr val="C00000"/>
                </a:solidFill>
                <a:latin typeface="Arial" panose="020B0604020202020204" pitchFamily="34" charset="0"/>
              </a:rPr>
              <a:t>3/7</a:t>
            </a:r>
            <a:r>
              <a:rPr lang="en-US" sz="2400" dirty="0">
                <a:latin typeface="Arial" panose="020B0604020202020204" pitchFamily="34" charset="0"/>
              </a:rPr>
              <a:t> BOE preliminary discussions regarding budget</a:t>
            </a:r>
            <a:br>
              <a:rPr lang="en-US" sz="2400" dirty="0">
                <a:latin typeface="Arial" panose="020B0604020202020204" pitchFamily="34" charset="0"/>
              </a:rPr>
            </a:br>
            <a:r>
              <a:rPr lang="en-US" sz="2400" dirty="0">
                <a:latin typeface="Arial" panose="020B0604020202020204" pitchFamily="34" charset="0"/>
              </a:rPr>
              <a:t>Discussion: NJ State Senator Beach, Assemblywoman </a:t>
            </a:r>
            <a:r>
              <a:rPr lang="en-US" sz="2400" dirty="0" err="1">
                <a:latin typeface="Arial" panose="020B0604020202020204" pitchFamily="34" charset="0"/>
              </a:rPr>
              <a:t>Lampitt</a:t>
            </a:r>
            <a:r>
              <a:rPr lang="en-US" sz="2400" dirty="0">
                <a:latin typeface="Arial" panose="020B0604020202020204" pitchFamily="34" charset="0"/>
              </a:rPr>
              <a:t>, Assemblyman Greenwald</a:t>
            </a:r>
          </a:p>
          <a:p>
            <a:pPr>
              <a:lnSpc>
                <a:spcPct val="150000"/>
              </a:lnSpc>
              <a:spcBef>
                <a:spcPts val="800"/>
              </a:spcBef>
              <a:spcAft>
                <a:spcPts val="800"/>
              </a:spcAft>
            </a:pPr>
            <a:r>
              <a:rPr lang="en-US" sz="2400" b="1" dirty="0">
                <a:solidFill>
                  <a:srgbClr val="C00000"/>
                </a:solidFill>
                <a:latin typeface="Arial" panose="020B0604020202020204" pitchFamily="34" charset="0"/>
              </a:rPr>
              <a:t>3/14</a:t>
            </a:r>
            <a:r>
              <a:rPr lang="en-US" sz="2400" dirty="0">
                <a:latin typeface="Arial" panose="020B0604020202020204" pitchFamily="34" charset="0"/>
              </a:rPr>
              <a:t> Special BOE Budget Meeting </a:t>
            </a:r>
            <a:endParaRPr lang="en-US" sz="2400" dirty="0"/>
          </a:p>
          <a:p>
            <a:pPr>
              <a:lnSpc>
                <a:spcPct val="150000"/>
              </a:lnSpc>
              <a:spcBef>
                <a:spcPts val="800"/>
              </a:spcBef>
              <a:spcAft>
                <a:spcPts val="800"/>
              </a:spcAft>
            </a:pPr>
            <a:r>
              <a:rPr lang="en-US" sz="2400" b="1" dirty="0">
                <a:solidFill>
                  <a:srgbClr val="C00000"/>
                </a:solidFill>
                <a:latin typeface="Arial" panose="020B0604020202020204" pitchFamily="34" charset="0"/>
              </a:rPr>
              <a:t>3/20</a:t>
            </a:r>
            <a:r>
              <a:rPr lang="en-US" sz="2400" b="1" dirty="0">
                <a:latin typeface="Arial" panose="020B0604020202020204" pitchFamily="34" charset="0"/>
              </a:rPr>
              <a:t> </a:t>
            </a:r>
            <a:r>
              <a:rPr lang="en-US" sz="2400" dirty="0">
                <a:latin typeface="Arial" panose="020B0604020202020204" pitchFamily="34" charset="0"/>
              </a:rPr>
              <a:t>Submitted preliminary budget to county</a:t>
            </a:r>
            <a:br>
              <a:rPr lang="en-US" sz="2400" dirty="0">
                <a:latin typeface="Arial" panose="020B0604020202020204" pitchFamily="34" charset="0"/>
              </a:rPr>
            </a:br>
            <a:r>
              <a:rPr lang="en-US" sz="2400" b="1" dirty="0">
                <a:solidFill>
                  <a:srgbClr val="C00000"/>
                </a:solidFill>
                <a:latin typeface="Arial" panose="020B0604020202020204" pitchFamily="34" charset="0"/>
              </a:rPr>
              <a:t>3/21</a:t>
            </a:r>
            <a:r>
              <a:rPr lang="en-US" sz="2400" dirty="0">
                <a:latin typeface="Arial" panose="020B0604020202020204" pitchFamily="34" charset="0"/>
              </a:rPr>
              <a:t> BOE meeting </a:t>
            </a:r>
            <a:br>
              <a:rPr lang="en-US" sz="2400" dirty="0">
                <a:latin typeface="Arial" panose="020B0604020202020204" pitchFamily="34" charset="0"/>
              </a:rPr>
            </a:br>
            <a:r>
              <a:rPr lang="en-US" sz="2400" b="1" dirty="0">
                <a:solidFill>
                  <a:srgbClr val="C00000"/>
                </a:solidFill>
                <a:latin typeface="Arial" panose="020B0604020202020204" pitchFamily="34" charset="0"/>
              </a:rPr>
              <a:t>5/2</a:t>
            </a:r>
            <a:r>
              <a:rPr lang="en-US" sz="2400" dirty="0">
                <a:latin typeface="Arial" panose="020B0604020202020204" pitchFamily="34" charset="0"/>
              </a:rPr>
              <a:t> Public hearing on budget</a:t>
            </a:r>
            <a:br>
              <a:rPr lang="en-US" sz="2400" dirty="0">
                <a:latin typeface="Arial" panose="020B0604020202020204" pitchFamily="34" charset="0"/>
              </a:rPr>
            </a:br>
            <a:r>
              <a:rPr lang="en-US" sz="2400" dirty="0">
                <a:latin typeface="Arial" panose="020B0604020202020204" pitchFamily="34" charset="0"/>
              </a:rPr>
              <a:t>Before </a:t>
            </a:r>
            <a:r>
              <a:rPr lang="en-US" sz="2400" b="1" dirty="0">
                <a:solidFill>
                  <a:srgbClr val="C00000"/>
                </a:solidFill>
                <a:latin typeface="Arial" panose="020B0604020202020204" pitchFamily="34" charset="0"/>
              </a:rPr>
              <a:t>5/15</a:t>
            </a:r>
            <a:r>
              <a:rPr lang="en-US" sz="2400" dirty="0">
                <a:latin typeface="Arial" panose="020B0604020202020204" pitchFamily="34" charset="0"/>
              </a:rPr>
              <a:t> notify non-tenured staff</a:t>
            </a:r>
            <a:br>
              <a:rPr lang="en-US" sz="2400" dirty="0">
                <a:latin typeface="Arial" panose="020B0604020202020204" pitchFamily="34" charset="0"/>
              </a:rPr>
            </a:br>
            <a:r>
              <a:rPr lang="en-US" sz="2400" b="1" dirty="0">
                <a:solidFill>
                  <a:srgbClr val="C00000"/>
                </a:solidFill>
                <a:latin typeface="Arial" panose="020B0604020202020204" pitchFamily="34" charset="0"/>
              </a:rPr>
              <a:t>July: Notification of extraordinary aid</a:t>
            </a:r>
            <a:endParaRPr lang="en-US" sz="2400" b="1" dirty="0">
              <a:solidFill>
                <a:srgbClr val="C00000"/>
              </a:solidFill>
            </a:endParaRPr>
          </a:p>
        </p:txBody>
      </p:sp>
    </p:spTree>
    <p:extLst>
      <p:ext uri="{BB962C8B-B14F-4D97-AF65-F5344CB8AC3E}">
        <p14:creationId xmlns:p14="http://schemas.microsoft.com/office/powerpoint/2010/main" val="3977690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9"/>
          <p:cNvSpPr txBox="1">
            <a:spLocks noGrp="1"/>
          </p:cNvSpPr>
          <p:nvPr>
            <p:ph type="title"/>
          </p:nvPr>
        </p:nvSpPr>
        <p:spPr>
          <a:xfrm>
            <a:off x="1625404" y="3309431"/>
            <a:ext cx="10071099" cy="1684150"/>
          </a:xfrm>
          <a:prstGeom prst="rect">
            <a:avLst/>
          </a:prstGeom>
          <a:noFill/>
          <a:ln>
            <a:noFill/>
          </a:ln>
        </p:spPr>
        <p:txBody>
          <a:bodyPr spcFirstLastPara="1" wrap="square" lIns="0" tIns="45700" rIns="0" bIns="45700" anchor="ctr" anchorCtr="0">
            <a:normAutofit/>
          </a:bodyPr>
          <a:lstStyle/>
          <a:p>
            <a:pPr marL="0" lvl="0" indent="0" algn="l" rtl="0">
              <a:lnSpc>
                <a:spcPct val="90000"/>
              </a:lnSpc>
              <a:spcBef>
                <a:spcPts val="0"/>
              </a:spcBef>
              <a:spcAft>
                <a:spcPts val="0"/>
              </a:spcAft>
              <a:buClr>
                <a:schemeClr val="lt1"/>
              </a:buClr>
              <a:buSzPts val="4400"/>
              <a:buFont typeface="Arial"/>
              <a:buNone/>
            </a:pPr>
            <a:r>
              <a:rPr lang="en-US">
                <a:latin typeface="Arial"/>
                <a:ea typeface="Arial"/>
                <a:cs typeface="Arial"/>
                <a:sym typeface="Arial"/>
              </a:rPr>
              <a:t>QUESTIONS</a:t>
            </a:r>
            <a:endParaRPr/>
          </a:p>
        </p:txBody>
      </p:sp>
      <p:pic>
        <p:nvPicPr>
          <p:cNvPr id="347" name="Google Shape;347;p9"/>
          <p:cNvPicPr preferRelativeResize="0"/>
          <p:nvPr/>
        </p:nvPicPr>
        <p:blipFill rotWithShape="1">
          <a:blip r:embed="rId3">
            <a:alphaModFix/>
          </a:blip>
          <a:srcRect l="26758" t="21732" r="25627" b="22364"/>
          <a:stretch/>
        </p:blipFill>
        <p:spPr>
          <a:xfrm>
            <a:off x="9886093" y="488095"/>
            <a:ext cx="1289905" cy="1514485"/>
          </a:xfrm>
          <a:prstGeom prst="rect">
            <a:avLst/>
          </a:prstGeom>
          <a:noFill/>
          <a:ln>
            <a:noFill/>
          </a:ln>
        </p:spPr>
      </p:pic>
    </p:spTree>
    <p:extLst>
      <p:ext uri="{BB962C8B-B14F-4D97-AF65-F5344CB8AC3E}">
        <p14:creationId xmlns:p14="http://schemas.microsoft.com/office/powerpoint/2010/main" val="2424482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2200</TotalTime>
  <Words>1432</Words>
  <Application>Microsoft Macintosh PowerPoint</Application>
  <PresentationFormat>Widescreen</PresentationFormat>
  <Paragraphs>165</Paragraphs>
  <Slides>26</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Codec Pro ExtraBold</vt:lpstr>
      <vt:lpstr>Noto Sans Symbols</vt:lpstr>
      <vt:lpstr>Academic Literature 16x9</vt:lpstr>
      <vt:lpstr>Board of Education Meeting</vt:lpstr>
      <vt:lpstr>Annual Cycle </vt:lpstr>
      <vt:lpstr>PowerPoint Presentation</vt:lpstr>
      <vt:lpstr>PROCESS SUMMARY </vt:lpstr>
      <vt:lpstr>Five Inter-Connected Factors and Levers    </vt:lpstr>
      <vt:lpstr>Role of the School Profile </vt:lpstr>
      <vt:lpstr>UNIVERSITY OUTREACH </vt:lpstr>
      <vt:lpstr>MERIT AID and HTHS 2023 SENIORS </vt:lpstr>
      <vt:lpstr>Course Performance/Grades/Trends</vt:lpstr>
      <vt:lpstr>PowerPoint Presentation</vt:lpstr>
      <vt:lpstr>Course Performance/Grades/Trends</vt:lpstr>
      <vt:lpstr>PowerPoint Presentation</vt:lpstr>
      <vt:lpstr>PowerPoint Presentation</vt:lpstr>
      <vt:lpstr>PowerPoint Presentation</vt:lpstr>
      <vt:lpstr>PowerPoint Presentation</vt:lpstr>
      <vt:lpstr>PowerPoint Presentation</vt:lpstr>
      <vt:lpstr>PowerPoint Presentation</vt:lpstr>
      <vt:lpstr>HTHS CLASS OF 2023 &amp; 2024 SUCCESSFUL ADMISSIONS</vt:lpstr>
      <vt:lpstr>What are We Trying to Solve?</vt:lpstr>
      <vt:lpstr>PowerPoint Presentation</vt:lpstr>
      <vt:lpstr>Process and Time-Line </vt:lpstr>
      <vt:lpstr>Annual Cycle </vt:lpstr>
      <vt:lpstr>PowerPoint Presentation</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Education Meeting</dc:title>
  <dc:creator>Lori Perlow</dc:creator>
  <cp:lastModifiedBy>Robert Fisicaro</cp:lastModifiedBy>
  <cp:revision>26</cp:revision>
  <cp:lastPrinted>2024-03-19T14:52:12Z</cp:lastPrinted>
  <dcterms:created xsi:type="dcterms:W3CDTF">2020-11-11T01:32:28Z</dcterms:created>
  <dcterms:modified xsi:type="dcterms:W3CDTF">2024-03-21T15:52:18Z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